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1056"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75757585-8D08-4F8D-A4A7-C0410A2A2A89}" type="datetimeFigureOut">
              <a:rPr lang="el-GR" smtClean="0"/>
              <a:pPr/>
              <a:t>20/2/2017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C2CDB9F8-BD84-4054-B7BE-D44373AC5A9A}"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75757585-8D08-4F8D-A4A7-C0410A2A2A89}" type="datetimeFigureOut">
              <a:rPr lang="el-GR" smtClean="0"/>
              <a:pPr/>
              <a:t>20/2/2017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C2CDB9F8-BD84-4054-B7BE-D44373AC5A9A}"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75757585-8D08-4F8D-A4A7-C0410A2A2A89}" type="datetimeFigureOut">
              <a:rPr lang="el-GR" smtClean="0"/>
              <a:pPr/>
              <a:t>20/2/2017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C2CDB9F8-BD84-4054-B7BE-D44373AC5A9A}"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75757585-8D08-4F8D-A4A7-C0410A2A2A89}" type="datetimeFigureOut">
              <a:rPr lang="el-GR" smtClean="0"/>
              <a:pPr/>
              <a:t>20/2/2017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C2CDB9F8-BD84-4054-B7BE-D44373AC5A9A}"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75757585-8D08-4F8D-A4A7-C0410A2A2A89}" type="datetimeFigureOut">
              <a:rPr lang="el-GR" smtClean="0"/>
              <a:pPr/>
              <a:t>20/2/2017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C2CDB9F8-BD84-4054-B7BE-D44373AC5A9A}"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75757585-8D08-4F8D-A4A7-C0410A2A2A89}" type="datetimeFigureOut">
              <a:rPr lang="el-GR" smtClean="0"/>
              <a:pPr/>
              <a:t>20/2/2017</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C2CDB9F8-BD84-4054-B7BE-D44373AC5A9A}"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75757585-8D08-4F8D-A4A7-C0410A2A2A89}" type="datetimeFigureOut">
              <a:rPr lang="el-GR" smtClean="0"/>
              <a:pPr/>
              <a:t>20/2/2017</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C2CDB9F8-BD84-4054-B7BE-D44373AC5A9A}"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75757585-8D08-4F8D-A4A7-C0410A2A2A89}" type="datetimeFigureOut">
              <a:rPr lang="el-GR" smtClean="0"/>
              <a:pPr/>
              <a:t>20/2/2017</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C2CDB9F8-BD84-4054-B7BE-D44373AC5A9A}"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75757585-8D08-4F8D-A4A7-C0410A2A2A89}" type="datetimeFigureOut">
              <a:rPr lang="el-GR" smtClean="0"/>
              <a:pPr/>
              <a:t>20/2/2017</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C2CDB9F8-BD84-4054-B7BE-D44373AC5A9A}"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75757585-8D08-4F8D-A4A7-C0410A2A2A89}" type="datetimeFigureOut">
              <a:rPr lang="el-GR" smtClean="0"/>
              <a:pPr/>
              <a:t>20/2/2017</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C2CDB9F8-BD84-4054-B7BE-D44373AC5A9A}"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75757585-8D08-4F8D-A4A7-C0410A2A2A89}" type="datetimeFigureOut">
              <a:rPr lang="el-GR" smtClean="0"/>
              <a:pPr/>
              <a:t>20/2/2017</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C2CDB9F8-BD84-4054-B7BE-D44373AC5A9A}"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757585-8D08-4F8D-A4A7-C0410A2A2A89}" type="datetimeFigureOut">
              <a:rPr lang="el-GR" smtClean="0"/>
              <a:pPr/>
              <a:t>20/2/2017</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CDB9F8-BD84-4054-B7BE-D44373AC5A9A}"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980728"/>
            <a:ext cx="7772400" cy="4392488"/>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r>
              <a:rPr lang="el-GR" b="1" dirty="0"/>
              <a:t>Μάθημα 2</a:t>
            </a:r>
            <a:r>
              <a:rPr lang="el-GR" b="1" baseline="30000" dirty="0"/>
              <a:t>ο</a:t>
            </a:r>
            <a:r>
              <a:rPr lang="el-GR" dirty="0"/>
              <a:t>:</a:t>
            </a:r>
            <a:r>
              <a:rPr lang="el-GR" b="1" baseline="30000" dirty="0"/>
              <a:t> </a:t>
            </a:r>
            <a:r>
              <a:rPr lang="el-GR" b="1" dirty="0"/>
              <a:t>Αποικιοκρατία, ιστοριογραφικές διαδρομές και εννοιολογικές προσεγγίσεις</a:t>
            </a:r>
            <a:r>
              <a:rPr lang="el-GR" dirty="0"/>
              <a:t/>
            </a:r>
            <a:br>
              <a:rPr lang="el-GR" dirty="0"/>
            </a:br>
            <a:endParaRPr lang="el-GR" dirty="0"/>
          </a:p>
        </p:txBody>
      </p:sp>
      <p:sp>
        <p:nvSpPr>
          <p:cNvPr id="3" name="2 - Υπότιτλος"/>
          <p:cNvSpPr>
            <a:spLocks noGrp="1"/>
          </p:cNvSpPr>
          <p:nvPr>
            <p:ph type="subTitle" idx="1"/>
          </p:nvPr>
        </p:nvSpPr>
        <p:spPr/>
        <p:txBody>
          <a:bodyPr/>
          <a:lstStyle/>
          <a:p>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4090466"/>
          </a:xfrm>
        </p:spPr>
        <p:style>
          <a:lnRef idx="2">
            <a:schemeClr val="accent3">
              <a:shade val="50000"/>
            </a:schemeClr>
          </a:lnRef>
          <a:fillRef idx="1">
            <a:schemeClr val="accent3"/>
          </a:fillRef>
          <a:effectRef idx="0">
            <a:schemeClr val="accent3"/>
          </a:effectRef>
          <a:fontRef idx="minor">
            <a:schemeClr val="lt1"/>
          </a:fontRef>
        </p:style>
        <p:txBody>
          <a:bodyPr>
            <a:normAutofit/>
          </a:bodyPr>
          <a:lstStyle/>
          <a:p>
            <a:r>
              <a:rPr lang="en-US" sz="2400" dirty="0" smtClean="0"/>
              <a:t>Historians’ complacency about the European boundaries of their field was shaken up by Edward </a:t>
            </a:r>
            <a:r>
              <a:rPr lang="en-US" sz="2400" dirty="0" err="1" smtClean="0"/>
              <a:t>Said’s</a:t>
            </a:r>
            <a:r>
              <a:rPr lang="en-US" sz="2400" dirty="0" smtClean="0"/>
              <a:t> </a:t>
            </a:r>
            <a:r>
              <a:rPr lang="en-US" sz="2400" i="1" dirty="0" err="1" smtClean="0"/>
              <a:t>Orientalism</a:t>
            </a:r>
            <a:r>
              <a:rPr lang="en-US" sz="2400" dirty="0" smtClean="0"/>
              <a:t> (1978). Said showed how certain visions of Asiatic societies are deeply woven into canonical European literature. Colonization was no longer out there, in exotic places, but in the heart of European culture. (</a:t>
            </a:r>
            <a:r>
              <a:rPr lang="el-GR" sz="2400" dirty="0" smtClean="0"/>
              <a:t>σ</a:t>
            </a:r>
            <a:r>
              <a:rPr lang="en-US" sz="2400" dirty="0" smtClean="0"/>
              <a:t>.14)</a:t>
            </a:r>
            <a:endParaRPr lang="el-GR" sz="2400" dirty="0"/>
          </a:p>
        </p:txBody>
      </p:sp>
      <p:sp>
        <p:nvSpPr>
          <p:cNvPr id="3" name="2 - Θέση περιεχομένου"/>
          <p:cNvSpPr>
            <a:spLocks noGrp="1"/>
          </p:cNvSpPr>
          <p:nvPr>
            <p:ph idx="1"/>
          </p:nvPr>
        </p:nvSpPr>
        <p:spPr>
          <a:xfrm>
            <a:off x="457200" y="4437112"/>
            <a:ext cx="8229600" cy="1689051"/>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r>
              <a:rPr lang="el-GR" sz="2000" i="1" dirty="0" err="1" smtClean="0"/>
              <a:t>Οριενταλισμός</a:t>
            </a:r>
            <a:r>
              <a:rPr lang="el-GR" sz="2000" dirty="0" smtClean="0"/>
              <a:t>-έργο αναφοράς για την ανακατεύθυνση στη μελέτη της αποικιοκρατίας</a:t>
            </a:r>
          </a:p>
          <a:p>
            <a:r>
              <a:rPr lang="el-GR" sz="2000" dirty="0" smtClean="0"/>
              <a:t>Κλονισμός του κανόνα</a:t>
            </a:r>
          </a:p>
          <a:p>
            <a:r>
              <a:rPr lang="el-GR" sz="2000" dirty="0" smtClean="0"/>
              <a:t>Αποτελέσματα στο πεδίο της ιστορίας</a:t>
            </a:r>
            <a:endParaRPr lang="el-GR" sz="2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4306490"/>
          </a:xfrm>
        </p:spPr>
        <p:style>
          <a:lnRef idx="2">
            <a:schemeClr val="accent3">
              <a:shade val="50000"/>
            </a:schemeClr>
          </a:lnRef>
          <a:fillRef idx="1">
            <a:schemeClr val="accent3"/>
          </a:fillRef>
          <a:effectRef idx="0">
            <a:schemeClr val="accent3"/>
          </a:effectRef>
          <a:fontRef idx="minor">
            <a:schemeClr val="lt1"/>
          </a:fontRef>
        </p:style>
        <p:txBody>
          <a:bodyPr>
            <a:normAutofit/>
          </a:bodyPr>
          <a:lstStyle/>
          <a:p>
            <a:r>
              <a:rPr lang="en-US" sz="2000" dirty="0" smtClean="0"/>
              <a:t>That such demands were phrased in a  language of citizenship, progress, democracy and rights both reflected social movements’ serious engagement with the categories of colonizers and profoundly changed the meaning of those categories because of who was speaking. (</a:t>
            </a:r>
            <a:r>
              <a:rPr lang="el-GR" sz="2000" dirty="0" smtClean="0"/>
              <a:t>σ. 26)</a:t>
            </a:r>
            <a:endParaRPr lang="el-GR" sz="2000" dirty="0"/>
          </a:p>
        </p:txBody>
      </p:sp>
      <p:sp>
        <p:nvSpPr>
          <p:cNvPr id="3" name="2 - Θέση περιεχομένου"/>
          <p:cNvSpPr>
            <a:spLocks noGrp="1"/>
          </p:cNvSpPr>
          <p:nvPr>
            <p:ph idx="1"/>
          </p:nvPr>
        </p:nvSpPr>
        <p:spPr>
          <a:xfrm>
            <a:off x="457200" y="4581128"/>
            <a:ext cx="8229600" cy="1545035"/>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r>
              <a:rPr lang="el-GR" sz="2000" dirty="0" smtClean="0"/>
              <a:t>Μετάφραση</a:t>
            </a:r>
          </a:p>
          <a:p>
            <a:r>
              <a:rPr lang="el-GR" sz="2000" dirty="0" smtClean="0"/>
              <a:t>Αλληλεπίδραση</a:t>
            </a:r>
          </a:p>
          <a:p>
            <a:r>
              <a:rPr lang="el-GR" sz="2000" dirty="0" err="1" smtClean="0"/>
              <a:t>Ανανοηματοδότηση</a:t>
            </a:r>
            <a:endParaRPr lang="el-GR" sz="2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4450506"/>
          </a:xfrm>
        </p:spPr>
        <p:style>
          <a:lnRef idx="2">
            <a:schemeClr val="accent3">
              <a:shade val="50000"/>
            </a:schemeClr>
          </a:lnRef>
          <a:fillRef idx="1">
            <a:schemeClr val="accent3"/>
          </a:fillRef>
          <a:effectRef idx="0">
            <a:schemeClr val="accent3"/>
          </a:effectRef>
          <a:fontRef idx="minor">
            <a:schemeClr val="lt1"/>
          </a:fontRef>
        </p:style>
        <p:txBody>
          <a:bodyPr>
            <a:normAutofit/>
          </a:bodyPr>
          <a:lstStyle/>
          <a:p>
            <a:r>
              <a:rPr lang="en-US" sz="2000" dirty="0" smtClean="0"/>
              <a:t>The story of colonialism and the challenges to it, in my view, should reserve a large place for political struggles that crossed lines of geography and of self-identification or cultural solidarity, partly through the mobilization of political networks, partly through the coming together of different strands of political action in critical conjunctures. The antislavery movements of the late eighteenth and nineteenth centuries were pioneers.  </a:t>
            </a:r>
            <a:r>
              <a:rPr lang="el-GR" sz="2000" dirty="0" smtClean="0"/>
              <a:t>(σ. 232)</a:t>
            </a:r>
            <a:endParaRPr lang="el-GR" sz="2000" dirty="0"/>
          </a:p>
        </p:txBody>
      </p:sp>
      <p:sp>
        <p:nvSpPr>
          <p:cNvPr id="3" name="2 - Θέση περιεχομένου"/>
          <p:cNvSpPr>
            <a:spLocks noGrp="1"/>
          </p:cNvSpPr>
          <p:nvPr>
            <p:ph idx="1"/>
          </p:nvPr>
        </p:nvSpPr>
        <p:spPr>
          <a:xfrm>
            <a:off x="457200" y="4725144"/>
            <a:ext cx="8229600" cy="1401019"/>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r>
              <a:rPr lang="el-GR" sz="2000" dirty="0" err="1" smtClean="0"/>
              <a:t>Διαεθνική</a:t>
            </a:r>
            <a:r>
              <a:rPr lang="el-GR" sz="2000" dirty="0" smtClean="0"/>
              <a:t> ακτινοβολία αντιαποικιακής δυναμικής</a:t>
            </a:r>
          </a:p>
          <a:p>
            <a:r>
              <a:rPr lang="el-GR" sz="2000" dirty="0" smtClean="0"/>
              <a:t>Πολλαπλασιασμός ενδεχομένων, δικτύων, συνευρέσεων</a:t>
            </a:r>
          </a:p>
          <a:p>
            <a:r>
              <a:rPr lang="el-GR" sz="2000" dirty="0" smtClean="0"/>
              <a:t>18</a:t>
            </a:r>
            <a:r>
              <a:rPr lang="el-GR" sz="2000" baseline="30000" dirty="0" smtClean="0"/>
              <a:t>ος</a:t>
            </a:r>
            <a:r>
              <a:rPr lang="el-GR" sz="2000" dirty="0" smtClean="0"/>
              <a:t>-19</a:t>
            </a:r>
            <a:r>
              <a:rPr lang="el-GR" sz="2000" baseline="30000" dirty="0" smtClean="0"/>
              <a:t>ος</a:t>
            </a:r>
            <a:r>
              <a:rPr lang="el-GR" sz="2000" dirty="0" smtClean="0"/>
              <a:t>-20</a:t>
            </a:r>
            <a:r>
              <a:rPr lang="el-GR" sz="2000" baseline="30000" dirty="0" smtClean="0"/>
              <a:t>ος</a:t>
            </a:r>
            <a:r>
              <a:rPr lang="el-GR" sz="2000" dirty="0" smtClean="0"/>
              <a:t> αι</a:t>
            </a:r>
            <a:endParaRPr lang="el-GR" sz="2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5602634"/>
          </a:xfrm>
        </p:spPr>
        <p:style>
          <a:lnRef idx="1">
            <a:schemeClr val="dk1"/>
          </a:lnRef>
          <a:fillRef idx="2">
            <a:schemeClr val="dk1"/>
          </a:fillRef>
          <a:effectRef idx="1">
            <a:schemeClr val="dk1"/>
          </a:effectRef>
          <a:fontRef idx="minor">
            <a:schemeClr val="dk1"/>
          </a:fontRef>
        </p:style>
        <p:txBody>
          <a:bodyPr/>
          <a:lstStyle/>
          <a:p>
            <a:r>
              <a:rPr lang="en-US" dirty="0" smtClean="0"/>
              <a:t>Robert Young, </a:t>
            </a:r>
            <a:br>
              <a:rPr lang="en-US" dirty="0" smtClean="0"/>
            </a:br>
            <a:r>
              <a:rPr lang="el-GR" dirty="0" err="1" smtClean="0"/>
              <a:t>Μεταποικιακή</a:t>
            </a:r>
            <a:r>
              <a:rPr lang="el-GR" dirty="0" smtClean="0"/>
              <a:t> θεωρία</a:t>
            </a:r>
            <a:endParaRPr lang="el-GR" dirty="0"/>
          </a:p>
        </p:txBody>
      </p:sp>
      <p:sp>
        <p:nvSpPr>
          <p:cNvPr id="3" name="2 - Θέση περιεχομένου"/>
          <p:cNvSpPr>
            <a:spLocks noGrp="1"/>
          </p:cNvSpPr>
          <p:nvPr>
            <p:ph idx="1"/>
          </p:nvPr>
        </p:nvSpPr>
        <p:spPr>
          <a:xfrm>
            <a:off x="457200" y="6080444"/>
            <a:ext cx="8229600" cy="45719"/>
          </a:xfrm>
        </p:spPr>
        <p:txBody>
          <a:bodyPr>
            <a:normAutofit fontScale="25000" lnSpcReduction="20000"/>
          </a:bodyPr>
          <a:lstStyle/>
          <a:p>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4594522"/>
          </a:xfrm>
        </p:spPr>
        <p:style>
          <a:lnRef idx="1">
            <a:schemeClr val="dk1"/>
          </a:lnRef>
          <a:fillRef idx="2">
            <a:schemeClr val="dk1"/>
          </a:fillRef>
          <a:effectRef idx="1">
            <a:schemeClr val="dk1"/>
          </a:effectRef>
          <a:fontRef idx="minor">
            <a:schemeClr val="dk1"/>
          </a:fontRef>
        </p:style>
        <p:txBody>
          <a:bodyPr>
            <a:normAutofit/>
          </a:bodyPr>
          <a:lstStyle/>
          <a:p>
            <a:pPr algn="just"/>
            <a:r>
              <a:rPr lang="el-GR" sz="2000" b="1" dirty="0" smtClean="0"/>
              <a:t>Αποικιοκρατία</a:t>
            </a:r>
            <a:r>
              <a:rPr lang="en-US" sz="2000" b="1" dirty="0" smtClean="0"/>
              <a:t>:</a:t>
            </a:r>
            <a:r>
              <a:rPr lang="el-GR" sz="2000" b="1" dirty="0" smtClean="0"/>
              <a:t> </a:t>
            </a:r>
            <a:r>
              <a:rPr lang="el-GR" sz="2000" dirty="0" smtClean="0"/>
              <a:t>πραγματιστική και μέχρι τον δέκατο ένατο αιώνα αναπτύχθηκε γενικά σε τοπικό επίπεδο με τρόπο ανοργάνωτο και απρογραμμάτιστο (για παράδειγμα, η κατάληψη νησιών στις Δυτικές Ινδίες)     </a:t>
            </a:r>
            <a:r>
              <a:rPr lang="el-GR" sz="2000" b="1" dirty="0" smtClean="0"/>
              <a:t>Τυπικός ιμπεριαλισμός</a:t>
            </a:r>
            <a:r>
              <a:rPr lang="en-US" sz="2000" b="1" dirty="0" smtClean="0"/>
              <a:t>:</a:t>
            </a:r>
            <a:r>
              <a:rPr lang="el-GR" sz="2000" b="1" dirty="0" smtClean="0"/>
              <a:t> </a:t>
            </a:r>
            <a:r>
              <a:rPr lang="el-GR" sz="2000" dirty="0" smtClean="0"/>
              <a:t>κατευθύνθηκε ιδεολογικά από το μητροπολιτικό κέντρο και αποσκοπούσε στη διεκδίκηση και την επέκταση της κρατικής εξουσίας (για παράδειγμα, η γαλλική εισβολή στην Αλγερία). </a:t>
            </a:r>
            <a:br>
              <a:rPr lang="el-GR" sz="2000" dirty="0" smtClean="0"/>
            </a:br>
            <a:r>
              <a:rPr lang="el-GR" sz="2000" dirty="0" smtClean="0"/>
              <a:t>Η </a:t>
            </a:r>
            <a:r>
              <a:rPr lang="el-GR" sz="2000" b="1" dirty="0" smtClean="0"/>
              <a:t>Αποικιοκρατία</a:t>
            </a:r>
            <a:r>
              <a:rPr lang="en-US" sz="2000" dirty="0" smtClean="0"/>
              <a:t>:</a:t>
            </a:r>
            <a:r>
              <a:rPr lang="el-GR" sz="2000" dirty="0" smtClean="0"/>
              <a:t> περιφερειακή δραστηριότητα, οικονομικοί λόγοι.</a:t>
            </a:r>
            <a:br>
              <a:rPr lang="el-GR" sz="2000" dirty="0" smtClean="0"/>
            </a:br>
            <a:r>
              <a:rPr lang="el-GR" sz="2000" dirty="0" smtClean="0"/>
              <a:t/>
            </a:r>
            <a:br>
              <a:rPr lang="el-GR" sz="2000" dirty="0" smtClean="0"/>
            </a:br>
            <a:r>
              <a:rPr lang="el-GR" sz="2000" dirty="0" smtClean="0"/>
              <a:t>Έτσι, ενώ ο </a:t>
            </a:r>
            <a:r>
              <a:rPr lang="el-GR" sz="2000" b="1" dirty="0" smtClean="0"/>
              <a:t>ιμπεριαλισμός</a:t>
            </a:r>
            <a:r>
              <a:rPr lang="el-GR" sz="2000" dirty="0" smtClean="0"/>
              <a:t> επιδέχεται ανάλυση ως σύλληψη […] η </a:t>
            </a:r>
            <a:r>
              <a:rPr lang="el-GR" sz="2000" b="1" dirty="0" smtClean="0"/>
              <a:t>αποικιοκρατία</a:t>
            </a:r>
            <a:r>
              <a:rPr lang="el-GR" sz="2000" dirty="0" smtClean="0"/>
              <a:t> χρειάζεται ανάλυση πρώτα ως πρακτική</a:t>
            </a:r>
            <a:r>
              <a:rPr lang="en-US" sz="2000" dirty="0" smtClean="0"/>
              <a:t>:</a:t>
            </a:r>
            <a:r>
              <a:rPr lang="el-GR" sz="2000" dirty="0" smtClean="0"/>
              <a:t> εδώ έγκειται η δυσκολία των γενικεύσεων σχετικά με αυτήν. (σ. 47)</a:t>
            </a:r>
            <a:endParaRPr lang="el-GR" sz="2000" dirty="0"/>
          </a:p>
        </p:txBody>
      </p:sp>
      <p:sp>
        <p:nvSpPr>
          <p:cNvPr id="3" name="2 - Θέση περιεχομένου"/>
          <p:cNvSpPr>
            <a:spLocks noGrp="1"/>
          </p:cNvSpPr>
          <p:nvPr>
            <p:ph idx="1"/>
          </p:nvPr>
        </p:nvSpPr>
        <p:spPr>
          <a:xfrm>
            <a:off x="457200" y="4869160"/>
            <a:ext cx="8229600" cy="1257003"/>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r>
              <a:rPr lang="el-GR" sz="2000" dirty="0" smtClean="0"/>
              <a:t>Έννοιες αποικιοκρατία-ιμπεριαλισμός</a:t>
            </a:r>
            <a:endParaRPr lang="el-GR" sz="20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4450506"/>
          </a:xfrm>
        </p:spPr>
        <p:style>
          <a:lnRef idx="1">
            <a:schemeClr val="dk1"/>
          </a:lnRef>
          <a:fillRef idx="2">
            <a:schemeClr val="dk1"/>
          </a:fillRef>
          <a:effectRef idx="1">
            <a:schemeClr val="dk1"/>
          </a:effectRef>
          <a:fontRef idx="minor">
            <a:schemeClr val="dk1"/>
          </a:fontRef>
        </p:style>
        <p:txBody>
          <a:bodyPr>
            <a:normAutofit/>
          </a:bodyPr>
          <a:lstStyle/>
          <a:p>
            <a:r>
              <a:rPr lang="el-GR" sz="2000" dirty="0" smtClean="0"/>
              <a:t>Αυτή η ωμή , αλλά σαφής διάκριση αποτελεί τη θεμελιώδη διαφορά στην πρακτική της αποικιοκρατίας, συγκεκριμένα μεταξύ των αποικιών που ιδρύθηκαν κυρίως με σκοπό κάποιας μορφής εγκατάσταση, όπως οι βρετανικές Βόρεια Αμερική, Αυστραλία και Νέα Ζηλανδία, η γαλλική Αλγερία ή η πορτογαλική Βραζιλία, και εκείνων που υπό άμεση (ή έμμεση) διοίκηση , γενικά σε τροπικές περιοχές, που ιδρύθηκαν για οικονομική εκμετάλλευση χωρίς σημαντική εγκατάσταση αποίκων, όπως οι αμερικανικές Φιλιππίνες και Πουέρτο Ρίκο, η βρετανική Ινδία, οι ολλανδικές Ανατολικές Ινδίες […]. (σ. 48) </a:t>
            </a:r>
            <a:endParaRPr lang="el-GR" sz="2000" dirty="0"/>
          </a:p>
        </p:txBody>
      </p:sp>
      <p:sp>
        <p:nvSpPr>
          <p:cNvPr id="3" name="2 - Θέση περιεχομένου"/>
          <p:cNvSpPr>
            <a:spLocks noGrp="1"/>
          </p:cNvSpPr>
          <p:nvPr>
            <p:ph idx="1"/>
          </p:nvPr>
        </p:nvSpPr>
        <p:spPr>
          <a:xfrm>
            <a:off x="457200" y="4725144"/>
            <a:ext cx="8229600" cy="1401019"/>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r>
              <a:rPr lang="el-GR" sz="2000" dirty="0" smtClean="0"/>
              <a:t>Αποικιοκρατία</a:t>
            </a:r>
            <a:r>
              <a:rPr lang="en-US" sz="2000" dirty="0" smtClean="0"/>
              <a:t>: </a:t>
            </a:r>
            <a:r>
              <a:rPr lang="el-GR" sz="2000" dirty="0" smtClean="0"/>
              <a:t>ποικιλία σε μορφές και πρακτικές</a:t>
            </a:r>
          </a:p>
          <a:p>
            <a:r>
              <a:rPr lang="el-GR" sz="2000" dirty="0" smtClean="0"/>
              <a:t>Διαφορές εφαρμογής σε διαφορετικούς πολιτισμούς, διαφορετικούς αιώνες  (σ. 48)</a:t>
            </a:r>
            <a:endParaRPr lang="el-GR" sz="20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4522514"/>
          </a:xfrm>
        </p:spPr>
        <p:style>
          <a:lnRef idx="1">
            <a:schemeClr val="dk1"/>
          </a:lnRef>
          <a:fillRef idx="2">
            <a:schemeClr val="dk1"/>
          </a:fillRef>
          <a:effectRef idx="1">
            <a:schemeClr val="dk1"/>
          </a:effectRef>
          <a:fontRef idx="minor">
            <a:schemeClr val="dk1"/>
          </a:fontRef>
        </p:style>
        <p:txBody>
          <a:bodyPr>
            <a:normAutofit/>
          </a:bodyPr>
          <a:lstStyle/>
          <a:p>
            <a:r>
              <a:rPr lang="el-GR" sz="2000" dirty="0" smtClean="0"/>
              <a:t>Όταν οι άνθρωποι αρχικά χρησιμοποίησαν τον όρο «ιμπεριαλισμός» για να περιγράψουν ένα πολιτικό σύστημα εδαφικής κυριαρχίας με την πρώτη σημασία, ο όρος αυτός δεν είχε απαραίτητα αρνητικές </a:t>
            </a:r>
            <a:r>
              <a:rPr lang="el-GR" sz="2000" dirty="0" err="1" smtClean="0"/>
              <a:t>συνυποδηλώσεις</a:t>
            </a:r>
            <a:r>
              <a:rPr lang="el-GR" sz="2000" dirty="0" smtClean="0"/>
              <a:t>. Η μεταγενέστερη χρήση του για να δηλώσει τη νέα, ευρύτερη σημασία της οικονομικής κυριαρχίας, αντίθετα, πάντα εμπεριέχει μια επικριτική προοπτική. Η μεταβολή αυτή πραγματικά καταγράφει την αλλαγή της στάσης παγκοσμίως απέναντι στον ίδιο τον ιμπεριαλισμό. Κατά παρόμοιο τρόπο, ο όρος «αποικιοκρατία», που χρησιμοποιήθηκε για πρώτη φορά στην αγγλική το 1853 με ουδέτερη σημασία και εισήχθη στη γαλλική μόλις στο ξεκίνημα του εικοστού αιώνα, αναβίωσε στην αντιαποικιοκρατική ατμόσφαιρα μετά το Δεύτερο Παγκόσμιο Πόλεμο ως μειωτικός όρος […] (σ. 61)</a:t>
            </a:r>
            <a:endParaRPr lang="el-GR" sz="2000" dirty="0"/>
          </a:p>
        </p:txBody>
      </p:sp>
      <p:sp>
        <p:nvSpPr>
          <p:cNvPr id="3" name="2 - Θέση περιεχομένου"/>
          <p:cNvSpPr>
            <a:spLocks noGrp="1"/>
          </p:cNvSpPr>
          <p:nvPr>
            <p:ph idx="1"/>
          </p:nvPr>
        </p:nvSpPr>
        <p:spPr>
          <a:xfrm>
            <a:off x="457200" y="4797152"/>
            <a:ext cx="8229600" cy="1329011"/>
          </a:xfrm>
        </p:spPr>
        <p:style>
          <a:lnRef idx="2">
            <a:schemeClr val="accent2">
              <a:shade val="50000"/>
            </a:schemeClr>
          </a:lnRef>
          <a:fillRef idx="1">
            <a:schemeClr val="accent2"/>
          </a:fillRef>
          <a:effectRef idx="0">
            <a:schemeClr val="accent2"/>
          </a:effectRef>
          <a:fontRef idx="minor">
            <a:schemeClr val="lt1"/>
          </a:fontRef>
        </p:style>
        <p:txBody>
          <a:bodyPr>
            <a:normAutofit fontScale="85000" lnSpcReduction="20000"/>
          </a:bodyPr>
          <a:lstStyle/>
          <a:p>
            <a:r>
              <a:rPr lang="el-GR" sz="2000" dirty="0" smtClean="0"/>
              <a:t>Ιστορική διαμόρφωση του περιεχομένου των εννοιών</a:t>
            </a:r>
          </a:p>
          <a:p>
            <a:r>
              <a:rPr lang="el-GR" sz="2000" dirty="0" smtClean="0"/>
              <a:t>Έννοιες με τις οποίες σκεφτόμαστε/μελετάμε αναδρομικά φαινόμενα του παρελθόντος</a:t>
            </a:r>
          </a:p>
          <a:p>
            <a:r>
              <a:rPr lang="el-GR" sz="2000" dirty="0" smtClean="0"/>
              <a:t>Ρεύματα/τάσεις/κινήματα (αντιιμπεριαλιστικά, εθνικοαπελευθερωτικά, εργατικά κ.λπ.) που εμπλέκονται στους όρους </a:t>
            </a:r>
            <a:r>
              <a:rPr lang="el-GR" sz="2000" dirty="0" err="1" smtClean="0"/>
              <a:t>ανανοηματοδότησης</a:t>
            </a:r>
            <a:r>
              <a:rPr lang="el-GR" sz="2000" dirty="0" smtClean="0"/>
              <a:t> των εννοιών</a:t>
            </a:r>
            <a:endParaRPr lang="el-GR" sz="20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4522514"/>
          </a:xfrm>
        </p:spPr>
        <p:style>
          <a:lnRef idx="1">
            <a:schemeClr val="dk1"/>
          </a:lnRef>
          <a:fillRef idx="2">
            <a:schemeClr val="dk1"/>
          </a:fillRef>
          <a:effectRef idx="1">
            <a:schemeClr val="dk1"/>
          </a:effectRef>
          <a:fontRef idx="minor">
            <a:schemeClr val="dk1"/>
          </a:fontRef>
        </p:style>
        <p:txBody>
          <a:bodyPr>
            <a:normAutofit/>
          </a:bodyPr>
          <a:lstStyle/>
          <a:p>
            <a:r>
              <a:rPr lang="el-GR" sz="2000" dirty="0" smtClean="0"/>
              <a:t>Η αποικιοκρατική εξουσία συγκεκριμένων περιοχών αμφισβητήθηκε τοπικά από αυτούς που ζούσαν υπό την κυριαρχία της και πολεμούσαν για την ελευθερίας τους, και αυτή η τοπική αντίσταση εστιάστηκε στη θεσμική και στρατιωτική πραγματικότητα της αποικιοκρατικής εξουσίας . Ο ιμπεριαλισμός δεν ήταν ποτέ ο πρώτος στόχος των αντιαποικιοκρατικών αγώνων πριν από τη δημιουργία της </a:t>
            </a:r>
            <a:r>
              <a:rPr lang="el-GR" sz="2000" dirty="0" err="1" smtClean="0"/>
              <a:t>Κομιντέρν</a:t>
            </a:r>
            <a:r>
              <a:rPr lang="el-GR" sz="2000" dirty="0" smtClean="0"/>
              <a:t> το 1919. Κατόπιν έγινε μια πολύ χρήσιμη έννοια για τους αντιαποικιοκρατικούς αγώνες, επειδή η ανάπτυξη μιας γενικής πολιτικής έννοιας για την κυριαρχία διευκόλυνε την προσέγγιση και τη συνεργασία ανθρώπων από διαφορετικές αποικιακές περιοχές σε έναν κοινό σκοπό κατά του δυνάστη. Οι άνθρωποι αυτοί κατάφεραν να συγκροτήσουν κοινή </a:t>
            </a:r>
            <a:r>
              <a:rPr lang="el-GR" sz="2000" dirty="0" err="1" smtClean="0"/>
              <a:t>αντι</a:t>
            </a:r>
            <a:r>
              <a:rPr lang="el-GR" sz="2000" dirty="0" smtClean="0"/>
              <a:t>-ιμπεριαλιστική πολιτική, ώστε να αναπτύξουν και να συντονίσουν τη λαϊκή υποστήριξη σε διαφορετικές περιοχές […]. (σ. 64)</a:t>
            </a:r>
            <a:endParaRPr lang="el-GR" sz="2000" dirty="0"/>
          </a:p>
        </p:txBody>
      </p:sp>
      <p:sp>
        <p:nvSpPr>
          <p:cNvPr id="3" name="2 - Θέση περιεχομένου"/>
          <p:cNvSpPr>
            <a:spLocks noGrp="1"/>
          </p:cNvSpPr>
          <p:nvPr>
            <p:ph idx="1"/>
          </p:nvPr>
        </p:nvSpPr>
        <p:spPr>
          <a:xfrm>
            <a:off x="457200" y="4797152"/>
            <a:ext cx="8229600" cy="1329011"/>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r>
              <a:rPr lang="el-GR" sz="2000" dirty="0" smtClean="0"/>
              <a:t>«Τοπικός» χαρακτήρας αντιστάσεων στην αποικιοκρατία</a:t>
            </a:r>
          </a:p>
          <a:p>
            <a:r>
              <a:rPr lang="el-GR" sz="2000" dirty="0" smtClean="0"/>
              <a:t>Ευρύτερα «συγκολλητικός» χαρακτήρας της έννοιας «ιμπεριαλισμός»</a:t>
            </a:r>
          </a:p>
          <a:p>
            <a:r>
              <a:rPr lang="el-GR" sz="2000" dirty="0" smtClean="0"/>
              <a:t>Σημασία της Οκτωβριανής επανάστασης το 1917</a:t>
            </a:r>
            <a:endParaRPr lang="el-GR" sz="20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4738538"/>
          </a:xfrm>
        </p:spPr>
        <p:style>
          <a:lnRef idx="1">
            <a:schemeClr val="dk1"/>
          </a:lnRef>
          <a:fillRef idx="2">
            <a:schemeClr val="dk1"/>
          </a:fillRef>
          <a:effectRef idx="1">
            <a:schemeClr val="dk1"/>
          </a:effectRef>
          <a:fontRef idx="minor">
            <a:schemeClr val="dk1"/>
          </a:fontRef>
        </p:style>
        <p:txBody>
          <a:bodyPr>
            <a:normAutofit/>
          </a:bodyPr>
          <a:lstStyle/>
          <a:p>
            <a:r>
              <a:rPr lang="el-GR" sz="2000" dirty="0" smtClean="0"/>
              <a:t>Με δεδομένο ότι το σύστημα αυτό απαιτούσε συνεχή εθνική επέκταση πέρα από τις θάλασσες σε αναζήτηση νέων αγορών και πρώτων υλών και με δεδομένο, επίσης, ότι οι περιοχές που προσφέρονταν για κατάκτηση δεν ήταν απεριόριστες, ήταν μοιραίο να προκαλούνται συνεχώς πόλεμοι μεταξύ των αυτοκρατορικών δυνάμεων. […] Ο Πρώτος Παγκόσμιος Πόλεμος ήταν το άμεσο αποτέλεσμα του αυτοκρατορικού συστήματος. (σ. 67) </a:t>
            </a:r>
            <a:endParaRPr lang="el-GR" sz="2000" dirty="0"/>
          </a:p>
        </p:txBody>
      </p:sp>
      <p:sp>
        <p:nvSpPr>
          <p:cNvPr id="3" name="2 - Θέση περιεχομένου"/>
          <p:cNvSpPr>
            <a:spLocks noGrp="1"/>
          </p:cNvSpPr>
          <p:nvPr>
            <p:ph idx="1"/>
          </p:nvPr>
        </p:nvSpPr>
        <p:spPr>
          <a:xfrm>
            <a:off x="457200" y="5013176"/>
            <a:ext cx="8229600" cy="1112987"/>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r>
              <a:rPr lang="el-GR" sz="2000" dirty="0" smtClean="0"/>
              <a:t>Όξυνση ιμπεριαλιστικών ανταγωνισμών στα αποικιακά εδάφη στα τέλη του 19</a:t>
            </a:r>
            <a:r>
              <a:rPr lang="el-GR" sz="2000" baseline="30000" dirty="0" smtClean="0"/>
              <a:t>ου</a:t>
            </a:r>
            <a:r>
              <a:rPr lang="el-GR" sz="2000" dirty="0" smtClean="0"/>
              <a:t> αι.</a:t>
            </a:r>
          </a:p>
          <a:p>
            <a:r>
              <a:rPr lang="el-GR" sz="2000" dirty="0" smtClean="0"/>
              <a:t>Ιμπεριαλιστικά συμφέροντα-ανταγωνισμός στις αποικίες-πόλεμος</a:t>
            </a:r>
            <a:endParaRPr lang="el-GR"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9552" y="692696"/>
            <a:ext cx="8229600" cy="5904656"/>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r>
              <a:rPr lang="en-US" dirty="0" err="1" smtClean="0"/>
              <a:t>Dipesh</a:t>
            </a:r>
            <a:r>
              <a:rPr lang="en-US" dirty="0" smtClean="0"/>
              <a:t> </a:t>
            </a:r>
            <a:r>
              <a:rPr lang="en-US" dirty="0" err="1" smtClean="0"/>
              <a:t>Chakrabarty</a:t>
            </a:r>
            <a:r>
              <a:rPr lang="en-US" dirty="0" smtClean="0"/>
              <a:t>,</a:t>
            </a:r>
            <a:br>
              <a:rPr lang="en-US" dirty="0" smtClean="0"/>
            </a:br>
            <a:r>
              <a:rPr lang="en-US" dirty="0" smtClean="0"/>
              <a:t>   </a:t>
            </a:r>
            <a:r>
              <a:rPr lang="en-US" dirty="0" err="1" smtClean="0"/>
              <a:t>Provincializing</a:t>
            </a:r>
            <a:r>
              <a:rPr lang="en-US" dirty="0" smtClean="0"/>
              <a:t> Europe</a:t>
            </a:r>
            <a:r>
              <a:rPr lang="el-GR" dirty="0" smtClean="0"/>
              <a:t/>
            </a:r>
            <a:br>
              <a:rPr lang="el-GR" dirty="0" smtClean="0"/>
            </a:br>
            <a:endParaRPr lang="el-GR" dirty="0"/>
          </a:p>
        </p:txBody>
      </p:sp>
      <p:sp>
        <p:nvSpPr>
          <p:cNvPr id="3" name="2 - Θέση περιεχομένου"/>
          <p:cNvSpPr>
            <a:spLocks noGrp="1"/>
          </p:cNvSpPr>
          <p:nvPr>
            <p:ph idx="1"/>
          </p:nvPr>
        </p:nvSpPr>
        <p:spPr>
          <a:xfrm>
            <a:off x="395536" y="4005064"/>
            <a:ext cx="8229600" cy="2337123"/>
          </a:xfrm>
        </p:spPr>
        <p:txBody>
          <a:bodyPr/>
          <a:lstStyle/>
          <a:p>
            <a:pPr>
              <a:buNone/>
            </a:pPr>
            <a:r>
              <a:rPr lang="en-US" dirty="0" smtClean="0"/>
              <a:t>    </a:t>
            </a:r>
            <a:endParaRPr lang="el-GR" sz="5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4306490"/>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buFont typeface="Arial" pitchFamily="34" charset="0"/>
              <a:buChar char="•"/>
            </a:pPr>
            <a:r>
              <a:rPr lang="en-US" sz="2400" dirty="0" smtClean="0"/>
              <a:t>The European colonizer of the nineteenth century both preached this Enlightenment humanism at the colonized and at the same time denied it in practice. But the vision has been powerful in its effects. It has historically provided a strong foundation on which to erect –both in Europe and outside- critiques of socially unjust practices</a:t>
            </a:r>
            <a:r>
              <a:rPr lang="en-US" sz="2400" dirty="0"/>
              <a:t> </a:t>
            </a:r>
            <a:r>
              <a:rPr lang="en-US" sz="2400" dirty="0" smtClean="0"/>
              <a:t>(</a:t>
            </a:r>
            <a:r>
              <a:rPr lang="el-GR" sz="2400" dirty="0" smtClean="0"/>
              <a:t>σ. 4</a:t>
            </a:r>
            <a:r>
              <a:rPr lang="el-GR" sz="1800" dirty="0" smtClean="0"/>
              <a:t>)</a:t>
            </a:r>
            <a:endParaRPr lang="el-GR" sz="1800" dirty="0"/>
          </a:p>
        </p:txBody>
      </p:sp>
      <p:sp>
        <p:nvSpPr>
          <p:cNvPr id="3" name="2 - Θέση περιεχομένου"/>
          <p:cNvSpPr>
            <a:spLocks noGrp="1"/>
          </p:cNvSpPr>
          <p:nvPr>
            <p:ph idx="1"/>
          </p:nvPr>
        </p:nvSpPr>
        <p:spPr>
          <a:xfrm>
            <a:off x="457200" y="4509120"/>
            <a:ext cx="8229600" cy="1617043"/>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r>
              <a:rPr lang="el-GR" sz="2000" dirty="0" smtClean="0"/>
              <a:t>Διαφωτισμός στη Δύση/ στις αποικίες</a:t>
            </a:r>
          </a:p>
          <a:p>
            <a:r>
              <a:rPr lang="el-GR" sz="2000" dirty="0" smtClean="0"/>
              <a:t>«Μετάφραση» ιδεών Διαφωτισμού σε διαφορετικά συμφραζόμενα</a:t>
            </a:r>
            <a:endParaRPr lang="en-US" sz="2000" dirty="0" smtClean="0"/>
          </a:p>
          <a:p>
            <a:r>
              <a:rPr lang="el-GR" sz="2000" dirty="0" smtClean="0"/>
              <a:t>Η πολλαπλότητα των ρόλων που ο Λόγος αναλαμβάνει ως κοινωνική πρακτική</a:t>
            </a:r>
            <a:endParaRPr lang="el-GR"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4234482"/>
          </a:xfrm>
        </p:spPr>
        <p:txBody>
          <a:bodyPr/>
          <a:lstStyle/>
          <a:p>
            <a:endParaRPr lang="el-GR" dirty="0"/>
          </a:p>
        </p:txBody>
      </p:sp>
      <p:sp>
        <p:nvSpPr>
          <p:cNvPr id="3" name="2 - Θέση περιεχομένου"/>
          <p:cNvSpPr>
            <a:spLocks noGrp="1"/>
          </p:cNvSpPr>
          <p:nvPr>
            <p:ph idx="1"/>
          </p:nvPr>
        </p:nvSpPr>
        <p:spPr>
          <a:xfrm>
            <a:off x="457200" y="332656"/>
            <a:ext cx="8229600" cy="6408711"/>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buNone/>
            </a:pPr>
            <a:r>
              <a:rPr lang="en-US" dirty="0" smtClean="0"/>
              <a:t>   I am aware that an entity called “The European intellectual tradition” stretching back to the ancient Greeks is a fabrication of relatively recent European history. […] The point, however, is that, fabrication or not, this is the genealogy of thought in which social scientists find themselves inserted</a:t>
            </a:r>
            <a:r>
              <a:rPr lang="el-GR" dirty="0" smtClean="0"/>
              <a:t> (σ. 5).</a:t>
            </a:r>
            <a:endParaRPr lang="en-US" dirty="0" smtClean="0"/>
          </a:p>
          <a:p>
            <a:endParaRPr lang="en-US" dirty="0" smtClean="0"/>
          </a:p>
          <a:p>
            <a:r>
              <a:rPr lang="el-GR" sz="2400" dirty="0" err="1" smtClean="0"/>
              <a:t>Εννοιολόγηση</a:t>
            </a:r>
            <a:r>
              <a:rPr lang="el-GR" sz="2400" dirty="0" smtClean="0"/>
              <a:t>-γενεαλογία «ευρωπαϊκής παράδοσης»</a:t>
            </a:r>
          </a:p>
          <a:p>
            <a:r>
              <a:rPr lang="el-GR" sz="2400" dirty="0" smtClean="0"/>
              <a:t>Επίδραση στις κοινωνικές επιστήμες, στη διαμόρφωση των κυρίαρχων εννοιών, στο πολιτισμικό και πνευματικό κλίμα γενικότερα</a:t>
            </a:r>
            <a:endParaRPr lang="en-US" sz="2400" dirty="0" smtClean="0"/>
          </a:p>
          <a:p>
            <a:pPr>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3946450"/>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r>
              <a:rPr lang="en-US" sz="1600" dirty="0" smtClean="0"/>
              <a:t>Historicism thus posited historical time as a measure of the cultural distance (at least in institutional development) that was assumed to exist between the West and the non-West. […] In Europe itself, it made possible completely </a:t>
            </a:r>
            <a:r>
              <a:rPr lang="en-US" sz="1600" dirty="0" err="1" smtClean="0"/>
              <a:t>internalist</a:t>
            </a:r>
            <a:r>
              <a:rPr lang="en-US" sz="1600" dirty="0" smtClean="0"/>
              <a:t> histories of Europe in which Europe was described as the site of the first occurrence of capitalism, modernity, or Enlightenment. These “events” in turn are all explained mainly with respect to “events” within the geographical confines of Europe (however fuzzy its exact boundaries may have been). (</a:t>
            </a:r>
            <a:r>
              <a:rPr lang="el-GR" sz="1600" dirty="0" smtClean="0"/>
              <a:t>σ. 8)</a:t>
            </a:r>
            <a:r>
              <a:rPr lang="en-US" sz="1600" dirty="0" smtClean="0"/>
              <a:t/>
            </a:r>
            <a:br>
              <a:rPr lang="en-US" sz="1600" dirty="0" smtClean="0"/>
            </a:br>
            <a:r>
              <a:rPr lang="en-US" sz="1600" dirty="0" smtClean="0"/>
              <a:t/>
            </a:r>
            <a:br>
              <a:rPr lang="en-US" sz="1600" dirty="0" smtClean="0"/>
            </a:br>
            <a:r>
              <a:rPr lang="en-US" sz="1600" dirty="0" smtClean="0"/>
              <a:t>Historicism –and even the modern, European idea of history- one might say, come to the non-European peoples in the nineteenth century as somebody’s way of saying “not yet” to somebody else</a:t>
            </a:r>
            <a:r>
              <a:rPr lang="el-GR" sz="1600" dirty="0" smtClean="0"/>
              <a:t>. (σ. 9)</a:t>
            </a:r>
            <a:r>
              <a:rPr lang="en-US" sz="1600" dirty="0" smtClean="0"/>
              <a:t> </a:t>
            </a:r>
            <a:endParaRPr lang="el-GR" sz="1600" dirty="0"/>
          </a:p>
        </p:txBody>
      </p:sp>
      <p:sp>
        <p:nvSpPr>
          <p:cNvPr id="3" name="2 - Θέση περιεχομένου"/>
          <p:cNvSpPr>
            <a:spLocks noGrp="1"/>
          </p:cNvSpPr>
          <p:nvPr>
            <p:ph idx="1"/>
          </p:nvPr>
        </p:nvSpPr>
        <p:spPr>
          <a:xfrm>
            <a:off x="457200" y="4221088"/>
            <a:ext cx="8229600" cy="1905075"/>
          </a:xfrm>
        </p:spPr>
        <p:style>
          <a:lnRef idx="2">
            <a:schemeClr val="accent4">
              <a:shade val="50000"/>
            </a:schemeClr>
          </a:lnRef>
          <a:fillRef idx="1">
            <a:schemeClr val="accent4"/>
          </a:fillRef>
          <a:effectRef idx="0">
            <a:schemeClr val="accent4"/>
          </a:effectRef>
          <a:fontRef idx="minor">
            <a:schemeClr val="lt1"/>
          </a:fontRef>
        </p:style>
        <p:txBody>
          <a:bodyPr>
            <a:normAutofit fontScale="92500" lnSpcReduction="10000"/>
          </a:bodyPr>
          <a:lstStyle/>
          <a:p>
            <a:r>
              <a:rPr lang="el-GR" sz="2400" dirty="0" smtClean="0"/>
              <a:t>Έννοια ιστορικού χρόνου/</a:t>
            </a:r>
            <a:r>
              <a:rPr lang="el-GR" sz="2400" dirty="0" err="1" smtClean="0"/>
              <a:t>εξελικτικισμός</a:t>
            </a:r>
            <a:r>
              <a:rPr lang="el-GR" sz="2400" dirty="0" smtClean="0"/>
              <a:t> 19</a:t>
            </a:r>
            <a:r>
              <a:rPr lang="el-GR" sz="2400" baseline="30000" dirty="0" smtClean="0"/>
              <a:t>ος</a:t>
            </a:r>
            <a:r>
              <a:rPr lang="el-GR" sz="2400" dirty="0" smtClean="0"/>
              <a:t> αι.</a:t>
            </a:r>
          </a:p>
          <a:p>
            <a:r>
              <a:rPr lang="el-GR" sz="2400" dirty="0" smtClean="0"/>
              <a:t>Η Ευρώπη «πρώτα» και οι άλλοι «μετά»</a:t>
            </a:r>
          </a:p>
          <a:p>
            <a:r>
              <a:rPr lang="el-GR" sz="2400" dirty="0" smtClean="0"/>
              <a:t>Οριοθέτηση της Ευρώπης σε σχέση με το «έξω»</a:t>
            </a:r>
          </a:p>
          <a:p>
            <a:r>
              <a:rPr lang="el-GR" sz="2400" dirty="0" smtClean="0"/>
              <a:t>Επιβολή ενός «όχι ακόμα»-αναμονή στον «προθάλαμο της ιστορίας» μέχρι την ωριμότητα</a:t>
            </a:r>
            <a:endParaRPr lang="el-GR"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4162474"/>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r>
              <a:rPr lang="en-US" sz="2000" dirty="0" smtClean="0"/>
              <a:t>Acquiring a historical consciousness, acquiring the public spirit that Mill thought absolutely necessary for the art of self-government, was also to learn this art of waiting. […] Twentieth-century </a:t>
            </a:r>
            <a:r>
              <a:rPr lang="en-US" sz="2000" dirty="0" err="1" smtClean="0"/>
              <a:t>anticolonial</a:t>
            </a:r>
            <a:r>
              <a:rPr lang="en-US" sz="2000" dirty="0" smtClean="0"/>
              <a:t> democratic demands for self-rule, on the contrary,  harped insistently on a “now” as a temporal horizon of action. From about the time of the First World War to the decolonization movements of the fifties and sixties, </a:t>
            </a:r>
            <a:r>
              <a:rPr lang="en-US" sz="2000" dirty="0" err="1" smtClean="0"/>
              <a:t>anticolonial</a:t>
            </a:r>
            <a:r>
              <a:rPr lang="en-US" sz="2000" dirty="0" smtClean="0"/>
              <a:t> nationalisms were predicated on this urgency of the “now”.</a:t>
            </a:r>
            <a:r>
              <a:rPr lang="el-GR" sz="2000" dirty="0" smtClean="0"/>
              <a:t> (</a:t>
            </a:r>
            <a:r>
              <a:rPr lang="el-GR" sz="2000" dirty="0" err="1" smtClean="0"/>
              <a:t>σ.8</a:t>
            </a:r>
            <a:r>
              <a:rPr lang="el-GR" sz="2000" dirty="0" smtClean="0"/>
              <a:t> )</a:t>
            </a:r>
            <a:endParaRPr lang="el-GR" sz="2000" dirty="0"/>
          </a:p>
        </p:txBody>
      </p:sp>
      <p:sp>
        <p:nvSpPr>
          <p:cNvPr id="3" name="2 - Θέση περιεχομένου"/>
          <p:cNvSpPr>
            <a:spLocks noGrp="1"/>
          </p:cNvSpPr>
          <p:nvPr>
            <p:ph idx="1"/>
          </p:nvPr>
        </p:nvSpPr>
        <p:spPr>
          <a:xfrm>
            <a:off x="457200" y="4437112"/>
            <a:ext cx="8229600" cy="1689051"/>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r>
              <a:rPr lang="el-GR" sz="2000" dirty="0" smtClean="0"/>
              <a:t>Αμφισβήτηση από τον Α΄ Π.Π. και μετά της «αναμονής»</a:t>
            </a:r>
          </a:p>
          <a:p>
            <a:r>
              <a:rPr lang="el-GR" sz="2000" dirty="0" smtClean="0"/>
              <a:t>Επαναπροσδιορισμός </a:t>
            </a:r>
            <a:r>
              <a:rPr lang="el-GR" sz="2000" dirty="0" err="1" smtClean="0"/>
              <a:t>χρονικότητας</a:t>
            </a:r>
            <a:r>
              <a:rPr lang="el-GR" sz="2000" dirty="0" smtClean="0"/>
              <a:t> από τα αντιαποικιακά κινήματα-στο προσκήνιο ένα επείγον «τώρα»</a:t>
            </a:r>
            <a:endParaRPr lang="el-GR" sz="2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4234482"/>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r>
              <a:rPr lang="en-US" sz="2000" dirty="0" smtClean="0"/>
              <a:t>Much of the institutional activity of governing in India is premised on a day-to-day practice of historicism;</a:t>
            </a:r>
            <a:r>
              <a:rPr lang="el-GR" sz="2000" dirty="0" smtClean="0"/>
              <a:t> </a:t>
            </a:r>
            <a:r>
              <a:rPr lang="en-US" sz="2000" dirty="0" smtClean="0"/>
              <a:t>there is a strong sense in which the peasant is still educated and developed into a citizen. But every time there is a populist/political mobilization of the people on the streets of the country and a version of  “mass democracy” becomes visible in India, historicist time is put in temporary suspension. (</a:t>
            </a:r>
            <a:r>
              <a:rPr lang="el-GR" sz="2000" dirty="0" smtClean="0"/>
              <a:t>σ. 10)</a:t>
            </a:r>
            <a:endParaRPr lang="el-GR" sz="2000" dirty="0"/>
          </a:p>
        </p:txBody>
      </p:sp>
      <p:sp>
        <p:nvSpPr>
          <p:cNvPr id="3" name="2 - Θέση περιεχομένου"/>
          <p:cNvSpPr>
            <a:spLocks noGrp="1"/>
          </p:cNvSpPr>
          <p:nvPr>
            <p:ph idx="1"/>
          </p:nvPr>
        </p:nvSpPr>
        <p:spPr>
          <a:xfrm>
            <a:off x="457200" y="4509120"/>
            <a:ext cx="8229600" cy="1617043"/>
          </a:xfrm>
        </p:spPr>
        <p:txBody>
          <a:bodyPr/>
          <a:lstStyle/>
          <a:p>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980728"/>
            <a:ext cx="8229600" cy="3528392"/>
          </a:xfrm>
        </p:spPr>
        <p:txBody>
          <a:bodyPr>
            <a:normAutofit/>
          </a:bodyPr>
          <a:lstStyle/>
          <a:p>
            <a:r>
              <a:rPr lang="en-US" dirty="0" smtClean="0"/>
              <a:t>Frederick Cooper,</a:t>
            </a:r>
            <a:br>
              <a:rPr lang="en-US" dirty="0" smtClean="0"/>
            </a:br>
            <a:r>
              <a:rPr lang="en-US" dirty="0" smtClean="0"/>
              <a:t>Colonialism in question</a:t>
            </a:r>
            <a:br>
              <a:rPr lang="en-US" dirty="0" smtClean="0"/>
            </a:br>
            <a:endParaRPr lang="el-GR" dirty="0"/>
          </a:p>
        </p:txBody>
      </p:sp>
      <p:sp>
        <p:nvSpPr>
          <p:cNvPr id="3" name="2 - Θέση περιεχομένου"/>
          <p:cNvSpPr>
            <a:spLocks noGrp="1"/>
          </p:cNvSpPr>
          <p:nvPr>
            <p:ph idx="1"/>
          </p:nvPr>
        </p:nvSpPr>
        <p:spPr>
          <a:xfrm>
            <a:off x="457200" y="1600201"/>
            <a:ext cx="8229600" cy="2476872"/>
          </a:xfrm>
        </p:spPr>
        <p:style>
          <a:lnRef idx="2">
            <a:schemeClr val="accent3">
              <a:shade val="50000"/>
            </a:schemeClr>
          </a:lnRef>
          <a:fillRef idx="1">
            <a:schemeClr val="accent3"/>
          </a:fillRef>
          <a:effectRef idx="0">
            <a:schemeClr val="accent3"/>
          </a:effectRef>
          <a:fontRef idx="minor">
            <a:schemeClr val="lt1"/>
          </a:fontRef>
        </p:style>
        <p:txBody>
          <a:bodyPr/>
          <a:lstStyle/>
          <a:p>
            <a:pPr>
              <a:buNone/>
            </a:pPr>
            <a:r>
              <a:rPr lang="en-US" dirty="0" smtClean="0"/>
              <a:t>  </a:t>
            </a:r>
            <a:r>
              <a:rPr lang="en-US" sz="5400" dirty="0" smtClean="0">
                <a:solidFill>
                  <a:schemeClr val="tx1"/>
                </a:solidFill>
              </a:rPr>
              <a:t>Frederick Cooper,</a:t>
            </a:r>
          </a:p>
          <a:p>
            <a:pPr>
              <a:buNone/>
            </a:pPr>
            <a:r>
              <a:rPr lang="en-US" sz="5400" dirty="0" smtClean="0">
                <a:solidFill>
                  <a:schemeClr val="tx1"/>
                </a:solidFill>
              </a:rPr>
              <a:t> Colonialism in question</a:t>
            </a:r>
            <a:endParaRPr lang="el-GR" sz="5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3946450"/>
          </a:xfrm>
        </p:spPr>
        <p:style>
          <a:lnRef idx="2">
            <a:schemeClr val="accent3">
              <a:shade val="50000"/>
            </a:schemeClr>
          </a:lnRef>
          <a:fillRef idx="1">
            <a:schemeClr val="accent3"/>
          </a:fillRef>
          <a:effectRef idx="0">
            <a:schemeClr val="accent3"/>
          </a:effectRef>
          <a:fontRef idx="minor">
            <a:schemeClr val="lt1"/>
          </a:fontRef>
        </p:style>
        <p:txBody>
          <a:bodyPr>
            <a:normAutofit/>
          </a:bodyPr>
          <a:lstStyle/>
          <a:p>
            <a:r>
              <a:rPr lang="en-US" sz="2000" dirty="0" smtClean="0"/>
              <a:t>The revival of interest  in the colonial world a generation later reflects the influence of literature and anthropology and, most importantly, wider intellectual currents that threw into question the most basic narratives and the most basic ways in which knowledge is configured. Historians were having to face the fact that the new challenges were not simply to add an African or Asian component to a previously Europe-centered curriculum, but to think about what we mean by Europe, Africa, Asia, and how they shaped each other over time. (</a:t>
            </a:r>
            <a:r>
              <a:rPr lang="el-GR" sz="2000" dirty="0" smtClean="0"/>
              <a:t>σ. 13)</a:t>
            </a:r>
            <a:r>
              <a:rPr lang="en-US" sz="2000" dirty="0" smtClean="0"/>
              <a:t>  </a:t>
            </a:r>
            <a:endParaRPr lang="el-GR" sz="2000" dirty="0"/>
          </a:p>
        </p:txBody>
      </p:sp>
      <p:sp>
        <p:nvSpPr>
          <p:cNvPr id="3" name="2 - Θέση περιεχομένου"/>
          <p:cNvSpPr>
            <a:spLocks noGrp="1"/>
          </p:cNvSpPr>
          <p:nvPr>
            <p:ph idx="1"/>
          </p:nvPr>
        </p:nvSpPr>
        <p:spPr>
          <a:xfrm>
            <a:off x="457200" y="4221088"/>
            <a:ext cx="8229600" cy="1905075"/>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r>
              <a:rPr lang="el-GR" sz="2000" dirty="0" smtClean="0"/>
              <a:t>Ανανέωση σπουδών για την Αποικιοκρατία</a:t>
            </a:r>
          </a:p>
          <a:p>
            <a:r>
              <a:rPr lang="el-GR" sz="2000" dirty="0" smtClean="0"/>
              <a:t>Επιρροές άλλων πεδίων, αναπροσδιορισμός  ιστορίας σε γνωσιολογικό και επιστημολογικό επίπεδο</a:t>
            </a:r>
          </a:p>
          <a:p>
            <a:r>
              <a:rPr lang="el-GR" sz="2000" dirty="0" err="1" smtClean="0"/>
              <a:t>Αναστοχασμός</a:t>
            </a:r>
            <a:r>
              <a:rPr lang="el-GR" sz="2000" dirty="0" smtClean="0"/>
              <a:t> έναντι </a:t>
            </a:r>
            <a:r>
              <a:rPr lang="el-GR" sz="2000" dirty="0" err="1" smtClean="0"/>
              <a:t>ευρωκεντρισμού</a:t>
            </a:r>
            <a:r>
              <a:rPr lang="el-GR" sz="2000" dirty="0" smtClean="0"/>
              <a:t> </a:t>
            </a:r>
          </a:p>
          <a:p>
            <a:r>
              <a:rPr lang="el-GR" sz="2000" dirty="0" smtClean="0"/>
              <a:t>Μελέτη αλληλεπιδράσεων Αποικίας-μητρόπολης</a:t>
            </a:r>
            <a:endParaRPr lang="el-GR" sz="2000" dirty="0"/>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812</TotalTime>
  <Words>1430</Words>
  <Application>Microsoft Office PowerPoint</Application>
  <PresentationFormat>Προβολή στην οθόνη (4:3)</PresentationFormat>
  <Paragraphs>57</Paragraphs>
  <Slides>18</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18</vt:i4>
      </vt:variant>
    </vt:vector>
  </HeadingPairs>
  <TitlesOfParts>
    <vt:vector size="19" baseType="lpstr">
      <vt:lpstr>Θέμα του Office</vt:lpstr>
      <vt:lpstr>Μάθημα 2ο: Αποικιοκρατία, ιστοριογραφικές διαδρομές και εννοιολογικές προσεγγίσεις </vt:lpstr>
      <vt:lpstr>Dipesh Chakrabarty,    Provincializing Europe </vt:lpstr>
      <vt:lpstr>The European colonizer of the nineteenth century both preached this Enlightenment humanism at the colonized and at the same time denied it in practice. But the vision has been powerful in its effects. It has historically provided a strong foundation on which to erect –both in Europe and outside- critiques of socially unjust practices (σ. 4)</vt:lpstr>
      <vt:lpstr>Διαφάνεια 4</vt:lpstr>
      <vt:lpstr>Historicism thus posited historical time as a measure of the cultural distance (at least in institutional development) that was assumed to exist between the West and the non-West. […] In Europe itself, it made possible completely internalist histories of Europe in which Europe was described as the site of the first occurrence of capitalism, modernity, or Enlightenment. These “events” in turn are all explained mainly with respect to “events” within the geographical confines of Europe (however fuzzy its exact boundaries may have been). (σ. 8)  Historicism –and even the modern, European idea of history- one might say, come to the non-European peoples in the nineteenth century as somebody’s way of saying “not yet” to somebody else. (σ. 9) </vt:lpstr>
      <vt:lpstr>Acquiring a historical consciousness, acquiring the public spirit that Mill thought absolutely necessary for the art of self-government, was also to learn this art of waiting. […] Twentieth-century anticolonial democratic demands for self-rule, on the contrary,  harped insistently on a “now” as a temporal horizon of action. From about the time of the First World War to the decolonization movements of the fifties and sixties, anticolonial nationalisms were predicated on this urgency of the “now”. (σ.8 )</vt:lpstr>
      <vt:lpstr>Much of the institutional activity of governing in India is premised on a day-to-day practice of historicism; there is a strong sense in which the peasant is still educated and developed into a citizen. But every time there is a populist/political mobilization of the people on the streets of the country and a version of  “mass democracy” becomes visible in India, historicist time is put in temporary suspension. (σ. 10)</vt:lpstr>
      <vt:lpstr>Frederick Cooper, Colonialism in question </vt:lpstr>
      <vt:lpstr>The revival of interest  in the colonial world a generation later reflects the influence of literature and anthropology and, most importantly, wider intellectual currents that threw into question the most basic narratives and the most basic ways in which knowledge is configured. Historians were having to face the fact that the new challenges were not simply to add an African or Asian component to a previously Europe-centered curriculum, but to think about what we mean by Europe, Africa, Asia, and how they shaped each other over time. (σ. 13)  </vt:lpstr>
      <vt:lpstr>Historians’ complacency about the European boundaries of their field was shaken up by Edward Said’s Orientalism (1978). Said showed how certain visions of Asiatic societies are deeply woven into canonical European literature. Colonization was no longer out there, in exotic places, but in the heart of European culture. (σ.14)</vt:lpstr>
      <vt:lpstr>That such demands were phrased in a  language of citizenship, progress, democracy and rights both reflected social movements’ serious engagement with the categories of colonizers and profoundly changed the meaning of those categories because of who was speaking. (σ. 26)</vt:lpstr>
      <vt:lpstr>The story of colonialism and the challenges to it, in my view, should reserve a large place for political struggles that crossed lines of geography and of self-identification or cultural solidarity, partly through the mobilization of political networks, partly through the coming together of different strands of political action in critical conjunctures. The antislavery movements of the late eighteenth and nineteenth centuries were pioneers.  (σ. 232)</vt:lpstr>
      <vt:lpstr>Robert Young,  Μεταποικιακή θεωρία</vt:lpstr>
      <vt:lpstr>Αποικιοκρατία: πραγματιστική και μέχρι τον δέκατο ένατο αιώνα αναπτύχθηκε γενικά σε τοπικό επίπεδο με τρόπο ανοργάνωτο και απρογραμμάτιστο (για παράδειγμα, η κατάληψη νησιών στις Δυτικές Ινδίες)     Τυπικός ιμπεριαλισμός: κατευθύνθηκε ιδεολογικά από το μητροπολιτικό κέντρο και αποσκοπούσε στη διεκδίκηση και την επέκταση της κρατικής εξουσίας (για παράδειγμα, η γαλλική εισβολή στην Αλγερία).  Η Αποικιοκρατία: περιφερειακή δραστηριότητα, οικονομικοί λόγοι.  Έτσι, ενώ ο ιμπεριαλισμός επιδέχεται ανάλυση ως σύλληψη […] η αποικιοκρατία χρειάζεται ανάλυση πρώτα ως πρακτική: εδώ έγκειται η δυσκολία των γενικεύσεων σχετικά με αυτήν. (σ. 47)</vt:lpstr>
      <vt:lpstr>Αυτή η ωμή , αλλά σαφής διάκριση αποτελεί τη θεμελιώδη διαφορά στην πρακτική της αποικιοκρατίας, συγκεκριμένα μεταξύ των αποικιών που ιδρύθηκαν κυρίως με σκοπό κάποιας μορφής εγκατάσταση, όπως οι βρετανικές Βόρεια Αμερική, Αυστραλία και Νέα Ζηλανδία, η γαλλική Αλγερία ή η πορτογαλική Βραζιλία, και εκείνων που υπό άμεση (ή έμμεση) διοίκηση , γενικά σε τροπικές περιοχές, που ιδρύθηκαν για οικονομική εκμετάλλευση χωρίς σημαντική εγκατάσταση αποίκων, όπως οι αμερικανικές Φιλιππίνες και Πουέρτο Ρίκο, η βρετανική Ινδία, οι ολλανδικές Ανατολικές Ινδίες […]. (σ. 48) </vt:lpstr>
      <vt:lpstr>Όταν οι άνθρωποι αρχικά χρησιμοποίησαν τον όρο «ιμπεριαλισμός» για να περιγράψουν ένα πολιτικό σύστημα εδαφικής κυριαρχίας με την πρώτη σημασία, ο όρος αυτός δεν είχε απαραίτητα αρνητικές συνυποδηλώσεις. Η μεταγενέστερη χρήση του για να δηλώσει τη νέα, ευρύτερη σημασία της οικονομικής κυριαρχίας, αντίθετα, πάντα εμπεριέχει μια επικριτική προοπτική. Η μεταβολή αυτή πραγματικά καταγράφει την αλλαγή της στάσης παγκοσμίως απέναντι στον ίδιο τον ιμπεριαλισμό. Κατά παρόμοιο τρόπο, ο όρος «αποικιοκρατία», που χρησιμοποιήθηκε για πρώτη φορά στην αγγλική το 1853 με ουδέτερη σημασία και εισήχθη στη γαλλική μόλις στο ξεκίνημα του εικοστού αιώνα, αναβίωσε στην αντιαποικιοκρατική ατμόσφαιρα μετά το Δεύτερο Παγκόσμιο Πόλεμο ως μειωτικός όρος […] (σ. 61)</vt:lpstr>
      <vt:lpstr>Η αποικιοκρατική εξουσία συγκεκριμένων περιοχών αμφισβητήθηκε τοπικά από αυτούς που ζούσαν υπό την κυριαρχία της και πολεμούσαν για την ελευθερίας τους, και αυτή η τοπική αντίσταση εστιάστηκε στη θεσμική και στρατιωτική πραγματικότητα της αποικιοκρατικής εξουσίας . Ο ιμπεριαλισμός δεν ήταν ποτέ ο πρώτος στόχος των αντιαποικιοκρατικών αγώνων πριν από τη δημιουργία της Κομιντέρν το 1919. Κατόπιν έγινε μια πολύ χρήσιμη έννοια για τους αντιαποικιοκρατικούς αγώνες, επειδή η ανάπτυξη μιας γενικής πολιτικής έννοιας για την κυριαρχία διευκόλυνε την προσέγγιση και τη συνεργασία ανθρώπων από διαφορετικές αποικιακές περιοχές σε έναν κοινό σκοπό κατά του δυνάστη. Οι άνθρωποι αυτοί κατάφεραν να συγκροτήσουν κοινή αντι-ιμπεριαλιστική πολιτική, ώστε να αναπτύξουν και να συντονίσουν τη λαϊκή υποστήριξη σε διαφορετικές περιοχές […]. (σ. 64)</vt:lpstr>
      <vt:lpstr>Με δεδομένο ότι το σύστημα αυτό απαιτούσε συνεχή εθνική επέκταση πέρα από τις θάλασσες σε αναζήτηση νέων αγορών και πρώτων υλών και με δεδομένο, επίσης, ότι οι περιοχές που προσφέρονταν για κατάκτηση δεν ήταν απεριόριστες, ήταν μοιραίο να προκαλούνται συνεχώς πόλεμοι μεταξύ των αυτοκρατορικών δυνάμεων. […] Ο Πρώτος Παγκόσμιος Πόλεμος ήταν το άμεσο αποτέλεσμα του αυτοκρατορικού συστήματος. (σ. 67)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Μάθημα 2ο: Αποικιοκρατία, ιστοριογραφικές διαδρομές και εννοιολογικές προσεγγίσεις</dc:title>
  <dc:creator>Antonis</dc:creator>
  <cp:lastModifiedBy>Antonis</cp:lastModifiedBy>
  <cp:revision>46</cp:revision>
  <dcterms:created xsi:type="dcterms:W3CDTF">2017-02-16T22:07:24Z</dcterms:created>
  <dcterms:modified xsi:type="dcterms:W3CDTF">2017-02-20T11:30:42Z</dcterms:modified>
</cp:coreProperties>
</file>