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Syncopate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Syncopate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Syncopat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bc3cfdf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bc3cfdf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bc3cfdf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bc3cfdf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70a007fb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70a007fb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bc3cfdf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bc3cfdf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bc3cfdf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9bc3cfdf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9bc3cfdf0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9bc3cfdf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bc3cfd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bc3cfd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9bc3cfd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9bc3cfd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9bc3cfdf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9bc3cfdf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70a007fb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70a007fb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bc3cfdf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bc3cfdf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0a007fb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0a007fb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bc3cfdf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bc3cfdf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bc3cfdf0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bc3cfdf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0a007fb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0a007fb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bc3cfdf0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9bc3cfdf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70a007fb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70a007fb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0a007fb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70a007fb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9bc3cfdf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9bc3cfdf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70a007fb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70a007fb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70a007fb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70a007fb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9bc3cfd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9bc3cfd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70a007fb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70a007fb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9bc3cfdf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9bc3cfdf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70a007fb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70a007fb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72e7723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72e7723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9cd20a3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9cd20a3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9cd20a33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9cd20a3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9cd20a33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9cd20a33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bc3cfdf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bc3cfdf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9bc3cfdf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9bc3cfdf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bc3cfdf0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bc3cfdf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bc3cfdf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bc3cfdf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bc3cfdf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bc3cfdf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0a007fb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0a007f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gif"/><Relationship Id="rId4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rnVhD-ke9Qg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Relationship Id="rId4" Type="http://schemas.openxmlformats.org/officeDocument/2006/relationships/image" Target="../media/image35.jpg"/><Relationship Id="rId10" Type="http://schemas.openxmlformats.org/officeDocument/2006/relationships/image" Target="../media/image40.jpg"/><Relationship Id="rId9" Type="http://schemas.openxmlformats.org/officeDocument/2006/relationships/image" Target="../media/image41.jpg"/><Relationship Id="rId5" Type="http://schemas.openxmlformats.org/officeDocument/2006/relationships/image" Target="../media/image36.jpg"/><Relationship Id="rId6" Type="http://schemas.openxmlformats.org/officeDocument/2006/relationships/image" Target="../media/image38.jpg"/><Relationship Id="rId7" Type="http://schemas.openxmlformats.org/officeDocument/2006/relationships/image" Target="../media/image46.jpg"/><Relationship Id="rId8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385975" y="1355175"/>
            <a:ext cx="6298500" cy="2394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95450" y="268600"/>
            <a:ext cx="8541300" cy="463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00FFFF"/>
                </a:solidFill>
              </a:rPr>
              <a:t>ΧΡΩΜΑΤΙΚΕΣ ΑΝΤΙΘΕΣΕΙΣ</a:t>
            </a:r>
            <a:endParaRPr b="1" sz="72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445025"/>
            <a:ext cx="31533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Αντίθεση συμπληρωματικών χρωμάτων</a:t>
            </a:r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14204" l="7342" r="6974" t="5364"/>
          <a:stretch/>
        </p:blipFill>
        <p:spPr>
          <a:xfrm>
            <a:off x="3973125" y="101300"/>
            <a:ext cx="4930800" cy="496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4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2741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235" y="152400"/>
            <a:ext cx="52216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525" y="76200"/>
            <a:ext cx="395894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360" y="0"/>
            <a:ext cx="40832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188725" y="306425"/>
            <a:ext cx="418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Αντίθεση ψυχρό | θερμό</a:t>
            </a:r>
            <a:endParaRPr/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708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 rotWithShape="1">
          <a:blip r:embed="rId4">
            <a:alphaModFix/>
          </a:blip>
          <a:srcRect b="5437" l="0" r="0" t="0"/>
          <a:stretch/>
        </p:blipFill>
        <p:spPr>
          <a:xfrm>
            <a:off x="3721875" y="1170125"/>
            <a:ext cx="5269725" cy="3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514925"/>
            <a:ext cx="8991600" cy="411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175" y="0"/>
            <a:ext cx="68408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13" y="76200"/>
            <a:ext cx="8070187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575" y="76200"/>
            <a:ext cx="492484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23400"/>
            <a:ext cx="8520600" cy="45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</a:rPr>
              <a:t>Οι χρωματικές αντιθέσεις του Ίττεν</a:t>
            </a:r>
            <a:endParaRPr b="1"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Ταυτόχρονη Αντίθεση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Αντίθεση ανοιχτό | σκούρο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Αντίθεση ψυχρό | θερμό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Αντίθεση συμπληρωματικών χρωμάτων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Αντίθεση βασικών χρωμάτων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1375"/>
            <a:ext cx="42767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525" y="152400"/>
            <a:ext cx="4410075" cy="268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122" y="0"/>
            <a:ext cx="4567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3757525" y="275625"/>
            <a:ext cx="1697700" cy="13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Αντίθεση ανοιχτό | σκούρο</a:t>
            </a:r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172" y="0"/>
            <a:ext cx="35147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475"/>
            <a:ext cx="3666150" cy="46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/>
          <p:nvPr/>
        </p:nvSpPr>
        <p:spPr>
          <a:xfrm>
            <a:off x="0" y="1540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3">
            <a:alphaModFix/>
          </a:blip>
          <a:srcRect b="1627" l="1755" r="1765" t="3765"/>
          <a:stretch/>
        </p:blipFill>
        <p:spPr>
          <a:xfrm>
            <a:off x="1668000" y="0"/>
            <a:ext cx="57131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00" y="1619250"/>
            <a:ext cx="36671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400" y="1619250"/>
            <a:ext cx="40481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82" y="0"/>
            <a:ext cx="80920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7839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5821075" y="445025"/>
            <a:ext cx="3011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Ταυτόχρονη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Αντίθεση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 rotWithShape="1">
          <a:blip r:embed="rId3">
            <a:alphaModFix/>
          </a:blip>
          <a:srcRect b="4655" l="3733" r="5866" t="3702"/>
          <a:stretch/>
        </p:blipFill>
        <p:spPr>
          <a:xfrm>
            <a:off x="154000" y="0"/>
            <a:ext cx="4951132" cy="50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311700" y="1170300"/>
            <a:ext cx="8520600" cy="28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Η ταυτόχρονη αντίθεση είναι ένα φαινόμενο που συμβαίνει όταν δύο παρακείμενα χρώματα επηρεάζουν το ένα το άλλο, αλλάζοντας την αντίληψή μας για αυτά τα χρώματα (περισσότερο ή λιγότερο κορεσμένα, περισσότερο ή λιγότερο φωτεινά). Μπορεί να παρατηρηθεί και με διαφορετικές αποχρώσεις ή με φωτεινότητες.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video illustrates the concept of simultaneous contrast.  The colored square in the center remains the exact same color through the entire movie.&#10;&#10;Help us caption &amp; translate this video!&#10;&#10;https://amara.org/v/fwa4/" id="209" name="Google Shape;209;p41" title="Simultaneous Contra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94825"/>
            <a:ext cx="8991601" cy="290904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92975" y="385000"/>
            <a:ext cx="7499700" cy="89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</a:rPr>
              <a:t>Χρωματικές σχέσης</a:t>
            </a:r>
            <a:r>
              <a:rPr b="1" lang="en" sz="2400">
                <a:solidFill>
                  <a:srgbClr val="741B47"/>
                </a:solidFill>
                <a:latin typeface="Syncopate"/>
                <a:ea typeface="Syncopate"/>
                <a:cs typeface="Syncopate"/>
                <a:sym typeface="Syncopate"/>
              </a:rPr>
              <a:t> </a:t>
            </a:r>
            <a:endParaRPr b="1" sz="2400">
              <a:solidFill>
                <a:srgbClr val="741B47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000"/>
            <a:ext cx="9144000" cy="4512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3"/>
          <p:cNvPicPr preferRelativeResize="0"/>
          <p:nvPr/>
        </p:nvPicPr>
        <p:blipFill rotWithShape="1">
          <a:blip r:embed="rId3">
            <a:alphaModFix/>
          </a:blip>
          <a:srcRect b="33323" l="11336" r="12064" t="37055"/>
          <a:stretch/>
        </p:blipFill>
        <p:spPr>
          <a:xfrm>
            <a:off x="111150" y="1077975"/>
            <a:ext cx="8914950" cy="26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750" y="152400"/>
            <a:ext cx="38845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5" y="589850"/>
            <a:ext cx="2168151" cy="189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676" y="622400"/>
            <a:ext cx="2096774" cy="18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6373" y="591200"/>
            <a:ext cx="2168148" cy="189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9487" y="2652949"/>
            <a:ext cx="2168151" cy="189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2613" y="2652950"/>
            <a:ext cx="2168151" cy="189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6362" y="2652951"/>
            <a:ext cx="2168149" cy="189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37" y="2652950"/>
            <a:ext cx="2168149" cy="190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29525" y="589850"/>
            <a:ext cx="2168151" cy="189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150" y="152400"/>
            <a:ext cx="47956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388" y="152400"/>
            <a:ext cx="340321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850" y="214000"/>
            <a:ext cx="454030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7125"/>
            <a:ext cx="8839202" cy="38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38800" y="1902475"/>
            <a:ext cx="31107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Αντίθεση βασικών χρωμάτων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29" y="1375"/>
            <a:ext cx="528547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550" y="214000"/>
            <a:ext cx="5098900" cy="233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550" y="2733567"/>
            <a:ext cx="5098900" cy="233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338" y="167063"/>
            <a:ext cx="3343325" cy="48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