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y="5143500" cx="9144000"/>
  <p:notesSz cx="6858000" cy="9144000"/>
  <p:embeddedFontLst>
    <p:embeddedFont>
      <p:font typeface="Syncopate"/>
      <p:regular r:id="rId42"/>
      <p:bold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font" Target="fonts/Syncopate-regular.fntdata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schemas.openxmlformats.org/officeDocument/2006/relationships/font" Target="fonts/Syncopate-bold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59bc3cfdf0_1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59bc3cfdf0_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59bc3cfdf0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59bc3cfdf0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70a007fb0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70a007fb0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59bc3cfdf0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59bc3cfdf0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59bc3cfdf0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59bc3cfdf0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59bc3cfdf0_1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59bc3cfdf0_1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59bc3cfdf0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59bc3cfdf0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59bc3cfdf0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59bc3cfdf0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59bc3cfdf0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59bc3cfdf0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570a007fb0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570a007fb0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59bc3cfdf0_1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59bc3cfdf0_1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570a007fb0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570a007fb0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59bc3cfdf0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59bc3cfdf0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59bc3cfdf0_1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59bc3cfdf0_1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570a007fb0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570a007fb0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59bc3cfdf0_1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59bc3cfdf0_1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570a007fb0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570a007fb0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570a007fb0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570a007fb0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59bc3cfdf0_1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59bc3cfdf0_1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570a007fb0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570a007fb0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570a007fb0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570a007fb0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59bc3cfdf0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59bc3cfdf0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570a007fb0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570a007fb0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59bc3cfdf0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59bc3cfdf0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570a007fb0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570a007fb0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572e7723c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572e7723c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59cd20a33f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59cd20a33f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59cd20a33f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59cd20a33f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59cd20a33f_1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59cd20a33f_1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59bc3cfdf0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59bc3cfdf0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59bc3cfdf0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59bc3cfdf0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59bc3cfdf0_1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59bc3cfdf0_1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59bc3cfdf0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59bc3cfdf0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59bc3cfdf0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59bc3cfdf0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570a007fb0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570a007fb0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jpg"/><Relationship Id="rId4" Type="http://schemas.openxmlformats.org/officeDocument/2006/relationships/image" Target="../media/image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jpg"/><Relationship Id="rId4" Type="http://schemas.openxmlformats.org/officeDocument/2006/relationships/image" Target="../media/image3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gif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png"/><Relationship Id="rId4" Type="http://schemas.openxmlformats.org/officeDocument/2006/relationships/image" Target="../media/image23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9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9.jpg"/><Relationship Id="rId4" Type="http://schemas.openxmlformats.org/officeDocument/2006/relationships/image" Target="../media/image15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7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9.gif"/><Relationship Id="rId4" Type="http://schemas.openxmlformats.org/officeDocument/2006/relationships/image" Target="../media/image20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7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2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8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://www.youtube.com/watch?v=rnVhD-ke9Qg" TargetMode="External"/><Relationship Id="rId4" Type="http://schemas.openxmlformats.org/officeDocument/2006/relationships/image" Target="../media/image3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5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1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4.gif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0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4.jpg"/><Relationship Id="rId4" Type="http://schemas.openxmlformats.org/officeDocument/2006/relationships/image" Target="../media/image35.jpg"/><Relationship Id="rId10" Type="http://schemas.openxmlformats.org/officeDocument/2006/relationships/image" Target="../media/image40.jpg"/><Relationship Id="rId9" Type="http://schemas.openxmlformats.org/officeDocument/2006/relationships/image" Target="../media/image41.jpg"/><Relationship Id="rId5" Type="http://schemas.openxmlformats.org/officeDocument/2006/relationships/image" Target="../media/image36.jpg"/><Relationship Id="rId6" Type="http://schemas.openxmlformats.org/officeDocument/2006/relationships/image" Target="../media/image38.jpg"/><Relationship Id="rId7" Type="http://schemas.openxmlformats.org/officeDocument/2006/relationships/image" Target="../media/image46.jpg"/><Relationship Id="rId8" Type="http://schemas.openxmlformats.org/officeDocument/2006/relationships/image" Target="../media/image43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4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2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gif"/><Relationship Id="rId4" Type="http://schemas.openxmlformats.org/officeDocument/2006/relationships/image" Target="../media/image9.gif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1385975" y="1355175"/>
            <a:ext cx="6298500" cy="23946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295450" y="268600"/>
            <a:ext cx="8541300" cy="46332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7200">
              <a:solidFill>
                <a:srgbClr val="FFFF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rgbClr val="00FFFF"/>
                </a:solidFill>
              </a:rPr>
              <a:t>ΧΡΩΜΑΤΙΚΕΣ ΑΝΤΙΘΕΣΕΙΣ</a:t>
            </a:r>
            <a:endParaRPr b="1" sz="7200">
              <a:solidFill>
                <a:srgbClr val="00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 txBox="1"/>
          <p:nvPr>
            <p:ph type="title"/>
          </p:nvPr>
        </p:nvSpPr>
        <p:spPr>
          <a:xfrm>
            <a:off x="311700" y="445025"/>
            <a:ext cx="3153300" cy="133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2"/>
                </a:solidFill>
              </a:rPr>
              <a:t>Αντίθεση συμπληρωματικών χρωμάτων</a:t>
            </a:r>
            <a:endParaRPr/>
          </a:p>
        </p:txBody>
      </p:sp>
      <p:pic>
        <p:nvPicPr>
          <p:cNvPr id="105" name="Google Shape;105;p22"/>
          <p:cNvPicPr preferRelativeResize="0"/>
          <p:nvPr/>
        </p:nvPicPr>
        <p:blipFill rotWithShape="1">
          <a:blip r:embed="rId3">
            <a:alphaModFix/>
          </a:blip>
          <a:srcRect b="14204" l="7342" r="6974" t="5364"/>
          <a:stretch/>
        </p:blipFill>
        <p:spPr>
          <a:xfrm>
            <a:off x="3973125" y="101300"/>
            <a:ext cx="4930800" cy="4960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750" y="152400"/>
            <a:ext cx="8064499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427413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32235" y="152400"/>
            <a:ext cx="5221618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2525" y="76200"/>
            <a:ext cx="3958946" cy="499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0360" y="0"/>
            <a:ext cx="408328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7"/>
          <p:cNvSpPr txBox="1"/>
          <p:nvPr>
            <p:ph type="title"/>
          </p:nvPr>
        </p:nvSpPr>
        <p:spPr>
          <a:xfrm>
            <a:off x="4188725" y="306425"/>
            <a:ext cx="4181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2"/>
                </a:solidFill>
              </a:rPr>
              <a:t>Αντίθεση ψυχρό | θερμό</a:t>
            </a:r>
            <a:endParaRPr/>
          </a:p>
        </p:txBody>
      </p:sp>
      <p:pic>
        <p:nvPicPr>
          <p:cNvPr id="132" name="Google Shape;13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417087" cy="483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7"/>
          <p:cNvPicPr preferRelativeResize="0"/>
          <p:nvPr/>
        </p:nvPicPr>
        <p:blipFill rotWithShape="1">
          <a:blip r:embed="rId4">
            <a:alphaModFix/>
          </a:blip>
          <a:srcRect b="5437" l="0" r="0" t="0"/>
          <a:stretch/>
        </p:blipFill>
        <p:spPr>
          <a:xfrm>
            <a:off x="3721875" y="1170125"/>
            <a:ext cx="5269725" cy="327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" y="514925"/>
            <a:ext cx="8991600" cy="41136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9175" y="0"/>
            <a:ext cx="684083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913" y="76200"/>
            <a:ext cx="8070187" cy="499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9575" y="76200"/>
            <a:ext cx="4924846" cy="499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idx="1" type="subTitle"/>
          </p:nvPr>
        </p:nvSpPr>
        <p:spPr>
          <a:xfrm>
            <a:off x="311700" y="323400"/>
            <a:ext cx="8520600" cy="45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33333"/>
                </a:solidFill>
                <a:highlight>
                  <a:srgbClr val="FFFFFF"/>
                </a:highlight>
              </a:rPr>
              <a:t>Οι χρωματικές αντιθέσεις του Ίττεν</a:t>
            </a:r>
            <a:endParaRPr b="1" sz="24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 Ταυτόχρονη Αντίθεση 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Αντίθεση ανοιχτό | σκούρο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Αντίθεση ψυχρό | θερμό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Αντίθεση συμπληρωματικών χρωμάτων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Αντίθεση βασικών χρωμάτων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461375"/>
            <a:ext cx="4276725" cy="329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81525" y="152400"/>
            <a:ext cx="4410075" cy="26816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8122" y="0"/>
            <a:ext cx="456774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4"/>
          <p:cNvSpPr txBox="1"/>
          <p:nvPr>
            <p:ph type="title"/>
          </p:nvPr>
        </p:nvSpPr>
        <p:spPr>
          <a:xfrm>
            <a:off x="3757525" y="275625"/>
            <a:ext cx="1697700" cy="132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2"/>
                </a:solidFill>
              </a:rPr>
              <a:t>Αντίθεση ανοιχτό | σκούρο</a:t>
            </a:r>
            <a:endParaRPr/>
          </a:p>
        </p:txBody>
      </p:sp>
      <p:pic>
        <p:nvPicPr>
          <p:cNvPr id="170" name="Google Shape;17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0172" y="0"/>
            <a:ext cx="351470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71475"/>
            <a:ext cx="3666150" cy="467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5"/>
          <p:cNvSpPr/>
          <p:nvPr/>
        </p:nvSpPr>
        <p:spPr>
          <a:xfrm>
            <a:off x="0" y="15400"/>
            <a:ext cx="9144000" cy="51435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7" name="Google Shape;177;p35"/>
          <p:cNvPicPr preferRelativeResize="0"/>
          <p:nvPr/>
        </p:nvPicPr>
        <p:blipFill rotWithShape="1">
          <a:blip r:embed="rId3">
            <a:alphaModFix/>
          </a:blip>
          <a:srcRect b="1627" l="1755" r="1765" t="3765"/>
          <a:stretch/>
        </p:blipFill>
        <p:spPr>
          <a:xfrm>
            <a:off x="1668000" y="0"/>
            <a:ext cx="571317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800" y="1619250"/>
            <a:ext cx="3667125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94400" y="1619250"/>
            <a:ext cx="4048125" cy="202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982" y="0"/>
            <a:ext cx="809203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0"/>
            <a:ext cx="878396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9"/>
          <p:cNvSpPr txBox="1"/>
          <p:nvPr>
            <p:ph type="title"/>
          </p:nvPr>
        </p:nvSpPr>
        <p:spPr>
          <a:xfrm>
            <a:off x="5821075" y="445025"/>
            <a:ext cx="3011100" cy="9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2"/>
                </a:solidFill>
              </a:rPr>
              <a:t>Ταυτόχρονη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2"/>
                </a:solidFill>
              </a:rPr>
              <a:t>Αντίθεση</a:t>
            </a:r>
            <a:endParaRPr sz="2400">
              <a:solidFill>
                <a:schemeClr val="dk2"/>
              </a:solidFill>
            </a:endParaRPr>
          </a:p>
        </p:txBody>
      </p:sp>
      <p:pic>
        <p:nvPicPr>
          <p:cNvPr id="199" name="Google Shape;199;p39"/>
          <p:cNvPicPr preferRelativeResize="0"/>
          <p:nvPr/>
        </p:nvPicPr>
        <p:blipFill rotWithShape="1">
          <a:blip r:embed="rId3">
            <a:alphaModFix/>
          </a:blip>
          <a:srcRect b="4655" l="3733" r="5866" t="3702"/>
          <a:stretch/>
        </p:blipFill>
        <p:spPr>
          <a:xfrm>
            <a:off x="154000" y="0"/>
            <a:ext cx="4951132" cy="5018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0"/>
          <p:cNvSpPr txBox="1"/>
          <p:nvPr>
            <p:ph idx="1" type="body"/>
          </p:nvPr>
        </p:nvSpPr>
        <p:spPr>
          <a:xfrm>
            <a:off x="311700" y="1170300"/>
            <a:ext cx="8520600" cy="280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/>
              <a:t>Η ταυτόχρονη αντίθεση είναι ένα φαινόμενο που συμβαίνει όταν δύο παρακείμενα χρώματα επηρεάζουν το ένα το άλλο, αλλάζοντας την αντίληψή μας για αυτά τα χρώματα (περισσότερο ή λιγότερο κορεσμένα, περισσότερο ή λιγότερο φωτεινά). Μπορεί να παρατηρηθεί και με διαφορετικές αποχρώσεις ή με φωτεινότητες.</a:t>
            </a:r>
            <a:endParaRPr sz="2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his video illustrates the concept of simultaneous contrast.  The colored square in the center remains the exact same color through the entire movie.&#10;&#10;Help us caption &amp; translate this video!&#10;&#10;https://amara.org/v/fwa4/" id="209" name="Google Shape;209;p41" title="Simultaneous Contrast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44600" y="76200"/>
            <a:ext cx="6654800" cy="499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" y="1794825"/>
            <a:ext cx="8991601" cy="2909047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5"/>
          <p:cNvSpPr txBox="1"/>
          <p:nvPr/>
        </p:nvSpPr>
        <p:spPr>
          <a:xfrm>
            <a:off x="692975" y="385000"/>
            <a:ext cx="7499700" cy="893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741B47"/>
                </a:solidFill>
              </a:rPr>
              <a:t>Χρωματικές σχέσης</a:t>
            </a:r>
            <a:r>
              <a:rPr b="1" lang="en" sz="2400">
                <a:solidFill>
                  <a:srgbClr val="741B47"/>
                </a:solidFill>
                <a:latin typeface="Syncopate"/>
                <a:ea typeface="Syncopate"/>
                <a:cs typeface="Syncopate"/>
                <a:sym typeface="Syncopate"/>
              </a:rPr>
              <a:t> </a:t>
            </a:r>
            <a:endParaRPr b="1" sz="2400">
              <a:solidFill>
                <a:srgbClr val="741B47"/>
              </a:solidFill>
              <a:latin typeface="Syncopate"/>
              <a:ea typeface="Syncopate"/>
              <a:cs typeface="Syncopate"/>
              <a:sym typeface="Syncopate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91000"/>
            <a:ext cx="9144000" cy="45124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43"/>
          <p:cNvPicPr preferRelativeResize="0"/>
          <p:nvPr/>
        </p:nvPicPr>
        <p:blipFill rotWithShape="1">
          <a:blip r:embed="rId3">
            <a:alphaModFix/>
          </a:blip>
          <a:srcRect b="33323" l="11336" r="12064" t="37055"/>
          <a:stretch/>
        </p:blipFill>
        <p:spPr>
          <a:xfrm>
            <a:off x="111150" y="1077975"/>
            <a:ext cx="8914950" cy="263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9750" y="152400"/>
            <a:ext cx="3884508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225" y="589850"/>
            <a:ext cx="2168151" cy="1898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12676" y="622400"/>
            <a:ext cx="2096774" cy="1833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46373" y="591200"/>
            <a:ext cx="2168148" cy="1895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29487" y="2652949"/>
            <a:ext cx="2168151" cy="1897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4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12613" y="2652950"/>
            <a:ext cx="2168151" cy="1898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4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346362" y="2652951"/>
            <a:ext cx="2168149" cy="1899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4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3237" y="2652950"/>
            <a:ext cx="2168149" cy="1900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4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629525" y="589850"/>
            <a:ext cx="2168151" cy="18985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74150" y="152400"/>
            <a:ext cx="4795689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2650" y="152400"/>
            <a:ext cx="4838701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0388" y="152400"/>
            <a:ext cx="3403218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01850" y="214000"/>
            <a:ext cx="4540304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627125"/>
            <a:ext cx="8839202" cy="3889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>
            <p:ph type="title"/>
          </p:nvPr>
        </p:nvSpPr>
        <p:spPr>
          <a:xfrm>
            <a:off x="338800" y="1902475"/>
            <a:ext cx="3110700" cy="134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2"/>
                </a:solidFill>
              </a:rPr>
              <a:t>Αντίθεση βασικών χρωμάτων</a:t>
            </a:r>
            <a:endParaRPr/>
          </a:p>
        </p:txBody>
      </p:sp>
      <p:pic>
        <p:nvPicPr>
          <p:cNvPr id="83" name="Google Shape;8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8529" y="1375"/>
            <a:ext cx="5285471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2550" y="214000"/>
            <a:ext cx="5098900" cy="2332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22550" y="2733567"/>
            <a:ext cx="5098900" cy="23329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0338" y="167063"/>
            <a:ext cx="3343325" cy="4809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85750"/>
            <a:ext cx="9144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