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  <p:sldId id="271" r:id="rId16"/>
    <p:sldId id="270" r:id="rId17"/>
    <p:sldId id="272" r:id="rId18"/>
    <p:sldId id="274" r:id="rId19"/>
    <p:sldId id="278" r:id="rId20"/>
    <p:sldId id="279" r:id="rId21"/>
    <p:sldId id="276" r:id="rId22"/>
    <p:sldId id="277" r:id="rId23"/>
    <p:sldId id="273" r:id="rId24"/>
    <p:sldId id="275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3BF1E-63BD-4135-B004-0BC6F9379192}" type="datetimeFigureOut">
              <a:rPr lang="el-GR" smtClean="0"/>
              <a:pPr/>
              <a:t>20/2/2017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2E42B-15D2-45AF-97A4-E8D4A914A27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E42B-15D2-45AF-97A4-E8D4A914A27A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20/2/2017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Προτασιακή λογική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1.33 Πίνακες αλήθειας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8360" t="30761" r="27451" b="4731"/>
          <a:stretch>
            <a:fillRect/>
          </a:stretch>
        </p:blipFill>
        <p:spPr bwMode="auto">
          <a:xfrm>
            <a:off x="0" y="1196752"/>
            <a:ext cx="6876256" cy="529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1.35 Πίνακες αλήθειας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972" t="28497" r="24171" b="14917"/>
          <a:stretch>
            <a:fillRect/>
          </a:stretch>
        </p:blipFill>
        <p:spPr bwMode="auto">
          <a:xfrm>
            <a:off x="-1" y="1268760"/>
            <a:ext cx="829678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1.37 Πίνακες αλήθειας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 -&gt; (not q V r)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not p -&gt; ( q -&gt; r)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(p -&gt; q) V (not p -&gt; r)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(p -&gt; q) </a:t>
            </a:r>
            <a:r>
              <a:rPr lang="el-GR" dirty="0" smtClean="0"/>
              <a:t>Λ </a:t>
            </a:r>
            <a:r>
              <a:rPr lang="en-US" dirty="0" smtClean="0"/>
              <a:t>(not p -&gt; r)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(p &lt;-&gt; q) V (not q &lt;-&gt; r)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(not p -&gt; not q) &lt;-&gt; (q -&gt; r)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1.37 </a:t>
            </a:r>
            <a:r>
              <a:rPr lang="el-GR" dirty="0" smtClean="0"/>
              <a:t>Πίνακες αλήθειας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099" t="49828" r="36909" b="9813"/>
          <a:stretch>
            <a:fillRect/>
          </a:stretch>
        </p:blipFill>
        <p:spPr bwMode="auto">
          <a:xfrm>
            <a:off x="0" y="1268759"/>
            <a:ext cx="6588224" cy="482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1.37 Πίνακες αλήθειας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4235" r="28334" b="18672"/>
          <a:stretch>
            <a:fillRect/>
          </a:stretch>
        </p:blipFill>
        <p:spPr bwMode="auto">
          <a:xfrm>
            <a:off x="0" y="1268760"/>
            <a:ext cx="7236296" cy="545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1.43 </a:t>
            </a:r>
            <a:r>
              <a:rPr lang="el-GR" dirty="0" smtClean="0"/>
              <a:t>Πράξεις με </a:t>
            </a:r>
            <a:r>
              <a:rPr lang="en-US" dirty="0" smtClean="0"/>
              <a:t>bit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101 1110, 010 0001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1111 0000, 1010 1010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00 00111 001, 100100 1000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11 1111 1111, 00 0000 0000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1.43 Πράξεις με </a:t>
            </a:r>
            <a:r>
              <a:rPr lang="en-US" dirty="0" smtClean="0"/>
              <a:t>bit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52725"/>
            <a:ext cx="8229600" cy="3905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a) bitwise </a:t>
            </a:r>
            <a:r>
              <a:rPr lang="en-US" sz="2800" i="1" dirty="0" smtClean="0"/>
              <a:t>OR = 111 1111; bitwise AND= 000 0000; bitwise XOR = 1111111</a:t>
            </a:r>
          </a:p>
          <a:p>
            <a:pPr>
              <a:buNone/>
            </a:pPr>
            <a:r>
              <a:rPr lang="en-US" sz="2800" dirty="0" smtClean="0"/>
              <a:t>b) bitwise </a:t>
            </a:r>
            <a:r>
              <a:rPr lang="en-US" sz="2800" i="1" dirty="0" smtClean="0"/>
              <a:t>OR = 1111 1010; bitwise AND= 1010 0000; bitwise XOR = 0101 1010</a:t>
            </a:r>
          </a:p>
          <a:p>
            <a:pPr>
              <a:buNone/>
            </a:pPr>
            <a:r>
              <a:rPr lang="en-US" sz="2800" dirty="0" smtClean="0"/>
              <a:t>c) bitwise </a:t>
            </a:r>
            <a:r>
              <a:rPr lang="en-US" sz="2800" i="1" dirty="0" smtClean="0"/>
              <a:t>OR= 10 01111001; bitwise AND= 00 0100 0000; bitwise XOR= 10 00111001</a:t>
            </a:r>
          </a:p>
          <a:p>
            <a:pPr>
              <a:buNone/>
            </a:pPr>
            <a:r>
              <a:rPr lang="en-US" sz="2800" dirty="0" smtClean="0"/>
              <a:t>d) bitwise </a:t>
            </a:r>
            <a:r>
              <a:rPr lang="en-US" sz="2800" i="1" dirty="0" smtClean="0"/>
              <a:t>OR= 1111111111; bitwise AND= 00 0000 0000; bitwise XOR= 1111111111</a:t>
            </a:r>
            <a:endParaRPr lang="el-GR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το σπίτι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1.31, 1.33, 1.35, 1.37, 1.43</a:t>
            </a:r>
          </a:p>
          <a:p>
            <a:r>
              <a:rPr lang="el-GR" smtClean="0"/>
              <a:t>1.32, 1.34, 1.35, 1.38, 1.44</a:t>
            </a:r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1.2 Εφαρμογές της προτασιακής λογικής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11. Είναι οι προδιαγραφές συνεπείς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δρομολογητής στέλνει πακέτα </a:t>
            </a:r>
            <a:r>
              <a:rPr lang="el-GR" dirty="0" smtClean="0">
                <a:solidFill>
                  <a:srgbClr val="0070C0"/>
                </a:solidFill>
              </a:rPr>
              <a:t>μόνο αν </a:t>
            </a:r>
            <a:r>
              <a:rPr lang="el-GR" dirty="0" smtClean="0"/>
              <a:t>υποστηρίζει το νέο χώρο διευθύνσεων</a:t>
            </a:r>
            <a:endParaRPr lang="el-GR" dirty="0" smtClean="0"/>
          </a:p>
          <a:p>
            <a:r>
              <a:rPr lang="el-GR" dirty="0" smtClean="0"/>
              <a:t>Για να υποστηρίξει ο δρομολογητής το νέο χώρο διευθύνσεων είναι αναγκαίο να εγκατασταθεί η νέα έκδοση λογισμικού</a:t>
            </a:r>
          </a:p>
          <a:p>
            <a:r>
              <a:rPr lang="el-GR" dirty="0" smtClean="0"/>
              <a:t>Ο δρομολογητής μπορεί να στείλει πακέτα αν έχει εγκατασταθεί η νέα έκδοση λογισμικού</a:t>
            </a:r>
          </a:p>
          <a:p>
            <a:r>
              <a:rPr lang="el-GR" dirty="0" smtClean="0"/>
              <a:t>Ο δρομολογητής δεν υποστηρίζει το νέο χώρο διευθύνσεων</a:t>
            </a:r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1.1 Είναι προτάσεις οι παρακάτω φράσεις?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Α. </a:t>
            </a:r>
            <a:r>
              <a:rPr lang="el-GR" sz="2800" dirty="0" smtClean="0"/>
              <a:t>Η Βοστώνη είναι η πρωτεύουσα της Μασαχουσέτης</a:t>
            </a:r>
          </a:p>
          <a:p>
            <a:pPr>
              <a:buNone/>
            </a:pPr>
            <a:r>
              <a:rPr lang="el-GR" sz="2800" dirty="0" smtClean="0"/>
              <a:t>Β. Το Μαϊάμι είναι η πρωτεύουσα της Φλόριντα</a:t>
            </a:r>
          </a:p>
          <a:p>
            <a:pPr>
              <a:buNone/>
            </a:pPr>
            <a:r>
              <a:rPr lang="el-GR" sz="2800" dirty="0" smtClean="0"/>
              <a:t>Γ. 2+3 = 5</a:t>
            </a:r>
          </a:p>
          <a:p>
            <a:pPr>
              <a:buNone/>
            </a:pPr>
            <a:r>
              <a:rPr lang="el-GR" sz="2800" dirty="0" smtClean="0"/>
              <a:t>Δ. 5+7 = 10</a:t>
            </a:r>
          </a:p>
          <a:p>
            <a:pPr>
              <a:buNone/>
            </a:pPr>
            <a:r>
              <a:rPr lang="el-GR" sz="2800" dirty="0" smtClean="0"/>
              <a:t>Ε. </a:t>
            </a:r>
            <a:r>
              <a:rPr lang="en-US" sz="2800" dirty="0" smtClean="0"/>
              <a:t>x</a:t>
            </a:r>
            <a:r>
              <a:rPr lang="el-GR" sz="2800" dirty="0" smtClean="0"/>
              <a:t>+2 = 11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Z. </a:t>
            </a:r>
            <a:r>
              <a:rPr lang="el-GR" sz="2800" dirty="0" smtClean="0"/>
              <a:t>Απάντησε σε αυτή την ερώτηση.</a:t>
            </a:r>
            <a:endParaRPr lang="el-G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9046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s: </a:t>
            </a:r>
            <a:r>
              <a:rPr lang="el-GR" sz="2800" dirty="0" smtClean="0"/>
              <a:t>ο δρομολογητής μπορεί να στέλνει πακέτα</a:t>
            </a:r>
          </a:p>
          <a:p>
            <a:r>
              <a:rPr lang="en-US" sz="2800" dirty="0" smtClean="0"/>
              <a:t>a: </a:t>
            </a:r>
            <a:r>
              <a:rPr lang="el-GR" sz="2800" dirty="0" smtClean="0"/>
              <a:t>ο δρομολογητής υποστηρίζει το νέο χώρο διευθύνσεων</a:t>
            </a:r>
          </a:p>
          <a:p>
            <a:r>
              <a:rPr lang="en-US" sz="2800" dirty="0" smtClean="0"/>
              <a:t>r: </a:t>
            </a:r>
            <a:r>
              <a:rPr lang="el-GR" sz="2800" dirty="0" smtClean="0"/>
              <a:t>η νέα έκδοση έχει εγκατασταθεί</a:t>
            </a:r>
          </a:p>
          <a:p>
            <a:endParaRPr lang="el-GR" sz="2800" dirty="0" smtClean="0"/>
          </a:p>
          <a:p>
            <a:r>
              <a:rPr lang="en-US" sz="2800" dirty="0" smtClean="0"/>
              <a:t>s-&gt;a</a:t>
            </a:r>
          </a:p>
          <a:p>
            <a:r>
              <a:rPr lang="en-US" sz="2800" dirty="0" smtClean="0"/>
              <a:t>a-&gt;r</a:t>
            </a:r>
          </a:p>
          <a:p>
            <a:r>
              <a:rPr lang="en-US" sz="2800" dirty="0" smtClean="0"/>
              <a:t>r-&gt;s</a:t>
            </a:r>
          </a:p>
          <a:p>
            <a:r>
              <a:rPr lang="en-US" sz="2800" dirty="0" smtClean="0"/>
              <a:t>not a</a:t>
            </a:r>
            <a:endParaRPr lang="el-GR" sz="2800" dirty="0" smtClean="0"/>
          </a:p>
          <a:p>
            <a:endParaRPr lang="en-US" sz="2800" dirty="0" smtClean="0"/>
          </a:p>
          <a:p>
            <a:r>
              <a:rPr lang="el-GR" sz="2800" dirty="0" smtClean="0">
                <a:solidFill>
                  <a:srgbClr val="0070C0"/>
                </a:solidFill>
              </a:rPr>
              <a:t>Τι μας ρωτά</a:t>
            </a:r>
            <a:r>
              <a:rPr lang="en-US" sz="2800" dirty="0" smtClean="0">
                <a:solidFill>
                  <a:srgbClr val="0070C0"/>
                </a:solidFill>
              </a:rPr>
              <a:t>; </a:t>
            </a:r>
            <a:r>
              <a:rPr lang="el-GR" sz="2800" dirty="0" smtClean="0">
                <a:solidFill>
                  <a:srgbClr val="0070C0"/>
                </a:solidFill>
              </a:rPr>
              <a:t>Αν μπορούν και οι 4 προτάσεις και είναι αληθείς </a:t>
            </a:r>
            <a:endParaRPr lang="en-US" sz="2800" dirty="0" smtClean="0"/>
          </a:p>
          <a:p>
            <a:r>
              <a:rPr lang="el-GR" sz="2800" dirty="0" smtClean="0"/>
              <a:t>Και οι 4 προτάσεις είναι αληθείς αν τα </a:t>
            </a:r>
            <a:r>
              <a:rPr lang="en-US" sz="2800" dirty="0" smtClean="0"/>
              <a:t>s, a, r</a:t>
            </a:r>
            <a:r>
              <a:rPr lang="el-GR" sz="2800" dirty="0" smtClean="0"/>
              <a:t> είναι ψευδή (έχουν τιμή </a:t>
            </a:r>
            <a:r>
              <a:rPr lang="en-US" sz="2800" dirty="0" smtClean="0"/>
              <a:t>FALSE)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13. Αναζήτηση παραλιών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Στην πόλη </a:t>
            </a:r>
            <a:r>
              <a:rPr lang="en-US" dirty="0" smtClean="0"/>
              <a:t>New Jersey</a:t>
            </a:r>
          </a:p>
          <a:p>
            <a:r>
              <a:rPr lang="el-GR" dirty="0" smtClean="0"/>
              <a:t>Στο νησί </a:t>
            </a:r>
            <a:r>
              <a:rPr lang="en-US" dirty="0" smtClean="0"/>
              <a:t>Jersey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13. Αναζήτηση παραλιών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Στην πόλη </a:t>
            </a:r>
            <a:r>
              <a:rPr lang="en-US" dirty="0" smtClean="0"/>
              <a:t>New Jersey</a:t>
            </a:r>
          </a:p>
          <a:p>
            <a:pPr>
              <a:buNone/>
            </a:pPr>
            <a:r>
              <a:rPr lang="en-US" dirty="0" smtClean="0"/>
              <a:t>	beaches AND new AND jersey</a:t>
            </a:r>
          </a:p>
          <a:p>
            <a:r>
              <a:rPr lang="el-GR" dirty="0" smtClean="0"/>
              <a:t>Στο νησί </a:t>
            </a:r>
            <a:r>
              <a:rPr lang="en-US" dirty="0" smtClean="0"/>
              <a:t>Jersey</a:t>
            </a:r>
          </a:p>
          <a:p>
            <a:pPr>
              <a:buNone/>
            </a:pPr>
            <a:r>
              <a:rPr lang="en-US" dirty="0" smtClean="0"/>
              <a:t>	(beaches AND jersey) NOT new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41. Βρείτε τις εξόδους του κυκλώματος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166" t="26234" r="24171" b="60185"/>
          <a:stretch>
            <a:fillRect/>
          </a:stretch>
        </p:blipFill>
        <p:spPr bwMode="auto">
          <a:xfrm>
            <a:off x="251520" y="1628800"/>
            <a:ext cx="92912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43. Κατασκευάστε το κύκλωμα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526" t="47737" r="24171" b="21707"/>
          <a:stretch>
            <a:fillRect/>
          </a:stretch>
        </p:blipFill>
        <p:spPr bwMode="auto">
          <a:xfrm>
            <a:off x="323528" y="2132856"/>
            <a:ext cx="828005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1.3 Λογικές ισοδυναμίες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1. Επαληθεύστε τις ισοδυναμίες με πίνακες αλήθειας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763" t="77161" r="24171" b="2468"/>
          <a:stretch>
            <a:fillRect/>
          </a:stretch>
        </p:blipFill>
        <p:spPr bwMode="auto">
          <a:xfrm>
            <a:off x="467544" y="1916832"/>
            <a:ext cx="90162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9. Δείξτε ότι είναι ταυτολογίες με πίνακες αλήθειας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957" t="59054" r="21479" b="204"/>
          <a:stretch>
            <a:fillRect/>
          </a:stretch>
        </p:blipFill>
        <p:spPr bwMode="auto">
          <a:xfrm>
            <a:off x="251519" y="1628800"/>
            <a:ext cx="846694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5. Επαλήθευση του επιμεριστικού νόμου με πίνακες αλήθειας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555" t="40946" r="27451" b="34156"/>
          <a:stretch>
            <a:fillRect/>
          </a:stretch>
        </p:blipFill>
        <p:spPr bwMode="auto">
          <a:xfrm>
            <a:off x="467544" y="1772816"/>
            <a:ext cx="871951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61. Δείξτε ότι είναι </a:t>
            </a:r>
            <a:r>
              <a:rPr lang="el-GR" dirty="0" err="1" smtClean="0"/>
              <a:t>ικανοποιήσιμες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8957" t="68574" r="21479" b="5863"/>
          <a:stretch>
            <a:fillRect/>
          </a:stretch>
        </p:blipFill>
        <p:spPr bwMode="auto">
          <a:xfrm>
            <a:off x="251519" y="1844824"/>
            <a:ext cx="84669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1.1 Είναι προτάσεις οι παρακάτω φράσεις?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Α. </a:t>
            </a:r>
            <a:r>
              <a:rPr lang="el-GR" sz="2800" dirty="0" smtClean="0"/>
              <a:t>Η Βοστώνη είναι η πρωτεύουσα της Μασαχουσέτης (ναι, αληθής)</a:t>
            </a:r>
          </a:p>
          <a:p>
            <a:pPr>
              <a:buNone/>
            </a:pPr>
            <a:r>
              <a:rPr lang="el-GR" sz="2800" dirty="0" smtClean="0"/>
              <a:t>Β. Το Μαϊάμι είναι η πρωτεύουσα της Φλόριντα (ναι, ψευδής)</a:t>
            </a:r>
          </a:p>
          <a:p>
            <a:pPr>
              <a:buNone/>
            </a:pPr>
            <a:r>
              <a:rPr lang="el-GR" sz="2800" dirty="0" smtClean="0"/>
              <a:t>Γ. 2+3 = 5 (ναι, αληθής)</a:t>
            </a:r>
          </a:p>
          <a:p>
            <a:pPr>
              <a:buNone/>
            </a:pPr>
            <a:r>
              <a:rPr lang="el-GR" sz="2800" dirty="0" smtClean="0"/>
              <a:t>Δ. 5+7 = 10 (ναι, ψευδής)</a:t>
            </a:r>
          </a:p>
          <a:p>
            <a:pPr>
              <a:buNone/>
            </a:pPr>
            <a:r>
              <a:rPr lang="el-GR" sz="2800" dirty="0" smtClean="0"/>
              <a:t>Ε. </a:t>
            </a:r>
            <a:r>
              <a:rPr lang="en-US" sz="2800" dirty="0" smtClean="0"/>
              <a:t>x</a:t>
            </a:r>
            <a:r>
              <a:rPr lang="el-GR" sz="2800" dirty="0" smtClean="0"/>
              <a:t>+2 = 11</a:t>
            </a:r>
            <a:r>
              <a:rPr lang="en-US" sz="2800" dirty="0" smtClean="0"/>
              <a:t> </a:t>
            </a:r>
            <a:r>
              <a:rPr lang="el-GR" sz="2800" dirty="0" smtClean="0"/>
              <a:t>(όχι, γιατί δεν μπορούμε να πούμε αν είναι αληθής ή ψευδής, έχει μέσα μια μεταβλητή)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Z. </a:t>
            </a:r>
            <a:r>
              <a:rPr lang="el-GR" sz="2800" dirty="0" smtClean="0"/>
              <a:t>Απάντησε σε αυτή την ερώτηση (όχι, δεν είναι δηλωτική, δίνει μια εντολή)</a:t>
            </a:r>
            <a:endParaRPr lang="el-GR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31. Δείξτε ότι δεν είναι λογικά ισοδύναμες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7763" t="85083" r="22076" b="5863"/>
          <a:stretch>
            <a:fillRect/>
          </a:stretch>
        </p:blipFill>
        <p:spPr bwMode="auto">
          <a:xfrm>
            <a:off x="0" y="1700808"/>
            <a:ext cx="90730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1.3 Ποια είναι η άρνηση από κάθε μια από τις παρακάτω προτάσεις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Α. Η </a:t>
            </a:r>
            <a:r>
              <a:rPr lang="el-GR" dirty="0" err="1" smtClean="0"/>
              <a:t>Μέι</a:t>
            </a:r>
            <a:r>
              <a:rPr lang="el-GR" dirty="0" smtClean="0"/>
              <a:t> έχει συσκευή </a:t>
            </a:r>
            <a:r>
              <a:rPr lang="en-US" dirty="0" smtClean="0"/>
              <a:t>MP3</a:t>
            </a:r>
          </a:p>
          <a:p>
            <a:pPr>
              <a:buNone/>
            </a:pPr>
            <a:r>
              <a:rPr lang="en-US" dirty="0" smtClean="0"/>
              <a:t>B. </a:t>
            </a:r>
            <a:r>
              <a:rPr lang="el-GR" dirty="0" smtClean="0"/>
              <a:t>Δεν υπάρχει μόλυνση στην Αθήνα</a:t>
            </a:r>
          </a:p>
          <a:p>
            <a:pPr>
              <a:buNone/>
            </a:pPr>
            <a:r>
              <a:rPr lang="el-GR" dirty="0" smtClean="0"/>
              <a:t>Γ. 2+1 = 3</a:t>
            </a:r>
          </a:p>
          <a:p>
            <a:pPr>
              <a:buNone/>
            </a:pPr>
            <a:r>
              <a:rPr lang="el-GR" dirty="0" smtClean="0"/>
              <a:t>Δ. Το καλοκαίρι στην Αθήνα είναι ζεστό και ηλιόλουστο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1.3 Ποια είναι η άρνηση από κάθε μια από τις παρακάτω προτάσεις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Α. Η </a:t>
            </a:r>
            <a:r>
              <a:rPr lang="el-GR" dirty="0" err="1" smtClean="0"/>
              <a:t>Μέι</a:t>
            </a:r>
            <a:r>
              <a:rPr lang="el-GR" dirty="0" smtClean="0"/>
              <a:t> δεν έχει συσκευή </a:t>
            </a:r>
            <a:r>
              <a:rPr lang="en-US" dirty="0" smtClean="0"/>
              <a:t>MP3</a:t>
            </a:r>
          </a:p>
          <a:p>
            <a:pPr>
              <a:buNone/>
            </a:pPr>
            <a:r>
              <a:rPr lang="en-US" dirty="0" smtClean="0"/>
              <a:t>B. </a:t>
            </a:r>
            <a:r>
              <a:rPr lang="el-GR" dirty="0" smtClean="0"/>
              <a:t>Υπάρχει μόλυνση στην Αθήνα</a:t>
            </a:r>
          </a:p>
          <a:p>
            <a:pPr>
              <a:buNone/>
            </a:pPr>
            <a:r>
              <a:rPr lang="el-GR" dirty="0" smtClean="0"/>
              <a:t>Γ. 2+1 δεν είναι ίσο με 3</a:t>
            </a:r>
          </a:p>
          <a:p>
            <a:pPr>
              <a:buNone/>
            </a:pPr>
            <a:r>
              <a:rPr lang="el-GR" dirty="0" smtClean="0"/>
              <a:t>Δ. Το καλοκαίρι στην Αθήνα δεν είναι ζεστό και δεν είναι ηλιόλουστο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1.9 Εκφράστε κάθε μια από τις παρακάτω προτάσεις στα Ελληνικά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p</a:t>
            </a:r>
            <a:r>
              <a:rPr lang="en-US" sz="2800" dirty="0" smtClean="0"/>
              <a:t>: </a:t>
            </a:r>
            <a:r>
              <a:rPr lang="en-US" sz="2800" dirty="0" smtClean="0"/>
              <a:t>E</a:t>
            </a:r>
            <a:r>
              <a:rPr lang="el-GR" sz="2800" dirty="0" err="1" smtClean="0"/>
              <a:t>πιτρέπεται</a:t>
            </a:r>
            <a:r>
              <a:rPr lang="el-GR" sz="2800" dirty="0" smtClean="0"/>
              <a:t> </a:t>
            </a:r>
            <a:r>
              <a:rPr lang="el-GR" sz="2800" dirty="0" smtClean="0"/>
              <a:t>το κολύμπι</a:t>
            </a:r>
          </a:p>
          <a:p>
            <a:pPr>
              <a:buNone/>
            </a:pPr>
            <a:r>
              <a:rPr lang="en-US" sz="2800" dirty="0" smtClean="0"/>
              <a:t>q: </a:t>
            </a:r>
            <a:r>
              <a:rPr lang="el-GR" sz="2800" dirty="0" smtClean="0"/>
              <a:t>Έχουν παρατηρηθεί καρχαρίες στην ακτή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marL="514350" indent="-514350">
              <a:buAutoNum type="alphaLcPeriod"/>
            </a:pPr>
            <a:r>
              <a:rPr lang="en-US" sz="2800" dirty="0" smtClean="0"/>
              <a:t>not</a:t>
            </a:r>
            <a:r>
              <a:rPr lang="el-GR" sz="2800" dirty="0" smtClean="0"/>
              <a:t> </a:t>
            </a:r>
            <a:r>
              <a:rPr lang="en-US" sz="2800" dirty="0" smtClean="0"/>
              <a:t>q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p </a:t>
            </a:r>
            <a:r>
              <a:rPr lang="el-GR" sz="2800" dirty="0" smtClean="0"/>
              <a:t>Λ </a:t>
            </a:r>
            <a:r>
              <a:rPr lang="en-US" sz="2800" dirty="0" smtClean="0"/>
              <a:t>q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not p V q</a:t>
            </a:r>
          </a:p>
          <a:p>
            <a:pPr marL="514350" indent="-514350">
              <a:buAutoNum type="alphaLcPeriod"/>
            </a:pPr>
            <a:r>
              <a:rPr lang="el-GR" sz="2800" dirty="0" smtClean="0"/>
              <a:t> </a:t>
            </a:r>
            <a:r>
              <a:rPr lang="en-US" sz="2800" dirty="0" smtClean="0"/>
              <a:t>p -&gt; not q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not q -&gt; p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not p -&gt; not q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p -&gt; not q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not p </a:t>
            </a:r>
            <a:r>
              <a:rPr lang="el-GR" sz="2800" dirty="0" smtClean="0"/>
              <a:t>Λ</a:t>
            </a:r>
            <a:r>
              <a:rPr lang="en-US" sz="2800" dirty="0" smtClean="0"/>
              <a:t> (p V not q)</a:t>
            </a:r>
            <a:endParaRPr lang="el-G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1.9 Εκφράστε κάθε μια από τις παρακάτω προτάσεις στα Ελληνικά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p: </a:t>
            </a:r>
            <a:r>
              <a:rPr lang="el-GR" dirty="0" smtClean="0"/>
              <a:t>Επιτρέπεται το κολύμπι</a:t>
            </a:r>
          </a:p>
          <a:p>
            <a:pPr>
              <a:buNone/>
            </a:pPr>
            <a:r>
              <a:rPr lang="en-US" dirty="0" smtClean="0"/>
              <a:t>q: </a:t>
            </a:r>
            <a:r>
              <a:rPr lang="el-GR" dirty="0" smtClean="0"/>
              <a:t>Έχουν παρατηρηθεί καρχαρίες στην ακτή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not</a:t>
            </a:r>
            <a:r>
              <a:rPr lang="el-GR" dirty="0" smtClean="0"/>
              <a:t> </a:t>
            </a:r>
            <a:r>
              <a:rPr lang="en-US" dirty="0" smtClean="0"/>
              <a:t>q	</a:t>
            </a:r>
            <a:r>
              <a:rPr lang="el-GR" dirty="0" smtClean="0"/>
              <a:t>Δεν έχουν παρατηρηθεί καρχαρίες στην ακτή</a:t>
            </a:r>
            <a:r>
              <a:rPr lang="en-US" dirty="0" smtClean="0"/>
              <a:t> </a:t>
            </a:r>
          </a:p>
          <a:p>
            <a:pPr marL="514350" indent="-514350">
              <a:buAutoNum type="alphaLcPeriod"/>
            </a:pPr>
            <a:r>
              <a:rPr lang="en-US" dirty="0" smtClean="0"/>
              <a:t>p </a:t>
            </a:r>
            <a:r>
              <a:rPr lang="el-GR" dirty="0" smtClean="0"/>
              <a:t>Λ </a:t>
            </a:r>
            <a:r>
              <a:rPr lang="en-US" dirty="0" smtClean="0"/>
              <a:t>q</a:t>
            </a:r>
            <a:r>
              <a:rPr lang="el-GR" dirty="0" smtClean="0"/>
              <a:t> 	Επιτρέπεται το κολύμπι και έχουν παρατηρηθεί καρχαρίες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not p V q</a:t>
            </a:r>
            <a:r>
              <a:rPr lang="el-GR" dirty="0" smtClean="0"/>
              <a:t>	Δεν επιτρέπεται το κολύμπι ή έχουν παρατηρηθεί καρχαρίες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l-GR" dirty="0" smtClean="0"/>
              <a:t> </a:t>
            </a:r>
            <a:r>
              <a:rPr lang="en-US" dirty="0" smtClean="0"/>
              <a:t>p -&gt; not q</a:t>
            </a:r>
            <a:r>
              <a:rPr lang="el-GR" dirty="0" smtClean="0"/>
              <a:t> 	Αν επιτρέπεται το κολύμπι τότε δεν έχουν παρατηρηθεί καρχαρίες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not q -&gt; p</a:t>
            </a:r>
            <a:r>
              <a:rPr lang="el-GR" dirty="0" smtClean="0"/>
              <a:t> 	Αν δεν έχουν παρατηρηθεί καρχαρίες τότε επιτρέπεται το κολύμπι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not p -&gt; not q</a:t>
            </a:r>
            <a:r>
              <a:rPr lang="el-GR" dirty="0" smtClean="0"/>
              <a:t> Αν δεν επιτρέπεται το κολύμπι τότε δεν έχουν παρατηρηθεί καρχαρίες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p </a:t>
            </a:r>
            <a:r>
              <a:rPr lang="el-GR" dirty="0" smtClean="0"/>
              <a:t>&lt;</a:t>
            </a:r>
            <a:r>
              <a:rPr lang="en-US" dirty="0" smtClean="0"/>
              <a:t>-&gt; not q</a:t>
            </a:r>
            <a:r>
              <a:rPr lang="el-GR" dirty="0" smtClean="0"/>
              <a:t> 	Επιτρέπεται το κολύμπι αν και μόνο αν δεν έχουν παρατηρηθεί καρχαρίες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not p </a:t>
            </a:r>
            <a:r>
              <a:rPr lang="el-GR" dirty="0" smtClean="0"/>
              <a:t>Λ</a:t>
            </a:r>
            <a:r>
              <a:rPr lang="en-US" dirty="0" smtClean="0"/>
              <a:t> (p V not q)</a:t>
            </a:r>
            <a:r>
              <a:rPr lang="el-GR" dirty="0" smtClean="0"/>
              <a:t> Δεν επιτρέπεται το κολύμπι και είτε επιτρέπεται το κολύμπι είτε δεν έχουν παρατηρηθεί καρχαρίες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1.31 Πίνακες αλήθειας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 </a:t>
            </a:r>
            <a:r>
              <a:rPr lang="el-GR" dirty="0" smtClean="0"/>
              <a:t>Λ </a:t>
            </a:r>
            <a:r>
              <a:rPr lang="en-US" dirty="0" smtClean="0"/>
              <a:t>not q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 V not p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 (p V not q) -&gt; q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(p v q) -&gt; (p </a:t>
            </a:r>
            <a:r>
              <a:rPr lang="el-GR" dirty="0" smtClean="0"/>
              <a:t>Λ</a:t>
            </a:r>
            <a:r>
              <a:rPr lang="en-US" dirty="0" smtClean="0"/>
              <a:t> q)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(p-&gt; q) &lt;-&gt;(not q -&gt; not p)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(p-&gt;q) -&gt; (q-&gt; p)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1.31 </a:t>
            </a:r>
            <a:r>
              <a:rPr lang="el-GR" dirty="0" smtClean="0"/>
              <a:t>Πίνακες αλήθειας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906" t="71484" r="38850" b="5876"/>
          <a:stretch>
            <a:fillRect/>
          </a:stretch>
        </p:blipFill>
        <p:spPr bwMode="auto">
          <a:xfrm>
            <a:off x="0" y="1052736"/>
            <a:ext cx="48652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6718" t="28344" r="39915" b="51969"/>
          <a:stretch>
            <a:fillRect/>
          </a:stretch>
        </p:blipFill>
        <p:spPr bwMode="auto">
          <a:xfrm>
            <a:off x="2447256" y="3685858"/>
            <a:ext cx="6696744" cy="317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790</Words>
  <Application>Microsoft Office PowerPoint</Application>
  <PresentationFormat>On-screen Show (4:3)</PresentationFormat>
  <Paragraphs>115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Θέμα του Office</vt:lpstr>
      <vt:lpstr>Προτασιακή λογική</vt:lpstr>
      <vt:lpstr>1.1 Είναι προτάσεις οι παρακάτω φράσεις?</vt:lpstr>
      <vt:lpstr>1.1 Είναι προτάσεις οι παρακάτω φράσεις?</vt:lpstr>
      <vt:lpstr>1.3 Ποια είναι η άρνηση από κάθε μια από τις παρακάτω προτάσεις;</vt:lpstr>
      <vt:lpstr>1.3 Ποια είναι η άρνηση από κάθε μια από τις παρακάτω προτάσεις;</vt:lpstr>
      <vt:lpstr>1.9 Εκφράστε κάθε μια από τις παρακάτω προτάσεις στα Ελληνικά</vt:lpstr>
      <vt:lpstr>1.9 Εκφράστε κάθε μια από τις παρακάτω προτάσεις στα Ελληνικά</vt:lpstr>
      <vt:lpstr>1.31 Πίνακες αλήθειας</vt:lpstr>
      <vt:lpstr>1.31 Πίνακες αλήθειας</vt:lpstr>
      <vt:lpstr>1.33 Πίνακες αλήθειας</vt:lpstr>
      <vt:lpstr>1.35 Πίνακες αλήθειας</vt:lpstr>
      <vt:lpstr>1.37 Πίνακες αλήθειας</vt:lpstr>
      <vt:lpstr>1.37 Πίνακες αλήθειας</vt:lpstr>
      <vt:lpstr>1.37 Πίνακες αλήθειας</vt:lpstr>
      <vt:lpstr>1.43 Πράξεις με bit</vt:lpstr>
      <vt:lpstr>1.43 Πράξεις με bit</vt:lpstr>
      <vt:lpstr>Για το σπίτι</vt:lpstr>
      <vt:lpstr>1.2 Εφαρμογές της προτασιακής λογικής</vt:lpstr>
      <vt:lpstr>11. Είναι οι προδιαγραφές συνεπείς;</vt:lpstr>
      <vt:lpstr>Slide 20</vt:lpstr>
      <vt:lpstr>13. Αναζήτηση παραλιών</vt:lpstr>
      <vt:lpstr>13. Αναζήτηση παραλιών</vt:lpstr>
      <vt:lpstr>41. Βρείτε τις εξόδους του κυκλώματος</vt:lpstr>
      <vt:lpstr>43. Κατασκευάστε το κύκλωμα</vt:lpstr>
      <vt:lpstr>1.3 Λογικές ισοδυναμίες</vt:lpstr>
      <vt:lpstr>1. Επαληθεύστε τις ισοδυναμίες με πίνακες αλήθειας</vt:lpstr>
      <vt:lpstr>9. Δείξτε ότι είναι ταυτολογίες με πίνακες αλήθειας</vt:lpstr>
      <vt:lpstr>5. Επαλήθευση του επιμεριστικού νόμου με πίνακες αλήθειας</vt:lpstr>
      <vt:lpstr>61. Δείξτε ότι είναι ικανοποιήσιμες</vt:lpstr>
      <vt:lpstr>31. Δείξτε ότι δεν είναι λογικά ισοδύναμες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Htsalapa</dc:creator>
  <cp:lastModifiedBy>Htsalapa</cp:lastModifiedBy>
  <cp:revision>40</cp:revision>
  <dcterms:created xsi:type="dcterms:W3CDTF">2017-02-19T07:40:12Z</dcterms:created>
  <dcterms:modified xsi:type="dcterms:W3CDTF">2017-02-20T08:00:02Z</dcterms:modified>
</cp:coreProperties>
</file>