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3" r:id="rId9"/>
    <p:sldId id="266" r:id="rId10"/>
    <p:sldId id="315" r:id="rId11"/>
    <p:sldId id="264" r:id="rId12"/>
    <p:sldId id="317" r:id="rId13"/>
    <p:sldId id="316" r:id="rId14"/>
    <p:sldId id="304" r:id="rId15"/>
    <p:sldId id="305" r:id="rId16"/>
    <p:sldId id="280" r:id="rId17"/>
    <p:sldId id="299" r:id="rId18"/>
    <p:sldId id="306" r:id="rId19"/>
    <p:sldId id="307" r:id="rId20"/>
    <p:sldId id="296" r:id="rId21"/>
    <p:sldId id="308" r:id="rId22"/>
    <p:sldId id="309" r:id="rId23"/>
    <p:sldId id="310" r:id="rId24"/>
    <p:sldId id="311" r:id="rId25"/>
    <p:sldId id="312" r:id="rId26"/>
    <p:sldId id="268" r:id="rId27"/>
    <p:sldId id="269" r:id="rId28"/>
    <p:sldId id="313" r:id="rId29"/>
    <p:sldId id="272" r:id="rId30"/>
    <p:sldId id="274" r:id="rId31"/>
    <p:sldId id="275" r:id="rId32"/>
    <p:sldId id="276" r:id="rId33"/>
    <p:sldId id="277" r:id="rId34"/>
    <p:sldId id="293" r:id="rId35"/>
    <p:sldId id="271" r:id="rId36"/>
    <p:sldId id="278" r:id="rId37"/>
    <p:sldId id="298" r:id="rId38"/>
    <p:sldId id="267" r:id="rId39"/>
    <p:sldId id="285" r:id="rId40"/>
    <p:sldId id="301" r:id="rId41"/>
    <p:sldId id="300" r:id="rId42"/>
    <p:sldId id="286" r:id="rId43"/>
    <p:sldId id="287" r:id="rId44"/>
    <p:sldId id="288" r:id="rId45"/>
    <p:sldId id="289" r:id="rId46"/>
    <p:sldId id="290" r:id="rId47"/>
    <p:sldId id="302" r:id="rId48"/>
    <p:sldId id="314" r:id="rId4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64E3C7-4C32-432C-ABBE-6A7ABECAEC8F}" type="datetimeFigureOut">
              <a:rPr lang="el-GR" smtClean="0"/>
              <a:pPr/>
              <a:t>6/12/2018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E35A79A-9546-4368-A143-34235C3C6A5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ownloads\Schindlers%20list%20-%20John%20Williams%20-%20NL%20orchestra.mp3" TargetMode="External"/><Relationship Id="rId1" Type="http://schemas.openxmlformats.org/officeDocument/2006/relationships/video" Target="file:///C:\Users\USER\Downloads\&#928;&#959;&#955;&#969;&#957;&#943;&#945;%202018\IMG_1096.MOV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Εβραϊσμός-Περιήγηση στην Πολωνία  </a:t>
            </a:r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Θρησκευτικές μειονότητες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7571828_1271587122980476_810389541681207705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IMG_20181127_151224.jpg"/>
          <p:cNvPicPr>
            <a:picLocks noChangeAspect="1"/>
          </p:cNvPicPr>
          <p:nvPr/>
        </p:nvPicPr>
        <p:blipFill>
          <a:blip r:embed="rId2" cstate="print"/>
          <a:srcRect t="9375" r="9722"/>
          <a:stretch>
            <a:fillRect/>
          </a:stretch>
        </p:blipFill>
        <p:spPr>
          <a:xfrm>
            <a:off x="4286248" y="357166"/>
            <a:ext cx="4643470" cy="6215082"/>
          </a:xfrm>
          <a:prstGeom prst="rect">
            <a:avLst/>
          </a:prstGeom>
        </p:spPr>
      </p:pic>
      <p:pic>
        <p:nvPicPr>
          <p:cNvPr id="4" name="3 - Θέση περιεχομένου" descr="IMG_20181127_15113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964376" y="-321490"/>
            <a:ext cx="4071938" cy="54292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7572820_278222266224588_895646517260032409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positphotos_12740612-stock-photo-the-remuh-cemetery-in-krak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13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IMG_0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24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14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846158"/>
          </a:xfrm>
        </p:spPr>
        <p:txBody>
          <a:bodyPr/>
          <a:lstStyle/>
          <a:p>
            <a:pPr algn="ctr"/>
            <a:r>
              <a:rPr lang="el-GR" dirty="0" smtClean="0"/>
              <a:t>Εβραϊσμός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785786" y="1000108"/>
            <a:ext cx="4643470" cy="5572164"/>
          </a:xfrm>
        </p:spPr>
        <p:txBody>
          <a:bodyPr>
            <a:normAutofit/>
          </a:bodyPr>
          <a:lstStyle/>
          <a:p>
            <a:r>
              <a:rPr lang="el-GR" sz="2700" dirty="0" smtClean="0">
                <a:latin typeface="+mj-lt"/>
                <a:cs typeface="Times New Roman" pitchFamily="18" charset="0"/>
              </a:rPr>
              <a:t>Γνωστό ως Ιουδαϊκό έθνος ή γιοι του Ισραήλ.</a:t>
            </a:r>
          </a:p>
          <a:p>
            <a:r>
              <a:rPr lang="el-GR" sz="2700" dirty="0" smtClean="0">
                <a:latin typeface="+mj-lt"/>
                <a:cs typeface="Times New Roman" pitchFamily="18" charset="0"/>
              </a:rPr>
              <a:t>Μονοθεϊστική θρησκεία</a:t>
            </a:r>
          </a:p>
          <a:p>
            <a:r>
              <a:rPr lang="el-GR" sz="2700" dirty="0" smtClean="0">
                <a:latin typeface="+mj-lt"/>
                <a:cs typeface="Times New Roman" pitchFamily="18" charset="0"/>
              </a:rPr>
              <a:t>Σύγχρονος διαχωρισμός: </a:t>
            </a:r>
          </a:p>
          <a:p>
            <a:pPr>
              <a:buNone/>
            </a:pPr>
            <a:r>
              <a:rPr lang="el-GR" sz="2800" dirty="0" smtClean="0">
                <a:latin typeface="+mj-lt"/>
                <a:cs typeface="Times New Roman" pitchFamily="18" charset="0"/>
              </a:rPr>
              <a:t> </a:t>
            </a:r>
            <a:r>
              <a:rPr lang="el-GR" sz="2050" dirty="0" smtClean="0">
                <a:latin typeface="+mj-lt"/>
                <a:cs typeface="Times New Roman" pitchFamily="18" charset="0"/>
              </a:rPr>
              <a:t>α) Άτομα που ακολουθούν τον Ιουδαϊσμό και έχουν εβραϊκό εθνικό υπόβαθρο </a:t>
            </a:r>
          </a:p>
          <a:p>
            <a:pPr>
              <a:buNone/>
            </a:pPr>
            <a:r>
              <a:rPr lang="el-GR" sz="2050" dirty="0" smtClean="0">
                <a:latin typeface="+mj-lt"/>
                <a:cs typeface="Times New Roman" pitchFamily="18" charset="0"/>
              </a:rPr>
              <a:t>β) άτομα που δεν έχουν Εβραίους γονείς αλλά ασπάστηκαν τον Ιουδαϊσμό</a:t>
            </a:r>
          </a:p>
          <a:p>
            <a:pPr>
              <a:buNone/>
            </a:pPr>
            <a:r>
              <a:rPr lang="el-GR" sz="2050" dirty="0" smtClean="0">
                <a:latin typeface="+mj-lt"/>
                <a:cs typeface="Times New Roman" pitchFamily="18" charset="0"/>
              </a:rPr>
              <a:t>γ) εκείνοι οι Εβραίοι που δεν ακολουθούν τον Ιουδαϊσμό ως θρησκεία, αυτό-προσδιορίζονται ως Εβραίοι λόγω της οικογενειακής καταγωγής.</a:t>
            </a:r>
          </a:p>
          <a:p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- Θέση περιεχομένου" descr="47436239_758975137788067_1799653548279988224_n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7685" t="8958" b="28541"/>
          <a:stretch>
            <a:fillRect/>
          </a:stretch>
        </p:blipFill>
        <p:spPr>
          <a:xfrm>
            <a:off x="5286380" y="2071678"/>
            <a:ext cx="3487729" cy="2786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20181129_122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22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22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8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2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49565" y="-782865"/>
            <a:ext cx="6411560" cy="854874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81129_1210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481010" cy="477056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81129_12115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000108"/>
            <a:ext cx="8746096" cy="491967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81129_1218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246" t="16126" r="8373"/>
          <a:stretch>
            <a:fillRect/>
          </a:stretch>
        </p:blipFill>
        <p:spPr>
          <a:xfrm>
            <a:off x="214282" y="400881"/>
            <a:ext cx="8632201" cy="614400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 smtClean="0"/>
              <a:t>Εθνοτικές</a:t>
            </a:r>
            <a:r>
              <a:rPr lang="el-GR" dirty="0" smtClean="0"/>
              <a:t> ομάδες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28662" y="2143116"/>
            <a:ext cx="7543824" cy="4019560"/>
          </a:xfrm>
        </p:spPr>
        <p:txBody>
          <a:bodyPr numCol="1">
            <a:normAutofit/>
          </a:bodyPr>
          <a:lstStyle/>
          <a:p>
            <a:r>
              <a:rPr lang="el-GR" sz="2400" dirty="0" smtClean="0">
                <a:latin typeface="+mj-lt"/>
                <a:cs typeface="Times New Roman" pitchFamily="18" charset="0"/>
              </a:rPr>
              <a:t>Αποκαλούνται μέλη των εβραϊκών κοινοτήτων στη δυτική και ανατολική Ευρώπη.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r>
              <a:rPr lang="el-GR" sz="2400" dirty="0" smtClean="0">
                <a:cs typeface="Times New Roman" pitchFamily="18" charset="0"/>
              </a:rPr>
              <a:t>Μιλούν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Yiddish </a:t>
            </a:r>
            <a:r>
              <a:rPr lang="el-GR" sz="2400" dirty="0" smtClean="0"/>
              <a:t> </a:t>
            </a:r>
            <a:r>
              <a:rPr lang="en-US" sz="2400" dirty="0" smtClean="0"/>
              <a:t>(</a:t>
            </a:r>
            <a:r>
              <a:rPr lang="el-GR" sz="2400" dirty="0" err="1" smtClean="0"/>
              <a:t>γερμανοεβραϊκή</a:t>
            </a:r>
            <a:r>
              <a:rPr lang="el-GR" sz="2400" dirty="0" smtClean="0"/>
              <a:t> γλώσσα</a:t>
            </a:r>
            <a:r>
              <a:rPr lang="en-US" sz="2400" dirty="0" smtClean="0"/>
              <a:t>)</a:t>
            </a:r>
            <a:endParaRPr lang="el-GR" sz="2400" dirty="0" smtClean="0">
              <a:latin typeface="+mj-lt"/>
              <a:cs typeface="Times New Roman" pitchFamily="18" charset="0"/>
            </a:endParaRPr>
          </a:p>
          <a:p>
            <a:r>
              <a:rPr lang="el-GR" sz="2400" dirty="0" smtClean="0">
                <a:latin typeface="+mj-lt"/>
                <a:cs typeface="Times New Roman" pitchFamily="18" charset="0"/>
              </a:rPr>
              <a:t>Διέφεραν από τους ομόθρησκους </a:t>
            </a:r>
            <a:r>
              <a:rPr lang="el-GR" sz="2400" dirty="0" err="1" smtClean="0">
                <a:latin typeface="+mj-lt"/>
                <a:cs typeface="Times New Roman" pitchFamily="18" charset="0"/>
              </a:rPr>
              <a:t>Ρωμανιώτες</a:t>
            </a:r>
            <a:endParaRPr lang="en-US" sz="24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l-GR" sz="24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r>
              <a:rPr lang="el-GR" sz="2400" dirty="0" smtClean="0">
                <a:latin typeface="+mj-lt"/>
                <a:cs typeface="Times New Roman" pitchFamily="18" charset="0"/>
              </a:rPr>
              <a:t>            γλώσσα, ενδυμασία, θρησκευτική λατρεία,                                                            </a:t>
            </a:r>
            <a:r>
              <a:rPr lang="el-GR" sz="2400" dirty="0" err="1" smtClean="0">
                <a:latin typeface="+mj-lt"/>
                <a:cs typeface="Times New Roman" pitchFamily="18" charset="0"/>
              </a:rPr>
              <a:t>προσευχολόγιο</a:t>
            </a:r>
            <a:r>
              <a:rPr lang="el-GR" sz="2400" dirty="0" smtClean="0">
                <a:latin typeface="+mj-lt"/>
                <a:cs typeface="Times New Roman" pitchFamily="18" charset="0"/>
              </a:rPr>
              <a:t> και έθιμα</a:t>
            </a:r>
          </a:p>
          <a:p>
            <a:pPr algn="just">
              <a:buNone/>
            </a:pP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4294967295"/>
          </p:nvPr>
        </p:nvSpPr>
        <p:spPr>
          <a:xfrm>
            <a:off x="785786" y="1428736"/>
            <a:ext cx="7429520" cy="5000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Ασκεναζίτες</a:t>
            </a:r>
            <a:r>
              <a:rPr lang="el-GR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(σημαίνει «Γερμανοί», στα εβραϊκά) </a:t>
            </a:r>
            <a:endParaRPr lang="el-GR" dirty="0"/>
          </a:p>
        </p:txBody>
      </p:sp>
      <p:sp>
        <p:nvSpPr>
          <p:cNvPr id="4" name="3 - Δεξιό βέλος"/>
          <p:cNvSpPr/>
          <p:nvPr/>
        </p:nvSpPr>
        <p:spPr>
          <a:xfrm>
            <a:off x="1071538" y="4357694"/>
            <a:ext cx="64294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4061"/>
            <a:ext cx="8358246" cy="626868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3672" y="428603"/>
            <a:ext cx="8250294" cy="618772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6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8277260" cy="620794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21448"/>
            <a:ext cx="8464608" cy="634845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20181129_1143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2500" b="37500"/>
          <a:stretch>
            <a:fillRect/>
          </a:stretch>
        </p:blipFill>
        <p:spPr>
          <a:xfrm>
            <a:off x="214282" y="285728"/>
            <a:ext cx="6096000" cy="2286016"/>
          </a:xfrm>
        </p:spPr>
      </p:pic>
      <p:pic>
        <p:nvPicPr>
          <p:cNvPr id="5" name="3 - Θέση περιεχομένου" descr="IMG_20181129_115148.jpg"/>
          <p:cNvPicPr>
            <a:picLocks noChangeAspect="1"/>
          </p:cNvPicPr>
          <p:nvPr/>
        </p:nvPicPr>
        <p:blipFill>
          <a:blip r:embed="rId3" cstate="print"/>
          <a:srcRect t="17188" b="17187"/>
          <a:stretch>
            <a:fillRect/>
          </a:stretch>
        </p:blipFill>
        <p:spPr>
          <a:xfrm>
            <a:off x="2214546" y="2500306"/>
            <a:ext cx="5357850" cy="41255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81129_12220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928670"/>
            <a:ext cx="9127099" cy="513399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668" r="5541"/>
          <a:stretch>
            <a:fillRect/>
          </a:stretch>
        </p:blipFill>
        <p:spPr>
          <a:xfrm>
            <a:off x="857224" y="325249"/>
            <a:ext cx="7429552" cy="627558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22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81129_1129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67867"/>
            <a:ext cx="8358245" cy="6268684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8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4061"/>
            <a:ext cx="8572560" cy="642942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686700" cy="846158"/>
          </a:xfrm>
        </p:spPr>
        <p:txBody>
          <a:bodyPr>
            <a:normAutofit/>
          </a:bodyPr>
          <a:lstStyle/>
          <a:p>
            <a:pPr algn="ctr"/>
            <a:r>
              <a:rPr lang="el-GR" sz="2600" b="1" dirty="0" err="1" smtClean="0">
                <a:solidFill>
                  <a:srgbClr val="FF6600"/>
                </a:solidFill>
              </a:rPr>
              <a:t>Σεφαραδίτες</a:t>
            </a:r>
            <a:r>
              <a:rPr lang="el-GR" sz="2600" b="1" dirty="0" smtClean="0">
                <a:solidFill>
                  <a:schemeClr val="tx1"/>
                </a:solidFill>
              </a:rPr>
              <a:t> </a:t>
            </a:r>
            <a:r>
              <a:rPr lang="el-GR" sz="2600" dirty="0" smtClean="0">
                <a:solidFill>
                  <a:schemeClr val="tx1"/>
                </a:solidFill>
              </a:rPr>
              <a:t>(σημαίνει «Ισπανοί», στα εβραϊκά)</a:t>
            </a:r>
            <a:endParaRPr lang="el-GR" sz="2600" dirty="0">
              <a:solidFill>
                <a:schemeClr val="tx1"/>
              </a:solidFill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Τόποι προέλευσης: Ισπανία, Πορτογαλία, </a:t>
            </a:r>
            <a:r>
              <a:rPr lang="el-GR" dirty="0" err="1" smtClean="0"/>
              <a:t>Β.Αφρική</a:t>
            </a:r>
            <a:r>
              <a:rPr lang="el-GR" dirty="0" smtClean="0"/>
              <a:t> και τα Βαλκάνια (Ελλάδα).</a:t>
            </a:r>
          </a:p>
          <a:p>
            <a:r>
              <a:rPr lang="el-GR" dirty="0" smtClean="0"/>
              <a:t>Παραδοσιακή γλώσσα των Ελλήνων </a:t>
            </a:r>
            <a:r>
              <a:rPr lang="el-GR" dirty="0" err="1" smtClean="0"/>
              <a:t>Σεφαραδιτών</a:t>
            </a:r>
            <a:r>
              <a:rPr lang="el-GR" dirty="0" smtClean="0"/>
              <a:t> ήταν η </a:t>
            </a:r>
            <a:r>
              <a:rPr lang="el-GR" dirty="0" err="1" smtClean="0"/>
              <a:t>Λαντίνο</a:t>
            </a:r>
            <a:r>
              <a:rPr lang="el-GR" dirty="0" smtClean="0"/>
              <a:t>.</a:t>
            </a:r>
          </a:p>
          <a:p>
            <a:r>
              <a:rPr lang="el-GR" dirty="0" smtClean="0"/>
              <a:t>«μοναδικό μείγμα οθωμανικής, βαλκανικής και ισπανικής επιρροής»</a:t>
            </a:r>
          </a:p>
          <a:p>
            <a:r>
              <a:rPr lang="el-GR" dirty="0" smtClean="0">
                <a:latin typeface="+mj-lt"/>
              </a:rPr>
              <a:t>Κυριαρχία στην </a:t>
            </a:r>
            <a:r>
              <a:rPr lang="el-GR" dirty="0" err="1" smtClean="0">
                <a:latin typeface="+mj-lt"/>
              </a:rPr>
              <a:t>Θεσσ</a:t>
            </a:r>
            <a:r>
              <a:rPr lang="el-GR" dirty="0" smtClean="0">
                <a:latin typeface="+mj-lt"/>
              </a:rPr>
              <a:t>/νίκη </a:t>
            </a:r>
            <a:r>
              <a:rPr lang="el-GR" dirty="0" smtClean="0">
                <a:latin typeface="+mj-lt"/>
                <a:cs typeface="Arial"/>
              </a:rPr>
              <a:t>→ επηρεάζουν την πνευματική, οικονομική και κοινωνική ζωή</a:t>
            </a:r>
            <a:endParaRPr lang="el-GR" dirty="0"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35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29_135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9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4061"/>
            <a:ext cx="8643998" cy="648299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1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94061"/>
            <a:ext cx="8643998" cy="648299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20181130_1534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3672" y="428604"/>
            <a:ext cx="8464608" cy="634845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10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9922" r="17968"/>
          <a:stretch>
            <a:fillRect/>
          </a:stretch>
        </p:blipFill>
        <p:spPr>
          <a:xfrm rot="16200000" flipH="1" flipV="1">
            <a:off x="607175" y="-107165"/>
            <a:ext cx="3786214" cy="4572000"/>
          </a:xfrm>
        </p:spPr>
      </p:pic>
      <p:pic>
        <p:nvPicPr>
          <p:cNvPr id="5" name="4 - Εικόνα" descr="IMG_1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18354" y="1482315"/>
            <a:ext cx="5572165" cy="417912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10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53747" y="1017965"/>
            <a:ext cx="6429396" cy="4822047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81130_154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09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4348" y="535761"/>
            <a:ext cx="7715304" cy="5786478"/>
          </a:xfrm>
          <a:prstGeom prst="rect">
            <a:avLst/>
          </a:prstGeom>
        </p:spPr>
      </p:pic>
      <p:pic>
        <p:nvPicPr>
          <p:cNvPr id="3" name="Schindlers list - John Williams - NL orchestr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501090" y="5929330"/>
            <a:ext cx="447676" cy="44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857224" y="285728"/>
            <a:ext cx="3733800" cy="762000"/>
          </a:xfrm>
        </p:spPr>
        <p:txBody>
          <a:bodyPr/>
          <a:lstStyle/>
          <a:p>
            <a:pPr algn="ctr"/>
            <a:r>
              <a:rPr lang="el-GR" dirty="0" err="1" smtClean="0">
                <a:solidFill>
                  <a:srgbClr val="FF6600"/>
                </a:solidFill>
              </a:rPr>
              <a:t>Ρωμανιώτες</a:t>
            </a:r>
            <a:r>
              <a:rPr lang="el-GR" dirty="0" smtClean="0">
                <a:solidFill>
                  <a:srgbClr val="FF6600"/>
                </a:solidFill>
              </a:rPr>
              <a:t> 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29190" y="357166"/>
            <a:ext cx="3733800" cy="762000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FF6600"/>
                </a:solidFill>
              </a:rPr>
              <a:t>Άλλες εβραϊκές </a:t>
            </a:r>
            <a:r>
              <a:rPr lang="el-GR" dirty="0" err="1" smtClean="0">
                <a:solidFill>
                  <a:srgbClr val="FF6600"/>
                </a:solidFill>
              </a:rPr>
              <a:t>εθνοτικές</a:t>
            </a:r>
            <a:r>
              <a:rPr lang="el-GR" dirty="0" smtClean="0">
                <a:solidFill>
                  <a:srgbClr val="FF6600"/>
                </a:solidFill>
              </a:rPr>
              <a:t> ομάδες</a:t>
            </a:r>
            <a:endParaRPr lang="el-GR" dirty="0">
              <a:solidFill>
                <a:srgbClr val="FF66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>
          <a:xfrm>
            <a:off x="857224" y="1142984"/>
            <a:ext cx="3733800" cy="514353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αποτελούν το παλαιότερο τμήμα του εβραϊκού στοιχείου στην Ελλάδα, ζώντας στην περιοχή της ανατολικής Μεσογείου</a:t>
            </a:r>
          </a:p>
          <a:p>
            <a:r>
              <a:rPr lang="el-GR" sz="2400" dirty="0" smtClean="0"/>
              <a:t>Η γλώσσα τους, που λέγεται </a:t>
            </a:r>
            <a:r>
              <a:rPr lang="el-GR" sz="2400" dirty="0" err="1" smtClean="0"/>
              <a:t>ρωμανιώτικα</a:t>
            </a:r>
            <a:r>
              <a:rPr lang="el-GR" sz="2400" dirty="0" smtClean="0"/>
              <a:t> είναι μια ελληνική διάλεκτος με εβραϊκές επιδράσεις.</a:t>
            </a:r>
            <a:endParaRPr lang="el-GR" sz="2400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4"/>
          </p:nvPr>
        </p:nvSpPr>
        <p:spPr>
          <a:xfrm>
            <a:off x="4929190" y="1214422"/>
            <a:ext cx="3733800" cy="5357850"/>
          </a:xfrm>
        </p:spPr>
        <p:txBody>
          <a:bodyPr>
            <a:normAutofit fontScale="85000" lnSpcReduction="10000"/>
          </a:bodyPr>
          <a:lstStyle/>
          <a:p>
            <a:r>
              <a:rPr lang="el-GR" sz="2700" dirty="0" smtClean="0"/>
              <a:t>Μιζραχίτες Εβραίοι</a:t>
            </a:r>
          </a:p>
          <a:p>
            <a:r>
              <a:rPr lang="el-GR" sz="2700" dirty="0" err="1" smtClean="0"/>
              <a:t>Θεϊμανίτες</a:t>
            </a:r>
            <a:r>
              <a:rPr lang="el-GR" sz="2700" dirty="0" smtClean="0"/>
              <a:t> Εβραίοι </a:t>
            </a:r>
          </a:p>
          <a:p>
            <a:r>
              <a:rPr lang="el-GR" sz="2700" u="sng" dirty="0" smtClean="0"/>
              <a:t>Μικρότερες ομάδες όπως: 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Γκρουζίτες</a:t>
            </a:r>
            <a:r>
              <a:rPr lang="el-GR" dirty="0" smtClean="0"/>
              <a:t> (Γεωργιανοί)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Τζουχουρίτες</a:t>
            </a:r>
            <a:endParaRPr lang="el-GR" dirty="0" smtClean="0"/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Μπένε</a:t>
            </a:r>
            <a:r>
              <a:rPr lang="el-GR" dirty="0" smtClean="0"/>
              <a:t> </a:t>
            </a:r>
            <a:r>
              <a:rPr lang="el-GR" dirty="0" err="1" smtClean="0"/>
              <a:t>Ιζραέλ</a:t>
            </a:r>
            <a:r>
              <a:rPr lang="el-GR" dirty="0" smtClean="0"/>
              <a:t> (Γιοι Ισραήλ)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Μπνέι</a:t>
            </a:r>
            <a:r>
              <a:rPr lang="el-GR" dirty="0" smtClean="0"/>
              <a:t> Μανασσή(Γιοι του Μανασσή)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Κοχινίτες</a:t>
            </a:r>
            <a:r>
              <a:rPr lang="el-GR" dirty="0" smtClean="0"/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Μπένε</a:t>
            </a:r>
            <a:r>
              <a:rPr lang="el-GR" dirty="0" smtClean="0"/>
              <a:t> </a:t>
            </a:r>
            <a:r>
              <a:rPr lang="el-GR" dirty="0" err="1" smtClean="0"/>
              <a:t>Εφραΐμ</a:t>
            </a:r>
            <a:r>
              <a:rPr lang="el-GR" dirty="0" smtClean="0"/>
              <a:t> της Ινδίας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Ιταλκίτες</a:t>
            </a:r>
            <a:endParaRPr lang="el-GR" dirty="0" smtClean="0"/>
          </a:p>
          <a:p>
            <a:pPr lvl="1">
              <a:buFont typeface="Courier New" pitchFamily="49" charset="0"/>
              <a:buChar char="o"/>
            </a:pPr>
            <a:r>
              <a:rPr lang="el-GR" dirty="0" smtClean="0"/>
              <a:t>διάφοροι Αφρικανοί Εβραίοι 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err="1" smtClean="0"/>
              <a:t>Μπουχαρίτες</a:t>
            </a:r>
            <a:r>
              <a:rPr lang="el-GR" dirty="0" smtClean="0"/>
              <a:t> Εβραίοι της Κεντρικής Ασίας 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 smtClean="0"/>
              <a:t>Πέρσες Εβραίοι του Ιράν.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FF6600"/>
                </a:solidFill>
              </a:rPr>
              <a:t>Πολωνία-Άουσβιτς </a:t>
            </a:r>
            <a:endParaRPr lang="el-GR" dirty="0">
              <a:solidFill>
                <a:srgbClr val="FF6600"/>
              </a:solidFill>
            </a:endParaRPr>
          </a:p>
        </p:txBody>
      </p:sp>
      <p:pic>
        <p:nvPicPr>
          <p:cNvPr id="4" name="3 - Θέση περιεχομένου" descr="IMG_20181130_1612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b="26979"/>
          <a:stretch>
            <a:fillRect/>
          </a:stretch>
        </p:blipFill>
        <p:spPr>
          <a:xfrm>
            <a:off x="357158" y="1571612"/>
            <a:ext cx="8478780" cy="464347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G_07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r="1111" b="14797"/>
          <a:stretch>
            <a:fillRect/>
          </a:stretch>
        </p:blipFill>
        <p:spPr>
          <a:xfrm rot="5400000">
            <a:off x="-850088" y="1350098"/>
            <a:ext cx="6420636" cy="4149020"/>
          </a:xfrm>
        </p:spPr>
      </p:pic>
      <p:pic>
        <p:nvPicPr>
          <p:cNvPr id="6" name="5 - Εικόνα" descr="IMG_20181127_151726_1.jpg"/>
          <p:cNvPicPr>
            <a:picLocks noChangeAspect="1"/>
          </p:cNvPicPr>
          <p:nvPr/>
        </p:nvPicPr>
        <p:blipFill>
          <a:blip r:embed="rId3" cstate="print"/>
          <a:srcRect t="16666" r="7507"/>
          <a:stretch>
            <a:fillRect/>
          </a:stretch>
        </p:blipFill>
        <p:spPr>
          <a:xfrm>
            <a:off x="4500562" y="1000108"/>
            <a:ext cx="4400578" cy="5286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81127_1351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35848" y="931049"/>
            <a:ext cx="6686573" cy="501493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192</TotalTime>
  <Words>81</Words>
  <Application>Microsoft Office PowerPoint</Application>
  <PresentationFormat>Προβολή στην οθόνη (4:3)</PresentationFormat>
  <Paragraphs>39</Paragraphs>
  <Slides>48</Slides>
  <Notes>0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49" baseType="lpstr">
      <vt:lpstr>Δικαιοσύνη</vt:lpstr>
      <vt:lpstr>Θρησκευτικές μειονότητες </vt:lpstr>
      <vt:lpstr>Εβραϊσμός </vt:lpstr>
      <vt:lpstr>Εθνοτικές ομάδες</vt:lpstr>
      <vt:lpstr>Σεφαραδίτες (σημαίνει «Ισπανοί», στα εβραϊκά)</vt:lpstr>
      <vt:lpstr>Διαφάνεια 5</vt:lpstr>
      <vt:lpstr>Πολωνία-Άουσβιτς 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Θρησκευτικές μειονότητες </dc:title>
  <dc:creator>USER</dc:creator>
  <cp:lastModifiedBy>USER</cp:lastModifiedBy>
  <cp:revision>9</cp:revision>
  <dcterms:created xsi:type="dcterms:W3CDTF">2018-12-05T11:12:56Z</dcterms:created>
  <dcterms:modified xsi:type="dcterms:W3CDTF">2018-12-06T19:00:39Z</dcterms:modified>
</cp:coreProperties>
</file>