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sldIdLst>
    <p:sldId id="293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309" r:id="rId19"/>
    <p:sldId id="310" r:id="rId20"/>
    <p:sldId id="311" r:id="rId2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99" d="100"/>
          <a:sy n="99" d="100"/>
        </p:scale>
        <p:origin x="-2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 alt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 alt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DF35D26-CEC8-4474-88DC-91700DBB84B1}" type="slidenum">
              <a:rPr lang="en-GB" altLang="el-GR"/>
              <a:pPr>
                <a:defRPr/>
              </a:pPr>
              <a:t>‹#›</a:t>
            </a:fld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3534927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 alt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 alt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BCA8764-C57E-4B7C-BAAE-AB319B3E376D}" type="slidenum">
              <a:rPr lang="en-GB" altLang="el-GR"/>
              <a:pPr>
                <a:defRPr/>
              </a:pPr>
              <a:t>‹#›</a:t>
            </a:fld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4163170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 alt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 alt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F34E1CCC-45D3-4794-825A-D81793764BF9}" type="slidenum">
              <a:rPr lang="en-GB" altLang="el-GR"/>
              <a:pPr>
                <a:defRPr/>
              </a:pPr>
              <a:t>‹#›</a:t>
            </a:fld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1904934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F0CFF-A541-443F-95CC-4E6D3EA33A1C}" type="slidenum">
              <a:rPr lang="en-GB" altLang="el-G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658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A43562-B80C-4EDA-9A89-1DE88A927A82}" type="slidenum">
              <a:rPr lang="en-GB" altLang="el-G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9452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A59F5-8754-486D-8231-3D190E96805B}" type="slidenum">
              <a:rPr lang="en-GB" altLang="el-G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0209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1B5CA-AF90-4DF6-81DF-F07E56BC5B9E}" type="slidenum">
              <a:rPr lang="en-GB" altLang="el-G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4817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BA1ABA-B5E7-46BB-9DF7-183854F0417C}" type="slidenum">
              <a:rPr lang="en-GB" altLang="el-G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0351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32538-968F-40E2-AC4E-B3EF4D71DCBE}" type="slidenum">
              <a:rPr lang="en-GB" altLang="el-G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1928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58B44-B04D-423E-803C-3C7F7FFF7A10}" type="slidenum">
              <a:rPr lang="en-GB" altLang="el-G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0512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C9401-2D01-42E0-8DB0-95622A2D05AD}" type="slidenum">
              <a:rPr lang="en-GB" altLang="el-G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881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 alt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 alt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139363C-9CB4-40C5-9EDE-4F8EB2C1D256}" type="slidenum">
              <a:rPr lang="en-GB" altLang="el-GR"/>
              <a:pPr>
                <a:defRPr/>
              </a:pPr>
              <a:t>‹#›</a:t>
            </a:fld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15868553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582A7-E0A8-4321-9035-F52148F091C2}" type="slidenum">
              <a:rPr lang="en-GB" altLang="el-G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5210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8D7A51-E0BF-4C96-B07B-88DDC194734F}" type="slidenum">
              <a:rPr lang="en-GB" altLang="el-G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8870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B73CE3-5481-4CA9-8D2F-483DBBA4FE99}" type="slidenum">
              <a:rPr lang="en-GB" altLang="el-G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853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 alt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 alt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012478C-423D-499D-99CD-131212C8F80A}" type="slidenum">
              <a:rPr lang="en-GB" altLang="el-GR"/>
              <a:pPr>
                <a:defRPr/>
              </a:pPr>
              <a:t>‹#›</a:t>
            </a:fld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2480144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 altLang="el-GR"/>
          </a:p>
        </p:txBody>
      </p:sp>
      <p:sp>
        <p:nvSpPr>
          <p:cNvPr id="6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 altLang="el-GR"/>
          </a:p>
        </p:txBody>
      </p:sp>
      <p:sp>
        <p:nvSpPr>
          <p:cNvPr id="7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3015A9E-F7A8-4392-801E-F77B0BF17FD0}" type="slidenum">
              <a:rPr lang="en-GB" altLang="el-GR"/>
              <a:pPr>
                <a:defRPr/>
              </a:pPr>
              <a:t>‹#›</a:t>
            </a:fld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4122586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 altLang="el-GR"/>
          </a:p>
        </p:txBody>
      </p:sp>
      <p:sp>
        <p:nvSpPr>
          <p:cNvPr id="8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 altLang="el-GR"/>
          </a:p>
        </p:txBody>
      </p:sp>
      <p:sp>
        <p:nvSpPr>
          <p:cNvPr id="9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890D7AD1-FEDF-4134-8D02-8B302123A361}" type="slidenum">
              <a:rPr lang="en-GB" altLang="el-GR"/>
              <a:pPr>
                <a:defRPr/>
              </a:pPr>
              <a:t>‹#›</a:t>
            </a:fld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3307181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 altLang="el-GR"/>
          </a:p>
        </p:txBody>
      </p:sp>
      <p:sp>
        <p:nvSpPr>
          <p:cNvPr id="4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 altLang="el-GR"/>
          </a:p>
        </p:txBody>
      </p:sp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4B24C410-EF17-45E9-ADC8-CA4C65A1DA25}" type="slidenum">
              <a:rPr lang="en-GB" altLang="el-GR"/>
              <a:pPr>
                <a:defRPr/>
              </a:pPr>
              <a:t>‹#›</a:t>
            </a:fld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1842600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 altLang="el-GR"/>
          </a:p>
        </p:txBody>
      </p:sp>
      <p:sp>
        <p:nvSpPr>
          <p:cNvPr id="3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 altLang="el-GR"/>
          </a:p>
        </p:txBody>
      </p:sp>
      <p:sp>
        <p:nvSpPr>
          <p:cNvPr id="4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E0F58D1-A087-4C47-8A06-11A0D7629155}" type="slidenum">
              <a:rPr lang="en-GB" altLang="el-GR"/>
              <a:pPr>
                <a:defRPr/>
              </a:pPr>
              <a:t>‹#›</a:t>
            </a:fld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2985485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 altLang="el-GR"/>
          </a:p>
        </p:txBody>
      </p:sp>
      <p:sp>
        <p:nvSpPr>
          <p:cNvPr id="6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 altLang="el-GR"/>
          </a:p>
        </p:txBody>
      </p:sp>
      <p:sp>
        <p:nvSpPr>
          <p:cNvPr id="7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A73440C-90A5-462F-B608-A9ACEC0B4FA6}" type="slidenum">
              <a:rPr lang="en-GB" altLang="el-GR"/>
              <a:pPr>
                <a:defRPr/>
              </a:pPr>
              <a:t>‹#›</a:t>
            </a:fld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580674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 altLang="el-GR"/>
          </a:p>
        </p:txBody>
      </p:sp>
      <p:sp>
        <p:nvSpPr>
          <p:cNvPr id="6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en-GB" altLang="el-GR"/>
          </a:p>
        </p:txBody>
      </p:sp>
      <p:sp>
        <p:nvSpPr>
          <p:cNvPr id="7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6EB181D-7481-4BF6-9FC3-E818438FE1BB}" type="slidenum">
              <a:rPr lang="en-GB" altLang="el-GR"/>
              <a:pPr>
                <a:defRPr/>
              </a:pPr>
              <a:t>‹#›</a:t>
            </a:fld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210804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Θέση τίτλου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Στυλ κύριου τίτλου</a:t>
            </a:r>
          </a:p>
        </p:txBody>
      </p:sp>
      <p:sp>
        <p:nvSpPr>
          <p:cNvPr id="2051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Στυλ υποδείγματος κειμένου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1CB802-ED23-4587-B939-5857734530DF}" type="slidenum">
              <a:rPr lang="en-GB" altLang="el-G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altLang="el-GR"/>
          </a:p>
        </p:txBody>
      </p:sp>
    </p:spTree>
    <p:extLst>
      <p:ext uri="{BB962C8B-B14F-4D97-AF65-F5344CB8AC3E}">
        <p14:creationId xmlns:p14="http://schemas.microsoft.com/office/powerpoint/2010/main" val="470931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l-GR" smtClean="0"/>
              <a:t>Κάντε κλικ για επεξεργασία του τίτλου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n-GB" altLang="el-GR" smtClean="0"/>
              <a:t>Δεύτερου επιπέδου</a:t>
            </a:r>
          </a:p>
          <a:p>
            <a:pPr lvl="2"/>
            <a:r>
              <a:rPr lang="en-GB" altLang="el-GR" smtClean="0"/>
              <a:t>Τρίτου επιπέδου</a:t>
            </a:r>
          </a:p>
          <a:p>
            <a:pPr lvl="3"/>
            <a:r>
              <a:rPr lang="en-GB" altLang="el-GR" smtClean="0"/>
              <a:t>Τέταρτου επιπέδου</a:t>
            </a:r>
          </a:p>
          <a:p>
            <a:pPr lvl="4"/>
            <a:r>
              <a:rPr lang="en-GB" altLang="el-GR" smtClean="0"/>
              <a:t>Πέμπτου επιπέδου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EC861C-9328-4AD6-9CF0-BF908D23F744}" type="slidenum">
              <a:rPr lang="en-GB" altLang="el-G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alt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290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539750" y="115888"/>
            <a:ext cx="7773988" cy="1225550"/>
          </a:xfrm>
        </p:spPr>
        <p:txBody>
          <a:bodyPr/>
          <a:lstStyle/>
          <a:p>
            <a:pPr algn="l" eaLnBrk="1" hangingPunct="1"/>
            <a:r>
              <a:rPr lang="el-GR" altLang="el-GR" sz="3600" dirty="0" smtClean="0">
                <a:solidFill>
                  <a:srgbClr val="00B050"/>
                </a:solidFill>
              </a:rPr>
              <a:t>Κοινωνιολογία του Χώρου</a:t>
            </a:r>
            <a:r>
              <a:rPr lang="en-US" altLang="el-GR" sz="3600" dirty="0" smtClean="0">
                <a:solidFill>
                  <a:srgbClr val="00B050"/>
                </a:solidFill>
              </a:rPr>
              <a:t> 2</a:t>
            </a:r>
            <a:r>
              <a:rPr lang="el-GR" altLang="el-GR" sz="3600" dirty="0" smtClean="0">
                <a:solidFill>
                  <a:srgbClr val="00B050"/>
                </a:solidFill>
              </a:rPr>
              <a:t/>
            </a:r>
            <a:br>
              <a:rPr lang="el-GR" altLang="el-GR" sz="3600" dirty="0" smtClean="0">
                <a:solidFill>
                  <a:srgbClr val="00B050"/>
                </a:solidFill>
              </a:rPr>
            </a:br>
            <a:r>
              <a:rPr lang="en-US" altLang="el-GR" sz="2400" dirty="0">
                <a:solidFill>
                  <a:srgbClr val="00B050"/>
                </a:solidFill>
              </a:rPr>
              <a:t>	</a:t>
            </a:r>
            <a:r>
              <a:rPr lang="en-US" altLang="el-GR" sz="2400" dirty="0" smtClean="0">
                <a:solidFill>
                  <a:srgbClr val="00B050"/>
                </a:solidFill>
              </a:rPr>
              <a:t>					5/10/2017</a:t>
            </a:r>
            <a:endParaRPr lang="el-GR" altLang="el-GR" sz="2400" dirty="0" smtClean="0">
              <a:solidFill>
                <a:srgbClr val="00B05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700213"/>
            <a:ext cx="6400800" cy="3938587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US" altLang="el-GR" sz="2400" smtClean="0">
              <a:solidFill>
                <a:srgbClr val="002060"/>
              </a:solidFill>
            </a:endParaRPr>
          </a:p>
          <a:p>
            <a:pPr marL="457200" lvl="1" indent="0" eaLnBrk="1" hangingPunct="1">
              <a:lnSpc>
                <a:spcPct val="80000"/>
              </a:lnSpc>
              <a:buFontTx/>
              <a:buNone/>
            </a:pPr>
            <a:endParaRPr lang="en-US" altLang="el-GR" sz="2400" smtClean="0">
              <a:solidFill>
                <a:srgbClr val="002060"/>
              </a:solidFill>
            </a:endParaRPr>
          </a:p>
          <a:p>
            <a:pPr marL="457200" lvl="1" indent="0" eaLnBrk="1" hangingPunct="1">
              <a:lnSpc>
                <a:spcPct val="80000"/>
              </a:lnSpc>
              <a:buFontTx/>
              <a:buNone/>
            </a:pPr>
            <a:r>
              <a:rPr lang="el-GR" altLang="el-GR" smtClean="0">
                <a:solidFill>
                  <a:srgbClr val="002060"/>
                </a:solidFill>
              </a:rPr>
              <a:t>Γιατί αυτό το μάθημα;</a:t>
            </a:r>
          </a:p>
          <a:p>
            <a:pPr marL="457200" lvl="1" indent="0" eaLnBrk="1" hangingPunct="1">
              <a:lnSpc>
                <a:spcPct val="80000"/>
              </a:lnSpc>
              <a:buFontTx/>
              <a:buNone/>
            </a:pPr>
            <a:endParaRPr lang="el-GR" altLang="el-GR" smtClean="0">
              <a:solidFill>
                <a:srgbClr val="002060"/>
              </a:solidFill>
            </a:endParaRPr>
          </a:p>
          <a:p>
            <a:pPr marL="457200" lvl="1" indent="0" eaLnBrk="1" hangingPunct="1">
              <a:lnSpc>
                <a:spcPct val="80000"/>
              </a:lnSpc>
              <a:buFontTx/>
              <a:buNone/>
            </a:pPr>
            <a:r>
              <a:rPr lang="el-GR" altLang="el-GR" smtClean="0">
                <a:solidFill>
                  <a:srgbClr val="002060"/>
                </a:solidFill>
              </a:rPr>
              <a:t>Είμαστε ‘πολεολόγοι’, πριν γίνουμε πολεοδόμοι. </a:t>
            </a:r>
          </a:p>
          <a:p>
            <a:pPr marL="457200" lvl="1" indent="0" eaLnBrk="1" hangingPunct="1">
              <a:lnSpc>
                <a:spcPct val="80000"/>
              </a:lnSpc>
              <a:buFontTx/>
              <a:buNone/>
            </a:pPr>
            <a:endParaRPr lang="el-GR" altLang="el-GR" smtClean="0">
              <a:solidFill>
                <a:srgbClr val="002060"/>
              </a:solidFill>
            </a:endParaRPr>
          </a:p>
          <a:p>
            <a:pPr marL="457200" lvl="1" indent="0" eaLnBrk="1" hangingPunct="1">
              <a:lnSpc>
                <a:spcPct val="80000"/>
              </a:lnSpc>
              <a:buFontTx/>
              <a:buNone/>
            </a:pPr>
            <a:r>
              <a:rPr lang="el-GR" altLang="el-GR" smtClean="0">
                <a:solidFill>
                  <a:srgbClr val="002060"/>
                </a:solidFill>
              </a:rPr>
              <a:t>Πρέπει να γνωρίζουμε τον χώρο, πριν να μπορούμε να τον σχεδιάζουμε. Να ερμηνεύουμε τα χωρικά φαινόμενα, και όχι απλά να τα περιγράφουμε</a:t>
            </a:r>
          </a:p>
        </p:txBody>
      </p:sp>
    </p:spTree>
    <p:extLst>
      <p:ext uri="{BB962C8B-B14F-4D97-AF65-F5344CB8AC3E}">
        <p14:creationId xmlns:p14="http://schemas.microsoft.com/office/powerpoint/2010/main" val="6416063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endSync delay="0"/>
                                  <p:childTnLst>
                                    <p:set>
                                      <p:cBhvr>
                                        <p:cTn id="6" dur="1" fill="hold">
                                          <p:endSync delay="0"/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endSync delay="0"/>
                                  <p:childTnLst>
                                    <p:set>
                                      <p:cBhvr>
                                        <p:cTn id="10" dur="1" fill="hold">
                                          <p:endSync delay="0"/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539750" y="115888"/>
            <a:ext cx="7773988" cy="1225550"/>
          </a:xfrm>
        </p:spPr>
        <p:txBody>
          <a:bodyPr/>
          <a:lstStyle/>
          <a:p>
            <a:pPr algn="l" eaLnBrk="1" hangingPunct="1"/>
            <a:r>
              <a:rPr lang="el-GR" altLang="el-GR" sz="3600" dirty="0">
                <a:solidFill>
                  <a:srgbClr val="00B050"/>
                </a:solidFill>
              </a:rPr>
              <a:t>Κοινωνιολογία του Χώρου</a:t>
            </a:r>
            <a:r>
              <a:rPr lang="en-US" altLang="el-GR" sz="3600" dirty="0">
                <a:solidFill>
                  <a:srgbClr val="00B050"/>
                </a:solidFill>
              </a:rPr>
              <a:t> 2</a:t>
            </a:r>
            <a:r>
              <a:rPr lang="el-GR" altLang="el-GR" sz="3600" dirty="0">
                <a:solidFill>
                  <a:srgbClr val="00B050"/>
                </a:solidFill>
              </a:rPr>
              <a:t/>
            </a:r>
            <a:br>
              <a:rPr lang="el-GR" altLang="el-GR" sz="3600" dirty="0">
                <a:solidFill>
                  <a:srgbClr val="00B050"/>
                </a:solidFill>
              </a:rPr>
            </a:br>
            <a:r>
              <a:rPr lang="en-US" altLang="el-GR" sz="2400" dirty="0">
                <a:solidFill>
                  <a:srgbClr val="00B050"/>
                </a:solidFill>
              </a:rPr>
              <a:t>						5/10/2017</a:t>
            </a:r>
            <a:endParaRPr lang="el-GR" altLang="el-GR" sz="3600" dirty="0" smtClean="0">
              <a:solidFill>
                <a:srgbClr val="00B050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700213"/>
            <a:ext cx="6400800" cy="39385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endParaRPr lang="en-US" altLang="el-GR" sz="2800" smtClean="0">
              <a:solidFill>
                <a:srgbClr val="002060"/>
              </a:solidFill>
            </a:endParaRPr>
          </a:p>
          <a:p>
            <a:pPr marL="457200" lvl="1" indent="0" eaLnBrk="1" hangingPunct="1">
              <a:buFontTx/>
              <a:buNone/>
            </a:pPr>
            <a:endParaRPr lang="en-US" altLang="el-GR" smtClean="0">
              <a:solidFill>
                <a:srgbClr val="002060"/>
              </a:solidFill>
            </a:endParaRPr>
          </a:p>
          <a:p>
            <a:pPr marL="457200" lvl="1" indent="0" eaLnBrk="1" hangingPunct="1">
              <a:buFontTx/>
              <a:buNone/>
            </a:pPr>
            <a:r>
              <a:rPr lang="el-GR" altLang="el-GR" smtClean="0">
                <a:solidFill>
                  <a:srgbClr val="002060"/>
                </a:solidFill>
              </a:rPr>
              <a:t>Ο χώρος λειτουργεί ως όριο, το χωρικό πλαίσιο μέσα στο οποίο διαδραματίζονται τα κοινωνικά φαινόμενα, αλλά και ως όρος, προϋπόθεση της εμφάνισής τους</a:t>
            </a:r>
          </a:p>
        </p:txBody>
      </p:sp>
    </p:spTree>
    <p:extLst>
      <p:ext uri="{BB962C8B-B14F-4D97-AF65-F5344CB8AC3E}">
        <p14:creationId xmlns:p14="http://schemas.microsoft.com/office/powerpoint/2010/main" val="9518367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539750" y="115888"/>
            <a:ext cx="7773988" cy="1225550"/>
          </a:xfrm>
        </p:spPr>
        <p:txBody>
          <a:bodyPr/>
          <a:lstStyle/>
          <a:p>
            <a:pPr algn="l" eaLnBrk="1" hangingPunct="1"/>
            <a:r>
              <a:rPr lang="el-GR" altLang="el-GR" sz="3600" dirty="0">
                <a:solidFill>
                  <a:srgbClr val="00B050"/>
                </a:solidFill>
              </a:rPr>
              <a:t>Κοινωνιολογία του Χώρου</a:t>
            </a:r>
            <a:r>
              <a:rPr lang="en-US" altLang="el-GR" sz="3600" dirty="0">
                <a:solidFill>
                  <a:srgbClr val="00B050"/>
                </a:solidFill>
              </a:rPr>
              <a:t> 2</a:t>
            </a:r>
            <a:r>
              <a:rPr lang="el-GR" altLang="el-GR" sz="3600" dirty="0">
                <a:solidFill>
                  <a:srgbClr val="00B050"/>
                </a:solidFill>
              </a:rPr>
              <a:t/>
            </a:r>
            <a:br>
              <a:rPr lang="el-GR" altLang="el-GR" sz="3600" dirty="0">
                <a:solidFill>
                  <a:srgbClr val="00B050"/>
                </a:solidFill>
              </a:rPr>
            </a:br>
            <a:r>
              <a:rPr lang="en-US" altLang="el-GR" sz="2400" dirty="0">
                <a:solidFill>
                  <a:srgbClr val="00B050"/>
                </a:solidFill>
              </a:rPr>
              <a:t>						5/10/2017</a:t>
            </a:r>
            <a:endParaRPr lang="el-GR" altLang="el-GR" sz="3600" dirty="0" smtClean="0">
              <a:solidFill>
                <a:srgbClr val="00B05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700213"/>
            <a:ext cx="6400800" cy="39385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endParaRPr lang="en-US" altLang="el-GR" sz="2800" smtClean="0">
              <a:solidFill>
                <a:srgbClr val="002060"/>
              </a:solidFill>
            </a:endParaRPr>
          </a:p>
          <a:p>
            <a:pPr marL="457200" lvl="1" indent="0" eaLnBrk="1" hangingPunct="1">
              <a:buFontTx/>
              <a:buNone/>
            </a:pPr>
            <a:endParaRPr lang="en-US" altLang="el-GR" smtClean="0">
              <a:solidFill>
                <a:srgbClr val="002060"/>
              </a:solidFill>
            </a:endParaRPr>
          </a:p>
          <a:p>
            <a:pPr marL="457200" lvl="1" indent="0" eaLnBrk="1" hangingPunct="1">
              <a:buFontTx/>
              <a:buNone/>
            </a:pPr>
            <a:r>
              <a:rPr lang="el-GR" altLang="el-GR" smtClean="0">
                <a:solidFill>
                  <a:srgbClr val="002060"/>
                </a:solidFill>
              </a:rPr>
              <a:t>Η κοινωνία αλλάζει, επικαθορίζει (</a:t>
            </a:r>
            <a:r>
              <a:rPr lang="en-US" altLang="el-GR" smtClean="0">
                <a:solidFill>
                  <a:srgbClr val="002060"/>
                </a:solidFill>
              </a:rPr>
              <a:t>overdetermines)</a:t>
            </a:r>
            <a:r>
              <a:rPr lang="el-GR" altLang="el-GR" smtClean="0">
                <a:solidFill>
                  <a:srgbClr val="002060"/>
                </a:solidFill>
              </a:rPr>
              <a:t>,</a:t>
            </a:r>
            <a:r>
              <a:rPr lang="en-US" altLang="el-GR" smtClean="0">
                <a:solidFill>
                  <a:srgbClr val="002060"/>
                </a:solidFill>
              </a:rPr>
              <a:t> </a:t>
            </a:r>
            <a:r>
              <a:rPr lang="el-GR" altLang="el-GR" smtClean="0">
                <a:solidFill>
                  <a:srgbClr val="002060"/>
                </a:solidFill>
              </a:rPr>
              <a:t>τον χώρο</a:t>
            </a:r>
            <a:r>
              <a:rPr lang="en-US" altLang="el-GR" smtClean="0">
                <a:solidFill>
                  <a:srgbClr val="002060"/>
                </a:solidFill>
              </a:rPr>
              <a:t>, </a:t>
            </a:r>
            <a:r>
              <a:rPr lang="el-GR" altLang="el-GR" smtClean="0">
                <a:solidFill>
                  <a:srgbClr val="002060"/>
                </a:solidFill>
              </a:rPr>
              <a:t>αλλά και  ο χώρος προσφέρεται ως το υπόβαθρο, επιτρέπει (</a:t>
            </a:r>
            <a:r>
              <a:rPr lang="en-US" altLang="el-GR" smtClean="0">
                <a:solidFill>
                  <a:srgbClr val="002060"/>
                </a:solidFill>
              </a:rPr>
              <a:t>enables)</a:t>
            </a:r>
            <a:r>
              <a:rPr lang="el-GR" altLang="el-GR" smtClean="0">
                <a:solidFill>
                  <a:srgbClr val="002060"/>
                </a:solidFill>
              </a:rPr>
              <a:t>,</a:t>
            </a:r>
            <a:r>
              <a:rPr lang="en-US" altLang="el-GR" smtClean="0">
                <a:solidFill>
                  <a:srgbClr val="002060"/>
                </a:solidFill>
              </a:rPr>
              <a:t> </a:t>
            </a:r>
            <a:r>
              <a:rPr lang="el-GR" altLang="el-GR" smtClean="0">
                <a:solidFill>
                  <a:srgbClr val="002060"/>
                </a:solidFill>
              </a:rPr>
              <a:t>την ανάδειξη του κοινωνικού</a:t>
            </a:r>
          </a:p>
        </p:txBody>
      </p:sp>
    </p:spTree>
    <p:extLst>
      <p:ext uri="{BB962C8B-B14F-4D97-AF65-F5344CB8AC3E}">
        <p14:creationId xmlns:p14="http://schemas.microsoft.com/office/powerpoint/2010/main" val="16374559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endSync delay="0"/>
                                  <p:childTnLst>
                                    <p:set>
                                      <p:cBhvr>
                                        <p:cTn id="6" dur="1" fill="hold">
                                          <p:endSync delay="0"/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700213"/>
            <a:ext cx="6400800" cy="3938587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US" altLang="el-GR" sz="2400" smtClean="0">
              <a:solidFill>
                <a:srgbClr val="002060"/>
              </a:solidFill>
            </a:endParaRPr>
          </a:p>
          <a:p>
            <a:pPr marL="457200" lvl="1" indent="0" eaLnBrk="1" hangingPunct="1">
              <a:lnSpc>
                <a:spcPct val="80000"/>
              </a:lnSpc>
              <a:buFontTx/>
              <a:buNone/>
            </a:pPr>
            <a:endParaRPr lang="en-US" altLang="el-GR" sz="2400" smtClean="0">
              <a:solidFill>
                <a:srgbClr val="002060"/>
              </a:solidFill>
            </a:endParaRPr>
          </a:p>
          <a:p>
            <a:pPr marL="457200" lvl="1" indent="0" eaLnBrk="1" hangingPunct="1">
              <a:lnSpc>
                <a:spcPct val="80000"/>
              </a:lnSpc>
              <a:buFontTx/>
              <a:buNone/>
            </a:pPr>
            <a:endParaRPr lang="el-GR" altLang="el-GR" sz="2400" smtClean="0">
              <a:solidFill>
                <a:srgbClr val="002060"/>
              </a:solidFill>
            </a:endParaRPr>
          </a:p>
          <a:p>
            <a:pPr marL="457200" lvl="1" indent="0" eaLnBrk="1" hangingPunct="1">
              <a:lnSpc>
                <a:spcPct val="80000"/>
              </a:lnSpc>
              <a:buFontTx/>
              <a:buNone/>
            </a:pPr>
            <a:endParaRPr lang="el-GR" altLang="el-GR" sz="2400" smtClean="0">
              <a:solidFill>
                <a:srgbClr val="002060"/>
              </a:solidFill>
            </a:endParaRPr>
          </a:p>
          <a:p>
            <a:pPr marL="457200" lvl="1" indent="0" algn="ctr" eaLnBrk="1" hangingPunct="1">
              <a:lnSpc>
                <a:spcPct val="80000"/>
              </a:lnSpc>
              <a:buFontTx/>
              <a:buNone/>
            </a:pPr>
            <a:r>
              <a:rPr lang="el-GR" altLang="el-GR" sz="4400" smtClean="0">
                <a:solidFill>
                  <a:srgbClr val="124E26"/>
                </a:solidFill>
              </a:rPr>
              <a:t>ΣΑΣ ΕΥΧΑΡΙΣΤΩ</a:t>
            </a:r>
          </a:p>
          <a:p>
            <a:pPr marL="457200" lvl="1" indent="0" eaLnBrk="1" hangingPunct="1">
              <a:lnSpc>
                <a:spcPct val="80000"/>
              </a:lnSpc>
              <a:buFontTx/>
              <a:buNone/>
            </a:pPr>
            <a:endParaRPr lang="el-GR" altLang="el-GR" sz="2400" smtClean="0">
              <a:solidFill>
                <a:srgbClr val="002060"/>
              </a:solidFill>
            </a:endParaRPr>
          </a:p>
          <a:p>
            <a:pPr marL="457200" lvl="1" indent="0" eaLnBrk="1" hangingPunct="1">
              <a:lnSpc>
                <a:spcPct val="80000"/>
              </a:lnSpc>
              <a:buFontTx/>
              <a:buNone/>
            </a:pPr>
            <a:endParaRPr lang="el-GR" altLang="el-GR" sz="240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6231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539750" y="115888"/>
            <a:ext cx="7773988" cy="1225550"/>
          </a:xfrm>
        </p:spPr>
        <p:txBody>
          <a:bodyPr/>
          <a:lstStyle/>
          <a:p>
            <a:pPr algn="l" eaLnBrk="1" hangingPunct="1"/>
            <a:r>
              <a:rPr lang="el-GR" altLang="el-GR" sz="3600" dirty="0" smtClean="0">
                <a:solidFill>
                  <a:srgbClr val="00B050"/>
                </a:solidFill>
                <a:latin typeface="Arial(Headings)"/>
              </a:rPr>
              <a:t>Κοινωνιολογία</a:t>
            </a:r>
            <a:r>
              <a:rPr lang="el-GR" altLang="el-GR" sz="3600" dirty="0" smtClean="0">
                <a:solidFill>
                  <a:srgbClr val="00B050"/>
                </a:solidFill>
              </a:rPr>
              <a:t> του Χώρου</a:t>
            </a:r>
            <a:r>
              <a:rPr lang="en-US" altLang="el-GR" sz="3600" dirty="0">
                <a:solidFill>
                  <a:srgbClr val="00B050"/>
                </a:solidFill>
              </a:rPr>
              <a:t> </a:t>
            </a:r>
            <a:r>
              <a:rPr lang="en-US" altLang="el-GR" sz="3600" dirty="0" smtClean="0">
                <a:solidFill>
                  <a:srgbClr val="00B050"/>
                </a:solidFill>
              </a:rPr>
              <a:t>3</a:t>
            </a:r>
            <a:r>
              <a:rPr lang="el-GR" altLang="el-GR" sz="3600" dirty="0" smtClean="0">
                <a:solidFill>
                  <a:srgbClr val="00B050"/>
                </a:solidFill>
              </a:rPr>
              <a:t/>
            </a:r>
            <a:br>
              <a:rPr lang="el-GR" altLang="el-GR" sz="3600" dirty="0" smtClean="0">
                <a:solidFill>
                  <a:srgbClr val="00B050"/>
                </a:solidFill>
              </a:rPr>
            </a:br>
            <a:r>
              <a:rPr lang="en-US" altLang="el-GR" sz="3600" dirty="0" smtClean="0">
                <a:solidFill>
                  <a:srgbClr val="00B050"/>
                </a:solidFill>
              </a:rPr>
              <a:t>						</a:t>
            </a:r>
            <a:r>
              <a:rPr lang="en-US" altLang="el-GR" sz="2400" dirty="0" smtClean="0">
                <a:solidFill>
                  <a:srgbClr val="00B050"/>
                </a:solidFill>
              </a:rPr>
              <a:t>12/10/2017</a:t>
            </a:r>
            <a:endParaRPr lang="el-GR" altLang="el-GR" sz="3600" dirty="0" smtClean="0">
              <a:solidFill>
                <a:srgbClr val="00B05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700213"/>
            <a:ext cx="6400800" cy="3938587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endParaRPr lang="en-US" altLang="el-GR" sz="2800" smtClean="0">
              <a:solidFill>
                <a:srgbClr val="002060"/>
              </a:solidFill>
            </a:endParaRPr>
          </a:p>
          <a:p>
            <a:pPr marL="457200" lvl="1" indent="0" eaLnBrk="1" hangingPunct="1">
              <a:buFont typeface="Arial" charset="0"/>
              <a:buNone/>
            </a:pPr>
            <a:endParaRPr lang="en-US" altLang="el-GR" smtClean="0">
              <a:solidFill>
                <a:srgbClr val="002060"/>
              </a:solidFill>
            </a:endParaRPr>
          </a:p>
          <a:p>
            <a:pPr marL="457200" lvl="1" indent="0" eaLnBrk="1" hangingPunct="1">
              <a:buFont typeface="Arial" charset="0"/>
              <a:buNone/>
            </a:pPr>
            <a:r>
              <a:rPr lang="el-GR" altLang="el-GR" smtClean="0">
                <a:solidFill>
                  <a:srgbClr val="002060"/>
                </a:solidFill>
              </a:rPr>
              <a:t>Η ΠΑΡΑΓΩΓΗ ΤΟΥ ΧΩΡΟΥ</a:t>
            </a:r>
          </a:p>
          <a:p>
            <a:pPr marL="457200" lvl="1" indent="0" eaLnBrk="1" hangingPunct="1">
              <a:buFont typeface="Arial" charset="0"/>
              <a:buNone/>
            </a:pPr>
            <a:endParaRPr lang="el-GR" altLang="el-GR" smtClean="0">
              <a:solidFill>
                <a:srgbClr val="002060"/>
              </a:solidFill>
            </a:endParaRPr>
          </a:p>
          <a:p>
            <a:pPr marL="457200" lvl="1" indent="0" eaLnBrk="1" hangingPunct="1">
              <a:buFont typeface="Arial" charset="0"/>
              <a:buNone/>
            </a:pPr>
            <a:r>
              <a:rPr lang="en-US" altLang="el-GR" i="1" smtClean="0">
                <a:solidFill>
                  <a:srgbClr val="002060"/>
                </a:solidFill>
              </a:rPr>
              <a:t>The P</a:t>
            </a:r>
            <a:r>
              <a:rPr lang="el-GR" altLang="el-GR" i="1" smtClean="0">
                <a:solidFill>
                  <a:srgbClr val="002060"/>
                </a:solidFill>
              </a:rPr>
              <a:t>r</a:t>
            </a:r>
            <a:r>
              <a:rPr lang="en-US" altLang="el-GR" i="1" smtClean="0">
                <a:solidFill>
                  <a:srgbClr val="002060"/>
                </a:solidFill>
              </a:rPr>
              <a:t>oduction of Space </a:t>
            </a:r>
            <a:r>
              <a:rPr lang="en-US" altLang="el-GR" smtClean="0">
                <a:solidFill>
                  <a:srgbClr val="002060"/>
                </a:solidFill>
              </a:rPr>
              <a:t>(1974 [1991])</a:t>
            </a:r>
            <a:endParaRPr lang="el-GR" altLang="el-GR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68801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endSync delay="0"/>
                                  <p:childTnLst>
                                    <p:set>
                                      <p:cBhvr>
                                        <p:cTn id="6" dur="1" fill="hold">
                                          <p:endSync delay="0"/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endSync delay="0"/>
                                  <p:childTnLst>
                                    <p:set>
                                      <p:cBhvr>
                                        <p:cTn id="8" dur="1" fill="hold">
                                          <p:endSync delay="0"/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539750" y="115888"/>
            <a:ext cx="7773988" cy="1225550"/>
          </a:xfrm>
        </p:spPr>
        <p:txBody>
          <a:bodyPr/>
          <a:lstStyle/>
          <a:p>
            <a:pPr algn="l" eaLnBrk="1" hangingPunct="1"/>
            <a:r>
              <a:rPr lang="el-GR" altLang="el-GR" sz="3600" dirty="0" smtClean="0">
                <a:solidFill>
                  <a:srgbClr val="00B050"/>
                </a:solidFill>
                <a:latin typeface="Arial(Headings)"/>
              </a:rPr>
              <a:t>Κοινωνιολογία του Χώρου</a:t>
            </a:r>
            <a:r>
              <a:rPr lang="en-US" altLang="el-GR" sz="3600" dirty="0" smtClean="0">
                <a:solidFill>
                  <a:srgbClr val="00B050"/>
                </a:solidFill>
                <a:latin typeface="Arial(Headings)"/>
              </a:rPr>
              <a:t> </a:t>
            </a:r>
            <a:r>
              <a:rPr lang="en-US" altLang="el-GR" sz="3600" dirty="0">
                <a:solidFill>
                  <a:srgbClr val="00B050"/>
                </a:solidFill>
                <a:latin typeface="Arial(Headings)"/>
              </a:rPr>
              <a:t>3</a:t>
            </a:r>
            <a:r>
              <a:rPr lang="el-GR" altLang="el-GR" sz="3600" dirty="0" smtClean="0">
                <a:solidFill>
                  <a:srgbClr val="00B050"/>
                </a:solidFill>
                <a:latin typeface="Arial(Headings)"/>
              </a:rPr>
              <a:t/>
            </a:r>
            <a:br>
              <a:rPr lang="el-GR" altLang="el-GR" sz="3600" dirty="0" smtClean="0">
                <a:solidFill>
                  <a:srgbClr val="00B050"/>
                </a:solidFill>
                <a:latin typeface="Arial(Headings)"/>
              </a:rPr>
            </a:br>
            <a:r>
              <a:rPr lang="en-US" altLang="el-GR" sz="3600" dirty="0" smtClean="0">
                <a:solidFill>
                  <a:srgbClr val="00B050"/>
                </a:solidFill>
                <a:latin typeface="Arial(Headings)"/>
              </a:rPr>
              <a:t>						</a:t>
            </a:r>
            <a:r>
              <a:rPr lang="en-US" altLang="el-GR" sz="2400" dirty="0" smtClean="0">
                <a:solidFill>
                  <a:srgbClr val="00B050"/>
                </a:solidFill>
                <a:latin typeface="Arial(Headings)"/>
                <a:cs typeface="Arial" panose="020B0604020202020204" pitchFamily="34" charset="0"/>
              </a:rPr>
              <a:t>12/10/201</a:t>
            </a:r>
            <a:r>
              <a:rPr lang="el-GR" altLang="el-GR" sz="2400" dirty="0" smtClean="0">
                <a:solidFill>
                  <a:srgbClr val="00B050"/>
                </a:solidFill>
                <a:latin typeface="Arial(Headings)"/>
              </a:rPr>
              <a:t>5</a:t>
            </a:r>
            <a:endParaRPr lang="el-GR" altLang="el-GR" sz="3600" dirty="0" smtClean="0">
              <a:solidFill>
                <a:srgbClr val="00B050"/>
              </a:solidFill>
              <a:latin typeface="Arial(Headings)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700213"/>
            <a:ext cx="6400800" cy="3938587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endParaRPr lang="en-US" altLang="el-GR" sz="2800" smtClean="0">
              <a:solidFill>
                <a:srgbClr val="002060"/>
              </a:solidFill>
            </a:endParaRPr>
          </a:p>
          <a:p>
            <a:pPr marL="457200" lvl="1" indent="0" eaLnBrk="1" hangingPunct="1">
              <a:buFont typeface="Arial" charset="0"/>
              <a:buNone/>
            </a:pPr>
            <a:endParaRPr lang="en-US" altLang="el-GR" smtClean="0">
              <a:solidFill>
                <a:srgbClr val="002060"/>
              </a:solidFill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062612" y="5084763"/>
            <a:ext cx="30187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1800" dirty="0">
                <a:solidFill>
                  <a:srgbClr val="002060"/>
                </a:solidFill>
                <a:latin typeface="Arial"/>
              </a:rPr>
              <a:t>Henri Lefebvre (1901-1991)</a:t>
            </a:r>
            <a:endParaRPr lang="el-GR" sz="1800" dirty="0">
              <a:solidFill>
                <a:srgbClr val="002060"/>
              </a:solidFill>
              <a:latin typeface="Arial"/>
            </a:endParaRPr>
          </a:p>
        </p:txBody>
      </p:sp>
      <p:pic>
        <p:nvPicPr>
          <p:cNvPr id="7" name="Picture 2" descr="C:\Users\Nikolos\Nick Bogiazides\Students\Photos useful\Henri Lefebvr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5479" y="1519149"/>
            <a:ext cx="3753042" cy="35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05076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539750" y="115888"/>
            <a:ext cx="7773988" cy="1225550"/>
          </a:xfrm>
        </p:spPr>
        <p:txBody>
          <a:bodyPr/>
          <a:lstStyle/>
          <a:p>
            <a:pPr algn="l" eaLnBrk="1" hangingPunct="1"/>
            <a:r>
              <a:rPr lang="el-GR" altLang="el-GR" sz="3600" dirty="0">
                <a:solidFill>
                  <a:srgbClr val="00B050"/>
                </a:solidFill>
                <a:latin typeface="Arial(Headings)"/>
              </a:rPr>
              <a:t>Κοινωνιολογία του Χώρου</a:t>
            </a:r>
            <a:r>
              <a:rPr lang="en-US" altLang="el-GR" sz="3600" dirty="0">
                <a:solidFill>
                  <a:srgbClr val="00B050"/>
                </a:solidFill>
                <a:latin typeface="Arial(Headings)"/>
              </a:rPr>
              <a:t> 3</a:t>
            </a:r>
            <a:r>
              <a:rPr lang="el-GR" altLang="el-GR" sz="3600" dirty="0">
                <a:solidFill>
                  <a:srgbClr val="00B050"/>
                </a:solidFill>
                <a:latin typeface="Arial(Headings)"/>
              </a:rPr>
              <a:t/>
            </a:r>
            <a:br>
              <a:rPr lang="el-GR" altLang="el-GR" sz="3600" dirty="0">
                <a:solidFill>
                  <a:srgbClr val="00B050"/>
                </a:solidFill>
                <a:latin typeface="Arial(Headings)"/>
              </a:rPr>
            </a:br>
            <a:r>
              <a:rPr lang="en-US" altLang="el-GR" sz="3600" dirty="0">
                <a:solidFill>
                  <a:srgbClr val="00B050"/>
                </a:solidFill>
                <a:latin typeface="Arial(Headings)"/>
              </a:rPr>
              <a:t>						</a:t>
            </a:r>
            <a:r>
              <a:rPr lang="en-US" altLang="el-GR" sz="2400" dirty="0">
                <a:solidFill>
                  <a:srgbClr val="00B050"/>
                </a:solidFill>
                <a:latin typeface="Arial(Headings)"/>
                <a:cs typeface="Arial" panose="020B0604020202020204" pitchFamily="34" charset="0"/>
              </a:rPr>
              <a:t>12/10/201</a:t>
            </a:r>
            <a:r>
              <a:rPr lang="el-GR" altLang="el-GR" sz="2400" dirty="0">
                <a:solidFill>
                  <a:srgbClr val="00B050"/>
                </a:solidFill>
                <a:latin typeface="Arial(Headings)"/>
              </a:rPr>
              <a:t>5</a:t>
            </a:r>
            <a:endParaRPr lang="el-GR" altLang="el-GR" sz="3600" dirty="0" smtClean="0">
              <a:solidFill>
                <a:srgbClr val="00B050"/>
              </a:solidFill>
            </a:endParaRPr>
          </a:p>
        </p:txBody>
      </p:sp>
      <p:sp>
        <p:nvSpPr>
          <p:cNvPr id="20483" name="AutoShape 4"/>
          <p:cNvSpPr>
            <a:spLocks noChangeArrowheads="1"/>
          </p:cNvSpPr>
          <p:nvPr/>
        </p:nvSpPr>
        <p:spPr bwMode="auto">
          <a:xfrm>
            <a:off x="2700338" y="1700213"/>
            <a:ext cx="3743325" cy="345757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l-GR" altLang="el-GR" sz="1800">
              <a:solidFill>
                <a:prstClr val="black"/>
              </a:solidFill>
            </a:endParaRPr>
          </a:p>
        </p:txBody>
      </p:sp>
      <p:sp>
        <p:nvSpPr>
          <p:cNvPr id="20484" name="Rectangle 5"/>
          <p:cNvSpPr>
            <a:spLocks noChangeArrowheads="1"/>
          </p:cNvSpPr>
          <p:nvPr/>
        </p:nvSpPr>
        <p:spPr bwMode="auto">
          <a:xfrm>
            <a:off x="5508625" y="5157788"/>
            <a:ext cx="213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l-GR" altLang="el-GR" sz="1800" b="1">
                <a:solidFill>
                  <a:srgbClr val="1F497D"/>
                </a:solidFill>
              </a:rPr>
              <a:t>Πνευματικός χώρος</a:t>
            </a:r>
            <a:endParaRPr lang="en-GB" altLang="el-GR" sz="1800" b="1">
              <a:solidFill>
                <a:srgbClr val="1F497D"/>
              </a:solidFill>
            </a:endParaRPr>
          </a:p>
        </p:txBody>
      </p:sp>
      <p:sp>
        <p:nvSpPr>
          <p:cNvPr id="20485" name="Rectangle 6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196975"/>
            <a:ext cx="6400800" cy="4441825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l-GR" altLang="el-GR" b="1" smtClean="0">
                <a:solidFill>
                  <a:schemeClr val="tx2"/>
                </a:solidFill>
              </a:rPr>
              <a:t>		    </a:t>
            </a:r>
            <a:r>
              <a:rPr lang="el-GR" altLang="el-GR" sz="1800" b="1" smtClean="0">
                <a:solidFill>
                  <a:schemeClr val="tx2"/>
                </a:solidFill>
              </a:rPr>
              <a:t>Κοινωνικός χώρος</a:t>
            </a:r>
            <a:endParaRPr lang="en-GB" altLang="el-GR" sz="1800" b="1" smtClean="0">
              <a:solidFill>
                <a:schemeClr val="tx2"/>
              </a:solidFill>
            </a:endParaRPr>
          </a:p>
        </p:txBody>
      </p:sp>
      <p:sp>
        <p:nvSpPr>
          <p:cNvPr id="20486" name="Rectangle 7"/>
          <p:cNvSpPr>
            <a:spLocks noChangeArrowheads="1"/>
          </p:cNvSpPr>
          <p:nvPr/>
        </p:nvSpPr>
        <p:spPr bwMode="auto">
          <a:xfrm>
            <a:off x="1547813" y="5157788"/>
            <a:ext cx="16621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l-GR" altLang="el-GR" sz="1800" b="1">
                <a:solidFill>
                  <a:srgbClr val="1F497D"/>
                </a:solidFill>
              </a:rPr>
              <a:t>Φυσικός χώρος</a:t>
            </a:r>
            <a:endParaRPr lang="en-GB" altLang="el-GR" sz="1800" b="1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3132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539750" y="115888"/>
            <a:ext cx="7773988" cy="1225550"/>
          </a:xfrm>
        </p:spPr>
        <p:txBody>
          <a:bodyPr/>
          <a:lstStyle/>
          <a:p>
            <a:pPr algn="l" eaLnBrk="1" hangingPunct="1"/>
            <a:r>
              <a:rPr lang="el-GR" altLang="el-GR" sz="3600" dirty="0">
                <a:solidFill>
                  <a:srgbClr val="00B050"/>
                </a:solidFill>
                <a:latin typeface="Arial(Headings)"/>
              </a:rPr>
              <a:t>Κοινωνιολογία του Χώρου</a:t>
            </a:r>
            <a:r>
              <a:rPr lang="en-US" altLang="el-GR" sz="3600" dirty="0">
                <a:solidFill>
                  <a:srgbClr val="00B050"/>
                </a:solidFill>
                <a:latin typeface="Arial(Headings)"/>
              </a:rPr>
              <a:t> 3</a:t>
            </a:r>
            <a:r>
              <a:rPr lang="el-GR" altLang="el-GR" sz="3600" dirty="0">
                <a:solidFill>
                  <a:srgbClr val="00B050"/>
                </a:solidFill>
                <a:latin typeface="Arial(Headings)"/>
              </a:rPr>
              <a:t/>
            </a:r>
            <a:br>
              <a:rPr lang="el-GR" altLang="el-GR" sz="3600" dirty="0">
                <a:solidFill>
                  <a:srgbClr val="00B050"/>
                </a:solidFill>
                <a:latin typeface="Arial(Headings)"/>
              </a:rPr>
            </a:br>
            <a:r>
              <a:rPr lang="en-US" altLang="el-GR" sz="3600" dirty="0">
                <a:solidFill>
                  <a:srgbClr val="00B050"/>
                </a:solidFill>
                <a:latin typeface="Arial(Headings)"/>
              </a:rPr>
              <a:t>						</a:t>
            </a:r>
            <a:r>
              <a:rPr lang="en-US" altLang="el-GR" sz="2400" dirty="0">
                <a:solidFill>
                  <a:srgbClr val="00B050"/>
                </a:solidFill>
                <a:latin typeface="Arial(Headings)"/>
                <a:cs typeface="Arial" panose="020B0604020202020204" pitchFamily="34" charset="0"/>
              </a:rPr>
              <a:t>12/10/201</a:t>
            </a:r>
            <a:r>
              <a:rPr lang="el-GR" altLang="el-GR" sz="2400" dirty="0">
                <a:solidFill>
                  <a:srgbClr val="00B050"/>
                </a:solidFill>
                <a:latin typeface="Arial(Headings)"/>
              </a:rPr>
              <a:t>5</a:t>
            </a:r>
            <a:endParaRPr lang="el-GR" altLang="el-GR" sz="3600" dirty="0" smtClean="0">
              <a:solidFill>
                <a:srgbClr val="00B05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700213"/>
            <a:ext cx="6400800" cy="3938587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endParaRPr lang="en-US" altLang="el-GR" sz="2800" smtClean="0">
              <a:solidFill>
                <a:srgbClr val="002060"/>
              </a:solidFill>
            </a:endParaRPr>
          </a:p>
          <a:p>
            <a:pPr marL="457200" lvl="1" indent="0" eaLnBrk="1" hangingPunct="1">
              <a:buFont typeface="Arial" charset="0"/>
              <a:buNone/>
            </a:pPr>
            <a:endParaRPr lang="en-US" altLang="el-GR" smtClean="0">
              <a:solidFill>
                <a:srgbClr val="002060"/>
              </a:solidFill>
            </a:endParaRPr>
          </a:p>
          <a:p>
            <a:pPr marL="457200" lvl="1" indent="0" eaLnBrk="1" hangingPunct="1">
              <a:buFont typeface="Arial" charset="0"/>
              <a:buNone/>
            </a:pPr>
            <a:r>
              <a:rPr lang="el-GR" altLang="el-GR" sz="3200" smtClean="0">
                <a:solidFill>
                  <a:srgbClr val="002060"/>
                </a:solidFill>
              </a:rPr>
              <a:t>Ο χώρος παράγεται</a:t>
            </a:r>
          </a:p>
          <a:p>
            <a:pPr marL="457200" lvl="1" indent="0" eaLnBrk="1" hangingPunct="1">
              <a:buFont typeface="Arial" charset="0"/>
              <a:buNone/>
            </a:pPr>
            <a:endParaRPr lang="el-GR" altLang="el-GR" smtClean="0">
              <a:solidFill>
                <a:srgbClr val="002060"/>
              </a:solidFill>
            </a:endParaRPr>
          </a:p>
          <a:p>
            <a:pPr marL="457200" lvl="1" indent="0" eaLnBrk="1" hangingPunct="1">
              <a:buFont typeface="Arial" charset="0"/>
              <a:buNone/>
            </a:pPr>
            <a:r>
              <a:rPr lang="el-GR" altLang="el-GR" smtClean="0">
                <a:solidFill>
                  <a:srgbClr val="002060"/>
                </a:solidFill>
              </a:rPr>
              <a:t>όπως κάθε άλλο προϊόν</a:t>
            </a:r>
          </a:p>
        </p:txBody>
      </p:sp>
    </p:spTree>
    <p:extLst>
      <p:ext uri="{BB962C8B-B14F-4D97-AF65-F5344CB8AC3E}">
        <p14:creationId xmlns:p14="http://schemas.microsoft.com/office/powerpoint/2010/main" val="11958571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539750" y="115888"/>
            <a:ext cx="7773988" cy="1225550"/>
          </a:xfrm>
        </p:spPr>
        <p:txBody>
          <a:bodyPr/>
          <a:lstStyle/>
          <a:p>
            <a:pPr algn="l" eaLnBrk="1" hangingPunct="1"/>
            <a:r>
              <a:rPr lang="el-GR" altLang="el-GR" sz="3600" dirty="0">
                <a:solidFill>
                  <a:srgbClr val="00B050"/>
                </a:solidFill>
                <a:latin typeface="Arial(Headings)"/>
              </a:rPr>
              <a:t>Κοινωνιολογία του Χώρου</a:t>
            </a:r>
            <a:r>
              <a:rPr lang="en-US" altLang="el-GR" sz="3600" dirty="0">
                <a:solidFill>
                  <a:srgbClr val="00B050"/>
                </a:solidFill>
                <a:latin typeface="Arial(Headings)"/>
              </a:rPr>
              <a:t> 3</a:t>
            </a:r>
            <a:r>
              <a:rPr lang="el-GR" altLang="el-GR" sz="3600" dirty="0">
                <a:solidFill>
                  <a:srgbClr val="00B050"/>
                </a:solidFill>
                <a:latin typeface="Arial(Headings)"/>
              </a:rPr>
              <a:t/>
            </a:r>
            <a:br>
              <a:rPr lang="el-GR" altLang="el-GR" sz="3600" dirty="0">
                <a:solidFill>
                  <a:srgbClr val="00B050"/>
                </a:solidFill>
                <a:latin typeface="Arial(Headings)"/>
              </a:rPr>
            </a:br>
            <a:r>
              <a:rPr lang="en-US" altLang="el-GR" sz="3600" dirty="0">
                <a:solidFill>
                  <a:srgbClr val="00B050"/>
                </a:solidFill>
                <a:latin typeface="Arial(Headings)"/>
              </a:rPr>
              <a:t>						</a:t>
            </a:r>
            <a:r>
              <a:rPr lang="en-US" altLang="el-GR" sz="2400" dirty="0">
                <a:solidFill>
                  <a:srgbClr val="00B050"/>
                </a:solidFill>
                <a:latin typeface="Arial(Headings)"/>
                <a:cs typeface="Arial" panose="020B0604020202020204" pitchFamily="34" charset="0"/>
              </a:rPr>
              <a:t>12/10/201</a:t>
            </a:r>
            <a:r>
              <a:rPr lang="el-GR" altLang="el-GR" sz="2400" dirty="0">
                <a:solidFill>
                  <a:srgbClr val="00B050"/>
                </a:solidFill>
                <a:latin typeface="Arial(Headings)"/>
              </a:rPr>
              <a:t>5</a:t>
            </a:r>
            <a:endParaRPr lang="el-GR" altLang="el-GR" sz="3600" dirty="0" smtClean="0">
              <a:solidFill>
                <a:srgbClr val="00B05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700213"/>
            <a:ext cx="6400800" cy="3938587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endParaRPr lang="en-US" altLang="el-GR" sz="2400" smtClean="0">
              <a:solidFill>
                <a:srgbClr val="002060"/>
              </a:solidFill>
            </a:endParaRPr>
          </a:p>
          <a:p>
            <a:pPr marL="457200" lvl="1" indent="0" eaLnBrk="1" hangingPunct="1">
              <a:buFont typeface="Arial" charset="0"/>
              <a:buNone/>
            </a:pPr>
            <a:endParaRPr lang="en-US" altLang="el-GR" sz="2400" smtClean="0">
              <a:solidFill>
                <a:srgbClr val="002060"/>
              </a:solidFill>
            </a:endParaRPr>
          </a:p>
          <a:p>
            <a:pPr marL="457200" lvl="1" indent="0" eaLnBrk="1" hangingPunct="1">
              <a:buFont typeface="Arial" charset="0"/>
              <a:buNone/>
            </a:pPr>
            <a:r>
              <a:rPr lang="el-GR" altLang="el-GR" sz="2400" smtClean="0">
                <a:solidFill>
                  <a:srgbClr val="002060"/>
                </a:solidFill>
              </a:rPr>
              <a:t>Όπως κάθε άλλο προϊόν</a:t>
            </a:r>
          </a:p>
          <a:p>
            <a:pPr marL="457200" lvl="1" indent="0" eaLnBrk="1" hangingPunct="1">
              <a:buFont typeface="Arial" charset="0"/>
              <a:buNone/>
            </a:pPr>
            <a:endParaRPr lang="el-GR" altLang="el-GR" sz="2400" smtClean="0">
              <a:solidFill>
                <a:srgbClr val="002060"/>
              </a:solidFill>
            </a:endParaRPr>
          </a:p>
          <a:p>
            <a:pPr marL="457200" lvl="1" indent="0" eaLnBrk="1" hangingPunct="1">
              <a:buFont typeface="Arial" charset="0"/>
              <a:buNone/>
            </a:pPr>
            <a:r>
              <a:rPr lang="el-GR" altLang="el-GR" sz="2400" smtClean="0">
                <a:solidFill>
                  <a:srgbClr val="002060"/>
                </a:solidFill>
              </a:rPr>
              <a:t>έχει τους παραγωγούς και τους καταναλωτές του – δεν είναι όλοι ίσοι απέναντι στο χώρο</a:t>
            </a:r>
          </a:p>
          <a:p>
            <a:pPr marL="457200" lvl="1" indent="0" eaLnBrk="1" hangingPunct="1">
              <a:buFont typeface="Arial" charset="0"/>
              <a:buNone/>
            </a:pPr>
            <a:r>
              <a:rPr lang="el-GR" altLang="el-GR" sz="2400" smtClean="0">
                <a:solidFill>
                  <a:srgbClr val="002060"/>
                </a:solidFill>
              </a:rPr>
              <a:t>(όπως δεν είναι όλοι ίσοι απέναντι στο χρόνο)</a:t>
            </a:r>
          </a:p>
        </p:txBody>
      </p:sp>
    </p:spTree>
    <p:extLst>
      <p:ext uri="{BB962C8B-B14F-4D97-AF65-F5344CB8AC3E}">
        <p14:creationId xmlns:p14="http://schemas.microsoft.com/office/powerpoint/2010/main" val="8402205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539750" y="115888"/>
            <a:ext cx="7773988" cy="1225550"/>
          </a:xfrm>
        </p:spPr>
        <p:txBody>
          <a:bodyPr/>
          <a:lstStyle/>
          <a:p>
            <a:pPr algn="l" eaLnBrk="1" hangingPunct="1"/>
            <a:r>
              <a:rPr lang="el-GR" altLang="el-GR" sz="3600" dirty="0">
                <a:solidFill>
                  <a:srgbClr val="00B050"/>
                </a:solidFill>
                <a:latin typeface="Arial(Headings)"/>
              </a:rPr>
              <a:t>Κοινωνιολογία του Χώρου</a:t>
            </a:r>
            <a:r>
              <a:rPr lang="en-US" altLang="el-GR" sz="3600" dirty="0">
                <a:solidFill>
                  <a:srgbClr val="00B050"/>
                </a:solidFill>
                <a:latin typeface="Arial(Headings)"/>
              </a:rPr>
              <a:t> 3</a:t>
            </a:r>
            <a:r>
              <a:rPr lang="el-GR" altLang="el-GR" sz="3600" dirty="0">
                <a:solidFill>
                  <a:srgbClr val="00B050"/>
                </a:solidFill>
                <a:latin typeface="Arial(Headings)"/>
              </a:rPr>
              <a:t/>
            </a:r>
            <a:br>
              <a:rPr lang="el-GR" altLang="el-GR" sz="3600" dirty="0">
                <a:solidFill>
                  <a:srgbClr val="00B050"/>
                </a:solidFill>
                <a:latin typeface="Arial(Headings)"/>
              </a:rPr>
            </a:br>
            <a:r>
              <a:rPr lang="en-US" altLang="el-GR" sz="3600" dirty="0">
                <a:solidFill>
                  <a:srgbClr val="00B050"/>
                </a:solidFill>
                <a:latin typeface="Arial(Headings)"/>
              </a:rPr>
              <a:t>						</a:t>
            </a:r>
            <a:r>
              <a:rPr lang="en-US" altLang="el-GR" sz="2400" dirty="0">
                <a:solidFill>
                  <a:srgbClr val="00B050"/>
                </a:solidFill>
                <a:latin typeface="Arial(Headings)"/>
                <a:cs typeface="Arial" panose="020B0604020202020204" pitchFamily="34" charset="0"/>
              </a:rPr>
              <a:t>12/10/201</a:t>
            </a:r>
            <a:r>
              <a:rPr lang="el-GR" altLang="el-GR" sz="2400" dirty="0">
                <a:solidFill>
                  <a:srgbClr val="00B050"/>
                </a:solidFill>
                <a:latin typeface="Arial(Headings)"/>
              </a:rPr>
              <a:t>5</a:t>
            </a:r>
            <a:endParaRPr lang="el-GR" altLang="el-GR" sz="3600" dirty="0" smtClean="0">
              <a:solidFill>
                <a:srgbClr val="00B05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651000"/>
            <a:ext cx="6400800" cy="393858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Arial" charset="0"/>
              <a:buNone/>
            </a:pPr>
            <a:endParaRPr lang="en-US" altLang="el-GR" sz="2000" smtClean="0">
              <a:solidFill>
                <a:srgbClr val="002060"/>
              </a:solidFill>
            </a:endParaRPr>
          </a:p>
          <a:p>
            <a:pPr marL="457200" lvl="1" indent="0" eaLnBrk="1" hangingPunct="1">
              <a:lnSpc>
                <a:spcPct val="90000"/>
              </a:lnSpc>
              <a:buFont typeface="Arial" charset="0"/>
              <a:buNone/>
            </a:pPr>
            <a:endParaRPr lang="en-US" altLang="el-GR" sz="2000" smtClean="0">
              <a:solidFill>
                <a:srgbClr val="002060"/>
              </a:solidFill>
            </a:endParaRPr>
          </a:p>
          <a:p>
            <a:pPr marL="457200" lvl="1" indent="0" eaLnBrk="1" hangingPunct="1">
              <a:lnSpc>
                <a:spcPct val="90000"/>
              </a:lnSpc>
              <a:buFont typeface="Arial" charset="0"/>
              <a:buNone/>
            </a:pPr>
            <a:r>
              <a:rPr lang="el-GR" altLang="el-GR" sz="2000" smtClean="0">
                <a:solidFill>
                  <a:srgbClr val="002060"/>
                </a:solidFill>
              </a:rPr>
              <a:t>Όπως κάθε άλλο προϊόν</a:t>
            </a:r>
          </a:p>
          <a:p>
            <a:pPr marL="457200" lvl="1" indent="0" eaLnBrk="1" hangingPunct="1">
              <a:lnSpc>
                <a:spcPct val="90000"/>
              </a:lnSpc>
              <a:buFont typeface="Arial" charset="0"/>
              <a:buNone/>
            </a:pPr>
            <a:endParaRPr lang="el-GR" altLang="el-GR" sz="2000" smtClean="0">
              <a:solidFill>
                <a:srgbClr val="002060"/>
              </a:solidFill>
            </a:endParaRPr>
          </a:p>
          <a:p>
            <a:pPr marL="457200" lvl="1" indent="0" eaLnBrk="1" hangingPunct="1">
              <a:lnSpc>
                <a:spcPct val="90000"/>
              </a:lnSpc>
              <a:buFont typeface="Arial" charset="0"/>
              <a:buNone/>
            </a:pPr>
            <a:r>
              <a:rPr lang="el-GR" altLang="el-GR" sz="2000" smtClean="0">
                <a:solidFill>
                  <a:srgbClr val="002060"/>
                </a:solidFill>
              </a:rPr>
              <a:t>έχει αυτούς που τον σχεδιάζουν, αυτούς που συλλαμβάνουν, έχουν τη </a:t>
            </a:r>
            <a:r>
              <a:rPr lang="el-GR" altLang="el-GR" sz="2000" b="1" smtClean="0">
                <a:solidFill>
                  <a:srgbClr val="002060"/>
                </a:solidFill>
              </a:rPr>
              <a:t>σύλληψη</a:t>
            </a:r>
            <a:r>
              <a:rPr lang="el-GR" altLang="el-GR" sz="2000" smtClean="0">
                <a:solidFill>
                  <a:srgbClr val="002060"/>
                </a:solidFill>
              </a:rPr>
              <a:t> της μελλοντικής του μορφής, τους κατασκευαστές του, και αυτούς που τον αντιλαμβάνονται χρησιμοποιώντας τον, έχουν την </a:t>
            </a:r>
            <a:r>
              <a:rPr lang="el-GR" altLang="el-GR" sz="2000" b="1" smtClean="0">
                <a:solidFill>
                  <a:srgbClr val="002060"/>
                </a:solidFill>
              </a:rPr>
              <a:t>αντίληψη</a:t>
            </a:r>
            <a:r>
              <a:rPr lang="el-GR" altLang="el-GR" sz="2000" smtClean="0">
                <a:solidFill>
                  <a:srgbClr val="002060"/>
                </a:solidFill>
              </a:rPr>
              <a:t> της χρήσης του στο παρόν.</a:t>
            </a:r>
          </a:p>
          <a:p>
            <a:pPr marL="457200" lvl="1" indent="0" eaLnBrk="1" hangingPunct="1">
              <a:lnSpc>
                <a:spcPct val="90000"/>
              </a:lnSpc>
              <a:buFont typeface="Arial" charset="0"/>
              <a:buNone/>
            </a:pPr>
            <a:endParaRPr lang="el-GR" altLang="el-GR" sz="2000" smtClean="0">
              <a:solidFill>
                <a:srgbClr val="002060"/>
              </a:solidFill>
            </a:endParaRPr>
          </a:p>
          <a:p>
            <a:pPr marL="457200" lvl="1" indent="0" eaLnBrk="1" hangingPunct="1">
              <a:lnSpc>
                <a:spcPct val="90000"/>
              </a:lnSpc>
              <a:buFont typeface="Arial" charset="0"/>
              <a:buNone/>
            </a:pPr>
            <a:r>
              <a:rPr lang="el-GR" altLang="el-GR" sz="2000" smtClean="0">
                <a:solidFill>
                  <a:srgbClr val="002060"/>
                </a:solidFill>
              </a:rPr>
              <a:t>Δεν είναι όλοι ίσοι απέναντι στο χώρο</a:t>
            </a:r>
          </a:p>
        </p:txBody>
      </p:sp>
    </p:spTree>
    <p:extLst>
      <p:ext uri="{BB962C8B-B14F-4D97-AF65-F5344CB8AC3E}">
        <p14:creationId xmlns:p14="http://schemas.microsoft.com/office/powerpoint/2010/main" val="17820205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endSync delay="0"/>
                                  <p:childTnLst>
                                    <p:set>
                                      <p:cBhvr>
                                        <p:cTn id="6" dur="1" fill="hold">
                                          <p:endSync delay="0"/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539750" y="115888"/>
            <a:ext cx="7773988" cy="1225550"/>
          </a:xfrm>
        </p:spPr>
        <p:txBody>
          <a:bodyPr/>
          <a:lstStyle/>
          <a:p>
            <a:pPr algn="l" eaLnBrk="1" hangingPunct="1"/>
            <a:r>
              <a:rPr lang="el-GR" altLang="el-GR" sz="3600" dirty="0">
                <a:solidFill>
                  <a:srgbClr val="00B050"/>
                </a:solidFill>
                <a:latin typeface="Arial(Headings)"/>
              </a:rPr>
              <a:t>Κοινωνιολογία του Χώρου</a:t>
            </a:r>
            <a:r>
              <a:rPr lang="en-US" altLang="el-GR" sz="3600" dirty="0">
                <a:solidFill>
                  <a:srgbClr val="00B050"/>
                </a:solidFill>
                <a:latin typeface="Arial(Headings)"/>
              </a:rPr>
              <a:t> 3</a:t>
            </a:r>
            <a:r>
              <a:rPr lang="el-GR" altLang="el-GR" sz="3600" dirty="0">
                <a:solidFill>
                  <a:srgbClr val="00B050"/>
                </a:solidFill>
                <a:latin typeface="Arial(Headings)"/>
              </a:rPr>
              <a:t/>
            </a:r>
            <a:br>
              <a:rPr lang="el-GR" altLang="el-GR" sz="3600" dirty="0">
                <a:solidFill>
                  <a:srgbClr val="00B050"/>
                </a:solidFill>
                <a:latin typeface="Arial(Headings)"/>
              </a:rPr>
            </a:br>
            <a:r>
              <a:rPr lang="en-US" altLang="el-GR" sz="3600" dirty="0">
                <a:solidFill>
                  <a:srgbClr val="00B050"/>
                </a:solidFill>
                <a:latin typeface="Arial(Headings)"/>
              </a:rPr>
              <a:t>						</a:t>
            </a:r>
            <a:r>
              <a:rPr lang="en-US" altLang="el-GR" sz="2400" dirty="0">
                <a:solidFill>
                  <a:srgbClr val="00B050"/>
                </a:solidFill>
                <a:latin typeface="Arial(Headings)"/>
                <a:cs typeface="Arial" panose="020B0604020202020204" pitchFamily="34" charset="0"/>
              </a:rPr>
              <a:t>12/10/201</a:t>
            </a:r>
            <a:r>
              <a:rPr lang="el-GR" altLang="el-GR" sz="2400" dirty="0">
                <a:solidFill>
                  <a:srgbClr val="00B050"/>
                </a:solidFill>
                <a:latin typeface="Arial(Headings)"/>
              </a:rPr>
              <a:t>5</a:t>
            </a:r>
            <a:endParaRPr lang="el-GR" altLang="el-GR" sz="3600" dirty="0" smtClean="0">
              <a:solidFill>
                <a:srgbClr val="00B05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700213"/>
            <a:ext cx="6400800" cy="393858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Arial" charset="0"/>
              <a:buNone/>
            </a:pPr>
            <a:endParaRPr lang="en-US" altLang="el-GR" sz="2000" dirty="0" smtClean="0">
              <a:solidFill>
                <a:srgbClr val="002060"/>
              </a:solidFill>
            </a:endParaRPr>
          </a:p>
          <a:p>
            <a:pPr marL="457200" lvl="1" indent="0" eaLnBrk="1" hangingPunct="1">
              <a:lnSpc>
                <a:spcPct val="90000"/>
              </a:lnSpc>
              <a:buFont typeface="Arial" charset="0"/>
              <a:buNone/>
            </a:pPr>
            <a:endParaRPr lang="en-US" altLang="el-GR" sz="2000" dirty="0" smtClean="0">
              <a:solidFill>
                <a:srgbClr val="002060"/>
              </a:solidFill>
            </a:endParaRPr>
          </a:p>
          <a:p>
            <a:pPr marL="457200" lvl="1" indent="0" eaLnBrk="1" hangingPunct="1">
              <a:lnSpc>
                <a:spcPct val="90000"/>
              </a:lnSpc>
              <a:buFont typeface="Arial" charset="0"/>
              <a:buNone/>
            </a:pPr>
            <a:r>
              <a:rPr lang="el-GR" altLang="el-GR" sz="2000" dirty="0" smtClean="0">
                <a:solidFill>
                  <a:srgbClr val="002060"/>
                </a:solidFill>
              </a:rPr>
              <a:t>Όπως κάθε άλλο προϊόν</a:t>
            </a:r>
          </a:p>
          <a:p>
            <a:pPr marL="457200" lvl="1" indent="0" eaLnBrk="1" hangingPunct="1">
              <a:lnSpc>
                <a:spcPct val="90000"/>
              </a:lnSpc>
              <a:buFont typeface="Arial" charset="0"/>
              <a:buNone/>
            </a:pPr>
            <a:endParaRPr lang="el-GR" altLang="el-GR" sz="2000" dirty="0" smtClean="0">
              <a:solidFill>
                <a:srgbClr val="002060"/>
              </a:solidFill>
            </a:endParaRPr>
          </a:p>
          <a:p>
            <a:pPr marL="457200" lvl="1" indent="0" eaLnBrk="1" hangingPunct="1">
              <a:lnSpc>
                <a:spcPct val="90000"/>
              </a:lnSpc>
              <a:buFont typeface="Arial" charset="0"/>
              <a:buNone/>
            </a:pPr>
            <a:r>
              <a:rPr lang="el-GR" altLang="el-GR" sz="2000" dirty="0" smtClean="0">
                <a:solidFill>
                  <a:srgbClr val="002060"/>
                </a:solidFill>
              </a:rPr>
              <a:t>έχει χρηστική αξία και ανταλλακτική αξία</a:t>
            </a:r>
          </a:p>
          <a:p>
            <a:pPr marL="457200" lvl="1" indent="0" eaLnBrk="1" hangingPunct="1">
              <a:lnSpc>
                <a:spcPct val="90000"/>
              </a:lnSpc>
              <a:buFont typeface="Arial" charset="0"/>
              <a:buNone/>
            </a:pPr>
            <a:r>
              <a:rPr lang="el-GR" altLang="el-GR" sz="2000" dirty="0" smtClean="0">
                <a:solidFill>
                  <a:srgbClr val="002060"/>
                </a:solidFill>
              </a:rPr>
              <a:t>στον υπάρχοντα </a:t>
            </a:r>
            <a:r>
              <a:rPr lang="el-GR" altLang="el-GR" sz="2000" dirty="0" err="1" smtClean="0">
                <a:solidFill>
                  <a:srgbClr val="002060"/>
                </a:solidFill>
              </a:rPr>
              <a:t>κοινωνικόοικονομικό</a:t>
            </a:r>
            <a:r>
              <a:rPr lang="el-GR" altLang="el-GR" sz="2000" dirty="0" smtClean="0">
                <a:solidFill>
                  <a:srgbClr val="002060"/>
                </a:solidFill>
              </a:rPr>
              <a:t> σχηματισμό (σύστημα) κυρίαρχη επιταγή (δομικό στοιχείο) είναι η μετατροπή χρηστικών αξιών σε ανταλλακτικές αξίες, η μεγέθυνση των ανταλλακτικών αξιών, του κέρδους που μπορεί να εξασφαλίσει ο χώρος, της </a:t>
            </a:r>
            <a:r>
              <a:rPr lang="el-GR" altLang="el-GR" sz="2000" b="1" dirty="0" err="1" smtClean="0">
                <a:solidFill>
                  <a:srgbClr val="002060"/>
                </a:solidFill>
              </a:rPr>
              <a:t>γαιοπροσόδου</a:t>
            </a:r>
            <a:r>
              <a:rPr lang="en-US" altLang="el-GR" sz="2000" dirty="0" smtClean="0">
                <a:solidFill>
                  <a:srgbClr val="002060"/>
                </a:solidFill>
              </a:rPr>
              <a:t>.</a:t>
            </a:r>
            <a:endParaRPr lang="el-GR" altLang="el-GR" sz="20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6785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539750" y="115888"/>
            <a:ext cx="7773988" cy="1225550"/>
          </a:xfrm>
        </p:spPr>
        <p:txBody>
          <a:bodyPr/>
          <a:lstStyle/>
          <a:p>
            <a:pPr algn="l" eaLnBrk="1" hangingPunct="1"/>
            <a:r>
              <a:rPr lang="el-GR" altLang="el-GR" sz="3600" dirty="0">
                <a:solidFill>
                  <a:srgbClr val="00B050"/>
                </a:solidFill>
              </a:rPr>
              <a:t>Κοινωνιολογία του Χώρου</a:t>
            </a:r>
            <a:r>
              <a:rPr lang="en-US" altLang="el-GR" sz="3600" dirty="0">
                <a:solidFill>
                  <a:srgbClr val="00B050"/>
                </a:solidFill>
              </a:rPr>
              <a:t> 2</a:t>
            </a:r>
            <a:r>
              <a:rPr lang="el-GR" altLang="el-GR" sz="3600" dirty="0">
                <a:solidFill>
                  <a:srgbClr val="00B050"/>
                </a:solidFill>
              </a:rPr>
              <a:t/>
            </a:r>
            <a:br>
              <a:rPr lang="el-GR" altLang="el-GR" sz="3600" dirty="0">
                <a:solidFill>
                  <a:srgbClr val="00B050"/>
                </a:solidFill>
              </a:rPr>
            </a:br>
            <a:r>
              <a:rPr lang="en-US" altLang="el-GR" sz="2400" dirty="0">
                <a:solidFill>
                  <a:srgbClr val="00B050"/>
                </a:solidFill>
              </a:rPr>
              <a:t>						5/10/2017</a:t>
            </a:r>
            <a:endParaRPr lang="el-GR" altLang="el-GR" sz="3600" dirty="0" smtClean="0">
              <a:solidFill>
                <a:srgbClr val="00B05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700213"/>
            <a:ext cx="6400800" cy="482441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l-GR" altLang="el-GR" sz="2800" smtClean="0">
                <a:solidFill>
                  <a:srgbClr val="002060"/>
                </a:solidFill>
              </a:rPr>
              <a:t>ΚΟΙΝΩΙΚΟΧΩΡΙΚΗ ΔΙΑΛΕΚΤΙΚΗ </a:t>
            </a:r>
            <a:r>
              <a:rPr lang="en-US" altLang="el-GR" sz="2800" smtClean="0">
                <a:solidFill>
                  <a:srgbClr val="002060"/>
                </a:solidFill>
              </a:rPr>
              <a:t>(socio-spatial dialectics)</a:t>
            </a:r>
          </a:p>
          <a:p>
            <a:pPr marL="457200" lvl="1" indent="0" eaLnBrk="1" hangingPunct="1">
              <a:buFontTx/>
              <a:buNone/>
            </a:pPr>
            <a:endParaRPr lang="en-US" altLang="el-GR" smtClean="0">
              <a:solidFill>
                <a:srgbClr val="002060"/>
              </a:solidFill>
            </a:endParaRPr>
          </a:p>
          <a:p>
            <a:pPr marL="457200" lvl="1" indent="0" eaLnBrk="1" hangingPunct="1">
              <a:buFontTx/>
              <a:buNone/>
            </a:pPr>
            <a:r>
              <a:rPr lang="el-GR" altLang="el-GR" smtClean="0">
                <a:solidFill>
                  <a:srgbClr val="002060"/>
                </a:solidFill>
              </a:rPr>
              <a:t>Κάθε τι το κοινωνικό καταγράφεται στο χώρο</a:t>
            </a:r>
          </a:p>
          <a:p>
            <a:pPr marL="457200" lvl="1" indent="0" eaLnBrk="1" hangingPunct="1">
              <a:buFontTx/>
              <a:buNone/>
            </a:pPr>
            <a:endParaRPr lang="el-GR" altLang="el-GR" smtClean="0">
              <a:solidFill>
                <a:srgbClr val="002060"/>
              </a:solidFill>
            </a:endParaRPr>
          </a:p>
          <a:p>
            <a:pPr marL="457200" lvl="1" indent="0" eaLnBrk="1" hangingPunct="1">
              <a:buFontTx/>
              <a:buNone/>
            </a:pPr>
            <a:r>
              <a:rPr lang="el-GR" altLang="el-GR" smtClean="0">
                <a:solidFill>
                  <a:srgbClr val="002060"/>
                </a:solidFill>
              </a:rPr>
              <a:t>Χωρικές επιπτώσεις στη μορφολογία του κτιρίου, της πόλης, της κάθε χωρικής ενότητας</a:t>
            </a:r>
          </a:p>
        </p:txBody>
      </p:sp>
    </p:spTree>
    <p:extLst>
      <p:ext uri="{BB962C8B-B14F-4D97-AF65-F5344CB8AC3E}">
        <p14:creationId xmlns:p14="http://schemas.microsoft.com/office/powerpoint/2010/main" val="2563909176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  <p:bldP spid="2051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539750" y="115888"/>
            <a:ext cx="7773988" cy="1225550"/>
          </a:xfrm>
        </p:spPr>
        <p:txBody>
          <a:bodyPr/>
          <a:lstStyle/>
          <a:p>
            <a:pPr algn="l" eaLnBrk="1" hangingPunct="1"/>
            <a:r>
              <a:rPr lang="el-GR" altLang="el-GR" sz="3600" dirty="0">
                <a:solidFill>
                  <a:srgbClr val="00B050"/>
                </a:solidFill>
              </a:rPr>
              <a:t>Κοινωνιολογία του Χώρου</a:t>
            </a:r>
            <a:r>
              <a:rPr lang="en-US" altLang="el-GR" sz="3600" dirty="0">
                <a:solidFill>
                  <a:srgbClr val="00B050"/>
                </a:solidFill>
              </a:rPr>
              <a:t> 2</a:t>
            </a:r>
            <a:r>
              <a:rPr lang="el-GR" altLang="el-GR" sz="3600" dirty="0">
                <a:solidFill>
                  <a:srgbClr val="00B050"/>
                </a:solidFill>
              </a:rPr>
              <a:t/>
            </a:r>
            <a:br>
              <a:rPr lang="el-GR" altLang="el-GR" sz="3600" dirty="0">
                <a:solidFill>
                  <a:srgbClr val="00B050"/>
                </a:solidFill>
              </a:rPr>
            </a:br>
            <a:r>
              <a:rPr lang="en-US" altLang="el-GR" sz="2400" dirty="0">
                <a:solidFill>
                  <a:srgbClr val="00B050"/>
                </a:solidFill>
              </a:rPr>
              <a:t>						5/10/2017</a:t>
            </a:r>
            <a:endParaRPr lang="el-GR" altLang="el-GR" sz="3600" dirty="0" smtClean="0">
              <a:solidFill>
                <a:srgbClr val="00B05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700213"/>
            <a:ext cx="6400800" cy="39385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endParaRPr lang="en-US" altLang="el-GR" sz="2800" smtClean="0">
              <a:solidFill>
                <a:srgbClr val="002060"/>
              </a:solidFill>
            </a:endParaRPr>
          </a:p>
          <a:p>
            <a:pPr marL="457200" lvl="1" indent="0" eaLnBrk="1" hangingPunct="1">
              <a:buFontTx/>
              <a:buNone/>
            </a:pPr>
            <a:endParaRPr lang="en-US" altLang="el-GR" smtClean="0">
              <a:solidFill>
                <a:srgbClr val="002060"/>
              </a:solidFill>
            </a:endParaRPr>
          </a:p>
          <a:p>
            <a:pPr marL="457200" lvl="1" indent="0" eaLnBrk="1" hangingPunct="1">
              <a:buFontTx/>
              <a:buNone/>
            </a:pPr>
            <a:r>
              <a:rPr lang="el-GR" altLang="el-GR" smtClean="0">
                <a:solidFill>
                  <a:srgbClr val="002060"/>
                </a:solidFill>
              </a:rPr>
              <a:t>Ο χώρος ως κοινωνικό προϊόν / έργο</a:t>
            </a:r>
          </a:p>
          <a:p>
            <a:pPr marL="457200" lvl="1" indent="0" eaLnBrk="1" hangingPunct="1">
              <a:buFontTx/>
              <a:buNone/>
            </a:pPr>
            <a:endParaRPr lang="el-GR" altLang="el-GR" smtClean="0">
              <a:solidFill>
                <a:srgbClr val="002060"/>
              </a:solidFill>
            </a:endParaRPr>
          </a:p>
          <a:p>
            <a:pPr marL="457200" lvl="1" indent="0" eaLnBrk="1" hangingPunct="1">
              <a:buFontTx/>
              <a:buNone/>
            </a:pPr>
            <a:r>
              <a:rPr lang="el-GR" altLang="el-GR" smtClean="0">
                <a:solidFill>
                  <a:srgbClr val="002060"/>
                </a:solidFill>
              </a:rPr>
              <a:t>Η κάθε κοινωνία παράγει τον χώρο της. </a:t>
            </a:r>
          </a:p>
          <a:p>
            <a:pPr marL="457200" lvl="1" indent="0" eaLnBrk="1" hangingPunct="1">
              <a:buFontTx/>
              <a:buNone/>
            </a:pPr>
            <a:endParaRPr lang="el-GR" altLang="el-GR" smtClean="0">
              <a:solidFill>
                <a:srgbClr val="002060"/>
              </a:solidFill>
            </a:endParaRPr>
          </a:p>
          <a:p>
            <a:pPr marL="457200" lvl="1" indent="0" eaLnBrk="1" hangingPunct="1">
              <a:buFontTx/>
              <a:buNone/>
            </a:pPr>
            <a:r>
              <a:rPr lang="el-GR" altLang="el-GR" smtClean="0">
                <a:solidFill>
                  <a:srgbClr val="002060"/>
                </a:solidFill>
              </a:rPr>
              <a:t>‘Αλλάζω τον χώρο, άρα υπάρχω’</a:t>
            </a:r>
          </a:p>
        </p:txBody>
      </p:sp>
    </p:spTree>
    <p:extLst>
      <p:ext uri="{BB962C8B-B14F-4D97-AF65-F5344CB8AC3E}">
        <p14:creationId xmlns:p14="http://schemas.microsoft.com/office/powerpoint/2010/main" val="15790033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endSync delay="0"/>
                                  <p:childTnLst>
                                    <p:set>
                                      <p:cBhvr>
                                        <p:cTn id="6" dur="1" fill="hold">
                                          <p:endSync delay="0"/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endSync delay="0"/>
                                  <p:childTnLst>
                                    <p:set>
                                      <p:cBhvr>
                                        <p:cTn id="10" dur="1" fill="hold">
                                          <p:endSync delay="0"/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539750" y="115888"/>
            <a:ext cx="7773988" cy="1225550"/>
          </a:xfrm>
        </p:spPr>
        <p:txBody>
          <a:bodyPr/>
          <a:lstStyle/>
          <a:p>
            <a:pPr algn="l" eaLnBrk="1" hangingPunct="1"/>
            <a:r>
              <a:rPr lang="el-GR" altLang="el-GR" sz="3600" dirty="0">
                <a:solidFill>
                  <a:srgbClr val="00B050"/>
                </a:solidFill>
                <a:latin typeface="Arial"/>
              </a:rPr>
              <a:t>Κοινωνιολογία του Χώρου</a:t>
            </a:r>
            <a:r>
              <a:rPr lang="en-US" altLang="el-GR" sz="3600" dirty="0">
                <a:solidFill>
                  <a:srgbClr val="00B050"/>
                </a:solidFill>
                <a:latin typeface="Arial"/>
              </a:rPr>
              <a:t> 2</a:t>
            </a:r>
            <a:r>
              <a:rPr lang="el-GR" altLang="el-GR" sz="3600" dirty="0">
                <a:solidFill>
                  <a:srgbClr val="00B050"/>
                </a:solidFill>
                <a:latin typeface="Arial"/>
              </a:rPr>
              <a:t/>
            </a:r>
            <a:br>
              <a:rPr lang="el-GR" altLang="el-GR" sz="3600" dirty="0">
                <a:solidFill>
                  <a:srgbClr val="00B050"/>
                </a:solidFill>
                <a:latin typeface="Arial"/>
              </a:rPr>
            </a:br>
            <a:r>
              <a:rPr lang="en-US" altLang="el-GR" sz="2400" dirty="0">
                <a:solidFill>
                  <a:srgbClr val="00B050"/>
                </a:solidFill>
                <a:latin typeface="Arial"/>
              </a:rPr>
              <a:t>						5/10/2017</a:t>
            </a:r>
            <a:endParaRPr lang="el-GR" altLang="el-GR" sz="3600" dirty="0" smtClean="0">
              <a:solidFill>
                <a:srgbClr val="00B05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700213"/>
            <a:ext cx="6400800" cy="3938587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endParaRPr lang="en-US" altLang="el-GR" sz="2800" smtClean="0">
              <a:solidFill>
                <a:srgbClr val="002060"/>
              </a:solidFill>
            </a:endParaRPr>
          </a:p>
          <a:p>
            <a:pPr marL="457200" lvl="1" indent="0" eaLnBrk="1" hangingPunct="1">
              <a:buFont typeface="Arial" charset="0"/>
              <a:buNone/>
            </a:pPr>
            <a:endParaRPr lang="en-US" altLang="el-GR" smtClean="0">
              <a:solidFill>
                <a:srgbClr val="002060"/>
              </a:solidFill>
            </a:endParaRPr>
          </a:p>
          <a:p>
            <a:pPr marL="457200" lvl="1" indent="0" eaLnBrk="1" hangingPunct="1">
              <a:buFont typeface="Arial" charset="0"/>
              <a:buNone/>
            </a:pPr>
            <a:r>
              <a:rPr lang="el-GR" altLang="el-GR" smtClean="0">
                <a:solidFill>
                  <a:srgbClr val="002060"/>
                </a:solidFill>
              </a:rPr>
              <a:t>‘Ο άνθρωπος παράγει τις πόλεις στις οποίες κατοικεί, αλλά τις παράγει στο πλαίσιο συνθηκών που κληρονομεί από το παρελθόν.’</a:t>
            </a:r>
          </a:p>
          <a:p>
            <a:pPr marL="457200" lvl="1" indent="0" algn="r" eaLnBrk="1" hangingPunct="1">
              <a:buFont typeface="Arial" charset="0"/>
              <a:buNone/>
            </a:pPr>
            <a:r>
              <a:rPr lang="en-US" altLang="el-GR" smtClean="0">
                <a:solidFill>
                  <a:srgbClr val="002060"/>
                </a:solidFill>
              </a:rPr>
              <a:t>Robert Park </a:t>
            </a:r>
            <a:r>
              <a:rPr lang="en-US" altLang="el-GR" sz="2000" i="1" smtClean="0">
                <a:solidFill>
                  <a:srgbClr val="002060"/>
                </a:solidFill>
              </a:rPr>
              <a:t>(</a:t>
            </a:r>
            <a:r>
              <a:rPr lang="el-GR" altLang="el-GR" sz="2000" i="1" smtClean="0">
                <a:solidFill>
                  <a:srgbClr val="002060"/>
                </a:solidFill>
              </a:rPr>
              <a:t>Σχολή του Σικάγο)</a:t>
            </a:r>
          </a:p>
        </p:txBody>
      </p:sp>
    </p:spTree>
    <p:extLst>
      <p:ext uri="{BB962C8B-B14F-4D97-AF65-F5344CB8AC3E}">
        <p14:creationId xmlns:p14="http://schemas.microsoft.com/office/powerpoint/2010/main" val="33345258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539750" y="115888"/>
            <a:ext cx="7773988" cy="1225550"/>
          </a:xfrm>
        </p:spPr>
        <p:txBody>
          <a:bodyPr/>
          <a:lstStyle/>
          <a:p>
            <a:pPr algn="l" eaLnBrk="1" hangingPunct="1"/>
            <a:r>
              <a:rPr lang="el-GR" altLang="el-GR" sz="3600" dirty="0">
                <a:solidFill>
                  <a:srgbClr val="00B050"/>
                </a:solidFill>
              </a:rPr>
              <a:t>Κοινωνιολογία του Χώρου</a:t>
            </a:r>
            <a:r>
              <a:rPr lang="en-US" altLang="el-GR" sz="3600" dirty="0">
                <a:solidFill>
                  <a:srgbClr val="00B050"/>
                </a:solidFill>
              </a:rPr>
              <a:t> 2</a:t>
            </a:r>
            <a:r>
              <a:rPr lang="el-GR" altLang="el-GR" sz="3600" dirty="0">
                <a:solidFill>
                  <a:srgbClr val="00B050"/>
                </a:solidFill>
              </a:rPr>
              <a:t/>
            </a:r>
            <a:br>
              <a:rPr lang="el-GR" altLang="el-GR" sz="3600" dirty="0">
                <a:solidFill>
                  <a:srgbClr val="00B050"/>
                </a:solidFill>
              </a:rPr>
            </a:br>
            <a:r>
              <a:rPr lang="en-US" altLang="el-GR" sz="2400" dirty="0">
                <a:solidFill>
                  <a:srgbClr val="00B050"/>
                </a:solidFill>
              </a:rPr>
              <a:t>						5/10/2017</a:t>
            </a:r>
            <a:endParaRPr lang="el-GR" altLang="el-GR" sz="3600" dirty="0" smtClean="0">
              <a:solidFill>
                <a:srgbClr val="00B050"/>
              </a:solidFill>
            </a:endParaRPr>
          </a:p>
        </p:txBody>
      </p:sp>
      <p:pic>
        <p:nvPicPr>
          <p:cNvPr id="18435" name="Picture 2" descr="C:\Users\Nikolos\Nick Bogiazides\Students\Photos useful\Henri Lefebvr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3338" y="2259013"/>
            <a:ext cx="4005262" cy="3805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87613" y="6237288"/>
            <a:ext cx="4176712" cy="36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2060"/>
                </a:solidFill>
              </a:rPr>
              <a:t>Henri Lefebvre (1901-1991)</a:t>
            </a:r>
            <a:endParaRPr lang="el-G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8848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539750" y="115888"/>
            <a:ext cx="7773988" cy="1225550"/>
          </a:xfrm>
        </p:spPr>
        <p:txBody>
          <a:bodyPr/>
          <a:lstStyle/>
          <a:p>
            <a:pPr algn="l" eaLnBrk="1" hangingPunct="1"/>
            <a:r>
              <a:rPr lang="el-GR" altLang="el-GR" sz="3600" dirty="0">
                <a:solidFill>
                  <a:srgbClr val="00B050"/>
                </a:solidFill>
                <a:latin typeface="Arial"/>
              </a:rPr>
              <a:t>Κοινωνιολογία του Χώρου</a:t>
            </a:r>
            <a:r>
              <a:rPr lang="en-US" altLang="el-GR" sz="3600" dirty="0">
                <a:solidFill>
                  <a:srgbClr val="00B050"/>
                </a:solidFill>
                <a:latin typeface="Arial"/>
              </a:rPr>
              <a:t> 2</a:t>
            </a:r>
            <a:r>
              <a:rPr lang="el-GR" altLang="el-GR" sz="3600" dirty="0">
                <a:solidFill>
                  <a:srgbClr val="00B050"/>
                </a:solidFill>
                <a:latin typeface="Arial"/>
              </a:rPr>
              <a:t/>
            </a:r>
            <a:br>
              <a:rPr lang="el-GR" altLang="el-GR" sz="3600" dirty="0">
                <a:solidFill>
                  <a:srgbClr val="00B050"/>
                </a:solidFill>
                <a:latin typeface="Arial"/>
              </a:rPr>
            </a:br>
            <a:r>
              <a:rPr lang="en-US" altLang="el-GR" sz="2400" dirty="0">
                <a:solidFill>
                  <a:srgbClr val="00B050"/>
                </a:solidFill>
                <a:latin typeface="Arial"/>
              </a:rPr>
              <a:t>						5/10/2017</a:t>
            </a:r>
            <a:endParaRPr lang="el-GR" altLang="el-GR" sz="3600" dirty="0" smtClean="0">
              <a:solidFill>
                <a:srgbClr val="00B05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700213"/>
            <a:ext cx="6400800" cy="3938587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endParaRPr lang="en-US" altLang="el-GR" sz="2800" smtClean="0">
              <a:solidFill>
                <a:srgbClr val="002060"/>
              </a:solidFill>
            </a:endParaRPr>
          </a:p>
          <a:p>
            <a:pPr marL="457200" lvl="1" indent="0" eaLnBrk="1" hangingPunct="1">
              <a:buFont typeface="Arial" charset="0"/>
              <a:buNone/>
            </a:pPr>
            <a:endParaRPr lang="en-US" altLang="el-GR" smtClean="0">
              <a:solidFill>
                <a:srgbClr val="002060"/>
              </a:solidFill>
            </a:endParaRPr>
          </a:p>
          <a:p>
            <a:pPr marL="457200" lvl="1" indent="0" eaLnBrk="1" hangingPunct="1">
              <a:buFont typeface="Arial" charset="0"/>
              <a:buNone/>
            </a:pPr>
            <a:r>
              <a:rPr lang="el-GR" altLang="el-GR" smtClean="0">
                <a:solidFill>
                  <a:srgbClr val="002060"/>
                </a:solidFill>
              </a:rPr>
              <a:t>‘Η όποια κοινωνία / κοινωνικός σχηματισμός δεν παράγει το δικό του χώρο είναι καταδικασμένη στη φθορά και εξαφάνιση.’</a:t>
            </a:r>
          </a:p>
          <a:p>
            <a:pPr marL="457200" lvl="1" indent="0" algn="r" eaLnBrk="1" hangingPunct="1">
              <a:buFont typeface="Arial" charset="0"/>
              <a:buNone/>
            </a:pPr>
            <a:r>
              <a:rPr lang="en-US" altLang="el-GR" smtClean="0">
                <a:solidFill>
                  <a:srgbClr val="002060"/>
                </a:solidFill>
              </a:rPr>
              <a:t>Henri Lefebvre</a:t>
            </a:r>
            <a:endParaRPr lang="el-GR" altLang="el-GR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3942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endSync delay="0"/>
                                  <p:childTnLst>
                                    <p:set>
                                      <p:cBhvr>
                                        <p:cTn id="6" dur="1" fill="hold">
                                          <p:endSync delay="0"/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endSync delay="0"/>
                                  <p:childTnLst>
                                    <p:set>
                                      <p:cBhvr>
                                        <p:cTn id="8" dur="1" fill="hold">
                                          <p:endSync delay="0"/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35038" y="6169025"/>
            <a:ext cx="7273925" cy="64611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l-GR" dirty="0">
                <a:solidFill>
                  <a:srgbClr val="002060"/>
                </a:solidFill>
              </a:rPr>
              <a:t>Ανάκτορο Βερσαλλιών </a:t>
            </a:r>
            <a:r>
              <a:rPr lang="en-US" dirty="0">
                <a:solidFill>
                  <a:srgbClr val="002060"/>
                </a:solidFill>
              </a:rPr>
              <a:t>(1</a:t>
            </a:r>
            <a:r>
              <a:rPr lang="el-GR" dirty="0">
                <a:solidFill>
                  <a:srgbClr val="002060"/>
                </a:solidFill>
              </a:rPr>
              <a:t>682-1789, έδρα του Θρόνου, του Κράτους, της Κυβέρνησης της Απολυταρχικής Γαλλίας, έκτοτε μουσείο</a:t>
            </a:r>
            <a:r>
              <a:rPr lang="en-US" dirty="0">
                <a:solidFill>
                  <a:srgbClr val="002060"/>
                </a:solidFill>
              </a:rPr>
              <a:t>)</a:t>
            </a:r>
            <a:endParaRPr lang="el-GR" dirty="0">
              <a:solidFill>
                <a:srgbClr val="002060"/>
              </a:solidFill>
            </a:endParaRPr>
          </a:p>
        </p:txBody>
      </p:sp>
      <p:pic>
        <p:nvPicPr>
          <p:cNvPr id="20483" name="Picture 3" descr="C:\Users\Nikolos\Nick Bogiazides\Students\Photos useful\Versaill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828675"/>
            <a:ext cx="7620000" cy="520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6062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35038" y="6373813"/>
            <a:ext cx="7273925" cy="369887"/>
          </a:xfrm>
          <a:prstGeom prst="rect">
            <a:avLst/>
          </a:prstGeom>
          <a:solidFill>
            <a:schemeClr val="lt1"/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l-GR" dirty="0">
                <a:solidFill>
                  <a:srgbClr val="002060"/>
                </a:solidFill>
              </a:rPr>
              <a:t>Γκαράζ Δημόσιας Βιβλιοθήκης </a:t>
            </a:r>
            <a:r>
              <a:rPr lang="en-US" dirty="0">
                <a:solidFill>
                  <a:srgbClr val="002060"/>
                </a:solidFill>
              </a:rPr>
              <a:t>Kansas City</a:t>
            </a:r>
            <a:r>
              <a:rPr lang="el-GR" dirty="0">
                <a:solidFill>
                  <a:srgbClr val="002060"/>
                </a:solidFill>
              </a:rPr>
              <a:t> (2006</a:t>
            </a:r>
            <a:r>
              <a:rPr lang="en-US" dirty="0">
                <a:solidFill>
                  <a:srgbClr val="002060"/>
                </a:solidFill>
              </a:rPr>
              <a:t>)</a:t>
            </a:r>
            <a:endParaRPr lang="el-GR" dirty="0">
              <a:solidFill>
                <a:srgbClr val="002060"/>
              </a:solidFill>
            </a:endParaRPr>
          </a:p>
        </p:txBody>
      </p:sp>
      <p:pic>
        <p:nvPicPr>
          <p:cNvPr id="21507" name="Picture 2" descr="C:\Users\Nikolos\Nick Bogiazides\Students\Photos useful\Kansas-City-Public-Library-Missouri_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11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16693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539750" y="115888"/>
            <a:ext cx="7773988" cy="1225550"/>
          </a:xfrm>
        </p:spPr>
        <p:txBody>
          <a:bodyPr/>
          <a:lstStyle/>
          <a:p>
            <a:pPr algn="l" eaLnBrk="1" hangingPunct="1"/>
            <a:r>
              <a:rPr lang="el-GR" altLang="el-GR" sz="3600" dirty="0">
                <a:solidFill>
                  <a:srgbClr val="00B050"/>
                </a:solidFill>
              </a:rPr>
              <a:t>Κοινωνιολογία του Χώρου</a:t>
            </a:r>
            <a:r>
              <a:rPr lang="en-US" altLang="el-GR" sz="3600" dirty="0">
                <a:solidFill>
                  <a:srgbClr val="00B050"/>
                </a:solidFill>
              </a:rPr>
              <a:t> 2</a:t>
            </a:r>
            <a:r>
              <a:rPr lang="el-GR" altLang="el-GR" sz="3600" dirty="0">
                <a:solidFill>
                  <a:srgbClr val="00B050"/>
                </a:solidFill>
              </a:rPr>
              <a:t/>
            </a:r>
            <a:br>
              <a:rPr lang="el-GR" altLang="el-GR" sz="3600" dirty="0">
                <a:solidFill>
                  <a:srgbClr val="00B050"/>
                </a:solidFill>
              </a:rPr>
            </a:br>
            <a:r>
              <a:rPr lang="en-US" altLang="el-GR" sz="2400" dirty="0">
                <a:solidFill>
                  <a:srgbClr val="00B050"/>
                </a:solidFill>
              </a:rPr>
              <a:t>						5/10/2017</a:t>
            </a:r>
            <a:endParaRPr lang="el-GR" altLang="el-GR" sz="3600" dirty="0" smtClean="0">
              <a:solidFill>
                <a:srgbClr val="00B05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1700213"/>
            <a:ext cx="6400800" cy="3938587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US" altLang="el-GR" sz="2400" smtClean="0">
              <a:solidFill>
                <a:srgbClr val="002060"/>
              </a:solidFill>
            </a:endParaRPr>
          </a:p>
          <a:p>
            <a:pPr marL="457200" lvl="1" indent="0" eaLnBrk="1" hangingPunct="1">
              <a:lnSpc>
                <a:spcPct val="80000"/>
              </a:lnSpc>
              <a:buFontTx/>
              <a:buNone/>
            </a:pPr>
            <a:endParaRPr lang="en-US" altLang="el-GR" sz="2400" smtClean="0">
              <a:solidFill>
                <a:srgbClr val="002060"/>
              </a:solidFill>
            </a:endParaRPr>
          </a:p>
          <a:p>
            <a:pPr marL="457200" lvl="1" indent="0" eaLnBrk="1" hangingPunct="1">
              <a:buFontTx/>
              <a:buNone/>
            </a:pPr>
            <a:r>
              <a:rPr lang="el-GR" altLang="el-GR" smtClean="0">
                <a:solidFill>
                  <a:srgbClr val="002060"/>
                </a:solidFill>
              </a:rPr>
              <a:t>Ο χώρος είναι το φυσικό υπόβαθρο, αλλά και οι μεταλλάξεις που ο άνθρωπος επέφερε σε αυτό μέσω των παρεμβάσεών του</a:t>
            </a:r>
          </a:p>
          <a:p>
            <a:pPr marL="457200" lvl="1" indent="0" eaLnBrk="1" hangingPunct="1">
              <a:buFontTx/>
              <a:buNone/>
            </a:pPr>
            <a:endParaRPr lang="el-GR" altLang="el-GR" smtClean="0">
              <a:solidFill>
                <a:srgbClr val="002060"/>
              </a:solidFill>
            </a:endParaRPr>
          </a:p>
          <a:p>
            <a:pPr marL="457200" lvl="1" indent="0" eaLnBrk="1" hangingPunct="1">
              <a:buFontTx/>
              <a:buNone/>
            </a:pPr>
            <a:r>
              <a:rPr lang="el-GR" altLang="el-GR" smtClean="0">
                <a:solidFill>
                  <a:srgbClr val="002060"/>
                </a:solidFill>
              </a:rPr>
              <a:t>Η πόλη είναι κελύφη, μορφολογικά χαρακτηριστικά, αλλά και χρήσεις και ροές</a:t>
            </a:r>
          </a:p>
        </p:txBody>
      </p:sp>
    </p:spTree>
    <p:extLst>
      <p:ext uri="{BB962C8B-B14F-4D97-AF65-F5344CB8AC3E}">
        <p14:creationId xmlns:p14="http://schemas.microsoft.com/office/powerpoint/2010/main" val="25819501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endSync delay="0"/>
                                  <p:childTnLst>
                                    <p:set>
                                      <p:cBhvr>
                                        <p:cTn id="6" dur="1" fill="hold">
                                          <p:endSync delay="0"/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Προεπιλεγμένη σχεδίαση">
  <a:themeElements>
    <a:clrScheme name="Προεπιλεγμένη σχεδίαση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Προεπιλεγμένη σχεδίαση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490</Words>
  <Application>Microsoft Office PowerPoint</Application>
  <PresentationFormat>On-screen Show (4:3)</PresentationFormat>
  <Paragraphs>95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Θέμα του Office</vt:lpstr>
      <vt:lpstr>2_Προεπιλεγμένη σχεδίαση</vt:lpstr>
      <vt:lpstr>Κοινωνιολογία του Χώρου 2       5/10/2017</vt:lpstr>
      <vt:lpstr>Κοινωνιολογία του Χώρου 2       5/10/2017</vt:lpstr>
      <vt:lpstr>Κοινωνιολογία του Χώρου 2       5/10/2017</vt:lpstr>
      <vt:lpstr>Κοινωνιολογία του Χώρου 2       5/10/2017</vt:lpstr>
      <vt:lpstr>Κοινωνιολογία του Χώρου 2       5/10/2017</vt:lpstr>
      <vt:lpstr>Κοινωνιολογία του Χώρου 2       5/10/2017</vt:lpstr>
      <vt:lpstr>PowerPoint Presentation</vt:lpstr>
      <vt:lpstr>PowerPoint Presentation</vt:lpstr>
      <vt:lpstr>Κοινωνιολογία του Χώρου 2       5/10/2017</vt:lpstr>
      <vt:lpstr>Κοινωνιολογία του Χώρου 2       5/10/2017</vt:lpstr>
      <vt:lpstr>Κοινωνιολογία του Χώρου 2       5/10/2017</vt:lpstr>
      <vt:lpstr>PowerPoint Presentation</vt:lpstr>
      <vt:lpstr>Κοινωνιολογία του Χώρου 3       12/10/2017</vt:lpstr>
      <vt:lpstr>Κοινωνιολογία του Χώρου 3       12/10/2015</vt:lpstr>
      <vt:lpstr>Κοινωνιολογία του Χώρου 3       12/10/2015</vt:lpstr>
      <vt:lpstr>Κοινωνιολογία του Χώρου 3       12/10/2015</vt:lpstr>
      <vt:lpstr>Κοινωνιολογία του Χώρου 3       12/10/2015</vt:lpstr>
      <vt:lpstr>Κοινωνιολογία του Χώρου 3       12/10/2015</vt:lpstr>
      <vt:lpstr>Κοινωνιολογία του Χώρου 3       12/10/2015</vt:lpstr>
    </vt:vector>
  </TitlesOfParts>
  <Company>uth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lklklk</dc:title>
  <dc:creator>Nikolos</dc:creator>
  <cp:lastModifiedBy>Nikolos</cp:lastModifiedBy>
  <cp:revision>4</cp:revision>
  <dcterms:created xsi:type="dcterms:W3CDTF">2017-10-12T16:37:49Z</dcterms:created>
  <dcterms:modified xsi:type="dcterms:W3CDTF">2017-10-12T17:25:39Z</dcterms:modified>
</cp:coreProperties>
</file>