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F35D26-CEC8-4474-88DC-91700DBB84B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53492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BCA8764-C57E-4B7C-BAAE-AB319B3E376D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631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4E1CCC-45D3-4794-825A-D81793764BF9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0493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0CFF-A541-443F-95CC-4E6D3EA33A1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3562-B80C-4EDA-9A89-1DE88A927A8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4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59F5-8754-486D-8231-3D190E96805B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2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1B5CA-AF90-4DF6-81DF-F07E56BC5B9E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81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1ABA-B5E7-46BB-9DF7-183854F0417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35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2538-968F-40E2-AC4E-B3EF4D71DCBE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92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8B44-B04D-423E-803C-3C7F7FFF7A10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5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9401-2D01-42E0-8DB0-95622A2D05AD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39363C-9CB4-40C5-9EDE-4F8EB2C1D256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86855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82A7-E0A8-4321-9035-F52148F091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2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D7A51-E0BF-4C96-B07B-88DDC194734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87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3CE3-5481-4CA9-8D2F-483DBBA4FE9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5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12478C-423D-499D-99CD-131212C8F80A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48014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3015A9E-F7A8-4392-801E-F77B0BF17FD0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2258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0D7AD1-FEDF-4134-8D02-8B302123A36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0718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24C410-EF17-45E9-ADC8-CA4C65A1DA25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4260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0F58D1-A087-4C47-8A06-11A0D7629155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854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73440C-90A5-462F-B608-A9ACEC0B4FA6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80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EB181D-7481-4BF6-9FC3-E818438FE1BB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080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2051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CB802-ED23-4587-B939-5857734530DF}" type="slidenum">
              <a:rPr lang="en-GB" alt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7093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GB" altLang="el-GR" smtClean="0"/>
              <a:t>Δεύτερου επιπέδου</a:t>
            </a:r>
          </a:p>
          <a:p>
            <a:pPr lvl="2"/>
            <a:r>
              <a:rPr lang="en-GB" altLang="el-GR" smtClean="0"/>
              <a:t>Τρίτου επιπέδου</a:t>
            </a:r>
          </a:p>
          <a:p>
            <a:pPr lvl="3"/>
            <a:r>
              <a:rPr lang="en-GB" altLang="el-GR" smtClean="0"/>
              <a:t>Τέταρτου επιπέδου</a:t>
            </a:r>
          </a:p>
          <a:p>
            <a:pPr lvl="4"/>
            <a:r>
              <a:rPr lang="en-GB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C861C-9328-4AD6-9CF0-BF908D23F744}" type="slidenum">
              <a:rPr lang="en-GB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9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 smtClean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 smtClean="0">
                <a:solidFill>
                  <a:srgbClr val="00B050"/>
                </a:solidFill>
              </a:rPr>
              <a:t> 2</a:t>
            </a:r>
            <a:r>
              <a:rPr lang="el-GR" altLang="el-GR" sz="3600" dirty="0" smtClean="0">
                <a:solidFill>
                  <a:srgbClr val="00B050"/>
                </a:solidFill>
              </a:rPr>
              <a:t/>
            </a:r>
            <a:br>
              <a:rPr lang="el-GR" altLang="el-GR" sz="3600" dirty="0" smtClean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</a:t>
            </a:r>
            <a:r>
              <a:rPr lang="en-US" altLang="el-GR" sz="2400" dirty="0" smtClean="0">
                <a:solidFill>
                  <a:srgbClr val="00B050"/>
                </a:solidFill>
              </a:rPr>
              <a:t>					5/10/2017</a:t>
            </a:r>
            <a:endParaRPr lang="el-GR" altLang="el-GR" sz="24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Γιατί αυτό το μάθημα;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Είμαστε ‘πολεολόγοι’, πριν γίνουμε πολεοδόμοι.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Πρέπει να γνωρίζουμε τον χώρο, πριν να μπορούμε να τον σχεδιάζουμε. Να ερμηνεύουμε τα χωρικά φαινόμενα, και όχι απλά να τα περιγράφουμε</a:t>
            </a:r>
          </a:p>
        </p:txBody>
      </p:sp>
    </p:spTree>
    <p:extLst>
      <p:ext uri="{BB962C8B-B14F-4D97-AF65-F5344CB8AC3E}">
        <p14:creationId xmlns:p14="http://schemas.microsoft.com/office/powerpoint/2010/main" val="641606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Ο χώρος λειτουργεί ως όριο, το χωρικό πλαίσιο μέσα στο οποίο διαδραματίζονται τα κοινωνικά φαινόμενα, αλλά και ως όρος, προϋπόθεση της εμφάνισής τους</a:t>
            </a:r>
          </a:p>
        </p:txBody>
      </p:sp>
    </p:spTree>
    <p:extLst>
      <p:ext uri="{BB962C8B-B14F-4D97-AF65-F5344CB8AC3E}">
        <p14:creationId xmlns:p14="http://schemas.microsoft.com/office/powerpoint/2010/main" val="951836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Η κοινωνία αλλάζει, επικαθορίζει (</a:t>
            </a:r>
            <a:r>
              <a:rPr lang="en-US" altLang="el-GR" smtClean="0">
                <a:solidFill>
                  <a:srgbClr val="002060"/>
                </a:solidFill>
              </a:rPr>
              <a:t>overdetermines)</a:t>
            </a:r>
            <a:r>
              <a:rPr lang="el-GR" altLang="el-GR" smtClean="0">
                <a:solidFill>
                  <a:srgbClr val="002060"/>
                </a:solidFill>
              </a:rPr>
              <a:t>,</a:t>
            </a:r>
            <a:r>
              <a:rPr lang="en-US" altLang="el-GR" smtClean="0">
                <a:solidFill>
                  <a:srgbClr val="002060"/>
                </a:solidFill>
              </a:rPr>
              <a:t> </a:t>
            </a:r>
            <a:r>
              <a:rPr lang="el-GR" altLang="el-GR" smtClean="0">
                <a:solidFill>
                  <a:srgbClr val="002060"/>
                </a:solidFill>
              </a:rPr>
              <a:t>τον χώρο</a:t>
            </a:r>
            <a:r>
              <a:rPr lang="en-US" altLang="el-GR" smtClean="0">
                <a:solidFill>
                  <a:srgbClr val="002060"/>
                </a:solidFill>
              </a:rPr>
              <a:t>, </a:t>
            </a:r>
            <a:r>
              <a:rPr lang="el-GR" altLang="el-GR" smtClean="0">
                <a:solidFill>
                  <a:srgbClr val="002060"/>
                </a:solidFill>
              </a:rPr>
              <a:t>αλλά και  ο χώρος προσφέρεται ως το υπόβαθρο, επιτρέπει (</a:t>
            </a:r>
            <a:r>
              <a:rPr lang="en-US" altLang="el-GR" smtClean="0">
                <a:solidFill>
                  <a:srgbClr val="002060"/>
                </a:solidFill>
              </a:rPr>
              <a:t>enables)</a:t>
            </a:r>
            <a:r>
              <a:rPr lang="el-GR" altLang="el-GR" smtClean="0">
                <a:solidFill>
                  <a:srgbClr val="002060"/>
                </a:solidFill>
              </a:rPr>
              <a:t>,</a:t>
            </a:r>
            <a:r>
              <a:rPr lang="en-US" altLang="el-GR" smtClean="0">
                <a:solidFill>
                  <a:srgbClr val="002060"/>
                </a:solidFill>
              </a:rPr>
              <a:t> </a:t>
            </a:r>
            <a:r>
              <a:rPr lang="el-GR" altLang="el-GR" smtClean="0">
                <a:solidFill>
                  <a:srgbClr val="002060"/>
                </a:solidFill>
              </a:rPr>
              <a:t>την ανάδειξη του κοινωνικού</a:t>
            </a:r>
          </a:p>
        </p:txBody>
      </p:sp>
    </p:spTree>
    <p:extLst>
      <p:ext uri="{BB962C8B-B14F-4D97-AF65-F5344CB8AC3E}">
        <p14:creationId xmlns:p14="http://schemas.microsoft.com/office/powerpoint/2010/main" val="1637455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z="2400" smtClean="0">
              <a:solidFill>
                <a:srgbClr val="002060"/>
              </a:solidFill>
            </a:endParaRPr>
          </a:p>
          <a:p>
            <a:pPr marL="457200" lvl="1" indent="0" algn="ctr" eaLnBrk="1" hangingPunct="1">
              <a:lnSpc>
                <a:spcPct val="80000"/>
              </a:lnSpc>
              <a:buFontTx/>
              <a:buNone/>
            </a:pPr>
            <a:r>
              <a:rPr lang="el-GR" altLang="el-GR" sz="4400" smtClean="0">
                <a:solidFill>
                  <a:srgbClr val="124E26"/>
                </a:solidFill>
              </a:rPr>
              <a:t>ΣΑΣ ΕΥΧΑΡΙΣΤΩ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l-GR" altLang="el-GR" sz="24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23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 smtClean="0">
                <a:solidFill>
                  <a:srgbClr val="00B050"/>
                </a:solidFill>
                <a:latin typeface="Arial(Headings)"/>
              </a:rPr>
              <a:t>Κοινωνιολογία</a:t>
            </a:r>
            <a:r>
              <a:rPr lang="el-GR" altLang="el-GR" sz="3600" dirty="0" smtClean="0">
                <a:solidFill>
                  <a:srgbClr val="00B050"/>
                </a:solidFill>
              </a:rPr>
              <a:t>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</a:t>
            </a:r>
            <a:r>
              <a:rPr lang="en-US" altLang="el-GR" sz="3600" dirty="0" smtClean="0">
                <a:solidFill>
                  <a:srgbClr val="00B050"/>
                </a:solidFill>
              </a:rPr>
              <a:t>3</a:t>
            </a:r>
            <a:r>
              <a:rPr lang="el-GR" altLang="el-GR" sz="3600" dirty="0" smtClean="0">
                <a:solidFill>
                  <a:srgbClr val="00B050"/>
                </a:solidFill>
              </a:rPr>
              <a:t/>
            </a:r>
            <a:br>
              <a:rPr lang="el-GR" altLang="el-GR" sz="3600" dirty="0" smtClean="0">
                <a:solidFill>
                  <a:srgbClr val="00B050"/>
                </a:solidFill>
              </a:rPr>
            </a:br>
            <a:r>
              <a:rPr lang="en-US" altLang="el-GR" sz="3600" dirty="0" smtClean="0">
                <a:solidFill>
                  <a:srgbClr val="00B050"/>
                </a:solidFill>
              </a:rPr>
              <a:t>						</a:t>
            </a:r>
            <a:r>
              <a:rPr lang="en-US" altLang="el-GR" sz="2400" dirty="0" smtClean="0">
                <a:solidFill>
                  <a:srgbClr val="00B050"/>
                </a:solidFill>
              </a:rPr>
              <a:t>12/10/2017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Η ΠΑΡΑΓΩΓΗ ΤΟΥ ΧΩΡΟΥ</a:t>
            </a:r>
          </a:p>
          <a:p>
            <a:pPr marL="457200" lvl="1" indent="0" eaLnBrk="1" hangingPunct="1">
              <a:buFont typeface="Arial" charset="0"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l-GR" i="1" smtClean="0">
                <a:solidFill>
                  <a:srgbClr val="002060"/>
                </a:solidFill>
              </a:rPr>
              <a:t>The P</a:t>
            </a:r>
            <a:r>
              <a:rPr lang="el-GR" altLang="el-GR" i="1" smtClean="0">
                <a:solidFill>
                  <a:srgbClr val="002060"/>
                </a:solidFill>
              </a:rPr>
              <a:t>r</a:t>
            </a:r>
            <a:r>
              <a:rPr lang="en-US" altLang="el-GR" i="1" smtClean="0">
                <a:solidFill>
                  <a:srgbClr val="002060"/>
                </a:solidFill>
              </a:rPr>
              <a:t>oduction of Space </a:t>
            </a:r>
            <a:r>
              <a:rPr lang="en-US" altLang="el-GR" smtClean="0">
                <a:solidFill>
                  <a:srgbClr val="002060"/>
                </a:solidFill>
              </a:rPr>
              <a:t>(1974 [1991])</a:t>
            </a:r>
            <a:endParaRPr lang="el-GR" altLang="el-GR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80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8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 smtClean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 smtClean="0">
                <a:solidFill>
                  <a:srgbClr val="00B050"/>
                </a:solidFill>
                <a:latin typeface="Arial(Headings)"/>
              </a:rPr>
              <a:t> 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3</a:t>
            </a:r>
            <a:r>
              <a:rPr lang="el-GR" altLang="el-GR" sz="3600" dirty="0" smtClean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 smtClean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 smtClean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 smtClean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 smtClean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  <a:latin typeface="Arial(Headings)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mtClean="0">
              <a:solidFill>
                <a:srgbClr val="00206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62612" y="5084763"/>
            <a:ext cx="3018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800" dirty="0">
                <a:solidFill>
                  <a:srgbClr val="002060"/>
                </a:solidFill>
                <a:latin typeface="Arial"/>
              </a:rPr>
              <a:t>Henri Lefebvre (1901-1991)</a:t>
            </a:r>
            <a:endParaRPr lang="el-GR" sz="1800" dirty="0">
              <a:solidFill>
                <a:srgbClr val="002060"/>
              </a:solidFill>
              <a:latin typeface="Arial"/>
            </a:endParaRPr>
          </a:p>
        </p:txBody>
      </p:sp>
      <p:pic>
        <p:nvPicPr>
          <p:cNvPr id="7" name="Picture 2" descr="C:\Users\Nikolos\Nick Bogiazides\Students\Photos useful\Henri Lefebv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79" y="1519149"/>
            <a:ext cx="3753042" cy="35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507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 3</a:t>
            </a:r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2700338" y="1700213"/>
            <a:ext cx="3743325" cy="34575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l-GR" altLang="el-GR" sz="1800">
              <a:solidFill>
                <a:prstClr val="black"/>
              </a:solidFill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508625" y="51577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el-GR" sz="1800" b="1">
                <a:solidFill>
                  <a:srgbClr val="1F497D"/>
                </a:solidFill>
              </a:rPr>
              <a:t>Πνευματικός χώρος</a:t>
            </a:r>
            <a:endParaRPr lang="en-GB" altLang="el-GR" sz="1800" b="1">
              <a:solidFill>
                <a:srgbClr val="1F497D"/>
              </a:solidFill>
            </a:endParaRPr>
          </a:p>
        </p:txBody>
      </p:sp>
      <p:sp>
        <p:nvSpPr>
          <p:cNvPr id="20485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196975"/>
            <a:ext cx="6400800" cy="44418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l-GR" altLang="el-GR" b="1" smtClean="0">
                <a:solidFill>
                  <a:schemeClr val="tx2"/>
                </a:solidFill>
              </a:rPr>
              <a:t>		    </a:t>
            </a:r>
            <a:r>
              <a:rPr lang="el-GR" altLang="el-GR" sz="1800" b="1" smtClean="0">
                <a:solidFill>
                  <a:schemeClr val="tx2"/>
                </a:solidFill>
              </a:rPr>
              <a:t>Κοινωνικός χώρος</a:t>
            </a:r>
            <a:endParaRPr lang="en-GB" altLang="el-GR" sz="1800" b="1" smtClean="0">
              <a:solidFill>
                <a:schemeClr val="tx2"/>
              </a:solidFill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547813" y="5157788"/>
            <a:ext cx="1662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el-GR" sz="1800" b="1">
                <a:solidFill>
                  <a:srgbClr val="1F497D"/>
                </a:solidFill>
              </a:rPr>
              <a:t>Φυσικός χώρος</a:t>
            </a:r>
            <a:endParaRPr lang="en-GB" altLang="el-GR" sz="1800" b="1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1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 3</a:t>
            </a:r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z="3200" smtClean="0">
                <a:solidFill>
                  <a:srgbClr val="002060"/>
                </a:solidFill>
              </a:rPr>
              <a:t>Ο χώρος παράγεται</a:t>
            </a:r>
          </a:p>
          <a:p>
            <a:pPr marL="457200" lvl="1" indent="0" eaLnBrk="1" hangingPunct="1">
              <a:buFont typeface="Arial" charset="0"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mtClean="0">
                <a:solidFill>
                  <a:srgbClr val="002060"/>
                </a:solidFill>
              </a:rPr>
              <a:t>όπως κάθε άλλο προϊόν</a:t>
            </a:r>
          </a:p>
        </p:txBody>
      </p:sp>
    </p:spTree>
    <p:extLst>
      <p:ext uri="{BB962C8B-B14F-4D97-AF65-F5344CB8AC3E}">
        <p14:creationId xmlns:p14="http://schemas.microsoft.com/office/powerpoint/2010/main" val="1195857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 3</a:t>
            </a:r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z="2400" smtClean="0">
                <a:solidFill>
                  <a:srgbClr val="002060"/>
                </a:solidFill>
              </a:rPr>
              <a:t>Όπως κάθε άλλο προϊόν</a:t>
            </a:r>
          </a:p>
          <a:p>
            <a:pPr marL="457200" lvl="1" indent="0" eaLnBrk="1" hangingPunct="1">
              <a:buFont typeface="Arial" charset="0"/>
              <a:buNone/>
            </a:pPr>
            <a:endParaRPr lang="el-GR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z="2400" smtClean="0">
                <a:solidFill>
                  <a:srgbClr val="002060"/>
                </a:solidFill>
              </a:rPr>
              <a:t>έχει τους παραγωγούς και τους καταναλωτές του – δεν είναι όλοι ίσοι απέναντι στο χώρο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z="2400" smtClean="0">
                <a:solidFill>
                  <a:srgbClr val="002060"/>
                </a:solidFill>
              </a:rPr>
              <a:t>(όπως δεν είναι όλοι ίσοι απέναντι στο χρόνο)</a:t>
            </a:r>
          </a:p>
        </p:txBody>
      </p:sp>
    </p:spTree>
    <p:extLst>
      <p:ext uri="{BB962C8B-B14F-4D97-AF65-F5344CB8AC3E}">
        <p14:creationId xmlns:p14="http://schemas.microsoft.com/office/powerpoint/2010/main" val="840220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 3</a:t>
            </a:r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51000"/>
            <a:ext cx="6400800" cy="39385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l-GR" sz="20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l-GR" sz="20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smtClean="0">
                <a:solidFill>
                  <a:srgbClr val="002060"/>
                </a:solidFill>
              </a:rPr>
              <a:t>Όπως κάθε άλλο προϊόν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l-GR" altLang="el-GR" sz="20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smtClean="0">
                <a:solidFill>
                  <a:srgbClr val="002060"/>
                </a:solidFill>
              </a:rPr>
              <a:t>έχει αυτούς που τον σχεδιάζουν, αυτούς που συλλαμβάνουν, έχουν τη </a:t>
            </a:r>
            <a:r>
              <a:rPr lang="el-GR" altLang="el-GR" sz="2000" b="1" smtClean="0">
                <a:solidFill>
                  <a:srgbClr val="002060"/>
                </a:solidFill>
              </a:rPr>
              <a:t>σύλληψη</a:t>
            </a:r>
            <a:r>
              <a:rPr lang="el-GR" altLang="el-GR" sz="2000" smtClean="0">
                <a:solidFill>
                  <a:srgbClr val="002060"/>
                </a:solidFill>
              </a:rPr>
              <a:t> της μελλοντικής του μορφής, τους κατασκευαστές του, και αυτούς που τον αντιλαμβάνονται χρησιμοποιώντας τον, έχουν την </a:t>
            </a:r>
            <a:r>
              <a:rPr lang="el-GR" altLang="el-GR" sz="2000" b="1" smtClean="0">
                <a:solidFill>
                  <a:srgbClr val="002060"/>
                </a:solidFill>
              </a:rPr>
              <a:t>αντίληψη</a:t>
            </a:r>
            <a:r>
              <a:rPr lang="el-GR" altLang="el-GR" sz="2000" smtClean="0">
                <a:solidFill>
                  <a:srgbClr val="002060"/>
                </a:solidFill>
              </a:rPr>
              <a:t> της χρήσης του στο παρόν.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l-GR" altLang="el-GR" sz="20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smtClean="0">
                <a:solidFill>
                  <a:srgbClr val="002060"/>
                </a:solidFill>
              </a:rPr>
              <a:t>Δεν είναι όλοι ίσοι απέναντι στο χώρο</a:t>
            </a:r>
          </a:p>
        </p:txBody>
      </p:sp>
    </p:spTree>
    <p:extLst>
      <p:ext uri="{BB962C8B-B14F-4D97-AF65-F5344CB8AC3E}">
        <p14:creationId xmlns:p14="http://schemas.microsoft.com/office/powerpoint/2010/main" val="1782020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 3</a:t>
            </a:r>
            <a:r>
              <a:rPr lang="el-GR" altLang="el-GR" sz="3600" dirty="0">
                <a:solidFill>
                  <a:srgbClr val="00B050"/>
                </a:solidFill>
                <a:latin typeface="Arial(Headings)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(Headings)"/>
              </a:rPr>
            </a:br>
            <a:r>
              <a:rPr lang="en-US" altLang="el-GR" sz="3600" dirty="0">
                <a:solidFill>
                  <a:srgbClr val="00B050"/>
                </a:solidFill>
                <a:latin typeface="Arial(Headings)"/>
              </a:rPr>
              <a:t>						</a:t>
            </a:r>
            <a:r>
              <a:rPr lang="en-US" altLang="el-GR" sz="2400" dirty="0">
                <a:solidFill>
                  <a:srgbClr val="00B050"/>
                </a:solidFill>
                <a:latin typeface="Arial(Headings)"/>
                <a:cs typeface="Arial" panose="020B0604020202020204" pitchFamily="34" charset="0"/>
              </a:rPr>
              <a:t>12/10/201</a:t>
            </a:r>
            <a:r>
              <a:rPr lang="el-GR" altLang="el-GR" sz="2400" dirty="0">
                <a:solidFill>
                  <a:srgbClr val="00B050"/>
                </a:solidFill>
                <a:latin typeface="Arial(Headings)"/>
              </a:rPr>
              <a:t>5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l-GR" sz="2000" dirty="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l-GR" sz="2000" dirty="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dirty="0" smtClean="0">
                <a:solidFill>
                  <a:srgbClr val="002060"/>
                </a:solidFill>
              </a:rPr>
              <a:t>Όπως κάθε άλλο προϊόν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l-GR" altLang="el-GR" sz="2000" dirty="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dirty="0" smtClean="0">
                <a:solidFill>
                  <a:srgbClr val="002060"/>
                </a:solidFill>
              </a:rPr>
              <a:t>έχει χρηστική αξία και ανταλλακτική αξία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l-GR" altLang="el-GR" sz="2000" dirty="0" smtClean="0">
                <a:solidFill>
                  <a:srgbClr val="002060"/>
                </a:solidFill>
              </a:rPr>
              <a:t>στον υπάρχοντα </a:t>
            </a:r>
            <a:r>
              <a:rPr lang="el-GR" altLang="el-GR" sz="2000" dirty="0" err="1" smtClean="0">
                <a:solidFill>
                  <a:srgbClr val="002060"/>
                </a:solidFill>
              </a:rPr>
              <a:t>κοινωνικόοικονομικό</a:t>
            </a:r>
            <a:r>
              <a:rPr lang="el-GR" altLang="el-GR" sz="2000" dirty="0" smtClean="0">
                <a:solidFill>
                  <a:srgbClr val="002060"/>
                </a:solidFill>
              </a:rPr>
              <a:t> σχηματισμό (σύστημα) κυρίαρχη επιταγή (δομικό στοιχείο) είναι η μετατροπή χρηστικών αξιών σε ανταλλακτικές αξίες, η μεγέθυνση των ανταλλακτικών αξιών, του κέρδους που μπορεί να εξασφαλίσει ο χώρος, της </a:t>
            </a:r>
            <a:r>
              <a:rPr lang="el-GR" altLang="el-GR" sz="2000" b="1" dirty="0" err="1" smtClean="0">
                <a:solidFill>
                  <a:srgbClr val="002060"/>
                </a:solidFill>
              </a:rPr>
              <a:t>γαιοπροσόδου</a:t>
            </a:r>
            <a:r>
              <a:rPr lang="en-US" altLang="el-GR" sz="2000" dirty="0" smtClean="0">
                <a:solidFill>
                  <a:srgbClr val="002060"/>
                </a:solidFill>
              </a:rPr>
              <a:t>.</a:t>
            </a:r>
            <a:endParaRPr lang="el-GR" alt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78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48244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l-GR" sz="2800" smtClean="0">
                <a:solidFill>
                  <a:srgbClr val="002060"/>
                </a:solidFill>
              </a:rPr>
              <a:t>ΚΟΙΝΩΙΚΟΧΩΡΙΚΗ ΔΙΑΛΕΚΤΙΚΗ </a:t>
            </a:r>
            <a:r>
              <a:rPr lang="en-US" altLang="el-GR" sz="2800" smtClean="0">
                <a:solidFill>
                  <a:srgbClr val="002060"/>
                </a:solidFill>
              </a:rPr>
              <a:t>(socio-spatial dialectics)</a:t>
            </a:r>
          </a:p>
          <a:p>
            <a:pPr marL="457200" lvl="1" indent="0" eaLnBrk="1" hangingPunct="1">
              <a:buFontTx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Κάθε τι το κοινωνικό καταγράφεται στο χώρο</a:t>
            </a:r>
          </a:p>
          <a:p>
            <a:pPr marL="457200" lvl="1" indent="0" eaLnBrk="1" hangingPunct="1"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Χωρικές επιπτώσεις στη μορφολογία του κτιρίου, της πόλης, της κάθε χωρικής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256390917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Ο χώρος ως κοινωνικό προϊόν / έργο</a:t>
            </a:r>
          </a:p>
          <a:p>
            <a:pPr marL="457200" lvl="1" indent="0" eaLnBrk="1" hangingPunct="1"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Η κάθε κοινωνία παράγει τον χώρο της. </a:t>
            </a:r>
          </a:p>
          <a:p>
            <a:pPr marL="457200" lvl="1" indent="0" eaLnBrk="1" hangingPunct="1"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‘Αλλάζω τον χώρο, άρα υπάρχω’</a:t>
            </a:r>
          </a:p>
        </p:txBody>
      </p:sp>
    </p:spTree>
    <p:extLst>
      <p:ext uri="{BB962C8B-B14F-4D97-AF65-F5344CB8AC3E}">
        <p14:creationId xmlns:p14="http://schemas.microsoft.com/office/powerpoint/2010/main" val="1579003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"/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  <a:latin typeface="Arial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"/>
              </a:rPr>
            </a:br>
            <a:r>
              <a:rPr lang="en-US" altLang="el-GR" sz="2400" dirty="0">
                <a:solidFill>
                  <a:srgbClr val="00B050"/>
                </a:solidFill>
                <a:latin typeface="Arial"/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mtClean="0">
                <a:solidFill>
                  <a:srgbClr val="002060"/>
                </a:solidFill>
              </a:rPr>
              <a:t>‘Ο άνθρωπος παράγει τις πόλεις στις οποίες κατοικεί, αλλά τις παράγει στο πλαίσιο συνθηκών που κληρονομεί από το παρελθόν.’</a:t>
            </a:r>
          </a:p>
          <a:p>
            <a:pPr marL="457200" lvl="1" indent="0" algn="r" eaLnBrk="1" hangingPunct="1">
              <a:buFont typeface="Arial" charset="0"/>
              <a:buNone/>
            </a:pPr>
            <a:r>
              <a:rPr lang="en-US" altLang="el-GR" smtClean="0">
                <a:solidFill>
                  <a:srgbClr val="002060"/>
                </a:solidFill>
              </a:rPr>
              <a:t>Robert Park </a:t>
            </a:r>
            <a:r>
              <a:rPr lang="en-US" altLang="el-GR" sz="2000" i="1" smtClean="0">
                <a:solidFill>
                  <a:srgbClr val="002060"/>
                </a:solidFill>
              </a:rPr>
              <a:t>(</a:t>
            </a:r>
            <a:r>
              <a:rPr lang="el-GR" altLang="el-GR" sz="2000" i="1" smtClean="0">
                <a:solidFill>
                  <a:srgbClr val="002060"/>
                </a:solidFill>
              </a:rPr>
              <a:t>Σχολή του Σικάγο)</a:t>
            </a:r>
          </a:p>
        </p:txBody>
      </p:sp>
    </p:spTree>
    <p:extLst>
      <p:ext uri="{BB962C8B-B14F-4D97-AF65-F5344CB8AC3E}">
        <p14:creationId xmlns:p14="http://schemas.microsoft.com/office/powerpoint/2010/main" val="3334525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pic>
        <p:nvPicPr>
          <p:cNvPr id="18435" name="Picture 2" descr="C:\Users\Nikolos\Nick Bogiazides\Students\Photos useful\Henri Lefebv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2259013"/>
            <a:ext cx="4005262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7613" y="6237288"/>
            <a:ext cx="417671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Henri Lefebvre (1901-1991)</a:t>
            </a:r>
            <a:endParaRPr lang="el-G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84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  <a:latin typeface="Arial"/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  <a:latin typeface="Arial"/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  <a:latin typeface="Arial"/>
              </a:rPr>
              <a:t/>
            </a:r>
            <a:br>
              <a:rPr lang="el-GR" altLang="el-GR" sz="3600" dirty="0">
                <a:solidFill>
                  <a:srgbClr val="00B050"/>
                </a:solidFill>
                <a:latin typeface="Arial"/>
              </a:rPr>
            </a:br>
            <a:r>
              <a:rPr lang="en-US" altLang="el-GR" sz="2400" dirty="0">
                <a:solidFill>
                  <a:srgbClr val="00B050"/>
                </a:solidFill>
                <a:latin typeface="Arial"/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l-GR" sz="28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l-GR" altLang="el-GR" smtClean="0">
                <a:solidFill>
                  <a:srgbClr val="002060"/>
                </a:solidFill>
              </a:rPr>
              <a:t>‘Η όποια κοινωνία / κοινωνικός σχηματισμός δεν παράγει το δικό του χώρο είναι καταδικασμένη στη φθορά και εξαφάνιση.’</a:t>
            </a:r>
          </a:p>
          <a:p>
            <a:pPr marL="457200" lvl="1" indent="0" algn="r" eaLnBrk="1" hangingPunct="1">
              <a:buFont typeface="Arial" charset="0"/>
              <a:buNone/>
            </a:pPr>
            <a:r>
              <a:rPr lang="en-US" altLang="el-GR" smtClean="0">
                <a:solidFill>
                  <a:srgbClr val="002060"/>
                </a:solidFill>
              </a:rPr>
              <a:t>Henri Lefebvre</a:t>
            </a:r>
            <a:endParaRPr lang="el-GR" altLang="el-GR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94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8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038" y="6169025"/>
            <a:ext cx="7273925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002060"/>
                </a:solidFill>
              </a:rPr>
              <a:t>Ανάκτορο Βερσαλλιών </a:t>
            </a:r>
            <a:r>
              <a:rPr lang="en-US" dirty="0">
                <a:solidFill>
                  <a:srgbClr val="002060"/>
                </a:solidFill>
              </a:rPr>
              <a:t>(1</a:t>
            </a:r>
            <a:r>
              <a:rPr lang="el-GR" dirty="0">
                <a:solidFill>
                  <a:srgbClr val="002060"/>
                </a:solidFill>
              </a:rPr>
              <a:t>682-1789, έδρα του Θρόνου, του Κράτους, της Κυβέρνησης της Απολυταρχικής Γαλλίας, έκτοτε μουσείο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20483" name="Picture 3" descr="C:\Users\Nikolos\Nick Bogiazides\Students\Photos useful\Versail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28675"/>
            <a:ext cx="7620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06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038" y="6373813"/>
            <a:ext cx="7273925" cy="369887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002060"/>
                </a:solidFill>
              </a:rPr>
              <a:t>Γκαράζ Δημόσιας Βιβλιοθήκης </a:t>
            </a:r>
            <a:r>
              <a:rPr lang="en-US" dirty="0">
                <a:solidFill>
                  <a:srgbClr val="002060"/>
                </a:solidFill>
              </a:rPr>
              <a:t>Kansas City</a:t>
            </a:r>
            <a:r>
              <a:rPr lang="el-GR" dirty="0">
                <a:solidFill>
                  <a:srgbClr val="002060"/>
                </a:solidFill>
              </a:rPr>
              <a:t> (2006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21507" name="Picture 2" descr="C:\Users\Nikolos\Nick Bogiazides\Students\Photos useful\Kansas-City-Public-Library-Missouri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669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115888"/>
            <a:ext cx="7773988" cy="1225550"/>
          </a:xfrm>
        </p:spPr>
        <p:txBody>
          <a:bodyPr/>
          <a:lstStyle/>
          <a:p>
            <a:pPr algn="l" eaLnBrk="1" hangingPunct="1"/>
            <a:r>
              <a:rPr lang="el-GR" altLang="el-GR" sz="3600" dirty="0">
                <a:solidFill>
                  <a:srgbClr val="00B050"/>
                </a:solidFill>
              </a:rPr>
              <a:t>Κοινωνιολογία του Χώρου</a:t>
            </a:r>
            <a:r>
              <a:rPr lang="en-US" altLang="el-GR" sz="3600" dirty="0">
                <a:solidFill>
                  <a:srgbClr val="00B050"/>
                </a:solidFill>
              </a:rPr>
              <a:t> 2</a:t>
            </a:r>
            <a:r>
              <a:rPr lang="el-GR" altLang="el-GR" sz="3600" dirty="0">
                <a:solidFill>
                  <a:srgbClr val="00B050"/>
                </a:solidFill>
              </a:rPr>
              <a:t/>
            </a:r>
            <a:br>
              <a:rPr lang="el-GR" altLang="el-GR" sz="3600" dirty="0">
                <a:solidFill>
                  <a:srgbClr val="00B050"/>
                </a:solidFill>
              </a:rPr>
            </a:br>
            <a:r>
              <a:rPr lang="en-US" altLang="el-GR" sz="2400" dirty="0">
                <a:solidFill>
                  <a:srgbClr val="00B050"/>
                </a:solidFill>
              </a:rPr>
              <a:t>						5/10/2017</a:t>
            </a:r>
            <a:endParaRPr lang="el-GR" altLang="el-GR" sz="3600" dirty="0" smtClean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n-US" altLang="el-GR" sz="2400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Ο χώρος είναι το φυσικό υπόβαθρο, αλλά και οι μεταλλάξεις που ο άνθρωπος επέφερε σε αυτό μέσω των παρεμβάσεών του</a:t>
            </a:r>
          </a:p>
          <a:p>
            <a:pPr marL="457200" lvl="1" indent="0" eaLnBrk="1" hangingPunct="1">
              <a:buFontTx/>
              <a:buNone/>
            </a:pPr>
            <a:endParaRPr lang="el-GR" altLang="el-GR" smtClean="0">
              <a:solidFill>
                <a:srgbClr val="002060"/>
              </a:solidFill>
            </a:endParaRPr>
          </a:p>
          <a:p>
            <a:pPr marL="457200" lvl="1" indent="0" eaLnBrk="1" hangingPunct="1">
              <a:buFontTx/>
              <a:buNone/>
            </a:pPr>
            <a:r>
              <a:rPr lang="el-GR" altLang="el-GR" smtClean="0">
                <a:solidFill>
                  <a:srgbClr val="002060"/>
                </a:solidFill>
              </a:rPr>
              <a:t>Η πόλη είναι κελύφη, μορφολογικά χαρακτηριστικά, αλλά και χρήσεις και ροές</a:t>
            </a:r>
          </a:p>
        </p:txBody>
      </p:sp>
    </p:spTree>
    <p:extLst>
      <p:ext uri="{BB962C8B-B14F-4D97-AF65-F5344CB8AC3E}">
        <p14:creationId xmlns:p14="http://schemas.microsoft.com/office/powerpoint/2010/main" val="2581950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490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Θέμα του Office</vt:lpstr>
      <vt:lpstr>2_Προεπιλεγμένη σχεδίαση</vt:lpstr>
      <vt:lpstr>Κοινωνιολογία του Χώρου 2       5/10/2017</vt:lpstr>
      <vt:lpstr>Κοινωνιολογία του Χώρου 2       5/10/2017</vt:lpstr>
      <vt:lpstr>Κοινωνιολογία του Χώρου 2       5/10/2017</vt:lpstr>
      <vt:lpstr>Κοινωνιολογία του Χώρου 2       5/10/2017</vt:lpstr>
      <vt:lpstr>Κοινωνιολογία του Χώρου 2       5/10/2017</vt:lpstr>
      <vt:lpstr>Κοινωνιολογία του Χώρου 2       5/10/2017</vt:lpstr>
      <vt:lpstr>PowerPoint Presentation</vt:lpstr>
      <vt:lpstr>PowerPoint Presentation</vt:lpstr>
      <vt:lpstr>Κοινωνιολογία του Χώρου 2       5/10/2017</vt:lpstr>
      <vt:lpstr>Κοινωνιολογία του Χώρου 2       5/10/2017</vt:lpstr>
      <vt:lpstr>Κοινωνιολογία του Χώρου 2       5/10/2017</vt:lpstr>
      <vt:lpstr>PowerPoint Presentation</vt:lpstr>
      <vt:lpstr>Κοινωνιολογία του Χώρου 3       12/10/2017</vt:lpstr>
      <vt:lpstr>Κοινωνιολογία του Χώρου 3       12/10/2015</vt:lpstr>
      <vt:lpstr>Κοινωνιολογία του Χώρου 3       12/10/2015</vt:lpstr>
      <vt:lpstr>Κοινωνιολογία του Χώρου 3       12/10/2015</vt:lpstr>
      <vt:lpstr>Κοινωνιολογία του Χώρου 3       12/10/2015</vt:lpstr>
      <vt:lpstr>Κοινωνιολογία του Χώρου 3       12/10/2015</vt:lpstr>
      <vt:lpstr>Κοινωνιολογία του Χώρου 3       12/10/2015</vt:lpstr>
    </vt:vector>
  </TitlesOfParts>
  <Company>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lklklk</dc:title>
  <dc:creator>Nikolos</dc:creator>
  <cp:lastModifiedBy>Nikolos</cp:lastModifiedBy>
  <cp:revision>4</cp:revision>
  <dcterms:created xsi:type="dcterms:W3CDTF">2017-10-12T16:37:49Z</dcterms:created>
  <dcterms:modified xsi:type="dcterms:W3CDTF">2017-10-12T17:25:39Z</dcterms:modified>
</cp:coreProperties>
</file>