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6" r:id="rId2"/>
    <p:sldId id="391" r:id="rId3"/>
    <p:sldId id="393" r:id="rId4"/>
    <p:sldId id="409" r:id="rId5"/>
    <p:sldId id="392" r:id="rId6"/>
    <p:sldId id="410" r:id="rId7"/>
    <p:sldId id="411" r:id="rId8"/>
    <p:sldId id="412" r:id="rId9"/>
    <p:sldId id="413" r:id="rId10"/>
    <p:sldId id="414" r:id="rId11"/>
    <p:sldId id="41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B17-52A6-4430-87CA-2A127961F88D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092B-1EBC-4A4D-887B-1DE82E68A7DE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7992-74AD-4695-90CA-6C60E7E7E6B0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83C-BE0E-4B23-84D0-1E21CAFC107B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46D-5481-4F43-9CCB-D55AD71E7BDA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8E55-F146-4313-AE2C-D790D29B2DEA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9421-9780-4B79-AE3C-22456461B46F}" type="datetime1">
              <a:rPr lang="el-GR" smtClean="0"/>
              <a:t>25/6/2015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0EEF-2472-4C77-86B6-DF385FE41B0E}" type="datetime1">
              <a:rPr lang="el-GR" smtClean="0"/>
              <a:t>25/6/2015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5475-195A-42F5-B605-5FBC97850B16}" type="datetime1">
              <a:rPr lang="el-GR" smtClean="0"/>
              <a:t>25/6/2015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2BC-ED2D-4069-B096-0527AE10DD36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EF58-E338-465E-BCF6-A98F9F38D369}" type="datetime1">
              <a:rPr lang="el-GR" smtClean="0"/>
              <a:t>25/6/2015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1CBB-9CFF-43D8-AD69-75A5C33E89C2}" type="datetime1">
              <a:rPr lang="el-GR" smtClean="0"/>
              <a:t>25/6/2015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ΟΙ ΜΟΝΑΧΙΚΕΣ ΜΕΤΑΚΙΝΗΣΕΙΣ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35699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Ασκήσεις πάνω στην Α.Δ.Ε. και τους καταναγκασμούς – εισαγωγή στην ελαστική γραμμή.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016" y="4509120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22538" name="Picture 10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Εικόνα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</a:t>
            </a:r>
            <a:r>
              <a:rPr lang="en-US" sz="2800" b="1" dirty="0" smtClean="0"/>
              <a:t>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– σκαρίφημα ελαστικής γραμμής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980728"/>
            <a:ext cx="892899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Αρχικά, σχεδιάζεται η μετακίνηση δ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,</a:t>
            </a:r>
            <a:r>
              <a:rPr lang="el-GR" sz="2400" baseline="-25000" dirty="0" smtClean="0"/>
              <a:t>Δ</a:t>
            </a:r>
            <a:r>
              <a:rPr lang="en-US" sz="2400" baseline="-25000" dirty="0" smtClean="0"/>
              <a:t>t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η οποία έχει υπολογιστεί αρνητική, οπότε σχεδιάζεται προς τα επάνω (αντίθετα, δηλαδή από τη φορά του μοναδιαίου φορτίου).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 καταναγκασμός Δ</a:t>
            </a:r>
            <a:r>
              <a:rPr lang="en-US" sz="2400" dirty="0" smtClean="0"/>
              <a:t>t </a:t>
            </a:r>
            <a:r>
              <a:rPr lang="el-GR" sz="2400" dirty="0" smtClean="0"/>
              <a:t>προκαλεί καμπύλωση στο τμήμα Α-</a:t>
            </a:r>
            <a:r>
              <a:rPr lang="en-US" sz="2400" dirty="0" err="1" smtClean="0"/>
              <a:t>i</a:t>
            </a:r>
            <a:r>
              <a:rPr lang="el-GR" sz="2400" dirty="0" smtClean="0"/>
              <a:t>. Ο τρόπος με τον οποίο εφαρμόζεται (αύξηση θερμοκρασίας στην κάτω ίνα και μείωση της θερμοκρασίας στην άνω ίνα) υποδηλώνει ότι η κάτω ίνα αυξάνει το μήκος της ενώ στην άνω ίνα το μήκος μικραίνει, με αποτέλεσμα την ανάπτυξη θετικής καμπυλότητας.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Στο τμήμα </a:t>
            </a:r>
            <a:r>
              <a:rPr lang="en-US" sz="2400" dirty="0" err="1" smtClean="0"/>
              <a:t>i</a:t>
            </a:r>
            <a:r>
              <a:rPr lang="en-US" sz="2400" dirty="0" smtClean="0"/>
              <a:t>-</a:t>
            </a:r>
            <a:r>
              <a:rPr lang="el-GR" sz="2400" dirty="0" smtClean="0"/>
              <a:t>Β του φορέα δεν υπάρχει κάποιο επιβεβλημένο αίτιο, οπότε το τμήμα αυτό θα παραμείνει ευθύγραμμο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graphicFrame>
        <p:nvGraphicFramePr>
          <p:cNvPr id="3" name="Object 2" descr="Εικόνα που περιγράφει τη διαδικασία σχεδίασης της νέας ελαστικής γραμμής του φορέα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591716"/>
              </p:ext>
            </p:extLst>
          </p:nvPr>
        </p:nvGraphicFramePr>
        <p:xfrm>
          <a:off x="658012" y="5157192"/>
          <a:ext cx="7370372" cy="125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7" name="Picture (32-bit)" r:id="rId3" imgW="5486400" imgH="895320" progId="MetafileCompanion32.Picture.1">
                  <p:embed/>
                </p:oleObj>
              </mc:Choice>
              <mc:Fallback>
                <p:oleObj name="Picture (32-bit)" r:id="rId3" imgW="5486400" imgH="8953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012" y="5157192"/>
                        <a:ext cx="7370372" cy="1255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</a:t>
            </a:r>
            <a:r>
              <a:rPr lang="en-US" sz="2800" b="1" dirty="0" smtClean="0"/>
              <a:t>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– σημείωση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836712"/>
            <a:ext cx="89289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dirty="0" smtClean="0"/>
              <a:t>Τα παρακάτω σκαριφήματα είναι ενδεικτικά της ομοιόμορφης και ανομοιόμορφης κατανομής της θερμοκρασίας σε μια δοκό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96" y="2060848"/>
            <a:ext cx="363119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Περίπτωση ανομοιόμορφης κατανομής  θερμοκρασίας:</a:t>
            </a:r>
          </a:p>
        </p:txBody>
      </p:sp>
      <p:graphicFrame>
        <p:nvGraphicFramePr>
          <p:cNvPr id="2" name="Object 1" descr="Εικόνα που δείχνει σε λεπτομέρεια την περίπτωση της ανομοιόμορφης κατανομής θερμοκρασίας σε μια δοκό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51396"/>
              </p:ext>
            </p:extLst>
          </p:nvPr>
        </p:nvGraphicFramePr>
        <p:xfrm>
          <a:off x="971600" y="2780928"/>
          <a:ext cx="115252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0" name="Picture (32-bit)" r:id="rId3" imgW="1152360" imgH="2066760" progId="MetafileCompanion32.Picture.1">
                  <p:embed/>
                </p:oleObj>
              </mc:Choice>
              <mc:Fallback>
                <p:oleObj name="Picture (32-bit)" r:id="rId3" imgW="1152360" imgH="2066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780928"/>
                        <a:ext cx="1152525" cy="206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5220072" y="2060848"/>
            <a:ext cx="33843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Περίπτωση ομοιόμορφης κατανομής  θερμοκρασίας:</a:t>
            </a:r>
          </a:p>
        </p:txBody>
      </p:sp>
      <p:graphicFrame>
        <p:nvGraphicFramePr>
          <p:cNvPr id="13" name="Object 12" descr="Εικόνα που δείχνει σε λεπτομέρεια την περίπτωση της ομοιόμορφης κατανομής θερμοκρασίας σε μια δοκό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730817"/>
              </p:ext>
            </p:extLst>
          </p:nvPr>
        </p:nvGraphicFramePr>
        <p:xfrm>
          <a:off x="6256516" y="2892712"/>
          <a:ext cx="1093642" cy="154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1" name="Picture (32-bit)" r:id="rId5" imgW="1409760" imgH="1990800" progId="MetafileCompanion32.Picture.1">
                  <p:embed/>
                </p:oleObj>
              </mc:Choice>
              <mc:Fallback>
                <p:oleObj name="Picture (32-bit)" r:id="rId5" imgW="1409760" imgH="19908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6516" y="2892712"/>
                        <a:ext cx="1093642" cy="154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043608" y="5013176"/>
            <a:ext cx="3384376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Περίπτωση που περιλαμβάνει ομοιόμορφη και ανομοιόμορφη κατανομή θερμοκρασίας:</a:t>
            </a:r>
          </a:p>
        </p:txBody>
      </p:sp>
      <p:graphicFrame>
        <p:nvGraphicFramePr>
          <p:cNvPr id="14" name="Object 13" descr="Εικόνα που δείχνει σε λεπτομέρεια την περίπτωση της επιβολής ανομοιόμορφης και ταυτόχρονα ομοιόμορφης κατανομής θερμοκρασίας σε μια δοκό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450595"/>
              </p:ext>
            </p:extLst>
          </p:nvPr>
        </p:nvGraphicFramePr>
        <p:xfrm>
          <a:off x="4509284" y="4521042"/>
          <a:ext cx="1142836" cy="209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62" name="Picture (32-bit)" r:id="rId7" imgW="1542960" imgH="2828880" progId="MetafileCompanion32.Picture.1">
                  <p:embed/>
                </p:oleObj>
              </mc:Choice>
              <mc:Fallback>
                <p:oleObj name="Picture (32-bit)" r:id="rId7" imgW="1542960" imgH="28288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9284" y="4521042"/>
                        <a:ext cx="1142836" cy="209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6136" y="633080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t=(t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+t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)/2</a:t>
            </a:r>
            <a:endParaRPr lang="el-GR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3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836712"/>
            <a:ext cx="338437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η ισοστατική δοκός του σχήματος.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Δεδομένα άσκησης: </a:t>
            </a:r>
            <a:r>
              <a:rPr lang="en-US" sz="2400" dirty="0" smtClean="0"/>
              <a:t>EJ=2.1*10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kNm</a:t>
            </a:r>
            <a:r>
              <a:rPr lang="en-US" sz="2400" baseline="30000" dirty="0" smtClean="0"/>
              <a:t>2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Ζητούμενα: δ</a:t>
            </a:r>
            <a:r>
              <a:rPr lang="en-US" sz="2400" baseline="-25000" dirty="0" err="1" smtClean="0"/>
              <a:t>i,P</a:t>
            </a:r>
            <a:r>
              <a:rPr lang="en-US" sz="2400" dirty="0" smtClean="0"/>
              <a:t> </a:t>
            </a:r>
            <a:r>
              <a:rPr lang="el-GR" sz="2400" dirty="0" smtClean="0"/>
              <a:t>και Δφ</a:t>
            </a:r>
            <a:r>
              <a:rPr lang="en-US" sz="2400" baseline="-25000" dirty="0" err="1" smtClean="0"/>
              <a:t>i,P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graphicFrame>
        <p:nvGraphicFramePr>
          <p:cNvPr id="2" name="Object 1" descr="Εικόνα ισοστατικού φορέα με πάκτωση στη στήριξη Α και άρθρωση στη στήριξη Β, εσωτερική άρθρωση στο σημείο i και κατανεμημένο φορτίο στο τμήμα i-Β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80453"/>
              </p:ext>
            </p:extLst>
          </p:nvPr>
        </p:nvGraphicFramePr>
        <p:xfrm>
          <a:off x="3347864" y="908720"/>
          <a:ext cx="56959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7" name="Picture (32-bit)" r:id="rId3" imgW="5695920" imgH="1247760" progId="MetafileCompanion32.Picture.1">
                  <p:embed/>
                </p:oleObj>
              </mc:Choice>
              <mc:Fallback>
                <p:oleObj name="Picture (32-bit)" r:id="rId3" imgW="5695920" imgH="1247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908720"/>
                        <a:ext cx="5695950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0" y="2996952"/>
            <a:ext cx="91440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Στην περίπτωση αυτή αγνοούνται τα έργα από αξονικές και τέμνουσες.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Τα ζητούμενα της άσκησης είναι δύο γενικευμένες μετακινήσεις, που πρέπει να αντιστοιχιστούν σε κάποια από τις έξι περιπτώσεις γενικευμένων δυνάμεων.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4581128"/>
            <a:ext cx="416625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/>
              <a:t>Για την εύρεση του δ</a:t>
            </a:r>
            <a:r>
              <a:rPr lang="en-US" sz="2400" b="1" baseline="-25000" dirty="0" err="1" smtClean="0"/>
              <a:t>i,P</a:t>
            </a:r>
            <a:r>
              <a:rPr lang="el-GR" sz="2400" b="1" dirty="0" smtClean="0"/>
              <a:t> </a:t>
            </a:r>
            <a:r>
              <a:rPr lang="el-GR" sz="2400" dirty="0" smtClean="0"/>
              <a:t>πρέπει να ασκηθεί το </a:t>
            </a:r>
            <a:r>
              <a:rPr lang="en-US" sz="2400" dirty="0" err="1" smtClean="0"/>
              <a:t>i</a:t>
            </a:r>
            <a:r>
              <a:rPr lang="el-GR" sz="2400" dirty="0" smtClean="0"/>
              <a:t> μια μοναδιαία δύναμη. Η Α.Δ.Ε. </a:t>
            </a:r>
            <a:r>
              <a:rPr lang="el-GR" sz="2400" dirty="0"/>
              <a:t>γ</a:t>
            </a:r>
            <a:r>
              <a:rPr lang="el-GR" sz="2400" dirty="0" smtClean="0"/>
              <a:t>ράφεται: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885" y="5805264"/>
                <a:ext cx="5230919" cy="939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1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100" b="0" i="1" smtClean="0">
                                  <a:latin typeface="Cambria Math"/>
                                </a:rPr>
                                <m:t>𝜅</m:t>
                              </m:r>
                              <m:r>
                                <a:rPr lang="el-GR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𝑑𝑠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1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𝐸𝐽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1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r>
                                    <a:rPr lang="en-US" sz="21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sz="2100" b="0" i="1" smtClean="0">
                                  <a:latin typeface="Cambria Math"/>
                                  <a:ea typeface="Cambria Math"/>
                                </a:rPr>
                                <m:t>𝑑𝑠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85" y="5805264"/>
                <a:ext cx="5230919" cy="9399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 descr="Εικόνα που δείχνει την επιβολή μοναδιαίου φορτίου στο σημείο i με σκοπό τον υπολογισμό της ζητούμενης μετακίνηση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06626"/>
              </p:ext>
            </p:extLst>
          </p:nvPr>
        </p:nvGraphicFramePr>
        <p:xfrm>
          <a:off x="4201754" y="4581128"/>
          <a:ext cx="4834742" cy="82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8" name="Picture (32-bit)" r:id="rId8" imgW="3457440" imgH="590400" progId="MetafileCompanion32.Picture.1">
                  <p:embed/>
                </p:oleObj>
              </mc:Choice>
              <mc:Fallback>
                <p:oleObj name="Picture (32-bit)" r:id="rId8" imgW="3457440" imgH="5904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01754" y="4581128"/>
                        <a:ext cx="4834742" cy="825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3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– υπολογισμός δ</a:t>
            </a:r>
            <a:r>
              <a:rPr lang="en-US" sz="2800" b="1" baseline="-25000" dirty="0" err="1" smtClean="0"/>
              <a:t>i,P</a:t>
            </a:r>
            <a:endParaRPr lang="el-GR" sz="2800" b="1" baseline="-25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836712"/>
            <a:ext cx="4248472" cy="4104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Ο φορέας αρχικά επιλύεται για την εξωτερική φόρτιση, υπολογίζονται οι αντιδράσεις και το διάγραμμα των ροπών.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Ακολούθως, υπολογίζεται και το διάγραμμα ροπών για το μοναδιαίο φορτίο.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Υπολογίζεται το ολοκλήρωμα του γινομένου των  διαγραμμάτων των ροπών για το τμήμα Α-</a:t>
            </a:r>
            <a:r>
              <a:rPr lang="en-US" sz="2400" dirty="0" err="1" smtClean="0"/>
              <a:t>i</a:t>
            </a:r>
            <a:r>
              <a:rPr lang="el-GR" sz="2400" dirty="0" smtClean="0"/>
              <a:t> και υπολογίζεται: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0032" y="4725144"/>
                <a:ext cx="4279120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8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−960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=0.0975</m:t>
                      </m:r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725144"/>
                <a:ext cx="4279120" cy="71699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 descr="Εικόνα που περιγράφει τον υπολογισμό των αντιδράσεων και του διαγράμματος ροπών του φορέα για την εξωτερική φόρτιση, αλλά και την εύρεση του διαγράμματος των ροπών για το μοναδιαίο φορτίο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64736"/>
              </p:ext>
            </p:extLst>
          </p:nvPr>
        </p:nvGraphicFramePr>
        <p:xfrm>
          <a:off x="5591" y="836712"/>
          <a:ext cx="4710425" cy="475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6" name="Picture (32-bit)" r:id="rId6" imgW="2647800" imgH="2171880" progId="MetafileCompanion32.Picture.1">
                  <p:embed/>
                </p:oleObj>
              </mc:Choice>
              <mc:Fallback>
                <p:oleObj name="Picture (32-bit)" r:id="rId6" imgW="2647800" imgH="21718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1" y="836712"/>
                        <a:ext cx="4710425" cy="475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5496" y="5805264"/>
            <a:ext cx="9071992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</a:t>
            </a:r>
            <a:r>
              <a:rPr lang="el-GR" sz="2400" dirty="0" smtClean="0"/>
              <a:t>: Το δ</a:t>
            </a:r>
            <a:r>
              <a:rPr lang="en-US" sz="2400" baseline="-25000" dirty="0" err="1" smtClean="0"/>
              <a:t>i,P</a:t>
            </a:r>
            <a:r>
              <a:rPr lang="en-US" sz="2400" dirty="0" smtClean="0"/>
              <a:t> </a:t>
            </a:r>
            <a:r>
              <a:rPr lang="el-GR" sz="2400" dirty="0" smtClean="0"/>
              <a:t>προέκυψε θετικό, επομένως θα έχει τη φορά του μοναδιαίου φορτίου.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1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– υπολογισμός Δφ</a:t>
            </a:r>
            <a:r>
              <a:rPr lang="en-US" sz="2800" b="1" baseline="-25000" dirty="0" err="1" smtClean="0"/>
              <a:t>i,P</a:t>
            </a:r>
            <a:endParaRPr lang="el-GR" sz="2800" b="1" baseline="-25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836711"/>
            <a:ext cx="4391472" cy="39225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/>
              <a:t>Για την εύρεση του Δφ</a:t>
            </a:r>
            <a:r>
              <a:rPr lang="en-US" sz="2400" b="1" baseline="-25000" dirty="0" err="1" smtClean="0"/>
              <a:t>i,P</a:t>
            </a:r>
            <a:r>
              <a:rPr lang="el-GR" sz="2400" b="1" dirty="0" smtClean="0"/>
              <a:t> </a:t>
            </a:r>
            <a:r>
              <a:rPr lang="el-GR" sz="2400" dirty="0" smtClean="0"/>
              <a:t>πρέπει να εφαρμοστεί στο </a:t>
            </a:r>
            <a:r>
              <a:rPr lang="en-US" sz="2400" dirty="0" err="1" smtClean="0"/>
              <a:t>i</a:t>
            </a:r>
            <a:r>
              <a:rPr lang="el-GR" sz="2400" dirty="0" smtClean="0"/>
              <a:t> διπλή ροπή ίση με τη μονάδα. Ο φορέας επιλύεται μία φορά ακόμη για τη διπλή ροπή, υπολογίζονται οι αντιδράσεις και το</a:t>
            </a:r>
            <a:r>
              <a:rPr lang="en-US" sz="2400" dirty="0" smtClean="0"/>
              <a:t> </a:t>
            </a:r>
            <a:r>
              <a:rPr lang="el-GR" sz="2400" dirty="0" smtClean="0"/>
              <a:t>νέο διάγραμμα ροπών. Εφαρμόζεται η Α.Δ.Ε. </a:t>
            </a:r>
            <a:r>
              <a:rPr lang="el-GR" sz="2400" dirty="0"/>
              <a:t>κ</a:t>
            </a:r>
            <a:r>
              <a:rPr lang="el-GR" sz="2400" dirty="0" smtClean="0"/>
              <a:t>αι υπολογίζεται το ολοκλήρωμα του γινομένου των διαγραμμάτων των ροπών για τα τμήματα Α-</a:t>
            </a:r>
            <a:r>
              <a:rPr lang="en-US" sz="2400" dirty="0" err="1" smtClean="0"/>
              <a:t>i</a:t>
            </a:r>
            <a:r>
              <a:rPr lang="el-GR" sz="2400" dirty="0" smtClean="0"/>
              <a:t> και </a:t>
            </a:r>
            <a:r>
              <a:rPr lang="en-US" sz="2400" dirty="0" err="1" smtClean="0"/>
              <a:t>i</a:t>
            </a:r>
            <a:r>
              <a:rPr lang="el-GR" sz="2400" dirty="0" smtClean="0"/>
              <a:t>-Β: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6016" y="4725144"/>
                <a:ext cx="3272627" cy="939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100" b="0" i="0" smtClean="0">
                              <a:latin typeface="Cambria Math"/>
                            </a:rPr>
                            <m:t>Δφ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1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1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lang="en-US" sz="21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100" b="0" i="1" smtClean="0">
                              <a:latin typeface="Cambria Math"/>
                            </a:rPr>
                            <m:t>𝑑𝑠</m:t>
                          </m:r>
                          <m:r>
                            <a:rPr lang="en-US" sz="2100" b="0" i="1" smtClean="0">
                              <a:latin typeface="Cambria Math"/>
                              <a:ea typeface="Cambria Math"/>
                            </a:rPr>
                            <m:t>⇒</m:t>
                          </m:r>
                        </m:e>
                      </m:nary>
                    </m:oMath>
                  </m:oMathPara>
                </a14:m>
                <a:endParaRPr lang="el-GR" sz="21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725144"/>
                <a:ext cx="3272627" cy="939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9592" y="5736345"/>
                <a:ext cx="7764370" cy="716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Δφ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𝐸𝐽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[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∗8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−960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2∗2+1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∗8∗240∗1]=</m:t>
                      </m:r>
                      <m:r>
                        <a:rPr lang="el-GR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0.0</m:t>
                      </m:r>
                      <m:r>
                        <a:rPr lang="el-GR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latin typeface="Cambria Math"/>
                        </a:rPr>
                        <m:t>7</m:t>
                      </m:r>
                      <m:r>
                        <a:rPr lang="el-GR" sz="2000" b="0" i="1" smtClean="0"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latin typeface="Cambria Math"/>
                        </a:rPr>
                        <m:t>𝑟𝑎𝑑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736345"/>
                <a:ext cx="7764370" cy="7169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 descr="Εικόνα που δείχνει την επιβολή διπλής ροπής ίσης με τη μονάδα στο σημείο i με σκοπό τον υπολογισμό της ζητούμενης αμοιβαίας στροφής και τον υπολογισμό των αντιδράσεων και του διαγράμματος των ροπών του φορέα λόγω της διπλής ροπής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3693"/>
              </p:ext>
            </p:extLst>
          </p:nvPr>
        </p:nvGraphicFramePr>
        <p:xfrm>
          <a:off x="53307" y="863649"/>
          <a:ext cx="4655947" cy="421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2" name="Picture (32-bit)" r:id="rId7" imgW="3286080" imgH="2505240" progId="MetafileCompanion32.Picture.1">
                  <p:embed/>
                </p:oleObj>
              </mc:Choice>
              <mc:Fallback>
                <p:oleObj name="Picture (32-bit)" r:id="rId7" imgW="3286080" imgH="25052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07" y="863649"/>
                        <a:ext cx="4655947" cy="4219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14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– σκαρίφημα ελαστικής γραμμής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836712"/>
            <a:ext cx="8928992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Ελαστική γραμμή: </a:t>
            </a:r>
            <a:r>
              <a:rPr lang="el-GR" sz="2400" dirty="0" smtClean="0"/>
              <a:t>η γραμμή του παραμορφωμένου άξονα του φορέα.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σκαρίφημα της ελαστικής γραμμής του φορέα της άσκησης μπορεί να γίνει ως εξής: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Η μετακίνηση δ</a:t>
            </a:r>
            <a:r>
              <a:rPr lang="en-US" sz="2400" baseline="-25000" dirty="0" err="1" smtClean="0"/>
              <a:t>i,P</a:t>
            </a:r>
            <a:r>
              <a:rPr lang="el-GR" sz="2400" dirty="0" smtClean="0"/>
              <a:t> υπολογίστηκε περίπου 10</a:t>
            </a:r>
            <a:r>
              <a:rPr lang="en-US" sz="2400" dirty="0" smtClean="0"/>
              <a:t>cm </a:t>
            </a:r>
            <a:r>
              <a:rPr lang="el-GR" sz="2400" dirty="0" smtClean="0"/>
              <a:t>προς τα κάτω.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Το διάγραμμα των ροπών Μ,</a:t>
            </a:r>
            <a:r>
              <a:rPr lang="el-GR" sz="2400" baseline="-25000" dirty="0" smtClean="0"/>
              <a:t>Ρ</a:t>
            </a:r>
            <a:r>
              <a:rPr lang="el-GR" sz="2400" dirty="0" smtClean="0"/>
              <a:t> αντιστοιχεί στην καμπυλότητα του κάθε τμήματος. Ο κανόνας φαίνεται στο σχήμα:</a:t>
            </a:r>
          </a:p>
        </p:txBody>
      </p:sp>
      <p:graphicFrame>
        <p:nvGraphicFramePr>
          <p:cNvPr id="3" name="Object 2" descr="Εικόνα που δείχνει το συσχετισμό θετικής καμπυλότητας με θετικό διάγραμμα ροπών σε αντίστοιχο τμήμα ενός φορέα και ομοίως, το συσχετισμό αρνητικής καμπυλότητας με αρνητικό διάγραμμα ροπώ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51079"/>
              </p:ext>
            </p:extLst>
          </p:nvPr>
        </p:nvGraphicFramePr>
        <p:xfrm>
          <a:off x="323528" y="4005064"/>
          <a:ext cx="2816313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3" name="Picture (32-bit)" r:id="rId3" imgW="1990800" imgH="1628640" progId="MetafileCompanion32.Picture.1">
                  <p:embed/>
                </p:oleObj>
              </mc:Choice>
              <mc:Fallback>
                <p:oleObj name="Picture (32-bit)" r:id="rId3" imgW="1990800" imgH="16286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4005064"/>
                        <a:ext cx="2816313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707904" y="3861048"/>
            <a:ext cx="532859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Δηλαδή, θετικό διάγραμμα ροπών σημαίνει θετική καμπυλότητα στο συγκεκριμένο τμήμα του φορέα, ενώ αρνητικό διάγραμμα ροπών σημαίνει αντίστοιχα, αρνητική καμπυλότητα (πάντα λαμβάνεται υπόψη η θέση της ίνας αναφοράς).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5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– σκαρίφημα ελαστικής γραμμής (συνέχεια)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052736"/>
            <a:ext cx="8928992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Με βάση τα παραπάνω, το τμήμα Α-</a:t>
            </a:r>
            <a:r>
              <a:rPr lang="en-US" sz="2400" dirty="0" err="1" smtClean="0"/>
              <a:t>i</a:t>
            </a:r>
            <a:r>
              <a:rPr lang="el-GR" sz="2400" dirty="0" smtClean="0"/>
              <a:t> της δοκού εμφανίζει αρνητική καμπυλότητα, ενώ το τμήμα </a:t>
            </a:r>
            <a:r>
              <a:rPr lang="en-US" sz="2400" dirty="0" err="1" smtClean="0"/>
              <a:t>i</a:t>
            </a:r>
            <a:r>
              <a:rPr lang="en-US" sz="2400" dirty="0" smtClean="0"/>
              <a:t>-B </a:t>
            </a:r>
            <a:r>
              <a:rPr lang="el-GR" sz="2400" dirty="0" smtClean="0"/>
              <a:t>εμφανίζει θετική καμπυλότητα.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Αφού έχει σχεδιαστεί η μετακίνηση δ</a:t>
            </a:r>
            <a:r>
              <a:rPr lang="en-US" sz="2400" baseline="-25000" dirty="0" err="1" smtClean="0"/>
              <a:t>i,P</a:t>
            </a:r>
            <a:r>
              <a:rPr lang="el-GR" sz="2400" dirty="0" smtClean="0"/>
              <a:t> , σχεδιάζονται και οι αντίστοιχες καμπυλότητες στο ίδιο σχήμα.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Στο σκαρίφημα της ελαστικής γραμμής η Δφ προσδιορίζεται από τις εφαπτομένες των δύο επιμέρους καμπυλών, όπως φαίνεται και στο σχήμα.</a:t>
            </a:r>
          </a:p>
        </p:txBody>
      </p:sp>
      <p:graphicFrame>
        <p:nvGraphicFramePr>
          <p:cNvPr id="2" name="Object 1" descr="Εικόνα που περιγράφει τη διαδικασία σχεδίασης της ελαστικής γραμμής του φορέα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629923"/>
              </p:ext>
            </p:extLst>
          </p:nvPr>
        </p:nvGraphicFramePr>
        <p:xfrm>
          <a:off x="1043608" y="4653136"/>
          <a:ext cx="684473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5" name="Picture (32-bit)" r:id="rId3" imgW="5000760" imgH="781200" progId="MetafileCompanion32.Picture.1">
                  <p:embed/>
                </p:oleObj>
              </mc:Choice>
              <mc:Fallback>
                <p:oleObj name="Picture (32-bit)" r:id="rId3" imgW="5000760" imgH="7812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4653136"/>
                        <a:ext cx="6844732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38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</a:t>
            </a:r>
            <a:r>
              <a:rPr lang="en-US" sz="2800" b="1" dirty="0" smtClean="0"/>
              <a:t>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1052736"/>
            <a:ext cx="892899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η ισοστατική δοκός της προηγούμενης άσκησης, η οποία αυτή τη φορά υπόκειται σε ανομοιόμορφη μεταβολή θερμοκρασίας Δ</a:t>
            </a:r>
            <a:r>
              <a:rPr lang="en-US" sz="2400" dirty="0"/>
              <a:t>t</a:t>
            </a:r>
            <a:r>
              <a:rPr lang="el-GR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Δεδομένα άσκησης: </a:t>
            </a:r>
            <a:r>
              <a:rPr lang="en-US" sz="2400" dirty="0" smtClean="0"/>
              <a:t>EJ=2.1*10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kNm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l-GR" sz="2400" dirty="0" smtClean="0"/>
              <a:t>α=1.2*10</a:t>
            </a:r>
            <a:r>
              <a:rPr lang="el-GR" sz="2400" baseline="30000" dirty="0" smtClean="0"/>
              <a:t>-5</a:t>
            </a:r>
            <a:r>
              <a:rPr lang="en-US" sz="2400" dirty="0" smtClean="0"/>
              <a:t>grad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, h=0.4m.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Ζητούμενα: δ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,</a:t>
            </a:r>
            <a:r>
              <a:rPr lang="el-GR" sz="2400" baseline="-25000" dirty="0" smtClean="0"/>
              <a:t>Δ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</a:t>
            </a:r>
            <a:r>
              <a:rPr lang="el-GR" sz="2400" dirty="0" smtClean="0"/>
              <a:t>και Δφ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,</a:t>
            </a:r>
            <a:r>
              <a:rPr lang="el-GR" sz="2400" baseline="-25000" dirty="0" smtClean="0"/>
              <a:t>Δ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graphicFrame>
        <p:nvGraphicFramePr>
          <p:cNvPr id="3" name="Object 2" descr="Εικόνα του ίδιου φορέα, ο οποίος αυτή τη φορά υπόκειται σε ανομοιόμορφη μεταβολή θερμοκρασίας στο τμήμα Α-i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9832"/>
              </p:ext>
            </p:extLst>
          </p:nvPr>
        </p:nvGraphicFramePr>
        <p:xfrm>
          <a:off x="1691680" y="3104239"/>
          <a:ext cx="5904656" cy="118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8" name="Picture (32-bit)" r:id="rId3" imgW="4257720" imgH="857160" progId="MetafileCompanion32.Picture.1">
                  <p:embed/>
                </p:oleObj>
              </mc:Choice>
              <mc:Fallback>
                <p:oleObj name="Picture (32-bit)" r:id="rId3" imgW="4257720" imgH="8571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3104239"/>
                        <a:ext cx="5904656" cy="118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4761148"/>
            <a:ext cx="8712968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Για το συγκεκριμένο καταναγκασμό αρχικά υπολογίζεται το κ,</a:t>
            </a:r>
            <a:r>
              <a:rPr lang="el-GR" sz="2400" baseline="-25000" dirty="0" smtClean="0"/>
              <a:t>Δ</a:t>
            </a:r>
            <a:r>
              <a:rPr lang="en-US" sz="2400" baseline="-25000" dirty="0" smtClean="0"/>
              <a:t>t</a:t>
            </a:r>
            <a:r>
              <a:rPr lang="el-GR" sz="24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2705" y="5306925"/>
                <a:ext cx="4441280" cy="714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κ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1.2∗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∗20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0.4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=0.0006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05" y="5306925"/>
                <a:ext cx="4441280" cy="7143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8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</a:t>
            </a:r>
            <a:r>
              <a:rPr lang="en-US" sz="2800" b="1" dirty="0" smtClean="0"/>
              <a:t>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– υπολογισμός δ</a:t>
            </a:r>
            <a:r>
              <a:rPr lang="en-US" sz="2800" b="1" baseline="-25000" dirty="0" err="1" smtClean="0"/>
              <a:t>i</a:t>
            </a:r>
            <a:r>
              <a:rPr lang="en-US" sz="2800" b="1" baseline="-25000" dirty="0" smtClean="0"/>
              <a:t>,</a:t>
            </a:r>
            <a:r>
              <a:rPr lang="el-GR" sz="2800" b="1" baseline="-25000" dirty="0" smtClean="0"/>
              <a:t>Δ</a:t>
            </a:r>
            <a:r>
              <a:rPr lang="en-US" sz="2800" b="1" baseline="-25000" dirty="0" smtClean="0"/>
              <a:t>t</a:t>
            </a:r>
            <a:endParaRPr lang="el-GR" sz="2800" b="1" baseline="-25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496" y="908720"/>
            <a:ext cx="89289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/>
              <a:t>Για τον υπολογισμό του δ</a:t>
            </a:r>
            <a:r>
              <a:rPr lang="en-US" sz="2400" b="1" baseline="-25000" dirty="0" err="1" smtClean="0"/>
              <a:t>i</a:t>
            </a:r>
            <a:r>
              <a:rPr lang="en-US" sz="2400" b="1" baseline="-25000" dirty="0" smtClean="0"/>
              <a:t>,</a:t>
            </a:r>
            <a:r>
              <a:rPr lang="el-GR" sz="2400" b="1" baseline="-25000" dirty="0" smtClean="0"/>
              <a:t>Δ</a:t>
            </a:r>
            <a:r>
              <a:rPr lang="en-US" sz="2400" b="1" baseline="-25000" dirty="0" smtClean="0"/>
              <a:t>t</a:t>
            </a:r>
            <a:r>
              <a:rPr lang="el-GR" sz="2400" b="1" dirty="0" smtClean="0"/>
              <a:t> </a:t>
            </a:r>
            <a:r>
              <a:rPr lang="el-GR" sz="2400" dirty="0" smtClean="0"/>
              <a:t>πρέπει να ασκηθεί το </a:t>
            </a:r>
            <a:r>
              <a:rPr lang="en-US" sz="2400" dirty="0" err="1" smtClean="0"/>
              <a:t>i</a:t>
            </a:r>
            <a:r>
              <a:rPr lang="el-GR" sz="2400" dirty="0" smtClean="0"/>
              <a:t> μια μοναδιαία δύναμη, όπως ακριβώς και στην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Άσκηση. Άρα το διάγραμμα των ροπών λόγω μοναδιαίου είναι το ίδιο με προηγουμένως:</a:t>
            </a:r>
          </a:p>
        </p:txBody>
      </p:sp>
      <p:graphicFrame>
        <p:nvGraphicFramePr>
          <p:cNvPr id="2" name="Object 1" descr="Εικόνα του διαγράμματος των ροπών του φορέα λόγω μοναδιαίου φορτίου στο σημείο i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855072"/>
              </p:ext>
            </p:extLst>
          </p:nvPr>
        </p:nvGraphicFramePr>
        <p:xfrm>
          <a:off x="2090739" y="2496319"/>
          <a:ext cx="4563500" cy="107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3" name="Picture (32-bit)" r:id="rId3" imgW="4962600" imgH="857160" progId="MetafileCompanion32.Picture.1">
                  <p:embed/>
                </p:oleObj>
              </mc:Choice>
              <mc:Fallback>
                <p:oleObj name="Picture (32-bit)" r:id="rId3" imgW="4962600" imgH="8571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0739" y="2496319"/>
                        <a:ext cx="4563500" cy="1076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3897052"/>
            <a:ext cx="8712968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Η Α.Δ.Ε. </a:t>
            </a:r>
            <a:r>
              <a:rPr lang="el-GR" sz="2400" dirty="0"/>
              <a:t>γ</a:t>
            </a:r>
            <a:r>
              <a:rPr lang="el-GR" sz="2400" dirty="0" smtClean="0"/>
              <a:t>ράφεται: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6512" y="4473546"/>
                <a:ext cx="9150389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Δt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/>
                                </a:rPr>
                                <m:t>𝜅</m:t>
                              </m:r>
                              <m:r>
                                <a:rPr lang="el-GR" sz="20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𝑑𝑠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𝑑𝑠</m:t>
                              </m:r>
                            </m:e>
                          </m:nary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=0.0006∗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∗8∗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=−0.0192</m:t>
                      </m:r>
                      <m:r>
                        <a:rPr lang="en-US" sz="2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473546"/>
                <a:ext cx="9150389" cy="899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40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</a:t>
            </a:r>
            <a:r>
              <a:rPr lang="en-US" sz="2800" b="1" dirty="0" smtClean="0"/>
              <a:t>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– υπολογισμός Δφ</a:t>
            </a:r>
            <a:r>
              <a:rPr lang="en-US" sz="2800" b="1" baseline="-25000" dirty="0" err="1" smtClean="0"/>
              <a:t>i</a:t>
            </a:r>
            <a:r>
              <a:rPr lang="en-US" sz="2800" b="1" baseline="-25000" dirty="0" smtClean="0"/>
              <a:t>,</a:t>
            </a:r>
            <a:r>
              <a:rPr lang="el-GR" sz="2800" b="1" baseline="-25000" dirty="0" smtClean="0"/>
              <a:t>Δ</a:t>
            </a:r>
            <a:r>
              <a:rPr lang="en-US" sz="2800" b="1" baseline="-25000" dirty="0" smtClean="0"/>
              <a:t>t</a:t>
            </a:r>
            <a:endParaRPr lang="el-GR" sz="2800" b="1" baseline="-25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496" y="908720"/>
            <a:ext cx="892899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 smtClean="0"/>
              <a:t>Για τον υπολογισμό του Δφ</a:t>
            </a:r>
            <a:r>
              <a:rPr lang="en-US" sz="2400" b="1" baseline="-25000" dirty="0" err="1" smtClean="0"/>
              <a:t>i</a:t>
            </a:r>
            <a:r>
              <a:rPr lang="en-US" sz="2400" b="1" baseline="-25000" dirty="0" smtClean="0"/>
              <a:t>,</a:t>
            </a:r>
            <a:r>
              <a:rPr lang="el-GR" sz="2400" b="1" baseline="-25000" dirty="0" smtClean="0"/>
              <a:t>Δ</a:t>
            </a:r>
            <a:r>
              <a:rPr lang="en-US" sz="2400" b="1" baseline="-25000" dirty="0" smtClean="0"/>
              <a:t>t</a:t>
            </a:r>
            <a:r>
              <a:rPr lang="el-GR" sz="2400" b="1" dirty="0" smtClean="0"/>
              <a:t> </a:t>
            </a:r>
            <a:r>
              <a:rPr lang="el-GR" sz="2400" dirty="0" smtClean="0"/>
              <a:t>πρέπει να εφαρμοστεί στο </a:t>
            </a:r>
            <a:r>
              <a:rPr lang="en-US" sz="2400" dirty="0" err="1" smtClean="0"/>
              <a:t>i</a:t>
            </a:r>
            <a:r>
              <a:rPr lang="el-GR" sz="2400" dirty="0" smtClean="0"/>
              <a:t> ένα ζεύγος δυνάμεων ίσο με τη μονάδα, όπως ακριβώς και στην 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Άσκηση. Άρα το διάγραμμα των ροπών λόγω μοναδιαίου είναι το ίδιο με προηγουμένως:</a:t>
            </a:r>
          </a:p>
        </p:txBody>
      </p:sp>
      <p:graphicFrame>
        <p:nvGraphicFramePr>
          <p:cNvPr id="3" name="Object 2" descr="Εικόνα του διαγράμματος των ροπών του φορέα λόγω ζεύγους δυνάμεων ίσου με τη μονάδα στο σημείο i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17903"/>
              </p:ext>
            </p:extLst>
          </p:nvPr>
        </p:nvGraphicFramePr>
        <p:xfrm>
          <a:off x="1763688" y="2492896"/>
          <a:ext cx="5472608" cy="122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5" name="Picture (32-bit)" r:id="rId3" imgW="4000680" imgH="781200" progId="MetafileCompanion32.Picture.1">
                  <p:embed/>
                </p:oleObj>
              </mc:Choice>
              <mc:Fallback>
                <p:oleObj name="Picture (32-bit)" r:id="rId3" imgW="4000680" imgH="7812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2492896"/>
                        <a:ext cx="5472608" cy="122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4005064"/>
            <a:ext cx="8712968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Η Α.Δ.Ε. </a:t>
            </a:r>
            <a:r>
              <a:rPr lang="el-GR" sz="2400" dirty="0"/>
              <a:t>γ</a:t>
            </a:r>
            <a:r>
              <a:rPr lang="el-GR" sz="2400" dirty="0" smtClean="0"/>
              <a:t>ράφεται: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231" y="4437112"/>
                <a:ext cx="8806257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Δφ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l-GR" sz="2000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Δt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/>
                                </a:rPr>
                                <m:t>𝜅</m:t>
                              </m:r>
                              <m:r>
                                <a:rPr lang="el-GR" sz="20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𝑑𝑠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𝑑𝑠</m:t>
                              </m:r>
                            </m:e>
                          </m:nary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=0.0006∗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000" b="0" i="1" smtClean="0">
                              <a:latin typeface="Cambria Math"/>
                            </a:rPr>
                            <m:t>2+1</m:t>
                          </m:r>
                        </m:e>
                      </m:d>
                      <m:r>
                        <a:rPr lang="el-GR" sz="2000" b="0" i="1" smtClean="0">
                          <a:latin typeface="Cambria Math"/>
                        </a:rPr>
                        <m:t>∗8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l-GR" sz="2000" b="0" i="1" smtClean="0">
                          <a:latin typeface="Cambria Math"/>
                        </a:rPr>
                        <m:t>0.0072</m:t>
                      </m:r>
                      <m:r>
                        <a:rPr lang="en-US" sz="2000" b="0" i="1" smtClean="0">
                          <a:latin typeface="Cambria Math"/>
                        </a:rPr>
                        <m:t>𝑟𝑎𝑑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1" y="4437112"/>
                <a:ext cx="8806257" cy="899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35496" y="5373216"/>
            <a:ext cx="907199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ΠΑΡΑΤΗΡΗΣΗ</a:t>
            </a:r>
            <a:r>
              <a:rPr lang="el-GR" sz="2400" dirty="0" smtClean="0"/>
              <a:t>: στον τύπο της Α.Δ.Ε. υπολογίζεται μόνο το εμβαδό του διαγράμματος των ροπών λόγω μοναδιαίου, που αφορά το τμήμα Α-</a:t>
            </a:r>
            <a:r>
              <a:rPr lang="en-US" sz="2400" dirty="0" err="1" smtClean="0"/>
              <a:t>i</a:t>
            </a:r>
            <a:r>
              <a:rPr lang="el-GR" sz="2400" dirty="0" smtClean="0"/>
              <a:t> του φορέα, καθώς σε αυτό το τμήμα μόνο εμφανίζεται το Δ</a:t>
            </a:r>
            <a:r>
              <a:rPr lang="en-US" sz="2400" dirty="0" smtClean="0"/>
              <a:t>t</a:t>
            </a:r>
            <a:r>
              <a:rPr lang="el-GR" sz="24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5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26113</TotalTime>
  <Words>1037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Picture (32-bit)</vt:lpstr>
      <vt:lpstr>ΣΤΑΤΙΚΗ Ι</vt:lpstr>
      <vt:lpstr>Άσκηση 1η </vt:lpstr>
      <vt:lpstr>Άσκηση 1η – υπολογισμός δi,P</vt:lpstr>
      <vt:lpstr>Άσκηση 1η – υπολογισμός Δφi,P</vt:lpstr>
      <vt:lpstr>Άσκηση 1η – σκαρίφημα ελαστικής γραμμής</vt:lpstr>
      <vt:lpstr>Άσκηση 1η – σκαρίφημα ελαστικής γραμμής (συνέχεια)</vt:lpstr>
      <vt:lpstr>Άσκηση 2η </vt:lpstr>
      <vt:lpstr>Άσκηση 2η – υπολογισμός δi,Δt</vt:lpstr>
      <vt:lpstr>Άσκηση 2η – υπολογισμός Δφi,Δt</vt:lpstr>
      <vt:lpstr>Άσκηση 2η – σκαρίφημα ελαστικής γραμμής</vt:lpstr>
      <vt:lpstr>Άσκηση 2η – σημείωση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526</cp:revision>
  <dcterms:created xsi:type="dcterms:W3CDTF">2013-03-08T16:01:01Z</dcterms:created>
  <dcterms:modified xsi:type="dcterms:W3CDTF">2015-06-25T06:42:59Z</dcterms:modified>
</cp:coreProperties>
</file>