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416" r:id="rId2"/>
    <p:sldId id="391" r:id="rId3"/>
    <p:sldId id="393" r:id="rId4"/>
    <p:sldId id="409" r:id="rId5"/>
    <p:sldId id="392" r:id="rId6"/>
    <p:sldId id="410" r:id="rId7"/>
    <p:sldId id="411" r:id="rId8"/>
    <p:sldId id="412" r:id="rId9"/>
    <p:sldId id="413" r:id="rId10"/>
    <p:sldId id="414" r:id="rId11"/>
    <p:sldId id="415" r:id="rId1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550917-3D5D-4FCB-86C8-C29280A03437}" type="datetimeFigureOut">
              <a:rPr lang="el-GR" smtClean="0"/>
              <a:t>25/6/2015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5FFC49-A98E-4B9B-BAA6-9A4EFF62980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3989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BDB17-52A6-4430-87CA-2A127961F88D}" type="datetime1">
              <a:rPr lang="el-GR" smtClean="0"/>
              <a:t>25/6/2015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1808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5092B-1EBC-4A4D-887B-1DE82E68A7DE}" type="datetime1">
              <a:rPr lang="el-GR" smtClean="0"/>
              <a:t>25/6/2015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329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17992-74AD-4695-90CA-6C60E7E7E6B0}" type="datetime1">
              <a:rPr lang="el-GR" smtClean="0"/>
              <a:t>25/6/2015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0046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1B83C-BE0E-4B23-84D0-1E21CAFC107B}" type="datetime1">
              <a:rPr lang="el-GR" smtClean="0"/>
              <a:t>25/6/2015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6175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7446D-5481-4F43-9CCB-D55AD71E7BDA}" type="datetime1">
              <a:rPr lang="el-GR" smtClean="0"/>
              <a:t>25/6/2015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97220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68E55-F146-4313-AE2C-D790D29B2DEA}" type="datetime1">
              <a:rPr lang="el-GR" smtClean="0"/>
              <a:t>25/6/2015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96569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B9421-9780-4B79-AE3C-22456461B46F}" type="datetime1">
              <a:rPr lang="el-GR" smtClean="0"/>
              <a:t>25/6/2015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39682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30EEF-2472-4C77-86B6-DF385FE41B0E}" type="datetime1">
              <a:rPr lang="el-GR" smtClean="0"/>
              <a:t>25/6/2015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2082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A5475-195A-42F5-B605-5FBC97850B16}" type="datetime1">
              <a:rPr lang="el-GR" smtClean="0"/>
              <a:t>25/6/2015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0046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0E2BC-ED2D-4069-B096-0527AE10DD36}" type="datetime1">
              <a:rPr lang="el-GR" smtClean="0"/>
              <a:t>25/6/2015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3954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AEF58-E338-465E-BCF6-A98F9F38D369}" type="datetime1">
              <a:rPr lang="el-GR" smtClean="0"/>
              <a:t>25/6/2015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6630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01CBB-9CFF-43D8-AD69-75A5C33E89C2}" type="datetime1">
              <a:rPr lang="el-GR" smtClean="0"/>
              <a:t>25/6/2015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86643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3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4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oleObject" Target="../embeddings/oleObject1.bin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Relationship Id="rId9" Type="http://schemas.openxmlformats.org/officeDocument/2006/relationships/image" Target="../media/image5.wmf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4.png"/><Relationship Id="rId5" Type="http://schemas.openxmlformats.org/officeDocument/2006/relationships/image" Target="../media/image13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8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9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0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7" Type="http://schemas.openxmlformats.org/officeDocument/2006/relationships/image" Target="../media/image15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1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7" Type="http://schemas.openxmlformats.org/officeDocument/2006/relationships/image" Target="../media/image17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42393"/>
            <a:ext cx="7772400" cy="794519"/>
          </a:xfrm>
          <a:solidFill>
            <a:schemeClr val="accent5">
              <a:lumMod val="75000"/>
            </a:schemeClr>
          </a:solidFill>
        </p:spPr>
        <p:txBody>
          <a:bodyPr/>
          <a:lstStyle/>
          <a:p>
            <a:r>
              <a:rPr lang="el-GR" b="1" dirty="0" smtClean="0">
                <a:solidFill>
                  <a:schemeClr val="bg1"/>
                </a:solidFill>
              </a:rPr>
              <a:t>ΣΤΑΤΙΚΗ Ι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684512"/>
            <a:ext cx="9144000" cy="672480"/>
          </a:xfrm>
        </p:spPr>
        <p:txBody>
          <a:bodyPr>
            <a:normAutofit/>
          </a:bodyPr>
          <a:lstStyle/>
          <a:p>
            <a:r>
              <a:rPr lang="el-GR" b="1" dirty="0" smtClean="0">
                <a:solidFill>
                  <a:schemeClr val="accent5">
                    <a:lumMod val="75000"/>
                  </a:schemeClr>
                </a:solidFill>
              </a:rPr>
              <a:t>Ενότητα </a:t>
            </a:r>
            <a:r>
              <a:rPr lang="el-GR" b="1" dirty="0">
                <a:solidFill>
                  <a:schemeClr val="accent5">
                    <a:lumMod val="75000"/>
                  </a:schemeClr>
                </a:solidFill>
              </a:rPr>
              <a:t>7</a:t>
            </a:r>
            <a:r>
              <a:rPr lang="el-GR" b="1" baseline="30000" dirty="0" smtClean="0">
                <a:solidFill>
                  <a:schemeClr val="accent5">
                    <a:lumMod val="75000"/>
                  </a:schemeClr>
                </a:solidFill>
              </a:rPr>
              <a:t>η</a:t>
            </a:r>
            <a:r>
              <a:rPr lang="el-GR" b="1" dirty="0" smtClean="0">
                <a:solidFill>
                  <a:schemeClr val="accent5">
                    <a:lumMod val="75000"/>
                  </a:schemeClr>
                </a:solidFill>
              </a:rPr>
              <a:t>: ΟΙ ΜΟΝΑΧΙΚΕΣ ΜΕΤΑΚΙΝΗΣΕΙΣ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07504" y="3356992"/>
            <a:ext cx="8892480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400" b="1" dirty="0" smtClean="0">
                <a:solidFill>
                  <a:schemeClr val="tx1"/>
                </a:solidFill>
              </a:rPr>
              <a:t>Διάλεξη: Ασκήσεις πάνω στην Α.Δ.Ε. και τους καταναγκασμούς – εισαγωγή στην ελαστική γραμμή.</a:t>
            </a:r>
            <a:endParaRPr lang="el-GR" sz="2400" b="1" dirty="0">
              <a:solidFill>
                <a:schemeClr val="tx1"/>
              </a:solidFill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144016" y="4509120"/>
            <a:ext cx="8892480" cy="1008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600" dirty="0" smtClean="0">
                <a:solidFill>
                  <a:schemeClr val="tx1"/>
                </a:solidFill>
              </a:rPr>
              <a:t>Καθηγητής Ε. Μυστακίδης</a:t>
            </a:r>
          </a:p>
          <a:p>
            <a:r>
              <a:rPr lang="el-GR" sz="2600" dirty="0" smtClean="0">
                <a:solidFill>
                  <a:schemeClr val="tx1"/>
                </a:solidFill>
              </a:rPr>
              <a:t>Τμήμα Πολιτικών Μηχανικών Π.Θ.</a:t>
            </a:r>
            <a:endParaRPr lang="el-GR" sz="2600" dirty="0">
              <a:solidFill>
                <a:schemeClr val="tx1"/>
              </a:solidFill>
            </a:endParaRPr>
          </a:p>
        </p:txBody>
      </p:sp>
      <p:pic>
        <p:nvPicPr>
          <p:cNvPr id="22538" name="Picture 10" descr="Λογότυπο Πανεπιστήμιο Θεσσαλίας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800"/>
            <a:ext cx="1472164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Subtitle 2"/>
          <p:cNvSpPr txBox="1">
            <a:spLocks/>
          </p:cNvSpPr>
          <p:nvPr/>
        </p:nvSpPr>
        <p:spPr>
          <a:xfrm>
            <a:off x="2195737" y="404664"/>
            <a:ext cx="2664296" cy="10081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ΠΑΝΕΠΙΣΤΗΜΙΟ ΘΕΣΣΑΛΙΑΣ</a:t>
            </a:r>
            <a:endParaRPr lang="el-GR" sz="2800" b="1" dirty="0">
              <a:solidFill>
                <a:schemeClr val="tx1"/>
              </a:solidFill>
            </a:endParaRPr>
          </a:p>
        </p:txBody>
      </p:sp>
      <p:pic>
        <p:nvPicPr>
          <p:cNvPr id="22533" name="Picture 5" descr="Λογότυπο ανοιχτά ακαδημαϊκά μαθήματα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8353"/>
            <a:ext cx="2235695" cy="1816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0" name="Εικόνα 3" descr="Λογότυπο ΕΣΠΑ 2007-2013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661248"/>
            <a:ext cx="4797921" cy="114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134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Άσκηση </a:t>
            </a:r>
            <a:r>
              <a:rPr lang="en-US" sz="2800" b="1" dirty="0" smtClean="0"/>
              <a:t>2</a:t>
            </a:r>
            <a:r>
              <a:rPr lang="el-GR" sz="2800" b="1" baseline="30000" dirty="0" smtClean="0"/>
              <a:t>η</a:t>
            </a:r>
            <a:r>
              <a:rPr lang="el-GR" sz="2800" b="1" dirty="0" smtClean="0"/>
              <a:t> – σκαρίφημα ελαστικής γραμμής</a:t>
            </a:r>
            <a:endParaRPr lang="el-GR" sz="2800" b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07504" y="980728"/>
            <a:ext cx="8928992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Αρχικά, σχεδιάζεται η μετακίνηση δ</a:t>
            </a:r>
            <a:r>
              <a:rPr lang="en-US" sz="2400" baseline="-25000" dirty="0" err="1" smtClean="0"/>
              <a:t>i</a:t>
            </a:r>
            <a:r>
              <a:rPr lang="en-US" sz="2400" baseline="-25000" dirty="0" smtClean="0"/>
              <a:t>,</a:t>
            </a:r>
            <a:r>
              <a:rPr lang="el-GR" sz="2400" baseline="-25000" dirty="0" smtClean="0"/>
              <a:t>Δ</a:t>
            </a:r>
            <a:r>
              <a:rPr lang="en-US" sz="2400" baseline="-25000" dirty="0" smtClean="0"/>
              <a:t>t</a:t>
            </a:r>
            <a:r>
              <a:rPr lang="el-GR" sz="2400" dirty="0" smtClean="0"/>
              <a:t>,</a:t>
            </a:r>
            <a:r>
              <a:rPr lang="en-US" sz="2400" dirty="0" smtClean="0"/>
              <a:t> </a:t>
            </a:r>
            <a:r>
              <a:rPr lang="el-GR" sz="2400" dirty="0" smtClean="0"/>
              <a:t>η οποία έχει υπολογιστεί αρνητική, οπότε σχεδιάζεται προς τα επάνω (αντίθετα, δηλαδή από τη φορά του μοναδιαίου φορτίου).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Ο καταναγκασμός Δ</a:t>
            </a:r>
            <a:r>
              <a:rPr lang="en-US" sz="2400" dirty="0" smtClean="0"/>
              <a:t>t </a:t>
            </a:r>
            <a:r>
              <a:rPr lang="el-GR" sz="2400" dirty="0" smtClean="0"/>
              <a:t>προκαλεί καμπύλωση στο τμήμα Α-</a:t>
            </a:r>
            <a:r>
              <a:rPr lang="en-US" sz="2400" dirty="0" err="1" smtClean="0"/>
              <a:t>i</a:t>
            </a:r>
            <a:r>
              <a:rPr lang="el-GR" sz="2400" dirty="0" smtClean="0"/>
              <a:t>. Ο τρόπος με τον οποίο εφαρμόζεται (αύξηση θερμοκρασίας στην κάτω ίνα και μείωση της θερμοκρασίας στην άνω ίνα) υποδηλώνει ότι η κάτω ίνα αυξάνει το μήκος της ενώ στην άνω ίνα το μήκος μικραίνει, με αποτέλεσμα την ανάπτυξη θετικής καμπυλότητας.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Στο τμήμα </a:t>
            </a:r>
            <a:r>
              <a:rPr lang="en-US" sz="2400" dirty="0" err="1" smtClean="0"/>
              <a:t>i</a:t>
            </a:r>
            <a:r>
              <a:rPr lang="en-US" sz="2400" dirty="0" smtClean="0"/>
              <a:t>-</a:t>
            </a:r>
            <a:r>
              <a:rPr lang="el-GR" sz="2400" dirty="0" smtClean="0"/>
              <a:t>Β του φορέα δεν υπάρχει κάποιο επιβεβλημένο αίτιο, οπότε το τμήμα αυτό θα παραμείνει ευθύγραμμο</a:t>
            </a:r>
            <a:r>
              <a:rPr lang="en-US" sz="2400" dirty="0" smtClean="0"/>
              <a:t>.</a:t>
            </a:r>
            <a:endParaRPr lang="el-GR" sz="2400" dirty="0" smtClean="0"/>
          </a:p>
        </p:txBody>
      </p:sp>
      <p:graphicFrame>
        <p:nvGraphicFramePr>
          <p:cNvPr id="3" name="Object 2" descr="Εικόνα που περιγράφει τη διαδικασία σχεδίασης της νέας ελαστικής γραμμής του φορέα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0591716"/>
              </p:ext>
            </p:extLst>
          </p:nvPr>
        </p:nvGraphicFramePr>
        <p:xfrm>
          <a:off x="658012" y="5157192"/>
          <a:ext cx="7370372" cy="12553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77" name="Picture (32-bit)" r:id="rId3" imgW="5486400" imgH="895320" progId="MetafileCompanion32.Picture.1">
                  <p:embed/>
                </p:oleObj>
              </mc:Choice>
              <mc:Fallback>
                <p:oleObj name="Picture (32-bit)" r:id="rId3" imgW="5486400" imgH="89532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58012" y="5157192"/>
                        <a:ext cx="7370372" cy="12553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0284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Άσκηση </a:t>
            </a:r>
            <a:r>
              <a:rPr lang="en-US" sz="2800" b="1" dirty="0" smtClean="0"/>
              <a:t>2</a:t>
            </a:r>
            <a:r>
              <a:rPr lang="el-GR" sz="2800" b="1" baseline="30000" dirty="0" smtClean="0"/>
              <a:t>η</a:t>
            </a:r>
            <a:r>
              <a:rPr lang="el-GR" sz="2800" b="1" dirty="0" smtClean="0"/>
              <a:t> – σημείωση</a:t>
            </a:r>
            <a:endParaRPr lang="el-GR" sz="2800" b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07504" y="836712"/>
            <a:ext cx="8928992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b="1" u="sng" dirty="0" smtClean="0">
                <a:solidFill>
                  <a:schemeClr val="accent5">
                    <a:lumMod val="75000"/>
                  </a:schemeClr>
                </a:solidFill>
              </a:rPr>
              <a:t>ΣΗΜΕΙΩΣΗ: </a:t>
            </a:r>
            <a:r>
              <a:rPr lang="el-GR" sz="2400" dirty="0" smtClean="0"/>
              <a:t>Τα παρακάτω σκαριφήματα είναι ενδεικτικά της ομοιόμορφης και ανομοιόμορφης κατανομής της θερμοκρασίας σε μια δοκό</a:t>
            </a:r>
            <a:r>
              <a:rPr lang="en-US" sz="2400" dirty="0" smtClean="0"/>
              <a:t>.</a:t>
            </a:r>
            <a:endParaRPr lang="el-GR" sz="2400" dirty="0" smtClean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35496" y="2060848"/>
            <a:ext cx="3631196" cy="100811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Περίπτωση ανομοιόμορφης κατανομής  θερμοκρασίας:</a:t>
            </a:r>
          </a:p>
        </p:txBody>
      </p:sp>
      <p:graphicFrame>
        <p:nvGraphicFramePr>
          <p:cNvPr id="2" name="Object 1" descr="Εικόνα που δείχνει σε λεπτομέρεια την περίπτωση της ανομοιόμορφης κατανομής θερμοκρασίας σε μια δοκό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7451396"/>
              </p:ext>
            </p:extLst>
          </p:nvPr>
        </p:nvGraphicFramePr>
        <p:xfrm>
          <a:off x="971600" y="2780928"/>
          <a:ext cx="1152525" cy="206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60" name="Picture (32-bit)" r:id="rId3" imgW="1152360" imgH="2066760" progId="MetafileCompanion32.Picture.1">
                  <p:embed/>
                </p:oleObj>
              </mc:Choice>
              <mc:Fallback>
                <p:oleObj name="Picture (32-bit)" r:id="rId3" imgW="1152360" imgH="206676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71600" y="2780928"/>
                        <a:ext cx="1152525" cy="2066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ntent Placeholder 2"/>
          <p:cNvSpPr txBox="1">
            <a:spLocks/>
          </p:cNvSpPr>
          <p:nvPr/>
        </p:nvSpPr>
        <p:spPr>
          <a:xfrm>
            <a:off x="5220072" y="2060848"/>
            <a:ext cx="3384376" cy="100811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Περίπτωση ομοιόμορφης κατανομής  θερμοκρασίας:</a:t>
            </a:r>
          </a:p>
        </p:txBody>
      </p:sp>
      <p:graphicFrame>
        <p:nvGraphicFramePr>
          <p:cNvPr id="13" name="Object 12" descr="Εικόνα που δείχνει σε λεπτομέρεια την περίπτωση της ομοιόμορφης κατανομής θερμοκρασίας σε μια δοκό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3730817"/>
              </p:ext>
            </p:extLst>
          </p:nvPr>
        </p:nvGraphicFramePr>
        <p:xfrm>
          <a:off x="6256516" y="2892712"/>
          <a:ext cx="1093642" cy="154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61" name="Picture (32-bit)" r:id="rId5" imgW="1409760" imgH="1990800" progId="MetafileCompanion32.Picture.1">
                  <p:embed/>
                </p:oleObj>
              </mc:Choice>
              <mc:Fallback>
                <p:oleObj name="Picture (32-bit)" r:id="rId5" imgW="1409760" imgH="199080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256516" y="2892712"/>
                        <a:ext cx="1093642" cy="1544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ontent Placeholder 2"/>
          <p:cNvSpPr txBox="1">
            <a:spLocks/>
          </p:cNvSpPr>
          <p:nvPr/>
        </p:nvSpPr>
        <p:spPr>
          <a:xfrm>
            <a:off x="1043608" y="5013176"/>
            <a:ext cx="3384376" cy="144016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Περίπτωση που περιλαμβάνει ομοιόμορφη και ανομοιόμορφη κατανομή θερμοκρασίας:</a:t>
            </a:r>
          </a:p>
        </p:txBody>
      </p:sp>
      <p:graphicFrame>
        <p:nvGraphicFramePr>
          <p:cNvPr id="14" name="Object 13" descr="Εικόνα που δείχνει σε λεπτομέρεια την περίπτωση της επιβολής ανομοιόμορφης και ταυτόχρονα ομοιόμορφης κατανομής θερμοκρασίας σε μια δοκό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8450595"/>
              </p:ext>
            </p:extLst>
          </p:nvPr>
        </p:nvGraphicFramePr>
        <p:xfrm>
          <a:off x="4509284" y="4521042"/>
          <a:ext cx="1142836" cy="209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62" name="Picture (32-bit)" r:id="rId7" imgW="1542960" imgH="2828880" progId="MetafileCompanion32.Picture.1">
                  <p:embed/>
                </p:oleObj>
              </mc:Choice>
              <mc:Fallback>
                <p:oleObj name="Picture (32-bit)" r:id="rId7" imgW="1542960" imgH="282888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509284" y="4521042"/>
                        <a:ext cx="1142836" cy="2095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796136" y="6330806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t=(t</a:t>
            </a:r>
            <a:r>
              <a:rPr lang="en-US" sz="1600" baseline="-25000" dirty="0" smtClean="0"/>
              <a:t>1</a:t>
            </a:r>
            <a:r>
              <a:rPr lang="en-US" sz="1600" dirty="0" smtClean="0"/>
              <a:t>+t</a:t>
            </a:r>
            <a:r>
              <a:rPr lang="en-US" sz="1600" baseline="-25000" dirty="0" smtClean="0"/>
              <a:t>2</a:t>
            </a:r>
            <a:r>
              <a:rPr lang="en-US" sz="1600" dirty="0" smtClean="0"/>
              <a:t>)/2</a:t>
            </a:r>
            <a:endParaRPr lang="el-GR" sz="1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7321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Άσκηση 1</a:t>
            </a:r>
            <a:r>
              <a:rPr lang="el-GR" sz="2800" b="1" baseline="30000" dirty="0" smtClean="0"/>
              <a:t>η</a:t>
            </a:r>
            <a:r>
              <a:rPr lang="el-GR" sz="2800" b="1" dirty="0" smtClean="0"/>
              <a:t> </a:t>
            </a:r>
            <a:endParaRPr lang="el-GR" sz="2800" b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5496" y="836712"/>
            <a:ext cx="3384376" cy="2232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Έστω η ισοστατική δοκός του σχήματος.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Δεδομένα άσκησης: </a:t>
            </a:r>
            <a:r>
              <a:rPr lang="en-US" sz="2400" dirty="0" smtClean="0"/>
              <a:t>EJ=2.1*10</a:t>
            </a:r>
            <a:r>
              <a:rPr lang="en-US" sz="2400" baseline="30000" dirty="0" smtClean="0"/>
              <a:t>5</a:t>
            </a:r>
            <a:r>
              <a:rPr lang="en-US" sz="2400" dirty="0" smtClean="0"/>
              <a:t> kNm</a:t>
            </a:r>
            <a:r>
              <a:rPr lang="en-US" sz="2400" baseline="30000" dirty="0" smtClean="0"/>
              <a:t>2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Ζητούμενα: δ</a:t>
            </a:r>
            <a:r>
              <a:rPr lang="en-US" sz="2400" baseline="-25000" dirty="0" err="1" smtClean="0"/>
              <a:t>i,P</a:t>
            </a:r>
            <a:r>
              <a:rPr lang="en-US" sz="2400" dirty="0" smtClean="0"/>
              <a:t> </a:t>
            </a:r>
            <a:r>
              <a:rPr lang="el-GR" sz="2400" dirty="0" smtClean="0"/>
              <a:t>και Δφ</a:t>
            </a:r>
            <a:r>
              <a:rPr lang="en-US" sz="2400" baseline="-25000" dirty="0" err="1" smtClean="0"/>
              <a:t>i,P</a:t>
            </a:r>
            <a:r>
              <a:rPr lang="en-US" sz="2400" dirty="0" smtClean="0"/>
              <a:t>.</a:t>
            </a:r>
            <a:endParaRPr lang="el-GR" sz="2400" dirty="0" smtClean="0"/>
          </a:p>
        </p:txBody>
      </p:sp>
      <p:graphicFrame>
        <p:nvGraphicFramePr>
          <p:cNvPr id="2" name="Object 1" descr="Εικόνα ισοστατικού φορέα με πάκτωση στη στήριξη Α και άρθρωση στη στήριξη Β, εσωτερική άρθρωση στο σημείο i και κατανεμημένο φορτίο στο τμήμα i-Β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4280453"/>
              </p:ext>
            </p:extLst>
          </p:nvPr>
        </p:nvGraphicFramePr>
        <p:xfrm>
          <a:off x="3347864" y="908720"/>
          <a:ext cx="5695950" cy="1247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747" name="Picture (32-bit)" r:id="rId3" imgW="5695920" imgH="1247760" progId="MetafileCompanion32.Picture.1">
                  <p:embed/>
                </p:oleObj>
              </mc:Choice>
              <mc:Fallback>
                <p:oleObj name="Picture (32-bit)" r:id="rId3" imgW="5695920" imgH="124776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47864" y="908720"/>
                        <a:ext cx="5695950" cy="1247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ontent Placeholder 2"/>
          <p:cNvSpPr txBox="1">
            <a:spLocks/>
          </p:cNvSpPr>
          <p:nvPr/>
        </p:nvSpPr>
        <p:spPr>
          <a:xfrm>
            <a:off x="0" y="2996952"/>
            <a:ext cx="9144000" cy="16561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Στην περίπτωση αυτή αγνοούνται τα έργα από αξονικές και τέμνουσες.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Τα ζητούμενα της άσκησης είναι δύο γενικευμένες μετακινήσεις, που πρέπει να αντιστοιχιστούν σε κάποια από τις έξι περιπτώσεις γενικευμένων δυνάμεων.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35496" y="4581128"/>
            <a:ext cx="4166258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b="1" dirty="0" smtClean="0"/>
              <a:t>Για την εύρεση του δ</a:t>
            </a:r>
            <a:r>
              <a:rPr lang="en-US" sz="2400" b="1" baseline="-25000" dirty="0" err="1" smtClean="0"/>
              <a:t>i,P</a:t>
            </a:r>
            <a:r>
              <a:rPr lang="el-GR" sz="2400" b="1" dirty="0" smtClean="0"/>
              <a:t> </a:t>
            </a:r>
            <a:r>
              <a:rPr lang="el-GR" sz="2400" dirty="0" smtClean="0"/>
              <a:t>πρέπει να ασκηθεί το </a:t>
            </a:r>
            <a:r>
              <a:rPr lang="en-US" sz="2400" dirty="0" err="1" smtClean="0"/>
              <a:t>i</a:t>
            </a:r>
            <a:r>
              <a:rPr lang="el-GR" sz="2400" dirty="0" smtClean="0"/>
              <a:t> μια μοναδιαία δύναμη. Η Α.Δ.Ε. </a:t>
            </a:r>
            <a:r>
              <a:rPr lang="el-GR" sz="2400" dirty="0"/>
              <a:t>γ</a:t>
            </a:r>
            <a:r>
              <a:rPr lang="el-GR" sz="2400" dirty="0" smtClean="0"/>
              <a:t>ράφεται: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39885" y="5805264"/>
                <a:ext cx="5230919" cy="9399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1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100" b="0" i="1" smtClean="0">
                              <a:latin typeface="Cambria Math"/>
                            </a:rPr>
                            <m:t>𝛿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100" b="0" i="0" smtClean="0">
                              <a:latin typeface="Cambria Math"/>
                            </a:rPr>
                            <m:t>i</m:t>
                          </m:r>
                          <m:r>
                            <a:rPr lang="el-GR" sz="2100" b="0" i="0" smtClean="0">
                              <a:latin typeface="Cambria Math"/>
                            </a:rPr>
                            <m:t>,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𝑃</m:t>
                          </m:r>
                        </m:sub>
                      </m:sSub>
                      <m:r>
                        <a:rPr lang="en-US" sz="21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210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1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sz="2100" b="0" i="1" smtClean="0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100" b="0" i="1" smtClean="0"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</m:acc>
                              <m:r>
                                <a:rPr lang="en-US" sz="2100" b="0" i="1" smtClean="0">
                                  <a:latin typeface="Cambria Math"/>
                                </a:rPr>
                                <m:t>,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100" b="0" i="0" smtClean="0">
                                  <a:latin typeface="Cambria Math"/>
                                </a:rPr>
                                <m:t>i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1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100" b="0" i="1" smtClean="0">
                                  <a:latin typeface="Cambria Math"/>
                                </a:rPr>
                                <m:t>𝜅</m:t>
                              </m:r>
                              <m:r>
                                <a:rPr lang="el-GR" sz="2100" b="0" i="1" smtClean="0">
                                  <a:latin typeface="Cambria Math"/>
                                </a:rPr>
                                <m:t>,</m:t>
                              </m:r>
                            </m:e>
                            <m:sub>
                              <m:r>
                                <a:rPr lang="en-US" sz="2100" b="0" i="1" smtClean="0">
                                  <a:latin typeface="Cambria Math"/>
                                </a:rPr>
                                <m:t>𝑃</m:t>
                              </m:r>
                            </m:sub>
                          </m:sSub>
                          <m:r>
                            <a:rPr lang="en-US" sz="2100" b="0" i="1" smtClean="0">
                              <a:latin typeface="Cambria Math"/>
                            </a:rPr>
                            <m:t>𝑑𝑠</m:t>
                          </m:r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⇒</m:t>
                          </m:r>
                          <m:sSub>
                            <m:sSubPr>
                              <m:ctrlPr>
                                <a:rPr lang="en-US" sz="21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l-GR" sz="2100" b="0" i="1" smtClean="0">
                                  <a:latin typeface="Cambria Math"/>
                                  <a:ea typeface="Cambria Math"/>
                                </a:rPr>
                                <m:t>𝛿</m:t>
                              </m:r>
                            </m:e>
                            <m:sub>
                              <m:r>
                                <a:rPr lang="en-US" sz="2100" b="0" i="1" smtClean="0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  <m:r>
                                <a:rPr lang="en-US" sz="2100" b="0" i="1" smtClean="0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r>
                                <a:rPr lang="en-US" sz="2100" b="0" i="1" smtClean="0">
                                  <a:latin typeface="Cambria Math"/>
                                  <a:ea typeface="Cambria Math"/>
                                </a:rPr>
                                <m:t>𝑃</m:t>
                              </m:r>
                            </m:sub>
                          </m:sSub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21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100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100" b="0" i="1" smtClean="0">
                                  <a:latin typeface="Cambria Math"/>
                                  <a:ea typeface="Cambria Math"/>
                                </a:rPr>
                                <m:t>𝐸𝐽</m:t>
                              </m:r>
                            </m:den>
                          </m:f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n-US" sz="21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1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sz="2100" b="0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100" b="0" i="1" smtClean="0">
                                          <a:latin typeface="Cambria Math"/>
                                          <a:ea typeface="Cambria Math"/>
                                        </a:rPr>
                                        <m:t>𝑀</m:t>
                                      </m:r>
                                    </m:e>
                                  </m:acc>
                                  <m:r>
                                    <a:rPr lang="en-US" sz="2100" b="0" i="1" smtClean="0">
                                      <a:latin typeface="Cambria Math"/>
                                    </a:rPr>
                                    <m:t>,</m:t>
                                  </m:r>
                                </m:e>
                                <m:sub>
                                  <m:r>
                                    <a:rPr lang="en-US" sz="2100" b="0" i="1" smtClean="0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1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100" b="0" i="1" smtClean="0">
                                      <a:latin typeface="Cambria Math"/>
                                      <a:ea typeface="Cambria Math"/>
                                    </a:rPr>
                                    <m:t>𝑀</m:t>
                                  </m:r>
                                  <m:r>
                                    <a:rPr lang="en-US" sz="2100" b="0" i="1" smtClean="0">
                                      <a:latin typeface="Cambria Math"/>
                                      <a:ea typeface="Cambria Math"/>
                                    </a:rPr>
                                    <m:t>,</m:t>
                                  </m:r>
                                </m:e>
                                <m:sub>
                                  <m:r>
                                    <a:rPr lang="en-US" sz="2100" b="0" i="1" smtClean="0">
                                      <a:latin typeface="Cambria Math"/>
                                      <a:ea typeface="Cambria Math"/>
                                    </a:rPr>
                                    <m:t>𝑃</m:t>
                                  </m:r>
                                </m:sub>
                              </m:sSub>
                              <m:r>
                                <a:rPr lang="en-US" sz="2100" b="0" i="1" smtClean="0">
                                  <a:latin typeface="Cambria Math"/>
                                  <a:ea typeface="Cambria Math"/>
                                </a:rPr>
                                <m:t>𝑑𝑠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el-GR" sz="21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885" y="5805264"/>
                <a:ext cx="5230919" cy="93993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Object 3" descr="Εικόνα που δείχνει την επιβολή μοναδιαίου φορτίου στο σημείο i με σκοπό τον υπολογισμό της ζητούμενης μετακίνησης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5506626"/>
              </p:ext>
            </p:extLst>
          </p:nvPr>
        </p:nvGraphicFramePr>
        <p:xfrm>
          <a:off x="4201754" y="4581128"/>
          <a:ext cx="4834742" cy="8257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748" name="Picture (32-bit)" r:id="rId8" imgW="3457440" imgH="590400" progId="MetafileCompanion32.Picture.1">
                  <p:embed/>
                </p:oleObj>
              </mc:Choice>
              <mc:Fallback>
                <p:oleObj name="Picture (32-bit)" r:id="rId8" imgW="3457440" imgH="59040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201754" y="4581128"/>
                        <a:ext cx="4834742" cy="8257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937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Άσκηση 1</a:t>
            </a:r>
            <a:r>
              <a:rPr lang="el-GR" sz="2800" b="1" baseline="30000" dirty="0" smtClean="0"/>
              <a:t>η</a:t>
            </a:r>
            <a:r>
              <a:rPr lang="el-GR" sz="2800" b="1" dirty="0" smtClean="0"/>
              <a:t> – υπολογισμός δ</a:t>
            </a:r>
            <a:r>
              <a:rPr lang="en-US" sz="2800" b="1" baseline="-25000" dirty="0" err="1" smtClean="0"/>
              <a:t>i,P</a:t>
            </a:r>
            <a:endParaRPr lang="el-GR" sz="2800" b="1" baseline="-250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788024" y="836712"/>
            <a:ext cx="4248472" cy="41044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Ο φορέας αρχικά επιλύεται για την εξωτερική φόρτιση, υπολογίζονται οι αντιδράσεις και το διάγραμμα των ροπών.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Ακολούθως, υπολογίζεται και το διάγραμμα ροπών για το μοναδιαίο φορτίο.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Υπολογίζεται το ολοκλήρωμα του γινομένου των  διαγραμμάτων των ροπών για το τμήμα Α-</a:t>
            </a:r>
            <a:r>
              <a:rPr lang="en-US" sz="2400" dirty="0" err="1" smtClean="0"/>
              <a:t>i</a:t>
            </a:r>
            <a:r>
              <a:rPr lang="el-GR" sz="2400" dirty="0" smtClean="0"/>
              <a:t> και υπολογίζεται: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860032" y="4725144"/>
                <a:ext cx="4279120" cy="7169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0" i="1" smtClean="0">
                              <a:latin typeface="Cambria Math"/>
                            </a:rPr>
                            <m:t>𝛿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</a:rPr>
                            <m:t>i</m:t>
                          </m:r>
                          <m:r>
                            <a:rPr lang="el-GR" sz="2000" b="0" i="0" smtClean="0">
                              <a:latin typeface="Cambria Math"/>
                            </a:rPr>
                            <m:t>,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𝑃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l-GR" sz="20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𝐸𝐽</m:t>
                          </m:r>
                        </m:den>
                      </m:f>
                      <m:f>
                        <m:f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8</m:t>
                      </m:r>
                      <m:d>
                        <m:d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−8</m:t>
                          </m:r>
                        </m:e>
                      </m:d>
                      <m:d>
                        <m:d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−960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</a:rPr>
                        <m:t>=0.0975</m:t>
                      </m:r>
                      <m:r>
                        <a:rPr lang="en-US" sz="2000" b="0" i="1" smtClean="0">
                          <a:latin typeface="Cambria Math"/>
                        </a:rPr>
                        <m:t>𝑚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4725144"/>
                <a:ext cx="4279120" cy="71699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Object 2" descr="Εικόνα που περιγράφει τον υπολογισμό των αντιδράσεων και του διαγράμματος ροπών του φορέα για την εξωτερική φόρτιση, αλλά και την εύρεση του διαγράμματος των ροπών για το μοναδιαίο φορτίο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064736"/>
              </p:ext>
            </p:extLst>
          </p:nvPr>
        </p:nvGraphicFramePr>
        <p:xfrm>
          <a:off x="5591" y="836712"/>
          <a:ext cx="4710425" cy="47545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36" name="Picture (32-bit)" r:id="rId6" imgW="2647800" imgH="2171880" progId="MetafileCompanion32.Picture.1">
                  <p:embed/>
                </p:oleObj>
              </mc:Choice>
              <mc:Fallback>
                <p:oleObj name="Picture (32-bit)" r:id="rId6" imgW="2647800" imgH="217188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591" y="836712"/>
                        <a:ext cx="4710425" cy="47545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ntent Placeholder 2"/>
          <p:cNvSpPr txBox="1">
            <a:spLocks/>
          </p:cNvSpPr>
          <p:nvPr/>
        </p:nvSpPr>
        <p:spPr>
          <a:xfrm>
            <a:off x="35496" y="5805264"/>
            <a:ext cx="9071992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b="1" u="sng" dirty="0" smtClean="0">
                <a:solidFill>
                  <a:schemeClr val="accent5">
                    <a:lumMod val="75000"/>
                  </a:schemeClr>
                </a:solidFill>
              </a:rPr>
              <a:t>ΠΑΡΑΤΗΡΗΣΗ</a:t>
            </a:r>
            <a:r>
              <a:rPr lang="el-GR" sz="2400" dirty="0" smtClean="0"/>
              <a:t>: Το δ</a:t>
            </a:r>
            <a:r>
              <a:rPr lang="en-US" sz="2400" baseline="-25000" dirty="0" err="1" smtClean="0"/>
              <a:t>i,P</a:t>
            </a:r>
            <a:r>
              <a:rPr lang="en-US" sz="2400" dirty="0" smtClean="0"/>
              <a:t> </a:t>
            </a:r>
            <a:r>
              <a:rPr lang="el-GR" sz="2400" dirty="0" smtClean="0"/>
              <a:t>προέκυψε θετικό, επομένως θα έχει τη φορά του μοναδιαίου φορτίου.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4311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Άσκηση 1</a:t>
            </a:r>
            <a:r>
              <a:rPr lang="el-GR" sz="2800" b="1" baseline="30000" dirty="0" smtClean="0"/>
              <a:t>η</a:t>
            </a:r>
            <a:r>
              <a:rPr lang="el-GR" sz="2800" b="1" dirty="0" smtClean="0"/>
              <a:t> – υπολογισμός Δφ</a:t>
            </a:r>
            <a:r>
              <a:rPr lang="en-US" sz="2800" b="1" baseline="-25000" dirty="0" err="1" smtClean="0"/>
              <a:t>i,P</a:t>
            </a:r>
            <a:endParaRPr lang="el-GR" sz="2800" b="1" baseline="-25000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716016" y="836711"/>
            <a:ext cx="4391472" cy="392251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b="1" dirty="0" smtClean="0"/>
              <a:t>Για την εύρεση του Δφ</a:t>
            </a:r>
            <a:r>
              <a:rPr lang="en-US" sz="2400" b="1" baseline="-25000" dirty="0" err="1" smtClean="0"/>
              <a:t>i,P</a:t>
            </a:r>
            <a:r>
              <a:rPr lang="el-GR" sz="2400" b="1" dirty="0" smtClean="0"/>
              <a:t> </a:t>
            </a:r>
            <a:r>
              <a:rPr lang="el-GR" sz="2400" dirty="0" smtClean="0"/>
              <a:t>πρέπει να εφαρμοστεί στο </a:t>
            </a:r>
            <a:r>
              <a:rPr lang="en-US" sz="2400" dirty="0" err="1" smtClean="0"/>
              <a:t>i</a:t>
            </a:r>
            <a:r>
              <a:rPr lang="el-GR" sz="2400" dirty="0" smtClean="0"/>
              <a:t> διπλή ροπή ίση με τη μονάδα. Ο φορέας επιλύεται μία φορά ακόμη για τη διπλή ροπή, υπολογίζονται οι αντιδράσεις και το</a:t>
            </a:r>
            <a:r>
              <a:rPr lang="en-US" sz="2400" dirty="0" smtClean="0"/>
              <a:t> </a:t>
            </a:r>
            <a:r>
              <a:rPr lang="el-GR" sz="2400" dirty="0" smtClean="0"/>
              <a:t>νέο διάγραμμα ροπών. Εφαρμόζεται η Α.Δ.Ε. </a:t>
            </a:r>
            <a:r>
              <a:rPr lang="el-GR" sz="2400" dirty="0"/>
              <a:t>κ</a:t>
            </a:r>
            <a:r>
              <a:rPr lang="el-GR" sz="2400" dirty="0" smtClean="0"/>
              <a:t>αι υπολογίζεται το ολοκλήρωμα του γινομένου των διαγραμμάτων των ροπών για τα τμήματα Α-</a:t>
            </a:r>
            <a:r>
              <a:rPr lang="en-US" sz="2400" dirty="0" err="1" smtClean="0"/>
              <a:t>i</a:t>
            </a:r>
            <a:r>
              <a:rPr lang="el-GR" sz="2400" dirty="0" smtClean="0"/>
              <a:t> και </a:t>
            </a:r>
            <a:r>
              <a:rPr lang="en-US" sz="2400" dirty="0" err="1" smtClean="0"/>
              <a:t>i</a:t>
            </a:r>
            <a:r>
              <a:rPr lang="el-GR" sz="2400" dirty="0" smtClean="0"/>
              <a:t>-Β: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716016" y="4725144"/>
                <a:ext cx="3272627" cy="9399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1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100" b="0" i="0" smtClean="0">
                              <a:latin typeface="Cambria Math"/>
                            </a:rPr>
                            <m:t>Δφ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100" b="0" i="0" smtClean="0">
                              <a:latin typeface="Cambria Math"/>
                            </a:rPr>
                            <m:t>i</m:t>
                          </m:r>
                          <m:r>
                            <a:rPr lang="el-GR" sz="2100" b="0" i="0" smtClean="0">
                              <a:latin typeface="Cambria Math"/>
                            </a:rPr>
                            <m:t>,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𝑃</m:t>
                          </m:r>
                        </m:sub>
                      </m:sSub>
                      <m:r>
                        <a:rPr lang="en-US" sz="21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1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100" b="0" i="1" smtClean="0">
                              <a:latin typeface="Cambria Math"/>
                            </a:rPr>
                            <m:t>𝐸𝐽</m:t>
                          </m:r>
                        </m:den>
                      </m:f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2100" b="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1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sz="2100" b="0" i="1" smtClean="0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100" b="0" i="1" smtClean="0"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</m:acc>
                              <m:r>
                                <a:rPr lang="en-US" sz="2100" b="0" i="1" smtClean="0">
                                  <a:latin typeface="Cambria Math"/>
                                </a:rPr>
                                <m:t>,</m:t>
                              </m:r>
                            </m:e>
                            <m:sub>
                              <m:r>
                                <a:rPr lang="en-US" sz="2100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1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100" b="0" i="1" smtClean="0">
                                  <a:latin typeface="Cambria Math"/>
                                </a:rPr>
                                <m:t>𝑀</m:t>
                              </m:r>
                              <m:r>
                                <a:rPr lang="en-US" sz="2100" b="0" i="1" smtClean="0">
                                  <a:latin typeface="Cambria Math"/>
                                </a:rPr>
                                <m:t>,</m:t>
                              </m:r>
                            </m:e>
                            <m:sub>
                              <m:r>
                                <a:rPr lang="en-US" sz="2100" b="0" i="1" smtClean="0">
                                  <a:latin typeface="Cambria Math"/>
                                </a:rPr>
                                <m:t>𝑃</m:t>
                              </m:r>
                            </m:sub>
                          </m:sSub>
                          <m:r>
                            <a:rPr lang="en-US" sz="2100" b="0" i="1" smtClean="0">
                              <a:latin typeface="Cambria Math"/>
                            </a:rPr>
                            <m:t>𝑑𝑠</m:t>
                          </m:r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⇒</m:t>
                          </m:r>
                        </m:e>
                      </m:nary>
                    </m:oMath>
                  </m:oMathPara>
                </a14:m>
                <a:endParaRPr lang="el-GR" sz="21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016" y="4725144"/>
                <a:ext cx="3272627" cy="93993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99592" y="5736345"/>
                <a:ext cx="7764370" cy="7169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000" b="0" i="0" smtClean="0">
                              <a:latin typeface="Cambria Math"/>
                            </a:rPr>
                            <m:t>Δφ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</a:rPr>
                            <m:t>i</m:t>
                          </m:r>
                          <m:r>
                            <a:rPr lang="el-GR" sz="2000" b="0" i="0" smtClean="0">
                              <a:latin typeface="Cambria Math"/>
                            </a:rPr>
                            <m:t>,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𝑃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l-GR" sz="20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𝐸𝐽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[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6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∗8</m:t>
                      </m:r>
                      <m:d>
                        <m:d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−960</m:t>
                          </m:r>
                        </m:e>
                      </m:d>
                      <m:d>
                        <m:d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2∗2+1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∗8∗240∗1]=</m:t>
                      </m:r>
                      <m:r>
                        <a:rPr lang="el-GR" sz="2000" b="0" i="1" smtClean="0">
                          <a:latin typeface="Cambria Math"/>
                        </a:rPr>
                        <m:t>−</m:t>
                      </m:r>
                      <m:r>
                        <a:rPr lang="en-US" sz="2000" b="0" i="1" smtClean="0">
                          <a:latin typeface="Cambria Math"/>
                        </a:rPr>
                        <m:t>0.0</m:t>
                      </m:r>
                      <m:r>
                        <a:rPr lang="el-GR" sz="2000" b="0" i="1" smtClean="0">
                          <a:latin typeface="Cambria Math"/>
                        </a:rPr>
                        <m:t>2</m:t>
                      </m:r>
                      <m:r>
                        <a:rPr lang="en-US" sz="2000" b="0" i="1" smtClean="0">
                          <a:latin typeface="Cambria Math"/>
                        </a:rPr>
                        <m:t>7</m:t>
                      </m:r>
                      <m:r>
                        <a:rPr lang="el-GR" sz="2000" b="0" i="1" smtClean="0">
                          <a:latin typeface="Cambria Math"/>
                        </a:rPr>
                        <m:t>4</m:t>
                      </m:r>
                      <m:r>
                        <a:rPr lang="en-US" sz="2000" b="0" i="1" smtClean="0">
                          <a:latin typeface="Cambria Math"/>
                        </a:rPr>
                        <m:t>𝑟𝑎𝑑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5736345"/>
                <a:ext cx="7764370" cy="71699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Object 1" descr="Εικόνα που δείχνει την επιβολή διπλής ροπής ίσης με τη μονάδα στο σημείο i με σκοπό τον υπολογισμό της ζητούμενης αμοιβαίας στροφής και τον υπολογισμό των αντιδράσεων και του διαγράμματος των ροπών του φορέα λόγω της διπλής ροπής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533693"/>
              </p:ext>
            </p:extLst>
          </p:nvPr>
        </p:nvGraphicFramePr>
        <p:xfrm>
          <a:off x="53307" y="863649"/>
          <a:ext cx="4655947" cy="42199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72" name="Picture (32-bit)" r:id="rId7" imgW="3286080" imgH="2505240" progId="MetafileCompanion32.Picture.1">
                  <p:embed/>
                </p:oleObj>
              </mc:Choice>
              <mc:Fallback>
                <p:oleObj name="Picture (32-bit)" r:id="rId7" imgW="3286080" imgH="250524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3307" y="863649"/>
                        <a:ext cx="4655947" cy="42199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31476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Άσκηση 1</a:t>
            </a:r>
            <a:r>
              <a:rPr lang="el-GR" sz="2800" b="1" baseline="30000" dirty="0" smtClean="0"/>
              <a:t>η</a:t>
            </a:r>
            <a:r>
              <a:rPr lang="el-GR" sz="2800" b="1" dirty="0" smtClean="0"/>
              <a:t> – σκαρίφημα ελαστικής γραμμής</a:t>
            </a:r>
            <a:endParaRPr lang="el-GR" sz="2800" b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07504" y="836712"/>
            <a:ext cx="8928992" cy="30243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Ελαστική γραμμή: </a:t>
            </a:r>
            <a:r>
              <a:rPr lang="el-GR" sz="2400" dirty="0" smtClean="0"/>
              <a:t>η γραμμή του παραμορφωμένου άξονα του φορέα.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Το σκαρίφημα της ελαστικής γραμμής του φορέα της άσκησης μπορεί να γίνει ως εξής: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Η μετακίνηση δ</a:t>
            </a:r>
            <a:r>
              <a:rPr lang="en-US" sz="2400" baseline="-25000" dirty="0" err="1" smtClean="0"/>
              <a:t>i,P</a:t>
            </a:r>
            <a:r>
              <a:rPr lang="el-GR" sz="2400" dirty="0" smtClean="0"/>
              <a:t> υπολογίστηκε περίπου 10</a:t>
            </a:r>
            <a:r>
              <a:rPr lang="en-US" sz="2400" dirty="0" smtClean="0"/>
              <a:t>cm </a:t>
            </a:r>
            <a:r>
              <a:rPr lang="el-GR" sz="2400" dirty="0" smtClean="0"/>
              <a:t>προς τα κάτω.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Το διάγραμμα των ροπών Μ,</a:t>
            </a:r>
            <a:r>
              <a:rPr lang="el-GR" sz="2400" baseline="-25000" dirty="0" smtClean="0"/>
              <a:t>Ρ</a:t>
            </a:r>
            <a:r>
              <a:rPr lang="el-GR" sz="2400" dirty="0" smtClean="0"/>
              <a:t> αντιστοιχεί στην καμπυλότητα του κάθε τμήματος. Ο κανόνας φαίνεται στο σχήμα:</a:t>
            </a:r>
          </a:p>
        </p:txBody>
      </p:sp>
      <p:graphicFrame>
        <p:nvGraphicFramePr>
          <p:cNvPr id="3" name="Object 2" descr="Εικόνα που δείχνει το συσχετισμό θετικής καμπυλότητας με θετικό διάγραμμα ροπών σε αντίστοιχο τμήμα ενός φορέα και ομοίως, το συσχετισμό αρνητικής καμπυλότητας με αρνητικό διάγραμμα ροπών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6851079"/>
              </p:ext>
            </p:extLst>
          </p:nvPr>
        </p:nvGraphicFramePr>
        <p:xfrm>
          <a:off x="323528" y="4005064"/>
          <a:ext cx="2816313" cy="23042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713" name="Picture (32-bit)" r:id="rId3" imgW="1990800" imgH="1628640" progId="MetafileCompanion32.Picture.1">
                  <p:embed/>
                </p:oleObj>
              </mc:Choice>
              <mc:Fallback>
                <p:oleObj name="Picture (32-bit)" r:id="rId3" imgW="1990800" imgH="162864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3528" y="4005064"/>
                        <a:ext cx="2816313" cy="23042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ntent Placeholder 2"/>
          <p:cNvSpPr txBox="1">
            <a:spLocks/>
          </p:cNvSpPr>
          <p:nvPr/>
        </p:nvSpPr>
        <p:spPr>
          <a:xfrm>
            <a:off x="3707904" y="3861048"/>
            <a:ext cx="5328592" cy="27363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Δηλαδή, θετικό διάγραμμα ροπών σημαίνει θετική καμπυλότητα στο συγκεκριμένο τμήμα του φορέα, ενώ αρνητικό διάγραμμα ροπών σημαίνει αντίστοιχα, αρνητική καμπυλότητα (πάντα λαμβάνεται υπόψη η θέση της ίνας αναφοράς).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8952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Άσκηση 1</a:t>
            </a:r>
            <a:r>
              <a:rPr lang="el-GR" sz="2800" b="1" baseline="30000" dirty="0" smtClean="0"/>
              <a:t>η</a:t>
            </a:r>
            <a:r>
              <a:rPr lang="el-GR" sz="2800" b="1" dirty="0" smtClean="0"/>
              <a:t> – σκαρίφημα ελαστικής γραμμής (συνέχεια)</a:t>
            </a:r>
            <a:endParaRPr lang="el-GR" sz="2800" b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07504" y="1052736"/>
            <a:ext cx="8928992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Με βάση τα παραπάνω, το τμήμα Α-</a:t>
            </a:r>
            <a:r>
              <a:rPr lang="en-US" sz="2400" dirty="0" err="1" smtClean="0"/>
              <a:t>i</a:t>
            </a:r>
            <a:r>
              <a:rPr lang="el-GR" sz="2400" dirty="0" smtClean="0"/>
              <a:t> της δοκού εμφανίζει αρνητική καμπυλότητα, ενώ το τμήμα </a:t>
            </a:r>
            <a:r>
              <a:rPr lang="en-US" sz="2400" dirty="0" err="1" smtClean="0"/>
              <a:t>i</a:t>
            </a:r>
            <a:r>
              <a:rPr lang="en-US" sz="2400" dirty="0" smtClean="0"/>
              <a:t>-B </a:t>
            </a:r>
            <a:r>
              <a:rPr lang="el-GR" sz="2400" dirty="0" smtClean="0"/>
              <a:t>εμφανίζει θετική καμπυλότητα.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Αφού έχει σχεδιαστεί η μετακίνηση δ</a:t>
            </a:r>
            <a:r>
              <a:rPr lang="en-US" sz="2400" baseline="-25000" dirty="0" err="1" smtClean="0"/>
              <a:t>i,P</a:t>
            </a:r>
            <a:r>
              <a:rPr lang="el-GR" sz="2400" dirty="0" smtClean="0"/>
              <a:t> , σχεδιάζονται και οι αντίστοιχες καμπυλότητες στο ίδιο σχήμα.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Στο σκαρίφημα της ελαστικής γραμμής η Δφ προσδιορίζεται από τις εφαπτομένες των δύο επιμέρους καμπυλών, όπως φαίνεται και στο σχήμα.</a:t>
            </a:r>
          </a:p>
        </p:txBody>
      </p:sp>
      <p:graphicFrame>
        <p:nvGraphicFramePr>
          <p:cNvPr id="2" name="Object 1" descr="Εικόνα που περιγράφει τη διαδικασία σχεδίασης της ελαστικής γραμμής του φορέα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5629923"/>
              </p:ext>
            </p:extLst>
          </p:nvPr>
        </p:nvGraphicFramePr>
        <p:xfrm>
          <a:off x="1043608" y="4653136"/>
          <a:ext cx="6844732" cy="1368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95" name="Picture (32-bit)" r:id="rId3" imgW="5000760" imgH="781200" progId="MetafileCompanion32.Picture.1">
                  <p:embed/>
                </p:oleObj>
              </mc:Choice>
              <mc:Fallback>
                <p:oleObj name="Picture (32-bit)" r:id="rId3" imgW="5000760" imgH="78120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43608" y="4653136"/>
                        <a:ext cx="6844732" cy="13681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8738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Άσκηση </a:t>
            </a:r>
            <a:r>
              <a:rPr lang="en-US" sz="2800" b="1" dirty="0" smtClean="0"/>
              <a:t>2</a:t>
            </a:r>
            <a:r>
              <a:rPr lang="el-GR" sz="2800" b="1" baseline="30000" dirty="0" smtClean="0"/>
              <a:t>η</a:t>
            </a:r>
            <a:r>
              <a:rPr lang="el-GR" sz="2800" b="1" dirty="0" smtClean="0"/>
              <a:t> </a:t>
            </a:r>
            <a:endParaRPr lang="el-GR" sz="2800" b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5496" y="1052736"/>
            <a:ext cx="8928992" cy="1872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Έστω η ισοστατική δοκός της προηγούμενης άσκησης, η οποία αυτή τη φορά υπόκειται σε ανομοιόμορφη μεταβολή θερμοκρασίας Δ</a:t>
            </a:r>
            <a:r>
              <a:rPr lang="en-US" sz="2400" dirty="0"/>
              <a:t>t</a:t>
            </a:r>
            <a:r>
              <a:rPr lang="el-GR" sz="2400" dirty="0" smtClean="0"/>
              <a:t>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Δεδομένα άσκησης: </a:t>
            </a:r>
            <a:r>
              <a:rPr lang="en-US" sz="2400" dirty="0" smtClean="0"/>
              <a:t>EJ=2.1*10</a:t>
            </a:r>
            <a:r>
              <a:rPr lang="en-US" sz="2400" baseline="30000" dirty="0" smtClean="0"/>
              <a:t>5</a:t>
            </a:r>
            <a:r>
              <a:rPr lang="en-US" sz="2400" dirty="0" smtClean="0"/>
              <a:t> kNm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, </a:t>
            </a:r>
            <a:r>
              <a:rPr lang="el-GR" sz="2400" dirty="0" smtClean="0"/>
              <a:t>α=1.2*10</a:t>
            </a:r>
            <a:r>
              <a:rPr lang="el-GR" sz="2400" baseline="30000" dirty="0" smtClean="0"/>
              <a:t>-5</a:t>
            </a:r>
            <a:r>
              <a:rPr lang="en-US" sz="2400" dirty="0" smtClean="0"/>
              <a:t>grad</a:t>
            </a:r>
            <a:r>
              <a:rPr lang="en-US" sz="2400" baseline="30000" dirty="0" smtClean="0"/>
              <a:t>-1</a:t>
            </a:r>
            <a:r>
              <a:rPr lang="en-US" sz="2400" dirty="0" smtClean="0"/>
              <a:t>, h=0.4m.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Ζητούμενα: δ</a:t>
            </a:r>
            <a:r>
              <a:rPr lang="en-US" sz="2400" baseline="-25000" dirty="0" err="1" smtClean="0"/>
              <a:t>i</a:t>
            </a:r>
            <a:r>
              <a:rPr lang="en-US" sz="2400" baseline="-25000" dirty="0" smtClean="0"/>
              <a:t>,</a:t>
            </a:r>
            <a:r>
              <a:rPr lang="el-GR" sz="2400" baseline="-25000" dirty="0" smtClean="0"/>
              <a:t>Δ</a:t>
            </a:r>
            <a:r>
              <a:rPr lang="en-US" sz="2400" baseline="-25000" dirty="0" smtClean="0"/>
              <a:t>t</a:t>
            </a:r>
            <a:r>
              <a:rPr lang="en-US" sz="2400" dirty="0" smtClean="0"/>
              <a:t> </a:t>
            </a:r>
            <a:r>
              <a:rPr lang="el-GR" sz="2400" dirty="0" smtClean="0"/>
              <a:t>και Δφ</a:t>
            </a:r>
            <a:r>
              <a:rPr lang="en-US" sz="2400" baseline="-25000" dirty="0" err="1" smtClean="0"/>
              <a:t>i</a:t>
            </a:r>
            <a:r>
              <a:rPr lang="en-US" sz="2400" baseline="-25000" dirty="0" smtClean="0"/>
              <a:t>,</a:t>
            </a:r>
            <a:r>
              <a:rPr lang="el-GR" sz="2400" baseline="-25000" dirty="0" smtClean="0"/>
              <a:t>Δ</a:t>
            </a:r>
            <a:r>
              <a:rPr lang="en-US" sz="2400" baseline="-25000" dirty="0" smtClean="0"/>
              <a:t>t</a:t>
            </a:r>
            <a:r>
              <a:rPr lang="en-US" sz="2400" dirty="0" smtClean="0"/>
              <a:t>.</a:t>
            </a:r>
            <a:endParaRPr lang="el-GR" sz="2400" dirty="0" smtClean="0"/>
          </a:p>
        </p:txBody>
      </p:sp>
      <p:graphicFrame>
        <p:nvGraphicFramePr>
          <p:cNvPr id="3" name="Object 2" descr="Εικόνα του ίδιου φορέα, ο οποίος αυτή τη φορά υπόκειται σε ανομοιόμορφη μεταβολή θερμοκρασίας στο τμήμα Α-i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199832"/>
              </p:ext>
            </p:extLst>
          </p:nvPr>
        </p:nvGraphicFramePr>
        <p:xfrm>
          <a:off x="1691680" y="3104239"/>
          <a:ext cx="5904656" cy="11888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18" name="Picture (32-bit)" r:id="rId3" imgW="4257720" imgH="857160" progId="MetafileCompanion32.Picture.1">
                  <p:embed/>
                </p:oleObj>
              </mc:Choice>
              <mc:Fallback>
                <p:oleObj name="Picture (32-bit)" r:id="rId3" imgW="4257720" imgH="85716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91680" y="3104239"/>
                        <a:ext cx="5904656" cy="11888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ontent Placeholder 2"/>
          <p:cNvSpPr txBox="1">
            <a:spLocks/>
          </p:cNvSpPr>
          <p:nvPr/>
        </p:nvSpPr>
        <p:spPr>
          <a:xfrm>
            <a:off x="251520" y="4761148"/>
            <a:ext cx="8712968" cy="6120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Για το συγκεκριμένο καταναγκασμό αρχικά υπολογίζεται το κ,</a:t>
            </a:r>
            <a:r>
              <a:rPr lang="el-GR" sz="2400" baseline="-25000" dirty="0" smtClean="0"/>
              <a:t>Δ</a:t>
            </a:r>
            <a:r>
              <a:rPr lang="en-US" sz="2400" baseline="-25000" dirty="0" smtClean="0"/>
              <a:t>t</a:t>
            </a:r>
            <a:r>
              <a:rPr lang="el-GR" sz="2400" dirty="0" smtClean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52705" y="5306925"/>
                <a:ext cx="4441280" cy="7143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000" b="0" i="0" smtClean="0">
                              <a:latin typeface="Cambria Math"/>
                            </a:rPr>
                            <m:t>κ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,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sz="2000" b="0" i="0" smtClean="0">
                              <a:latin typeface="Cambria Math"/>
                            </a:rPr>
                            <m:t>Δ</m:t>
                          </m:r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</a:rPr>
                            <m:t>t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l-GR" sz="2000" b="0" i="1" smtClean="0">
                              <a:latin typeface="Cambria Math"/>
                            </a:rPr>
                            <m:t>𝛼</m:t>
                          </m:r>
                          <m:r>
                            <m:rPr>
                              <m:sty m:val="p"/>
                            </m:rPr>
                            <a:rPr lang="el-GR" sz="2000" b="0" i="0" smtClean="0">
                              <a:latin typeface="Cambria Math"/>
                            </a:rPr>
                            <m:t>Δ</m:t>
                          </m:r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</a:rPr>
                            <m:t>t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h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1.2∗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/>
                                </a:rPr>
                                <m:t>−5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/>
                            </a:rPr>
                            <m:t>∗20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0.4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=0.0006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705" y="5306925"/>
                <a:ext cx="4441280" cy="71436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6180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Άσκηση </a:t>
            </a:r>
            <a:r>
              <a:rPr lang="en-US" sz="2800" b="1" dirty="0" smtClean="0"/>
              <a:t>2</a:t>
            </a:r>
            <a:r>
              <a:rPr lang="el-GR" sz="2800" b="1" baseline="30000" dirty="0" smtClean="0"/>
              <a:t>η</a:t>
            </a:r>
            <a:r>
              <a:rPr lang="el-GR" sz="2800" b="1" dirty="0" smtClean="0"/>
              <a:t> – υπολογισμός δ</a:t>
            </a:r>
            <a:r>
              <a:rPr lang="en-US" sz="2800" b="1" baseline="-25000" dirty="0" err="1" smtClean="0"/>
              <a:t>i</a:t>
            </a:r>
            <a:r>
              <a:rPr lang="en-US" sz="2800" b="1" baseline="-25000" dirty="0" smtClean="0"/>
              <a:t>,</a:t>
            </a:r>
            <a:r>
              <a:rPr lang="el-GR" sz="2800" b="1" baseline="-25000" dirty="0" smtClean="0"/>
              <a:t>Δ</a:t>
            </a:r>
            <a:r>
              <a:rPr lang="en-US" sz="2800" b="1" baseline="-25000" dirty="0" smtClean="0"/>
              <a:t>t</a:t>
            </a:r>
            <a:endParaRPr lang="el-GR" sz="2800" b="1" baseline="-25000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35496" y="908720"/>
            <a:ext cx="8928992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b="1" dirty="0" smtClean="0"/>
              <a:t>Για τον υπολογισμό του δ</a:t>
            </a:r>
            <a:r>
              <a:rPr lang="en-US" sz="2400" b="1" baseline="-25000" dirty="0" err="1" smtClean="0"/>
              <a:t>i</a:t>
            </a:r>
            <a:r>
              <a:rPr lang="en-US" sz="2400" b="1" baseline="-25000" dirty="0" smtClean="0"/>
              <a:t>,</a:t>
            </a:r>
            <a:r>
              <a:rPr lang="el-GR" sz="2400" b="1" baseline="-25000" dirty="0" smtClean="0"/>
              <a:t>Δ</a:t>
            </a:r>
            <a:r>
              <a:rPr lang="en-US" sz="2400" b="1" baseline="-25000" dirty="0" smtClean="0"/>
              <a:t>t</a:t>
            </a:r>
            <a:r>
              <a:rPr lang="el-GR" sz="2400" b="1" dirty="0" smtClean="0"/>
              <a:t> </a:t>
            </a:r>
            <a:r>
              <a:rPr lang="el-GR" sz="2400" dirty="0" smtClean="0"/>
              <a:t>πρέπει να ασκηθεί το </a:t>
            </a:r>
            <a:r>
              <a:rPr lang="en-US" sz="2400" dirty="0" err="1" smtClean="0"/>
              <a:t>i</a:t>
            </a:r>
            <a:r>
              <a:rPr lang="el-GR" sz="2400" dirty="0" smtClean="0"/>
              <a:t> μια μοναδιαία δύναμη, όπως ακριβώς και στην 1</a:t>
            </a:r>
            <a:r>
              <a:rPr lang="el-GR" sz="2400" baseline="30000" dirty="0" smtClean="0"/>
              <a:t>η</a:t>
            </a:r>
            <a:r>
              <a:rPr lang="el-GR" sz="2400" dirty="0" smtClean="0"/>
              <a:t> Άσκηση. Άρα το διάγραμμα των ροπών λόγω μοναδιαίου είναι το ίδιο με προηγουμένως:</a:t>
            </a:r>
          </a:p>
        </p:txBody>
      </p:sp>
      <p:graphicFrame>
        <p:nvGraphicFramePr>
          <p:cNvPr id="2" name="Object 1" descr="Εικόνα του διαγράμματος των ροπών του φορέα λόγω μοναδιαίου φορτίου στο σημείο i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9855072"/>
              </p:ext>
            </p:extLst>
          </p:nvPr>
        </p:nvGraphicFramePr>
        <p:xfrm>
          <a:off x="2090739" y="2496319"/>
          <a:ext cx="4563500" cy="10766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33" name="Picture (32-bit)" r:id="rId3" imgW="4962600" imgH="857160" progId="MetafileCompanion32.Picture.1">
                  <p:embed/>
                </p:oleObj>
              </mc:Choice>
              <mc:Fallback>
                <p:oleObj name="Picture (32-bit)" r:id="rId3" imgW="4962600" imgH="85716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90739" y="2496319"/>
                        <a:ext cx="4563500" cy="10766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ontent Placeholder 2"/>
          <p:cNvSpPr txBox="1">
            <a:spLocks/>
          </p:cNvSpPr>
          <p:nvPr/>
        </p:nvSpPr>
        <p:spPr>
          <a:xfrm>
            <a:off x="251520" y="3897052"/>
            <a:ext cx="8712968" cy="6120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Η Α.Δ.Ε. </a:t>
            </a:r>
            <a:r>
              <a:rPr lang="el-GR" sz="2400" dirty="0"/>
              <a:t>γ</a:t>
            </a:r>
            <a:r>
              <a:rPr lang="el-GR" sz="2400" dirty="0" smtClean="0"/>
              <a:t>ράφεται: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-36512" y="4473546"/>
                <a:ext cx="9150389" cy="8996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0" i="1" smtClean="0">
                              <a:latin typeface="Cambria Math"/>
                            </a:rPr>
                            <m:t>𝛿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</a:rPr>
                            <m:t>i</m:t>
                          </m:r>
                          <m:r>
                            <a:rPr lang="el-GR" sz="2000" b="0" i="0" smtClean="0">
                              <a:latin typeface="Cambria Math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l-GR" sz="2000" b="0" i="0" smtClean="0">
                              <a:latin typeface="Cambria Math"/>
                            </a:rPr>
                            <m:t>Δt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0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sz="2000" b="0" i="1" smtClean="0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0" i="1" smtClean="0"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</m:acc>
                              <m:r>
                                <a:rPr lang="en-US" sz="2000" b="0" i="1" smtClean="0">
                                  <a:latin typeface="Cambria Math"/>
                                </a:rPr>
                                <m:t>,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/>
                                </a:rPr>
                                <m:t>i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0" i="1" smtClean="0">
                                  <a:latin typeface="Cambria Math"/>
                                </a:rPr>
                                <m:t>𝜅</m:t>
                              </m:r>
                              <m:r>
                                <a:rPr lang="el-GR" sz="2000" b="0" i="1" smtClean="0">
                                  <a:latin typeface="Cambria Math"/>
                                </a:rPr>
                                <m:t>,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l-GR" sz="2000" b="0" i="0" smtClean="0">
                                  <a:latin typeface="Cambria Math"/>
                                </a:rPr>
                                <m:t>Δ</m:t>
                              </m:r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/>
                                </a:rPr>
                                <m:t>t</m:t>
                              </m:r>
                            </m:sub>
                          </m:sSub>
                          <m:r>
                            <a:rPr lang="en-US" sz="2000" b="0" i="1" smtClean="0">
                              <a:latin typeface="Cambria Math"/>
                            </a:rPr>
                            <m:t>𝑑𝑠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⇒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0" i="1" smtClean="0">
                                  <a:latin typeface="Cambria Math"/>
                                  <a:ea typeface="Cambria Math"/>
                                </a:rPr>
                                <m:t>𝛿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r>
                                <m:rPr>
                                  <m:sty m:val="p"/>
                                </m:rPr>
                                <a:rPr lang="el-GR" sz="2000" b="0" i="0" smtClean="0">
                                  <a:latin typeface="Cambria Math"/>
                                  <a:ea typeface="Cambria Math"/>
                                </a:rPr>
                                <m:t>Δ</m:t>
                              </m:r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/>
                                  <a:ea typeface="Cambria Math"/>
                                </a:rPr>
                                <m:t>t</m:t>
                              </m:r>
                            </m:sub>
                          </m:sSub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0" i="1" smtClean="0">
                                  <a:latin typeface="Cambria Math"/>
                                  <a:ea typeface="Cambria Math"/>
                                </a:rPr>
                                <m:t>𝜅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l-GR" sz="2000" b="0" i="0" smtClean="0">
                                  <a:latin typeface="Cambria Math"/>
                                  <a:ea typeface="Cambria Math"/>
                                </a:rPr>
                                <m:t>Δ</m:t>
                              </m:r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/>
                                  <a:ea typeface="Cambria Math"/>
                                </a:rPr>
                                <m:t>t</m:t>
                              </m:r>
                            </m:sub>
                          </m:sSub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sz="2000" b="0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000" b="0" i="1" smtClean="0">
                                          <a:latin typeface="Cambria Math"/>
                                          <a:ea typeface="Cambria Math"/>
                                        </a:rPr>
                                        <m:t>𝑀</m:t>
                                      </m:r>
                                    </m:e>
                                  </m:acc>
                                  <m:r>
                                    <a:rPr lang="en-US" sz="2000" b="0" i="1" smtClean="0">
                                      <a:latin typeface="Cambria Math"/>
                                    </a:rPr>
                                    <m:t>,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𝑑𝑠</m:t>
                              </m:r>
                            </m:e>
                          </m:nary>
                        </m:e>
                      </m:nary>
                      <m:r>
                        <a:rPr lang="en-US" sz="2000" b="0" i="1" smtClean="0">
                          <a:latin typeface="Cambria Math"/>
                        </a:rPr>
                        <m:t>=0.0006∗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∗8∗</m:t>
                      </m:r>
                      <m:d>
                        <m:d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−8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</a:rPr>
                        <m:t>=−0.0192</m:t>
                      </m:r>
                      <m:r>
                        <a:rPr lang="en-US" sz="2000" b="0" i="1" smtClean="0">
                          <a:latin typeface="Cambria Math"/>
                        </a:rPr>
                        <m:t>𝑚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4473546"/>
                <a:ext cx="9150389" cy="89967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14032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Άσκηση </a:t>
            </a:r>
            <a:r>
              <a:rPr lang="en-US" sz="2800" b="1" dirty="0" smtClean="0"/>
              <a:t>2</a:t>
            </a:r>
            <a:r>
              <a:rPr lang="el-GR" sz="2800" b="1" baseline="30000" dirty="0" smtClean="0"/>
              <a:t>η</a:t>
            </a:r>
            <a:r>
              <a:rPr lang="el-GR" sz="2800" b="1" dirty="0" smtClean="0"/>
              <a:t> – υπολογισμός Δφ</a:t>
            </a:r>
            <a:r>
              <a:rPr lang="en-US" sz="2800" b="1" baseline="-25000" dirty="0" err="1" smtClean="0"/>
              <a:t>i</a:t>
            </a:r>
            <a:r>
              <a:rPr lang="en-US" sz="2800" b="1" baseline="-25000" dirty="0" smtClean="0"/>
              <a:t>,</a:t>
            </a:r>
            <a:r>
              <a:rPr lang="el-GR" sz="2800" b="1" baseline="-25000" dirty="0" smtClean="0"/>
              <a:t>Δ</a:t>
            </a:r>
            <a:r>
              <a:rPr lang="en-US" sz="2800" b="1" baseline="-25000" dirty="0" smtClean="0"/>
              <a:t>t</a:t>
            </a:r>
            <a:endParaRPr lang="el-GR" sz="2800" b="1" baseline="-25000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35496" y="908720"/>
            <a:ext cx="8928992" cy="1728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b="1" dirty="0" smtClean="0"/>
              <a:t>Για τον υπολογισμό του Δφ</a:t>
            </a:r>
            <a:r>
              <a:rPr lang="en-US" sz="2400" b="1" baseline="-25000" dirty="0" err="1" smtClean="0"/>
              <a:t>i</a:t>
            </a:r>
            <a:r>
              <a:rPr lang="en-US" sz="2400" b="1" baseline="-25000" dirty="0" smtClean="0"/>
              <a:t>,</a:t>
            </a:r>
            <a:r>
              <a:rPr lang="el-GR" sz="2400" b="1" baseline="-25000" dirty="0" smtClean="0"/>
              <a:t>Δ</a:t>
            </a:r>
            <a:r>
              <a:rPr lang="en-US" sz="2400" b="1" baseline="-25000" dirty="0" smtClean="0"/>
              <a:t>t</a:t>
            </a:r>
            <a:r>
              <a:rPr lang="el-GR" sz="2400" b="1" dirty="0" smtClean="0"/>
              <a:t> </a:t>
            </a:r>
            <a:r>
              <a:rPr lang="el-GR" sz="2400" dirty="0" smtClean="0"/>
              <a:t>πρέπει να εφαρμοστεί στο </a:t>
            </a:r>
            <a:r>
              <a:rPr lang="en-US" sz="2400" dirty="0" err="1" smtClean="0"/>
              <a:t>i</a:t>
            </a:r>
            <a:r>
              <a:rPr lang="el-GR" sz="2400" dirty="0" smtClean="0"/>
              <a:t> ένα ζεύγος δυνάμεων ίσο με τη μονάδα, όπως ακριβώς και στην 1</a:t>
            </a:r>
            <a:r>
              <a:rPr lang="el-GR" sz="2400" baseline="30000" dirty="0" smtClean="0"/>
              <a:t>η</a:t>
            </a:r>
            <a:r>
              <a:rPr lang="el-GR" sz="2400" dirty="0" smtClean="0"/>
              <a:t> Άσκηση. Άρα το διάγραμμα των ροπών λόγω μοναδιαίου είναι το ίδιο με προηγουμένως:</a:t>
            </a:r>
          </a:p>
        </p:txBody>
      </p:sp>
      <p:graphicFrame>
        <p:nvGraphicFramePr>
          <p:cNvPr id="3" name="Object 2" descr="Εικόνα του διαγράμματος των ροπών του φορέα λόγω ζεύγους δυνάμεων ίσου με τη μονάδα στο σημείο i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417903"/>
              </p:ext>
            </p:extLst>
          </p:nvPr>
        </p:nvGraphicFramePr>
        <p:xfrm>
          <a:off x="1763688" y="2492896"/>
          <a:ext cx="5472608" cy="122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55" name="Picture (32-bit)" r:id="rId3" imgW="4000680" imgH="781200" progId="MetafileCompanion32.Picture.1">
                  <p:embed/>
                </p:oleObj>
              </mc:Choice>
              <mc:Fallback>
                <p:oleObj name="Picture (32-bit)" r:id="rId3" imgW="4000680" imgH="78120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63688" y="2492896"/>
                        <a:ext cx="5472608" cy="122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ontent Placeholder 2"/>
          <p:cNvSpPr txBox="1">
            <a:spLocks/>
          </p:cNvSpPr>
          <p:nvPr/>
        </p:nvSpPr>
        <p:spPr>
          <a:xfrm>
            <a:off x="251520" y="4005064"/>
            <a:ext cx="8712968" cy="6120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Η Α.Δ.Ε. </a:t>
            </a:r>
            <a:r>
              <a:rPr lang="el-GR" sz="2400" dirty="0"/>
              <a:t>γ</a:t>
            </a:r>
            <a:r>
              <a:rPr lang="el-GR" sz="2400" dirty="0" smtClean="0"/>
              <a:t>ράφεται: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58231" y="4437112"/>
                <a:ext cx="8806257" cy="8996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000" b="0" i="0" smtClean="0">
                              <a:latin typeface="Cambria Math"/>
                            </a:rPr>
                            <m:t>Δφ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</a:rPr>
                            <m:t>i</m:t>
                          </m:r>
                          <m:r>
                            <a:rPr lang="el-GR" sz="2000" b="0" i="0" smtClean="0">
                              <a:latin typeface="Cambria Math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l-GR" sz="2000" b="0" i="0" smtClean="0">
                              <a:latin typeface="Cambria Math"/>
                            </a:rPr>
                            <m:t>Δt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0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sz="2000" b="0" i="1" smtClean="0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0" i="1" smtClean="0">
                                      <a:latin typeface="Cambria Math"/>
                                    </a:rPr>
                                    <m:t>𝑀</m:t>
                                  </m:r>
                                </m:e>
                              </m:acc>
                              <m:r>
                                <a:rPr lang="en-US" sz="2000" b="0" i="1" smtClean="0">
                                  <a:latin typeface="Cambria Math"/>
                                </a:rPr>
                                <m:t>,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/>
                                </a:rPr>
                                <m:t>i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0" i="1" smtClean="0">
                                  <a:latin typeface="Cambria Math"/>
                                </a:rPr>
                                <m:t>𝜅</m:t>
                              </m:r>
                              <m:r>
                                <a:rPr lang="el-GR" sz="2000" b="0" i="1" smtClean="0">
                                  <a:latin typeface="Cambria Math"/>
                                </a:rPr>
                                <m:t>,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l-GR" sz="2000" b="0" i="0" smtClean="0">
                                  <a:latin typeface="Cambria Math"/>
                                </a:rPr>
                                <m:t>Δ</m:t>
                              </m:r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/>
                                </a:rPr>
                                <m:t>t</m:t>
                              </m:r>
                            </m:sub>
                          </m:sSub>
                          <m:r>
                            <a:rPr lang="en-US" sz="2000" b="0" i="1" smtClean="0">
                              <a:latin typeface="Cambria Math"/>
                            </a:rPr>
                            <m:t>𝑑𝑠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l-GR" sz="2000" b="0" i="1" smtClean="0">
                                  <a:latin typeface="Cambria Math"/>
                                  <a:ea typeface="Cambria Math"/>
                                </a:rPr>
                                <m:t>𝜅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l-GR" sz="2000" b="0" i="0" smtClean="0">
                                  <a:latin typeface="Cambria Math"/>
                                  <a:ea typeface="Cambria Math"/>
                                </a:rPr>
                                <m:t>Δ</m:t>
                              </m:r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/>
                                  <a:ea typeface="Cambria Math"/>
                                </a:rPr>
                                <m:t>t</m:t>
                              </m:r>
                            </m:sub>
                          </m:sSub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sz="2000" b="0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000" b="0" i="1" smtClean="0">
                                          <a:latin typeface="Cambria Math"/>
                                          <a:ea typeface="Cambria Math"/>
                                        </a:rPr>
                                        <m:t>𝑀</m:t>
                                      </m:r>
                                    </m:e>
                                  </m:acc>
                                  <m:r>
                                    <a:rPr lang="en-US" sz="2000" b="0" i="1" smtClean="0">
                                      <a:latin typeface="Cambria Math"/>
                                    </a:rPr>
                                    <m:t>,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𝑑𝑠</m:t>
                              </m:r>
                            </m:e>
                          </m:nary>
                        </m:e>
                      </m:nary>
                      <m:r>
                        <a:rPr lang="en-US" sz="2000" b="0" i="1" smtClean="0">
                          <a:latin typeface="Cambria Math"/>
                        </a:rPr>
                        <m:t>=0.0006∗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∗</m:t>
                      </m:r>
                      <m:d>
                        <m:dPr>
                          <m:ctrlPr>
                            <a:rPr lang="el-GR" sz="20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l-GR" sz="2000" b="0" i="1" smtClean="0">
                              <a:latin typeface="Cambria Math"/>
                            </a:rPr>
                            <m:t>2+1</m:t>
                          </m:r>
                        </m:e>
                      </m:d>
                      <m:r>
                        <a:rPr lang="el-GR" sz="2000" b="0" i="1" smtClean="0">
                          <a:latin typeface="Cambria Math"/>
                        </a:rPr>
                        <m:t>∗8</m:t>
                      </m:r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r>
                        <a:rPr lang="el-GR" sz="2000" b="0" i="1" smtClean="0">
                          <a:latin typeface="Cambria Math"/>
                        </a:rPr>
                        <m:t>0.0072</m:t>
                      </m:r>
                      <m:r>
                        <a:rPr lang="en-US" sz="2000" b="0" i="1" smtClean="0">
                          <a:latin typeface="Cambria Math"/>
                        </a:rPr>
                        <m:t>𝑟𝑎𝑑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231" y="4437112"/>
                <a:ext cx="8806257" cy="89967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ontent Placeholder 2"/>
          <p:cNvSpPr txBox="1">
            <a:spLocks/>
          </p:cNvSpPr>
          <p:nvPr/>
        </p:nvSpPr>
        <p:spPr>
          <a:xfrm>
            <a:off x="35496" y="5373216"/>
            <a:ext cx="9071992" cy="1368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b="1" u="sng" dirty="0" smtClean="0">
                <a:solidFill>
                  <a:schemeClr val="accent5">
                    <a:lumMod val="75000"/>
                  </a:schemeClr>
                </a:solidFill>
              </a:rPr>
              <a:t>ΠΑΡΑΤΗΡΗΣΗ</a:t>
            </a:r>
            <a:r>
              <a:rPr lang="el-GR" sz="2400" dirty="0" smtClean="0"/>
              <a:t>: στον τύπο της Α.Δ.Ε. υπολογίζεται μόνο το εμβαδό του διαγράμματος των ροπών λόγω μοναδιαίου, που αφορά το τμήμα Α-</a:t>
            </a:r>
            <a:r>
              <a:rPr lang="en-US" sz="2400" dirty="0" err="1" smtClean="0"/>
              <a:t>i</a:t>
            </a:r>
            <a:r>
              <a:rPr lang="el-GR" sz="2400" dirty="0" smtClean="0"/>
              <a:t> του φορέα, καθώς σε αυτό το τμήμα μόνο εμφανίζεται το Δ</a:t>
            </a:r>
            <a:r>
              <a:rPr lang="en-US" sz="2400" dirty="0" smtClean="0"/>
              <a:t>t</a:t>
            </a:r>
            <a:r>
              <a:rPr lang="el-GR" sz="2400" dirty="0" smtClean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99576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26113</TotalTime>
  <Words>1037</Words>
  <Application>Microsoft Office PowerPoint</Application>
  <PresentationFormat>On-screen Show (4:3)</PresentationFormat>
  <Paragraphs>69</Paragraphs>
  <Slides>11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Office Theme</vt:lpstr>
      <vt:lpstr>Picture (32-bit)</vt:lpstr>
      <vt:lpstr>ΣΤΑΤΙΚΗ Ι</vt:lpstr>
      <vt:lpstr>Άσκηση 1η </vt:lpstr>
      <vt:lpstr>Άσκηση 1η – υπολογισμός δi,P</vt:lpstr>
      <vt:lpstr>Άσκηση 1η – υπολογισμός Δφi,P</vt:lpstr>
      <vt:lpstr>Άσκηση 1η – σκαρίφημα ελαστικής γραμμής</vt:lpstr>
      <vt:lpstr>Άσκηση 1η – σκαρίφημα ελαστικής γραμμής (συνέχεια)</vt:lpstr>
      <vt:lpstr>Άσκηση 2η </vt:lpstr>
      <vt:lpstr>Άσκηση 2η – υπολογισμός δi,Δt</vt:lpstr>
      <vt:lpstr>Άσκηση 2η – υπολογισμός Δφi,Δt</vt:lpstr>
      <vt:lpstr>Άσκηση 2η – σκαρίφημα ελαστικής γραμμής</vt:lpstr>
      <vt:lpstr>Άσκηση 2η – σημείωση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Kelly Georgiadi-Stefanidi</dc:creator>
  <cp:lastModifiedBy>kelly</cp:lastModifiedBy>
  <cp:revision>526</cp:revision>
  <dcterms:created xsi:type="dcterms:W3CDTF">2013-03-08T16:01:01Z</dcterms:created>
  <dcterms:modified xsi:type="dcterms:W3CDTF">2015-06-25T06:42:59Z</dcterms:modified>
</cp:coreProperties>
</file>