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91" r:id="rId2"/>
    <p:sldId id="256" r:id="rId3"/>
    <p:sldId id="259" r:id="rId4"/>
    <p:sldId id="260" r:id="rId5"/>
    <p:sldId id="261" r:id="rId6"/>
    <p:sldId id="262" r:id="rId7"/>
    <p:sldId id="298" r:id="rId8"/>
    <p:sldId id="292" r:id="rId9"/>
    <p:sldId id="257" r:id="rId10"/>
    <p:sldId id="285" r:id="rId11"/>
    <p:sldId id="294" r:id="rId12"/>
    <p:sldId id="295" r:id="rId13"/>
    <p:sldId id="296" r:id="rId14"/>
    <p:sldId id="297" r:id="rId15"/>
    <p:sldId id="299" r:id="rId16"/>
    <p:sldId id="293" r:id="rId17"/>
    <p:sldId id="258" r:id="rId18"/>
    <p:sldId id="264" r:id="rId19"/>
    <p:sldId id="278" r:id="rId20"/>
    <p:sldId id="265" r:id="rId21"/>
    <p:sldId id="266" r:id="rId22"/>
    <p:sldId id="267" r:id="rId23"/>
    <p:sldId id="268" r:id="rId24"/>
    <p:sldId id="269" r:id="rId25"/>
    <p:sldId id="270" r:id="rId26"/>
    <p:sldId id="271" r:id="rId27"/>
    <p:sldId id="272" r:id="rId28"/>
    <p:sldId id="273" r:id="rId29"/>
    <p:sldId id="274" r:id="rId30"/>
    <p:sldId id="275" r:id="rId31"/>
    <p:sldId id="276" r:id="rId32"/>
    <p:sldId id="277" r:id="rId33"/>
    <p:sldId id="279" r:id="rId34"/>
    <p:sldId id="281" r:id="rId35"/>
    <p:sldId id="282" r:id="rId36"/>
    <p:sldId id="283" r:id="rId37"/>
    <p:sldId id="284" r:id="rId38"/>
    <p:sldId id="286" r:id="rId39"/>
    <p:sldId id="287" r:id="rId40"/>
    <p:sldId id="288" r:id="rId41"/>
    <p:sldId id="289" r:id="rId42"/>
    <p:sldId id="290" r:id="rId4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9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viewProps" Target="viewProps.xml"/><Relationship Id="rId47" Type="http://schemas.openxmlformats.org/officeDocument/2006/relationships/theme" Target="theme/theme1.xml"/><Relationship Id="rId48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printerSettings" Target="printerSettings/printerSettings1.bin"/><Relationship Id="rId4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14/10/2014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664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14/10/2014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714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14/10/2014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809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14/10/2014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524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14/10/2014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120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14/10/2014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48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14/10/2014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02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14/10/2014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73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14/10/2014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560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14/10/2014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15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CF31C-5842-AF4F-AE36-7C4CB0E963A9}" type="datetimeFigureOut">
              <a:rPr lang="en-US" smtClean="0"/>
              <a:t>14/10/2014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022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CF31C-5842-AF4F-AE36-7C4CB0E963A9}" type="datetimeFigureOut">
              <a:rPr lang="en-US" smtClean="0"/>
              <a:t>14/10/2014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D93E6-DB22-BD4C-A062-E8795E98AA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026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31164" y="903228"/>
            <a:ext cx="8142026" cy="5315534"/>
          </a:xfrm>
          <a:prstGeom prst="rect">
            <a:avLst/>
          </a:prstGeom>
        </p:spPr>
        <p:txBody>
          <a:bodyPr lIns="91430" tIns="45715" rIns="91430" bIns="45715">
            <a:noAutofit/>
          </a:bodyPr>
          <a:lstStyle/>
          <a:p>
            <a:pPr marL="0" indent="0" algn="ctr">
              <a:buNone/>
            </a:pPr>
            <a:r>
              <a:rPr lang="el-GR" sz="4000" b="1" dirty="0">
                <a:latin typeface="Arial"/>
                <a:cs typeface="Arial"/>
              </a:rPr>
              <a:t>Εισαγωγή στην Πληροφορική</a:t>
            </a:r>
            <a:r>
              <a:rPr lang="en-GB" sz="4000" b="1" dirty="0">
                <a:latin typeface="Arial"/>
                <a:cs typeface="Arial"/>
              </a:rPr>
              <a:t> </a:t>
            </a:r>
          </a:p>
          <a:p>
            <a:pPr marL="0" indent="0" algn="ctr">
              <a:buNone/>
            </a:pPr>
            <a:r>
              <a:rPr lang="el-GR" sz="4000" b="1" dirty="0">
                <a:latin typeface="Arial"/>
                <a:cs typeface="Arial"/>
              </a:rPr>
              <a:t>και στην διαχείριση </a:t>
            </a:r>
            <a:endParaRPr lang="en-GB" sz="4000" b="1" dirty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l-GR" sz="4000" b="1" dirty="0">
                <a:latin typeface="Arial"/>
                <a:cs typeface="Arial"/>
              </a:rPr>
              <a:t>μεγάλου όγκου δεδομένων</a:t>
            </a:r>
          </a:p>
          <a:p>
            <a:pPr marL="0" indent="0" algn="ctr">
              <a:buNone/>
            </a:pPr>
            <a:endParaRPr lang="el-GR" sz="4000" dirty="0">
              <a:latin typeface="Arial"/>
              <a:cs typeface="Arial"/>
            </a:endParaRP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Γρηγόριος Αμούτζιας</a:t>
            </a: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Επικ. Καθηγητής Βιοπληροφορικής στη Γενωμική</a:t>
            </a: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Τμήμα Βιοχημείας &amp; Βιοτεχνολογίας,</a:t>
            </a:r>
          </a:p>
          <a:p>
            <a:pPr marL="0" indent="0" algn="ctr">
              <a:buNone/>
            </a:pPr>
            <a:r>
              <a:rPr lang="el-GR" sz="2000" dirty="0">
                <a:latin typeface="Arial"/>
                <a:cs typeface="Arial"/>
              </a:rPr>
              <a:t>Πανεπιστήμιο Θεσσαλίας</a:t>
            </a:r>
            <a:endParaRPr lang="en-US"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63450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5095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Arial"/>
                <a:cs typeface="Arial"/>
              </a:rPr>
              <a:t>Σύνταξη εντολών</a:t>
            </a:r>
            <a:r>
              <a:rPr lang="en-GB" sz="2800" dirty="0">
                <a:latin typeface="Arial"/>
                <a:cs typeface="Arial"/>
              </a:rPr>
              <a:t> </a:t>
            </a:r>
            <a:r>
              <a:rPr lang="el-GR" sz="2800" dirty="0" smtClean="0">
                <a:latin typeface="Arial"/>
                <a:cs typeface="Arial"/>
              </a:rPr>
              <a:t>(</a:t>
            </a:r>
            <a:r>
              <a:rPr lang="en-GB" sz="2800" dirty="0" err="1" smtClean="0">
                <a:latin typeface="Arial"/>
                <a:cs typeface="Arial"/>
              </a:rPr>
              <a:t>i</a:t>
            </a:r>
            <a:r>
              <a:rPr lang="el-GR" sz="2800" dirty="0" smtClean="0">
                <a:latin typeface="Arial"/>
                <a:cs typeface="Arial"/>
              </a:rPr>
              <a:t>)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5200"/>
            <a:ext cx="8229600" cy="5689600"/>
          </a:xfrm>
        </p:spPr>
        <p:txBody>
          <a:bodyPr>
            <a:normAutofit/>
          </a:bodyPr>
          <a:lstStyle/>
          <a:p>
            <a:endParaRPr lang="el-GR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Οι εντολές γράφονται στο τερματικό </a:t>
            </a:r>
            <a:r>
              <a:rPr lang="en-GB" sz="1800" dirty="0" smtClean="0">
                <a:latin typeface="Arial"/>
                <a:cs typeface="Arial"/>
              </a:rPr>
              <a:t>(terminal).</a:t>
            </a:r>
          </a:p>
          <a:p>
            <a:endParaRPr lang="el-GR" sz="1800" dirty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Γράφουμε πρώτα το όνομα της εντολής που θέλουμε να εκτελέσουμε, στη συνέχεια κάποιες παραμέτρους </a:t>
            </a:r>
            <a:r>
              <a:rPr lang="en-GB" sz="1800" dirty="0" smtClean="0">
                <a:latin typeface="Arial"/>
                <a:cs typeface="Arial"/>
              </a:rPr>
              <a:t>(</a:t>
            </a:r>
            <a:r>
              <a:rPr lang="el-GR" sz="1800" dirty="0" smtClean="0">
                <a:latin typeface="Arial"/>
                <a:cs typeface="Arial"/>
              </a:rPr>
              <a:t>αν χρειάζεται</a:t>
            </a:r>
            <a:r>
              <a:rPr lang="en-GB" sz="1800" dirty="0" smtClean="0">
                <a:latin typeface="Arial"/>
                <a:cs typeface="Arial"/>
              </a:rPr>
              <a:t>)</a:t>
            </a:r>
            <a:r>
              <a:rPr lang="el-GR" sz="1800" dirty="0" smtClean="0">
                <a:latin typeface="Arial"/>
                <a:cs typeface="Arial"/>
              </a:rPr>
              <a:t> και</a:t>
            </a:r>
            <a:r>
              <a:rPr lang="en-GB" sz="1800" dirty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μετά (αν χρειάζεται) τα ονόματα αρχείων ή καταλόγων με τα οποία θα δουλέψει η εντολή. Μεταξύ όλων των παραπάνω μεσολαβούν κενά. Κατόπιν πατούμε </a:t>
            </a:r>
            <a:r>
              <a:rPr lang="en-GB" sz="1800" dirty="0" smtClean="0">
                <a:latin typeface="Arial"/>
                <a:cs typeface="Arial"/>
              </a:rPr>
              <a:t>ENTER </a:t>
            </a:r>
            <a:r>
              <a:rPr lang="el-GR" sz="1800" dirty="0" smtClean="0">
                <a:latin typeface="Arial"/>
                <a:cs typeface="Arial"/>
              </a:rPr>
              <a:t>για να εκτελεστεί η εντολή. Σε μια εντολή μπορούμε να δώσουμε ταυτόχρονα περισσότερες από μία ειδικές παραμέτρους.</a:t>
            </a:r>
            <a:endParaRPr lang="en-GB" sz="1800" dirty="0" smtClean="0">
              <a:latin typeface="Arial"/>
              <a:cs typeface="Arial"/>
            </a:endParaRPr>
          </a:p>
          <a:p>
            <a:endParaRPr lang="en-GB" sz="1800" dirty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Στο παρακάτω παράδειγμα ζητάμε να εκτελεστεί η εντολή </a:t>
            </a:r>
            <a:r>
              <a:rPr lang="en-GB" sz="1800" dirty="0" err="1" smtClean="0">
                <a:latin typeface="Arial"/>
                <a:cs typeface="Arial"/>
              </a:rPr>
              <a:t>ls</a:t>
            </a:r>
            <a:r>
              <a:rPr lang="el-GR" sz="1800" dirty="0" smtClean="0">
                <a:latin typeface="Arial"/>
                <a:cs typeface="Arial"/>
              </a:rPr>
              <a:t> με τις δύο παραμέτρους –</a:t>
            </a:r>
            <a:r>
              <a:rPr lang="en-GB" sz="1800" dirty="0" smtClean="0">
                <a:latin typeface="Arial"/>
                <a:cs typeface="Arial"/>
              </a:rPr>
              <a:t>l </a:t>
            </a:r>
            <a:r>
              <a:rPr lang="el-GR" sz="1800" dirty="0" smtClean="0">
                <a:latin typeface="Arial"/>
                <a:cs typeface="Arial"/>
              </a:rPr>
              <a:t>και –</a:t>
            </a:r>
            <a:r>
              <a:rPr lang="en-GB" sz="1800" dirty="0" smtClean="0">
                <a:latin typeface="Arial"/>
                <a:cs typeface="Arial"/>
              </a:rPr>
              <a:t>a.</a:t>
            </a:r>
          </a:p>
          <a:p>
            <a:r>
              <a:rPr lang="en-GB" sz="1800" dirty="0" err="1">
                <a:latin typeface="Arial"/>
                <a:cs typeface="Arial"/>
              </a:rPr>
              <a:t>l</a:t>
            </a:r>
            <a:r>
              <a:rPr lang="en-GB" sz="1800" dirty="0" err="1" smtClean="0">
                <a:latin typeface="Arial"/>
                <a:cs typeface="Arial"/>
              </a:rPr>
              <a:t>s</a:t>
            </a:r>
            <a:r>
              <a:rPr lang="en-GB" sz="1800" dirty="0" smtClean="0">
                <a:latin typeface="Arial"/>
                <a:cs typeface="Arial"/>
              </a:rPr>
              <a:t> –l –a</a:t>
            </a:r>
          </a:p>
          <a:p>
            <a:r>
              <a:rPr lang="el-GR" sz="1800" dirty="0" smtClean="0">
                <a:latin typeface="Arial"/>
                <a:cs typeface="Arial"/>
              </a:rPr>
              <a:t>Το ίδιο μπορεί να γραφεί και ως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r>
              <a:rPr lang="en-GB" sz="1800" dirty="0" err="1">
                <a:latin typeface="Arial"/>
                <a:cs typeface="Arial"/>
              </a:rPr>
              <a:t>l</a:t>
            </a:r>
            <a:r>
              <a:rPr lang="en-GB" sz="1800" dirty="0" err="1" smtClean="0">
                <a:latin typeface="Arial"/>
                <a:cs typeface="Arial"/>
              </a:rPr>
              <a:t>s</a:t>
            </a:r>
            <a:r>
              <a:rPr lang="en-GB" sz="1800" dirty="0" smtClean="0">
                <a:latin typeface="Arial"/>
                <a:cs typeface="Arial"/>
              </a:rPr>
              <a:t> –al</a:t>
            </a:r>
          </a:p>
          <a:p>
            <a:endParaRPr lang="el-GR" sz="1800" dirty="0" smtClean="0">
              <a:latin typeface="Arial"/>
              <a:cs typeface="Arial"/>
            </a:endParaRPr>
          </a:p>
          <a:p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9078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5095"/>
          </a:xfrm>
        </p:spPr>
        <p:txBody>
          <a:bodyPr>
            <a:normAutofit/>
          </a:bodyPr>
          <a:lstStyle/>
          <a:p>
            <a:r>
              <a:rPr lang="el-GR" sz="2800" dirty="0">
                <a:latin typeface="Arial"/>
                <a:cs typeface="Arial"/>
              </a:rPr>
              <a:t>Σύνταξη εντολών</a:t>
            </a:r>
            <a:r>
              <a:rPr lang="en-GB" sz="2800" dirty="0">
                <a:latin typeface="Arial"/>
                <a:cs typeface="Arial"/>
              </a:rPr>
              <a:t> (</a:t>
            </a:r>
            <a:r>
              <a:rPr lang="en-GB" sz="2800" dirty="0" smtClean="0">
                <a:latin typeface="Arial"/>
                <a:cs typeface="Arial"/>
              </a:rPr>
              <a:t>ii)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5200"/>
            <a:ext cx="8229600" cy="5689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Αν γράψουμε μόνο το όνομα του αρχείου ή καταλόγου χωρίς την πλήρη διεύθυνσή του, τότε η εντολή ψάχνει να το βρει (αρχείο ή κατάλογο) μέσα στον ενεργό κατάλογο, δηλαδή εκεί που βρισκόμαστε.</a:t>
            </a:r>
          </a:p>
          <a:p>
            <a:endParaRPr lang="en-GB" sz="1800" dirty="0" smtClean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Μια εντολή μπορεί να δουλέψει και με αρχεία/καταλόγους που δεν βρίσκονται στον ενεργό κατάλογο (δηλαδή εκεί που βρισκόμαστε εκείνη την στιγμή), αρκεί να δώσουμε την κατάλληλη διεύθυνση, για να τα βρει η εντολή.</a:t>
            </a:r>
          </a:p>
          <a:p>
            <a:endParaRPr lang="el-GR" sz="1800" dirty="0">
              <a:latin typeface="Arial"/>
              <a:cs typeface="Arial"/>
            </a:endParaRPr>
          </a:p>
          <a:p>
            <a:r>
              <a:rPr lang="el-GR" sz="1800" dirty="0" smtClean="0">
                <a:latin typeface="Arial"/>
                <a:cs typeface="Arial"/>
              </a:rPr>
              <a:t>Τα αποτελέσματα μιας εντολής συνήθως εκτυπώνονται στο </a:t>
            </a:r>
            <a:r>
              <a:rPr lang="en-GB" sz="1800" dirty="0" smtClean="0">
                <a:latin typeface="Arial"/>
                <a:cs typeface="Arial"/>
              </a:rPr>
              <a:t>terminal, </a:t>
            </a:r>
            <a:r>
              <a:rPr lang="el-GR" sz="1800" dirty="0" smtClean="0">
                <a:latin typeface="Arial"/>
                <a:cs typeface="Arial"/>
              </a:rPr>
              <a:t>εκτός και εάν τα στείλουμε σε κάποιο αρχείο. </a:t>
            </a:r>
            <a:r>
              <a:rPr lang="el-GR" sz="1800" dirty="0">
                <a:latin typeface="Arial"/>
                <a:cs typeface="Arial"/>
              </a:rPr>
              <a:t>Μ</a:t>
            </a:r>
            <a:r>
              <a:rPr lang="el-GR" sz="1800" dirty="0" smtClean="0">
                <a:latin typeface="Arial"/>
                <a:cs typeface="Arial"/>
              </a:rPr>
              <a:t>ε το σύμβολο &gt; τα αποτελέσματα γράφονται στο αρχείο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που αναγράφεται δεξιά του &gt;. Αν το αρχείο δεν υπήρχε πριν, δημιουργείται. Αν υπήρχε, τα νέα αποτελέσματα αντικαθιστούν το παλιό περιεχόμενο (</a:t>
            </a:r>
            <a:r>
              <a:rPr lang="en-GB" sz="1800" dirty="0" smtClean="0">
                <a:latin typeface="Arial"/>
                <a:cs typeface="Arial"/>
              </a:rPr>
              <a:t>overwrite</a:t>
            </a:r>
            <a:r>
              <a:rPr lang="el-GR" sz="1800" dirty="0" smtClean="0">
                <a:latin typeface="Arial"/>
                <a:cs typeface="Arial"/>
              </a:rPr>
              <a:t>)</a:t>
            </a:r>
            <a:r>
              <a:rPr lang="en-GB" sz="1800" dirty="0" smtClean="0">
                <a:latin typeface="Arial"/>
                <a:cs typeface="Arial"/>
              </a:rPr>
              <a:t>.</a:t>
            </a:r>
            <a:r>
              <a:rPr lang="el-GR" sz="1800" dirty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Με το &gt;&gt; τα νέα αποτελέσματα προσθέτονται στο τέλος των παλιών περιεχομένων του αρχείου</a:t>
            </a:r>
            <a:r>
              <a:rPr lang="en-GB" sz="1800" dirty="0" smtClean="0">
                <a:latin typeface="Arial"/>
                <a:cs typeface="Arial"/>
              </a:rPr>
              <a:t> (append)</a:t>
            </a:r>
            <a:r>
              <a:rPr lang="el-GR" sz="1800" dirty="0" smtClean="0">
                <a:latin typeface="Arial"/>
                <a:cs typeface="Arial"/>
              </a:rPr>
              <a:t>.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68811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5095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Σύνταξη εντολών</a:t>
            </a:r>
            <a:r>
              <a:rPr lang="en-GB" sz="2800" dirty="0" smtClean="0">
                <a:latin typeface="Arial"/>
                <a:cs typeface="Arial"/>
              </a:rPr>
              <a:t> (iii)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5200"/>
            <a:ext cx="8229600" cy="568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Στην ίδια γραμμή μπορώ να γράψω και δύο ή περισσότερες εντολές, που θα εκτελεστούν η μία μετά το πέρας της άλλης. Για να γίνει αυτό πρέπει τις</a:t>
            </a:r>
            <a:r>
              <a:rPr lang="en-GB" sz="1800" dirty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εντολές να τις χωρίσω μεταξύ τους με το </a:t>
            </a:r>
            <a:r>
              <a:rPr lang="en-GB" sz="1800" dirty="0" smtClean="0">
                <a:latin typeface="Arial"/>
                <a:cs typeface="Arial"/>
              </a:rPr>
              <a:t>;</a:t>
            </a: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Π.χ.</a:t>
            </a:r>
            <a:r>
              <a:rPr lang="en-GB" sz="1800" dirty="0" smtClean="0">
                <a:latin typeface="Arial"/>
                <a:cs typeface="Arial"/>
              </a:rPr>
              <a:t>: </a:t>
            </a:r>
            <a:r>
              <a:rPr lang="el-GR" sz="1800" dirty="0" smtClean="0">
                <a:latin typeface="Arial"/>
                <a:cs typeface="Arial"/>
              </a:rPr>
              <a:t>Εντολή1</a:t>
            </a:r>
            <a:r>
              <a:rPr lang="en-GB" sz="1800" dirty="0" smtClean="0">
                <a:latin typeface="Arial"/>
                <a:cs typeface="Arial"/>
              </a:rPr>
              <a:t> ; </a:t>
            </a:r>
            <a:r>
              <a:rPr lang="el-GR" sz="1800" dirty="0" smtClean="0">
                <a:latin typeface="Arial"/>
                <a:cs typeface="Arial"/>
              </a:rPr>
              <a:t>Εντολή2 </a:t>
            </a:r>
            <a:r>
              <a:rPr lang="en-GB" sz="1800" dirty="0" smtClean="0">
                <a:latin typeface="Arial"/>
                <a:cs typeface="Arial"/>
              </a:rPr>
              <a:t>; </a:t>
            </a:r>
            <a:r>
              <a:rPr lang="el-GR" sz="1800" dirty="0" smtClean="0">
                <a:latin typeface="Arial"/>
                <a:cs typeface="Arial"/>
              </a:rPr>
              <a:t>Εντολή3</a:t>
            </a: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Επίσης, τα αποτελέσματα μιας εντολής μπορώ να τα καναλιζάρω ως εισερχόμενα δεδομένα σε μια άλλη εντολή με το </a:t>
            </a:r>
            <a:r>
              <a:rPr lang="en-GB" sz="1800" dirty="0" smtClean="0">
                <a:latin typeface="Arial"/>
                <a:cs typeface="Arial"/>
              </a:rPr>
              <a:t>| (pipe)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Π.χ.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Εντολή1 | Εντολή2 &gt; </a:t>
            </a:r>
            <a:r>
              <a:rPr lang="en-GB" sz="1800" dirty="0" smtClean="0">
                <a:latin typeface="Arial"/>
                <a:cs typeface="Arial"/>
              </a:rPr>
              <a:t>results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Στο παραπάνω παράδειγμα η Εντολή1 παρήγαγε κάποια αποτελέσματα που αντί να εκτυπωθούν στο </a:t>
            </a:r>
            <a:r>
              <a:rPr lang="en-GB" sz="1800" dirty="0" smtClean="0">
                <a:latin typeface="Arial"/>
                <a:cs typeface="Arial"/>
              </a:rPr>
              <a:t>terminal </a:t>
            </a:r>
            <a:r>
              <a:rPr lang="el-GR" sz="1800" dirty="0" smtClean="0">
                <a:latin typeface="Arial"/>
                <a:cs typeface="Arial"/>
              </a:rPr>
              <a:t>πήγαν ως εισερχόμενα δεδομένα στην Εντολή2 η οποία με τη σειρά της παρήγαγε νέα αποτελέσματα τα οποία αντί να εκτυπωθούν στο </a:t>
            </a:r>
            <a:r>
              <a:rPr lang="en-GB" sz="1800" dirty="0" smtClean="0">
                <a:latin typeface="Arial"/>
                <a:cs typeface="Arial"/>
              </a:rPr>
              <a:t>terminal </a:t>
            </a:r>
            <a:r>
              <a:rPr lang="el-GR" sz="1800" dirty="0" smtClean="0">
                <a:latin typeface="Arial"/>
                <a:cs typeface="Arial"/>
              </a:rPr>
              <a:t>γράφτηκαν στο αρχείο </a:t>
            </a:r>
            <a:r>
              <a:rPr lang="en-GB" sz="1800" dirty="0" smtClean="0">
                <a:latin typeface="Arial"/>
                <a:cs typeface="Arial"/>
              </a:rPr>
              <a:t>results.</a:t>
            </a:r>
            <a:r>
              <a:rPr lang="el-GR" sz="1800" dirty="0" smtClean="0">
                <a:latin typeface="Arial"/>
                <a:cs typeface="Arial"/>
              </a:rPr>
              <a:t> </a:t>
            </a: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486947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5095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Σύνταξη εντολών</a:t>
            </a:r>
            <a:r>
              <a:rPr lang="en-GB" sz="2800" dirty="0" smtClean="0">
                <a:latin typeface="Arial"/>
                <a:cs typeface="Arial"/>
              </a:rPr>
              <a:t> (iv)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5200"/>
            <a:ext cx="8229600" cy="568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Με το πλήκτρο </a:t>
            </a:r>
            <a:r>
              <a:rPr lang="en-GB" sz="1800" dirty="0" smtClean="0">
                <a:latin typeface="Arial"/>
                <a:cs typeface="Arial"/>
              </a:rPr>
              <a:t>tab </a:t>
            </a:r>
            <a:r>
              <a:rPr lang="el-GR" sz="1800" dirty="0" smtClean="0">
                <a:latin typeface="Arial"/>
                <a:cs typeface="Arial"/>
              </a:rPr>
              <a:t>γίνεται αυτόματη συμπλήρωση των δεδομένων σε μια γραμμή εντολής.</a:t>
            </a: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Π.χ. Βρίσκομαι στον κατάλογο /</a:t>
            </a:r>
            <a:r>
              <a:rPr lang="en-GB" sz="1800" dirty="0" smtClean="0">
                <a:latin typeface="Arial"/>
                <a:cs typeface="Arial"/>
              </a:rPr>
              <a:t>home/User1/ </a:t>
            </a:r>
            <a:r>
              <a:rPr lang="el-GR" sz="1800" dirty="0" smtClean="0">
                <a:latin typeface="Arial"/>
                <a:cs typeface="Arial"/>
              </a:rPr>
              <a:t>και από κάτω υπάρχουν οι υποκατάλογοι  </a:t>
            </a:r>
            <a:r>
              <a:rPr lang="en-GB" sz="1800" dirty="0" smtClean="0">
                <a:latin typeface="Arial"/>
                <a:cs typeface="Arial"/>
              </a:rPr>
              <a:t>Desktop, Dir1,</a:t>
            </a:r>
            <a:r>
              <a:rPr lang="el-GR" sz="1800" dirty="0" smtClean="0">
                <a:latin typeface="Arial"/>
                <a:cs typeface="Arial"/>
              </a:rPr>
              <a:t> </a:t>
            </a:r>
            <a:r>
              <a:rPr lang="en-GB" sz="1800" dirty="0" smtClean="0">
                <a:latin typeface="Arial"/>
                <a:cs typeface="Arial"/>
              </a:rPr>
              <a:t>Dir2 </a:t>
            </a:r>
            <a:r>
              <a:rPr lang="el-GR" sz="1800" dirty="0" smtClean="0">
                <a:latin typeface="Arial"/>
                <a:cs typeface="Arial"/>
              </a:rPr>
              <a:t>και </a:t>
            </a:r>
            <a:r>
              <a:rPr lang="en-GB" sz="1800" dirty="0" smtClean="0">
                <a:latin typeface="Arial"/>
                <a:cs typeface="Arial"/>
              </a:rPr>
              <a:t>Games.</a:t>
            </a: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Για να μετακινηθώ στον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υποκατάλογο </a:t>
            </a:r>
            <a:r>
              <a:rPr lang="en-GB" sz="1800" dirty="0" smtClean="0">
                <a:latin typeface="Arial"/>
                <a:cs typeface="Arial"/>
              </a:rPr>
              <a:t>Games </a:t>
            </a:r>
            <a:r>
              <a:rPr lang="el-GR" sz="1800" dirty="0" smtClean="0">
                <a:latin typeface="Arial"/>
                <a:cs typeface="Arial"/>
              </a:rPr>
              <a:t>πρέπει να πληκτρολογήσω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>
                <a:latin typeface="Arial"/>
                <a:cs typeface="Arial"/>
              </a:rPr>
              <a:t>c</a:t>
            </a:r>
            <a:r>
              <a:rPr lang="en-GB" sz="1800" dirty="0" smtClean="0">
                <a:latin typeface="Arial"/>
                <a:cs typeface="Arial"/>
              </a:rPr>
              <a:t>d Games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ή μπορώ να πληκτρολογήσω </a:t>
            </a:r>
            <a:r>
              <a:rPr lang="en-GB" sz="1800" dirty="0" smtClean="0">
                <a:latin typeface="Arial"/>
                <a:cs typeface="Arial"/>
              </a:rPr>
              <a:t>cd G </a:t>
            </a:r>
            <a:r>
              <a:rPr lang="el-GR" sz="1800" dirty="0" smtClean="0">
                <a:latin typeface="Arial"/>
                <a:cs typeface="Arial"/>
              </a:rPr>
              <a:t>και μετά να πατήσω το πλήκτρο </a:t>
            </a:r>
            <a:r>
              <a:rPr lang="en-GB" sz="1800" dirty="0" smtClean="0">
                <a:latin typeface="Arial"/>
                <a:cs typeface="Arial"/>
              </a:rPr>
              <a:t>Tab. To Linux </a:t>
            </a:r>
            <a:r>
              <a:rPr lang="el-GR" sz="1800" dirty="0" smtClean="0">
                <a:latin typeface="Arial"/>
                <a:cs typeface="Arial"/>
              </a:rPr>
              <a:t>καταλαβαίνει ότι θέλω το </a:t>
            </a:r>
            <a:r>
              <a:rPr lang="en-GB" sz="1800" dirty="0" smtClean="0">
                <a:latin typeface="Arial"/>
                <a:cs typeface="Arial"/>
              </a:rPr>
              <a:t>Games </a:t>
            </a:r>
            <a:r>
              <a:rPr lang="el-GR" sz="1800" dirty="0" smtClean="0">
                <a:latin typeface="Arial"/>
                <a:cs typeface="Arial"/>
              </a:rPr>
              <a:t>και το συμπληρώνει αυτόματα.</a:t>
            </a: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Αν θέλω να πάω στο </a:t>
            </a:r>
            <a:r>
              <a:rPr lang="en-GB" sz="1800" dirty="0" smtClean="0">
                <a:latin typeface="Arial"/>
                <a:cs typeface="Arial"/>
              </a:rPr>
              <a:t>Desktop (</a:t>
            </a:r>
            <a:r>
              <a:rPr lang="el-GR" sz="1800" dirty="0" smtClean="0">
                <a:latin typeface="Arial"/>
                <a:cs typeface="Arial"/>
              </a:rPr>
              <a:t>από το </a:t>
            </a:r>
            <a:r>
              <a:rPr lang="en-GB" sz="1800" dirty="0" smtClean="0">
                <a:latin typeface="Arial"/>
                <a:cs typeface="Arial"/>
              </a:rPr>
              <a:t>/home/User1/), </a:t>
            </a:r>
            <a:r>
              <a:rPr lang="el-GR" sz="1800" dirty="0" smtClean="0">
                <a:latin typeface="Arial"/>
                <a:cs typeface="Arial"/>
              </a:rPr>
              <a:t>αρκεί να πληκτρολογήσω </a:t>
            </a:r>
            <a:r>
              <a:rPr lang="en-GB" sz="1800" dirty="0" smtClean="0">
                <a:latin typeface="Arial"/>
                <a:cs typeface="Arial"/>
              </a:rPr>
              <a:t>cd De </a:t>
            </a:r>
            <a:r>
              <a:rPr lang="el-GR" sz="1800" dirty="0" smtClean="0">
                <a:latin typeface="Arial"/>
                <a:cs typeface="Arial"/>
              </a:rPr>
              <a:t> </a:t>
            </a:r>
            <a:r>
              <a:rPr lang="el-GR" sz="1800" dirty="0">
                <a:latin typeface="Arial"/>
                <a:cs typeface="Arial"/>
              </a:rPr>
              <a:t>και μετά να πατήσω το πλήκτρο </a:t>
            </a:r>
            <a:r>
              <a:rPr lang="en-GB" sz="1800" dirty="0" smtClean="0">
                <a:latin typeface="Arial"/>
                <a:cs typeface="Arial"/>
              </a:rPr>
              <a:t>Tab</a:t>
            </a:r>
            <a:r>
              <a:rPr lang="el-GR" sz="1800" dirty="0" smtClean="0">
                <a:latin typeface="Arial"/>
                <a:cs typeface="Arial"/>
              </a:rPr>
              <a:t>. Θα συμπληρωθεί αυτόματα η λέξη </a:t>
            </a:r>
            <a:r>
              <a:rPr lang="en-GB" sz="1800" dirty="0" smtClean="0">
                <a:latin typeface="Arial"/>
                <a:cs typeface="Arial"/>
              </a:rPr>
              <a:t>Desktop. </a:t>
            </a:r>
            <a:r>
              <a:rPr lang="el-GR" sz="1800" dirty="0" smtClean="0">
                <a:latin typeface="Arial"/>
                <a:cs typeface="Arial"/>
              </a:rPr>
              <a:t>Αν όμως πληκτρολογούσα μόνο </a:t>
            </a:r>
            <a:r>
              <a:rPr lang="en-GB" sz="1800" dirty="0" smtClean="0">
                <a:latin typeface="Arial"/>
                <a:cs typeface="Arial"/>
              </a:rPr>
              <a:t>cd D </a:t>
            </a:r>
            <a:r>
              <a:rPr lang="el-GR" sz="1800" dirty="0" smtClean="0">
                <a:latin typeface="Arial"/>
                <a:cs typeface="Arial"/>
              </a:rPr>
              <a:t>και μετά πατούσα το </a:t>
            </a:r>
            <a:r>
              <a:rPr lang="en-GB" sz="1800" dirty="0" smtClean="0">
                <a:latin typeface="Arial"/>
                <a:cs typeface="Arial"/>
              </a:rPr>
              <a:t>Tab, </a:t>
            </a:r>
            <a:r>
              <a:rPr lang="el-GR" sz="1800" dirty="0" smtClean="0">
                <a:latin typeface="Arial"/>
                <a:cs typeface="Arial"/>
              </a:rPr>
              <a:t>το </a:t>
            </a:r>
            <a:r>
              <a:rPr lang="en-GB" sz="1800" dirty="0" smtClean="0">
                <a:latin typeface="Arial"/>
                <a:cs typeface="Arial"/>
              </a:rPr>
              <a:t>Linux </a:t>
            </a:r>
            <a:r>
              <a:rPr lang="el-GR" sz="1800" dirty="0" smtClean="0">
                <a:latin typeface="Arial"/>
                <a:cs typeface="Arial"/>
              </a:rPr>
              <a:t>δεν θα ήξερε αν θέλω να πάω στο </a:t>
            </a:r>
            <a:r>
              <a:rPr lang="en-GB" sz="1800" dirty="0" smtClean="0">
                <a:latin typeface="Arial"/>
                <a:cs typeface="Arial"/>
              </a:rPr>
              <a:t>Desktop, Dir1 </a:t>
            </a:r>
            <a:r>
              <a:rPr lang="el-GR" sz="1800" dirty="0" smtClean="0">
                <a:latin typeface="Arial"/>
                <a:cs typeface="Arial"/>
              </a:rPr>
              <a:t>ή </a:t>
            </a:r>
            <a:r>
              <a:rPr lang="en-GB" sz="1800" dirty="0" smtClean="0">
                <a:latin typeface="Arial"/>
                <a:cs typeface="Arial"/>
              </a:rPr>
              <a:t>Dir2. </a:t>
            </a:r>
            <a:r>
              <a:rPr lang="el-GR" sz="1800" dirty="0" smtClean="0">
                <a:latin typeface="Arial"/>
                <a:cs typeface="Arial"/>
              </a:rPr>
              <a:t>Θα παραπονιώταν με ένα ήχο. Αν ξαναπατήσω το </a:t>
            </a:r>
            <a:r>
              <a:rPr lang="en-GB" sz="1800" dirty="0" smtClean="0">
                <a:latin typeface="Arial"/>
                <a:cs typeface="Arial"/>
              </a:rPr>
              <a:t>Tab </a:t>
            </a:r>
            <a:r>
              <a:rPr lang="el-GR" sz="1800" dirty="0" smtClean="0">
                <a:latin typeface="Arial"/>
                <a:cs typeface="Arial"/>
              </a:rPr>
              <a:t>αμέσως</a:t>
            </a:r>
            <a:r>
              <a:rPr lang="en-GB" sz="1800" dirty="0" smtClean="0">
                <a:latin typeface="Arial"/>
                <a:cs typeface="Arial"/>
              </a:rPr>
              <a:t>, </a:t>
            </a:r>
            <a:r>
              <a:rPr lang="el-GR" sz="1800" dirty="0" smtClean="0">
                <a:latin typeface="Arial"/>
                <a:cs typeface="Arial"/>
              </a:rPr>
              <a:t>θα μου δείξει τις 3 επιλογές που υπάρχουν, δηλαδή τα </a:t>
            </a:r>
            <a:r>
              <a:rPr lang="en-GB" sz="1800" dirty="0" smtClean="0">
                <a:latin typeface="Arial"/>
                <a:cs typeface="Arial"/>
              </a:rPr>
              <a:t>Desktop, Dir1, Dir2.</a:t>
            </a: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577672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5095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Σύνταξη εντολών</a:t>
            </a:r>
            <a:r>
              <a:rPr lang="en-GB" sz="2800" dirty="0" smtClean="0">
                <a:latin typeface="Arial"/>
                <a:cs typeface="Arial"/>
              </a:rPr>
              <a:t> (v)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5200"/>
            <a:ext cx="8229600" cy="38530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Μπορούμε να δούμε ποιές εντολές εκτελέσαμε πιο πριν πληκτρολογώντας την εντολή </a:t>
            </a:r>
            <a:r>
              <a:rPr lang="en-GB" sz="1800" dirty="0" smtClean="0">
                <a:latin typeface="Arial"/>
                <a:cs typeface="Arial"/>
              </a:rPr>
              <a:t>history.</a:t>
            </a: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Επίσης, πατώντας στο πληκτρολόγιο το βέλος προς τα επάνω, εμφανίζεται στο </a:t>
            </a:r>
            <a:r>
              <a:rPr lang="en-GB" sz="1800" dirty="0" smtClean="0">
                <a:latin typeface="Arial"/>
                <a:cs typeface="Arial"/>
              </a:rPr>
              <a:t>terminal </a:t>
            </a:r>
            <a:r>
              <a:rPr lang="el-GR" sz="1800" dirty="0" smtClean="0">
                <a:latin typeface="Arial"/>
                <a:cs typeface="Arial"/>
              </a:rPr>
              <a:t>η προηγούμενη εντολή. Αν θέλω να πάω 3 εντολές προς τα πίσω, πατάω το βέλος προς τα επάνω 3 φορές. Αν μετά θέλω να πάω 2 εντολές προς τα εμπρός, πατάω το βέλος προς τα κάτω 2 φορές.</a:t>
            </a: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Τα βέλη είναι πολύ χρήσιμα όταν εκτελούμε μια πολύ μεγάλη και περίπλοκη εντολή και πρέπει μετά από λίγο να την ξαναπληκτρολογήσουμε. Έτσι, και γλιτώνουμε χρόνο και αποφεύγουμε λάθη κατά την πληκτρολόγηση</a:t>
            </a:r>
            <a:r>
              <a:rPr lang="el-GR" sz="1800" dirty="0" smtClean="0">
                <a:latin typeface="Arial"/>
                <a:cs typeface="Arial"/>
              </a:rPr>
              <a:t>.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0197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5095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Σύνταξη εντολών</a:t>
            </a:r>
            <a:r>
              <a:rPr lang="en-GB" sz="2800" dirty="0" smtClean="0">
                <a:latin typeface="Arial"/>
                <a:cs typeface="Arial"/>
              </a:rPr>
              <a:t> (</a:t>
            </a:r>
            <a:r>
              <a:rPr lang="en-GB" sz="2800" dirty="0" smtClean="0">
                <a:latin typeface="Arial"/>
                <a:cs typeface="Arial"/>
              </a:rPr>
              <a:t>vi)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5200"/>
            <a:ext cx="8229600" cy="5330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Κατ</a:t>
            </a:r>
            <a:r>
              <a:rPr lang="el-GR" sz="1800" dirty="0" smtClean="0">
                <a:latin typeface="Arial"/>
                <a:cs typeface="Arial"/>
              </a:rPr>
              <a:t>ά την σύνταξη μιας εντολής μπορώ να χρησιμοποιήσω </a:t>
            </a:r>
            <a:r>
              <a:rPr lang="en-GB" sz="1800" dirty="0" smtClean="0">
                <a:latin typeface="Arial"/>
                <a:cs typeface="Arial"/>
              </a:rPr>
              <a:t>wild cards</a:t>
            </a:r>
            <a:r>
              <a:rPr lang="el-GR" sz="1800" dirty="0" smtClean="0">
                <a:latin typeface="Arial"/>
                <a:cs typeface="Arial"/>
              </a:rPr>
              <a:t>, δηλαδή σύμβολα που μπορούν να σημαίνουν οποιοδήποτε χαρακτήρα ή χαρακτήρες. Το σύμβολο για το </a:t>
            </a:r>
            <a:r>
              <a:rPr lang="en-GB" sz="1800" dirty="0" smtClean="0">
                <a:latin typeface="Arial"/>
                <a:cs typeface="Arial"/>
              </a:rPr>
              <a:t>wild card </a:t>
            </a:r>
            <a:r>
              <a:rPr lang="el-GR" sz="1800" dirty="0" smtClean="0">
                <a:latin typeface="Arial"/>
                <a:cs typeface="Arial"/>
              </a:rPr>
              <a:t>είναι ο αστερίσκος </a:t>
            </a:r>
            <a:r>
              <a:rPr lang="en-GB" sz="1800" dirty="0" smtClean="0">
                <a:latin typeface="Arial"/>
                <a:cs typeface="Arial"/>
              </a:rPr>
              <a:t>*</a:t>
            </a: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Π.χ. Βρίσκομαι σε ένα </a:t>
            </a:r>
            <a:r>
              <a:rPr lang="en-GB" sz="1800" dirty="0" smtClean="0">
                <a:latin typeface="Arial"/>
                <a:cs typeface="Arial"/>
              </a:rPr>
              <a:t>directory </a:t>
            </a:r>
            <a:r>
              <a:rPr lang="el-GR" sz="1800" dirty="0" smtClean="0">
                <a:latin typeface="Arial"/>
                <a:cs typeface="Arial"/>
              </a:rPr>
              <a:t>που έχει </a:t>
            </a:r>
            <a:r>
              <a:rPr lang="en-GB" sz="1800" dirty="0" smtClean="0">
                <a:latin typeface="Arial"/>
                <a:cs typeface="Arial"/>
              </a:rPr>
              <a:t>15</a:t>
            </a:r>
            <a:r>
              <a:rPr lang="el-GR" sz="1800" dirty="0" smtClean="0">
                <a:latin typeface="Arial"/>
                <a:cs typeface="Arial"/>
              </a:rPr>
              <a:t> αρχεία, τα </a:t>
            </a:r>
            <a:r>
              <a:rPr lang="en-GB" sz="1800" dirty="0" smtClean="0">
                <a:latin typeface="Arial"/>
                <a:cs typeface="Arial"/>
              </a:rPr>
              <a:t>file1 </a:t>
            </a:r>
            <a:r>
              <a:rPr lang="el-GR" sz="1800" dirty="0" smtClean="0">
                <a:latin typeface="Arial"/>
                <a:cs typeface="Arial"/>
              </a:rPr>
              <a:t>έως </a:t>
            </a:r>
            <a:r>
              <a:rPr lang="en-GB" sz="1800" dirty="0" smtClean="0">
                <a:latin typeface="Arial"/>
                <a:cs typeface="Arial"/>
              </a:rPr>
              <a:t>file15</a:t>
            </a:r>
            <a:r>
              <a:rPr lang="el-GR" sz="1800" dirty="0" smtClean="0">
                <a:latin typeface="Arial"/>
                <a:cs typeface="Arial"/>
              </a:rPr>
              <a:t> και το </a:t>
            </a:r>
            <a:r>
              <a:rPr lang="en-GB" sz="1800" dirty="0" smtClean="0">
                <a:latin typeface="Arial"/>
                <a:cs typeface="Arial"/>
              </a:rPr>
              <a:t>doc1.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Θέλω να σβήσω τα αρχεία </a:t>
            </a:r>
            <a:r>
              <a:rPr lang="en-GB" sz="1800" dirty="0" smtClean="0">
                <a:latin typeface="Arial"/>
                <a:cs typeface="Arial"/>
              </a:rPr>
              <a:t>file1 – file15, </a:t>
            </a:r>
            <a:r>
              <a:rPr lang="el-GR" sz="1800" dirty="0" smtClean="0">
                <a:latin typeface="Arial"/>
                <a:cs typeface="Arial"/>
              </a:rPr>
              <a:t>αλλά όχι το </a:t>
            </a:r>
            <a:r>
              <a:rPr lang="en-GB" sz="1800" dirty="0" smtClean="0">
                <a:latin typeface="Arial"/>
                <a:cs typeface="Arial"/>
              </a:rPr>
              <a:t>doc1.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Αντί να εκτελέσω την εντολή για το κάθε ένα αρχείο ξεχωριστά, μπορώ να του πω να σβήσει όλα εκείνα τα αρχεία που ξεκινούν με τους χαρακτήρες </a:t>
            </a:r>
            <a:r>
              <a:rPr lang="en-GB" sz="1800" dirty="0" smtClean="0">
                <a:latin typeface="Arial"/>
                <a:cs typeface="Arial"/>
              </a:rPr>
              <a:t>“file”</a:t>
            </a: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GB" sz="1800" dirty="0" err="1" smtClean="0">
                <a:latin typeface="Arial"/>
                <a:cs typeface="Arial"/>
              </a:rPr>
              <a:t>rm</a:t>
            </a:r>
            <a:r>
              <a:rPr lang="en-GB" sz="1800" dirty="0" smtClean="0">
                <a:latin typeface="Arial"/>
                <a:cs typeface="Arial"/>
              </a:rPr>
              <a:t> file*</a:t>
            </a:r>
          </a:p>
          <a:p>
            <a:pPr marL="0" indent="0">
              <a:buNone/>
            </a:pP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10581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5095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Οδηγίες χρήσης μιας εντολής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5200"/>
            <a:ext cx="8229600" cy="5160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Η εντολή </a:t>
            </a:r>
            <a:r>
              <a:rPr lang="en-GB" sz="1800" dirty="0" smtClean="0">
                <a:latin typeface="Arial"/>
                <a:cs typeface="Arial"/>
              </a:rPr>
              <a:t>man </a:t>
            </a:r>
            <a:r>
              <a:rPr lang="el-GR" sz="1800" dirty="0" smtClean="0">
                <a:latin typeface="Arial"/>
                <a:cs typeface="Arial"/>
              </a:rPr>
              <a:t>μας δίνει πληροφορίες για μια εντολή.</a:t>
            </a: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Πληκτρολογούμε </a:t>
            </a:r>
            <a:r>
              <a:rPr lang="en-GB" sz="1800" dirty="0" smtClean="0">
                <a:latin typeface="Arial"/>
                <a:cs typeface="Arial"/>
              </a:rPr>
              <a:t>man </a:t>
            </a:r>
            <a:r>
              <a:rPr lang="el-GR" sz="1800" dirty="0" smtClean="0">
                <a:latin typeface="Arial"/>
                <a:cs typeface="Arial"/>
              </a:rPr>
              <a:t>και μετά την εντολή.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Π.χ.</a:t>
            </a:r>
            <a:r>
              <a:rPr lang="en-GB" sz="1800" dirty="0" smtClean="0">
                <a:latin typeface="Arial"/>
                <a:cs typeface="Arial"/>
              </a:rPr>
              <a:t>: man </a:t>
            </a:r>
            <a:r>
              <a:rPr lang="en-GB" sz="1800" dirty="0" err="1" smtClean="0">
                <a:latin typeface="Arial"/>
                <a:cs typeface="Arial"/>
              </a:rPr>
              <a:t>ls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GB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 smtClean="0">
                <a:latin typeface="Arial"/>
                <a:cs typeface="Arial"/>
              </a:rPr>
              <a:t>Οι οδηγίες είναι δομημένες σε διάφορες ενότητες</a:t>
            </a:r>
            <a:r>
              <a:rPr lang="en-GB" sz="1800" dirty="0" smtClean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r>
              <a:rPr lang="en-GB" sz="1800" dirty="0" smtClean="0">
                <a:latin typeface="Arial"/>
                <a:cs typeface="Arial"/>
              </a:rPr>
              <a:t>NAME</a:t>
            </a:r>
          </a:p>
          <a:p>
            <a:pPr marL="0" indent="0">
              <a:buNone/>
            </a:pPr>
            <a:r>
              <a:rPr lang="en-GB" sz="1800" dirty="0" smtClean="0">
                <a:latin typeface="Arial"/>
                <a:cs typeface="Arial"/>
              </a:rPr>
              <a:t>SYNOPSIS</a:t>
            </a:r>
          </a:p>
          <a:p>
            <a:pPr marL="0" indent="0">
              <a:buNone/>
            </a:pPr>
            <a:r>
              <a:rPr lang="en-GB" sz="1800" dirty="0" smtClean="0">
                <a:latin typeface="Arial"/>
                <a:cs typeface="Arial"/>
              </a:rPr>
              <a:t>DESCRIPTION: </a:t>
            </a:r>
            <a:r>
              <a:rPr lang="el-GR" sz="1800" dirty="0" smtClean="0">
                <a:latin typeface="Arial"/>
                <a:cs typeface="Arial"/>
              </a:rPr>
              <a:t>Εκεί υπάρχουν και τα διαθέσιμα </a:t>
            </a:r>
            <a:r>
              <a:rPr lang="en-GB" sz="1800" dirty="0" smtClean="0">
                <a:latin typeface="Arial"/>
                <a:cs typeface="Arial"/>
              </a:rPr>
              <a:t>options </a:t>
            </a:r>
            <a:r>
              <a:rPr lang="el-GR" sz="1800" dirty="0" smtClean="0">
                <a:latin typeface="Arial"/>
                <a:cs typeface="Arial"/>
              </a:rPr>
              <a:t>για την εντολή που τις δίνουν επιπλέον ειδικές λειτουργίες.</a:t>
            </a:r>
          </a:p>
          <a:p>
            <a:pPr marL="0" indent="0">
              <a:buNone/>
            </a:pPr>
            <a:r>
              <a:rPr lang="en-GB" sz="1800" dirty="0" smtClean="0">
                <a:latin typeface="Arial"/>
                <a:cs typeface="Arial"/>
              </a:rPr>
              <a:t>EXAMPLES</a:t>
            </a:r>
          </a:p>
          <a:p>
            <a:pPr marL="0" indent="0">
              <a:buNone/>
            </a:pPr>
            <a:r>
              <a:rPr lang="en-GB" sz="1800" dirty="0" smtClean="0">
                <a:latin typeface="Arial"/>
                <a:cs typeface="Arial"/>
              </a:rPr>
              <a:t>SEE ALSO: </a:t>
            </a:r>
            <a:r>
              <a:rPr lang="el-GR" sz="1800" dirty="0" smtClean="0">
                <a:latin typeface="Arial"/>
                <a:cs typeface="Arial"/>
              </a:rPr>
              <a:t>άλλες διαθέσιμες εντολές που σχετίζονται με την παρούσα.</a:t>
            </a: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l-GR" sz="1800" dirty="0">
                <a:latin typeface="Arial"/>
                <a:cs typeface="Arial"/>
              </a:rPr>
              <a:t>Τ</a:t>
            </a:r>
            <a:r>
              <a:rPr lang="el-GR" sz="1800" dirty="0" smtClean="0">
                <a:latin typeface="Arial"/>
                <a:cs typeface="Arial"/>
              </a:rPr>
              <a:t>ο </a:t>
            </a:r>
            <a:r>
              <a:rPr lang="en-GB" sz="1800" dirty="0" smtClean="0">
                <a:latin typeface="Arial"/>
                <a:cs typeface="Arial"/>
              </a:rPr>
              <a:t>man </a:t>
            </a:r>
            <a:r>
              <a:rPr lang="el-GR" sz="1800" dirty="0" smtClean="0">
                <a:latin typeface="Arial"/>
                <a:cs typeface="Arial"/>
              </a:rPr>
              <a:t>έχει μια πληθώρα πληροφοριών για την εντολή που συνήθως κουράζουν τον αναγνώστη. Μια καλή πηγή πληροφοριών για εντολές συνήθως συναντάται σε προσωπικές ιστοσελίδες στο διαδίκτυο (να ναι καλά το </a:t>
            </a:r>
            <a:r>
              <a:rPr lang="en-GB" sz="1800" dirty="0" smtClean="0">
                <a:latin typeface="Arial"/>
                <a:cs typeface="Arial"/>
              </a:rPr>
              <a:t>Google search!!!)</a:t>
            </a:r>
            <a:r>
              <a:rPr lang="el-GR" sz="1800" dirty="0" smtClean="0">
                <a:latin typeface="Arial"/>
                <a:cs typeface="Arial"/>
              </a:rPr>
              <a:t>. Το </a:t>
            </a:r>
            <a:r>
              <a:rPr lang="en-GB" sz="1800" dirty="0" smtClean="0">
                <a:latin typeface="Arial"/>
                <a:cs typeface="Arial"/>
              </a:rPr>
              <a:t>man </a:t>
            </a:r>
            <a:r>
              <a:rPr lang="el-GR" sz="1800" dirty="0" smtClean="0">
                <a:latin typeface="Arial"/>
                <a:cs typeface="Arial"/>
              </a:rPr>
              <a:t>συνήθως είναι καλή πηγή για να μας θυμίσει τι κάνουν κάποιες ειδικές παράμετροι μιας εντολής. 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l-GR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37914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Βασικές </a:t>
            </a:r>
            <a:r>
              <a:rPr lang="el-GR" sz="2800" dirty="0">
                <a:latin typeface="Arial"/>
                <a:cs typeface="Arial"/>
              </a:rPr>
              <a:t>ε</a:t>
            </a:r>
            <a:r>
              <a:rPr lang="el-GR" sz="2800" dirty="0" smtClean="0">
                <a:latin typeface="Arial"/>
                <a:cs typeface="Arial"/>
              </a:rPr>
              <a:t>ντολές για πλοήγηση μέσα στο σύστημα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Ο ενεργός κατάλογος είναι αυτός στον οποίο βρισκόμαστε. Μπορούμε να μετακινηθούμε.</a:t>
            </a:r>
            <a:endParaRPr lang="en-GB" sz="1800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endParaRPr lang="en-GB" sz="1800" dirty="0">
              <a:solidFill>
                <a:srgbClr val="FF0000"/>
              </a:solidFill>
              <a:latin typeface="Arial"/>
              <a:cs typeface="Arial"/>
            </a:endParaRPr>
          </a:p>
          <a:p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ls</a:t>
            </a:r>
            <a:r>
              <a:rPr lang="el-GR" sz="1800" dirty="0" smtClean="0">
                <a:latin typeface="Arial"/>
                <a:cs typeface="Arial"/>
              </a:rPr>
              <a:t> από το </a:t>
            </a:r>
            <a:r>
              <a:rPr lang="en-GB" sz="1800" u="sng" dirty="0" smtClean="0">
                <a:latin typeface="Arial"/>
                <a:cs typeface="Arial"/>
              </a:rPr>
              <a:t>list</a:t>
            </a:r>
            <a:r>
              <a:rPr lang="el-GR" sz="1800" dirty="0" smtClean="0">
                <a:latin typeface="Arial"/>
                <a:cs typeface="Arial"/>
              </a:rPr>
              <a:t>.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Παρουσίαση αρχείων</a:t>
            </a:r>
            <a:r>
              <a:rPr lang="en-GB" sz="1800" dirty="0" smtClean="0">
                <a:latin typeface="Arial"/>
                <a:cs typeface="Arial"/>
              </a:rPr>
              <a:t>/</a:t>
            </a:r>
            <a:r>
              <a:rPr lang="el-GR" sz="1800" dirty="0" smtClean="0">
                <a:latin typeface="Arial"/>
                <a:cs typeface="Arial"/>
              </a:rPr>
              <a:t>καταλόγων εντός του ενεργού καταλόγου</a:t>
            </a:r>
          </a:p>
          <a:p>
            <a:r>
              <a:rPr lang="en-US" sz="1800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lang="en-GB" sz="1800" dirty="0" smtClean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lang="el-GR" sz="18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από το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n-GB" sz="1800" u="sng" dirty="0" smtClean="0">
                <a:latin typeface="Arial"/>
                <a:cs typeface="Arial"/>
              </a:rPr>
              <a:t>change directory</a:t>
            </a:r>
            <a:r>
              <a:rPr lang="el-GR" sz="1800" dirty="0" smtClean="0">
                <a:latin typeface="Arial"/>
                <a:cs typeface="Arial"/>
              </a:rPr>
              <a:t>. Αλλαγή </a:t>
            </a:r>
            <a:r>
              <a:rPr lang="el-GR" sz="1800" dirty="0">
                <a:latin typeface="Arial"/>
                <a:cs typeface="Arial"/>
              </a:rPr>
              <a:t>του ενεργού </a:t>
            </a:r>
            <a:r>
              <a:rPr lang="el-GR" sz="1800" dirty="0" smtClean="0">
                <a:latin typeface="Arial"/>
                <a:cs typeface="Arial"/>
              </a:rPr>
              <a:t>καταλόγου.</a:t>
            </a:r>
            <a:endParaRPr lang="en-GB" sz="1800" dirty="0" smtClean="0">
              <a:latin typeface="Arial"/>
              <a:cs typeface="Arial"/>
            </a:endParaRPr>
          </a:p>
          <a:p>
            <a:r>
              <a:rPr lang="en-GB" sz="1800" dirty="0" err="1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lang="en-GB" sz="1800" dirty="0" err="1" smtClean="0">
                <a:solidFill>
                  <a:srgbClr val="FF0000"/>
                </a:solidFill>
                <a:latin typeface="Arial"/>
                <a:cs typeface="Arial"/>
              </a:rPr>
              <a:t>wd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από το </a:t>
            </a:r>
            <a:r>
              <a:rPr lang="en-GB" sz="1800" u="sng" dirty="0" smtClean="0">
                <a:latin typeface="Arial"/>
                <a:cs typeface="Arial"/>
              </a:rPr>
              <a:t>print working directory</a:t>
            </a:r>
            <a:r>
              <a:rPr lang="el-GR" sz="1800" dirty="0" smtClean="0">
                <a:latin typeface="Arial"/>
                <a:cs typeface="Arial"/>
              </a:rPr>
              <a:t>. Δείχνει </a:t>
            </a:r>
            <a:r>
              <a:rPr lang="el-GR" sz="1800" dirty="0">
                <a:latin typeface="Arial"/>
                <a:cs typeface="Arial"/>
              </a:rPr>
              <a:t>π</a:t>
            </a:r>
            <a:r>
              <a:rPr lang="el-GR" sz="1800" dirty="0" smtClean="0">
                <a:latin typeface="Arial"/>
                <a:cs typeface="Arial"/>
              </a:rPr>
              <a:t>ου βρισκόμαστε.</a:t>
            </a:r>
            <a:endParaRPr lang="en-GB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758996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Βασικές εντολές πλοήγησης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62738" y="1614755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3191027"/>
            <a:ext cx="3646590" cy="15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03383" y="266662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099809" y="3191027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797851" y="108882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731751" y="1151274"/>
            <a:ext cx="4412249" cy="507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Βρίσκομαι στο </a:t>
            </a:r>
            <a:r>
              <a:rPr lang="en-GB" dirty="0" smtClean="0">
                <a:latin typeface="Arial"/>
                <a:cs typeface="Arial"/>
              </a:rPr>
              <a:t>directory PC1.</a:t>
            </a:r>
          </a:p>
          <a:p>
            <a:r>
              <a:rPr lang="el-GR" dirty="0" smtClean="0">
                <a:latin typeface="Arial"/>
                <a:cs typeface="Arial"/>
              </a:rPr>
              <a:t>Η πλήρης διεύθυνσή του είναι </a:t>
            </a:r>
            <a:r>
              <a:rPr lang="en-GB" dirty="0" smtClean="0">
                <a:latin typeface="Arial"/>
                <a:cs typeface="Arial"/>
              </a:rPr>
              <a:t>/home/PC1</a:t>
            </a:r>
          </a:p>
          <a:p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Μέσα στο </a:t>
            </a:r>
            <a:r>
              <a:rPr lang="en-GB" dirty="0" smtClean="0">
                <a:latin typeface="Arial"/>
                <a:cs typeface="Arial"/>
              </a:rPr>
              <a:t>PC1 </a:t>
            </a:r>
            <a:r>
              <a:rPr lang="el-GR" dirty="0" smtClean="0">
                <a:latin typeface="Arial"/>
                <a:cs typeface="Arial"/>
              </a:rPr>
              <a:t>έχω ένα αρχείο </a:t>
            </a:r>
            <a:r>
              <a:rPr lang="en-GB" dirty="0" err="1" smtClean="0">
                <a:latin typeface="Arial"/>
                <a:cs typeface="Arial"/>
              </a:rPr>
              <a:t>fileX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και 2 υποκαταλόγους </a:t>
            </a:r>
            <a:r>
              <a:rPr lang="en-GB" dirty="0" smtClean="0">
                <a:latin typeface="Arial"/>
                <a:cs typeface="Arial"/>
              </a:rPr>
              <a:t>dir1 &amp; dir2. </a:t>
            </a:r>
            <a:r>
              <a:rPr lang="el-GR" dirty="0" smtClean="0">
                <a:latin typeface="Arial"/>
                <a:cs typeface="Arial"/>
              </a:rPr>
              <a:t>Μέσα στον </a:t>
            </a:r>
            <a:r>
              <a:rPr lang="en-GB" dirty="0" smtClean="0">
                <a:latin typeface="Arial"/>
                <a:cs typeface="Arial"/>
              </a:rPr>
              <a:t>dir1 </a:t>
            </a:r>
            <a:r>
              <a:rPr lang="el-GR" dirty="0" smtClean="0">
                <a:latin typeface="Arial"/>
                <a:cs typeface="Arial"/>
              </a:rPr>
              <a:t>έχω ένα αρχείο </a:t>
            </a:r>
            <a:r>
              <a:rPr lang="en-GB" dirty="0" smtClean="0">
                <a:latin typeface="Arial"/>
                <a:cs typeface="Arial"/>
              </a:rPr>
              <a:t>file1.</a:t>
            </a:r>
            <a:r>
              <a:rPr lang="el-GR" dirty="0" smtClean="0">
                <a:latin typeface="Arial"/>
                <a:cs typeface="Arial"/>
              </a:rPr>
              <a:t> Μέσα στο </a:t>
            </a:r>
            <a:r>
              <a:rPr lang="en-GB" dirty="0" smtClean="0">
                <a:latin typeface="Arial"/>
                <a:cs typeface="Arial"/>
              </a:rPr>
              <a:t>dir2 </a:t>
            </a:r>
            <a:r>
              <a:rPr lang="el-GR" dirty="0" smtClean="0">
                <a:latin typeface="Arial"/>
                <a:cs typeface="Arial"/>
              </a:rPr>
              <a:t>έχω υποκατάλογο </a:t>
            </a:r>
            <a:r>
              <a:rPr lang="en-GB" dirty="0" smtClean="0">
                <a:latin typeface="Arial"/>
                <a:cs typeface="Arial"/>
              </a:rPr>
              <a:t>dir3</a:t>
            </a:r>
            <a:r>
              <a:rPr lang="el-GR" dirty="0" smtClean="0">
                <a:latin typeface="Arial"/>
                <a:cs typeface="Arial"/>
              </a:rPr>
              <a:t>.</a:t>
            </a:r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Εφόσον ο ενεργός κατάλογος είναι ο </a:t>
            </a:r>
            <a:r>
              <a:rPr lang="en-GB" dirty="0" smtClean="0">
                <a:latin typeface="Arial"/>
                <a:cs typeface="Arial"/>
              </a:rPr>
              <a:t>PC1 (</a:t>
            </a:r>
            <a:r>
              <a:rPr lang="el-GR" dirty="0" smtClean="0">
                <a:latin typeface="Arial"/>
                <a:cs typeface="Arial"/>
              </a:rPr>
              <a:t>εκεί βρίσκομαι</a:t>
            </a:r>
            <a:r>
              <a:rPr lang="en-GB" dirty="0" smtClean="0">
                <a:latin typeface="Arial"/>
                <a:cs typeface="Arial"/>
              </a:rPr>
              <a:t>)</a:t>
            </a:r>
            <a:r>
              <a:rPr lang="el-GR" dirty="0" smtClean="0">
                <a:latin typeface="Arial"/>
                <a:cs typeface="Arial"/>
              </a:rPr>
              <a:t>, αν εκτελέσω την εντολή </a:t>
            </a:r>
            <a:r>
              <a:rPr lang="en-GB" dirty="0" err="1" smtClean="0">
                <a:solidFill>
                  <a:srgbClr val="FF0000"/>
                </a:solidFill>
                <a:latin typeface="Arial"/>
                <a:cs typeface="Arial"/>
              </a:rPr>
              <a:t>pwd</a:t>
            </a:r>
            <a:r>
              <a:rPr lang="en-GB" dirty="0" smtClean="0">
                <a:latin typeface="Arial"/>
                <a:cs typeface="Arial"/>
              </a:rPr>
              <a:t>, </a:t>
            </a:r>
            <a:r>
              <a:rPr lang="el-GR" dirty="0" smtClean="0">
                <a:latin typeface="Arial"/>
                <a:cs typeface="Arial"/>
              </a:rPr>
              <a:t>θα μου δώσει την διεύθυνση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 smtClean="0">
                <a:latin typeface="Arial"/>
                <a:cs typeface="Arial"/>
              </a:rPr>
              <a:t>/home/PC1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Αν θέλω να δω τι υπάρχει μέσα στο </a:t>
            </a:r>
            <a:r>
              <a:rPr lang="en-GB" dirty="0" smtClean="0">
                <a:latin typeface="Arial"/>
                <a:cs typeface="Arial"/>
              </a:rPr>
              <a:t>PC1 (</a:t>
            </a:r>
            <a:r>
              <a:rPr lang="el-GR" dirty="0" smtClean="0">
                <a:latin typeface="Arial"/>
                <a:cs typeface="Arial"/>
              </a:rPr>
              <a:t>αρχεία και υποκατάλογοι</a:t>
            </a:r>
            <a:r>
              <a:rPr lang="en-GB" dirty="0" smtClean="0">
                <a:latin typeface="Arial"/>
                <a:cs typeface="Arial"/>
              </a:rPr>
              <a:t>) </a:t>
            </a:r>
            <a:r>
              <a:rPr lang="el-GR" dirty="0" smtClean="0">
                <a:latin typeface="Arial"/>
                <a:cs typeface="Arial"/>
              </a:rPr>
              <a:t>εκτελώ την εντολή </a:t>
            </a:r>
            <a:r>
              <a:rPr lang="en-GB" dirty="0" err="1" smtClean="0">
                <a:latin typeface="Arial"/>
                <a:cs typeface="Arial"/>
              </a:rPr>
              <a:t>ls</a:t>
            </a:r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Θα μου δείξει ότι μέσα στον </a:t>
            </a:r>
            <a:r>
              <a:rPr lang="en-GB" dirty="0" smtClean="0">
                <a:latin typeface="Arial"/>
                <a:cs typeface="Arial"/>
              </a:rPr>
              <a:t>PC1 </a:t>
            </a:r>
            <a:r>
              <a:rPr lang="el-GR" dirty="0" smtClean="0">
                <a:latin typeface="Arial"/>
                <a:cs typeface="Arial"/>
              </a:rPr>
              <a:t>υπάρχει ένα αρχείο </a:t>
            </a:r>
            <a:r>
              <a:rPr lang="en-GB" dirty="0" err="1" smtClean="0">
                <a:latin typeface="Arial"/>
                <a:cs typeface="Arial"/>
              </a:rPr>
              <a:t>fileX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και 2 υποκατάλογοι </a:t>
            </a:r>
            <a:r>
              <a:rPr lang="en-GB" dirty="0" smtClean="0">
                <a:latin typeface="Arial"/>
                <a:cs typeface="Arial"/>
              </a:rPr>
              <a:t>dir1 &amp; dir2. </a:t>
            </a:r>
            <a:r>
              <a:rPr lang="el-GR" dirty="0" smtClean="0">
                <a:latin typeface="Arial"/>
                <a:cs typeface="Arial"/>
              </a:rPr>
              <a:t>Δεν θα δω το </a:t>
            </a:r>
            <a:r>
              <a:rPr lang="en-GB" dirty="0" smtClean="0">
                <a:latin typeface="Arial"/>
                <a:cs typeface="Arial"/>
              </a:rPr>
              <a:t>file1 &amp; dir3.</a:t>
            </a:r>
            <a:endParaRPr lang="el-GR" dirty="0" smtClean="0">
              <a:latin typeface="Arial"/>
              <a:cs typeface="Arial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67878" y="3736597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462950" y="3191027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2735933" y="3736597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Snip Single Corner Rectangle 23"/>
          <p:cNvSpPr/>
          <p:nvPr/>
        </p:nvSpPr>
        <p:spPr>
          <a:xfrm>
            <a:off x="167878" y="4196130"/>
            <a:ext cx="590143" cy="478366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2348298" y="1614755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17" name="Snip Single Corner Rectangle 16"/>
          <p:cNvSpPr/>
          <p:nvPr/>
        </p:nvSpPr>
        <p:spPr>
          <a:xfrm>
            <a:off x="1020997" y="2188259"/>
            <a:ext cx="590143" cy="478366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</a:t>
            </a:r>
            <a:r>
              <a:rPr lang="el-GR" sz="1200" dirty="0" smtClean="0">
                <a:latin typeface="Arial"/>
                <a:cs typeface="Arial"/>
              </a:rPr>
              <a:t>Χ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3566090" y="4788467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2735933" y="5314402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dir</a:t>
            </a:r>
            <a:r>
              <a:rPr lang="el-GR" dirty="0" smtClean="0">
                <a:latin typeface="Arial"/>
                <a:cs typeface="Arial"/>
              </a:rPr>
              <a:t>3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980302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Βασικές εντολές πλοήγησης - </a:t>
            </a:r>
            <a:r>
              <a:rPr lang="en-GB" sz="2800" dirty="0" err="1" smtClean="0">
                <a:latin typeface="Arial"/>
                <a:cs typeface="Arial"/>
              </a:rPr>
              <a:t>ls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62738" y="1614755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3191027"/>
            <a:ext cx="3646590" cy="15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03383" y="266662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099809" y="3191027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797851" y="108882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731751" y="781941"/>
            <a:ext cx="4412249" cy="5909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Αν θέλω να δω τι υπάρχει μέσα στο </a:t>
            </a:r>
            <a:r>
              <a:rPr lang="en-GB" dirty="0" smtClean="0">
                <a:latin typeface="Arial"/>
                <a:cs typeface="Arial"/>
              </a:rPr>
              <a:t>PC1 (</a:t>
            </a:r>
            <a:r>
              <a:rPr lang="el-GR" dirty="0" smtClean="0">
                <a:latin typeface="Arial"/>
                <a:cs typeface="Arial"/>
              </a:rPr>
              <a:t>αρχεία και υποκατάλογοι</a:t>
            </a:r>
            <a:r>
              <a:rPr lang="en-GB" dirty="0" smtClean="0">
                <a:latin typeface="Arial"/>
                <a:cs typeface="Arial"/>
              </a:rPr>
              <a:t>) </a:t>
            </a:r>
            <a:r>
              <a:rPr lang="el-GR" dirty="0" smtClean="0">
                <a:latin typeface="Arial"/>
                <a:cs typeface="Arial"/>
              </a:rPr>
              <a:t>εκτελώ την εντολή </a:t>
            </a:r>
            <a:r>
              <a:rPr lang="en-GB" dirty="0" err="1" smtClean="0">
                <a:latin typeface="Arial"/>
                <a:cs typeface="Arial"/>
              </a:rPr>
              <a:t>ls</a:t>
            </a:r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Θα μου δείξει ότι μέσα στον </a:t>
            </a:r>
            <a:r>
              <a:rPr lang="en-GB" dirty="0" smtClean="0">
                <a:latin typeface="Arial"/>
                <a:cs typeface="Arial"/>
              </a:rPr>
              <a:t>PC1 </a:t>
            </a:r>
            <a:r>
              <a:rPr lang="el-GR" dirty="0" smtClean="0">
                <a:latin typeface="Arial"/>
                <a:cs typeface="Arial"/>
              </a:rPr>
              <a:t>υπάρχει ένα αρχείο </a:t>
            </a:r>
            <a:r>
              <a:rPr lang="en-GB" dirty="0" err="1" smtClean="0">
                <a:latin typeface="Arial"/>
                <a:cs typeface="Arial"/>
              </a:rPr>
              <a:t>fileX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και 2 υποκατάλογοι </a:t>
            </a:r>
            <a:r>
              <a:rPr lang="en-GB" dirty="0" smtClean="0">
                <a:latin typeface="Arial"/>
                <a:cs typeface="Arial"/>
              </a:rPr>
              <a:t>dir1 &amp; dir2.</a:t>
            </a:r>
          </a:p>
          <a:p>
            <a:r>
              <a:rPr lang="el-GR" dirty="0" smtClean="0">
                <a:latin typeface="Arial"/>
                <a:cs typeface="Arial"/>
              </a:rPr>
              <a:t>Αν θέλω να δω τι υπάρχει στον </a:t>
            </a:r>
            <a:r>
              <a:rPr lang="en-GB" dirty="0" smtClean="0">
                <a:latin typeface="Arial"/>
                <a:cs typeface="Arial"/>
              </a:rPr>
              <a:t>dir3 </a:t>
            </a:r>
            <a:r>
              <a:rPr lang="el-GR" dirty="0" smtClean="0">
                <a:latin typeface="Arial"/>
                <a:cs typeface="Arial"/>
              </a:rPr>
              <a:t>ενώ ακόμα βρίσκομαι στο </a:t>
            </a:r>
            <a:r>
              <a:rPr lang="en-GB" dirty="0" smtClean="0">
                <a:latin typeface="Arial"/>
                <a:cs typeface="Arial"/>
              </a:rPr>
              <a:t>PC1, </a:t>
            </a:r>
            <a:r>
              <a:rPr lang="el-GR" dirty="0" smtClean="0">
                <a:latin typeface="Arial"/>
                <a:cs typeface="Arial"/>
              </a:rPr>
              <a:t>πρέπει να δώσω την διεύθυνση του </a:t>
            </a:r>
            <a:r>
              <a:rPr lang="en-GB" dirty="0" smtClean="0">
                <a:latin typeface="Arial"/>
                <a:cs typeface="Arial"/>
              </a:rPr>
              <a:t>directory </a:t>
            </a:r>
            <a:r>
              <a:rPr lang="en-GB" dirty="0" err="1" smtClean="0">
                <a:latin typeface="Arial"/>
                <a:cs typeface="Arial"/>
              </a:rPr>
              <a:t>dir</a:t>
            </a:r>
            <a:r>
              <a:rPr lang="el-GR" dirty="0" smtClean="0">
                <a:latin typeface="Arial"/>
                <a:cs typeface="Arial"/>
              </a:rPr>
              <a:t>3 στην εντολή </a:t>
            </a:r>
            <a:r>
              <a:rPr lang="en-GB" dirty="0" err="1" smtClean="0">
                <a:latin typeface="Arial"/>
                <a:cs typeface="Arial"/>
              </a:rPr>
              <a:t>ls</a:t>
            </a:r>
            <a:r>
              <a:rPr lang="en-GB" dirty="0" smtClean="0">
                <a:latin typeface="Arial"/>
                <a:cs typeface="Arial"/>
              </a:rPr>
              <a:t>.</a:t>
            </a:r>
          </a:p>
          <a:p>
            <a:endParaRPr lang="en-GB" dirty="0" smtClean="0">
              <a:latin typeface="Arial"/>
              <a:cs typeface="Arial"/>
            </a:endParaRPr>
          </a:p>
          <a:p>
            <a:r>
              <a:rPr lang="en-GB" dirty="0" err="1" smtClean="0">
                <a:latin typeface="Arial"/>
                <a:cs typeface="Arial"/>
              </a:rPr>
              <a:t>ls</a:t>
            </a:r>
            <a:r>
              <a:rPr lang="en-GB" dirty="0" smtClean="0">
                <a:latin typeface="Arial"/>
                <a:cs typeface="Arial"/>
              </a:rPr>
              <a:t> /home/PC1/dir2/dir3</a:t>
            </a:r>
          </a:p>
          <a:p>
            <a:endParaRPr lang="en-GB" dirty="0">
              <a:latin typeface="Arial"/>
              <a:cs typeface="Arial"/>
            </a:endParaRPr>
          </a:p>
          <a:p>
            <a:r>
              <a:rPr lang="en-GB" dirty="0" err="1">
                <a:latin typeface="Arial"/>
                <a:cs typeface="Arial"/>
              </a:rPr>
              <a:t>l</a:t>
            </a:r>
            <a:r>
              <a:rPr lang="en-GB" dirty="0" err="1" smtClean="0">
                <a:latin typeface="Arial"/>
                <a:cs typeface="Arial"/>
              </a:rPr>
              <a:t>s</a:t>
            </a:r>
            <a:r>
              <a:rPr lang="en-GB" dirty="0" smtClean="0">
                <a:latin typeface="Arial"/>
                <a:cs typeface="Arial"/>
              </a:rPr>
              <a:t> –l</a:t>
            </a:r>
          </a:p>
          <a:p>
            <a:r>
              <a:rPr lang="en-GB" dirty="0" smtClean="0">
                <a:latin typeface="Arial"/>
                <a:cs typeface="Arial"/>
              </a:rPr>
              <a:t>To –l </a:t>
            </a:r>
            <a:r>
              <a:rPr lang="el-GR" dirty="0" smtClean="0">
                <a:latin typeface="Arial"/>
                <a:cs typeface="Arial"/>
              </a:rPr>
              <a:t>αλλάζει την μορφοποίηση των αποτελεσμάτων.</a:t>
            </a:r>
          </a:p>
          <a:p>
            <a:endParaRPr lang="el-GR" dirty="0">
              <a:latin typeface="Arial"/>
              <a:cs typeface="Arial"/>
            </a:endParaRPr>
          </a:p>
          <a:p>
            <a:r>
              <a:rPr lang="en-US" dirty="0">
                <a:latin typeface="Arial"/>
                <a:cs typeface="Arial"/>
              </a:rPr>
              <a:t>l</a:t>
            </a:r>
            <a:r>
              <a:rPr lang="en-GB" dirty="0" smtClean="0">
                <a:latin typeface="Arial"/>
                <a:cs typeface="Arial"/>
              </a:rPr>
              <a:t>s –a</a:t>
            </a:r>
          </a:p>
          <a:p>
            <a:r>
              <a:rPr lang="el-GR" dirty="0" smtClean="0">
                <a:latin typeface="Arial"/>
                <a:cs typeface="Arial"/>
              </a:rPr>
              <a:t>μας δείχνει ακόμα και κρυφά αρχεία/</a:t>
            </a:r>
            <a:r>
              <a:rPr lang="en-GB" dirty="0" smtClean="0">
                <a:latin typeface="Arial"/>
                <a:cs typeface="Arial"/>
              </a:rPr>
              <a:t>directories (</a:t>
            </a:r>
            <a:r>
              <a:rPr lang="el-GR" dirty="0" smtClean="0">
                <a:latin typeface="Arial"/>
                <a:cs typeface="Arial"/>
              </a:rPr>
              <a:t>το όνομά τους αρχίζει με την τελεία .</a:t>
            </a:r>
            <a:r>
              <a:rPr lang="en-GB" dirty="0" smtClean="0">
                <a:latin typeface="Arial"/>
                <a:cs typeface="Arial"/>
              </a:rPr>
              <a:t>)</a:t>
            </a:r>
            <a:endParaRPr lang="el-GR" dirty="0" smtClean="0">
              <a:latin typeface="Arial"/>
              <a:cs typeface="Arial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67878" y="3736597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462950" y="3191027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2735933" y="3736597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Snip Single Corner Rectangle 23"/>
          <p:cNvSpPr/>
          <p:nvPr/>
        </p:nvSpPr>
        <p:spPr>
          <a:xfrm>
            <a:off x="167878" y="4196130"/>
            <a:ext cx="590143" cy="478366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2348298" y="1614755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17" name="Snip Single Corner Rectangle 16"/>
          <p:cNvSpPr/>
          <p:nvPr/>
        </p:nvSpPr>
        <p:spPr>
          <a:xfrm>
            <a:off x="1020997" y="2188259"/>
            <a:ext cx="590143" cy="478366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</a:t>
            </a:r>
            <a:r>
              <a:rPr lang="el-GR" sz="1200" dirty="0" smtClean="0">
                <a:latin typeface="Arial"/>
                <a:cs typeface="Arial"/>
              </a:rPr>
              <a:t>Χ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3566090" y="4788467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2735933" y="5314402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dir</a:t>
            </a:r>
            <a:r>
              <a:rPr lang="el-GR" dirty="0" smtClean="0">
                <a:latin typeface="Arial"/>
                <a:cs typeface="Arial"/>
              </a:rPr>
              <a:t>3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11171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latin typeface="Arial"/>
                <a:cs typeface="Arial"/>
              </a:rPr>
              <a:t>Εισαγωγή στο </a:t>
            </a:r>
            <a:r>
              <a:rPr lang="en-GB" dirty="0" smtClean="0">
                <a:latin typeface="Arial"/>
                <a:cs typeface="Arial"/>
              </a:rPr>
              <a:t>Linux/Unix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289524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56540"/>
          </a:xfrm>
        </p:spPr>
        <p:txBody>
          <a:bodyPr>
            <a:no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Πλοήγηση στο </a:t>
            </a:r>
            <a:r>
              <a:rPr lang="en-US" sz="2800" dirty="0" smtClean="0">
                <a:latin typeface="Arial"/>
                <a:cs typeface="Arial"/>
              </a:rPr>
              <a:t>Linux</a:t>
            </a:r>
            <a:r>
              <a:rPr lang="el-GR" sz="2800" dirty="0" smtClean="0">
                <a:latin typeface="Arial"/>
                <a:cs typeface="Arial"/>
              </a:rPr>
              <a:t> </a:t>
            </a:r>
            <a:r>
              <a:rPr lang="en-GB" sz="2800" dirty="0" smtClean="0">
                <a:latin typeface="Arial"/>
                <a:cs typeface="Arial"/>
              </a:rPr>
              <a:t>- cd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20128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usr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695481" y="160346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51993" y="2129395"/>
            <a:ext cx="7634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51993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54837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75159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93931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71582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974426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194748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803383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023705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dev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244027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etc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00539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home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522972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743294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242477" y="107752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/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1051993" y="31812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040046" y="3718495"/>
            <a:ext cx="36538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624656" y="37184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844978" y="37184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063750" y="37154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1173202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2393524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612296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PC3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032955" y="5296300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624656" y="47703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034515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254837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583061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1803383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146935" y="4281709"/>
            <a:ext cx="39070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Βρίσκομαι στο </a:t>
            </a:r>
            <a:r>
              <a:rPr lang="en-GB" dirty="0" smtClean="0">
                <a:latin typeface="Arial"/>
                <a:cs typeface="Arial"/>
              </a:rPr>
              <a:t>root </a:t>
            </a:r>
            <a:r>
              <a:rPr lang="el-GR" dirty="0" smtClean="0">
                <a:latin typeface="Arial"/>
                <a:cs typeface="Arial"/>
              </a:rPr>
              <a:t>και θέλω να πάω στο </a:t>
            </a:r>
            <a:r>
              <a:rPr lang="en-GB" dirty="0" smtClean="0">
                <a:latin typeface="Arial"/>
                <a:cs typeface="Arial"/>
              </a:rPr>
              <a:t>directory dir1 </a:t>
            </a:r>
            <a:r>
              <a:rPr lang="el-GR" dirty="0" smtClean="0">
                <a:latin typeface="Arial"/>
                <a:cs typeface="Arial"/>
              </a:rPr>
              <a:t>του </a:t>
            </a:r>
            <a:r>
              <a:rPr lang="en-GB" dirty="0" smtClean="0">
                <a:latin typeface="Arial"/>
                <a:cs typeface="Arial"/>
              </a:rPr>
              <a:t>PC3. </a:t>
            </a:r>
            <a:r>
              <a:rPr lang="el-GR" dirty="0" smtClean="0">
                <a:latin typeface="Arial"/>
                <a:cs typeface="Arial"/>
              </a:rPr>
              <a:t>Πώς θα πάω</a:t>
            </a:r>
            <a:r>
              <a:rPr lang="en-GB" dirty="0" smtClean="0">
                <a:latin typeface="Arial"/>
                <a:cs typeface="Arial"/>
              </a:rPr>
              <a:t>;</a:t>
            </a:r>
          </a:p>
          <a:p>
            <a:endParaRPr lang="en-US" dirty="0">
              <a:latin typeface="Arial"/>
              <a:cs typeface="Arial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3473599" y="5296300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475159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695481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>
          <a:xfrm>
            <a:off x="3023705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4244027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4096037" y="47703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131240" y="1077525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root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5411923" y="1181483"/>
            <a:ext cx="719317" cy="17691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8" name="4-Point Star 7"/>
          <p:cNvSpPr/>
          <p:nvPr/>
        </p:nvSpPr>
        <p:spPr>
          <a:xfrm>
            <a:off x="4242477" y="1077525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232638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56540"/>
          </a:xfrm>
        </p:spPr>
        <p:txBody>
          <a:bodyPr>
            <a:no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Πλοήγηση στο </a:t>
            </a:r>
            <a:r>
              <a:rPr lang="en-US" sz="2800" dirty="0" smtClean="0">
                <a:latin typeface="Arial"/>
                <a:cs typeface="Arial"/>
              </a:rPr>
              <a:t>Linux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20128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usr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695481" y="160346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51993" y="2129395"/>
            <a:ext cx="7634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51993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54837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75159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93931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71582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974426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194748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803383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023705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dev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244027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etc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00539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home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522972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743294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242477" y="107752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/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1051993" y="31812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040046" y="3718495"/>
            <a:ext cx="36538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624656" y="37184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844978" y="37184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063750" y="37154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1173202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2393524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612296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PC3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032955" y="5296300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624656" y="47703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034515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254837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583061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1803383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236953" y="3360844"/>
            <a:ext cx="390704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Πρώτα πάω στο </a:t>
            </a:r>
            <a:r>
              <a:rPr lang="en-GB" dirty="0" smtClean="0">
                <a:latin typeface="Arial"/>
                <a:cs typeface="Arial"/>
              </a:rPr>
              <a:t>home. </a:t>
            </a: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Εκτελώ</a:t>
            </a:r>
            <a:r>
              <a:rPr lang="en-GB" dirty="0" smtClean="0">
                <a:latin typeface="Arial"/>
                <a:cs typeface="Arial"/>
              </a:rPr>
              <a:t>:</a:t>
            </a:r>
            <a:endParaRPr lang="en-GB" dirty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cd home</a:t>
            </a:r>
          </a:p>
          <a:p>
            <a:r>
              <a:rPr lang="el-GR" dirty="0" smtClean="0">
                <a:latin typeface="Arial"/>
                <a:cs typeface="Arial"/>
              </a:rPr>
              <a:t>ή</a:t>
            </a:r>
            <a:endParaRPr lang="el-GR" dirty="0">
              <a:latin typeface="Arial"/>
              <a:cs typeface="Arial"/>
            </a:endParaRPr>
          </a:p>
          <a:p>
            <a:r>
              <a:rPr lang="en-US" dirty="0" smtClean="0">
                <a:latin typeface="Arial"/>
                <a:cs typeface="Arial"/>
              </a:rPr>
              <a:t>cd ./home</a:t>
            </a:r>
            <a:endParaRPr lang="en-GB" dirty="0" smtClean="0">
              <a:latin typeface="Arial"/>
              <a:cs typeface="Arial"/>
            </a:endParaRPr>
          </a:p>
          <a:p>
            <a:endParaRPr lang="en-GB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Εκτελώ </a:t>
            </a:r>
            <a:r>
              <a:rPr lang="en-GB" dirty="0" err="1" smtClean="0">
                <a:latin typeface="Arial"/>
                <a:cs typeface="Arial"/>
              </a:rPr>
              <a:t>ls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για να δω τα </a:t>
            </a:r>
            <a:r>
              <a:rPr lang="en-GB" dirty="0" smtClean="0">
                <a:latin typeface="Arial"/>
                <a:cs typeface="Arial"/>
              </a:rPr>
              <a:t>sub-directories &amp; files </a:t>
            </a:r>
            <a:r>
              <a:rPr lang="el-GR" dirty="0" smtClean="0">
                <a:latin typeface="Arial"/>
                <a:cs typeface="Arial"/>
              </a:rPr>
              <a:t>του </a:t>
            </a:r>
            <a:r>
              <a:rPr lang="en-GB" dirty="0" smtClean="0">
                <a:latin typeface="Arial"/>
                <a:cs typeface="Arial"/>
              </a:rPr>
              <a:t>home. </a:t>
            </a:r>
            <a:r>
              <a:rPr lang="el-GR" dirty="0" smtClean="0">
                <a:latin typeface="Arial"/>
                <a:cs typeface="Arial"/>
              </a:rPr>
              <a:t>Ποιά είναι</a:t>
            </a:r>
            <a:r>
              <a:rPr lang="en-GB" dirty="0" smtClean="0">
                <a:latin typeface="Arial"/>
                <a:cs typeface="Arial"/>
              </a:rPr>
              <a:t>;</a:t>
            </a: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Εκτελώ </a:t>
            </a:r>
            <a:r>
              <a:rPr lang="en-GB" dirty="0" err="1" smtClean="0">
                <a:latin typeface="Arial"/>
                <a:cs typeface="Arial"/>
              </a:rPr>
              <a:t>pwd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για να δω το πλήρες μονοπάτι του </a:t>
            </a:r>
            <a:r>
              <a:rPr lang="en-GB" dirty="0" smtClean="0">
                <a:latin typeface="Arial"/>
                <a:cs typeface="Arial"/>
              </a:rPr>
              <a:t>directory </a:t>
            </a:r>
            <a:r>
              <a:rPr lang="el-GR" dirty="0" smtClean="0">
                <a:latin typeface="Arial"/>
                <a:cs typeface="Arial"/>
              </a:rPr>
              <a:t>στο οποίο βρίσκομαι τώρα. Ποιό είναι</a:t>
            </a:r>
            <a:r>
              <a:rPr lang="en-GB" dirty="0">
                <a:latin typeface="Arial"/>
                <a:cs typeface="Arial"/>
              </a:rPr>
              <a:t>;</a:t>
            </a:r>
            <a:endParaRPr lang="en-GB" dirty="0" smtClean="0">
              <a:latin typeface="Arial"/>
              <a:cs typeface="Arial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3473599" y="5296300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475159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695481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>
          <a:xfrm>
            <a:off x="3023705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4244027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4096037" y="47703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131240" y="1077525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root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5411923" y="1181483"/>
            <a:ext cx="719317" cy="17691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8" name="4-Point Star 7"/>
          <p:cNvSpPr/>
          <p:nvPr/>
        </p:nvSpPr>
        <p:spPr>
          <a:xfrm>
            <a:off x="583061" y="2652265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52" name="Down Arrow 51"/>
          <p:cNvSpPr/>
          <p:nvPr/>
        </p:nvSpPr>
        <p:spPr>
          <a:xfrm rot="3856827">
            <a:off x="2680180" y="350267"/>
            <a:ext cx="355592" cy="3452917"/>
          </a:xfrm>
          <a:prstGeom prst="downArrow">
            <a:avLst>
              <a:gd name="adj1" fmla="val 17793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86645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404" y="270227"/>
            <a:ext cx="8229600" cy="456540"/>
          </a:xfrm>
        </p:spPr>
        <p:txBody>
          <a:bodyPr>
            <a:no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Πλοήγηση στο </a:t>
            </a:r>
            <a:r>
              <a:rPr lang="en-US" sz="2800" dirty="0" smtClean="0">
                <a:latin typeface="Arial"/>
                <a:cs typeface="Arial"/>
              </a:rPr>
              <a:t>Linux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26332" y="2647853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usr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701685" y="1599048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58197" y="2124983"/>
            <a:ext cx="7634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58197" y="2124983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61041" y="2124983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81363" y="2124983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0135" y="2121918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77786" y="2121918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980630" y="2121918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200952" y="2121918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809587" y="2647853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029909" y="2647853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dev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250231" y="2650918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etc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06743" y="2650918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home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529176" y="2650918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749498" y="2647853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248681" y="1073113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/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1058197" y="3176853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046250" y="3714083"/>
            <a:ext cx="36538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630860" y="3714083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851182" y="3714083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069954" y="3711018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1179406" y="4240018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2399728" y="4240018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618500" y="4240018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PC3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039159" y="5291888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630860" y="4765953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040719" y="5291888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261041" y="5291888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589265" y="5817823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1809587" y="5817823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418127" y="3509598"/>
            <a:ext cx="364205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Μετά πάω στο </a:t>
            </a:r>
            <a:r>
              <a:rPr lang="en-GB" dirty="0" smtClean="0">
                <a:latin typeface="Arial"/>
                <a:cs typeface="Arial"/>
              </a:rPr>
              <a:t>PC3.</a:t>
            </a:r>
            <a:endParaRPr lang="el-GR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Εκτελώ</a:t>
            </a:r>
            <a:r>
              <a:rPr lang="en-GB" dirty="0" smtClean="0">
                <a:latin typeface="Arial"/>
                <a:cs typeface="Arial"/>
              </a:rPr>
              <a:t>:</a:t>
            </a:r>
            <a:endParaRPr lang="el-GR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cd PC3</a:t>
            </a:r>
          </a:p>
          <a:p>
            <a:r>
              <a:rPr lang="el-GR" dirty="0" smtClean="0">
                <a:latin typeface="Arial"/>
                <a:cs typeface="Arial"/>
              </a:rPr>
              <a:t>ή</a:t>
            </a:r>
            <a:endParaRPr lang="el-GR" dirty="0">
              <a:latin typeface="Arial"/>
              <a:cs typeface="Arial"/>
            </a:endParaRPr>
          </a:p>
          <a:p>
            <a:r>
              <a:rPr lang="en-US" dirty="0" smtClean="0">
                <a:latin typeface="Arial"/>
                <a:cs typeface="Arial"/>
              </a:rPr>
              <a:t>cd ./</a:t>
            </a:r>
            <a:r>
              <a:rPr lang="en-GB" dirty="0" smtClean="0">
                <a:latin typeface="Arial"/>
                <a:cs typeface="Arial"/>
              </a:rPr>
              <a:t>PC3</a:t>
            </a: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Εκτελώ </a:t>
            </a:r>
            <a:r>
              <a:rPr lang="en-GB" dirty="0" err="1" smtClean="0">
                <a:latin typeface="Arial"/>
                <a:cs typeface="Arial"/>
              </a:rPr>
              <a:t>ls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για να δω τα </a:t>
            </a:r>
            <a:r>
              <a:rPr lang="en-GB" dirty="0" smtClean="0">
                <a:latin typeface="Arial"/>
                <a:cs typeface="Arial"/>
              </a:rPr>
              <a:t>sub-directories &amp; files </a:t>
            </a:r>
            <a:r>
              <a:rPr lang="el-GR" dirty="0" smtClean="0">
                <a:latin typeface="Arial"/>
                <a:cs typeface="Arial"/>
              </a:rPr>
              <a:t>του </a:t>
            </a:r>
            <a:r>
              <a:rPr lang="en-GB" dirty="0" smtClean="0">
                <a:latin typeface="Arial"/>
                <a:cs typeface="Arial"/>
              </a:rPr>
              <a:t>PC3. </a:t>
            </a:r>
            <a:r>
              <a:rPr lang="el-GR" dirty="0" smtClean="0">
                <a:latin typeface="Arial"/>
                <a:cs typeface="Arial"/>
              </a:rPr>
              <a:t>Ποιά είναι</a:t>
            </a:r>
            <a:r>
              <a:rPr lang="en-GB" dirty="0" smtClean="0">
                <a:latin typeface="Arial"/>
                <a:cs typeface="Arial"/>
              </a:rPr>
              <a:t>;</a:t>
            </a:r>
            <a:r>
              <a:rPr lang="el-GR" dirty="0" smtClean="0">
                <a:latin typeface="Arial"/>
                <a:cs typeface="Arial"/>
              </a:rPr>
              <a:t> </a:t>
            </a:r>
            <a:endParaRPr lang="en-GB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Εκτελώ </a:t>
            </a:r>
            <a:r>
              <a:rPr lang="en-GB" dirty="0" err="1" smtClean="0">
                <a:latin typeface="Arial"/>
                <a:cs typeface="Arial"/>
              </a:rPr>
              <a:t>pwd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για να δω το πλήρες μονοπάτι του </a:t>
            </a:r>
            <a:r>
              <a:rPr lang="en-GB" dirty="0" smtClean="0">
                <a:latin typeface="Arial"/>
                <a:cs typeface="Arial"/>
              </a:rPr>
              <a:t>directory </a:t>
            </a:r>
            <a:r>
              <a:rPr lang="el-GR" dirty="0" smtClean="0">
                <a:latin typeface="Arial"/>
                <a:cs typeface="Arial"/>
              </a:rPr>
              <a:t>στο οποίο βρίσκομαι τώρα. Ποιό είναι</a:t>
            </a:r>
            <a:r>
              <a:rPr lang="en-GB" dirty="0" smtClean="0">
                <a:latin typeface="Arial"/>
                <a:cs typeface="Arial"/>
              </a:rPr>
              <a:t>;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3479803" y="5291888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481363" y="5291888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701685" y="5291888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>
          <a:xfrm>
            <a:off x="3029909" y="5817823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4250231" y="5817823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4102241" y="4765953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137444" y="1073113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root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5418127" y="1177071"/>
            <a:ext cx="719317" cy="17691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8" name="4-Point Star 7"/>
          <p:cNvSpPr/>
          <p:nvPr/>
        </p:nvSpPr>
        <p:spPr>
          <a:xfrm>
            <a:off x="4264140" y="4240018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52" name="Down Arrow 51"/>
          <p:cNvSpPr/>
          <p:nvPr/>
        </p:nvSpPr>
        <p:spPr>
          <a:xfrm rot="18047590">
            <a:off x="2412995" y="2393632"/>
            <a:ext cx="355592" cy="2640900"/>
          </a:xfrm>
          <a:prstGeom prst="downArrow">
            <a:avLst>
              <a:gd name="adj1" fmla="val 17793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764821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56540"/>
          </a:xfrm>
        </p:spPr>
        <p:txBody>
          <a:bodyPr>
            <a:no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Πλοήγηση στο </a:t>
            </a:r>
            <a:r>
              <a:rPr lang="en-US" sz="2800" dirty="0" smtClean="0">
                <a:latin typeface="Arial"/>
                <a:cs typeface="Arial"/>
              </a:rPr>
              <a:t>Linux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20128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usr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695481" y="160346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51993" y="2129395"/>
            <a:ext cx="7634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51993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54837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75159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93931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71582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974426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194748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803383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023705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dev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244027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etc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00539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home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522972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743294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242477" y="107752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/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1051993" y="31812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040046" y="3718495"/>
            <a:ext cx="36538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624656" y="37184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844978" y="37184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063750" y="37154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1173202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2393524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612296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PC3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032955" y="5296300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624656" y="47703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034515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254837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583061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1803383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411922" y="3470213"/>
            <a:ext cx="364205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Μετά πάω στο </a:t>
            </a:r>
            <a:r>
              <a:rPr lang="en-GB" dirty="0" smtClean="0">
                <a:latin typeface="Arial"/>
                <a:cs typeface="Arial"/>
              </a:rPr>
              <a:t>dir1</a:t>
            </a: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Εκτελώ</a:t>
            </a:r>
            <a:r>
              <a:rPr lang="en-GB" dirty="0" smtClean="0">
                <a:latin typeface="Arial"/>
                <a:cs typeface="Arial"/>
              </a:rPr>
              <a:t>:</a:t>
            </a:r>
            <a:endParaRPr lang="el-GR" dirty="0" smtClean="0">
              <a:latin typeface="Arial"/>
              <a:cs typeface="Arial"/>
            </a:endParaRPr>
          </a:p>
          <a:p>
            <a:r>
              <a:rPr lang="en-GB" dirty="0" smtClean="0">
                <a:latin typeface="Arial"/>
                <a:cs typeface="Arial"/>
              </a:rPr>
              <a:t>cd dir1</a:t>
            </a:r>
          </a:p>
          <a:p>
            <a:r>
              <a:rPr lang="el-GR" dirty="0" smtClean="0">
                <a:latin typeface="Arial"/>
                <a:cs typeface="Arial"/>
              </a:rPr>
              <a:t>ή</a:t>
            </a:r>
            <a:endParaRPr lang="el-GR" dirty="0">
              <a:latin typeface="Arial"/>
              <a:cs typeface="Arial"/>
            </a:endParaRPr>
          </a:p>
          <a:p>
            <a:r>
              <a:rPr lang="en-US" dirty="0" smtClean="0">
                <a:latin typeface="Arial"/>
                <a:cs typeface="Arial"/>
              </a:rPr>
              <a:t>cd ./</a:t>
            </a:r>
            <a:r>
              <a:rPr lang="en-GB" dirty="0" smtClean="0">
                <a:latin typeface="Arial"/>
                <a:cs typeface="Arial"/>
              </a:rPr>
              <a:t>dir1</a:t>
            </a: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Εκτελώ </a:t>
            </a:r>
            <a:r>
              <a:rPr lang="en-GB" dirty="0" err="1" smtClean="0">
                <a:latin typeface="Arial"/>
                <a:cs typeface="Arial"/>
              </a:rPr>
              <a:t>ls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για να δω τα </a:t>
            </a:r>
            <a:r>
              <a:rPr lang="en-GB" dirty="0" smtClean="0">
                <a:latin typeface="Arial"/>
                <a:cs typeface="Arial"/>
              </a:rPr>
              <a:t>sub-directories &amp; files </a:t>
            </a:r>
            <a:r>
              <a:rPr lang="el-GR" dirty="0" smtClean="0">
                <a:latin typeface="Arial"/>
                <a:cs typeface="Arial"/>
              </a:rPr>
              <a:t>του </a:t>
            </a:r>
            <a:r>
              <a:rPr lang="en-GB" dirty="0" smtClean="0">
                <a:latin typeface="Arial"/>
                <a:cs typeface="Arial"/>
              </a:rPr>
              <a:t>dir1. </a:t>
            </a:r>
            <a:r>
              <a:rPr lang="el-GR" dirty="0" smtClean="0">
                <a:latin typeface="Arial"/>
                <a:cs typeface="Arial"/>
              </a:rPr>
              <a:t>Ποιά είναι</a:t>
            </a:r>
            <a:r>
              <a:rPr lang="en-GB" dirty="0" smtClean="0">
                <a:latin typeface="Arial"/>
                <a:cs typeface="Arial"/>
              </a:rPr>
              <a:t>;</a:t>
            </a: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Εκτελώ </a:t>
            </a:r>
            <a:r>
              <a:rPr lang="en-GB" dirty="0" err="1" smtClean="0">
                <a:latin typeface="Arial"/>
                <a:cs typeface="Arial"/>
              </a:rPr>
              <a:t>pwd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για να δω το πλήρες μονοπάτι του </a:t>
            </a:r>
            <a:r>
              <a:rPr lang="en-GB" dirty="0" smtClean="0">
                <a:latin typeface="Arial"/>
                <a:cs typeface="Arial"/>
              </a:rPr>
              <a:t>directory </a:t>
            </a:r>
            <a:r>
              <a:rPr lang="el-GR" dirty="0" smtClean="0">
                <a:latin typeface="Arial"/>
                <a:cs typeface="Arial"/>
              </a:rPr>
              <a:t>στο οποίο βρίσκομαι τώρα. Ποιό είναι</a:t>
            </a:r>
            <a:r>
              <a:rPr lang="en-GB" dirty="0" smtClean="0">
                <a:latin typeface="Arial"/>
                <a:cs typeface="Arial"/>
              </a:rPr>
              <a:t>;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3473599" y="5296300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475159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695481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>
          <a:xfrm>
            <a:off x="3023705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4244027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4096037" y="47703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131240" y="1077525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root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5411923" y="1181483"/>
            <a:ext cx="719317" cy="17691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8" name="4-Point Star 7"/>
          <p:cNvSpPr/>
          <p:nvPr/>
        </p:nvSpPr>
        <p:spPr>
          <a:xfrm>
            <a:off x="3039164" y="5822235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52" name="Down Arrow 51"/>
          <p:cNvSpPr/>
          <p:nvPr/>
        </p:nvSpPr>
        <p:spPr>
          <a:xfrm rot="498842">
            <a:off x="3434500" y="4643432"/>
            <a:ext cx="355592" cy="1328366"/>
          </a:xfrm>
          <a:prstGeom prst="downArrow">
            <a:avLst>
              <a:gd name="adj1" fmla="val 17793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91021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56540"/>
          </a:xfrm>
        </p:spPr>
        <p:txBody>
          <a:bodyPr>
            <a:no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Πλοήγηση στο </a:t>
            </a:r>
            <a:r>
              <a:rPr lang="en-US" sz="2800" dirty="0" smtClean="0">
                <a:latin typeface="Arial"/>
                <a:cs typeface="Arial"/>
              </a:rPr>
              <a:t>Linux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20128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usr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695481" y="160346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51993" y="2129395"/>
            <a:ext cx="7634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51993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54837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75159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93931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71582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974426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194748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803383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023705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dev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244027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etc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00539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home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522972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743294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242477" y="107752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/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1051993" y="31812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040046" y="3718495"/>
            <a:ext cx="36538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624656" y="37184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844978" y="37184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063750" y="37154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1173202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2393524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612296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PC3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032955" y="5296300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624656" y="47703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034515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254837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583061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1803383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146935" y="3616203"/>
            <a:ext cx="39070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Αν βρίσκομαι στο </a:t>
            </a:r>
            <a:r>
              <a:rPr lang="en-GB" dirty="0" smtClean="0">
                <a:latin typeface="Arial"/>
                <a:cs typeface="Arial"/>
              </a:rPr>
              <a:t>root, </a:t>
            </a:r>
            <a:r>
              <a:rPr lang="el-GR" dirty="0" smtClean="0">
                <a:latin typeface="Arial"/>
                <a:cs typeface="Arial"/>
              </a:rPr>
              <a:t>πως μπορώ με μια μόνο εντολή να πάω στο </a:t>
            </a:r>
            <a:r>
              <a:rPr lang="en-GB" dirty="0" smtClean="0">
                <a:latin typeface="Arial"/>
                <a:cs typeface="Arial"/>
              </a:rPr>
              <a:t>dir1 </a:t>
            </a:r>
            <a:r>
              <a:rPr lang="el-GR" dirty="0" smtClean="0">
                <a:latin typeface="Arial"/>
                <a:cs typeface="Arial"/>
              </a:rPr>
              <a:t>του </a:t>
            </a:r>
            <a:r>
              <a:rPr lang="en-GB" dirty="0" smtClean="0">
                <a:latin typeface="Arial"/>
                <a:cs typeface="Arial"/>
              </a:rPr>
              <a:t>PC3;</a:t>
            </a:r>
          </a:p>
          <a:p>
            <a:endParaRPr lang="en-GB" dirty="0" smtClean="0"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3473599" y="5296300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475159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695481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>
          <a:xfrm>
            <a:off x="3023705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4244027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4096037" y="47703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131240" y="1077525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root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5411923" y="1181483"/>
            <a:ext cx="719317" cy="17691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8" name="4-Point Star 7"/>
          <p:cNvSpPr/>
          <p:nvPr/>
        </p:nvSpPr>
        <p:spPr>
          <a:xfrm>
            <a:off x="4257936" y="1077525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14" name="Down Arrow 13"/>
          <p:cNvSpPr/>
          <p:nvPr/>
        </p:nvSpPr>
        <p:spPr>
          <a:xfrm rot="735459">
            <a:off x="3589040" y="1430757"/>
            <a:ext cx="174862" cy="446088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867383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56540"/>
          </a:xfrm>
        </p:spPr>
        <p:txBody>
          <a:bodyPr>
            <a:no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Πλοήγηση στο </a:t>
            </a:r>
            <a:r>
              <a:rPr lang="en-US" sz="2800" dirty="0" smtClean="0">
                <a:latin typeface="Arial"/>
                <a:cs typeface="Arial"/>
              </a:rPr>
              <a:t>Linux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20128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usr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695481" y="1603460"/>
            <a:ext cx="0" cy="525935"/>
          </a:xfrm>
          <a:prstGeom prst="line">
            <a:avLst/>
          </a:prstGeom>
          <a:ln>
            <a:solidFill>
              <a:srgbClr val="33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51993" y="2129395"/>
            <a:ext cx="7634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51993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54837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75159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93931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71582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974426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194748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803383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023705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dev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244027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etc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00539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home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522972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743294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242477" y="107752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/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1051993" y="31812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040046" y="3718495"/>
            <a:ext cx="36538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624656" y="37184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844978" y="37184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063750" y="37154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1173202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2393524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612296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PC3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032955" y="5296300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624656" y="47703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034515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254837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583061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1803383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70847" y="4077868"/>
            <a:ext cx="280715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Δίνω το πλήρες μονοπάτι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 smtClean="0">
                <a:latin typeface="Arial"/>
                <a:cs typeface="Arial"/>
              </a:rPr>
              <a:t>cd /home/PC3/dir1 </a:t>
            </a:r>
          </a:p>
          <a:p>
            <a:r>
              <a:rPr lang="el-GR" dirty="0" smtClean="0">
                <a:latin typeface="Arial"/>
                <a:cs typeface="Arial"/>
              </a:rPr>
              <a:t>Ή</a:t>
            </a:r>
          </a:p>
          <a:p>
            <a:r>
              <a:rPr lang="el-GR" dirty="0" smtClean="0">
                <a:latin typeface="Arial"/>
                <a:cs typeface="Arial"/>
              </a:rPr>
              <a:t>Δίνω το μονοπάτι από την θέση που βρίσκομαι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 smtClean="0">
                <a:latin typeface="Arial"/>
                <a:cs typeface="Arial"/>
              </a:rPr>
              <a:t>cd ./home/PC3/dir1</a:t>
            </a:r>
          </a:p>
          <a:p>
            <a:r>
              <a:rPr lang="el-GR" dirty="0" smtClean="0">
                <a:latin typeface="Arial"/>
                <a:cs typeface="Arial"/>
              </a:rPr>
              <a:t>Το ./ σημαίνει από εδώ που βρίσκομαι.</a:t>
            </a:r>
            <a:endParaRPr lang="en-GB" dirty="0" smtClean="0">
              <a:latin typeface="Arial"/>
              <a:cs typeface="Arial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3473599" y="5296300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475159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695481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>
          <a:xfrm>
            <a:off x="3023705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4244027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4096037" y="47703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131240" y="1077525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root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5411923" y="1181483"/>
            <a:ext cx="719317" cy="17691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8" name="4-Point Star 7"/>
          <p:cNvSpPr/>
          <p:nvPr/>
        </p:nvSpPr>
        <p:spPr>
          <a:xfrm>
            <a:off x="3039164" y="5859360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14" name="Down Arrow 13"/>
          <p:cNvSpPr/>
          <p:nvPr/>
        </p:nvSpPr>
        <p:spPr>
          <a:xfrm rot="735459">
            <a:off x="3589040" y="1430757"/>
            <a:ext cx="174862" cy="446088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731757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56540"/>
          </a:xfrm>
        </p:spPr>
        <p:txBody>
          <a:bodyPr>
            <a:no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Πλοήγηση στο </a:t>
            </a:r>
            <a:r>
              <a:rPr lang="en-US" sz="2800" dirty="0" smtClean="0">
                <a:latin typeface="Arial"/>
                <a:cs typeface="Arial"/>
              </a:rPr>
              <a:t>Linux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20128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usr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695481" y="160346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51993" y="2129395"/>
            <a:ext cx="7634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51993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54837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75159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93931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71582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974426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194748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803383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023705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dev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244027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etc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00539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home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522972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743294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242477" y="107752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/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1051993" y="31812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040046" y="3718495"/>
            <a:ext cx="36538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624656" y="37184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844978" y="37184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063750" y="37154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1173202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2393524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612296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PC3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032955" y="5296300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624656" y="47703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034515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254837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583061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1803383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146935" y="3616203"/>
            <a:ext cx="39070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Αν βρίσκομαι στο </a:t>
            </a:r>
            <a:r>
              <a:rPr lang="en-GB" dirty="0" smtClean="0">
                <a:latin typeface="Arial"/>
                <a:cs typeface="Arial"/>
              </a:rPr>
              <a:t>home, </a:t>
            </a:r>
            <a:r>
              <a:rPr lang="el-GR" dirty="0" smtClean="0">
                <a:latin typeface="Arial"/>
                <a:cs typeface="Arial"/>
              </a:rPr>
              <a:t>πώς μπορώ με μια μόνο εντολή να πάω στο </a:t>
            </a:r>
            <a:r>
              <a:rPr lang="en-GB" dirty="0" smtClean="0">
                <a:latin typeface="Arial"/>
                <a:cs typeface="Arial"/>
              </a:rPr>
              <a:t>dir1 </a:t>
            </a:r>
            <a:r>
              <a:rPr lang="el-GR" dirty="0" smtClean="0">
                <a:latin typeface="Arial"/>
                <a:cs typeface="Arial"/>
              </a:rPr>
              <a:t>του </a:t>
            </a:r>
            <a:r>
              <a:rPr lang="en-GB" dirty="0" smtClean="0">
                <a:latin typeface="Arial"/>
                <a:cs typeface="Arial"/>
              </a:rPr>
              <a:t>PC3;</a:t>
            </a:r>
          </a:p>
          <a:p>
            <a:endParaRPr lang="en-GB" dirty="0" smtClean="0"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3473599" y="5296300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475159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695481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>
          <a:xfrm>
            <a:off x="3023705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4244027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4096037" y="47703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131240" y="1077525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root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5411923" y="1181483"/>
            <a:ext cx="719317" cy="17691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8" name="4-Point Star 7"/>
          <p:cNvSpPr/>
          <p:nvPr/>
        </p:nvSpPr>
        <p:spPr>
          <a:xfrm>
            <a:off x="600539" y="2640773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52" name="Down Arrow 51"/>
          <p:cNvSpPr/>
          <p:nvPr/>
        </p:nvSpPr>
        <p:spPr>
          <a:xfrm rot="19580419">
            <a:off x="2091968" y="2761799"/>
            <a:ext cx="355592" cy="3422852"/>
          </a:xfrm>
          <a:prstGeom prst="downArrow">
            <a:avLst>
              <a:gd name="adj1" fmla="val 17793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536132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56540"/>
          </a:xfrm>
        </p:spPr>
        <p:txBody>
          <a:bodyPr>
            <a:no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Πλοήγηση στο </a:t>
            </a:r>
            <a:r>
              <a:rPr lang="en-US" sz="2800" dirty="0" smtClean="0">
                <a:latin typeface="Arial"/>
                <a:cs typeface="Arial"/>
              </a:rPr>
              <a:t>Linux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20128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usr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695481" y="160346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51993" y="2129395"/>
            <a:ext cx="7634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51993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54837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75159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93931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71582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974426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194748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803383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023705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dev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244027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etc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00539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home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522972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743294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242477" y="107752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/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1051993" y="31812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040046" y="3718495"/>
            <a:ext cx="36538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624656" y="37184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844978" y="37184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063750" y="37154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1173202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2393524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612296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PC3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032955" y="5296300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624656" y="47703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034515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254837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583061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1803383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211080" y="3410955"/>
            <a:ext cx="390704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Δίνω το πλήρες μονοπάτι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 smtClean="0">
                <a:latin typeface="Arial"/>
                <a:cs typeface="Arial"/>
              </a:rPr>
              <a:t>cd /home/PC3/dir1 </a:t>
            </a:r>
          </a:p>
          <a:p>
            <a:r>
              <a:rPr lang="el-GR" dirty="0" smtClean="0">
                <a:latin typeface="Arial"/>
                <a:cs typeface="Arial"/>
              </a:rPr>
              <a:t>Ή</a:t>
            </a: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Δίνω το μονοπάτι από την θέση που βρίσκομαι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r>
              <a:rPr lang="en-GB" dirty="0" smtClean="0">
                <a:latin typeface="Arial"/>
                <a:cs typeface="Arial"/>
              </a:rPr>
              <a:t>cd ./PC3/dir1</a:t>
            </a: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Θα δουλέψει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η παρακάτω εντολή αν βρίσκομαι στο </a:t>
            </a:r>
            <a:r>
              <a:rPr lang="en-GB" dirty="0" smtClean="0">
                <a:latin typeface="Arial"/>
                <a:cs typeface="Arial"/>
              </a:rPr>
              <a:t>home; </a:t>
            </a:r>
            <a:r>
              <a:rPr lang="el-GR" dirty="0" smtClean="0">
                <a:latin typeface="Arial"/>
                <a:cs typeface="Arial"/>
              </a:rPr>
              <a:t>Γιατί</a:t>
            </a:r>
            <a:r>
              <a:rPr lang="en-GB" dirty="0" smtClean="0">
                <a:latin typeface="Arial"/>
                <a:cs typeface="Arial"/>
              </a:rPr>
              <a:t>;</a:t>
            </a:r>
          </a:p>
          <a:p>
            <a:r>
              <a:rPr lang="en-GB" dirty="0" smtClean="0">
                <a:latin typeface="Arial"/>
                <a:cs typeface="Arial"/>
              </a:rPr>
              <a:t>cd /PC3/dir1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3473599" y="5296300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475159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695481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>
          <a:xfrm>
            <a:off x="3023705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4244027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4096037" y="47703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131240" y="1077525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root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5411923" y="1181483"/>
            <a:ext cx="719317" cy="17691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8" name="4-Point Star 7"/>
          <p:cNvSpPr/>
          <p:nvPr/>
        </p:nvSpPr>
        <p:spPr>
          <a:xfrm>
            <a:off x="600539" y="2640773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52" name="Down Arrow 51"/>
          <p:cNvSpPr/>
          <p:nvPr/>
        </p:nvSpPr>
        <p:spPr>
          <a:xfrm rot="19570615">
            <a:off x="2099224" y="2761307"/>
            <a:ext cx="355592" cy="3435360"/>
          </a:xfrm>
          <a:prstGeom prst="downArrow">
            <a:avLst>
              <a:gd name="adj1" fmla="val 17793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53121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56540"/>
          </a:xfrm>
        </p:spPr>
        <p:txBody>
          <a:bodyPr>
            <a:no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Πλοήγηση στο </a:t>
            </a:r>
            <a:r>
              <a:rPr lang="en-US" sz="2800" dirty="0" smtClean="0">
                <a:latin typeface="Arial"/>
                <a:cs typeface="Arial"/>
              </a:rPr>
              <a:t>Linux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20128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usr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695481" y="160346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51993" y="2129395"/>
            <a:ext cx="7634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51993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54837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75159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93931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71582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974426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194748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803383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023705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dev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244027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etc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00539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home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522972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743294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242477" y="107752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/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1051993" y="31812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040046" y="3718495"/>
            <a:ext cx="36538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624656" y="37184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844978" y="37184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063750" y="37154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1173202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2393524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612296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PC3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032955" y="5296300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624656" y="47703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034515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254837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583061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1803383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211081" y="3921264"/>
            <a:ext cx="36410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Βρίσκομαι στο /</a:t>
            </a:r>
            <a:r>
              <a:rPr lang="en-GB" dirty="0" err="1" smtClean="0">
                <a:latin typeface="Arial"/>
                <a:cs typeface="Arial"/>
              </a:rPr>
              <a:t>usr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και θέλω να πάω στο </a:t>
            </a:r>
            <a:r>
              <a:rPr lang="en-GB" dirty="0" smtClean="0">
                <a:latin typeface="Arial"/>
                <a:cs typeface="Arial"/>
              </a:rPr>
              <a:t>dir1 </a:t>
            </a:r>
            <a:r>
              <a:rPr lang="el-GR" dirty="0" smtClean="0">
                <a:latin typeface="Arial"/>
                <a:cs typeface="Arial"/>
              </a:rPr>
              <a:t>του </a:t>
            </a:r>
            <a:r>
              <a:rPr lang="en-GB" dirty="0" smtClean="0">
                <a:latin typeface="Arial"/>
                <a:cs typeface="Arial"/>
              </a:rPr>
              <a:t>PC3.</a:t>
            </a: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Πώς θα πάω βήμα-βήμα</a:t>
            </a:r>
            <a:r>
              <a:rPr lang="en-GB" dirty="0" smtClean="0">
                <a:latin typeface="Arial"/>
                <a:cs typeface="Arial"/>
              </a:rPr>
              <a:t>;</a:t>
            </a:r>
            <a:endParaRPr lang="el-GR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Πώς θα πάω με μία μόνο εντολή</a:t>
            </a:r>
            <a:r>
              <a:rPr lang="en-GB" dirty="0" smtClean="0">
                <a:latin typeface="Arial"/>
                <a:cs typeface="Arial"/>
              </a:rPr>
              <a:t>;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3473599" y="5296300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475159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695481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>
          <a:xfrm>
            <a:off x="3023705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4244027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4096037" y="47703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131240" y="1077525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root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5411923" y="1181483"/>
            <a:ext cx="719317" cy="17691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8" name="4-Point Star 7"/>
          <p:cNvSpPr/>
          <p:nvPr/>
        </p:nvSpPr>
        <p:spPr>
          <a:xfrm>
            <a:off x="5320128" y="2655330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52" name="Down Arrow 51"/>
          <p:cNvSpPr/>
          <p:nvPr/>
        </p:nvSpPr>
        <p:spPr>
          <a:xfrm rot="1949786">
            <a:off x="4337408" y="2743010"/>
            <a:ext cx="355592" cy="3521500"/>
          </a:xfrm>
          <a:prstGeom prst="downArrow">
            <a:avLst>
              <a:gd name="adj1" fmla="val 17177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845954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56540"/>
          </a:xfrm>
        </p:spPr>
        <p:txBody>
          <a:bodyPr>
            <a:no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Πλοήγηση στο </a:t>
            </a:r>
            <a:r>
              <a:rPr lang="en-US" sz="2800" dirty="0" smtClean="0">
                <a:latin typeface="Arial"/>
                <a:cs typeface="Arial"/>
              </a:rPr>
              <a:t>Linux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20128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usr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695481" y="160346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51993" y="2129395"/>
            <a:ext cx="7634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51993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54837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75159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93931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71582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974426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194748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803383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023705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dev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244027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etc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00539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home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522972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743294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242477" y="107752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/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1051993" y="31812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040046" y="3718495"/>
            <a:ext cx="36538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624656" y="37184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844978" y="37184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063750" y="37154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1173202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2393524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612296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PC3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032955" y="5296300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624656" y="47703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034515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254837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583061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1803383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211081" y="3921264"/>
            <a:ext cx="36410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Βρίσκομαι στο /</a:t>
            </a:r>
            <a:r>
              <a:rPr lang="en-GB" dirty="0" err="1" smtClean="0">
                <a:latin typeface="Arial"/>
                <a:cs typeface="Arial"/>
              </a:rPr>
              <a:t>usr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και θέλω να πάω στο </a:t>
            </a:r>
            <a:r>
              <a:rPr lang="en-GB" dirty="0" smtClean="0">
                <a:latin typeface="Arial"/>
                <a:cs typeface="Arial"/>
              </a:rPr>
              <a:t>dir1 </a:t>
            </a:r>
            <a:r>
              <a:rPr lang="el-GR" dirty="0" smtClean="0">
                <a:latin typeface="Arial"/>
                <a:cs typeface="Arial"/>
              </a:rPr>
              <a:t>του </a:t>
            </a:r>
            <a:r>
              <a:rPr lang="en-GB" dirty="0" smtClean="0">
                <a:latin typeface="Arial"/>
                <a:cs typeface="Arial"/>
              </a:rPr>
              <a:t>PC3.</a:t>
            </a: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Πώς θα πάω βήμα-βήμα</a:t>
            </a:r>
            <a:r>
              <a:rPr lang="en-GB" dirty="0" smtClean="0">
                <a:latin typeface="Arial"/>
                <a:cs typeface="Arial"/>
              </a:rPr>
              <a:t>;</a:t>
            </a:r>
          </a:p>
          <a:p>
            <a:pPr marL="742950" lvl="1" indent="-285750">
              <a:buFont typeface="Arial"/>
              <a:buChar char="•"/>
            </a:pPr>
            <a:r>
              <a:rPr lang="en-GB" dirty="0" smtClean="0">
                <a:latin typeface="Arial"/>
                <a:cs typeface="Arial"/>
              </a:rPr>
              <a:t>cd ../</a:t>
            </a:r>
            <a:r>
              <a:rPr lang="el-GR" dirty="0" smtClean="0">
                <a:latin typeface="Arial"/>
                <a:cs typeface="Arial"/>
              </a:rPr>
              <a:t> </a:t>
            </a:r>
            <a:r>
              <a:rPr lang="el-GR" i="1" dirty="0" smtClean="0">
                <a:latin typeface="Arial"/>
                <a:cs typeface="Arial"/>
              </a:rPr>
              <a:t>Πάω ένα επίπεδο επάνω</a:t>
            </a:r>
            <a:endParaRPr lang="en-GB" i="1" dirty="0" smtClean="0">
              <a:latin typeface="Arial"/>
              <a:cs typeface="Arial"/>
            </a:endParaRPr>
          </a:p>
          <a:p>
            <a:pPr marL="742950" lvl="1" indent="-285750">
              <a:buFont typeface="Arial"/>
              <a:buChar char="•"/>
            </a:pPr>
            <a:r>
              <a:rPr lang="en-GB" dirty="0">
                <a:latin typeface="Arial"/>
                <a:cs typeface="Arial"/>
              </a:rPr>
              <a:t>c</a:t>
            </a:r>
            <a:r>
              <a:rPr lang="en-GB" dirty="0" smtClean="0">
                <a:latin typeface="Arial"/>
                <a:cs typeface="Arial"/>
              </a:rPr>
              <a:t>d home</a:t>
            </a:r>
          </a:p>
          <a:p>
            <a:pPr marL="742950" lvl="1" indent="-285750">
              <a:buFont typeface="Arial"/>
              <a:buChar char="•"/>
            </a:pPr>
            <a:r>
              <a:rPr lang="en-GB" dirty="0">
                <a:latin typeface="Arial"/>
                <a:cs typeface="Arial"/>
              </a:rPr>
              <a:t>c</a:t>
            </a:r>
            <a:r>
              <a:rPr lang="en-GB" dirty="0" smtClean="0">
                <a:latin typeface="Arial"/>
                <a:cs typeface="Arial"/>
              </a:rPr>
              <a:t>d PC3</a:t>
            </a:r>
          </a:p>
          <a:p>
            <a:pPr marL="742950" lvl="1" indent="-285750">
              <a:buFont typeface="Arial"/>
              <a:buChar char="•"/>
            </a:pPr>
            <a:r>
              <a:rPr lang="en-GB" dirty="0">
                <a:latin typeface="Arial"/>
                <a:cs typeface="Arial"/>
              </a:rPr>
              <a:t>c</a:t>
            </a:r>
            <a:r>
              <a:rPr lang="en-GB" dirty="0" smtClean="0">
                <a:latin typeface="Arial"/>
                <a:cs typeface="Arial"/>
              </a:rPr>
              <a:t>d dir1</a:t>
            </a:r>
            <a:endParaRPr lang="el-GR" dirty="0" smtClean="0">
              <a:latin typeface="Arial"/>
              <a:cs typeface="Arial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3473599" y="5296300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475159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695481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>
          <a:xfrm>
            <a:off x="3023705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4244027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4096037" y="47703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131240" y="1077525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root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5411923" y="1181483"/>
            <a:ext cx="719317" cy="17691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8" name="4-Point Star 7"/>
          <p:cNvSpPr/>
          <p:nvPr/>
        </p:nvSpPr>
        <p:spPr>
          <a:xfrm>
            <a:off x="5320128" y="2655330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52" name="Down Arrow 51"/>
          <p:cNvSpPr/>
          <p:nvPr/>
        </p:nvSpPr>
        <p:spPr>
          <a:xfrm rot="1949786">
            <a:off x="4337408" y="2743010"/>
            <a:ext cx="355592" cy="3521500"/>
          </a:xfrm>
          <a:prstGeom prst="downArrow">
            <a:avLst>
              <a:gd name="adj1" fmla="val 17177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9332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4022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latin typeface="Arial"/>
                <a:cs typeface="Arial"/>
              </a:rPr>
              <a:t>Πώς είναι οργανωμένο το σύστημα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94321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56540"/>
          </a:xfrm>
        </p:spPr>
        <p:txBody>
          <a:bodyPr>
            <a:no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Πλοήγηση στο </a:t>
            </a:r>
            <a:r>
              <a:rPr lang="en-US" sz="2800" dirty="0" smtClean="0">
                <a:latin typeface="Arial"/>
                <a:cs typeface="Arial"/>
              </a:rPr>
              <a:t>Linux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20128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usr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695481" y="160346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51993" y="2129395"/>
            <a:ext cx="7634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51993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54837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75159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93931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71582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974426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194748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803383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023705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dev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244027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etc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00539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home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522972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743294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242477" y="107752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/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1051993" y="31812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040046" y="3718495"/>
            <a:ext cx="36538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624656" y="37184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844978" y="37184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063750" y="37154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1173202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2393524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612296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PC3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032955" y="5296300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624656" y="47703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034515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254837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583061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1803383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211081" y="3921264"/>
            <a:ext cx="36410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Βρίσκομαι στο /</a:t>
            </a:r>
            <a:r>
              <a:rPr lang="en-GB" dirty="0" err="1" smtClean="0">
                <a:latin typeface="Arial"/>
                <a:cs typeface="Arial"/>
              </a:rPr>
              <a:t>usr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και θέλω να πάω στο </a:t>
            </a:r>
            <a:r>
              <a:rPr lang="en-GB" dirty="0" smtClean="0">
                <a:latin typeface="Arial"/>
                <a:cs typeface="Arial"/>
              </a:rPr>
              <a:t>dir1 </a:t>
            </a:r>
            <a:r>
              <a:rPr lang="el-GR" dirty="0" smtClean="0">
                <a:latin typeface="Arial"/>
                <a:cs typeface="Arial"/>
              </a:rPr>
              <a:t>του </a:t>
            </a:r>
            <a:r>
              <a:rPr lang="en-GB" dirty="0" smtClean="0">
                <a:latin typeface="Arial"/>
                <a:cs typeface="Arial"/>
              </a:rPr>
              <a:t>PC3.</a:t>
            </a: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Πώς θα πάω με μία μόνο εντολή</a:t>
            </a:r>
            <a:r>
              <a:rPr lang="en-GB" dirty="0" smtClean="0">
                <a:latin typeface="Arial"/>
                <a:cs typeface="Arial"/>
              </a:rPr>
              <a:t>;</a:t>
            </a:r>
          </a:p>
          <a:p>
            <a:pPr marL="742950" lvl="1" indent="-285750">
              <a:buFont typeface="Arial"/>
              <a:buChar char="•"/>
            </a:pPr>
            <a:r>
              <a:rPr lang="en-GB" dirty="0" smtClean="0">
                <a:latin typeface="Arial"/>
                <a:cs typeface="Arial"/>
              </a:rPr>
              <a:t>cd ../home/PC3/dir1</a:t>
            </a:r>
          </a:p>
          <a:p>
            <a:pPr marL="742950" lvl="1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ή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>
                <a:latin typeface="Arial"/>
                <a:cs typeface="Arial"/>
              </a:rPr>
              <a:t>c</a:t>
            </a:r>
            <a:r>
              <a:rPr lang="en-GB" dirty="0" smtClean="0">
                <a:latin typeface="Arial"/>
                <a:cs typeface="Arial"/>
              </a:rPr>
              <a:t>d /</a:t>
            </a:r>
            <a:r>
              <a:rPr lang="en-GB" dirty="0">
                <a:latin typeface="Arial"/>
                <a:cs typeface="Arial"/>
              </a:rPr>
              <a:t>home/PC3/dir1</a:t>
            </a:r>
          </a:p>
          <a:p>
            <a:pPr marL="742950" lvl="1" indent="-285750">
              <a:buFont typeface="Arial"/>
              <a:buChar char="•"/>
            </a:pPr>
            <a:endParaRPr lang="el-GR" dirty="0" smtClean="0">
              <a:latin typeface="Arial"/>
              <a:cs typeface="Arial"/>
            </a:endParaRPr>
          </a:p>
          <a:p>
            <a:pPr marL="742950" lvl="1" indent="-285750">
              <a:buFont typeface="Arial"/>
              <a:buChar char="•"/>
            </a:pPr>
            <a:endParaRPr lang="en-GB" dirty="0">
              <a:latin typeface="Arial"/>
              <a:cs typeface="Arial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3473599" y="5296300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475159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695481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>
          <a:xfrm>
            <a:off x="3023705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4244027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4096037" y="47703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131240" y="1077525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root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5411923" y="1181483"/>
            <a:ext cx="719317" cy="17691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8" name="4-Point Star 7"/>
          <p:cNvSpPr/>
          <p:nvPr/>
        </p:nvSpPr>
        <p:spPr>
          <a:xfrm>
            <a:off x="5320128" y="2655330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52" name="Down Arrow 51"/>
          <p:cNvSpPr/>
          <p:nvPr/>
        </p:nvSpPr>
        <p:spPr>
          <a:xfrm rot="1949786">
            <a:off x="4337408" y="2743010"/>
            <a:ext cx="355592" cy="3521500"/>
          </a:xfrm>
          <a:prstGeom prst="downArrow">
            <a:avLst>
              <a:gd name="adj1" fmla="val 17177"/>
              <a:gd name="adj2" fmla="val 50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997303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56540"/>
          </a:xfrm>
        </p:spPr>
        <p:txBody>
          <a:bodyPr>
            <a:no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Άσκηση </a:t>
            </a:r>
            <a:r>
              <a:rPr lang="en-GB" sz="2800" dirty="0" smtClean="0">
                <a:latin typeface="Arial"/>
                <a:cs typeface="Arial"/>
              </a:rPr>
              <a:t>6: </a:t>
            </a:r>
            <a:r>
              <a:rPr lang="el-GR" sz="2800" dirty="0" smtClean="0">
                <a:latin typeface="Arial"/>
                <a:cs typeface="Arial"/>
              </a:rPr>
              <a:t>Δομή αρχείων/καταλόγων στο </a:t>
            </a:r>
            <a:r>
              <a:rPr lang="en-US" sz="2800" dirty="0" smtClean="0">
                <a:latin typeface="Arial"/>
                <a:cs typeface="Arial"/>
              </a:rPr>
              <a:t>Linux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20128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usr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695481" y="160346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51993" y="2129395"/>
            <a:ext cx="7634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51993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54837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75159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93931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71582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974426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194748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803383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023705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dev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244027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etc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00539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home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522972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743294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242477" y="107752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/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1051993" y="31812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040046" y="3718495"/>
            <a:ext cx="36538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624656" y="37184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844978" y="37184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063750" y="37154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1173202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2393524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612296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PC3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032955" y="5296300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624656" y="47703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034515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254837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583061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1803383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211081" y="3921264"/>
            <a:ext cx="3641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Βρίσκομαι στο </a:t>
            </a:r>
            <a:r>
              <a:rPr lang="en-GB" dirty="0" smtClean="0">
                <a:latin typeface="Arial"/>
                <a:cs typeface="Arial"/>
              </a:rPr>
              <a:t>dir1 </a:t>
            </a:r>
            <a:r>
              <a:rPr lang="el-GR" dirty="0" smtClean="0">
                <a:latin typeface="Arial"/>
                <a:cs typeface="Arial"/>
              </a:rPr>
              <a:t>του </a:t>
            </a:r>
            <a:r>
              <a:rPr lang="en-GB" dirty="0" smtClean="0">
                <a:latin typeface="Arial"/>
                <a:cs typeface="Arial"/>
              </a:rPr>
              <a:t>PC1.</a:t>
            </a: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Πώς θα πάω με μία μόνο εντολή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στο </a:t>
            </a:r>
            <a:r>
              <a:rPr lang="en-GB" dirty="0" smtClean="0">
                <a:latin typeface="Arial"/>
                <a:cs typeface="Arial"/>
              </a:rPr>
              <a:t>dir1 </a:t>
            </a:r>
            <a:r>
              <a:rPr lang="el-GR" dirty="0" smtClean="0">
                <a:latin typeface="Arial"/>
                <a:cs typeface="Arial"/>
              </a:rPr>
              <a:t>του </a:t>
            </a:r>
            <a:r>
              <a:rPr lang="en-GB" dirty="0" smtClean="0">
                <a:latin typeface="Arial"/>
                <a:cs typeface="Arial"/>
              </a:rPr>
              <a:t>PC3;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3473599" y="5296300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475159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695481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>
          <a:xfrm>
            <a:off x="3023705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4244027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4096037" y="47703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131240" y="1077525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root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5411923" y="1181483"/>
            <a:ext cx="719317" cy="17691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54" name="4-Point Star 53"/>
          <p:cNvSpPr/>
          <p:nvPr/>
        </p:nvSpPr>
        <p:spPr>
          <a:xfrm>
            <a:off x="579763" y="5820702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6" name="Bent-Up Arrow 5"/>
          <p:cNvSpPr/>
          <p:nvPr/>
        </p:nvSpPr>
        <p:spPr>
          <a:xfrm>
            <a:off x="1173202" y="6452325"/>
            <a:ext cx="2301957" cy="230898"/>
          </a:xfrm>
          <a:prstGeom prst="bent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173202" y="6452325"/>
            <a:ext cx="0" cy="23089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18899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56540"/>
          </a:xfrm>
        </p:spPr>
        <p:txBody>
          <a:bodyPr>
            <a:no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Πλοήγηση στο </a:t>
            </a:r>
            <a:r>
              <a:rPr lang="en-US" sz="2800" dirty="0" smtClean="0">
                <a:latin typeface="Arial"/>
                <a:cs typeface="Arial"/>
              </a:rPr>
              <a:t>Linux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20128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usr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695481" y="160346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51993" y="2129395"/>
            <a:ext cx="7634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51993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54837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75159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93931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71582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974426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194748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803383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023705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dev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244027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etc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00539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home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522972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743294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242477" y="107752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/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1051993" y="31812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040046" y="3718495"/>
            <a:ext cx="36538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624656" y="37184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844978" y="37184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063750" y="37154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1173202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2393524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612296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PC3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032955" y="5296300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624656" y="47703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034515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254837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583061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1803383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211081" y="3382840"/>
            <a:ext cx="36410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Βρίσκομαι στο </a:t>
            </a:r>
            <a:r>
              <a:rPr lang="en-GB" dirty="0" smtClean="0">
                <a:latin typeface="Arial"/>
                <a:cs typeface="Arial"/>
              </a:rPr>
              <a:t>dir1 </a:t>
            </a:r>
            <a:r>
              <a:rPr lang="el-GR" dirty="0" smtClean="0">
                <a:latin typeface="Arial"/>
                <a:cs typeface="Arial"/>
              </a:rPr>
              <a:t>του </a:t>
            </a:r>
            <a:r>
              <a:rPr lang="en-GB" dirty="0" smtClean="0">
                <a:latin typeface="Arial"/>
                <a:cs typeface="Arial"/>
              </a:rPr>
              <a:t>PC1.</a:t>
            </a: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Πώς θα πάω με μία μόνο εντολή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στο </a:t>
            </a:r>
            <a:r>
              <a:rPr lang="en-GB" dirty="0" smtClean="0">
                <a:latin typeface="Arial"/>
                <a:cs typeface="Arial"/>
              </a:rPr>
              <a:t>dir1 </a:t>
            </a:r>
            <a:r>
              <a:rPr lang="el-GR" dirty="0" smtClean="0">
                <a:latin typeface="Arial"/>
                <a:cs typeface="Arial"/>
              </a:rPr>
              <a:t>του </a:t>
            </a:r>
            <a:r>
              <a:rPr lang="en-GB" dirty="0" smtClean="0">
                <a:latin typeface="Arial"/>
                <a:cs typeface="Arial"/>
              </a:rPr>
              <a:t>PC3;</a:t>
            </a:r>
          </a:p>
          <a:p>
            <a:pPr marL="742950" lvl="1" indent="-285750">
              <a:buFont typeface="Arial"/>
              <a:buChar char="•"/>
            </a:pPr>
            <a:r>
              <a:rPr lang="en-GB" dirty="0" smtClean="0">
                <a:latin typeface="Arial"/>
                <a:cs typeface="Arial"/>
              </a:rPr>
              <a:t>cd ../../PC3/dir1</a:t>
            </a:r>
          </a:p>
          <a:p>
            <a:pPr marL="285750" indent="-285750">
              <a:buFont typeface="Arial"/>
              <a:buChar char="•"/>
            </a:pPr>
            <a:endParaRPr lang="en-GB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Ή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χρησιμοποιώντας το πλήρες μονοπάτι</a:t>
            </a:r>
            <a:r>
              <a:rPr lang="en-GB" dirty="0" smtClean="0">
                <a:latin typeface="Arial"/>
                <a:cs typeface="Arial"/>
              </a:rPr>
              <a:t>:</a:t>
            </a:r>
            <a:endParaRPr lang="el-GR" dirty="0">
              <a:latin typeface="Arial"/>
              <a:cs typeface="Arial"/>
            </a:endParaRPr>
          </a:p>
          <a:p>
            <a:pPr marL="742950" lvl="1" indent="-285750">
              <a:buFont typeface="Arial"/>
              <a:buChar char="•"/>
            </a:pPr>
            <a:r>
              <a:rPr lang="en-US" dirty="0" smtClean="0">
                <a:latin typeface="Arial"/>
                <a:cs typeface="Arial"/>
              </a:rPr>
              <a:t>cd /home/PC3/dir1</a:t>
            </a:r>
            <a:endParaRPr lang="en-US" dirty="0">
              <a:latin typeface="Arial"/>
              <a:cs typeface="Arial"/>
            </a:endParaRPr>
          </a:p>
          <a:p>
            <a:endParaRPr lang="en-GB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Για να επιστρέψω στο προηγούμενο </a:t>
            </a:r>
            <a:r>
              <a:rPr lang="en-GB" dirty="0" smtClean="0">
                <a:latin typeface="Arial"/>
                <a:cs typeface="Arial"/>
              </a:rPr>
              <a:t>directory, </a:t>
            </a:r>
            <a:r>
              <a:rPr lang="el-GR" dirty="0" smtClean="0">
                <a:latin typeface="Arial"/>
                <a:cs typeface="Arial"/>
              </a:rPr>
              <a:t>εκτελώ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pPr lvl="1"/>
            <a:r>
              <a:rPr lang="en-GB" dirty="0">
                <a:latin typeface="Arial"/>
                <a:cs typeface="Arial"/>
              </a:rPr>
              <a:t>c</a:t>
            </a:r>
            <a:r>
              <a:rPr lang="en-GB" dirty="0" smtClean="0">
                <a:latin typeface="Arial"/>
                <a:cs typeface="Arial"/>
              </a:rPr>
              <a:t>d -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3473599" y="5296300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475159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695481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>
          <a:xfrm>
            <a:off x="3023705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4244027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4096037" y="47703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131240" y="1077525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root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5411923" y="1181483"/>
            <a:ext cx="719317" cy="17691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54" name="4-Point Star 53"/>
          <p:cNvSpPr/>
          <p:nvPr/>
        </p:nvSpPr>
        <p:spPr>
          <a:xfrm>
            <a:off x="579763" y="5820702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6" name="Bent-Up Arrow 5"/>
          <p:cNvSpPr/>
          <p:nvPr/>
        </p:nvSpPr>
        <p:spPr>
          <a:xfrm>
            <a:off x="1173202" y="6452325"/>
            <a:ext cx="2301957" cy="230898"/>
          </a:xfrm>
          <a:prstGeom prst="bent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173202" y="6452325"/>
            <a:ext cx="0" cy="23089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57281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Βασικές εντολές διαχείρισης αρχείων/καταλόγων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1800" dirty="0" err="1" smtClean="0">
                <a:latin typeface="Arial"/>
                <a:cs typeface="Arial"/>
              </a:rPr>
              <a:t>mkdir</a:t>
            </a:r>
            <a:r>
              <a:rPr lang="en-GB" sz="1800" dirty="0" smtClean="0">
                <a:latin typeface="Arial"/>
                <a:cs typeface="Arial"/>
              </a:rPr>
              <a:t> testdir1 </a:t>
            </a:r>
            <a:r>
              <a:rPr lang="el-GR" sz="1800" dirty="0" smtClean="0">
                <a:latin typeface="Arial"/>
                <a:cs typeface="Arial"/>
              </a:rPr>
              <a:t>- από το </a:t>
            </a:r>
            <a:r>
              <a:rPr lang="en-GB" sz="1800" u="sng" dirty="0" smtClean="0">
                <a:latin typeface="Arial"/>
                <a:cs typeface="Arial"/>
              </a:rPr>
              <a:t>make directory</a:t>
            </a:r>
            <a:r>
              <a:rPr lang="en-GB" sz="1800" dirty="0" smtClean="0">
                <a:latin typeface="Arial"/>
                <a:cs typeface="Arial"/>
              </a:rPr>
              <a:t>. </a:t>
            </a:r>
            <a:r>
              <a:rPr lang="el-GR" sz="1800" dirty="0" smtClean="0">
                <a:latin typeface="Arial"/>
                <a:cs typeface="Arial"/>
              </a:rPr>
              <a:t>Δημιουργεί ένα κατάλογο</a:t>
            </a:r>
            <a:r>
              <a:rPr lang="en-GB" sz="1800" dirty="0" smtClean="0">
                <a:latin typeface="Arial"/>
                <a:cs typeface="Arial"/>
              </a:rPr>
              <a:t> (subdirectory)</a:t>
            </a:r>
            <a:r>
              <a:rPr lang="el-GR" sz="1800" dirty="0" smtClean="0">
                <a:latin typeface="Arial"/>
                <a:cs typeface="Arial"/>
              </a:rPr>
              <a:t> με όνομα </a:t>
            </a:r>
            <a:r>
              <a:rPr lang="en-GB" sz="1800" dirty="0" smtClean="0">
                <a:latin typeface="Arial"/>
                <a:cs typeface="Arial"/>
              </a:rPr>
              <a:t>testdir1 </a:t>
            </a:r>
            <a:r>
              <a:rPr lang="el-GR" sz="1800" dirty="0" smtClean="0">
                <a:latin typeface="Arial"/>
                <a:cs typeface="Arial"/>
              </a:rPr>
              <a:t>μέσα στον κατάλογο όπου βρισκόμαστε</a:t>
            </a:r>
            <a:r>
              <a:rPr lang="en-GB" sz="1800" dirty="0" smtClean="0">
                <a:latin typeface="Arial"/>
                <a:cs typeface="Arial"/>
              </a:rPr>
              <a:t>.</a:t>
            </a:r>
          </a:p>
          <a:p>
            <a:endParaRPr lang="en-GB" sz="1800" u="sng" dirty="0" smtClean="0">
              <a:latin typeface="Arial"/>
              <a:cs typeface="Arial"/>
            </a:endParaRPr>
          </a:p>
          <a:p>
            <a:r>
              <a:rPr lang="en-GB" sz="1800" dirty="0" err="1">
                <a:latin typeface="Arial"/>
                <a:cs typeface="Arial"/>
              </a:rPr>
              <a:t>r</a:t>
            </a:r>
            <a:r>
              <a:rPr lang="en-GB" sz="1800" dirty="0" err="1" smtClean="0">
                <a:latin typeface="Arial"/>
                <a:cs typeface="Arial"/>
              </a:rPr>
              <a:t>m</a:t>
            </a:r>
            <a:r>
              <a:rPr lang="en-GB" sz="1800" dirty="0" smtClean="0">
                <a:latin typeface="Arial"/>
                <a:cs typeface="Arial"/>
              </a:rPr>
              <a:t> – r testdir1 </a:t>
            </a:r>
            <a:r>
              <a:rPr lang="el-GR" sz="1800" dirty="0" smtClean="0">
                <a:latin typeface="Arial"/>
                <a:cs typeface="Arial"/>
              </a:rPr>
              <a:t>- από το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n-GB" sz="1800" u="sng" dirty="0" smtClean="0">
                <a:latin typeface="Arial"/>
                <a:cs typeface="Arial"/>
              </a:rPr>
              <a:t>remove. </a:t>
            </a:r>
            <a:r>
              <a:rPr lang="el-GR" sz="1800" dirty="0" smtClean="0">
                <a:latin typeface="Arial"/>
                <a:cs typeface="Arial"/>
              </a:rPr>
              <a:t>Σβήνει τον κατάλογο </a:t>
            </a:r>
            <a:r>
              <a:rPr lang="en-GB" sz="1800" dirty="0" smtClean="0">
                <a:latin typeface="Arial"/>
                <a:cs typeface="Arial"/>
              </a:rPr>
              <a:t>testdir1 </a:t>
            </a:r>
            <a:r>
              <a:rPr lang="el-GR" sz="1800" dirty="0" smtClean="0">
                <a:latin typeface="Arial"/>
                <a:cs typeface="Arial"/>
              </a:rPr>
              <a:t>και τα περιεχόμενά του.</a:t>
            </a:r>
            <a:endParaRPr lang="en-GB" sz="1800" u="sng" dirty="0" smtClean="0">
              <a:latin typeface="Arial"/>
              <a:cs typeface="Arial"/>
            </a:endParaRPr>
          </a:p>
          <a:p>
            <a:endParaRPr lang="en-GB" sz="1800" dirty="0" smtClean="0">
              <a:latin typeface="Arial"/>
              <a:cs typeface="Arial"/>
            </a:endParaRPr>
          </a:p>
          <a:p>
            <a:r>
              <a:rPr lang="en-GB" sz="1800" dirty="0" err="1" smtClean="0">
                <a:latin typeface="Arial"/>
                <a:cs typeface="Arial"/>
              </a:rPr>
              <a:t>rm</a:t>
            </a:r>
            <a:r>
              <a:rPr lang="en-GB" sz="1800" dirty="0" smtClean="0">
                <a:latin typeface="Arial"/>
                <a:cs typeface="Arial"/>
              </a:rPr>
              <a:t> testfile1</a:t>
            </a:r>
            <a:r>
              <a:rPr lang="el-GR" sz="1800" dirty="0" smtClean="0">
                <a:latin typeface="Arial"/>
                <a:cs typeface="Arial"/>
              </a:rPr>
              <a:t> - Σβήνει το αρχείο </a:t>
            </a:r>
            <a:r>
              <a:rPr lang="en-GB" sz="1800" dirty="0" smtClean="0">
                <a:latin typeface="Arial"/>
                <a:cs typeface="Arial"/>
              </a:rPr>
              <a:t>testfile1 </a:t>
            </a:r>
          </a:p>
          <a:p>
            <a:endParaRPr lang="en-GB" sz="1800" dirty="0" smtClean="0">
              <a:latin typeface="Arial"/>
              <a:cs typeface="Arial"/>
            </a:endParaRPr>
          </a:p>
          <a:p>
            <a:r>
              <a:rPr lang="en-GB" sz="1800" dirty="0" err="1" smtClean="0">
                <a:latin typeface="Arial"/>
                <a:cs typeface="Arial"/>
              </a:rPr>
              <a:t>cp</a:t>
            </a:r>
            <a:r>
              <a:rPr lang="en-GB" sz="1800" dirty="0" smtClean="0">
                <a:latin typeface="Arial"/>
                <a:cs typeface="Arial"/>
              </a:rPr>
              <a:t> testfile1 testfile2 </a:t>
            </a:r>
            <a:r>
              <a:rPr lang="el-GR" sz="1800" dirty="0" smtClean="0">
                <a:latin typeface="Arial"/>
                <a:cs typeface="Arial"/>
              </a:rPr>
              <a:t>- από το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n-GB" sz="1800" u="sng" dirty="0" smtClean="0">
                <a:latin typeface="Arial"/>
                <a:cs typeface="Arial"/>
              </a:rPr>
              <a:t>copy. </a:t>
            </a:r>
            <a:r>
              <a:rPr lang="el-GR" sz="1800" dirty="0" smtClean="0">
                <a:latin typeface="Arial"/>
                <a:cs typeface="Arial"/>
              </a:rPr>
              <a:t>Αντιγράφει ένα αρχείο </a:t>
            </a:r>
            <a:r>
              <a:rPr lang="en-GB" sz="1800" dirty="0" err="1" smtClean="0">
                <a:latin typeface="Arial"/>
                <a:cs typeface="Arial"/>
              </a:rPr>
              <a:t>testfile</a:t>
            </a:r>
            <a:r>
              <a:rPr lang="el-GR" sz="1800" dirty="0" smtClean="0">
                <a:latin typeface="Arial"/>
                <a:cs typeface="Arial"/>
              </a:rPr>
              <a:t>1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και το ονομάζει </a:t>
            </a:r>
            <a:r>
              <a:rPr lang="en-GB" sz="1800" dirty="0" smtClean="0">
                <a:latin typeface="Arial"/>
                <a:cs typeface="Arial"/>
              </a:rPr>
              <a:t>testfile2</a:t>
            </a:r>
            <a:endParaRPr lang="en-GB" sz="1800" u="sng" dirty="0" smtClean="0">
              <a:latin typeface="Arial"/>
              <a:cs typeface="Arial"/>
            </a:endParaRPr>
          </a:p>
          <a:p>
            <a:endParaRPr lang="en-GB" sz="1800" dirty="0" smtClean="0">
              <a:latin typeface="Arial"/>
              <a:cs typeface="Arial"/>
            </a:endParaRPr>
          </a:p>
          <a:p>
            <a:r>
              <a:rPr lang="en-GB" sz="1800" dirty="0" err="1" smtClean="0">
                <a:latin typeface="Arial"/>
                <a:cs typeface="Arial"/>
              </a:rPr>
              <a:t>cp</a:t>
            </a:r>
            <a:r>
              <a:rPr lang="en-GB" sz="1800" dirty="0" smtClean="0">
                <a:latin typeface="Arial"/>
                <a:cs typeface="Arial"/>
              </a:rPr>
              <a:t> –r testdir1 testdir2 – </a:t>
            </a:r>
            <a:r>
              <a:rPr lang="el-GR" sz="1800" dirty="0" smtClean="0">
                <a:latin typeface="Arial"/>
                <a:cs typeface="Arial"/>
              </a:rPr>
              <a:t>Αντιγράφει τον κατάλογο</a:t>
            </a:r>
            <a:r>
              <a:rPr lang="en-GB" sz="1800" dirty="0">
                <a:latin typeface="Arial"/>
                <a:cs typeface="Arial"/>
              </a:rPr>
              <a:t> </a:t>
            </a:r>
            <a:r>
              <a:rPr lang="en-GB" sz="1800" dirty="0" smtClean="0">
                <a:latin typeface="Arial"/>
                <a:cs typeface="Arial"/>
              </a:rPr>
              <a:t>testdir1 </a:t>
            </a:r>
            <a:r>
              <a:rPr lang="el-GR" sz="1800" dirty="0" smtClean="0">
                <a:latin typeface="Arial"/>
                <a:cs typeface="Arial"/>
              </a:rPr>
              <a:t>και τα περιεχόμενά του στον κατάλογο </a:t>
            </a:r>
            <a:r>
              <a:rPr lang="en-GB" sz="1800" dirty="0" smtClean="0">
                <a:latin typeface="Arial"/>
                <a:cs typeface="Arial"/>
              </a:rPr>
              <a:t>testdir2</a:t>
            </a:r>
            <a:r>
              <a:rPr lang="en-GB" sz="1800" dirty="0">
                <a:latin typeface="Arial"/>
                <a:cs typeface="Arial"/>
              </a:rPr>
              <a:t>.</a:t>
            </a:r>
            <a:endParaRPr lang="en-GB" sz="1800" dirty="0" smtClean="0">
              <a:latin typeface="Arial"/>
              <a:cs typeface="Arial"/>
            </a:endParaRPr>
          </a:p>
          <a:p>
            <a:endParaRPr lang="en-GB" sz="1800" dirty="0" smtClean="0">
              <a:latin typeface="Arial"/>
              <a:cs typeface="Arial"/>
            </a:endParaRPr>
          </a:p>
          <a:p>
            <a:r>
              <a:rPr lang="en-GB" sz="1800" dirty="0" smtClean="0">
                <a:latin typeface="Arial"/>
                <a:cs typeface="Arial"/>
              </a:rPr>
              <a:t>mv testfile1 testfile3 </a:t>
            </a:r>
            <a:r>
              <a:rPr lang="el-GR" sz="1800" dirty="0" smtClean="0">
                <a:latin typeface="Arial"/>
                <a:cs typeface="Arial"/>
              </a:rPr>
              <a:t>- από το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n-GB" sz="1800" u="sng" dirty="0" smtClean="0">
                <a:latin typeface="Arial"/>
                <a:cs typeface="Arial"/>
              </a:rPr>
              <a:t>move.</a:t>
            </a:r>
            <a:r>
              <a:rPr lang="el-GR" sz="1800" u="sng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Μετονομάζει το</a:t>
            </a:r>
            <a:r>
              <a:rPr lang="en-GB" sz="1800" dirty="0" smtClean="0">
                <a:latin typeface="Arial"/>
                <a:cs typeface="Arial"/>
              </a:rPr>
              <a:t> </a:t>
            </a:r>
            <a:r>
              <a:rPr lang="el-GR" sz="1800" dirty="0" smtClean="0">
                <a:latin typeface="Arial"/>
                <a:cs typeface="Arial"/>
              </a:rPr>
              <a:t>αρχείο </a:t>
            </a:r>
            <a:r>
              <a:rPr lang="en-GB" sz="1800" dirty="0" smtClean="0">
                <a:latin typeface="Arial"/>
                <a:cs typeface="Arial"/>
              </a:rPr>
              <a:t>testfile1 </a:t>
            </a:r>
            <a:r>
              <a:rPr lang="el-GR" sz="1800" dirty="0" smtClean="0">
                <a:latin typeface="Arial"/>
                <a:cs typeface="Arial"/>
              </a:rPr>
              <a:t>σε </a:t>
            </a:r>
            <a:r>
              <a:rPr lang="en-GB" sz="1800" dirty="0" smtClean="0">
                <a:latin typeface="Arial"/>
                <a:cs typeface="Arial"/>
              </a:rPr>
              <a:t>testfile3</a:t>
            </a:r>
          </a:p>
        </p:txBody>
      </p:sp>
    </p:spTree>
    <p:extLst>
      <p:ext uri="{BB962C8B-B14F-4D97-AF65-F5344CB8AC3E}">
        <p14:creationId xmlns:p14="http://schemas.microsoft.com/office/powerpoint/2010/main" val="26684578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8230" y="274638"/>
            <a:ext cx="4155858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Παράδειγμα - </a:t>
            </a:r>
            <a:r>
              <a:rPr lang="en-GB" sz="2800" dirty="0" err="1" smtClean="0">
                <a:latin typeface="Arial"/>
                <a:cs typeface="Arial"/>
              </a:rPr>
              <a:t>ls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62738" y="1614755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3191027"/>
            <a:ext cx="3646590" cy="15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03383" y="266662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099809" y="3191027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797851" y="108882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571169" y="1067085"/>
            <a:ext cx="4412249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Αν θέλω να δω τι υπάρχει μέσα στο </a:t>
            </a:r>
            <a:r>
              <a:rPr lang="en-GB" dirty="0" smtClean="0">
                <a:latin typeface="Arial"/>
                <a:cs typeface="Arial"/>
              </a:rPr>
              <a:t>PC1 (</a:t>
            </a:r>
            <a:r>
              <a:rPr lang="el-GR" dirty="0" smtClean="0">
                <a:latin typeface="Arial"/>
                <a:cs typeface="Arial"/>
              </a:rPr>
              <a:t>αρχεία και υποκατάλογοι</a:t>
            </a:r>
            <a:r>
              <a:rPr lang="en-GB" dirty="0" smtClean="0">
                <a:latin typeface="Arial"/>
                <a:cs typeface="Arial"/>
              </a:rPr>
              <a:t>) </a:t>
            </a:r>
            <a:r>
              <a:rPr lang="el-GR" dirty="0" smtClean="0">
                <a:latin typeface="Arial"/>
                <a:cs typeface="Arial"/>
              </a:rPr>
              <a:t>εκτελώ την εντολή </a:t>
            </a:r>
            <a:r>
              <a:rPr lang="en-GB" dirty="0" err="1" smtClean="0">
                <a:latin typeface="Arial"/>
                <a:cs typeface="Arial"/>
              </a:rPr>
              <a:t>ls</a:t>
            </a:r>
            <a:endParaRPr lang="en-GB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Θα μου δείξει ότι μέσα στον </a:t>
            </a:r>
            <a:r>
              <a:rPr lang="en-GB" dirty="0" smtClean="0">
                <a:latin typeface="Arial"/>
                <a:cs typeface="Arial"/>
              </a:rPr>
              <a:t>PC1 </a:t>
            </a:r>
            <a:r>
              <a:rPr lang="el-GR" dirty="0" smtClean="0">
                <a:latin typeface="Arial"/>
                <a:cs typeface="Arial"/>
              </a:rPr>
              <a:t>υπάρχει ένα αρχείο </a:t>
            </a:r>
            <a:r>
              <a:rPr lang="en-GB" dirty="0" err="1" smtClean="0">
                <a:latin typeface="Arial"/>
                <a:cs typeface="Arial"/>
              </a:rPr>
              <a:t>fileX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και 2 υποκατάλογοι </a:t>
            </a:r>
            <a:r>
              <a:rPr lang="en-GB" dirty="0" smtClean="0">
                <a:latin typeface="Arial"/>
                <a:cs typeface="Arial"/>
              </a:rPr>
              <a:t>dir1 &amp; dir2.</a:t>
            </a:r>
          </a:p>
          <a:p>
            <a:r>
              <a:rPr lang="el-GR" dirty="0" smtClean="0">
                <a:latin typeface="Arial"/>
                <a:cs typeface="Arial"/>
              </a:rPr>
              <a:t>Αν θέλω να δω τι υπάρχει στον </a:t>
            </a:r>
            <a:r>
              <a:rPr lang="en-GB" dirty="0" smtClean="0">
                <a:latin typeface="Arial"/>
                <a:cs typeface="Arial"/>
              </a:rPr>
              <a:t>dir3 </a:t>
            </a:r>
            <a:r>
              <a:rPr lang="el-GR" dirty="0" smtClean="0">
                <a:latin typeface="Arial"/>
                <a:cs typeface="Arial"/>
              </a:rPr>
              <a:t>ενώ ακόμα βρίσκομαι στο </a:t>
            </a:r>
            <a:r>
              <a:rPr lang="en-GB" dirty="0" smtClean="0">
                <a:latin typeface="Arial"/>
                <a:cs typeface="Arial"/>
              </a:rPr>
              <a:t>PC1, </a:t>
            </a:r>
            <a:r>
              <a:rPr lang="el-GR" dirty="0" smtClean="0">
                <a:latin typeface="Arial"/>
                <a:cs typeface="Arial"/>
              </a:rPr>
              <a:t>πρέπει να δώσω την διεύθυνση του </a:t>
            </a:r>
            <a:r>
              <a:rPr lang="en-GB" dirty="0" smtClean="0">
                <a:latin typeface="Arial"/>
                <a:cs typeface="Arial"/>
              </a:rPr>
              <a:t>directory </a:t>
            </a:r>
            <a:r>
              <a:rPr lang="en-GB" dirty="0" err="1" smtClean="0">
                <a:latin typeface="Arial"/>
                <a:cs typeface="Arial"/>
              </a:rPr>
              <a:t>dir</a:t>
            </a:r>
            <a:r>
              <a:rPr lang="el-GR" dirty="0" smtClean="0">
                <a:latin typeface="Arial"/>
                <a:cs typeface="Arial"/>
              </a:rPr>
              <a:t>3 στην εντολή </a:t>
            </a:r>
            <a:r>
              <a:rPr lang="en-GB" dirty="0" err="1" smtClean="0">
                <a:latin typeface="Arial"/>
                <a:cs typeface="Arial"/>
              </a:rPr>
              <a:t>ls</a:t>
            </a:r>
            <a:r>
              <a:rPr lang="en-GB" dirty="0" smtClean="0">
                <a:latin typeface="Arial"/>
                <a:cs typeface="Arial"/>
              </a:rPr>
              <a:t>.</a:t>
            </a:r>
          </a:p>
          <a:p>
            <a:endParaRPr lang="en-GB" dirty="0" smtClean="0">
              <a:latin typeface="Arial"/>
              <a:cs typeface="Arial"/>
            </a:endParaRPr>
          </a:p>
          <a:p>
            <a:r>
              <a:rPr lang="en-GB" dirty="0" err="1" smtClean="0">
                <a:latin typeface="Arial"/>
                <a:cs typeface="Arial"/>
              </a:rPr>
              <a:t>ls</a:t>
            </a:r>
            <a:r>
              <a:rPr lang="en-GB" dirty="0" smtClean="0">
                <a:latin typeface="Arial"/>
                <a:cs typeface="Arial"/>
              </a:rPr>
              <a:t> /home/PC1/dir2/dir3</a:t>
            </a:r>
            <a:endParaRPr lang="el-GR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ή</a:t>
            </a:r>
          </a:p>
          <a:p>
            <a:r>
              <a:rPr lang="en-GB" dirty="0" err="1" smtClean="0">
                <a:latin typeface="Arial"/>
                <a:cs typeface="Arial"/>
              </a:rPr>
              <a:t>ls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.</a:t>
            </a:r>
            <a:r>
              <a:rPr lang="en-GB" dirty="0" smtClean="0">
                <a:latin typeface="Arial"/>
                <a:cs typeface="Arial"/>
              </a:rPr>
              <a:t>/dir2/dir3</a:t>
            </a:r>
            <a:endParaRPr lang="el-GR" dirty="0" smtClean="0">
              <a:latin typeface="Arial"/>
              <a:cs typeface="Arial"/>
            </a:endParaRPr>
          </a:p>
          <a:p>
            <a:endParaRPr lang="el-GR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Τι θα μου δείξει η εντολή?</a:t>
            </a:r>
          </a:p>
          <a:p>
            <a:endParaRPr lang="en-GB" dirty="0" smtClean="0">
              <a:latin typeface="Arial"/>
              <a:cs typeface="Arial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67878" y="3736597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462950" y="3191027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2735933" y="3736597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Snip Single Corner Rectangle 23"/>
          <p:cNvSpPr/>
          <p:nvPr/>
        </p:nvSpPr>
        <p:spPr>
          <a:xfrm>
            <a:off x="167878" y="4196130"/>
            <a:ext cx="590143" cy="478366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2348298" y="1614755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17" name="Snip Single Corner Rectangle 16"/>
          <p:cNvSpPr/>
          <p:nvPr/>
        </p:nvSpPr>
        <p:spPr>
          <a:xfrm>
            <a:off x="1020997" y="2188259"/>
            <a:ext cx="590143" cy="478366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</a:t>
            </a:r>
            <a:r>
              <a:rPr lang="el-GR" sz="1200" dirty="0" smtClean="0">
                <a:latin typeface="Arial"/>
                <a:cs typeface="Arial"/>
              </a:rPr>
              <a:t>Χ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3566090" y="4788467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2735933" y="5314402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dir</a:t>
            </a:r>
            <a:r>
              <a:rPr lang="el-GR" dirty="0" smtClean="0">
                <a:latin typeface="Arial"/>
                <a:cs typeface="Arial"/>
              </a:rPr>
              <a:t>3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825239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8230" y="274638"/>
            <a:ext cx="4155858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Παράδειγμα - </a:t>
            </a:r>
            <a:r>
              <a:rPr lang="en-GB" sz="2800" dirty="0" err="1" smtClean="0">
                <a:latin typeface="Arial"/>
                <a:cs typeface="Arial"/>
              </a:rPr>
              <a:t>cp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62738" y="1614755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3191027"/>
            <a:ext cx="3646590" cy="15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03383" y="266662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099809" y="3191027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797851" y="108882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571169" y="1067085"/>
            <a:ext cx="441224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Βρίσκομαι στο </a:t>
            </a:r>
            <a:r>
              <a:rPr lang="en-GB" dirty="0" smtClean="0">
                <a:latin typeface="Arial"/>
                <a:cs typeface="Arial"/>
              </a:rPr>
              <a:t>dir1. </a:t>
            </a:r>
            <a:r>
              <a:rPr lang="el-GR" dirty="0" smtClean="0">
                <a:latin typeface="Arial"/>
                <a:cs typeface="Arial"/>
              </a:rPr>
              <a:t>Θέλω να αντιγράψω το </a:t>
            </a:r>
            <a:r>
              <a:rPr lang="en-GB" dirty="0" smtClean="0">
                <a:latin typeface="Arial"/>
                <a:cs typeface="Arial"/>
              </a:rPr>
              <a:t>file1 </a:t>
            </a:r>
            <a:r>
              <a:rPr lang="el-GR" dirty="0" smtClean="0">
                <a:latin typeface="Arial"/>
                <a:cs typeface="Arial"/>
              </a:rPr>
              <a:t>στο </a:t>
            </a:r>
            <a:r>
              <a:rPr lang="en-GB" dirty="0" smtClean="0">
                <a:latin typeface="Arial"/>
                <a:cs typeface="Arial"/>
              </a:rPr>
              <a:t>file2</a:t>
            </a:r>
            <a:r>
              <a:rPr lang="el-GR" dirty="0" smtClean="0">
                <a:latin typeface="Arial"/>
                <a:cs typeface="Arial"/>
              </a:rPr>
              <a:t>, μέσα στον ίδιο κατάλογο</a:t>
            </a:r>
            <a:r>
              <a:rPr lang="en-GB" dirty="0" smtClean="0">
                <a:latin typeface="Arial"/>
                <a:cs typeface="Arial"/>
              </a:rPr>
              <a:t> (dir1)</a:t>
            </a:r>
            <a:endParaRPr lang="el-GR" dirty="0" smtClean="0">
              <a:latin typeface="Arial"/>
              <a:cs typeface="Arial"/>
            </a:endParaRPr>
          </a:p>
          <a:p>
            <a:endParaRPr lang="el-GR" dirty="0">
              <a:latin typeface="Arial"/>
              <a:cs typeface="Arial"/>
            </a:endParaRPr>
          </a:p>
          <a:p>
            <a:r>
              <a:rPr lang="en-US" dirty="0">
                <a:latin typeface="Arial"/>
                <a:cs typeface="Arial"/>
              </a:rPr>
              <a:t>c</a:t>
            </a:r>
            <a:r>
              <a:rPr lang="en-GB" dirty="0" smtClean="0">
                <a:latin typeface="Arial"/>
                <a:cs typeface="Arial"/>
              </a:rPr>
              <a:t>p file1 file2</a:t>
            </a:r>
            <a:endParaRPr lang="el-GR" dirty="0" smtClean="0">
              <a:latin typeface="Arial"/>
              <a:cs typeface="Arial"/>
            </a:endParaRPr>
          </a:p>
          <a:p>
            <a:endParaRPr lang="el-GR" dirty="0" smtClean="0">
              <a:latin typeface="Arial"/>
              <a:cs typeface="Arial"/>
            </a:endParaRPr>
          </a:p>
          <a:p>
            <a:endParaRPr lang="en-GB" dirty="0" smtClean="0">
              <a:latin typeface="Arial"/>
              <a:cs typeface="Arial"/>
            </a:endParaRPr>
          </a:p>
          <a:p>
            <a:endParaRPr lang="en-GB" dirty="0" smtClean="0">
              <a:latin typeface="Arial"/>
              <a:cs typeface="Arial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67878" y="3736597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462950" y="3191027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2735933" y="3736597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Snip Single Corner Rectangle 23"/>
          <p:cNvSpPr/>
          <p:nvPr/>
        </p:nvSpPr>
        <p:spPr>
          <a:xfrm>
            <a:off x="167878" y="4196130"/>
            <a:ext cx="590143" cy="478366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482506" y="3736597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17" name="Snip Single Corner Rectangle 16"/>
          <p:cNvSpPr/>
          <p:nvPr/>
        </p:nvSpPr>
        <p:spPr>
          <a:xfrm>
            <a:off x="1020997" y="2188259"/>
            <a:ext cx="590143" cy="478366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</a:t>
            </a:r>
            <a:r>
              <a:rPr lang="el-GR" sz="1200" dirty="0" smtClean="0">
                <a:latin typeface="Arial"/>
                <a:cs typeface="Arial"/>
              </a:rPr>
              <a:t>Χ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3566090" y="4788467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2735933" y="5314402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dir</a:t>
            </a:r>
            <a:r>
              <a:rPr lang="el-GR" dirty="0" smtClean="0">
                <a:latin typeface="Arial"/>
                <a:cs typeface="Arial"/>
              </a:rPr>
              <a:t>3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1" name="Snip Single Corner Rectangle 20"/>
          <p:cNvSpPr/>
          <p:nvPr/>
        </p:nvSpPr>
        <p:spPr>
          <a:xfrm>
            <a:off x="1207708" y="4758250"/>
            <a:ext cx="590143" cy="478366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</a:t>
            </a:r>
            <a:r>
              <a:rPr lang="el-GR" sz="1200" dirty="0" smtClean="0">
                <a:latin typeface="Arial"/>
                <a:cs typeface="Arial"/>
              </a:rPr>
              <a:t>2</a:t>
            </a:r>
            <a:endParaRPr lang="en-US" sz="1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724245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8230" y="274638"/>
            <a:ext cx="4155858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Παράδειγμα - </a:t>
            </a:r>
            <a:r>
              <a:rPr lang="en-GB" sz="2800" dirty="0" err="1" smtClean="0">
                <a:latin typeface="Arial"/>
                <a:cs typeface="Arial"/>
              </a:rPr>
              <a:t>cp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62738" y="1614755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3191027"/>
            <a:ext cx="3646590" cy="15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03383" y="266662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099809" y="3191027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797851" y="108882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571169" y="1067085"/>
            <a:ext cx="441224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Βρίσκομαι στο </a:t>
            </a:r>
            <a:r>
              <a:rPr lang="en-GB" dirty="0" smtClean="0">
                <a:latin typeface="Arial"/>
                <a:cs typeface="Arial"/>
              </a:rPr>
              <a:t>dir1. </a:t>
            </a:r>
            <a:r>
              <a:rPr lang="el-GR" dirty="0" smtClean="0">
                <a:latin typeface="Arial"/>
                <a:cs typeface="Arial"/>
              </a:rPr>
              <a:t>Θέλω να αντιγράψω το </a:t>
            </a:r>
            <a:r>
              <a:rPr lang="en-GB" dirty="0" smtClean="0">
                <a:latin typeface="Arial"/>
                <a:cs typeface="Arial"/>
              </a:rPr>
              <a:t>file1 </a:t>
            </a:r>
            <a:r>
              <a:rPr lang="el-GR" dirty="0" smtClean="0">
                <a:latin typeface="Arial"/>
                <a:cs typeface="Arial"/>
              </a:rPr>
              <a:t>στο </a:t>
            </a:r>
            <a:r>
              <a:rPr lang="en-GB" dirty="0" smtClean="0">
                <a:latin typeface="Arial"/>
                <a:cs typeface="Arial"/>
              </a:rPr>
              <a:t>file2</a:t>
            </a:r>
            <a:r>
              <a:rPr lang="el-GR" dirty="0" smtClean="0">
                <a:latin typeface="Arial"/>
                <a:cs typeface="Arial"/>
              </a:rPr>
              <a:t>, αλλά μέσα στον κατάλογο</a:t>
            </a:r>
            <a:r>
              <a:rPr lang="en-GB" dirty="0" smtClean="0">
                <a:latin typeface="Arial"/>
                <a:cs typeface="Arial"/>
              </a:rPr>
              <a:t> (</a:t>
            </a:r>
            <a:r>
              <a:rPr lang="en-GB" dirty="0" err="1" smtClean="0">
                <a:latin typeface="Arial"/>
                <a:cs typeface="Arial"/>
              </a:rPr>
              <a:t>dir</a:t>
            </a:r>
            <a:r>
              <a:rPr lang="el-GR" dirty="0" smtClean="0">
                <a:latin typeface="Arial"/>
                <a:cs typeface="Arial"/>
              </a:rPr>
              <a:t>2</a:t>
            </a:r>
            <a:r>
              <a:rPr lang="en-GB" dirty="0" smtClean="0">
                <a:latin typeface="Arial"/>
                <a:cs typeface="Arial"/>
              </a:rPr>
              <a:t>)</a:t>
            </a:r>
            <a:endParaRPr lang="el-GR" dirty="0" smtClean="0">
              <a:latin typeface="Arial"/>
              <a:cs typeface="Arial"/>
            </a:endParaRPr>
          </a:p>
          <a:p>
            <a:endParaRPr lang="el-GR" dirty="0">
              <a:latin typeface="Arial"/>
              <a:cs typeface="Arial"/>
            </a:endParaRPr>
          </a:p>
          <a:p>
            <a:r>
              <a:rPr lang="en-US" dirty="0" err="1" smtClean="0">
                <a:latin typeface="Arial"/>
                <a:cs typeface="Arial"/>
              </a:rPr>
              <a:t>cp</a:t>
            </a:r>
            <a:r>
              <a:rPr lang="en-US" dirty="0" smtClean="0">
                <a:latin typeface="Arial"/>
                <a:cs typeface="Arial"/>
              </a:rPr>
              <a:t> file1 /home/PC1/dir2/file2</a:t>
            </a:r>
            <a:endParaRPr lang="el-GR" dirty="0" smtClean="0">
              <a:latin typeface="Arial"/>
              <a:cs typeface="Arial"/>
            </a:endParaRPr>
          </a:p>
          <a:p>
            <a:endParaRPr lang="el-GR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ή</a:t>
            </a:r>
          </a:p>
          <a:p>
            <a:endParaRPr lang="el-GR" dirty="0" smtClean="0">
              <a:latin typeface="Arial"/>
              <a:cs typeface="Arial"/>
            </a:endParaRPr>
          </a:p>
          <a:p>
            <a:r>
              <a:rPr lang="en-US" dirty="0" smtClean="0">
                <a:latin typeface="Arial"/>
                <a:cs typeface="Arial"/>
              </a:rPr>
              <a:t>c</a:t>
            </a:r>
            <a:r>
              <a:rPr lang="en-GB" dirty="0" smtClean="0">
                <a:latin typeface="Arial"/>
                <a:cs typeface="Arial"/>
              </a:rPr>
              <a:t>p file1 ../dir2/file2</a:t>
            </a:r>
            <a:endParaRPr lang="el-GR" dirty="0" smtClean="0">
              <a:latin typeface="Arial"/>
              <a:cs typeface="Arial"/>
            </a:endParaRPr>
          </a:p>
          <a:p>
            <a:endParaRPr lang="el-GR" dirty="0" smtClean="0">
              <a:latin typeface="Arial"/>
              <a:cs typeface="Arial"/>
            </a:endParaRPr>
          </a:p>
          <a:p>
            <a:endParaRPr lang="en-GB" dirty="0" smtClean="0">
              <a:latin typeface="Arial"/>
              <a:cs typeface="Arial"/>
            </a:endParaRPr>
          </a:p>
          <a:p>
            <a:endParaRPr lang="en-GB" dirty="0" smtClean="0">
              <a:latin typeface="Arial"/>
              <a:cs typeface="Arial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67878" y="3736597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462950" y="3191027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2735933" y="3736597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Snip Single Corner Rectangle 23"/>
          <p:cNvSpPr/>
          <p:nvPr/>
        </p:nvSpPr>
        <p:spPr>
          <a:xfrm>
            <a:off x="167878" y="4196130"/>
            <a:ext cx="590143" cy="478366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1482506" y="3736597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17" name="Snip Single Corner Rectangle 16"/>
          <p:cNvSpPr/>
          <p:nvPr/>
        </p:nvSpPr>
        <p:spPr>
          <a:xfrm>
            <a:off x="1020997" y="2188259"/>
            <a:ext cx="590143" cy="478366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</a:t>
            </a:r>
            <a:r>
              <a:rPr lang="el-GR" sz="1200" dirty="0" smtClean="0">
                <a:latin typeface="Arial"/>
                <a:cs typeface="Arial"/>
              </a:rPr>
              <a:t>Χ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3566090" y="4788467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2735933" y="5314402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dir</a:t>
            </a:r>
            <a:r>
              <a:rPr lang="el-GR" dirty="0" smtClean="0">
                <a:latin typeface="Arial"/>
                <a:cs typeface="Arial"/>
              </a:rPr>
              <a:t>3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1" name="Snip Single Corner Rectangle 20"/>
          <p:cNvSpPr/>
          <p:nvPr/>
        </p:nvSpPr>
        <p:spPr>
          <a:xfrm>
            <a:off x="2328230" y="4549284"/>
            <a:ext cx="590143" cy="478366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</a:t>
            </a:r>
            <a:r>
              <a:rPr lang="el-GR" sz="1200" dirty="0" smtClean="0">
                <a:latin typeface="Arial"/>
                <a:cs typeface="Arial"/>
              </a:rPr>
              <a:t>2</a:t>
            </a:r>
            <a:endParaRPr lang="en-US" sz="1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1599710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8230" y="274638"/>
            <a:ext cx="4155858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Παράδειγμα - </a:t>
            </a:r>
            <a:r>
              <a:rPr lang="en-GB" sz="2800" dirty="0" err="1" smtClean="0">
                <a:latin typeface="Arial"/>
                <a:cs typeface="Arial"/>
              </a:rPr>
              <a:t>cp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62738" y="1614755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3191027"/>
            <a:ext cx="3646590" cy="15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03383" y="266662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099809" y="3191027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797851" y="108882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571169" y="1067085"/>
            <a:ext cx="4412249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/>
                <a:cs typeface="Arial"/>
              </a:rPr>
              <a:t>Βρίσκομαι στο </a:t>
            </a:r>
            <a:r>
              <a:rPr lang="en-GB" dirty="0" smtClean="0">
                <a:latin typeface="Arial"/>
                <a:cs typeface="Arial"/>
              </a:rPr>
              <a:t>PC1. </a:t>
            </a:r>
            <a:r>
              <a:rPr lang="el-GR" dirty="0" smtClean="0">
                <a:latin typeface="Arial"/>
                <a:cs typeface="Arial"/>
              </a:rPr>
              <a:t>Θέλω να αντιγράψω το </a:t>
            </a:r>
            <a:r>
              <a:rPr lang="en-GB" dirty="0" smtClean="0">
                <a:latin typeface="Arial"/>
                <a:cs typeface="Arial"/>
              </a:rPr>
              <a:t>file1 </a:t>
            </a:r>
            <a:r>
              <a:rPr lang="el-GR" dirty="0" smtClean="0">
                <a:latin typeface="Arial"/>
                <a:cs typeface="Arial"/>
              </a:rPr>
              <a:t>από το </a:t>
            </a:r>
            <a:r>
              <a:rPr lang="en-GB" dirty="0" smtClean="0">
                <a:latin typeface="Arial"/>
                <a:cs typeface="Arial"/>
              </a:rPr>
              <a:t>dir1 </a:t>
            </a:r>
            <a:r>
              <a:rPr lang="el-GR" dirty="0" smtClean="0">
                <a:latin typeface="Arial"/>
                <a:cs typeface="Arial"/>
              </a:rPr>
              <a:t>στο </a:t>
            </a:r>
            <a:r>
              <a:rPr lang="en-GB" dirty="0" smtClean="0">
                <a:latin typeface="Arial"/>
                <a:cs typeface="Arial"/>
              </a:rPr>
              <a:t>file2</a:t>
            </a:r>
            <a:r>
              <a:rPr lang="el-GR" dirty="0" smtClean="0">
                <a:latin typeface="Arial"/>
                <a:cs typeface="Arial"/>
              </a:rPr>
              <a:t>, αλλά μέσα στον κατάλογο</a:t>
            </a:r>
            <a:r>
              <a:rPr lang="en-GB" dirty="0" smtClean="0">
                <a:latin typeface="Arial"/>
                <a:cs typeface="Arial"/>
              </a:rPr>
              <a:t> (dir</a:t>
            </a:r>
            <a:r>
              <a:rPr lang="en-GB" dirty="0">
                <a:latin typeface="Arial"/>
                <a:cs typeface="Arial"/>
              </a:rPr>
              <a:t>3</a:t>
            </a:r>
            <a:r>
              <a:rPr lang="en-GB" dirty="0" smtClean="0">
                <a:latin typeface="Arial"/>
                <a:cs typeface="Arial"/>
              </a:rPr>
              <a:t>)</a:t>
            </a:r>
            <a:endParaRPr lang="el-GR" dirty="0" smtClean="0">
              <a:latin typeface="Arial"/>
              <a:cs typeface="Arial"/>
            </a:endParaRPr>
          </a:p>
          <a:p>
            <a:endParaRPr lang="el-GR" dirty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Η εντολή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err="1">
                <a:latin typeface="Arial"/>
                <a:cs typeface="Arial"/>
              </a:rPr>
              <a:t>c</a:t>
            </a:r>
            <a:r>
              <a:rPr lang="en-GB" dirty="0" err="1" smtClean="0">
                <a:latin typeface="Arial"/>
                <a:cs typeface="Arial"/>
              </a:rPr>
              <a:t>p</a:t>
            </a:r>
            <a:r>
              <a:rPr lang="en-GB" dirty="0" smtClean="0">
                <a:latin typeface="Arial"/>
                <a:cs typeface="Arial"/>
              </a:rPr>
              <a:t> file1 file2</a:t>
            </a:r>
            <a:endParaRPr lang="el-GR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δεν θα δουλέψει, γιατί το </a:t>
            </a:r>
            <a:r>
              <a:rPr lang="en-GB" dirty="0" err="1" smtClean="0">
                <a:latin typeface="Arial"/>
                <a:cs typeface="Arial"/>
              </a:rPr>
              <a:t>cp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l-GR" dirty="0" smtClean="0">
                <a:latin typeface="Arial"/>
                <a:cs typeface="Arial"/>
              </a:rPr>
              <a:t>δεν μπορεί να δει το </a:t>
            </a:r>
            <a:r>
              <a:rPr lang="en-GB" dirty="0" smtClean="0">
                <a:latin typeface="Arial"/>
                <a:cs typeface="Arial"/>
              </a:rPr>
              <a:t>file1</a:t>
            </a:r>
          </a:p>
          <a:p>
            <a:endParaRPr lang="el-GR" dirty="0">
              <a:latin typeface="Arial"/>
              <a:cs typeface="Arial"/>
            </a:endParaRPr>
          </a:p>
          <a:p>
            <a:r>
              <a:rPr lang="en-US" dirty="0" err="1" smtClean="0">
                <a:latin typeface="Arial"/>
                <a:cs typeface="Arial"/>
              </a:rPr>
              <a:t>cp</a:t>
            </a:r>
            <a:r>
              <a:rPr lang="en-US" dirty="0" smtClean="0">
                <a:latin typeface="Arial"/>
                <a:cs typeface="Arial"/>
              </a:rPr>
              <a:t> /home/PC1/dir1/file1 /home/PC1/dir2/dir3/file2</a:t>
            </a:r>
            <a:endParaRPr lang="el-GR" dirty="0" smtClean="0">
              <a:latin typeface="Arial"/>
              <a:cs typeface="Arial"/>
            </a:endParaRPr>
          </a:p>
          <a:p>
            <a:endParaRPr lang="el-GR" dirty="0" smtClean="0">
              <a:latin typeface="Arial"/>
              <a:cs typeface="Arial"/>
            </a:endParaRPr>
          </a:p>
          <a:p>
            <a:r>
              <a:rPr lang="el-GR" dirty="0" smtClean="0">
                <a:latin typeface="Arial"/>
                <a:cs typeface="Arial"/>
              </a:rPr>
              <a:t>Ή</a:t>
            </a:r>
          </a:p>
          <a:p>
            <a:endParaRPr lang="el-GR" dirty="0">
              <a:latin typeface="Arial"/>
              <a:cs typeface="Arial"/>
            </a:endParaRPr>
          </a:p>
          <a:p>
            <a:r>
              <a:rPr lang="en-US" dirty="0">
                <a:latin typeface="Arial"/>
                <a:cs typeface="Arial"/>
              </a:rPr>
              <a:t>c</a:t>
            </a:r>
            <a:r>
              <a:rPr lang="en-GB" dirty="0" smtClean="0">
                <a:latin typeface="Arial"/>
                <a:cs typeface="Arial"/>
              </a:rPr>
              <a:t>p ./dir1/file1 ./dir2/dir3/file2</a:t>
            </a:r>
          </a:p>
          <a:p>
            <a:endParaRPr lang="en-GB" dirty="0" smtClean="0">
              <a:latin typeface="Arial"/>
              <a:cs typeface="Arial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67878" y="3736597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462950" y="3191027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2735933" y="3736597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Snip Single Corner Rectangle 23"/>
          <p:cNvSpPr/>
          <p:nvPr/>
        </p:nvSpPr>
        <p:spPr>
          <a:xfrm>
            <a:off x="167878" y="4196130"/>
            <a:ext cx="590143" cy="478366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2328230" y="1715155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17" name="Snip Single Corner Rectangle 16"/>
          <p:cNvSpPr/>
          <p:nvPr/>
        </p:nvSpPr>
        <p:spPr>
          <a:xfrm>
            <a:off x="1020997" y="2188259"/>
            <a:ext cx="590143" cy="478366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</a:t>
            </a:r>
            <a:r>
              <a:rPr lang="el-GR" sz="1200" dirty="0" smtClean="0">
                <a:latin typeface="Arial"/>
                <a:cs typeface="Arial"/>
              </a:rPr>
              <a:t>Χ</a:t>
            </a:r>
            <a:endParaRPr lang="en-US" sz="1200" dirty="0">
              <a:latin typeface="Arial"/>
              <a:cs typeface="Arial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3566090" y="4788467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2735933" y="5314402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Arial"/>
                <a:cs typeface="Arial"/>
              </a:rPr>
              <a:t>dir</a:t>
            </a:r>
            <a:r>
              <a:rPr lang="el-GR" dirty="0" smtClean="0">
                <a:latin typeface="Arial"/>
                <a:cs typeface="Arial"/>
              </a:rPr>
              <a:t>3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1" name="Snip Single Corner Rectangle 20"/>
          <p:cNvSpPr/>
          <p:nvPr/>
        </p:nvSpPr>
        <p:spPr>
          <a:xfrm>
            <a:off x="2290426" y="6127089"/>
            <a:ext cx="590143" cy="478366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</a:t>
            </a:r>
            <a:r>
              <a:rPr lang="el-GR" sz="1200" dirty="0" smtClean="0">
                <a:latin typeface="Arial"/>
                <a:cs typeface="Arial"/>
              </a:rPr>
              <a:t>2</a:t>
            </a:r>
            <a:endParaRPr lang="en-US" sz="1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62830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Δημιουργία αρχείου</a:t>
            </a:r>
            <a:r>
              <a:rPr lang="el-GR" sz="2800" dirty="0">
                <a:latin typeface="Arial"/>
                <a:cs typeface="Arial"/>
              </a:rPr>
              <a:t> </a:t>
            </a:r>
            <a:r>
              <a:rPr lang="el-GR" sz="2800" dirty="0" smtClean="0">
                <a:latin typeface="Arial"/>
                <a:cs typeface="Arial"/>
              </a:rPr>
              <a:t>με την εντολή </a:t>
            </a:r>
            <a:r>
              <a:rPr lang="en-GB" sz="2800" dirty="0" smtClean="0">
                <a:latin typeface="Arial"/>
                <a:cs typeface="Arial"/>
              </a:rPr>
              <a:t>cat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351929" y="214069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211682" y="3192560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03383" y="266662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213242" y="319256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433564" y="319256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761788" y="371849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982110" y="371849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758490" y="3716962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803383" y="161475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851188" y="2443936"/>
            <a:ext cx="4936802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Βρίσκομαι στο </a:t>
            </a:r>
            <a:r>
              <a:rPr lang="en-GB" dirty="0" smtClean="0">
                <a:latin typeface="Arial"/>
                <a:cs typeface="Arial"/>
              </a:rPr>
              <a:t>dir1 </a:t>
            </a:r>
            <a:r>
              <a:rPr lang="el-GR" dirty="0" smtClean="0">
                <a:latin typeface="Arial"/>
                <a:cs typeface="Arial"/>
              </a:rPr>
              <a:t>του </a:t>
            </a:r>
            <a:r>
              <a:rPr lang="en-GB" dirty="0" smtClean="0">
                <a:latin typeface="Arial"/>
                <a:cs typeface="Arial"/>
              </a:rPr>
              <a:t>PC1.</a:t>
            </a:r>
          </a:p>
          <a:p>
            <a:endParaRPr lang="en-GB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Πώς θα δημιουργήσω ένα αρχείο με το όνομα </a:t>
            </a:r>
            <a:r>
              <a:rPr lang="en-GB" dirty="0" smtClean="0">
                <a:latin typeface="Arial"/>
                <a:cs typeface="Arial"/>
              </a:rPr>
              <a:t>file1 </a:t>
            </a:r>
            <a:r>
              <a:rPr lang="el-GR" dirty="0" smtClean="0">
                <a:latin typeface="Arial"/>
                <a:cs typeface="Arial"/>
              </a:rPr>
              <a:t>που μέσα του γράφει το όνομα μου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smtClean="0">
                <a:latin typeface="Arial"/>
                <a:cs typeface="Arial"/>
              </a:rPr>
              <a:t>(x</a:t>
            </a:r>
            <a:r>
              <a:rPr lang="el-GR" dirty="0" smtClean="0">
                <a:latin typeface="Arial"/>
                <a:cs typeface="Arial"/>
              </a:rPr>
              <a:t>ρησιμοποιώ την εντολή </a:t>
            </a:r>
            <a:r>
              <a:rPr lang="en-GB" dirty="0" smtClean="0">
                <a:latin typeface="Arial"/>
                <a:cs typeface="Arial"/>
              </a:rPr>
              <a:t>cat – </a:t>
            </a:r>
            <a:r>
              <a:rPr lang="el-GR" dirty="0" smtClean="0">
                <a:latin typeface="Arial"/>
                <a:cs typeface="Arial"/>
              </a:rPr>
              <a:t>σημαίνει </a:t>
            </a:r>
            <a:r>
              <a:rPr lang="en-GB" dirty="0" smtClean="0">
                <a:latin typeface="Arial"/>
                <a:cs typeface="Arial"/>
              </a:rPr>
              <a:t>concatenate)</a:t>
            </a:r>
          </a:p>
        </p:txBody>
      </p:sp>
    </p:spTree>
    <p:extLst>
      <p:ext uri="{BB962C8B-B14F-4D97-AF65-F5344CB8AC3E}">
        <p14:creationId xmlns:p14="http://schemas.microsoft.com/office/powerpoint/2010/main" val="318470027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Δημιουργία αρχείου με την εντολή </a:t>
            </a:r>
            <a:r>
              <a:rPr lang="en-GB" sz="2800" dirty="0" smtClean="0">
                <a:latin typeface="Arial"/>
                <a:cs typeface="Arial"/>
              </a:rPr>
              <a:t>cat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62738" y="1614755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3191027"/>
            <a:ext cx="3646590" cy="15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03383" y="266662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099809" y="3191027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797851" y="108882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731751" y="895954"/>
            <a:ext cx="4412249" cy="5909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Βρίσκομαι στο </a:t>
            </a:r>
            <a:r>
              <a:rPr lang="en-GB" dirty="0" smtClean="0">
                <a:latin typeface="Arial"/>
                <a:cs typeface="Arial"/>
              </a:rPr>
              <a:t>dir1 </a:t>
            </a:r>
            <a:r>
              <a:rPr lang="el-GR" dirty="0" smtClean="0">
                <a:latin typeface="Arial"/>
                <a:cs typeface="Arial"/>
              </a:rPr>
              <a:t>του </a:t>
            </a:r>
            <a:r>
              <a:rPr lang="en-GB" dirty="0" smtClean="0">
                <a:latin typeface="Arial"/>
                <a:cs typeface="Arial"/>
              </a:rPr>
              <a:t>PC1.</a:t>
            </a:r>
          </a:p>
          <a:p>
            <a:endParaRPr lang="en-GB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Πώς θα δημιουργήσω ένα αρχείο με το όνομα </a:t>
            </a:r>
            <a:r>
              <a:rPr lang="en-GB" dirty="0" smtClean="0">
                <a:latin typeface="Arial"/>
                <a:cs typeface="Arial"/>
              </a:rPr>
              <a:t>file1 </a:t>
            </a:r>
            <a:r>
              <a:rPr lang="el-GR" dirty="0" smtClean="0">
                <a:latin typeface="Arial"/>
                <a:cs typeface="Arial"/>
              </a:rPr>
              <a:t>που μέσα του γράφει το όνομά μου</a:t>
            </a:r>
            <a:r>
              <a:rPr lang="en-GB" dirty="0">
                <a:latin typeface="Arial"/>
                <a:cs typeface="Arial"/>
              </a:rPr>
              <a:t> </a:t>
            </a:r>
            <a:r>
              <a:rPr lang="en-GB" dirty="0" smtClean="0">
                <a:latin typeface="Arial"/>
                <a:cs typeface="Arial"/>
              </a:rPr>
              <a:t>(x</a:t>
            </a:r>
            <a:r>
              <a:rPr lang="el-GR" dirty="0" smtClean="0">
                <a:latin typeface="Arial"/>
                <a:cs typeface="Arial"/>
              </a:rPr>
              <a:t>ρησιμοποιώ την εντολή </a:t>
            </a:r>
            <a:r>
              <a:rPr lang="en-GB" dirty="0" smtClean="0">
                <a:latin typeface="Arial"/>
                <a:cs typeface="Arial"/>
              </a:rPr>
              <a:t>cat)</a:t>
            </a:r>
          </a:p>
          <a:p>
            <a:pPr marL="285750" indent="-285750">
              <a:buFont typeface="Arial"/>
              <a:buChar char="•"/>
            </a:pPr>
            <a:endParaRPr lang="en-GB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GB" dirty="0" smtClean="0">
                <a:latin typeface="Arial"/>
                <a:cs typeface="Arial"/>
              </a:rPr>
              <a:t>cat &gt; file1</a:t>
            </a:r>
          </a:p>
          <a:p>
            <a:pPr marL="285750" indent="-285750">
              <a:buFont typeface="Arial"/>
              <a:buChar char="•"/>
            </a:pPr>
            <a:r>
              <a:rPr lang="en-GB" dirty="0" err="1" smtClean="0">
                <a:latin typeface="Arial"/>
                <a:cs typeface="Arial"/>
              </a:rPr>
              <a:t>blablabla</a:t>
            </a:r>
            <a:endParaRPr lang="en-GB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GB" dirty="0" smtClean="0">
                <a:latin typeface="Arial"/>
                <a:cs typeface="Arial"/>
              </a:rPr>
              <a:t>Control D</a:t>
            </a:r>
            <a:r>
              <a:rPr lang="el-GR" dirty="0" smtClean="0">
                <a:latin typeface="Arial"/>
                <a:cs typeface="Arial"/>
              </a:rPr>
              <a:t> (πατάω ταυτόχρονα τα 2 πλήκτρα)</a:t>
            </a:r>
            <a:endParaRPr lang="en-GB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endParaRPr lang="en-GB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Το βελάκι &gt; σημαίνει ότι τα περιεχόμενα που θα πληκτρολογήσουμε θα πάνε μέσα στο αρχείο </a:t>
            </a:r>
            <a:r>
              <a:rPr lang="en-GB" dirty="0" smtClean="0">
                <a:latin typeface="Arial"/>
                <a:cs typeface="Arial"/>
              </a:rPr>
              <a:t>file1</a:t>
            </a:r>
            <a:r>
              <a:rPr lang="el-GR" dirty="0" smtClean="0">
                <a:latin typeface="Arial"/>
                <a:cs typeface="Arial"/>
              </a:rPr>
              <a:t>.</a:t>
            </a: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Επειδή χρησιμοποιώ το  &gt; αυτό σημαίνει ότι οποιδήποτε περιεχόμενο υπήρχε πριν μέσα στο </a:t>
            </a:r>
            <a:r>
              <a:rPr lang="en-GB" dirty="0" smtClean="0">
                <a:latin typeface="Arial"/>
                <a:cs typeface="Arial"/>
              </a:rPr>
              <a:t>file1 </a:t>
            </a:r>
            <a:r>
              <a:rPr lang="el-GR" dirty="0" smtClean="0">
                <a:latin typeface="Arial"/>
                <a:cs typeface="Arial"/>
              </a:rPr>
              <a:t>θα διαγραφεί και θα μείνει μόνο το όνομα που γράψαμε.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167878" y="3736597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462950" y="3191027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2735933" y="3736597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Snip Single Corner Rectangle 23"/>
          <p:cNvSpPr/>
          <p:nvPr/>
        </p:nvSpPr>
        <p:spPr>
          <a:xfrm>
            <a:off x="167878" y="4196130"/>
            <a:ext cx="590143" cy="478366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205682" y="3736597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25" name="Snip Single Corner Rectangle 24"/>
          <p:cNvSpPr/>
          <p:nvPr/>
        </p:nvSpPr>
        <p:spPr>
          <a:xfrm>
            <a:off x="907870" y="5336289"/>
            <a:ext cx="1719562" cy="1385444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247403" y="6295326"/>
            <a:ext cx="1108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>
                <a:latin typeface="Arial"/>
                <a:cs typeface="Arial"/>
              </a:rPr>
              <a:t>blablabla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79051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56540"/>
          </a:xfrm>
        </p:spPr>
        <p:txBody>
          <a:bodyPr>
            <a:no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Δομή αρχείων/καταλόγων στο </a:t>
            </a:r>
            <a:r>
              <a:rPr lang="en-US" sz="2800" dirty="0" smtClean="0">
                <a:latin typeface="Arial"/>
                <a:cs typeface="Arial"/>
              </a:rPr>
              <a:t>Linux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20128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usr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695481" y="160346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51993" y="2129395"/>
            <a:ext cx="7634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51993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254837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475159" y="21293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93931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771582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974426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8194748" y="21263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803383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023705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dev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244027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etc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00539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home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522972" y="26553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743294" y="265226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242477" y="107752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/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1051993" y="31812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040046" y="3718495"/>
            <a:ext cx="36538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624656" y="37184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844978" y="371849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063750" y="371543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1173202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2393524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612296" y="4244430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PC3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1032955" y="5296300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624656" y="47703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034515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254837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583061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1803383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275225" y="3539235"/>
            <a:ext cx="390704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Arial"/>
                <a:cs typeface="Arial"/>
              </a:rPr>
              <a:t>Το σύστημα έχει δομή ιεραρχική. Ένας κατάλογος μπορεί να έχει 1 ή περισσότερους υπο-καταλόγους. </a:t>
            </a:r>
          </a:p>
          <a:p>
            <a:r>
              <a:rPr lang="el-GR" sz="1600" dirty="0" smtClean="0">
                <a:latin typeface="Arial"/>
                <a:cs typeface="Arial"/>
              </a:rPr>
              <a:t>Όχι το αντίθετο.</a:t>
            </a:r>
          </a:p>
          <a:p>
            <a:r>
              <a:rPr lang="el-GR" sz="1600" dirty="0" smtClean="0">
                <a:latin typeface="Arial"/>
                <a:cs typeface="Arial"/>
              </a:rPr>
              <a:t>Κάθε κατάλογος</a:t>
            </a:r>
            <a:r>
              <a:rPr lang="en-GB" sz="1600" dirty="0" smtClean="0">
                <a:latin typeface="Arial"/>
                <a:cs typeface="Arial"/>
              </a:rPr>
              <a:t>/</a:t>
            </a:r>
            <a:r>
              <a:rPr lang="el-GR" sz="1600" dirty="0" smtClean="0">
                <a:latin typeface="Arial"/>
                <a:cs typeface="Arial"/>
              </a:rPr>
              <a:t>αρχείο έχει μια διεύθυνση. Η διεύθυνση αρχίζει από το </a:t>
            </a:r>
            <a:r>
              <a:rPr lang="en-GB" sz="1600" dirty="0" smtClean="0">
                <a:latin typeface="Arial"/>
                <a:cs typeface="Arial"/>
              </a:rPr>
              <a:t>root </a:t>
            </a:r>
            <a:r>
              <a:rPr lang="el-GR" sz="1600" dirty="0" smtClean="0">
                <a:latin typeface="Arial"/>
                <a:cs typeface="Arial"/>
              </a:rPr>
              <a:t>και ακολουθούμε την κατάλληλη πορεία μέχρι να καταλήξουμε εκεί που θέλουμε.</a:t>
            </a:r>
            <a:endParaRPr lang="en-GB" sz="1600" dirty="0">
              <a:latin typeface="Arial"/>
              <a:cs typeface="Arial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3473599" y="5296300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475159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695481" y="529630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>
          <a:xfrm>
            <a:off x="3023705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4244027" y="5822235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4096037" y="477036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131240" y="1077525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root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5411923" y="1181483"/>
            <a:ext cx="719317" cy="17691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672636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Δημιουργία αρχείου με την εντολή </a:t>
            </a:r>
            <a:r>
              <a:rPr lang="en-GB" sz="2800" dirty="0" smtClean="0">
                <a:latin typeface="Arial"/>
                <a:cs typeface="Arial"/>
              </a:rPr>
              <a:t>cat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62738" y="1614755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3191027"/>
            <a:ext cx="3646590" cy="15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03383" y="266662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099809" y="3191027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797851" y="108882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731751" y="895954"/>
            <a:ext cx="441224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Το βελάκι &gt; σημαίνει ότι τα περιεχόμενα που θα πληκτρολογήσουμε θα πάνε μέσα στο αρχείο </a:t>
            </a:r>
            <a:r>
              <a:rPr lang="en-GB" dirty="0" smtClean="0">
                <a:latin typeface="Arial"/>
                <a:cs typeface="Arial"/>
              </a:rPr>
              <a:t>file1</a:t>
            </a:r>
            <a:r>
              <a:rPr lang="el-GR" dirty="0" smtClean="0">
                <a:latin typeface="Arial"/>
                <a:cs typeface="Arial"/>
              </a:rPr>
              <a:t>.</a:t>
            </a: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Επειδή χρησιμοποιώ το  &gt; αυτό σημαίνει ότι οποιδήποτε περιεχόμενο υπήρχε πριν μέσα στο </a:t>
            </a:r>
            <a:r>
              <a:rPr lang="en-GB" dirty="0" smtClean="0">
                <a:latin typeface="Arial"/>
                <a:cs typeface="Arial"/>
              </a:rPr>
              <a:t>file1 </a:t>
            </a:r>
            <a:r>
              <a:rPr lang="el-GR" dirty="0" smtClean="0">
                <a:latin typeface="Arial"/>
                <a:cs typeface="Arial"/>
              </a:rPr>
              <a:t>θα διαγραφεί και θα μείνει μόνο το όνομα που γράψαμε.</a:t>
            </a:r>
          </a:p>
          <a:p>
            <a:pPr marL="285750" indent="-285750">
              <a:buFont typeface="Arial"/>
              <a:buChar char="•"/>
            </a:pPr>
            <a:r>
              <a:rPr lang="el-GR" dirty="0" smtClean="0">
                <a:latin typeface="Arial"/>
                <a:cs typeface="Arial"/>
              </a:rPr>
              <a:t>Αν χρησιμοποιήσω τα 2 βελάκια μαζί &gt;&gt; τότε το παλιό περιεχόμενο παραμένει ενώ το νέο περιεχόμενο γράφεται κάτω από το παλιό. 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167878" y="3736597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462950" y="3191027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2735933" y="3736597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Snip Single Corner Rectangle 23"/>
          <p:cNvSpPr/>
          <p:nvPr/>
        </p:nvSpPr>
        <p:spPr>
          <a:xfrm>
            <a:off x="167878" y="4196130"/>
            <a:ext cx="590143" cy="478366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205682" y="3736597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25" name="Snip Single Corner Rectangle 24"/>
          <p:cNvSpPr/>
          <p:nvPr/>
        </p:nvSpPr>
        <p:spPr>
          <a:xfrm>
            <a:off x="907870" y="5336289"/>
            <a:ext cx="1719562" cy="1385444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247403" y="6295326"/>
            <a:ext cx="1108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>
                <a:latin typeface="Arial"/>
                <a:cs typeface="Arial"/>
              </a:rPr>
              <a:t>blablabla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123150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Δημιουργία αρχείου με την εντολή </a:t>
            </a:r>
            <a:r>
              <a:rPr lang="en-GB" sz="2800" dirty="0" smtClean="0">
                <a:latin typeface="Arial"/>
                <a:cs typeface="Arial"/>
              </a:rPr>
              <a:t>cat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62738" y="1614755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3191027"/>
            <a:ext cx="3646590" cy="15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03383" y="266662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099809" y="3191027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797851" y="108882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406159" y="968424"/>
            <a:ext cx="473784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Arial"/>
                <a:cs typeface="Arial"/>
              </a:rPr>
              <a:t>Έχω το </a:t>
            </a:r>
            <a:r>
              <a:rPr lang="en-GB" sz="1600" dirty="0" smtClean="0">
                <a:latin typeface="Arial"/>
                <a:cs typeface="Arial"/>
              </a:rPr>
              <a:t>file1 </a:t>
            </a:r>
            <a:r>
              <a:rPr lang="el-GR" sz="1600" dirty="0" smtClean="0">
                <a:latin typeface="Arial"/>
                <a:cs typeface="Arial"/>
              </a:rPr>
              <a:t>που μέσα του γράψαμε </a:t>
            </a:r>
            <a:r>
              <a:rPr lang="en-GB" sz="1600" dirty="0" err="1" smtClean="0">
                <a:latin typeface="Arial"/>
                <a:cs typeface="Arial"/>
              </a:rPr>
              <a:t>blablabla</a:t>
            </a:r>
            <a:endParaRPr lang="en-GB" sz="1600" dirty="0" smtClean="0">
              <a:latin typeface="Arial"/>
              <a:cs typeface="Arial"/>
            </a:endParaRPr>
          </a:p>
          <a:p>
            <a:r>
              <a:rPr lang="el-GR" sz="1600" dirty="0" smtClean="0">
                <a:latin typeface="Arial"/>
                <a:cs typeface="Arial"/>
              </a:rPr>
              <a:t>Αν εκτελέσω την παρακάτω εντολή τι θα έχει ως περιεχόμενο το </a:t>
            </a:r>
            <a:r>
              <a:rPr lang="en-GB" sz="1600" dirty="0" smtClean="0">
                <a:latin typeface="Arial"/>
                <a:cs typeface="Arial"/>
              </a:rPr>
              <a:t>file1?</a:t>
            </a:r>
          </a:p>
          <a:p>
            <a:endParaRPr lang="en-GB" sz="1600" dirty="0">
              <a:latin typeface="Arial"/>
              <a:cs typeface="Arial"/>
            </a:endParaRPr>
          </a:p>
          <a:p>
            <a:r>
              <a:rPr lang="en-GB" sz="1600" dirty="0">
                <a:latin typeface="Arial"/>
                <a:cs typeface="Arial"/>
              </a:rPr>
              <a:t>c</a:t>
            </a:r>
            <a:r>
              <a:rPr lang="en-GB" sz="1600" dirty="0" smtClean="0">
                <a:latin typeface="Arial"/>
                <a:cs typeface="Arial"/>
              </a:rPr>
              <a:t>at &gt; file1</a:t>
            </a:r>
          </a:p>
          <a:p>
            <a:r>
              <a:rPr lang="en-GB" sz="1600" dirty="0" err="1" smtClean="0">
                <a:latin typeface="Arial"/>
                <a:cs typeface="Arial"/>
              </a:rPr>
              <a:t>xxxx</a:t>
            </a:r>
            <a:endParaRPr lang="en-GB" sz="1600" dirty="0" smtClean="0">
              <a:latin typeface="Arial"/>
              <a:cs typeface="Arial"/>
            </a:endParaRPr>
          </a:p>
          <a:p>
            <a:r>
              <a:rPr lang="en-GB" sz="1600" dirty="0" smtClean="0">
                <a:latin typeface="Arial"/>
                <a:cs typeface="Arial"/>
              </a:rPr>
              <a:t>Control D</a:t>
            </a:r>
          </a:p>
          <a:p>
            <a:endParaRPr lang="en-GB" sz="1600" dirty="0">
              <a:latin typeface="Arial"/>
              <a:cs typeface="Arial"/>
            </a:endParaRPr>
          </a:p>
          <a:p>
            <a:r>
              <a:rPr lang="el-GR" sz="1600" dirty="0" smtClean="0">
                <a:latin typeface="Arial"/>
                <a:cs typeface="Arial"/>
              </a:rPr>
              <a:t>Αν στη συνέχεια εκτελέσω την παρακάτω εντολή τι θα έχει ως περιεχόμενο πλέον το </a:t>
            </a:r>
            <a:r>
              <a:rPr lang="en-GB" sz="1600" dirty="0" smtClean="0">
                <a:latin typeface="Arial"/>
                <a:cs typeface="Arial"/>
              </a:rPr>
              <a:t>file1?</a:t>
            </a:r>
            <a:endParaRPr lang="el-GR" sz="1600" dirty="0" smtClean="0">
              <a:latin typeface="Arial"/>
              <a:cs typeface="Arial"/>
            </a:endParaRPr>
          </a:p>
          <a:p>
            <a:endParaRPr lang="el-GR" sz="1600" dirty="0">
              <a:latin typeface="Arial"/>
              <a:cs typeface="Arial"/>
            </a:endParaRPr>
          </a:p>
          <a:p>
            <a:r>
              <a:rPr lang="en-GB" sz="1600" dirty="0" smtClean="0">
                <a:latin typeface="Arial"/>
                <a:cs typeface="Arial"/>
              </a:rPr>
              <a:t>cat &gt;</a:t>
            </a:r>
            <a:r>
              <a:rPr lang="el-GR" sz="1600" dirty="0" smtClean="0">
                <a:latin typeface="Arial"/>
                <a:cs typeface="Arial"/>
              </a:rPr>
              <a:t>&gt;</a:t>
            </a:r>
            <a:r>
              <a:rPr lang="en-GB" sz="1600" dirty="0" smtClean="0">
                <a:latin typeface="Arial"/>
                <a:cs typeface="Arial"/>
              </a:rPr>
              <a:t> file1</a:t>
            </a:r>
          </a:p>
          <a:p>
            <a:r>
              <a:rPr lang="en-GB" sz="1600" dirty="0" err="1" smtClean="0">
                <a:latin typeface="Arial"/>
                <a:cs typeface="Arial"/>
              </a:rPr>
              <a:t>yyyy</a:t>
            </a:r>
            <a:endParaRPr lang="en-GB" sz="1600" dirty="0" smtClean="0">
              <a:latin typeface="Arial"/>
              <a:cs typeface="Arial"/>
            </a:endParaRPr>
          </a:p>
          <a:p>
            <a:r>
              <a:rPr lang="en-GB" sz="1600" dirty="0" smtClean="0">
                <a:latin typeface="Arial"/>
                <a:cs typeface="Arial"/>
              </a:rPr>
              <a:t>Control D</a:t>
            </a:r>
          </a:p>
          <a:p>
            <a:endParaRPr lang="en-GB" sz="1600" dirty="0" smtClean="0">
              <a:latin typeface="Arial"/>
              <a:cs typeface="Arial"/>
            </a:endParaRPr>
          </a:p>
          <a:p>
            <a:endParaRPr lang="en-GB" sz="1600" dirty="0">
              <a:latin typeface="Arial"/>
              <a:cs typeface="Arial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67878" y="3736597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462950" y="3191027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2735933" y="3736597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Snip Single Corner Rectangle 23"/>
          <p:cNvSpPr/>
          <p:nvPr/>
        </p:nvSpPr>
        <p:spPr>
          <a:xfrm>
            <a:off x="167878" y="4196130"/>
            <a:ext cx="590143" cy="478366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205682" y="3736597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25" name="Snip Single Corner Rectangle 24"/>
          <p:cNvSpPr/>
          <p:nvPr/>
        </p:nvSpPr>
        <p:spPr>
          <a:xfrm>
            <a:off x="215229" y="5336289"/>
            <a:ext cx="1719562" cy="1385444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99466" y="6295326"/>
            <a:ext cx="1108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>
                <a:latin typeface="Arial"/>
                <a:cs typeface="Arial"/>
              </a:rPr>
              <a:t>blablabla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6" name="Snip Single Corner Rectangle 15"/>
          <p:cNvSpPr/>
          <p:nvPr/>
        </p:nvSpPr>
        <p:spPr>
          <a:xfrm>
            <a:off x="3240028" y="5336289"/>
            <a:ext cx="1719562" cy="1385444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7" name="Snip Single Corner Rectangle 16"/>
          <p:cNvSpPr/>
          <p:nvPr/>
        </p:nvSpPr>
        <p:spPr>
          <a:xfrm>
            <a:off x="6210534" y="5279214"/>
            <a:ext cx="1719562" cy="1385444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80244" y="626306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>
                <a:latin typeface="Arial"/>
                <a:cs typeface="Arial"/>
              </a:rPr>
              <a:t>xxxx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216944" y="6037733"/>
            <a:ext cx="6591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>
                <a:latin typeface="Arial"/>
                <a:cs typeface="Arial"/>
              </a:rPr>
              <a:t>x</a:t>
            </a:r>
            <a:r>
              <a:rPr lang="en-GB" dirty="0" err="1" smtClean="0">
                <a:latin typeface="Arial"/>
                <a:cs typeface="Arial"/>
              </a:rPr>
              <a:t>xxx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err="1" smtClean="0">
                <a:latin typeface="Arial"/>
                <a:cs typeface="Arial"/>
              </a:rPr>
              <a:t>yyyy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2047478" y="6065891"/>
            <a:ext cx="1049657" cy="19716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21" name="Right Arrow 20"/>
          <p:cNvSpPr/>
          <p:nvPr/>
        </p:nvSpPr>
        <p:spPr>
          <a:xfrm>
            <a:off x="5076715" y="6037733"/>
            <a:ext cx="1049657" cy="19716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0938577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3300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Ένωση αρχείων με την εντολή </a:t>
            </a:r>
            <a:r>
              <a:rPr lang="en-GB" sz="2800" dirty="0" smtClean="0">
                <a:latin typeface="Arial"/>
                <a:cs typeface="Arial"/>
              </a:rPr>
              <a:t>cat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62738" y="1614755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3191027"/>
            <a:ext cx="3646590" cy="15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03383" y="2666625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099809" y="3191027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797851" y="1088820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406159" y="968424"/>
            <a:ext cx="4737841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Arial"/>
                <a:cs typeface="Arial"/>
              </a:rPr>
              <a:t>Έχω το </a:t>
            </a:r>
            <a:r>
              <a:rPr lang="en-GB" sz="1600" dirty="0" smtClean="0">
                <a:latin typeface="Arial"/>
                <a:cs typeface="Arial"/>
              </a:rPr>
              <a:t>file1 </a:t>
            </a:r>
            <a:r>
              <a:rPr lang="el-GR" sz="1600" dirty="0" smtClean="0">
                <a:latin typeface="Arial"/>
                <a:cs typeface="Arial"/>
              </a:rPr>
              <a:t>που μέσα του γράψαμε </a:t>
            </a:r>
            <a:r>
              <a:rPr lang="en-GB" sz="1600" dirty="0" err="1" smtClean="0">
                <a:latin typeface="Arial"/>
                <a:cs typeface="Arial"/>
              </a:rPr>
              <a:t>xxxx</a:t>
            </a:r>
            <a:endParaRPr lang="el-GR" sz="1600" dirty="0" smtClean="0">
              <a:latin typeface="Arial"/>
              <a:cs typeface="Arial"/>
            </a:endParaRPr>
          </a:p>
          <a:p>
            <a:r>
              <a:rPr lang="el-GR" sz="1600" dirty="0" smtClean="0">
                <a:latin typeface="Arial"/>
                <a:cs typeface="Arial"/>
              </a:rPr>
              <a:t>Και το </a:t>
            </a:r>
            <a:r>
              <a:rPr lang="en-GB" sz="1600" dirty="0" smtClean="0">
                <a:latin typeface="Arial"/>
                <a:cs typeface="Arial"/>
              </a:rPr>
              <a:t>file 2 </a:t>
            </a:r>
            <a:r>
              <a:rPr lang="el-GR" sz="1600" dirty="0" smtClean="0">
                <a:latin typeface="Arial"/>
                <a:cs typeface="Arial"/>
              </a:rPr>
              <a:t>που μέσα του γράψαμε </a:t>
            </a:r>
            <a:r>
              <a:rPr lang="en-GB" sz="1600" dirty="0" err="1" smtClean="0">
                <a:latin typeface="Arial"/>
                <a:cs typeface="Arial"/>
              </a:rPr>
              <a:t>yyyy</a:t>
            </a:r>
            <a:endParaRPr lang="en-GB" sz="1600" dirty="0" smtClean="0">
              <a:latin typeface="Arial"/>
              <a:cs typeface="Arial"/>
            </a:endParaRPr>
          </a:p>
          <a:p>
            <a:r>
              <a:rPr lang="el-GR" sz="1600" dirty="0" smtClean="0">
                <a:latin typeface="Arial"/>
                <a:cs typeface="Arial"/>
              </a:rPr>
              <a:t>Θέλω να ενώσω το περιεχόμενό τους σε ένα τρίτο αρχείο </a:t>
            </a:r>
            <a:r>
              <a:rPr lang="en-GB" sz="1600" dirty="0" smtClean="0">
                <a:latin typeface="Arial"/>
                <a:cs typeface="Arial"/>
              </a:rPr>
              <a:t>file3</a:t>
            </a:r>
          </a:p>
          <a:p>
            <a:endParaRPr lang="en-GB" sz="1600" dirty="0">
              <a:latin typeface="Arial"/>
              <a:cs typeface="Arial"/>
            </a:endParaRPr>
          </a:p>
          <a:p>
            <a:r>
              <a:rPr lang="en-GB" sz="1600" dirty="0">
                <a:latin typeface="Arial"/>
                <a:cs typeface="Arial"/>
              </a:rPr>
              <a:t>c</a:t>
            </a:r>
            <a:r>
              <a:rPr lang="en-GB" sz="1600" dirty="0" smtClean="0">
                <a:latin typeface="Arial"/>
                <a:cs typeface="Arial"/>
              </a:rPr>
              <a:t>at file1 file2 &gt; file3</a:t>
            </a:r>
          </a:p>
          <a:p>
            <a:endParaRPr lang="en-GB" sz="1600" dirty="0">
              <a:latin typeface="Arial"/>
              <a:cs typeface="Arial"/>
            </a:endParaRPr>
          </a:p>
          <a:p>
            <a:r>
              <a:rPr lang="el-GR" sz="1600" dirty="0" smtClean="0">
                <a:latin typeface="Arial"/>
                <a:cs typeface="Arial"/>
              </a:rPr>
              <a:t>Με την εντολή </a:t>
            </a:r>
            <a:r>
              <a:rPr lang="en-GB" sz="1600" dirty="0" smtClean="0">
                <a:latin typeface="Arial"/>
                <a:cs typeface="Arial"/>
              </a:rPr>
              <a:t>cat </a:t>
            </a:r>
            <a:r>
              <a:rPr lang="el-GR" sz="1600" dirty="0" smtClean="0">
                <a:latin typeface="Arial"/>
                <a:cs typeface="Arial"/>
              </a:rPr>
              <a:t>μπορώ να ενώσω τα περιεχόμενα από περισσότερους των 2 αρχείων.</a:t>
            </a:r>
          </a:p>
          <a:p>
            <a:r>
              <a:rPr lang="el-GR" sz="1600" dirty="0" smtClean="0">
                <a:latin typeface="Arial"/>
                <a:cs typeface="Arial"/>
              </a:rPr>
              <a:t>Η ένωση θα γίνει με βάση την σειρά με την οποία αναφέρω στην εντολή τα αρχεία προς ένωση.</a:t>
            </a:r>
            <a:endParaRPr lang="en-GB" sz="1600" dirty="0" smtClean="0">
              <a:latin typeface="Arial"/>
              <a:cs typeface="Arial"/>
            </a:endParaRPr>
          </a:p>
          <a:p>
            <a:endParaRPr lang="en-GB" sz="1600" dirty="0" smtClean="0">
              <a:latin typeface="Arial"/>
              <a:cs typeface="Arial"/>
            </a:endParaRPr>
          </a:p>
          <a:p>
            <a:endParaRPr lang="en-GB" sz="1600" dirty="0">
              <a:latin typeface="Arial"/>
              <a:cs typeface="Arial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67878" y="3736597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462950" y="3191027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2735933" y="3736597"/>
            <a:ext cx="1670226" cy="10518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Snip Single Corner Rectangle 23"/>
          <p:cNvSpPr/>
          <p:nvPr/>
        </p:nvSpPr>
        <p:spPr>
          <a:xfrm>
            <a:off x="167878" y="4196130"/>
            <a:ext cx="590143" cy="478366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2" name="4-Point Star 11"/>
          <p:cNvSpPr/>
          <p:nvPr/>
        </p:nvSpPr>
        <p:spPr>
          <a:xfrm>
            <a:off x="205682" y="3736597"/>
            <a:ext cx="257268" cy="232431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25" name="Snip Single Corner Rectangle 24"/>
          <p:cNvSpPr/>
          <p:nvPr/>
        </p:nvSpPr>
        <p:spPr>
          <a:xfrm>
            <a:off x="599466" y="5345011"/>
            <a:ext cx="1719562" cy="1385444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file1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151520" y="629532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>
                <a:latin typeface="Arial"/>
                <a:cs typeface="Arial"/>
              </a:rPr>
              <a:t>xxxx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6" name="Snip Single Corner Rectangle 15"/>
          <p:cNvSpPr/>
          <p:nvPr/>
        </p:nvSpPr>
        <p:spPr>
          <a:xfrm>
            <a:off x="2827344" y="5355579"/>
            <a:ext cx="1719562" cy="1385444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7" name="Snip Single Corner Rectangle 16"/>
          <p:cNvSpPr/>
          <p:nvPr/>
        </p:nvSpPr>
        <p:spPr>
          <a:xfrm>
            <a:off x="5847690" y="5329860"/>
            <a:ext cx="1719562" cy="1385444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file3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50666" y="626306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>
                <a:latin typeface="Arial"/>
                <a:cs typeface="Arial"/>
              </a:rPr>
              <a:t>yyyy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59490" y="6037733"/>
            <a:ext cx="6591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>
                <a:latin typeface="Arial"/>
                <a:cs typeface="Arial"/>
              </a:rPr>
              <a:t>x</a:t>
            </a:r>
            <a:r>
              <a:rPr lang="en-GB" dirty="0" err="1" smtClean="0">
                <a:latin typeface="Arial"/>
                <a:cs typeface="Arial"/>
              </a:rPr>
              <a:t>xxx</a:t>
            </a:r>
            <a:endParaRPr lang="en-GB" dirty="0" smtClean="0">
              <a:latin typeface="Arial"/>
              <a:cs typeface="Arial"/>
            </a:endParaRPr>
          </a:p>
          <a:p>
            <a:r>
              <a:rPr lang="en-GB" dirty="0" err="1" smtClean="0">
                <a:latin typeface="Arial"/>
                <a:cs typeface="Arial"/>
              </a:rPr>
              <a:t>yyyy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1" name="Right Arrow 20"/>
          <p:cNvSpPr/>
          <p:nvPr/>
        </p:nvSpPr>
        <p:spPr>
          <a:xfrm>
            <a:off x="4687953" y="6037733"/>
            <a:ext cx="1049657" cy="19716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26" name="Snip Single Corner Rectangle 25"/>
          <p:cNvSpPr/>
          <p:nvPr/>
        </p:nvSpPr>
        <p:spPr>
          <a:xfrm>
            <a:off x="1245797" y="4196130"/>
            <a:ext cx="590143" cy="478366"/>
          </a:xfrm>
          <a:prstGeom prst="snip1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Arial"/>
                <a:cs typeface="Arial"/>
              </a:rPr>
              <a:t>file2</a:t>
            </a:r>
            <a:endParaRPr lang="en-US" sz="1200" dirty="0">
              <a:latin typeface="Arial"/>
              <a:cs typeface="Arial"/>
            </a:endParaRPr>
          </a:p>
        </p:txBody>
      </p:sp>
      <p:sp>
        <p:nvSpPr>
          <p:cNvPr id="4" name="Plus 3"/>
          <p:cNvSpPr/>
          <p:nvPr/>
        </p:nvSpPr>
        <p:spPr>
          <a:xfrm>
            <a:off x="2334913" y="6007799"/>
            <a:ext cx="492431" cy="454205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963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56540"/>
          </a:xfrm>
        </p:spPr>
        <p:txBody>
          <a:bodyPr>
            <a:no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Δομή αρχείων/καταλόγων στο </a:t>
            </a:r>
            <a:r>
              <a:rPr lang="en-US" sz="2800" dirty="0" smtClean="0">
                <a:latin typeface="Arial"/>
                <a:cs typeface="Arial"/>
              </a:rPr>
              <a:t>Linux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867114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usr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242467" y="147518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98979" y="2001119"/>
            <a:ext cx="7634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98979" y="20011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801823" y="20011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022145" y="20011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240917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318568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521412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741734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350369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2570691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dev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791013" y="25270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etc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47525" y="25270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home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069958" y="25270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290280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789463" y="94924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/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598979" y="305298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87032" y="3590219"/>
            <a:ext cx="36538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171642" y="35902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391964" y="35902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610736" y="35871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720188" y="41161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940510" y="41161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159282" y="41161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PC3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579941" y="5168024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171642" y="464208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81501" y="516802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801823" y="516802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130047" y="569395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1350369" y="569395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958909" y="3213456"/>
            <a:ext cx="390704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Arial"/>
                <a:cs typeface="Arial"/>
              </a:rPr>
              <a:t>Π.χ. ο κατάλογος </a:t>
            </a:r>
            <a:r>
              <a:rPr lang="en-GB" sz="1600" dirty="0" smtClean="0">
                <a:latin typeface="Arial"/>
                <a:cs typeface="Arial"/>
              </a:rPr>
              <a:t>home </a:t>
            </a:r>
            <a:r>
              <a:rPr lang="el-GR" sz="1600" dirty="0" smtClean="0">
                <a:latin typeface="Arial"/>
                <a:cs typeface="Arial"/>
              </a:rPr>
              <a:t>έχει διεύθυνση</a:t>
            </a:r>
            <a:r>
              <a:rPr lang="en-GB" sz="1600" dirty="0" smtClean="0">
                <a:latin typeface="Arial"/>
                <a:cs typeface="Arial"/>
              </a:rPr>
              <a:t>:</a:t>
            </a:r>
          </a:p>
          <a:p>
            <a:r>
              <a:rPr lang="en-GB" sz="1600" dirty="0" smtClean="0">
                <a:latin typeface="Arial"/>
                <a:cs typeface="Arial"/>
              </a:rPr>
              <a:t>/home</a:t>
            </a:r>
          </a:p>
          <a:p>
            <a:r>
              <a:rPr lang="el-GR" sz="1600" dirty="0" smtClean="0">
                <a:latin typeface="Arial"/>
                <a:cs typeface="Arial"/>
              </a:rPr>
              <a:t>Π.χ. ο κατάλογος </a:t>
            </a:r>
            <a:r>
              <a:rPr lang="en-GB" sz="1600" dirty="0" smtClean="0">
                <a:latin typeface="Arial"/>
                <a:cs typeface="Arial"/>
              </a:rPr>
              <a:t>PC3 </a:t>
            </a:r>
            <a:r>
              <a:rPr lang="el-GR" sz="1600" dirty="0" smtClean="0">
                <a:latin typeface="Arial"/>
                <a:cs typeface="Arial"/>
              </a:rPr>
              <a:t>έχει διεύθυνση</a:t>
            </a:r>
            <a:r>
              <a:rPr lang="en-GB" sz="1600" dirty="0" smtClean="0">
                <a:latin typeface="Arial"/>
                <a:cs typeface="Arial"/>
              </a:rPr>
              <a:t>:</a:t>
            </a:r>
          </a:p>
          <a:p>
            <a:r>
              <a:rPr lang="en-GB" sz="1600" dirty="0" smtClean="0">
                <a:latin typeface="Arial"/>
                <a:cs typeface="Arial"/>
              </a:rPr>
              <a:t>/home/PC3</a:t>
            </a:r>
          </a:p>
          <a:p>
            <a:r>
              <a:rPr lang="el-GR" sz="1600" dirty="0" smtClean="0">
                <a:latin typeface="Arial"/>
                <a:cs typeface="Arial"/>
              </a:rPr>
              <a:t>Π.χ. </a:t>
            </a:r>
            <a:r>
              <a:rPr lang="en-US" sz="1600" dirty="0" smtClean="0">
                <a:latin typeface="Arial"/>
                <a:cs typeface="Arial"/>
              </a:rPr>
              <a:t>o </a:t>
            </a:r>
            <a:r>
              <a:rPr lang="el-GR" sz="1600" dirty="0" smtClean="0">
                <a:latin typeface="Arial"/>
                <a:cs typeface="Arial"/>
              </a:rPr>
              <a:t>κατάλογος </a:t>
            </a:r>
            <a:r>
              <a:rPr lang="en-GB" sz="1600" dirty="0" smtClean="0">
                <a:latin typeface="Arial"/>
                <a:cs typeface="Arial"/>
              </a:rPr>
              <a:t>dir1 </a:t>
            </a:r>
            <a:r>
              <a:rPr lang="el-GR" sz="1600" dirty="0" smtClean="0">
                <a:latin typeface="Arial"/>
                <a:cs typeface="Arial"/>
              </a:rPr>
              <a:t>που βρίσκεται μέσα στο </a:t>
            </a:r>
            <a:r>
              <a:rPr lang="en-GB" sz="1600" dirty="0" smtClean="0">
                <a:latin typeface="Arial"/>
                <a:cs typeface="Arial"/>
              </a:rPr>
              <a:t>PC3 </a:t>
            </a:r>
            <a:r>
              <a:rPr lang="el-GR" sz="1600" dirty="0" smtClean="0">
                <a:latin typeface="Arial"/>
                <a:cs typeface="Arial"/>
              </a:rPr>
              <a:t>έχει διεύθυνση</a:t>
            </a:r>
            <a:r>
              <a:rPr lang="en-GB" sz="1600" dirty="0" smtClean="0">
                <a:latin typeface="Arial"/>
                <a:cs typeface="Arial"/>
              </a:rPr>
              <a:t>:</a:t>
            </a:r>
          </a:p>
          <a:p>
            <a:r>
              <a:rPr lang="en-GB" sz="1600" dirty="0" smtClean="0">
                <a:latin typeface="Arial"/>
                <a:cs typeface="Arial"/>
              </a:rPr>
              <a:t>/home/PC3/dir1</a:t>
            </a:r>
          </a:p>
          <a:p>
            <a:endParaRPr lang="en-GB" sz="1600" dirty="0">
              <a:latin typeface="Arial"/>
              <a:cs typeface="Arial"/>
            </a:endParaRPr>
          </a:p>
          <a:p>
            <a:r>
              <a:rPr lang="el-GR" sz="1600" dirty="0" smtClean="0">
                <a:latin typeface="Arial"/>
                <a:cs typeface="Arial"/>
              </a:rPr>
              <a:t>Ο κατάλογος </a:t>
            </a:r>
            <a:r>
              <a:rPr lang="en-GB" sz="1600" dirty="0" smtClean="0">
                <a:latin typeface="Arial"/>
                <a:cs typeface="Arial"/>
              </a:rPr>
              <a:t>dir1 </a:t>
            </a:r>
            <a:r>
              <a:rPr lang="el-GR" sz="1600" dirty="0" smtClean="0">
                <a:latin typeface="Arial"/>
                <a:cs typeface="Arial"/>
              </a:rPr>
              <a:t>που βρίσκεται μέσα στο </a:t>
            </a:r>
            <a:r>
              <a:rPr lang="en-GB" sz="1600" dirty="0" smtClean="0">
                <a:latin typeface="Arial"/>
                <a:cs typeface="Arial"/>
              </a:rPr>
              <a:t>PC1 </a:t>
            </a:r>
            <a:r>
              <a:rPr lang="el-GR" sz="1600" dirty="0" smtClean="0">
                <a:latin typeface="Arial"/>
                <a:cs typeface="Arial"/>
              </a:rPr>
              <a:t>και ο κατάλογος </a:t>
            </a:r>
            <a:r>
              <a:rPr lang="en-GB" sz="1600" dirty="0" smtClean="0">
                <a:latin typeface="Arial"/>
                <a:cs typeface="Arial"/>
              </a:rPr>
              <a:t>dir1 </a:t>
            </a:r>
            <a:r>
              <a:rPr lang="el-GR" sz="1600" dirty="0" smtClean="0">
                <a:latin typeface="Arial"/>
                <a:cs typeface="Arial"/>
              </a:rPr>
              <a:t>που βρίσκεται μέσα στο </a:t>
            </a:r>
            <a:r>
              <a:rPr lang="en-GB" sz="1600" dirty="0" smtClean="0">
                <a:latin typeface="Arial"/>
                <a:cs typeface="Arial"/>
              </a:rPr>
              <a:t>PC3 </a:t>
            </a:r>
            <a:r>
              <a:rPr lang="el-GR" sz="1600" dirty="0" smtClean="0">
                <a:latin typeface="Arial"/>
                <a:cs typeface="Arial"/>
              </a:rPr>
              <a:t>είναι διαφορετικοί και έχουν διευθύνσεις</a:t>
            </a:r>
            <a:r>
              <a:rPr lang="en-GB" sz="1600" dirty="0" smtClean="0">
                <a:latin typeface="Arial"/>
                <a:cs typeface="Arial"/>
              </a:rPr>
              <a:t>:</a:t>
            </a:r>
          </a:p>
          <a:p>
            <a:r>
              <a:rPr lang="en-GB" sz="1600" dirty="0" smtClean="0">
                <a:latin typeface="Arial"/>
                <a:cs typeface="Arial"/>
              </a:rPr>
              <a:t>/home/PC1/dir1</a:t>
            </a:r>
          </a:p>
          <a:p>
            <a:r>
              <a:rPr lang="en-GB" sz="1600" dirty="0" smtClean="0">
                <a:latin typeface="Arial"/>
                <a:cs typeface="Arial"/>
              </a:rPr>
              <a:t>/home/PC3/dir1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3020585" y="5168024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022145" y="516802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242467" y="516802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>
          <a:xfrm>
            <a:off x="2570691" y="569395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3791013" y="569395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3643023" y="464208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678226" y="949249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root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4958909" y="1053207"/>
            <a:ext cx="719317" cy="17691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2666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56540"/>
          </a:xfrm>
        </p:spPr>
        <p:txBody>
          <a:bodyPr>
            <a:no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Δομή αρχείων/καταλόγων στο </a:t>
            </a:r>
            <a:r>
              <a:rPr lang="en-US" sz="2800" dirty="0" smtClean="0">
                <a:latin typeface="Arial"/>
                <a:cs typeface="Arial"/>
              </a:rPr>
              <a:t>Linux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867114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usr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242467" y="147518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98979" y="2001119"/>
            <a:ext cx="7634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98979" y="20011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801823" y="20011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022145" y="20011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240917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318568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521412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741734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350369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2570691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dev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791013" y="25270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etc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47525" y="25270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home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069958" y="25270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290280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789463" y="94924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/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598979" y="305298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87032" y="3590219"/>
            <a:ext cx="36538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171642" y="35902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391964" y="35902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610736" y="35871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720188" y="41161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940510" y="41161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159282" y="41161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PC3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579941" y="5168024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171642" y="464208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81501" y="516802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801823" y="516802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130047" y="569395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1350369" y="569395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019342" y="4116154"/>
            <a:ext cx="39070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Arial"/>
                <a:cs typeface="Arial"/>
              </a:rPr>
              <a:t>Οι κατάλογοι/αρχεία του κάθε χρήστη βρίσκονται στο </a:t>
            </a:r>
            <a:r>
              <a:rPr lang="en-GB" sz="1600" dirty="0" smtClean="0">
                <a:latin typeface="Arial"/>
                <a:cs typeface="Arial"/>
              </a:rPr>
              <a:t>/home</a:t>
            </a:r>
          </a:p>
          <a:p>
            <a:r>
              <a:rPr lang="el-GR" sz="1600" dirty="0" smtClean="0">
                <a:latin typeface="Arial"/>
                <a:cs typeface="Arial"/>
              </a:rPr>
              <a:t>Οι υπόλοιποι κατάλογοι ανήκουν στο σύστημα</a:t>
            </a:r>
            <a:endParaRPr lang="en-GB" sz="1600" dirty="0" smtClean="0">
              <a:latin typeface="Arial"/>
              <a:cs typeface="Arial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3020585" y="5168024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022145" y="516802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242467" y="516802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>
          <a:xfrm>
            <a:off x="2570691" y="569395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3791013" y="569395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3643023" y="464208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678226" y="949249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root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4958909" y="1053207"/>
            <a:ext cx="719317" cy="17691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12885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56540"/>
          </a:xfrm>
        </p:spPr>
        <p:txBody>
          <a:bodyPr>
            <a:noAutofit/>
          </a:bodyPr>
          <a:lstStyle/>
          <a:p>
            <a:r>
              <a:rPr lang="en-GB" sz="2800" dirty="0" smtClean="0">
                <a:latin typeface="Arial"/>
                <a:cs typeface="Arial"/>
              </a:rPr>
              <a:t>Home directory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867114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usr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242467" y="147518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98979" y="2001119"/>
            <a:ext cx="7634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98979" y="20011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801823" y="20011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022145" y="20011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240917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318568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521412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741734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350369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2570691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dev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791013" y="25270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etc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47525" y="25270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home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069958" y="25270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290280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789463" y="94924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/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598979" y="305298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87032" y="3590219"/>
            <a:ext cx="36538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171642" y="35902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391964" y="35902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610736" y="35871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720188" y="41161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940510" y="41161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159282" y="41161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Arial"/>
                <a:cs typeface="Arial"/>
              </a:rPr>
              <a:t>PC3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579941" y="5168024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1171642" y="464208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81501" y="516802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801823" y="516802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130047" y="569395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1350369" y="569395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019342" y="4116154"/>
            <a:ext cx="390704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>
                <a:latin typeface="Arial"/>
                <a:cs typeface="Arial"/>
              </a:rPr>
              <a:t>Όταν κάνω </a:t>
            </a:r>
            <a:r>
              <a:rPr lang="en-GB" sz="1600" dirty="0" err="1" smtClean="0">
                <a:latin typeface="Arial"/>
                <a:cs typeface="Arial"/>
              </a:rPr>
              <a:t>loggin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ως χρήστης</a:t>
            </a:r>
            <a:r>
              <a:rPr lang="en-GB" sz="1600" dirty="0" smtClean="0">
                <a:latin typeface="Arial"/>
                <a:cs typeface="Arial"/>
              </a:rPr>
              <a:t> PC1</a:t>
            </a:r>
            <a:r>
              <a:rPr lang="el-GR" sz="1600" dirty="0" smtClean="0">
                <a:latin typeface="Arial"/>
                <a:cs typeface="Arial"/>
              </a:rPr>
              <a:t>, ξεκινάω από το </a:t>
            </a:r>
            <a:r>
              <a:rPr lang="en-GB" sz="1600" dirty="0" smtClean="0">
                <a:latin typeface="Arial"/>
                <a:cs typeface="Arial"/>
              </a:rPr>
              <a:t>home directory </a:t>
            </a:r>
            <a:r>
              <a:rPr lang="el-GR" sz="1600" dirty="0" smtClean="0">
                <a:latin typeface="Arial"/>
                <a:cs typeface="Arial"/>
              </a:rPr>
              <a:t>που είναι το </a:t>
            </a:r>
            <a:r>
              <a:rPr lang="en-GB" sz="1600" dirty="0" smtClean="0">
                <a:latin typeface="Arial"/>
                <a:cs typeface="Arial"/>
              </a:rPr>
              <a:t>/home/PC1</a:t>
            </a:r>
          </a:p>
          <a:p>
            <a:endParaRPr lang="en-GB" sz="1600" dirty="0">
              <a:latin typeface="Arial"/>
              <a:cs typeface="Arial"/>
            </a:endParaRPr>
          </a:p>
          <a:p>
            <a:r>
              <a:rPr lang="el-GR" sz="1600" dirty="0" smtClean="0">
                <a:latin typeface="Arial"/>
                <a:cs typeface="Arial"/>
              </a:rPr>
              <a:t>Ε</a:t>
            </a:r>
            <a:r>
              <a:rPr lang="el-GR" sz="1600" dirty="0" smtClean="0">
                <a:latin typeface="Arial"/>
                <a:cs typeface="Arial"/>
              </a:rPr>
              <a:t>άν</a:t>
            </a:r>
            <a:r>
              <a:rPr lang="el-GR" sz="1600" dirty="0" smtClean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έ</a:t>
            </a:r>
            <a:r>
              <a:rPr lang="el-GR" sz="1600" dirty="0" smtClean="0">
                <a:latin typeface="Arial"/>
                <a:cs typeface="Arial"/>
              </a:rPr>
              <a:t>κανα </a:t>
            </a:r>
            <a:r>
              <a:rPr lang="en-GB" sz="1600" dirty="0" err="1">
                <a:latin typeface="Arial"/>
                <a:cs typeface="Arial"/>
              </a:rPr>
              <a:t>loggin</a:t>
            </a:r>
            <a:r>
              <a:rPr lang="en-GB" sz="1600" dirty="0">
                <a:latin typeface="Arial"/>
                <a:cs typeface="Arial"/>
              </a:rPr>
              <a:t> </a:t>
            </a:r>
            <a:r>
              <a:rPr lang="el-GR" sz="1600" dirty="0">
                <a:latin typeface="Arial"/>
                <a:cs typeface="Arial"/>
              </a:rPr>
              <a:t>ως χρήστης</a:t>
            </a:r>
            <a:r>
              <a:rPr lang="en-GB" sz="1600" dirty="0">
                <a:latin typeface="Arial"/>
                <a:cs typeface="Arial"/>
              </a:rPr>
              <a:t> </a:t>
            </a:r>
            <a:r>
              <a:rPr lang="en-GB" sz="1600" dirty="0" smtClean="0">
                <a:latin typeface="Arial"/>
                <a:cs typeface="Arial"/>
              </a:rPr>
              <a:t>PC</a:t>
            </a:r>
            <a:r>
              <a:rPr lang="el-GR" sz="1600" dirty="0" smtClean="0">
                <a:latin typeface="Arial"/>
                <a:cs typeface="Arial"/>
              </a:rPr>
              <a:t>3, </a:t>
            </a:r>
            <a:r>
              <a:rPr lang="el-GR" sz="1600" dirty="0">
                <a:latin typeface="Arial"/>
                <a:cs typeface="Arial"/>
              </a:rPr>
              <a:t>ξεκινάω από το </a:t>
            </a:r>
            <a:r>
              <a:rPr lang="en-GB" sz="1600" dirty="0">
                <a:latin typeface="Arial"/>
                <a:cs typeface="Arial"/>
              </a:rPr>
              <a:t>home directory </a:t>
            </a:r>
            <a:r>
              <a:rPr lang="el-GR" sz="1600" dirty="0">
                <a:latin typeface="Arial"/>
                <a:cs typeface="Arial"/>
              </a:rPr>
              <a:t>που είναι το </a:t>
            </a:r>
            <a:r>
              <a:rPr lang="en-GB" sz="1600" dirty="0">
                <a:latin typeface="Arial"/>
                <a:cs typeface="Arial"/>
              </a:rPr>
              <a:t>/home/</a:t>
            </a:r>
            <a:r>
              <a:rPr lang="en-GB" sz="1600" dirty="0" smtClean="0">
                <a:latin typeface="Arial"/>
                <a:cs typeface="Arial"/>
              </a:rPr>
              <a:t>PC</a:t>
            </a:r>
            <a:r>
              <a:rPr lang="el-GR" sz="1600" dirty="0" smtClean="0">
                <a:latin typeface="Arial"/>
                <a:cs typeface="Arial"/>
              </a:rPr>
              <a:t>3</a:t>
            </a:r>
          </a:p>
          <a:p>
            <a:endParaRPr lang="el-GR" sz="1600" dirty="0">
              <a:latin typeface="Arial"/>
              <a:cs typeface="Arial"/>
            </a:endParaRPr>
          </a:p>
          <a:p>
            <a:r>
              <a:rPr lang="el-GR" sz="1600" dirty="0" smtClean="0">
                <a:latin typeface="Arial"/>
                <a:cs typeface="Arial"/>
              </a:rPr>
              <a:t>Το </a:t>
            </a:r>
            <a:r>
              <a:rPr lang="en-GB" sz="1600" dirty="0" smtClean="0">
                <a:latin typeface="Arial"/>
                <a:cs typeface="Arial"/>
              </a:rPr>
              <a:t>home directory </a:t>
            </a:r>
            <a:r>
              <a:rPr lang="el-GR" sz="1600" dirty="0" smtClean="0">
                <a:latin typeface="Arial"/>
                <a:cs typeface="Arial"/>
              </a:rPr>
              <a:t>συμβολ</a:t>
            </a:r>
            <a:r>
              <a:rPr lang="el-GR" sz="1600" dirty="0" smtClean="0">
                <a:latin typeface="Arial"/>
                <a:cs typeface="Arial"/>
              </a:rPr>
              <a:t>ίζεται με το</a:t>
            </a:r>
            <a:r>
              <a:rPr lang="en-GB" sz="1600" dirty="0" smtClean="0">
                <a:latin typeface="Arial"/>
                <a:cs typeface="Arial"/>
              </a:rPr>
              <a:t>: ~</a:t>
            </a:r>
            <a:endParaRPr lang="en-GB" sz="1600" dirty="0">
              <a:latin typeface="Arial"/>
              <a:cs typeface="Arial"/>
            </a:endParaRPr>
          </a:p>
          <a:p>
            <a:endParaRPr lang="en-GB" sz="1600" dirty="0" smtClean="0">
              <a:latin typeface="Arial"/>
              <a:cs typeface="Arial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3020585" y="5168024"/>
            <a:ext cx="122188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022145" y="516802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242467" y="516802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>
          <a:xfrm>
            <a:off x="2570691" y="569395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dir1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3791013" y="569395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dir2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3643023" y="464208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678226" y="949249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root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4958909" y="1053207"/>
            <a:ext cx="719317" cy="17691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40234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56540"/>
          </a:xfrm>
        </p:spPr>
        <p:txBody>
          <a:bodyPr>
            <a:no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Δομή αρχείων/καταλόγων στο </a:t>
            </a:r>
            <a:r>
              <a:rPr lang="en-US" sz="2800" dirty="0" smtClean="0">
                <a:latin typeface="Arial"/>
                <a:cs typeface="Arial"/>
              </a:rPr>
              <a:t>Linux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867114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usr</a:t>
            </a:r>
            <a:endParaRPr lang="en-US" dirty="0">
              <a:latin typeface="Arial"/>
              <a:cs typeface="Arial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242467" y="147518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98979" y="2001119"/>
            <a:ext cx="7634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98979" y="20011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801823" y="20011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022145" y="2001119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240917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318568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521412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741734" y="1998054"/>
            <a:ext cx="0" cy="5259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1350369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bin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2570691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dev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791013" y="25270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etc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47525" y="25270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/>
                <a:cs typeface="Arial"/>
              </a:rPr>
              <a:t>home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069958" y="2527054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290280" y="252398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...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789463" y="949249"/>
            <a:ext cx="902908" cy="52593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latin typeface="Arial"/>
                <a:cs typeface="Arial"/>
              </a:rPr>
              <a:t>/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47525" y="3286420"/>
            <a:ext cx="877886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l-GR" sz="1600" dirty="0" smtClean="0">
                <a:latin typeface="Arial"/>
                <a:cs typeface="Arial"/>
              </a:rPr>
              <a:t>Μέσα στο </a:t>
            </a:r>
            <a:r>
              <a:rPr lang="en-GB" sz="1600" dirty="0" smtClean="0">
                <a:latin typeface="Arial"/>
                <a:cs typeface="Arial"/>
              </a:rPr>
              <a:t>/home </a:t>
            </a:r>
            <a:r>
              <a:rPr lang="el-GR" sz="1600" dirty="0" smtClean="0">
                <a:latin typeface="Arial"/>
                <a:cs typeface="Arial"/>
              </a:rPr>
              <a:t>βρίσκονται οι λογαριασμοί των χρηστών</a:t>
            </a:r>
          </a:p>
          <a:p>
            <a:pPr marL="285750" indent="-285750">
              <a:buFont typeface="Arial"/>
              <a:buChar char="•"/>
            </a:pPr>
            <a:r>
              <a:rPr lang="el-GR" sz="1600" dirty="0">
                <a:latin typeface="Arial"/>
                <a:cs typeface="Arial"/>
              </a:rPr>
              <a:t>Μέσα στο </a:t>
            </a:r>
            <a:r>
              <a:rPr lang="en-GB" sz="1600" dirty="0" smtClean="0">
                <a:latin typeface="Arial"/>
                <a:cs typeface="Arial"/>
              </a:rPr>
              <a:t>/bin </a:t>
            </a:r>
            <a:r>
              <a:rPr lang="el-GR" sz="1600" dirty="0" smtClean="0">
                <a:latin typeface="Arial"/>
                <a:cs typeface="Arial"/>
              </a:rPr>
              <a:t>βρίσκονται προγράμματα (συνήθως σε δυαδική μορφή </a:t>
            </a:r>
            <a:r>
              <a:rPr lang="en-GB" sz="1600" dirty="0" smtClean="0">
                <a:latin typeface="Arial"/>
                <a:cs typeface="Arial"/>
              </a:rPr>
              <a:t>- binary</a:t>
            </a:r>
            <a:r>
              <a:rPr lang="el-GR" sz="1600" dirty="0" smtClean="0">
                <a:latin typeface="Arial"/>
                <a:cs typeface="Arial"/>
              </a:rPr>
              <a:t>)</a:t>
            </a:r>
            <a:endParaRPr lang="en-GB" sz="1600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sz="1600" dirty="0">
                <a:latin typeface="Arial"/>
                <a:cs typeface="Arial"/>
              </a:rPr>
              <a:t>Μέσα στο </a:t>
            </a:r>
            <a:r>
              <a:rPr lang="en-GB" sz="1600" dirty="0" smtClean="0">
                <a:latin typeface="Arial"/>
                <a:cs typeface="Arial"/>
              </a:rPr>
              <a:t>/</a:t>
            </a:r>
            <a:r>
              <a:rPr lang="en-GB" sz="1600" dirty="0" err="1" smtClean="0">
                <a:latin typeface="Arial"/>
                <a:cs typeface="Arial"/>
              </a:rPr>
              <a:t>sbin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>
                <a:latin typeface="Arial"/>
                <a:cs typeface="Arial"/>
              </a:rPr>
              <a:t>βρίσκονται προγράμματα (συνήθως σε δυαδική μορφή </a:t>
            </a:r>
            <a:r>
              <a:rPr lang="en-GB" sz="1600" dirty="0">
                <a:latin typeface="Arial"/>
                <a:cs typeface="Arial"/>
              </a:rPr>
              <a:t>- binary</a:t>
            </a:r>
            <a:r>
              <a:rPr lang="el-GR" sz="1600" dirty="0" smtClean="0">
                <a:latin typeface="Arial"/>
                <a:cs typeface="Arial"/>
              </a:rPr>
              <a:t>)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που χρησιμοποιεί ο </a:t>
            </a:r>
            <a:r>
              <a:rPr lang="en-GB" sz="1600" dirty="0" err="1" smtClean="0">
                <a:latin typeface="Arial"/>
                <a:cs typeface="Arial"/>
              </a:rPr>
              <a:t>superuser</a:t>
            </a:r>
            <a:endParaRPr lang="en-GB" sz="1600" dirty="0" smtClean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sz="1600" dirty="0">
                <a:latin typeface="Arial"/>
                <a:cs typeface="Arial"/>
              </a:rPr>
              <a:t>Μέσα στο </a:t>
            </a:r>
            <a:r>
              <a:rPr lang="en-GB" sz="1600" dirty="0" smtClean="0">
                <a:latin typeface="Arial"/>
                <a:cs typeface="Arial"/>
              </a:rPr>
              <a:t>/</a:t>
            </a:r>
            <a:r>
              <a:rPr lang="en-GB" sz="1600" dirty="0" err="1" smtClean="0">
                <a:latin typeface="Arial"/>
                <a:cs typeface="Arial"/>
              </a:rPr>
              <a:t>tmp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γράφονται παροδικά αρχεία που σβήνονται όταν κλείσει ο υπολογιστής.</a:t>
            </a:r>
          </a:p>
          <a:p>
            <a:pPr marL="285750" indent="-285750">
              <a:buFont typeface="Arial"/>
              <a:buChar char="•"/>
            </a:pPr>
            <a:r>
              <a:rPr lang="el-GR" sz="1600" dirty="0">
                <a:latin typeface="Arial"/>
                <a:cs typeface="Arial"/>
              </a:rPr>
              <a:t>Μέσα στο </a:t>
            </a:r>
            <a:r>
              <a:rPr lang="en-GB" sz="1600" dirty="0" smtClean="0">
                <a:latin typeface="Arial"/>
                <a:cs typeface="Arial"/>
              </a:rPr>
              <a:t>/lib </a:t>
            </a:r>
            <a:r>
              <a:rPr lang="el-GR" sz="1600" dirty="0">
                <a:latin typeface="Arial"/>
                <a:cs typeface="Arial"/>
              </a:rPr>
              <a:t>βρίσκονται </a:t>
            </a:r>
            <a:r>
              <a:rPr lang="el-GR" sz="1600" dirty="0" smtClean="0">
                <a:latin typeface="Arial"/>
                <a:cs typeface="Arial"/>
              </a:rPr>
              <a:t>βιβλιοθήκες που χρησιμοποιούνται από διάφορα προγράμματα. </a:t>
            </a:r>
            <a:endParaRPr lang="en-GB" sz="1600" dirty="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l-GR" sz="1600" dirty="0">
                <a:latin typeface="Arial"/>
                <a:cs typeface="Arial"/>
              </a:rPr>
              <a:t>Μέσα στο </a:t>
            </a:r>
            <a:r>
              <a:rPr lang="en-GB" sz="1600" dirty="0" smtClean="0">
                <a:latin typeface="Arial"/>
                <a:cs typeface="Arial"/>
              </a:rPr>
              <a:t>/</a:t>
            </a:r>
            <a:r>
              <a:rPr lang="en-GB" sz="1600" dirty="0" err="1" smtClean="0">
                <a:latin typeface="Arial"/>
                <a:cs typeface="Arial"/>
              </a:rPr>
              <a:t>etc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>
                <a:latin typeface="Arial"/>
                <a:cs typeface="Arial"/>
              </a:rPr>
              <a:t>βρίσκονται </a:t>
            </a:r>
            <a:r>
              <a:rPr lang="en-GB" sz="1600" dirty="0" smtClean="0">
                <a:latin typeface="Arial"/>
                <a:cs typeface="Arial"/>
              </a:rPr>
              <a:t>configuration files </a:t>
            </a:r>
            <a:r>
              <a:rPr lang="el-GR" sz="1600" dirty="0" smtClean="0">
                <a:latin typeface="Arial"/>
                <a:cs typeface="Arial"/>
              </a:rPr>
              <a:t>του συστήματος</a:t>
            </a:r>
          </a:p>
          <a:p>
            <a:pPr marL="285750" indent="-285750">
              <a:buFont typeface="Arial"/>
              <a:buChar char="•"/>
            </a:pPr>
            <a:r>
              <a:rPr lang="el-GR" sz="1600" dirty="0" smtClean="0">
                <a:latin typeface="Arial"/>
                <a:cs typeface="Arial"/>
              </a:rPr>
              <a:t>Στο </a:t>
            </a:r>
            <a:r>
              <a:rPr lang="en-GB" sz="1600" dirty="0" smtClean="0">
                <a:latin typeface="Arial"/>
                <a:cs typeface="Arial"/>
              </a:rPr>
              <a:t>/</a:t>
            </a:r>
            <a:r>
              <a:rPr lang="en-GB" sz="1600" dirty="0" err="1" smtClean="0">
                <a:latin typeface="Arial"/>
                <a:cs typeface="Arial"/>
              </a:rPr>
              <a:t>mnt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συνδέονται διάφορες εξωτερικές συσκευές, π.χ. </a:t>
            </a:r>
            <a:r>
              <a:rPr lang="en-US" sz="1600" dirty="0" smtClean="0">
                <a:latin typeface="Arial"/>
                <a:cs typeface="Arial"/>
              </a:rPr>
              <a:t>M</a:t>
            </a:r>
            <a:r>
              <a:rPr lang="en-GB" sz="1600" dirty="0" err="1" smtClean="0">
                <a:latin typeface="Arial"/>
                <a:cs typeface="Arial"/>
              </a:rPr>
              <a:t>emory</a:t>
            </a:r>
            <a:r>
              <a:rPr lang="en-GB" sz="1600" dirty="0" smtClean="0">
                <a:latin typeface="Arial"/>
                <a:cs typeface="Arial"/>
              </a:rPr>
              <a:t> sticks, </a:t>
            </a:r>
            <a:r>
              <a:rPr lang="el-GR" sz="1600" dirty="0" smtClean="0">
                <a:latin typeface="Arial"/>
                <a:cs typeface="Arial"/>
              </a:rPr>
              <a:t>εξωτερικοί σκληροί δίσκοι, </a:t>
            </a:r>
            <a:r>
              <a:rPr lang="en-GB" sz="1600" dirty="0" err="1" smtClean="0">
                <a:latin typeface="Arial"/>
                <a:cs typeface="Arial"/>
              </a:rPr>
              <a:t>cd-roms</a:t>
            </a:r>
            <a:r>
              <a:rPr lang="en-GB" sz="1600" dirty="0" smtClean="0">
                <a:latin typeface="Arial"/>
                <a:cs typeface="Arial"/>
              </a:rPr>
              <a:t> </a:t>
            </a:r>
            <a:r>
              <a:rPr lang="el-GR" sz="1600" dirty="0" smtClean="0">
                <a:latin typeface="Arial"/>
                <a:cs typeface="Arial"/>
              </a:rPr>
              <a:t>κτλ.</a:t>
            </a:r>
            <a:r>
              <a:rPr lang="en-GB" sz="1600" dirty="0" smtClean="0">
                <a:latin typeface="Arial"/>
                <a:cs typeface="Arial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78226" y="949249"/>
            <a:ext cx="585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root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Left Arrow 4"/>
          <p:cNvSpPr/>
          <p:nvPr/>
        </p:nvSpPr>
        <p:spPr>
          <a:xfrm>
            <a:off x="4958909" y="1053207"/>
            <a:ext cx="719317" cy="176916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73640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>
                <a:latin typeface="Arial"/>
                <a:cs typeface="Arial"/>
              </a:rPr>
              <a:t>Βασικές εντολές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sz="1800" dirty="0" smtClean="0">
                <a:latin typeface="Arial"/>
                <a:cs typeface="Arial"/>
              </a:rPr>
              <a:t>Κατηγορίες εντολών για </a:t>
            </a:r>
          </a:p>
          <a:p>
            <a:pPr lvl="1"/>
            <a:r>
              <a:rPr lang="el-GR" sz="1800" dirty="0" smtClean="0">
                <a:latin typeface="Arial"/>
                <a:cs typeface="Arial"/>
              </a:rPr>
              <a:t>Πλοήγηση στο σύστημα</a:t>
            </a:r>
          </a:p>
          <a:p>
            <a:pPr lvl="1"/>
            <a:r>
              <a:rPr lang="el-GR" sz="1800" dirty="0" smtClean="0">
                <a:latin typeface="Arial"/>
                <a:cs typeface="Arial"/>
              </a:rPr>
              <a:t>Διαχείριση αρχείων και καταλόγων</a:t>
            </a:r>
            <a:endParaRPr lang="en-GB" sz="1800" dirty="0" smtClean="0">
              <a:latin typeface="Arial"/>
              <a:cs typeface="Arial"/>
            </a:endParaRPr>
          </a:p>
          <a:p>
            <a:pPr lvl="1"/>
            <a:endParaRPr lang="en-GB" sz="1800" dirty="0">
              <a:latin typeface="Arial"/>
              <a:cs typeface="Arial"/>
            </a:endParaRPr>
          </a:p>
          <a:p>
            <a:pPr lvl="1"/>
            <a:endParaRPr lang="en-GB" sz="1800" dirty="0" smtClean="0">
              <a:latin typeface="Arial"/>
              <a:cs typeface="Arial"/>
            </a:endParaRPr>
          </a:p>
          <a:p>
            <a:pPr marL="457200" lvl="1" indent="0">
              <a:buNone/>
            </a:pPr>
            <a:r>
              <a:rPr lang="el-GR" sz="1800" dirty="0" smtClean="0">
                <a:latin typeface="Arial"/>
                <a:cs typeface="Arial"/>
              </a:rPr>
              <a:t>Συνήθως τα ονόματα των εντολών είναι συντομογραφίες κάποιων ρημάτων.</a:t>
            </a:r>
          </a:p>
          <a:p>
            <a:pPr marL="457200" lvl="1" indent="0">
              <a:buNone/>
            </a:pPr>
            <a:r>
              <a:rPr lang="el-GR" sz="1800" dirty="0" smtClean="0">
                <a:latin typeface="Arial"/>
                <a:cs typeface="Arial"/>
              </a:rPr>
              <a:t>Π.χ. </a:t>
            </a:r>
            <a:r>
              <a:rPr lang="en-GB" sz="1800" dirty="0" smtClean="0">
                <a:latin typeface="Arial"/>
                <a:cs typeface="Arial"/>
              </a:rPr>
              <a:t>:  </a:t>
            </a:r>
          </a:p>
          <a:p>
            <a:pPr marL="457200" lvl="1" indent="0">
              <a:buNone/>
            </a:pPr>
            <a:r>
              <a:rPr lang="en-GB" sz="1800" dirty="0" smtClean="0">
                <a:latin typeface="Arial"/>
                <a:cs typeface="Arial"/>
              </a:rPr>
              <a:t>List -&gt; </a:t>
            </a:r>
            <a:r>
              <a:rPr lang="en-GB" sz="1800" dirty="0" err="1" smtClean="0">
                <a:latin typeface="Arial"/>
                <a:cs typeface="Arial"/>
              </a:rPr>
              <a:t>ls</a:t>
            </a:r>
            <a:endParaRPr lang="en-GB" sz="1800" dirty="0" smtClean="0">
              <a:latin typeface="Arial"/>
              <a:cs typeface="Arial"/>
            </a:endParaRPr>
          </a:p>
          <a:p>
            <a:pPr marL="457200" lvl="1" indent="0">
              <a:buNone/>
            </a:pPr>
            <a:r>
              <a:rPr lang="en-GB" sz="1800" dirty="0" smtClean="0">
                <a:latin typeface="Arial"/>
                <a:cs typeface="Arial"/>
              </a:rPr>
              <a:t>Change directory -&gt; cd</a:t>
            </a:r>
          </a:p>
          <a:p>
            <a:pPr marL="457200" lvl="1" indent="0">
              <a:buNone/>
            </a:pPr>
            <a:r>
              <a:rPr lang="en-GB" sz="1800" dirty="0" smtClean="0">
                <a:latin typeface="Arial"/>
                <a:cs typeface="Arial"/>
              </a:rPr>
              <a:t>Make directory -&gt; </a:t>
            </a:r>
            <a:r>
              <a:rPr lang="en-GB" sz="1800" dirty="0" err="1" smtClean="0">
                <a:latin typeface="Arial"/>
                <a:cs typeface="Arial"/>
              </a:rPr>
              <a:t>mkdir</a:t>
            </a:r>
            <a:endParaRPr lang="en-GB" sz="1800" dirty="0" smtClean="0">
              <a:latin typeface="Arial"/>
              <a:cs typeface="Arial"/>
            </a:endParaRPr>
          </a:p>
          <a:p>
            <a:pPr marL="457200" lvl="1" indent="0">
              <a:buNone/>
            </a:pPr>
            <a:r>
              <a:rPr lang="en-GB" sz="1800" dirty="0" smtClean="0">
                <a:latin typeface="Arial"/>
                <a:cs typeface="Arial"/>
              </a:rPr>
              <a:t>Copy </a:t>
            </a:r>
            <a:r>
              <a:rPr lang="en-GB" sz="1800" dirty="0">
                <a:latin typeface="Arial"/>
                <a:cs typeface="Arial"/>
              </a:rPr>
              <a:t>-&gt; </a:t>
            </a:r>
            <a:r>
              <a:rPr lang="en-GB" sz="1800" dirty="0" err="1" smtClean="0">
                <a:latin typeface="Arial"/>
                <a:cs typeface="Arial"/>
              </a:rPr>
              <a:t>cp</a:t>
            </a:r>
            <a:endParaRPr lang="en-GB" sz="1800" dirty="0" smtClean="0">
              <a:latin typeface="Arial"/>
              <a:cs typeface="Arial"/>
            </a:endParaRPr>
          </a:p>
          <a:p>
            <a:pPr marL="457200" lvl="1" indent="0">
              <a:buNone/>
            </a:pPr>
            <a:r>
              <a:rPr lang="en-GB" sz="1800" dirty="0" smtClean="0">
                <a:latin typeface="Arial"/>
                <a:cs typeface="Arial"/>
              </a:rPr>
              <a:t>Remove -&gt; </a:t>
            </a:r>
            <a:r>
              <a:rPr lang="en-GB" sz="1800" dirty="0" err="1" smtClean="0">
                <a:latin typeface="Arial"/>
                <a:cs typeface="Arial"/>
              </a:rPr>
              <a:t>rm</a:t>
            </a:r>
            <a:endParaRPr lang="en-GB" sz="1800" dirty="0" smtClean="0">
              <a:latin typeface="Arial"/>
              <a:cs typeface="Arial"/>
            </a:endParaRPr>
          </a:p>
          <a:p>
            <a:pPr marL="457200" lvl="1" indent="0">
              <a:buNone/>
            </a:pPr>
            <a:r>
              <a:rPr lang="en-GB" sz="1800" dirty="0" smtClean="0">
                <a:latin typeface="Arial"/>
                <a:cs typeface="Arial"/>
              </a:rPr>
              <a:t>Move -&gt; mv</a:t>
            </a:r>
            <a:endParaRPr lang="en-US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77515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3172</Words>
  <Application>Microsoft Macintosh PowerPoint</Application>
  <PresentationFormat>On-screen Show (4:3)</PresentationFormat>
  <Paragraphs>679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PowerPoint Presentation</vt:lpstr>
      <vt:lpstr>Εισαγωγή στο Linux/Unix</vt:lpstr>
      <vt:lpstr>Πώς είναι οργανωμένο το σύστημα</vt:lpstr>
      <vt:lpstr>Δομή αρχείων/καταλόγων στο Linux </vt:lpstr>
      <vt:lpstr>Δομή αρχείων/καταλόγων στο Linux </vt:lpstr>
      <vt:lpstr>Δομή αρχείων/καταλόγων στο Linux </vt:lpstr>
      <vt:lpstr>Home directory</vt:lpstr>
      <vt:lpstr>Δομή αρχείων/καταλόγων στο Linux </vt:lpstr>
      <vt:lpstr>Βασικές εντολές</vt:lpstr>
      <vt:lpstr>Σύνταξη εντολών (i)</vt:lpstr>
      <vt:lpstr>Σύνταξη εντολών (ii)</vt:lpstr>
      <vt:lpstr>Σύνταξη εντολών (iii)</vt:lpstr>
      <vt:lpstr>Σύνταξη εντολών (iv)</vt:lpstr>
      <vt:lpstr>Σύνταξη εντολών (v)</vt:lpstr>
      <vt:lpstr>Σύνταξη εντολών (vi)</vt:lpstr>
      <vt:lpstr>Οδηγίες χρήσης μιας εντολής</vt:lpstr>
      <vt:lpstr>Βασικές εντολές για πλοήγηση μέσα στο σύστημα</vt:lpstr>
      <vt:lpstr>Βασικές εντολές πλοήγησης</vt:lpstr>
      <vt:lpstr>Βασικές εντολές πλοήγησης - ls</vt:lpstr>
      <vt:lpstr>Πλοήγηση στο Linux - cd </vt:lpstr>
      <vt:lpstr>Πλοήγηση στο Linux </vt:lpstr>
      <vt:lpstr>Πλοήγηση στο Linux </vt:lpstr>
      <vt:lpstr>Πλοήγηση στο Linux </vt:lpstr>
      <vt:lpstr>Πλοήγηση στο Linux </vt:lpstr>
      <vt:lpstr>Πλοήγηση στο Linux </vt:lpstr>
      <vt:lpstr>Πλοήγηση στο Linux </vt:lpstr>
      <vt:lpstr>Πλοήγηση στο Linux </vt:lpstr>
      <vt:lpstr>Πλοήγηση στο Linux </vt:lpstr>
      <vt:lpstr>Πλοήγηση στο Linux </vt:lpstr>
      <vt:lpstr>Πλοήγηση στο Linux </vt:lpstr>
      <vt:lpstr>Άσκηση 6: Δομή αρχείων/καταλόγων στο Linux </vt:lpstr>
      <vt:lpstr>Πλοήγηση στο Linux </vt:lpstr>
      <vt:lpstr>Βασικές εντολές διαχείρισης αρχείων/καταλόγων</vt:lpstr>
      <vt:lpstr>Παράδειγμα - ls</vt:lpstr>
      <vt:lpstr>Παράδειγμα - cp</vt:lpstr>
      <vt:lpstr>Παράδειγμα - cp</vt:lpstr>
      <vt:lpstr>Παράδειγμα - cp</vt:lpstr>
      <vt:lpstr>Δημιουργία αρχείου με την εντολή cat</vt:lpstr>
      <vt:lpstr>Δημιουργία αρχείου με την εντολή cat</vt:lpstr>
      <vt:lpstr>Δημιουργία αρχείου με την εντολή cat</vt:lpstr>
      <vt:lpstr>Δημιουργία αρχείου με την εντολή cat</vt:lpstr>
      <vt:lpstr>Ένωση αρχείων με την εντολή cat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στο Linux/Unix</dc:title>
  <dc:creator>Grigoris Amoutzias</dc:creator>
  <cp:lastModifiedBy>Grigoris Amoutzias</cp:lastModifiedBy>
  <cp:revision>41</cp:revision>
  <dcterms:created xsi:type="dcterms:W3CDTF">2014-02-25T08:32:42Z</dcterms:created>
  <dcterms:modified xsi:type="dcterms:W3CDTF">2014-10-14T09:21:59Z</dcterms:modified>
</cp:coreProperties>
</file>