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24"/>
  </p:notesMasterIdLst>
  <p:sldIdLst>
    <p:sldId id="256" r:id="rId2"/>
    <p:sldId id="258" r:id="rId3"/>
    <p:sldId id="283" r:id="rId4"/>
    <p:sldId id="294" r:id="rId5"/>
    <p:sldId id="295" r:id="rId6"/>
    <p:sldId id="284" r:id="rId7"/>
    <p:sldId id="296" r:id="rId8"/>
    <p:sldId id="297" r:id="rId9"/>
    <p:sldId id="260" r:id="rId10"/>
    <p:sldId id="287" r:id="rId11"/>
    <p:sldId id="286" r:id="rId12"/>
    <p:sldId id="288" r:id="rId13"/>
    <p:sldId id="259" r:id="rId14"/>
    <p:sldId id="282" r:id="rId15"/>
    <p:sldId id="289" r:id="rId16"/>
    <p:sldId id="291" r:id="rId17"/>
    <p:sldId id="261" r:id="rId18"/>
    <p:sldId id="293" r:id="rId19"/>
    <p:sldId id="280" r:id="rId20"/>
    <p:sldId id="290" r:id="rId21"/>
    <p:sldId id="262" r:id="rId22"/>
    <p:sldId id="298" r:id="rId2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Μεσαίο στυλ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Φωτεινό στυλ 1 - Έμφαση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44CF82-C36F-4558-A042-E4D950973A71}" type="datetimeFigureOut">
              <a:rPr lang="el-GR" smtClean="0"/>
              <a:pPr/>
              <a:t>23/10/2018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89C878-B1B7-47F7-B948-D81BC6AC02D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35BBC208-CFF3-4926-8A24-B9A06BA81375}" type="datetime1">
              <a:rPr lang="el-GR" smtClean="0"/>
              <a:pPr/>
              <a:t>23/10/2018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20 - Ορθογώνιο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- Ορθογώνιο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- Ορθογώνιο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A692F-85EB-4D36-8CD1-CCE6EF763F55}" type="datetime1">
              <a:rPr lang="el-GR" smtClean="0"/>
              <a:pPr/>
              <a:t>23/10/2018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72D2-43B7-4604-A25C-DB9DFD5293D9}" type="datetime1">
              <a:rPr lang="el-GR" smtClean="0"/>
              <a:pPr/>
              <a:t>23/10/2018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D2E46-03C3-4E6B-ABC7-F1D6CBD2F284}" type="datetime1">
              <a:rPr lang="el-GR" smtClean="0"/>
              <a:pPr/>
              <a:t>23/10/2018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69564AC2-345B-42CA-9A04-5F9BB985A832}" type="datetime1">
              <a:rPr lang="el-GR" smtClean="0"/>
              <a:pPr/>
              <a:t>23/10/2018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32BF-B6F0-4E11-AC04-B7EB897DBA19}" type="datetime1">
              <a:rPr lang="el-GR" smtClean="0"/>
              <a:pPr/>
              <a:t>23/10/2018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62DA-5087-4541-9FE6-C2B5058413D2}" type="datetime1">
              <a:rPr lang="el-GR" smtClean="0"/>
              <a:pPr/>
              <a:t>23/10/2018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F82D-5C05-4ABB-A143-E174583BD1F1}" type="datetime1">
              <a:rPr lang="el-GR" smtClean="0"/>
              <a:pPr/>
              <a:t>23/10/2018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8F762-CDF6-4F9E-B2B3-8A4D8AE60A0E}" type="datetime1">
              <a:rPr lang="el-GR" smtClean="0"/>
              <a:pPr/>
              <a:t>23/10/2018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5" name="4 - Ευθεία γραμμή σύνδεσης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6E84C-E312-4768-81AD-953EFCAAA87B}" type="datetime1">
              <a:rPr lang="el-GR" smtClean="0"/>
              <a:pPr/>
              <a:t>23/10/2018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81D01-54FC-476F-8EEE-ECAC80300B5B}" type="datetime1">
              <a:rPr lang="el-GR" smtClean="0"/>
              <a:pPr/>
              <a:t>23/10/2018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BE75E7B-1F81-46F4-A8DF-B9AC0EEDEA03}" type="datetime1">
              <a:rPr lang="el-GR" smtClean="0"/>
              <a:pPr/>
              <a:t>23/10/2018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8" name="27 - Ευθεία γραμμή σύνδεσης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- Ευθεία γραμμή σύνδεσης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- Ισοσκελές τρίγωνο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85786" y="2271172"/>
            <a:ext cx="7715304" cy="1515018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 algn="ctr"/>
            <a:r>
              <a:rPr lang="el-GR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Άμεσες Ξένες Επενδύσεις στη Λατινική Αμερική και στην Κεντρική Ασία: </a:t>
            </a:r>
            <a:r>
              <a:rPr lang="en-US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</a:br>
            <a:r>
              <a:rPr lang="el-GR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Οι περιπτώσεις του Περού και του Ουζμπεκιστάν</a:t>
            </a:r>
            <a:endParaRPr lang="el-GR" b="1" dirty="0">
              <a:solidFill>
                <a:srgbClr val="0070C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4" name="Ορθογώνιο 3"/>
          <p:cNvSpPr/>
          <p:nvPr/>
        </p:nvSpPr>
        <p:spPr>
          <a:xfrm>
            <a:off x="1619672" y="317736"/>
            <a:ext cx="58326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altLang="el-GR" dirty="0">
                <a:solidFill>
                  <a:srgbClr val="002060"/>
                </a:solidFill>
              </a:rPr>
              <a:t>Μάθημα</a:t>
            </a:r>
            <a:r>
              <a:rPr lang="el-GR" altLang="el-GR" b="1" dirty="0">
                <a:solidFill>
                  <a:srgbClr val="002060"/>
                </a:solidFill>
              </a:rPr>
              <a:t>: Ο</a:t>
            </a:r>
            <a:r>
              <a:rPr lang="en-US" altLang="el-GR" b="1" dirty="0">
                <a:solidFill>
                  <a:srgbClr val="002060"/>
                </a:solidFill>
                <a:latin typeface="Calibri" panose="020F0502020204030204" pitchFamily="34" charset="0"/>
              </a:rPr>
              <a:t>IKONOMIKA TH</a:t>
            </a:r>
            <a:r>
              <a:rPr lang="el-GR" altLang="el-GR" b="1" dirty="0">
                <a:solidFill>
                  <a:srgbClr val="002060"/>
                </a:solidFill>
              </a:rPr>
              <a:t>Σ ΑΝΑΠΤΥΞΗΣ </a:t>
            </a:r>
          </a:p>
          <a:p>
            <a:pPr algn="ctr"/>
            <a:r>
              <a:rPr lang="el-GR" altLang="el-GR" b="1" dirty="0">
                <a:solidFill>
                  <a:srgbClr val="002060"/>
                </a:solidFill>
              </a:rPr>
              <a:t>(Αναπτυσσόμενες Χώρες)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076056" y="5157192"/>
            <a:ext cx="3815904" cy="1152773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l-GR" altLang="el-GR" sz="1600" b="1" dirty="0">
                <a:latin typeface="Calibri" panose="020F0502020204030204" pitchFamily="34" charset="0"/>
              </a:rPr>
              <a:t>Διάλεξη </a:t>
            </a:r>
            <a:r>
              <a:rPr lang="el-GR" altLang="el-GR" sz="1600" b="1" dirty="0" smtClean="0">
                <a:latin typeface="Calibri" panose="020F0502020204030204" pitchFamily="34" charset="0"/>
              </a:rPr>
              <a:t>4</a:t>
            </a:r>
            <a:r>
              <a:rPr lang="el-GR" altLang="el-GR" sz="1600" b="1" baseline="30000" dirty="0" smtClean="0">
                <a:latin typeface="Calibri" panose="020F0502020204030204" pitchFamily="34" charset="0"/>
              </a:rPr>
              <a:t>η</a:t>
            </a:r>
            <a:r>
              <a:rPr lang="el-GR" altLang="el-GR" sz="1600" dirty="0">
                <a:latin typeface="Calibri" panose="020F0502020204030204" pitchFamily="34" charset="0"/>
              </a:rPr>
              <a:t>: Δρ. Θεόδωρος Μεταξάς</a:t>
            </a:r>
          </a:p>
          <a:p>
            <a:pPr algn="ctr" eaLnBrk="1" hangingPunct="1"/>
            <a:r>
              <a:rPr lang="el-GR" altLang="el-GR" sz="1600" dirty="0" smtClean="0">
                <a:latin typeface="Calibri" panose="020F0502020204030204" pitchFamily="34" charset="0"/>
              </a:rPr>
              <a:t>Αναπληρωτής </a:t>
            </a:r>
            <a:r>
              <a:rPr lang="el-GR" altLang="el-GR" sz="1600" dirty="0">
                <a:latin typeface="Calibri" panose="020F0502020204030204" pitchFamily="34" charset="0"/>
              </a:rPr>
              <a:t>Καθηγητής, ΤΟΕ, </a:t>
            </a:r>
            <a:r>
              <a:rPr lang="el-GR" altLang="el-GR" sz="1600" dirty="0" smtClean="0">
                <a:latin typeface="Calibri" panose="020F0502020204030204" pitchFamily="34" charset="0"/>
              </a:rPr>
              <a:t>ΠΘ</a:t>
            </a:r>
            <a:endParaRPr lang="en-US" altLang="el-GR" sz="1600" dirty="0" smtClean="0">
              <a:latin typeface="Calibri" panose="020F0502020204030204" pitchFamily="34" charset="0"/>
            </a:endParaRPr>
          </a:p>
          <a:p>
            <a:pPr algn="ctr" eaLnBrk="1" hangingPunct="1"/>
            <a:r>
              <a:rPr lang="el-GR" altLang="el-GR" sz="1600" dirty="0" smtClean="0">
                <a:latin typeface="Calibri" panose="020F0502020204030204" pitchFamily="34" charset="0"/>
              </a:rPr>
              <a:t>Δρ. Πολυξένη Κεχαγιά, Διδάκτωρ ΤΟΕ ΠΘ</a:t>
            </a:r>
            <a:endParaRPr lang="el-GR" altLang="el-GR" sz="16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28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Λόγοι εστίασης στο Περού</a:t>
            </a:r>
            <a:r>
              <a:rPr lang="en-US" sz="28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 (2)</a:t>
            </a:r>
            <a:endParaRPr lang="el-GR" sz="2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10</a:t>
            </a:fld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sz="2300" dirty="0" smtClean="0"/>
              <a:t>Η εισροή ξένων κεφαλαίων στο Περού επέφερε μείωση του ποσοστού φτώχειας κατά 10% </a:t>
            </a:r>
            <a:r>
              <a:rPr lang="el-GR" sz="2300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en-US" sz="2300" dirty="0" smtClean="0">
                <a:latin typeface="Calibri" pitchFamily="34" charset="0"/>
                <a:cs typeface="Calibri" pitchFamily="34" charset="0"/>
              </a:rPr>
              <a:t>Castro et al, 2012), </a:t>
            </a:r>
            <a:r>
              <a:rPr lang="el-GR" sz="2300" dirty="0" smtClean="0"/>
              <a:t>αύξηση της παραγωγικότητας και οικονομική μεγέθυνση</a:t>
            </a:r>
            <a:r>
              <a:rPr lang="en-US" sz="2300" dirty="0" smtClean="0"/>
              <a:t> </a:t>
            </a:r>
            <a:r>
              <a:rPr lang="en-US" sz="2300" dirty="0" smtClean="0">
                <a:latin typeface="Calibri" pitchFamily="34" charset="0"/>
                <a:cs typeface="Calibri" pitchFamily="34" charset="0"/>
              </a:rPr>
              <a:t>(Alfaro et al, 2008). </a:t>
            </a:r>
            <a:r>
              <a:rPr lang="en-US" sz="2300" dirty="0" smtClean="0">
                <a:cs typeface="Calibri" pitchFamily="34" charset="0"/>
              </a:rPr>
              <a:t> </a:t>
            </a:r>
            <a:r>
              <a:rPr lang="en-US" sz="2300" dirty="0" smtClean="0"/>
              <a:t> </a:t>
            </a:r>
            <a:endParaRPr lang="el-GR" sz="2300" dirty="0" smtClean="0"/>
          </a:p>
          <a:p>
            <a:pPr algn="just"/>
            <a:r>
              <a:rPr lang="el-GR" sz="2300" dirty="0" smtClean="0"/>
              <a:t>Λόγω των εισροών ΑΞΕ παρατηρήθηκε μείωση των κοινωνικών ανισοτήτων στη χώρα</a:t>
            </a:r>
            <a:r>
              <a:rPr lang="en-US" sz="2300" dirty="0" smtClean="0"/>
              <a:t> </a:t>
            </a:r>
            <a:r>
              <a:rPr lang="en-US" sz="2300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en-US" sz="2300" dirty="0" err="1" smtClean="0">
                <a:latin typeface="Calibri" pitchFamily="34" charset="0"/>
                <a:cs typeface="Calibri" pitchFamily="34" charset="0"/>
              </a:rPr>
              <a:t>Xu</a:t>
            </a:r>
            <a:r>
              <a:rPr lang="en-US" sz="2300" dirty="0" smtClean="0">
                <a:latin typeface="Calibri" pitchFamily="34" charset="0"/>
                <a:cs typeface="Calibri" pitchFamily="34" charset="0"/>
              </a:rPr>
              <a:t>, 2010). </a:t>
            </a:r>
            <a:r>
              <a:rPr lang="en-US" sz="2300" dirty="0" smtClean="0">
                <a:cs typeface="Calibri" pitchFamily="34" charset="0"/>
              </a:rPr>
              <a:t> </a:t>
            </a:r>
            <a:r>
              <a:rPr lang="en-US" sz="2300" dirty="0" smtClean="0"/>
              <a:t> </a:t>
            </a:r>
            <a:endParaRPr lang="el-GR" sz="2300" dirty="0" smtClean="0"/>
          </a:p>
          <a:p>
            <a:pPr algn="just"/>
            <a:r>
              <a:rPr lang="el-GR" sz="2300" dirty="0" smtClean="0"/>
              <a:t>Οι ΑΞΕ στο Περού απορροφήθηκαν κυρίως από τον εξορυκτικό κλάδο, τον τομέα της εστίασης και τη βιομηχανία πετρελαίου (</a:t>
            </a:r>
            <a:r>
              <a:rPr lang="el-GR" sz="2300" dirty="0" err="1" smtClean="0"/>
              <a:t>Larsson</a:t>
            </a:r>
            <a:r>
              <a:rPr lang="el-GR" sz="2300" dirty="0" smtClean="0"/>
              <a:t> &amp; </a:t>
            </a:r>
            <a:r>
              <a:rPr lang="el-GR" sz="2300" dirty="0" err="1" smtClean="0"/>
              <a:t>Ericsson</a:t>
            </a:r>
            <a:r>
              <a:rPr lang="el-GR" sz="2300" dirty="0" smtClean="0"/>
              <a:t>, 201</a:t>
            </a:r>
            <a:r>
              <a:rPr lang="en-US" sz="2300" dirty="0" smtClean="0">
                <a:latin typeface="Calibri" pitchFamily="34" charset="0"/>
                <a:cs typeface="Calibri" pitchFamily="34" charset="0"/>
              </a:rPr>
              <a:t>4; Rivas &amp; </a:t>
            </a:r>
            <a:r>
              <a:rPr lang="en-US" sz="2300" dirty="0" err="1" smtClean="0">
                <a:latin typeface="Calibri" pitchFamily="34" charset="0"/>
                <a:cs typeface="Calibri" pitchFamily="34" charset="0"/>
              </a:rPr>
              <a:t>Mayorga</a:t>
            </a:r>
            <a:r>
              <a:rPr lang="en-US" sz="2300" dirty="0" smtClean="0">
                <a:latin typeface="Calibri" pitchFamily="34" charset="0"/>
                <a:cs typeface="Calibri" pitchFamily="34" charset="0"/>
              </a:rPr>
              <a:t>, 2011). </a:t>
            </a:r>
            <a:r>
              <a:rPr lang="en-US" sz="2300" dirty="0" smtClean="0">
                <a:cs typeface="Calibri" pitchFamily="34" charset="0"/>
              </a:rPr>
              <a:t> </a:t>
            </a:r>
            <a:r>
              <a:rPr lang="el-GR" sz="23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2304"/>
          </a:xfrm>
        </p:spPr>
        <p:txBody>
          <a:bodyPr>
            <a:normAutofit/>
          </a:bodyPr>
          <a:lstStyle/>
          <a:p>
            <a:pPr algn="ctr"/>
            <a:r>
              <a:rPr lang="el-GR" sz="2800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Λόγοι εστίασης στο Ουζμπεκιστάν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229600" cy="5519638"/>
          </a:xfrm>
        </p:spPr>
        <p:txBody>
          <a:bodyPr>
            <a:noAutofit/>
          </a:bodyPr>
          <a:lstStyle/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Από το 1991 το Ουζμπεκιστάν κατέβαλε σημαντικές </a:t>
            </a:r>
            <a:r>
              <a:rPr lang="el-GR" sz="2300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προσπάθειες ανεξαρτητοποίησης και συνεργασίας με άλλες χώρες</a:t>
            </a:r>
            <a:r>
              <a:rPr lang="el-GR" sz="2300" dirty="0" smtClean="0">
                <a:latin typeface="Calibri" pitchFamily="34" charset="0"/>
                <a:cs typeface="Calibri" pitchFamily="34" charset="0"/>
              </a:rPr>
              <a:t>, όπως η Ρωσία, η Κίνα κι οι ΗΠΑ. </a:t>
            </a:r>
          </a:p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Σκοπός της κυβέρνησης ήταν η </a:t>
            </a:r>
            <a:r>
              <a:rPr lang="el-GR" sz="2300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μείωση των συγκρούσεων, η βελτίωση των κοινωνικών υποδομών και του εκπαιδευτικού επιπέδου</a:t>
            </a:r>
            <a:r>
              <a:rPr lang="el-GR" sz="2300" dirty="0" smtClean="0">
                <a:latin typeface="Calibri" pitchFamily="34" charset="0"/>
                <a:cs typeface="Calibri" pitchFamily="34" charset="0"/>
              </a:rPr>
              <a:t> ώστε να προσελκύσει περισσότερες ΑΞΕ (</a:t>
            </a:r>
            <a:r>
              <a:rPr lang="en-US" sz="2300" dirty="0" err="1" smtClean="0">
                <a:latin typeface="Calibri" pitchFamily="34" charset="0"/>
                <a:cs typeface="Calibri" pitchFamily="34" charset="0"/>
              </a:rPr>
              <a:t>Spechler</a:t>
            </a:r>
            <a:r>
              <a:rPr lang="en-US" sz="2300" dirty="0" smtClean="0">
                <a:latin typeface="Calibri" pitchFamily="34" charset="0"/>
                <a:cs typeface="Calibri" pitchFamily="34" charset="0"/>
              </a:rPr>
              <a:t> &amp; </a:t>
            </a:r>
            <a:r>
              <a:rPr lang="en-US" sz="2300" dirty="0" err="1" smtClean="0">
                <a:latin typeface="Calibri" pitchFamily="34" charset="0"/>
                <a:cs typeface="Calibri" pitchFamily="34" charset="0"/>
              </a:rPr>
              <a:t>Spechler</a:t>
            </a:r>
            <a:r>
              <a:rPr lang="en-US" sz="2300" dirty="0" smtClean="0">
                <a:latin typeface="Calibri" pitchFamily="34" charset="0"/>
                <a:cs typeface="Calibri" pitchFamily="34" charset="0"/>
              </a:rPr>
              <a:t>, 2010). </a:t>
            </a:r>
          </a:p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Οι κυριότεροι προσδιοριστικοί παράγοντες των εισροών ΑΞΕ στο Ουζμπεκιστάν είναι ο βαθμός οικονομικής απελευθέρωσης της χώρας και το επίπεδο της διαφθοράς.</a:t>
            </a:r>
          </a:p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Μέσω των εισροών ΑΞΕ η κυβέρνηση της χώρας κατάφερε να μειώσει το ποσοστό φτώχιας και να προαγάγει την προστασία του περιβάλλοντος (</a:t>
            </a:r>
            <a:r>
              <a:rPr lang="el-GR" sz="2300" dirty="0" err="1" smtClean="0">
                <a:latin typeface="Calibri" pitchFamily="34" charset="0"/>
                <a:cs typeface="Calibri" pitchFamily="34" charset="0"/>
              </a:rPr>
              <a:t>Abdolvand</a:t>
            </a:r>
            <a:r>
              <a:rPr lang="el-GR" sz="2300" dirty="0" smtClean="0">
                <a:latin typeface="Calibri" pitchFamily="34" charset="0"/>
                <a:cs typeface="Calibri" pitchFamily="34" charset="0"/>
              </a:rPr>
              <a:t> et al, 2014).</a:t>
            </a:r>
          </a:p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Το Ουζμπεκιστάν διαθέτει </a:t>
            </a:r>
            <a:r>
              <a:rPr lang="el-GR" sz="2300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επάρκεια σε φυσικό αέριο και ορυκτούς πόρους. 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11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28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Λόγοι εστίασης στο Ουζμπεκιστάν</a:t>
            </a:r>
            <a:r>
              <a:rPr lang="en-US" sz="28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 (2)</a:t>
            </a:r>
            <a:endParaRPr lang="el-GR" sz="2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12</a:t>
            </a:fld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Το Ουζμπεκιστάν προσελκύει ΑΞΕ κυρίως </a:t>
            </a:r>
            <a:r>
              <a:rPr lang="el-GR" sz="2300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στον κλάδο της ενέργειας</a:t>
            </a:r>
            <a:r>
              <a:rPr lang="el-GR" sz="23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en-US" sz="2300" dirty="0" err="1" smtClean="0">
                <a:latin typeface="Calibri" pitchFamily="34" charset="0"/>
                <a:cs typeface="Calibri" pitchFamily="34" charset="0"/>
              </a:rPr>
              <a:t>Reynoldson</a:t>
            </a:r>
            <a:r>
              <a:rPr lang="en-US" sz="2300" dirty="0" smtClean="0">
                <a:latin typeface="Calibri" pitchFamily="34" charset="0"/>
                <a:cs typeface="Calibri" pitchFamily="34" charset="0"/>
              </a:rPr>
              <a:t>, 2005). </a:t>
            </a:r>
            <a:r>
              <a:rPr lang="el-GR" sz="2300" dirty="0" smtClean="0">
                <a:latin typeface="Calibri" pitchFamily="34" charset="0"/>
                <a:cs typeface="Calibri" pitchFamily="34" charset="0"/>
              </a:rPr>
              <a:t>Η χώρα επικεντρώθηκε στις ανανεώσιμες πηγές ενέργειας και βελτίωσε τις υποδομές στο συγκεκριμένο κλάδο ώστε να προσελκύσει περισσότερες ΑΞΕ (</a:t>
            </a:r>
            <a:r>
              <a:rPr lang="el-GR" sz="2300" dirty="0" err="1" smtClean="0">
                <a:latin typeface="Calibri" pitchFamily="34" charset="0"/>
                <a:cs typeface="Calibri" pitchFamily="34" charset="0"/>
              </a:rPr>
              <a:t>Saidmamatov</a:t>
            </a:r>
            <a:r>
              <a:rPr lang="el-GR" sz="2300" dirty="0" smtClean="0">
                <a:latin typeface="Calibri" pitchFamily="34" charset="0"/>
                <a:cs typeface="Calibri" pitchFamily="34" charset="0"/>
              </a:rPr>
              <a:t> et al, 2014).</a:t>
            </a:r>
            <a:endParaRPr lang="en-US" sz="23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Λόγω των πολιτισμικών και των αρχαιολογικών χαρακτηριστικών της χώρας, το Ουζμπεκιστάν προσέλκυση ΑΞΕ και στον τομέα του τουρισμού. </a:t>
            </a:r>
          </a:p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Τέλος, οι εισροές ΑΞΕ στη χώρα απορροφήθηκαν και από τους τομείς των υπηρεσιών και της κλωστοϋφαντουργίας. </a:t>
            </a:r>
            <a:endParaRPr lang="en-US" sz="23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Η κυβέρνηση επέβαλε </a:t>
            </a:r>
            <a:r>
              <a:rPr lang="el-GR" sz="2300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πολιτικές αντιμετώπισης των κρίσεων </a:t>
            </a:r>
            <a:r>
              <a:rPr lang="el-GR" sz="2300" dirty="0" smtClean="0">
                <a:latin typeface="Calibri" pitchFamily="34" charset="0"/>
                <a:cs typeface="Calibri" pitchFamily="34" charset="0"/>
              </a:rPr>
              <a:t>για να προσελκύσει ΑΞΕ και σταθερή στρατηγική παγκοσμιοποίησης.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00100" y="142852"/>
            <a:ext cx="7839100" cy="838200"/>
          </a:xfrm>
        </p:spPr>
        <p:txBody>
          <a:bodyPr>
            <a:normAutofit/>
          </a:bodyPr>
          <a:lstStyle/>
          <a:p>
            <a:pPr algn="ctr"/>
            <a:r>
              <a:rPr lang="el-GR" sz="28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Το Περού ως χώρα υποδοχής ΑΞΕ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idx="2"/>
          </p:nvPr>
        </p:nvSpPr>
        <p:spPr>
          <a:xfrm>
            <a:off x="6000760" y="1214422"/>
            <a:ext cx="2928958" cy="48434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l-GR" sz="23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Οι εισροές  ΑΞΕ στο Περού </a:t>
            </a:r>
            <a:r>
              <a:rPr lang="el-GR" sz="2300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έχουν μειωθεί σημαντικά σε σύγκριση με το 2012.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3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Το 2016 οι εισροές ΑΞΕ ανέρχονταν σε </a:t>
            </a:r>
            <a:r>
              <a:rPr lang="en-US" sz="23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$</a:t>
            </a:r>
            <a:r>
              <a:rPr lang="el-GR" sz="23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6,8 εκατ. 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3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Αντίθετα, το 2012 η χώρα είχε καταφέρει να απορροφήσει ΑΞΕ που ανέρχονταν σε </a:t>
            </a:r>
            <a:r>
              <a:rPr lang="en-US" sz="23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$</a:t>
            </a:r>
            <a:r>
              <a:rPr lang="el-GR" sz="23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11,7 εκατ.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13</a:t>
            </a:fld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4800" y="1214422"/>
            <a:ext cx="5715000" cy="4805378"/>
          </a:xfrm>
        </p:spPr>
        <p:txBody>
          <a:bodyPr>
            <a:normAutofit/>
          </a:bodyPr>
          <a:lstStyle/>
          <a:p>
            <a:pPr algn="just"/>
            <a:endParaRPr lang="en-US" sz="2800" dirty="0" smtClean="0">
              <a:cs typeface="Times New Roman" pitchFamily="18" charset="0"/>
            </a:endParaRPr>
          </a:p>
          <a:p>
            <a:pPr algn="just"/>
            <a:endParaRPr lang="el-GR" sz="23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6 - Εικόνα"/>
          <p:cNvPicPr/>
          <p:nvPr/>
        </p:nvPicPr>
        <p:blipFill>
          <a:blip r:embed="rId3" cstate="print"/>
          <a:srcRect l="32372" t="27067" r="14664" b="17717"/>
          <a:stretch>
            <a:fillRect/>
          </a:stretch>
        </p:blipFill>
        <p:spPr bwMode="auto">
          <a:xfrm>
            <a:off x="214282" y="1428736"/>
            <a:ext cx="5786478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1472" y="304800"/>
            <a:ext cx="8267728" cy="838200"/>
          </a:xfrm>
        </p:spPr>
        <p:txBody>
          <a:bodyPr>
            <a:normAutofit/>
          </a:bodyPr>
          <a:lstStyle/>
          <a:p>
            <a:pPr algn="ctr"/>
            <a:r>
              <a:rPr lang="el-GR" sz="28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Το Ουζμπεκιστάν ως χώρα υποδοχής ΑΞΕ</a:t>
            </a:r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2"/>
          </p:nvPr>
        </p:nvSpPr>
        <p:spPr>
          <a:xfrm>
            <a:off x="6000760" y="1285860"/>
            <a:ext cx="2928926" cy="48434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l-GR" sz="23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Από το 2014 έως σήμερα παρατηρείται </a:t>
            </a:r>
            <a:r>
              <a:rPr lang="el-GR" sz="2300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μειωμένη εισροή ΑΞΕ στο Ουζμπεκιστάν</a:t>
            </a:r>
            <a:r>
              <a:rPr lang="el-GR" sz="23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3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Το έτος 2010 η χώρα απορρόφησε τις περισσότερες εισροές ΑΞΕ, οι οποίες ανέρχονταν σε </a:t>
            </a:r>
            <a:r>
              <a:rPr lang="en-US" sz="23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$</a:t>
            </a:r>
            <a:r>
              <a:rPr lang="el-GR" sz="23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1,64</a:t>
            </a:r>
            <a:r>
              <a:rPr lang="en-US" sz="23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l-GR" sz="23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εκατ.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3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Αντίθετα, οι χαμηλότερες εισροές ΑΞΕ σημειώθηκαν το 1995 (-</a:t>
            </a:r>
            <a:r>
              <a:rPr lang="en-US" sz="23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$</a:t>
            </a:r>
            <a:r>
              <a:rPr lang="el-GR" sz="23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0,02 εκατ.)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14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" name="9 - Εικόνα"/>
          <p:cNvPicPr/>
          <p:nvPr/>
        </p:nvPicPr>
        <p:blipFill>
          <a:blip r:embed="rId2" cstate="print"/>
          <a:srcRect l="38736" t="40354" r="17985" b="13287"/>
          <a:stretch>
            <a:fillRect/>
          </a:stretch>
        </p:blipFill>
        <p:spPr bwMode="auto">
          <a:xfrm>
            <a:off x="214282" y="1571612"/>
            <a:ext cx="5715040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4312"/>
          </a:xfrm>
        </p:spPr>
        <p:txBody>
          <a:bodyPr>
            <a:normAutofit/>
          </a:bodyPr>
          <a:lstStyle/>
          <a:p>
            <a:pPr algn="ctr"/>
            <a:r>
              <a:rPr lang="el-GR" sz="28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Συγκριτική μελέτη μεταξύ των δύο χωρών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15</a:t>
            </a:fld>
            <a:endParaRPr lang="el-GR"/>
          </a:p>
        </p:txBody>
      </p:sp>
      <p:graphicFrame>
        <p:nvGraphicFramePr>
          <p:cNvPr id="5" name="4 - Θέση περιεχομένου"/>
          <p:cNvGraphicFramePr>
            <a:graphicFrameLocks noGrp="1"/>
          </p:cNvGraphicFramePr>
          <p:nvPr>
            <p:ph sz="quarter" idx="1"/>
          </p:nvPr>
        </p:nvGraphicFramePr>
        <p:xfrm>
          <a:off x="142843" y="785794"/>
          <a:ext cx="9001157" cy="545782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049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52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659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8628">
                <a:tc>
                  <a:txBody>
                    <a:bodyPr/>
                    <a:lstStyle/>
                    <a:p>
                      <a:endParaRPr kumimoji="0" lang="el-GR" sz="2200" b="1" kern="1200" dirty="0" smtClean="0">
                        <a:solidFill>
                          <a:srgbClr val="0070C0"/>
                        </a:solidFill>
                        <a:latin typeface="Calibri" pitchFamily="34" charset="0"/>
                        <a:ea typeface="+mj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l-GR" sz="2200" b="1" kern="1200" dirty="0" smtClean="0">
                          <a:solidFill>
                            <a:srgbClr val="0070C0"/>
                          </a:solidFill>
                          <a:latin typeface="Calibri" pitchFamily="34" charset="0"/>
                          <a:ea typeface="+mj-ea"/>
                          <a:cs typeface="Calibri" pitchFamily="34" charset="0"/>
                        </a:rPr>
                        <a:t>Το Περού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l-GR" sz="2200" b="1" kern="1200" dirty="0" smtClean="0">
                          <a:solidFill>
                            <a:srgbClr val="0070C0"/>
                          </a:solidFill>
                          <a:latin typeface="Calibri" pitchFamily="34" charset="0"/>
                          <a:ea typeface="+mj-ea"/>
                          <a:cs typeface="Calibri" pitchFamily="34" charset="0"/>
                        </a:rPr>
                        <a:t>Το Ουζμπεκιστάν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9435">
                <a:tc>
                  <a:txBody>
                    <a:bodyPr/>
                    <a:lstStyle/>
                    <a:p>
                      <a:r>
                        <a:rPr kumimoji="0" lang="el-GR" sz="2000" b="1" kern="1200" dirty="0" smtClean="0">
                          <a:solidFill>
                            <a:srgbClr val="0070C0"/>
                          </a:solidFill>
                          <a:latin typeface="Calibri" pitchFamily="34" charset="0"/>
                          <a:ea typeface="+mj-ea"/>
                          <a:cs typeface="Calibri" pitchFamily="34" charset="0"/>
                        </a:rPr>
                        <a:t>Ως προς την κυβέρνηση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l-GR" sz="2000" b="0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j-ea"/>
                          <a:cs typeface="Calibri" pitchFamily="34" charset="0"/>
                        </a:rPr>
                        <a:t>Νεοφιλελεύθερο καθεστώς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l-GR" sz="2000" b="0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j-ea"/>
                          <a:cs typeface="Calibri" pitchFamily="34" charset="0"/>
                        </a:rPr>
                        <a:t>Απολυταρχικό καθεστώς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435">
                <a:tc>
                  <a:txBody>
                    <a:bodyPr/>
                    <a:lstStyle/>
                    <a:p>
                      <a:r>
                        <a:rPr kumimoji="0" lang="el-GR" sz="2000" b="1" kern="1200" dirty="0" smtClean="0">
                          <a:solidFill>
                            <a:srgbClr val="0070C0"/>
                          </a:solidFill>
                          <a:latin typeface="Calibri" pitchFamily="34" charset="0"/>
                          <a:ea typeface="+mj-ea"/>
                          <a:cs typeface="Calibri" pitchFamily="34" charset="0"/>
                        </a:rPr>
                        <a:t>Ως προς τις πολιτικές και οικονομικές συνθήκες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l-GR" sz="2000" b="0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j-ea"/>
                          <a:cs typeface="Calibri" pitchFamily="34" charset="0"/>
                        </a:rPr>
                        <a:t>Σταθερό πολιτικό και οικονομικό περιβάλλον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l-GR" sz="2000" b="0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j-ea"/>
                          <a:cs typeface="Calibri" pitchFamily="34" charset="0"/>
                        </a:rPr>
                        <a:t>Ασταθές πολιτικό και οικονομικό περιβάλλον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435">
                <a:tc>
                  <a:txBody>
                    <a:bodyPr/>
                    <a:lstStyle/>
                    <a:p>
                      <a:r>
                        <a:rPr kumimoji="0" lang="el-GR" sz="2000" b="1" kern="1200" dirty="0" smtClean="0">
                          <a:solidFill>
                            <a:srgbClr val="0070C0"/>
                          </a:solidFill>
                          <a:latin typeface="Calibri" pitchFamily="34" charset="0"/>
                          <a:ea typeface="+mj-ea"/>
                          <a:cs typeface="Calibri" pitchFamily="34" charset="0"/>
                        </a:rPr>
                        <a:t>Ως προς την ιδιοκτησίας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l-GR" sz="2000" b="0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j-ea"/>
                          <a:cs typeface="Calibri" pitchFamily="34" charset="0"/>
                        </a:rPr>
                        <a:t>Αυξημένες ιδιωτικοποιήσεις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l-GR" sz="2000" b="0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j-ea"/>
                          <a:cs typeface="Calibri" pitchFamily="34" charset="0"/>
                        </a:rPr>
                        <a:t>Αποκρατικοποιήσεις και ιδιωτικοποιήσεις στην κλωστοϋφαντουργία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9435">
                <a:tc>
                  <a:txBody>
                    <a:bodyPr/>
                    <a:lstStyle/>
                    <a:p>
                      <a:r>
                        <a:rPr kumimoji="0" lang="el-GR" sz="2000" b="1" kern="1200" dirty="0" smtClean="0">
                          <a:solidFill>
                            <a:srgbClr val="0070C0"/>
                          </a:solidFill>
                          <a:latin typeface="Calibri" pitchFamily="34" charset="0"/>
                          <a:ea typeface="+mj-ea"/>
                          <a:cs typeface="Calibri" pitchFamily="34" charset="0"/>
                        </a:rPr>
                        <a:t>Ως</a:t>
                      </a:r>
                      <a:r>
                        <a:rPr kumimoji="0" lang="el-GR" sz="2000" b="1" kern="1200" baseline="0" dirty="0" smtClean="0">
                          <a:solidFill>
                            <a:srgbClr val="0070C0"/>
                          </a:solidFill>
                          <a:latin typeface="Calibri" pitchFamily="34" charset="0"/>
                          <a:ea typeface="+mj-ea"/>
                          <a:cs typeface="Calibri" pitchFamily="34" charset="0"/>
                        </a:rPr>
                        <a:t> προς την οικονομική μεγέθυνση</a:t>
                      </a:r>
                      <a:endParaRPr kumimoji="0" lang="el-GR" sz="2000" b="1" kern="1200" dirty="0" smtClean="0">
                        <a:solidFill>
                          <a:srgbClr val="0070C0"/>
                        </a:solidFill>
                        <a:latin typeface="Calibri" pitchFamily="34" charset="0"/>
                        <a:ea typeface="+mj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l-GR" sz="2000" b="0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j-ea"/>
                          <a:cs typeface="Calibri" pitchFamily="34" charset="0"/>
                        </a:rPr>
                        <a:t>Υψηλή οικονομική μεγέθυνση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el-GR" sz="2000" b="0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j-ea"/>
                          <a:cs typeface="Calibri" pitchFamily="34" charset="0"/>
                        </a:rPr>
                        <a:t>Μέτρια οικονομική μεγέθυνση μέσω του περιορισμού των εξεγέρσεων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9435">
                <a:tc>
                  <a:txBody>
                    <a:bodyPr/>
                    <a:lstStyle/>
                    <a:p>
                      <a:r>
                        <a:rPr kumimoji="0" lang="el-GR" sz="2000" b="1" kern="1200" dirty="0" smtClean="0">
                          <a:solidFill>
                            <a:srgbClr val="0070C0"/>
                          </a:solidFill>
                          <a:latin typeface="Calibri" pitchFamily="34" charset="0"/>
                          <a:ea typeface="+mj-ea"/>
                          <a:cs typeface="Calibri" pitchFamily="34" charset="0"/>
                        </a:rPr>
                        <a:t>Ως προς τους κοινωνικοοικονομικούς</a:t>
                      </a:r>
                      <a:r>
                        <a:rPr kumimoji="0" lang="el-GR" sz="2000" b="1" kern="1200" baseline="0" dirty="0" smtClean="0">
                          <a:solidFill>
                            <a:srgbClr val="0070C0"/>
                          </a:solidFill>
                          <a:latin typeface="Calibri" pitchFamily="34" charset="0"/>
                          <a:ea typeface="+mj-ea"/>
                          <a:cs typeface="Calibri" pitchFamily="34" charset="0"/>
                        </a:rPr>
                        <a:t> δείκτες</a:t>
                      </a:r>
                      <a:endParaRPr kumimoji="0" lang="el-GR" sz="2000" b="1" kern="1200" dirty="0" smtClean="0">
                        <a:solidFill>
                          <a:srgbClr val="0070C0"/>
                        </a:solidFill>
                        <a:latin typeface="Calibri" pitchFamily="34" charset="0"/>
                        <a:ea typeface="+mj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l-GR" sz="2000" b="0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j-ea"/>
                          <a:cs typeface="Calibri" pitchFamily="34" charset="0"/>
                        </a:rPr>
                        <a:t>Μείωση φτώχειας, αύξηση ΑΕΠ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l-GR" sz="2000" b="0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j-ea"/>
                          <a:cs typeface="Calibri" pitchFamily="34" charset="0"/>
                        </a:rPr>
                        <a:t>Μείωση φτώχειας, αύξηση παραγωγικότητας, προστασία περιβάλλοντος, μέτρια αύξηση ΑΕΠ, νέες θέσεις εργασίας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5 - TextBox"/>
          <p:cNvSpPr txBox="1"/>
          <p:nvPr/>
        </p:nvSpPr>
        <p:spPr>
          <a:xfrm>
            <a:off x="2643174" y="6286520"/>
            <a:ext cx="37862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 smtClean="0">
                <a:latin typeface="Calibri" pitchFamily="34" charset="0"/>
                <a:cs typeface="Calibri" pitchFamily="34" charset="0"/>
              </a:rPr>
              <a:t>Πηγή: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Metaxas &amp; Kechagia</a:t>
            </a:r>
            <a:r>
              <a:rPr lang="el-GR" sz="2000" dirty="0" smtClean="0">
                <a:latin typeface="Calibri" pitchFamily="34" charset="0"/>
                <a:cs typeface="Calibri" pitchFamily="34" charset="0"/>
              </a:rPr>
              <a:t> (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2013</a:t>
            </a:r>
            <a:r>
              <a:rPr lang="el-GR" sz="2000" dirty="0" smtClean="0">
                <a:latin typeface="Calibri" pitchFamily="34" charset="0"/>
                <a:cs typeface="Calibri" pitchFamily="34" charset="0"/>
              </a:rPr>
              <a:t>)</a:t>
            </a:r>
            <a:endParaRPr lang="el-GR" sz="20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28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Κατανομή εισροών ΑΞΕ ανά τομέα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idx="1"/>
          </p:nvPr>
        </p:nvSpPr>
        <p:spPr>
          <a:xfrm>
            <a:off x="428596" y="857232"/>
            <a:ext cx="4040188" cy="685800"/>
          </a:xfrm>
        </p:spPr>
        <p:txBody>
          <a:bodyPr/>
          <a:lstStyle/>
          <a:p>
            <a:pPr algn="ctr"/>
            <a:r>
              <a:rPr lang="el-GR" dirty="0" smtClean="0">
                <a:solidFill>
                  <a:srgbClr val="0070C0"/>
                </a:solidFill>
                <a:latin typeface="Calibri" pitchFamily="34" charset="0"/>
                <a:ea typeface="+mj-ea"/>
                <a:cs typeface="Calibri" pitchFamily="34" charset="0"/>
              </a:rPr>
              <a:t>Περού</a:t>
            </a:r>
            <a:endParaRPr lang="el-GR" sz="2800" dirty="0" smtClean="0">
              <a:solidFill>
                <a:srgbClr val="0070C0"/>
              </a:solidFill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7" name="6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3438" y="857232"/>
            <a:ext cx="4041775" cy="685800"/>
          </a:xfrm>
        </p:spPr>
        <p:txBody>
          <a:bodyPr/>
          <a:lstStyle/>
          <a:p>
            <a:pPr algn="ctr"/>
            <a:r>
              <a:rPr lang="el-GR" dirty="0" smtClean="0">
                <a:solidFill>
                  <a:srgbClr val="0070C0"/>
                </a:solidFill>
                <a:latin typeface="Calibri" pitchFamily="34" charset="0"/>
                <a:ea typeface="+mj-ea"/>
                <a:cs typeface="Calibri" pitchFamily="34" charset="0"/>
              </a:rPr>
              <a:t>Ουζμπεκιστάν</a:t>
            </a: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16</a:t>
            </a:fld>
            <a:endParaRPr lang="el-GR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643050"/>
            <a:ext cx="4038600" cy="4529150"/>
          </a:xfrm>
        </p:spPr>
        <p:txBody>
          <a:bodyPr>
            <a:normAutofit/>
          </a:bodyPr>
          <a:lstStyle/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Εξορυκτικό κλάδο</a:t>
            </a:r>
          </a:p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Κλάδος εστίασης</a:t>
            </a:r>
          </a:p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Βιομηχανία πετρελαίου και φυσικού αερίου</a:t>
            </a:r>
          </a:p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Υποδομές</a:t>
            </a:r>
            <a:endParaRPr lang="el-GR" sz="23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8200" y="1571612"/>
            <a:ext cx="4038600" cy="4600588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Εξορυκτικό κλάδο</a:t>
            </a:r>
          </a:p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Αγροτικό τομέα</a:t>
            </a:r>
          </a:p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Τομέα της ενέργειας και των ανανεώσιμων πηγών</a:t>
            </a:r>
          </a:p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Τεχνολογίες διαχείρισης υδάτων</a:t>
            </a:r>
          </a:p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Υποδομές εστιασμένες σε ανανεώσιμες πηγές ενέργειας</a:t>
            </a:r>
          </a:p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Τομέα υπηρεσιών</a:t>
            </a:r>
          </a:p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Κλάδος κλωστοϋφαντουργίας</a:t>
            </a:r>
          </a:p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Τομέα τουρισμού</a:t>
            </a:r>
          </a:p>
          <a:p>
            <a:endParaRPr lang="el-GR" dirty="0"/>
          </a:p>
        </p:txBody>
      </p:sp>
      <p:sp>
        <p:nvSpPr>
          <p:cNvPr id="9" name="8 - TextBox"/>
          <p:cNvSpPr txBox="1"/>
          <p:nvPr/>
        </p:nvSpPr>
        <p:spPr>
          <a:xfrm>
            <a:off x="2643174" y="6143644"/>
            <a:ext cx="37862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 smtClean="0">
                <a:latin typeface="Calibri" pitchFamily="34" charset="0"/>
                <a:cs typeface="Calibri" pitchFamily="34" charset="0"/>
              </a:rPr>
              <a:t>Πηγή: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Metaxas &amp; Kechagia</a:t>
            </a:r>
            <a:r>
              <a:rPr lang="el-GR" sz="2000" dirty="0" smtClean="0">
                <a:latin typeface="Calibri" pitchFamily="34" charset="0"/>
                <a:cs typeface="Calibri" pitchFamily="34" charset="0"/>
              </a:rPr>
              <a:t> (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2013</a:t>
            </a:r>
            <a:r>
              <a:rPr lang="el-GR" sz="2000" dirty="0" smtClean="0">
                <a:latin typeface="Calibri" pitchFamily="34" charset="0"/>
                <a:cs typeface="Calibri" pitchFamily="34" charset="0"/>
              </a:rPr>
              <a:t>)</a:t>
            </a:r>
            <a:endParaRPr lang="el-GR" sz="20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40296"/>
          </a:xfrm>
        </p:spPr>
        <p:txBody>
          <a:bodyPr>
            <a:normAutofit/>
          </a:bodyPr>
          <a:lstStyle/>
          <a:p>
            <a:pPr algn="ctr"/>
            <a:r>
              <a:rPr lang="el-GR" sz="2800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Συμπεράσματα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17</a:t>
            </a:fld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179512" y="692696"/>
            <a:ext cx="8784976" cy="5832648"/>
          </a:xfrm>
        </p:spPr>
        <p:txBody>
          <a:bodyPr>
            <a:normAutofit/>
          </a:bodyPr>
          <a:lstStyle/>
          <a:p>
            <a:pPr algn="just"/>
            <a:r>
              <a:rPr lang="el-GR" sz="2300" dirty="0" smtClean="0">
                <a:cs typeface="Times New Roman" pitchFamily="18" charset="0"/>
              </a:rPr>
              <a:t>Τόσο στη Λατινική Αμερική όσο και στην Κεντρική Ασία </a:t>
            </a:r>
            <a:r>
              <a:rPr lang="el-GR" sz="2300" dirty="0" smtClean="0">
                <a:solidFill>
                  <a:srgbClr val="0070C0"/>
                </a:solidFill>
                <a:cs typeface="Times New Roman" pitchFamily="18" charset="0"/>
              </a:rPr>
              <a:t>η εισροή ΑΞΕ συνέβαλε στην οικονομική μεγέθυνση</a:t>
            </a:r>
            <a:r>
              <a:rPr lang="el-GR" sz="2300" dirty="0" smtClean="0">
                <a:cs typeface="Times New Roman" pitchFamily="18" charset="0"/>
              </a:rPr>
              <a:t>.</a:t>
            </a:r>
          </a:p>
          <a:p>
            <a:pPr algn="just"/>
            <a:r>
              <a:rPr lang="el-GR" sz="2300" dirty="0" smtClean="0">
                <a:cs typeface="Times New Roman" pitchFamily="18" charset="0"/>
              </a:rPr>
              <a:t>Οι εισροές ΑΞΕ στις συγκεκριμένες περιφέρειες </a:t>
            </a:r>
            <a:r>
              <a:rPr lang="el-GR" sz="2300" dirty="0" smtClean="0">
                <a:solidFill>
                  <a:srgbClr val="0070C0"/>
                </a:solidFill>
                <a:cs typeface="Times New Roman" pitchFamily="18" charset="0"/>
              </a:rPr>
              <a:t>δεν επηρεάστηκαν σημαντικά από τη χρηματοπιστωτική κρίση του 2007 – 2008</a:t>
            </a:r>
            <a:r>
              <a:rPr lang="el-GR" sz="2300" dirty="0" smtClean="0">
                <a:cs typeface="Times New Roman" pitchFamily="18" charset="0"/>
              </a:rPr>
              <a:t>. </a:t>
            </a:r>
          </a:p>
          <a:p>
            <a:pPr algn="just"/>
            <a:r>
              <a:rPr lang="el-GR" sz="2300" dirty="0" smtClean="0">
                <a:cs typeface="Times New Roman" pitchFamily="18" charset="0"/>
              </a:rPr>
              <a:t>Οι χώρες που προσέλκυσαν περισσότερες ΑΞΕ είχαν </a:t>
            </a:r>
            <a:r>
              <a:rPr lang="el-GR" sz="2300" dirty="0" smtClean="0">
                <a:solidFill>
                  <a:srgbClr val="0070C0"/>
                </a:solidFill>
                <a:cs typeface="Times New Roman" pitchFamily="18" charset="0"/>
              </a:rPr>
              <a:t>κοινά χαρακτηριστικά</a:t>
            </a:r>
            <a:r>
              <a:rPr lang="el-GR" sz="2300" dirty="0" smtClean="0">
                <a:cs typeface="Times New Roman" pitchFamily="18" charset="0"/>
              </a:rPr>
              <a:t>, όπως οι προσπάθειες για οικονομική απελευθέρωση και σταθερότητα,  η απελευθέρωση εμπορίου κ.α.</a:t>
            </a:r>
          </a:p>
          <a:p>
            <a:pPr algn="just"/>
            <a:r>
              <a:rPr lang="el-GR" sz="2300" dirty="0" smtClean="0">
                <a:cs typeface="Times New Roman" pitchFamily="18" charset="0"/>
              </a:rPr>
              <a:t>Οι εξεταζόμενες χώρες βελτίωσαν τις κυβερνητικές πολιτικές τους και κατάφεραν να επιτύχουν οικονομική μεγέθυνση μέσω της εισροής ΑΞΕ.</a:t>
            </a:r>
          </a:p>
          <a:p>
            <a:pPr algn="just"/>
            <a:r>
              <a:rPr lang="el-GR" sz="2300" dirty="0" smtClean="0">
                <a:cs typeface="Times New Roman" pitchFamily="18" charset="0"/>
              </a:rPr>
              <a:t>Η εισροή ΑΞΕ στις εξεταζόμενες χώρες επέφερε </a:t>
            </a:r>
            <a:r>
              <a:rPr lang="el-GR" sz="2300" dirty="0" smtClean="0">
                <a:solidFill>
                  <a:srgbClr val="0070C0"/>
                </a:solidFill>
                <a:cs typeface="Times New Roman" pitchFamily="18" charset="0"/>
              </a:rPr>
              <a:t>μείωση των κοινωνικών ανισοτήτων</a:t>
            </a:r>
            <a:r>
              <a:rPr lang="el-GR" sz="2300" dirty="0" smtClean="0">
                <a:cs typeface="Times New Roman" pitchFamily="18" charset="0"/>
              </a:rPr>
              <a:t>.</a:t>
            </a:r>
          </a:p>
          <a:p>
            <a:pPr algn="just"/>
            <a:r>
              <a:rPr lang="el-GR" sz="2300" dirty="0" smtClean="0">
                <a:cs typeface="Times New Roman" pitchFamily="18" charset="0"/>
              </a:rPr>
              <a:t>Οι </a:t>
            </a:r>
            <a:r>
              <a:rPr lang="el-GR" sz="2300" dirty="0" smtClean="0">
                <a:solidFill>
                  <a:srgbClr val="0070C0"/>
                </a:solidFill>
                <a:cs typeface="Times New Roman" pitchFamily="18" charset="0"/>
              </a:rPr>
              <a:t>βασικοί προσδιοριστικοί παράγοντες </a:t>
            </a:r>
            <a:r>
              <a:rPr lang="el-GR" sz="2300" dirty="0" smtClean="0">
                <a:cs typeface="Times New Roman" pitchFamily="18" charset="0"/>
              </a:rPr>
              <a:t>των ΑΞΕ στις εξεταζόμενες χώρες είναι το μέγεθος της αγοράς κι η οικονομική σταθερότητα.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40296"/>
          </a:xfrm>
        </p:spPr>
        <p:txBody>
          <a:bodyPr>
            <a:normAutofit/>
          </a:bodyPr>
          <a:lstStyle/>
          <a:p>
            <a:pPr algn="ctr"/>
            <a:r>
              <a:rPr lang="el-GR" sz="2800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Συμπεράσματα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18</a:t>
            </a:fld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179512" y="692696"/>
            <a:ext cx="8784976" cy="5832648"/>
          </a:xfrm>
        </p:spPr>
        <p:txBody>
          <a:bodyPr>
            <a:normAutofit/>
          </a:bodyPr>
          <a:lstStyle/>
          <a:p>
            <a:pPr algn="just"/>
            <a:r>
              <a:rPr lang="el-GR" sz="2300" dirty="0" smtClean="0">
                <a:cs typeface="Times New Roman" pitchFamily="18" charset="0"/>
              </a:rPr>
              <a:t>Παρατηρείται ότι οι δύο χώρες καταφέρνουν να προσελκύουν ΑΞΕ παρά το </a:t>
            </a:r>
            <a:r>
              <a:rPr lang="el-GR" sz="2300" dirty="0" smtClean="0">
                <a:solidFill>
                  <a:srgbClr val="0070C0"/>
                </a:solidFill>
                <a:cs typeface="Times New Roman" pitchFamily="18" charset="0"/>
              </a:rPr>
              <a:t>διαφορετικό καθεστώς </a:t>
            </a:r>
            <a:r>
              <a:rPr lang="el-GR" sz="2300" dirty="0" smtClean="0">
                <a:cs typeface="Times New Roman" pitchFamily="18" charset="0"/>
              </a:rPr>
              <a:t>(φιλελεύθερο στο Περού</a:t>
            </a:r>
            <a:r>
              <a:rPr lang="en-US" sz="2300" dirty="0" smtClean="0">
                <a:cs typeface="Times New Roman" pitchFamily="18" charset="0"/>
              </a:rPr>
              <a:t> </a:t>
            </a:r>
            <a:r>
              <a:rPr lang="en-US" sz="2300" dirty="0" smtClean="0">
                <a:latin typeface="Calibri" pitchFamily="34" charset="0"/>
                <a:cs typeface="Calibri" pitchFamily="34" charset="0"/>
              </a:rPr>
              <a:t>VS </a:t>
            </a:r>
            <a:r>
              <a:rPr lang="el-GR" sz="2300" dirty="0" smtClean="0">
                <a:latin typeface="Calibri" pitchFamily="34" charset="0"/>
                <a:cs typeface="Calibri" pitchFamily="34" charset="0"/>
              </a:rPr>
              <a:t>απολυταρχικό στο Ουζμπεκιστάν)</a:t>
            </a:r>
            <a:r>
              <a:rPr lang="el-GR" sz="2300" dirty="0" smtClean="0">
                <a:cs typeface="Times New Roman" pitchFamily="18" charset="0"/>
              </a:rPr>
              <a:t>.</a:t>
            </a:r>
          </a:p>
          <a:p>
            <a:pPr algn="just"/>
            <a:r>
              <a:rPr lang="el-GR" sz="2300" dirty="0" smtClean="0">
                <a:cs typeface="Times New Roman" pitchFamily="18" charset="0"/>
              </a:rPr>
              <a:t>Και οι δύο χώρες προσελκύουν ΑΞΕ καθώς είναι </a:t>
            </a:r>
            <a:r>
              <a:rPr lang="el-GR" sz="2300" dirty="0" smtClean="0">
                <a:solidFill>
                  <a:srgbClr val="0070C0"/>
                </a:solidFill>
                <a:cs typeface="Times New Roman" pitchFamily="18" charset="0"/>
              </a:rPr>
              <a:t>πλούσιες σε φυσικούς πόρους </a:t>
            </a:r>
            <a:r>
              <a:rPr lang="el-GR" sz="2300" dirty="0" smtClean="0">
                <a:cs typeface="Times New Roman" pitchFamily="18" charset="0"/>
              </a:rPr>
              <a:t>(το Περού σε πετρέλαιο και φυσικό αέριο, ενώ το Ουζμπεκιστάν σε φυσικό αέριο και ορυκτούς πόρους).</a:t>
            </a:r>
          </a:p>
          <a:p>
            <a:pPr algn="just"/>
            <a:r>
              <a:rPr lang="el-GR" sz="2300" dirty="0" smtClean="0">
                <a:cs typeface="Times New Roman" pitchFamily="18" charset="0"/>
              </a:rPr>
              <a:t>Οι εξεταζόμενες χώρες θα πρέπει να παράσχουν περισσότερα </a:t>
            </a:r>
            <a:r>
              <a:rPr lang="el-GR" sz="2300" dirty="0" smtClean="0">
                <a:solidFill>
                  <a:srgbClr val="0070C0"/>
                </a:solidFill>
                <a:cs typeface="Times New Roman" pitchFamily="18" charset="0"/>
              </a:rPr>
              <a:t>οικονομικά, επενδυτικά και κοινωνικά κίνητρα </a:t>
            </a:r>
            <a:r>
              <a:rPr lang="el-GR" sz="2300" dirty="0" smtClean="0">
                <a:cs typeface="Times New Roman" pitchFamily="18" charset="0"/>
              </a:rPr>
              <a:t>σε ξένους επενδυτές ώστε να προσελκύσουν περισσότερες ΑΞΕ.</a:t>
            </a:r>
          </a:p>
          <a:p>
            <a:pPr algn="just"/>
            <a:r>
              <a:rPr lang="el-GR" sz="2300" dirty="0" smtClean="0">
                <a:cs typeface="Times New Roman" pitchFamily="18" charset="0"/>
              </a:rPr>
              <a:t>Μέσω της </a:t>
            </a:r>
            <a:r>
              <a:rPr lang="el-GR" sz="2300" dirty="0" smtClean="0">
                <a:solidFill>
                  <a:srgbClr val="0070C0"/>
                </a:solidFill>
                <a:cs typeface="Times New Roman" pitchFamily="18" charset="0"/>
              </a:rPr>
              <a:t>βελτίωσης των πολιτικών και μακροοικονομικών συνθηκών </a:t>
            </a:r>
            <a:r>
              <a:rPr lang="el-GR" sz="2300" dirty="0" smtClean="0">
                <a:cs typeface="Times New Roman" pitchFamily="18" charset="0"/>
              </a:rPr>
              <a:t>το Περού και το Ουζμπεκιστάν θα μπορούσαν να απορροφήσουν περισσότερες ΑΞΕ.</a:t>
            </a:r>
          </a:p>
          <a:p>
            <a:pPr algn="just"/>
            <a:r>
              <a:rPr lang="el-GR" sz="2300" dirty="0" smtClean="0">
                <a:cs typeface="Times New Roman" pitchFamily="18" charset="0"/>
              </a:rPr>
              <a:t>Και οι δύο χώρες πρέπει να επικεντρωθούν στην </a:t>
            </a:r>
            <a:r>
              <a:rPr lang="el-GR" sz="2300" dirty="0" smtClean="0">
                <a:solidFill>
                  <a:srgbClr val="0070C0"/>
                </a:solidFill>
                <a:cs typeface="Times New Roman" pitchFamily="18" charset="0"/>
              </a:rPr>
              <a:t>προστασία του περιβάλλοντος.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/>
          <a:lstStyle/>
          <a:p>
            <a:pPr algn="ctr"/>
            <a:r>
              <a:rPr lang="el-GR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Προτάσεις</a:t>
            </a: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19</a:t>
            </a:fld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1"/>
          </p:nvPr>
        </p:nvSpPr>
        <p:spPr>
          <a:xfrm>
            <a:off x="285720" y="857232"/>
            <a:ext cx="8572560" cy="5864878"/>
          </a:xfrm>
        </p:spPr>
        <p:txBody>
          <a:bodyPr>
            <a:noAutofit/>
          </a:bodyPr>
          <a:lstStyle/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Στην περίπτωση του </a:t>
            </a:r>
            <a:r>
              <a:rPr lang="el-GR" sz="2300" dirty="0" smtClean="0">
                <a:solidFill>
                  <a:srgbClr val="0070C0"/>
                </a:solidFill>
                <a:latin typeface="Calibri" pitchFamily="34" charset="0"/>
                <a:ea typeface="+mj-ea"/>
                <a:cs typeface="Calibri" pitchFamily="34" charset="0"/>
              </a:rPr>
              <a:t>Περού</a:t>
            </a:r>
            <a:r>
              <a:rPr lang="el-GR" sz="2300" dirty="0" smtClean="0">
                <a:latin typeface="Calibri" pitchFamily="34" charset="0"/>
                <a:cs typeface="Calibri" pitchFamily="34" charset="0"/>
              </a:rPr>
              <a:t> προτείνονται:</a:t>
            </a:r>
          </a:p>
          <a:p>
            <a:pPr marL="731520" lvl="1" indent="-457200" algn="just">
              <a:buFont typeface="+mj-lt"/>
              <a:buAutoNum type="arabicPeriod"/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Η δημιουργία </a:t>
            </a:r>
            <a:r>
              <a:rPr lang="el-GR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ανταγωνιστικού ιδιωτικού τομέα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μέσω των ιδιωτικοποιήσεων. </a:t>
            </a:r>
          </a:p>
          <a:p>
            <a:pPr marL="731520" lvl="1" indent="-457200" algn="just">
              <a:buFont typeface="+mj-lt"/>
              <a:buAutoNum type="arabicPeriod"/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Αποτελεσματική </a:t>
            </a:r>
            <a:r>
              <a:rPr lang="el-GR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διαχείριση των φυσικών πόρων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μέσω της αποφυγής εξόρυξης μη – ανανεώσιμων πηγών ενέργειας και της ορθής κατανομής των πόρων προς αποφυγήν ανισοτήτων.</a:t>
            </a:r>
          </a:p>
          <a:p>
            <a:pPr marL="731520" lvl="1" indent="-457200" algn="just">
              <a:buFont typeface="+mj-lt"/>
              <a:buAutoNum type="arabicPeriod"/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Περαιτέρω </a:t>
            </a:r>
            <a:r>
              <a:rPr lang="el-GR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βελτίωση των υποδομών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κυρίως στις αγροτικές περιοχές, με σκοπό την αποτελεσματική διαχείριση του νερού, τη βελτίωση των μεταφορών και των συνθηκών υγιεινής. </a:t>
            </a:r>
          </a:p>
          <a:p>
            <a:pPr marL="731520" lvl="1" indent="-457200" algn="just">
              <a:buFont typeface="+mj-lt"/>
              <a:buAutoNum type="arabicPeriod"/>
            </a:pPr>
            <a:r>
              <a:rPr lang="el-GR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Καταπολέμηση της διαφθοράς και αύξηση της διαφάνειας </a:t>
            </a:r>
            <a:r>
              <a:rPr lang="en-US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μέσω της αποκέντρωσης και της μείωσης της γραφειοκρατίας, αποσκοπώντας στη δημιουργία ενός ανταγωνιστικού επενδυτικού περιβάλλοντος. </a:t>
            </a:r>
          </a:p>
          <a:p>
            <a:pPr marL="731520" lvl="1" indent="-457200" algn="just">
              <a:buFont typeface="+mj-lt"/>
              <a:buAutoNum type="arabicPeriod"/>
            </a:pPr>
            <a:r>
              <a:rPr lang="el-GR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Βελτίωση του εκπαιδευτικού επιπέδου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και υιοθέτηση σύγχρονων τεχνολογιών που προάγουν την καινοτομία.</a:t>
            </a:r>
            <a:endParaRPr lang="el-GR" dirty="0" smtClean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4312"/>
          </a:xfrm>
        </p:spPr>
        <p:txBody>
          <a:bodyPr>
            <a:normAutofit/>
          </a:bodyPr>
          <a:lstStyle/>
          <a:p>
            <a:pPr algn="ctr"/>
            <a:r>
              <a:rPr lang="el-GR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Σύνοψη της έννοιας των ΑΞΕ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</a:t>
            </a:fld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Οι Άμεσες Ξένες Επενδύσεις (ΑΞΕ) ορίστηκαν ως οι διεθνείς ροές κεφαλαίων κατά τις οποίες μια επιχείρηση που βρίσκεται σε μια χώρα δημιουργεί ή επεκτείνει μια θυγατρική σε άλλη χώρα (</a:t>
            </a:r>
            <a:r>
              <a:rPr lang="en-US" sz="2300" dirty="0" smtClean="0">
                <a:latin typeface="Calibri" pitchFamily="34" charset="0"/>
                <a:cs typeface="Calibri" pitchFamily="34" charset="0"/>
              </a:rPr>
              <a:t>Krugman &amp; Obstfeld, 2000). </a:t>
            </a:r>
          </a:p>
          <a:p>
            <a:pPr algn="just"/>
            <a:r>
              <a:rPr lang="el-GR" sz="2300" dirty="0" smtClean="0">
                <a:cs typeface="Times New Roman" pitchFamily="18" charset="0"/>
              </a:rPr>
              <a:t>Η έννοια των ΑΞΕ δε θα πρέπει να συγχέεται με το </a:t>
            </a:r>
            <a:r>
              <a:rPr lang="el-GR" sz="2300" dirty="0" smtClean="0">
                <a:solidFill>
                  <a:srgbClr val="0070C0"/>
                </a:solidFill>
                <a:cs typeface="Times New Roman" pitchFamily="18" charset="0"/>
              </a:rPr>
              <a:t>απόθεμα ΑΞΕ </a:t>
            </a:r>
            <a:r>
              <a:rPr lang="el-GR" sz="2300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en-US" sz="2300" dirty="0" smtClean="0">
                <a:latin typeface="Calibri" pitchFamily="34" charset="0"/>
                <a:cs typeface="Calibri" pitchFamily="34" charset="0"/>
              </a:rPr>
              <a:t>FDI stock)</a:t>
            </a:r>
            <a:r>
              <a:rPr lang="el-GR" sz="2300" dirty="0" smtClean="0">
                <a:cs typeface="Times New Roman" pitchFamily="18" charset="0"/>
              </a:rPr>
              <a:t>, </a:t>
            </a:r>
            <a:r>
              <a:rPr lang="el-GR" sz="2300" dirty="0" smtClean="0">
                <a:latin typeface="Calibri" pitchFamily="34" charset="0"/>
                <a:cs typeface="Calibri" pitchFamily="34" charset="0"/>
              </a:rPr>
              <a:t> το οποίο αφορά στην αξία του μετοχικού κεφαλαίου και των αποθεματικών που αναλογεί στη μητρική επιχείρηση, συν το καθαρό κέρδος των θυγατρικών επιχειρήσεων προς τη μητρική</a:t>
            </a:r>
            <a:r>
              <a:rPr lang="el-GR" sz="2300" dirty="0" smtClean="0">
                <a:cs typeface="Times New Roman" pitchFamily="18" charset="0"/>
              </a:rPr>
              <a:t>.</a:t>
            </a:r>
          </a:p>
          <a:p>
            <a:pPr algn="just"/>
            <a:r>
              <a:rPr lang="el-GR" sz="2300" dirty="0" smtClean="0">
                <a:cs typeface="Times New Roman" pitchFamily="18" charset="0"/>
              </a:rPr>
              <a:t>Αντίστοιχα, οι </a:t>
            </a:r>
            <a:r>
              <a:rPr lang="el-GR" sz="2300" dirty="0" smtClean="0">
                <a:solidFill>
                  <a:srgbClr val="0070C0"/>
                </a:solidFill>
                <a:cs typeface="Times New Roman" pitchFamily="18" charset="0"/>
              </a:rPr>
              <a:t>επενδύσεις σε ξένα χαρτοφυλάκια </a:t>
            </a:r>
            <a:r>
              <a:rPr lang="en-US" sz="2300" dirty="0" smtClean="0">
                <a:latin typeface="Calibri" pitchFamily="34" charset="0"/>
                <a:cs typeface="Calibri" pitchFamily="34" charset="0"/>
              </a:rPr>
              <a:t>(foreign portfolio investment), </a:t>
            </a:r>
            <a:r>
              <a:rPr lang="el-GR" sz="2300" dirty="0" smtClean="0">
                <a:latin typeface="Calibri" pitchFamily="34" charset="0"/>
                <a:cs typeface="Calibri" pitchFamily="34" charset="0"/>
              </a:rPr>
              <a:t>με τις οποίες οι επενδυτές αποκτούν κυριότητα αλλά όχι τον έλεγχο μιας επιχείρησης. </a:t>
            </a:r>
            <a:endParaRPr lang="en-US" sz="2300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/>
          <a:lstStyle/>
          <a:p>
            <a:pPr algn="ctr"/>
            <a:r>
              <a:rPr lang="el-GR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Προτάσεις</a:t>
            </a: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20</a:t>
            </a:fld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1"/>
          </p:nvPr>
        </p:nvSpPr>
        <p:spPr>
          <a:xfrm>
            <a:off x="285720" y="857232"/>
            <a:ext cx="8572560" cy="5864878"/>
          </a:xfrm>
        </p:spPr>
        <p:txBody>
          <a:bodyPr>
            <a:noAutofit/>
          </a:bodyPr>
          <a:lstStyle/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Στην περίπτωση του </a:t>
            </a:r>
            <a:r>
              <a:rPr lang="el-GR" sz="2300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Ουζμπεκιστάν </a:t>
            </a:r>
            <a:r>
              <a:rPr lang="el-GR" sz="2300" dirty="0" smtClean="0">
                <a:latin typeface="Calibri" pitchFamily="34" charset="0"/>
                <a:cs typeface="Calibri" pitchFamily="34" charset="0"/>
              </a:rPr>
              <a:t>προτείνονται:</a:t>
            </a:r>
          </a:p>
          <a:p>
            <a:pPr marL="731520" lvl="1" indent="-457200" algn="just">
              <a:buFont typeface="+mj-lt"/>
              <a:buAutoNum type="arabicPeriod"/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Η περαιτέρω </a:t>
            </a:r>
            <a:r>
              <a:rPr lang="el-GR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μείωση της φτώχειας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και η </a:t>
            </a:r>
            <a:r>
              <a:rPr lang="el-GR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βελτίωση των συνθηκών διαβίωσης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σε αγροτικές κι αστικές περιοχές.  Παροχή οικονομικών κι εκπαιδευτικών ευκαιριών σε όλες τις κοινωνικές ομάδες ώστε να αυξηθούν τα ποσοστά απασχόλησης και να εξασφαλιστεί πρόσβαση όλων των μαθητών στην εκπαίδευση.</a:t>
            </a:r>
          </a:p>
          <a:p>
            <a:pPr marL="731520" lvl="1" indent="-457200" algn="just">
              <a:buFont typeface="+mj-lt"/>
              <a:buAutoNum type="arabicPeriod"/>
            </a:pPr>
            <a:r>
              <a:rPr lang="el-GR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Βελτίωση των κοινωνικών πολιτικών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μέσω της ανάπτυξης του τομέα της υγείας.</a:t>
            </a:r>
          </a:p>
          <a:p>
            <a:pPr marL="731520" lvl="1" indent="-457200" algn="just">
              <a:buFont typeface="+mj-lt"/>
              <a:buAutoNum type="arabicPeriod"/>
            </a:pPr>
            <a:r>
              <a:rPr lang="el-GR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Ανάπτυξη του τομέα των μεταφορών 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ώστε να ενισχυθούν οι εξαγωγές και η ανταγωνιστικότητα, καθώς η χώρα δεν έχει πρόσβαση στη θάλασσα. Επίσης, μείωση του κόστους μεταφοράς και αύξηση της αξιοπιστίας των μεταφορών.</a:t>
            </a:r>
          </a:p>
          <a:p>
            <a:pPr marL="731520" lvl="1" indent="-457200" algn="just">
              <a:buFont typeface="+mj-lt"/>
              <a:buAutoNum type="arabicPeriod"/>
            </a:pPr>
            <a:r>
              <a:rPr lang="el-GR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Εκδημοκρατισμός του καθεστώτος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ώστε να βελτιωθεί το επενδυτικό περιβάλλον, να μειωθεί ο επενδυτικός κίνδυνος και να βελτιωθεί το νομικό σύστημα. </a:t>
            </a:r>
            <a:endParaRPr lang="el-GR" dirty="0" smtClean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40296"/>
          </a:xfrm>
        </p:spPr>
        <p:txBody>
          <a:bodyPr>
            <a:noAutofit/>
          </a:bodyPr>
          <a:lstStyle/>
          <a:p>
            <a:pPr algn="ctr"/>
            <a:r>
              <a:rPr lang="el-GR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Βιβλιογραφικές αναφορές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8229600" cy="5464264"/>
          </a:xfrm>
        </p:spPr>
        <p:txBody>
          <a:bodyPr>
            <a:noAutofit/>
          </a:bodyPr>
          <a:lstStyle/>
          <a:p>
            <a:pPr algn="just"/>
            <a:r>
              <a:rPr lang="en-US" sz="2000" dirty="0" smtClean="0">
                <a:latin typeface="Calibri" pitchFamily="34" charset="0"/>
                <a:cs typeface="Calibri" pitchFamily="34" charset="0"/>
              </a:rPr>
              <a:t>Alfaro L., Kalemli – Ozcan S., </a:t>
            </a:r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Volosovych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V. (2008). Why doesn’t capital flow from rich to poor countries? An empirical investigation, Review of Economics and Statistics, 90 (2): 347 – 368</a:t>
            </a:r>
          </a:p>
          <a:p>
            <a:pPr algn="just"/>
            <a:r>
              <a:rPr lang="en-US" sz="2000" dirty="0" smtClean="0">
                <a:latin typeface="Calibri" pitchFamily="34" charset="0"/>
                <a:cs typeface="Calibri" pitchFamily="34" charset="0"/>
              </a:rPr>
              <a:t>Bengoa M., </a:t>
            </a:r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sanchez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– Robles B. (2003). Foreign direct investment, economic freedom and growth: New evidence from Latin America, European Journal of Political Economy, 19 (3): 529 – 545</a:t>
            </a:r>
            <a:endParaRPr lang="el-GR" sz="20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2000" dirty="0" smtClean="0">
                <a:latin typeface="Calibri" pitchFamily="34" charset="0"/>
                <a:cs typeface="Calibri" pitchFamily="34" charset="0"/>
              </a:rPr>
              <a:t>Bury J. (2005). Mining mountains: </a:t>
            </a:r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Neoliberalism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, land texture, livelihoods and the new Peruvian mining industry in Cajamarca, Environment and Planning A, 37 (2): 221 – 239</a:t>
            </a:r>
            <a:endParaRPr lang="el-GR" sz="20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2000" dirty="0" smtClean="0">
                <a:latin typeface="Calibri" pitchFamily="34" charset="0"/>
                <a:cs typeface="Calibri" pitchFamily="34" charset="0"/>
              </a:rPr>
              <a:t>Castro J.F., Baca J., </a:t>
            </a:r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Ocampo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J.P. (2012). (RE) counting the poor in Peru: A multidimensional approach, Latin American Journal of Economics, 49 (1): 37 – 65 </a:t>
            </a:r>
            <a:endParaRPr lang="el-GR" sz="20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Kantarci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K. (2007). Perceptions of foreign investors on the tourist market in central Asia including Kyrgyzstan, Kazakhstan, Uzbekistan, Turkmenistan, Tourism Management, 28(3): 820 – 829 </a:t>
            </a:r>
            <a:endParaRPr lang="el-GR" sz="20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2000" dirty="0" smtClean="0">
                <a:latin typeface="Calibri" pitchFamily="34" charset="0"/>
                <a:cs typeface="Calibri" pitchFamily="34" charset="0"/>
              </a:rPr>
              <a:t>Metaxas </a:t>
            </a:r>
            <a:r>
              <a:rPr lang="el-GR" sz="2000" dirty="0" smtClean="0">
                <a:latin typeface="Calibri" pitchFamily="34" charset="0"/>
                <a:cs typeface="Calibri" pitchFamily="34" charset="0"/>
              </a:rPr>
              <a:t>Τ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., &amp; Kechagia, P. (2013). FDI in Latin America and Central Asia: A comparative analysis between Peru and Uzbekistan, Applied Econometrics and International Development, 16(2) </a:t>
            </a:r>
            <a:endParaRPr lang="el-GR" sz="20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l-GR" sz="1800" dirty="0" smtClean="0"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21</a:t>
            </a:fld>
            <a:endParaRPr lang="el-G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22</a:t>
            </a:fld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Oladipo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O.S. (2013). Does foreign direct investment cause long run economic growth? Evidence from the Latin American and the Caribbean countries, International Economics and Economic Policy, 10(4): 569 – 582 </a:t>
            </a:r>
            <a:endParaRPr lang="el-GR" sz="20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2000" dirty="0" smtClean="0">
                <a:latin typeface="Calibri" pitchFamily="34" charset="0"/>
                <a:cs typeface="Calibri" pitchFamily="34" charset="0"/>
              </a:rPr>
              <a:t>Rivas R.M., </a:t>
            </a:r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Mayorga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D. (2011). Internationalization of Peruvian cuisine: An analysis of internationalization strategies of Peruvian restaurants, </a:t>
            </a:r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Innovar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, 21 (39): 205 – 216</a:t>
            </a:r>
            <a:endParaRPr lang="el-GR" sz="20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Saidmamatov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O., </a:t>
            </a:r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Salaev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S., </a:t>
            </a:r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Eschanov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B., </a:t>
            </a:r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Shimin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L (2014). Renewable energy potential of developing countries: The drivers towards a green economy (a case study from Uzbekistan), International Journal of Green Economics, 8 (2): 134 – 143 </a:t>
            </a:r>
            <a:endParaRPr lang="el-GR" sz="20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Spechler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D.R., </a:t>
            </a:r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Spechler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M.C. (2010). The foreign policy of Uzbekistan: Sources, objectives and outcomes: 1991 – 2009, Central Asian Survey, 29 (2): 159 – 170</a:t>
            </a:r>
            <a:endParaRPr lang="el-GR" sz="20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Xu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X. (2010). China’s outbound energy F.D.I. and cooperation with Canada, Geopolitics of Energy, 32 (4): 6 – 10</a:t>
            </a:r>
            <a:endParaRPr lang="el-GR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2304"/>
          </a:xfrm>
        </p:spPr>
        <p:txBody>
          <a:bodyPr>
            <a:normAutofit/>
          </a:bodyPr>
          <a:lstStyle/>
          <a:p>
            <a:pPr algn="ctr"/>
            <a:r>
              <a:rPr lang="el-GR" sz="2800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Οι ΑΞΕ στη Λατινική Αμερική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229600" cy="5519638"/>
          </a:xfrm>
        </p:spPr>
        <p:txBody>
          <a:bodyPr>
            <a:noAutofit/>
          </a:bodyPr>
          <a:lstStyle/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Τα τελευταία χρόνια οι χώρες της Λατινικής Αμερικής έχουν καταφέρει να απορροφήσουν σημαντικό ποσοστό ΑΞΕ.</a:t>
            </a:r>
          </a:p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Η κρίση του 2007-2008 δεν επηρέασε σημαντικά τις εισροές ΑΞΕ στη συγκεκριμένη περιφέρεια.</a:t>
            </a:r>
          </a:p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Οι χώρες της Λατινικής Αμερικής χαρακτηρίζονται από </a:t>
            </a:r>
            <a:r>
              <a:rPr lang="el-GR" sz="2300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οικονομική απελευθέρωση</a:t>
            </a:r>
            <a:r>
              <a:rPr lang="el-GR" sz="2300" dirty="0" smtClean="0">
                <a:latin typeface="Calibri" pitchFamily="34" charset="0"/>
                <a:cs typeface="Calibri" pitchFamily="34" charset="0"/>
              </a:rPr>
              <a:t>, η οποία συμβάλλει στην προσέλκυση ξένων επενδυτών (</a:t>
            </a:r>
            <a:r>
              <a:rPr lang="en-US" sz="2300" dirty="0" smtClean="0">
                <a:latin typeface="Calibri" pitchFamily="34" charset="0"/>
                <a:cs typeface="Calibri" pitchFamily="34" charset="0"/>
              </a:rPr>
              <a:t>Bengoa &amp; Sanchez – Robles, 2003). </a:t>
            </a:r>
          </a:p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Οι χώρες της περιφέρειας έχουν αναπτύξει θετική στάση προς το </a:t>
            </a:r>
            <a:r>
              <a:rPr lang="el-GR" sz="2300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διεθνές εμπόριο </a:t>
            </a:r>
            <a:r>
              <a:rPr lang="el-GR" sz="2300" dirty="0" smtClean="0">
                <a:latin typeface="Calibri" pitchFamily="34" charset="0"/>
                <a:cs typeface="Calibri" pitchFamily="34" charset="0"/>
              </a:rPr>
              <a:t>και χαρακτηρίζονται από </a:t>
            </a:r>
            <a:r>
              <a:rPr lang="el-GR" sz="2300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πολιτική κι οικονομική σταθερότητα. </a:t>
            </a:r>
          </a:p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Οι κυβερνήσεις των χωρών αυτών προσπαθούν να προσελκύσουν ξένους επενδυτές μέσω της </a:t>
            </a:r>
            <a:r>
              <a:rPr lang="el-GR" sz="2300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μειωμένης γραφειοκρατίας, του αναπτυγμένου νομικού συστήματος, της θεσμικής ποιότητας και της μακροοικονομικής σταθερότητας.</a:t>
            </a:r>
          </a:p>
          <a:p>
            <a:pPr algn="just"/>
            <a:endParaRPr lang="el-GR" sz="2300" dirty="0" smtClean="0">
              <a:cs typeface="Times New Roman" pitchFamily="18" charset="0"/>
            </a:endParaRPr>
          </a:p>
          <a:p>
            <a:pPr algn="just"/>
            <a:endParaRPr lang="el-GR" sz="2300" dirty="0" smtClean="0">
              <a:cs typeface="Times New Roman" pitchFamily="18" charset="0"/>
            </a:endParaRPr>
          </a:p>
          <a:p>
            <a:pPr algn="just"/>
            <a:endParaRPr lang="el-GR" sz="2300" dirty="0"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1472" y="304800"/>
            <a:ext cx="8267728" cy="838200"/>
          </a:xfrm>
        </p:spPr>
        <p:txBody>
          <a:bodyPr>
            <a:normAutofit/>
          </a:bodyPr>
          <a:lstStyle/>
          <a:p>
            <a:pPr algn="ctr"/>
            <a:r>
              <a:rPr lang="el-GR" sz="2800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Εισροές κεφαλαίων </a:t>
            </a:r>
            <a:r>
              <a:rPr lang="el-GR" sz="28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στη Λατινική Αμερική (2010-2017)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idx="2"/>
          </p:nvPr>
        </p:nvSpPr>
        <p:spPr>
          <a:xfrm>
            <a:off x="5929322" y="1428736"/>
            <a:ext cx="2909878" cy="507209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l-GR" sz="23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Οι ΑΞΕ αποτελούν την κυριότερη μορφή εισροών κεφαλαίου στην περιφέρεια.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3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Το 2017 οι εισροές ΑΞΕ στην περιφέρεια ανέρχονταν σε $161,911 εκατ.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3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Σε σύγκριση με το 2016, </a:t>
            </a:r>
            <a:r>
              <a:rPr lang="el-GR" sz="2300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το 2017 οι εισροές ΑΞΕ μειώθηκαν κατά 3,6% </a:t>
            </a:r>
            <a:r>
              <a:rPr lang="el-GR" sz="23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λόγω της μείωσης των εισροών στη Βραζιλία και τη Χιλή.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4</a:t>
            </a:fld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4800" y="1285860"/>
            <a:ext cx="5715000" cy="4733940"/>
          </a:xfrm>
        </p:spPr>
        <p:txBody>
          <a:bodyPr>
            <a:noAutofit/>
          </a:bodyPr>
          <a:lstStyle/>
          <a:p>
            <a:pPr algn="just">
              <a:buNone/>
            </a:pPr>
            <a:endParaRPr lang="el-GR" sz="2300" dirty="0" smtClean="0">
              <a:cs typeface="Times New Roman" pitchFamily="18" charset="0"/>
            </a:endParaRPr>
          </a:p>
          <a:p>
            <a:pPr algn="just"/>
            <a:endParaRPr lang="el-GR" sz="2300" dirty="0" smtClean="0">
              <a:cs typeface="Times New Roman" pitchFamily="18" charset="0"/>
            </a:endParaRPr>
          </a:p>
          <a:p>
            <a:pPr algn="just">
              <a:buNone/>
            </a:pPr>
            <a:endParaRPr lang="el-GR" sz="2300" dirty="0">
              <a:cs typeface="Times New Roman" pitchFamily="18" charset="0"/>
            </a:endParaRPr>
          </a:p>
        </p:txBody>
      </p:sp>
      <p:pic>
        <p:nvPicPr>
          <p:cNvPr id="6" name="5 - Εικόνα"/>
          <p:cNvPicPr/>
          <p:nvPr/>
        </p:nvPicPr>
        <p:blipFill>
          <a:blip r:embed="rId2" cstate="print"/>
          <a:srcRect l="18815" t="28051" r="21581" b="25098"/>
          <a:stretch>
            <a:fillRect/>
          </a:stretch>
        </p:blipFill>
        <p:spPr bwMode="auto">
          <a:xfrm>
            <a:off x="285720" y="1428736"/>
            <a:ext cx="5572164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47708"/>
          </a:xfrm>
        </p:spPr>
        <p:txBody>
          <a:bodyPr>
            <a:normAutofit fontScale="90000"/>
          </a:bodyPr>
          <a:lstStyle/>
          <a:p>
            <a:pPr algn="ctr"/>
            <a:r>
              <a:rPr lang="el-GR" sz="2800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Εισροές ΑΞΕ σε επιλεγμένες χώρες της Λατινικής Αμερικής (2016-2017)</a:t>
            </a:r>
          </a:p>
        </p:txBody>
      </p:sp>
      <p:graphicFrame>
        <p:nvGraphicFramePr>
          <p:cNvPr id="5" name="4 - Θέση περιεχομένου"/>
          <p:cNvGraphicFramePr>
            <a:graphicFrameLocks noGrp="1"/>
          </p:cNvGraphicFramePr>
          <p:nvPr>
            <p:ph sz="quarter" idx="1"/>
          </p:nvPr>
        </p:nvGraphicFramePr>
        <p:xfrm>
          <a:off x="357158" y="1500174"/>
          <a:ext cx="8229600" cy="46228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71524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l-GR" b="1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l-GR" b="1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>
                          <a:latin typeface="Calibri" pitchFamily="34" charset="0"/>
                          <a:cs typeface="Calibri" pitchFamily="34" charset="0"/>
                        </a:rPr>
                        <a:t>Μεταβολή σε </a:t>
                      </a:r>
                      <a:r>
                        <a:rPr lang="el-GR" b="1" baseline="0" dirty="0" smtClean="0">
                          <a:latin typeface="Calibri" pitchFamily="34" charset="0"/>
                          <a:cs typeface="Calibri" pitchFamily="34" charset="0"/>
                        </a:rPr>
                        <a:t>τιμές (2016-2017)</a:t>
                      </a:r>
                      <a:endParaRPr lang="el-GR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>
                          <a:latin typeface="Calibri" pitchFamily="34" charset="0"/>
                          <a:cs typeface="Calibri" pitchFamily="34" charset="0"/>
                        </a:rPr>
                        <a:t>Ποσοστιαία μεταβολή (2016-2017)</a:t>
                      </a:r>
                      <a:endParaRPr lang="el-GR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Αργεντινή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3.260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11.517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8.257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253,3%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Βολιβία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335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725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389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116,1%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Βραζιλία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78.248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70.685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-7.563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-9,7%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Χιλή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12.374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6.419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-5.955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48,1%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Κολομβία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13.850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13.924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74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0,5%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Ουρουγουάη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-379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27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406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107,1%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Μεξικό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34.776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31.726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-3.050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8,8%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Ελ Σαλβαδόρ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348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792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444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127,6%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Περού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6.863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6.769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-93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1,4%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Αϊτή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105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375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270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257,3%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5</a:t>
            </a:fld>
            <a:endParaRPr lang="el-GR"/>
          </a:p>
        </p:txBody>
      </p:sp>
      <p:sp>
        <p:nvSpPr>
          <p:cNvPr id="6" name="5 - TextBox"/>
          <p:cNvSpPr txBox="1"/>
          <p:nvPr/>
        </p:nvSpPr>
        <p:spPr>
          <a:xfrm>
            <a:off x="2857488" y="6211669"/>
            <a:ext cx="3214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Calibri" pitchFamily="34" charset="0"/>
                <a:cs typeface="Calibri" pitchFamily="34" charset="0"/>
              </a:rPr>
              <a:t>Πηγή: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ECLAC</a:t>
            </a:r>
            <a:r>
              <a:rPr lang="el-GR" dirty="0" smtClean="0">
                <a:latin typeface="Calibri" pitchFamily="34" charset="0"/>
                <a:cs typeface="Calibri" pitchFamily="34" charset="0"/>
              </a:rPr>
              <a:t> (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2018</a:t>
            </a:r>
            <a:r>
              <a:rPr lang="el-GR" dirty="0" smtClean="0">
                <a:latin typeface="Calibri" pitchFamily="34" charset="0"/>
                <a:cs typeface="Calibri" pitchFamily="34" charset="0"/>
              </a:rPr>
              <a:t>)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*$ </a:t>
            </a:r>
            <a:r>
              <a:rPr lang="el-GR" dirty="0" err="1" smtClean="0">
                <a:latin typeface="Calibri" pitchFamily="34" charset="0"/>
                <a:cs typeface="Calibri" pitchFamily="34" charset="0"/>
              </a:rPr>
              <a:t>Εκατ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endParaRPr lang="el-GR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2304"/>
          </a:xfrm>
        </p:spPr>
        <p:txBody>
          <a:bodyPr>
            <a:normAutofit/>
          </a:bodyPr>
          <a:lstStyle/>
          <a:p>
            <a:pPr algn="ctr"/>
            <a:r>
              <a:rPr lang="el-GR" sz="2800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Οι ΑΞΕ στην Κεντρική Ασία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229600" cy="5519638"/>
          </a:xfrm>
        </p:spPr>
        <p:txBody>
          <a:bodyPr>
            <a:noAutofit/>
          </a:bodyPr>
          <a:lstStyle/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Οι χώρες της Νότιας και Κεντρικής Ασίας έχουν καταφέρει να προσελκύσουν αυξημένες εισροές ΑΞΕ από το 1990.</a:t>
            </a:r>
          </a:p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Από τις χώρες της Κεντρικής Ασίας, η Ρωσία, η Εσθονία και το Αζερμπαϊτζάν έχουν απορροφήσει το μεγαλύτερο ποσοστό ΑΞΕ από το 2002. </a:t>
            </a:r>
          </a:p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Αντίθετα, οι χώρες που προσέλκυσαν τις λιγότερες ΑΞΕ είναι το Ουζμπεκιστάν και το Κιργιστάν. Αυτοί οφείλεται στο γεγονός ότι πρόκειται για χώρες που </a:t>
            </a:r>
            <a:r>
              <a:rPr lang="el-GR" sz="2300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προχώρησαν αργότερα σε μεταρρυθμίσεις σε σύγκριση με τις υπόλοιπες τις περιφέρειας</a:t>
            </a:r>
            <a:r>
              <a:rPr lang="el-GR" sz="2300" dirty="0" smtClean="0">
                <a:latin typeface="Calibri" pitchFamily="34" charset="0"/>
                <a:cs typeface="Calibri" pitchFamily="34" charset="0"/>
              </a:rPr>
              <a:t>. </a:t>
            </a:r>
          </a:p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Η εισροή ΑΞΕ στη συγκεκριμένη περιφέρει συνέβαλε στη </a:t>
            </a:r>
            <a:r>
              <a:rPr lang="el-GR" sz="2300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μεταφορά της τεχνολογίας και στην αύξηση της παραγωγικότητας</a:t>
            </a:r>
            <a:r>
              <a:rPr lang="el-GR" sz="23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Οι ξένοι επενδυτές προσελκύονται κυρίως από την </a:t>
            </a:r>
            <a:r>
              <a:rPr lang="el-GR" sz="2300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επάρκεια φυσικών πόρων </a:t>
            </a:r>
            <a:r>
              <a:rPr lang="el-GR" sz="2300" dirty="0" smtClean="0">
                <a:latin typeface="Calibri" pitchFamily="34" charset="0"/>
                <a:cs typeface="Calibri" pitchFamily="34" charset="0"/>
              </a:rPr>
              <a:t>των χωρών της Κεντρικής Ασίας.</a:t>
            </a:r>
          </a:p>
          <a:p>
            <a:pPr algn="just"/>
            <a:endParaRPr lang="el-GR" sz="23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l-GR" sz="23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6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14348" y="0"/>
            <a:ext cx="8124852" cy="838200"/>
          </a:xfrm>
        </p:spPr>
        <p:txBody>
          <a:bodyPr>
            <a:normAutofit/>
          </a:bodyPr>
          <a:lstStyle/>
          <a:p>
            <a:pPr algn="ctr"/>
            <a:r>
              <a:rPr lang="el-GR" sz="2800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Εισροές ΑΞΕ στην Ασία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idx="2"/>
          </p:nvPr>
        </p:nvSpPr>
        <p:spPr>
          <a:xfrm>
            <a:off x="5715008" y="857232"/>
            <a:ext cx="3286148" cy="5643602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l-GR" sz="23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Το </a:t>
            </a:r>
            <a:r>
              <a:rPr lang="en-US" sz="23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2016 </a:t>
            </a:r>
            <a:r>
              <a:rPr lang="el-GR" sz="23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σημειώθηκε </a:t>
            </a:r>
            <a:r>
              <a:rPr lang="el-GR" sz="2300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μείωση των συνολικών εισροών ΑΞΕ στην Ασία </a:t>
            </a:r>
            <a:r>
              <a:rPr lang="el-GR" sz="23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($524,4 εκατ. Το 2015 έναντι $492 εκατ. το 2016).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l-GR" sz="23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Μεγαλύτερη μείωση σημειώθηκε στην Ανατολική Ασία, λόγω της μείωσης των εισροών ΑΞΕ σε Χονγκ Κονγκ και Κίνα.</a:t>
            </a:r>
            <a:endParaRPr lang="en-US" sz="23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l-GR" sz="23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Αντίθετα με τις υπόλοιπες </a:t>
            </a:r>
            <a:r>
              <a:rPr lang="el-GR" sz="23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υπο</a:t>
            </a:r>
            <a:r>
              <a:rPr lang="el-GR" sz="23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-περιφέρειες της Ασίας, </a:t>
            </a:r>
            <a:r>
              <a:rPr lang="el-GR" sz="2300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η Κεντρική Ασία το 2016 προσέλκυσε $5,1 εκατ. περισσότερες ΑΞΕ από το 2015</a:t>
            </a:r>
            <a:r>
              <a:rPr lang="el-GR" sz="23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>
              <a:buFont typeface="Wingdings" pitchFamily="2" charset="2"/>
              <a:buChar char="Ø"/>
            </a:pPr>
            <a:endParaRPr lang="el-GR" sz="23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el-GR" sz="23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7</a:t>
            </a:fld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endParaRPr lang="el-GR" sz="23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l-GR" sz="23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6 - Εικόνα"/>
          <p:cNvPicPr/>
          <p:nvPr/>
        </p:nvPicPr>
        <p:blipFill>
          <a:blip r:embed="rId3" cstate="print"/>
          <a:srcRect l="7471" t="23622" r="45376" b="25591"/>
          <a:stretch>
            <a:fillRect/>
          </a:stretch>
        </p:blipFill>
        <p:spPr bwMode="auto">
          <a:xfrm>
            <a:off x="285720" y="1285860"/>
            <a:ext cx="5357850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85720" y="152400"/>
            <a:ext cx="8401080" cy="990584"/>
          </a:xfrm>
        </p:spPr>
        <p:txBody>
          <a:bodyPr>
            <a:noAutofit/>
          </a:bodyPr>
          <a:lstStyle/>
          <a:p>
            <a:pPr algn="ctr"/>
            <a:r>
              <a:rPr lang="el-GR" sz="2800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Εισροές ΑΞΕ </a:t>
            </a:r>
            <a:r>
              <a:rPr lang="el-GR" sz="2800" b="1" dirty="0" smtClean="0">
                <a:solidFill>
                  <a:srgbClr val="0070C0"/>
                </a:solidFill>
                <a:latin typeface="+mn-lt"/>
                <a:cs typeface="Calibri" pitchFamily="34" charset="0"/>
              </a:rPr>
              <a:t>στις χώρες της Κεντρικής Ασίας </a:t>
            </a:r>
            <a:r>
              <a:rPr lang="el-GR" sz="2800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(2016-2017)</a:t>
            </a:r>
          </a:p>
        </p:txBody>
      </p:sp>
      <p:graphicFrame>
        <p:nvGraphicFramePr>
          <p:cNvPr id="5" name="4 - Θέση περιεχομένου"/>
          <p:cNvGraphicFramePr>
            <a:graphicFrameLocks noGrp="1"/>
          </p:cNvGraphicFramePr>
          <p:nvPr>
            <p:ph sz="quarter" idx="1"/>
          </p:nvPr>
        </p:nvGraphicFramePr>
        <p:xfrm>
          <a:off x="357158" y="1500174"/>
          <a:ext cx="8229600" cy="27686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71524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l-GR" b="1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l-GR" b="1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>
                          <a:latin typeface="Calibri" pitchFamily="34" charset="0"/>
                          <a:cs typeface="Calibri" pitchFamily="34" charset="0"/>
                        </a:rPr>
                        <a:t>Μεταβολή σε </a:t>
                      </a:r>
                      <a:r>
                        <a:rPr lang="el-GR" b="1" baseline="0" dirty="0" smtClean="0">
                          <a:latin typeface="Calibri" pitchFamily="34" charset="0"/>
                          <a:cs typeface="Calibri" pitchFamily="34" charset="0"/>
                        </a:rPr>
                        <a:t>τιμές (2016-2017)</a:t>
                      </a:r>
                      <a:endParaRPr lang="el-GR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>
                          <a:latin typeface="Calibri" pitchFamily="34" charset="0"/>
                          <a:cs typeface="Calibri" pitchFamily="34" charset="0"/>
                        </a:rPr>
                        <a:t>Ποσοστιαία μεταβολή (2016-2017)</a:t>
                      </a:r>
                      <a:endParaRPr lang="el-GR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Καζακστάν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16.779</a:t>
                      </a:r>
                      <a:endParaRPr kumimoji="0" lang="el-GR" kern="1200" dirty="0" smtClean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4.542</a:t>
                      </a:r>
                      <a:endParaRPr lang="el-GR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-12.237</a:t>
                      </a:r>
                      <a:endParaRPr lang="el-GR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72,9</a:t>
                      </a:r>
                      <a:r>
                        <a:rPr lang="el-GR" dirty="0" smtClean="0"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  <a:endParaRPr lang="el-GR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Κιργιστάν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619</a:t>
                      </a:r>
                      <a:endParaRPr lang="el-GR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-107</a:t>
                      </a:r>
                      <a:endParaRPr lang="el-GR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-726</a:t>
                      </a:r>
                      <a:endParaRPr lang="el-GR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17</a:t>
                      </a:r>
                      <a:r>
                        <a:rPr lang="el-GR" dirty="0" smtClean="0"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  <a:endParaRPr lang="el-GR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Τατζικιστάν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240</a:t>
                      </a:r>
                      <a:endParaRPr lang="el-GR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200</a:t>
                      </a:r>
                      <a:endParaRPr lang="el-GR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-404</a:t>
                      </a:r>
                      <a:endParaRPr lang="el-GR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16,8</a:t>
                      </a:r>
                      <a:r>
                        <a:rPr lang="el-GR" dirty="0" smtClean="0"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  <a:endParaRPr lang="el-GR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Ουζμπεκιστάν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133</a:t>
                      </a:r>
                      <a:endParaRPr lang="el-GR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95</a:t>
                      </a:r>
                      <a:endParaRPr lang="el-GR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-37</a:t>
                      </a:r>
                      <a:endParaRPr lang="el-GR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28,2</a:t>
                      </a:r>
                      <a:r>
                        <a:rPr lang="el-GR" dirty="0" smtClean="0"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  <a:endParaRPr lang="el-GR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Τουρκμενιστάν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2.243</a:t>
                      </a:r>
                      <a:endParaRPr lang="el-GR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2.313</a:t>
                      </a:r>
                      <a:endParaRPr lang="el-GR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70,3</a:t>
                      </a:r>
                      <a:endParaRPr lang="el-GR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3,13</a:t>
                      </a:r>
                      <a:r>
                        <a:rPr lang="el-GR" dirty="0" smtClean="0">
                          <a:latin typeface="Calibri" pitchFamily="34" charset="0"/>
                          <a:cs typeface="Calibri" pitchFamily="34" charset="0"/>
                        </a:rPr>
                        <a:t>%</a:t>
                      </a:r>
                      <a:endParaRPr lang="el-GR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8</a:t>
            </a:fld>
            <a:endParaRPr lang="el-GR"/>
          </a:p>
        </p:txBody>
      </p:sp>
      <p:sp>
        <p:nvSpPr>
          <p:cNvPr id="6" name="5 - TextBox"/>
          <p:cNvSpPr txBox="1"/>
          <p:nvPr/>
        </p:nvSpPr>
        <p:spPr>
          <a:xfrm>
            <a:off x="2928926" y="5572140"/>
            <a:ext cx="4071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Calibri" pitchFamily="34" charset="0"/>
                <a:cs typeface="Calibri" pitchFamily="34" charset="0"/>
              </a:rPr>
              <a:t>Πηγή: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UNCTAD (2018)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*$ </a:t>
            </a:r>
            <a:r>
              <a:rPr lang="el-GR" dirty="0" smtClean="0">
                <a:latin typeface="Calibri" pitchFamily="34" charset="0"/>
                <a:cs typeface="Calibri" pitchFamily="34" charset="0"/>
              </a:rPr>
              <a:t>Εκατ. </a:t>
            </a:r>
            <a:endParaRPr lang="el-GR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2304"/>
          </a:xfrm>
        </p:spPr>
        <p:txBody>
          <a:bodyPr>
            <a:normAutofit/>
          </a:bodyPr>
          <a:lstStyle/>
          <a:p>
            <a:pPr algn="ctr"/>
            <a:r>
              <a:rPr lang="el-GR" sz="2800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Λόγοι εστίασης στο Περού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229600" cy="5519638"/>
          </a:xfrm>
        </p:spPr>
        <p:txBody>
          <a:bodyPr>
            <a:noAutofit/>
          </a:bodyPr>
          <a:lstStyle/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Η κυβέρνηση του Περού έχει προχωρήσει σε ποικίλες </a:t>
            </a:r>
            <a:r>
              <a:rPr lang="el-GR" sz="2300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οικονομικές και πολιτικές μεταρρυθμίσεις </a:t>
            </a:r>
            <a:r>
              <a:rPr lang="el-GR" sz="2300" dirty="0" smtClean="0">
                <a:latin typeface="Calibri" pitchFamily="34" charset="0"/>
                <a:cs typeface="Calibri" pitchFamily="34" charset="0"/>
              </a:rPr>
              <a:t>ώστε να προσελκύσει περισσότερες ΑΞΕ, εφαρμόζοντας νεοφιλελεύθερες πολιτικές</a:t>
            </a:r>
            <a:r>
              <a:rPr lang="en-US" sz="2300" dirty="0" smtClean="0">
                <a:latin typeface="Calibri" pitchFamily="34" charset="0"/>
                <a:cs typeface="Calibri" pitchFamily="34" charset="0"/>
              </a:rPr>
              <a:t> (</a:t>
            </a:r>
            <a:r>
              <a:rPr lang="el-GR" sz="2300" dirty="0" smtClean="0">
                <a:latin typeface="Calibri" pitchFamily="34" charset="0"/>
                <a:cs typeface="Calibri" pitchFamily="34" charset="0"/>
              </a:rPr>
              <a:t>Β</a:t>
            </a:r>
            <a:r>
              <a:rPr lang="en-US" sz="2300" dirty="0" err="1" smtClean="0">
                <a:latin typeface="Calibri" pitchFamily="34" charset="0"/>
                <a:cs typeface="Calibri" pitchFamily="34" charset="0"/>
              </a:rPr>
              <a:t>ury</a:t>
            </a:r>
            <a:r>
              <a:rPr lang="en-US" sz="2300" dirty="0" smtClean="0">
                <a:latin typeface="Calibri" pitchFamily="34" charset="0"/>
                <a:cs typeface="Calibri" pitchFamily="34" charset="0"/>
              </a:rPr>
              <a:t>, 2015). </a:t>
            </a:r>
          </a:p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Για να προσελκύσει ξένους επενδυτές το Περού ανοίχθηκε σε ξένες αγορές εφαρμόζοντας </a:t>
            </a:r>
            <a:r>
              <a:rPr lang="el-GR" sz="2300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απελευθέρωση των τιμών, μείωση του πληθωρισμού κι αύξηση των ιδιωτικοποιήσεων</a:t>
            </a:r>
            <a:r>
              <a:rPr lang="en-US" sz="2300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en-US" sz="2300" dirty="0" err="1" smtClean="0">
                <a:latin typeface="Calibri" pitchFamily="34" charset="0"/>
                <a:cs typeface="Calibri" pitchFamily="34" charset="0"/>
              </a:rPr>
              <a:t>Olapido</a:t>
            </a:r>
            <a:r>
              <a:rPr lang="en-US" sz="2300" dirty="0" smtClean="0">
                <a:latin typeface="Calibri" pitchFamily="34" charset="0"/>
                <a:cs typeface="Calibri" pitchFamily="34" charset="0"/>
              </a:rPr>
              <a:t>, 2013). </a:t>
            </a:r>
            <a:r>
              <a:rPr lang="el-GR" sz="2300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Η χώρα βελτίωσε σημαντικά τις </a:t>
            </a:r>
            <a:r>
              <a:rPr lang="el-GR" sz="2300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υποδομές</a:t>
            </a:r>
            <a:r>
              <a:rPr lang="el-GR" sz="2300" dirty="0" smtClean="0">
                <a:latin typeface="Calibri" pitchFamily="34" charset="0"/>
                <a:cs typeface="Calibri" pitchFamily="34" charset="0"/>
              </a:rPr>
              <a:t>, εξασφαλίζοντας οικονομική ανάπτυξη, κοινωνικά οφέλη και προσέλκυση ΑΞΕ</a:t>
            </a:r>
            <a:r>
              <a:rPr lang="en-US" sz="2300" dirty="0" smtClean="0">
                <a:latin typeface="Calibri" pitchFamily="34" charset="0"/>
                <a:cs typeface="Calibri" pitchFamily="34" charset="0"/>
              </a:rPr>
              <a:t> (Cole &amp; Roberts, 2011). </a:t>
            </a:r>
            <a:r>
              <a:rPr lang="el-GR" sz="23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/>
            <a:r>
              <a:rPr lang="el-GR" sz="2300" dirty="0" smtClean="0">
                <a:latin typeface="Calibri" pitchFamily="34" charset="0"/>
                <a:cs typeface="Calibri" pitchFamily="34" charset="0"/>
              </a:rPr>
              <a:t>Βελτιώσεις πραγματοποιήθηκαν και στους </a:t>
            </a:r>
            <a:r>
              <a:rPr lang="el-GR" sz="2300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τομείς των μεταφορών και των τηλεπικοινωνιών</a:t>
            </a:r>
            <a:r>
              <a:rPr lang="el-GR" sz="2300" dirty="0" smtClean="0">
                <a:latin typeface="Calibri" pitchFamily="34" charset="0"/>
                <a:cs typeface="Calibri" pitchFamily="34" charset="0"/>
              </a:rPr>
              <a:t>, οι οποίες όμως περιορίστηκαν στις αστικές περιοχές</a:t>
            </a:r>
            <a:r>
              <a:rPr lang="en-US" sz="2300" dirty="0" smtClean="0">
                <a:latin typeface="Calibri" pitchFamily="34" charset="0"/>
                <a:cs typeface="Calibri" pitchFamily="34" charset="0"/>
              </a:rPr>
              <a:t> (</a:t>
            </a:r>
            <a:r>
              <a:rPr lang="en-US" sz="2300" dirty="0" err="1" smtClean="0">
                <a:latin typeface="Calibri" pitchFamily="34" charset="0"/>
                <a:cs typeface="Calibri" pitchFamily="34" charset="0"/>
              </a:rPr>
              <a:t>Urrunaga</a:t>
            </a:r>
            <a:r>
              <a:rPr lang="en-US" sz="2300" dirty="0" smtClean="0">
                <a:latin typeface="Calibri" pitchFamily="34" charset="0"/>
                <a:cs typeface="Calibri" pitchFamily="34" charset="0"/>
              </a:rPr>
              <a:t> &amp; </a:t>
            </a:r>
            <a:r>
              <a:rPr lang="en-US" sz="2300" dirty="0" err="1" smtClean="0">
                <a:latin typeface="Calibri" pitchFamily="34" charset="0"/>
                <a:cs typeface="Calibri" pitchFamily="34" charset="0"/>
              </a:rPr>
              <a:t>Aparicio</a:t>
            </a:r>
            <a:r>
              <a:rPr lang="en-US" sz="2300" dirty="0" smtClean="0">
                <a:latin typeface="Calibri" pitchFamily="34" charset="0"/>
                <a:cs typeface="Calibri" pitchFamily="34" charset="0"/>
              </a:rPr>
              <a:t>, 2013). </a:t>
            </a:r>
            <a:r>
              <a:rPr lang="el-GR" sz="2300" dirty="0" smtClean="0">
                <a:latin typeface="Calibri" pitchFamily="34" charset="0"/>
                <a:cs typeface="Calibri" pitchFamily="34" charset="0"/>
              </a:rPr>
              <a:t>  </a:t>
            </a:r>
          </a:p>
          <a:p>
            <a:pPr algn="just"/>
            <a:endParaRPr lang="el-GR" sz="2300" dirty="0" smtClean="0">
              <a:cs typeface="Times New Roman" pitchFamily="18" charset="0"/>
            </a:endParaRPr>
          </a:p>
          <a:p>
            <a:pPr algn="just"/>
            <a:endParaRPr lang="el-GR" sz="2300" dirty="0"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9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ίζες">
  <a:themeElements>
    <a:clrScheme name="Ρίζες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Ρίζες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Ρίζες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Ρίζες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Ρίζες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3.xml><?xml version="1.0" encoding="utf-8"?>
<a:themeOverride xmlns:a="http://schemas.openxmlformats.org/drawingml/2006/main">
  <a:clrScheme name="Ρίζες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4.xml><?xml version="1.0" encoding="utf-8"?>
<a:themeOverride xmlns:a="http://schemas.openxmlformats.org/drawingml/2006/main">
  <a:clrScheme name="Ρίζες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5.xml><?xml version="1.0" encoding="utf-8"?>
<a:themeOverride xmlns:a="http://schemas.openxmlformats.org/drawingml/2006/main">
  <a:clrScheme name="Ρίζες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690</TotalTime>
  <Words>2222</Words>
  <Application>Microsoft Office PowerPoint</Application>
  <PresentationFormat>Προβολή στην οθόνη (4:3)</PresentationFormat>
  <Paragraphs>243</Paragraphs>
  <Slides>22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30" baseType="lpstr">
      <vt:lpstr>Bookman Old Style</vt:lpstr>
      <vt:lpstr>Calibri</vt:lpstr>
      <vt:lpstr>Cambria</vt:lpstr>
      <vt:lpstr>Gill Sans MT</vt:lpstr>
      <vt:lpstr>Times New Roman</vt:lpstr>
      <vt:lpstr>Wingdings</vt:lpstr>
      <vt:lpstr>Wingdings 3</vt:lpstr>
      <vt:lpstr>Ρίζες</vt:lpstr>
      <vt:lpstr>Άμεσες Ξένες Επενδύσεις στη Λατινική Αμερική και στην Κεντρική Ασία:  Οι περιπτώσεις του Περού και του Ουζμπεκιστάν</vt:lpstr>
      <vt:lpstr>Σύνοψη της έννοιας των ΑΞΕ</vt:lpstr>
      <vt:lpstr>Οι ΑΞΕ στη Λατινική Αμερική</vt:lpstr>
      <vt:lpstr>Εισροές κεφαλαίων στη Λατινική Αμερική (2010-2017)</vt:lpstr>
      <vt:lpstr>Εισροές ΑΞΕ σε επιλεγμένες χώρες της Λατινικής Αμερικής (2016-2017)</vt:lpstr>
      <vt:lpstr>Οι ΑΞΕ στην Κεντρική Ασία</vt:lpstr>
      <vt:lpstr>Εισροές ΑΞΕ στην Ασία</vt:lpstr>
      <vt:lpstr>Εισροές ΑΞΕ στις χώρες της Κεντρικής Ασίας (2016-2017)</vt:lpstr>
      <vt:lpstr>Λόγοι εστίασης στο Περού</vt:lpstr>
      <vt:lpstr>Λόγοι εστίασης στο Περού (2)</vt:lpstr>
      <vt:lpstr>Λόγοι εστίασης στο Ουζμπεκιστάν</vt:lpstr>
      <vt:lpstr>Λόγοι εστίασης στο Ουζμπεκιστάν (2)</vt:lpstr>
      <vt:lpstr>Το Περού ως χώρα υποδοχής ΑΞΕ</vt:lpstr>
      <vt:lpstr>Το Ουζμπεκιστάν ως χώρα υποδοχής ΑΞΕ</vt:lpstr>
      <vt:lpstr>Συγκριτική μελέτη μεταξύ των δύο χωρών</vt:lpstr>
      <vt:lpstr>Κατανομή εισροών ΑΞΕ ανά τομέα</vt:lpstr>
      <vt:lpstr>Συμπεράσματα</vt:lpstr>
      <vt:lpstr>Συμπεράσματα</vt:lpstr>
      <vt:lpstr>Προτάσεις</vt:lpstr>
      <vt:lpstr>Προτάσεις</vt:lpstr>
      <vt:lpstr>Βιβλιογραφικές αναφορές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Πωλίνα Κεχαγιά</dc:creator>
  <cp:lastModifiedBy>metaxas</cp:lastModifiedBy>
  <cp:revision>82</cp:revision>
  <dcterms:created xsi:type="dcterms:W3CDTF">2018-10-16T08:35:42Z</dcterms:created>
  <dcterms:modified xsi:type="dcterms:W3CDTF">2018-10-23T10:09:47Z</dcterms:modified>
</cp:coreProperties>
</file>