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4"/>
  </p:notesMasterIdLst>
  <p:sldIdLst>
    <p:sldId id="256" r:id="rId2"/>
    <p:sldId id="258" r:id="rId3"/>
    <p:sldId id="283" r:id="rId4"/>
    <p:sldId id="294" r:id="rId5"/>
    <p:sldId id="295" r:id="rId6"/>
    <p:sldId id="284" r:id="rId7"/>
    <p:sldId id="296" r:id="rId8"/>
    <p:sldId id="297" r:id="rId9"/>
    <p:sldId id="260" r:id="rId10"/>
    <p:sldId id="287" r:id="rId11"/>
    <p:sldId id="286" r:id="rId12"/>
    <p:sldId id="288" r:id="rId13"/>
    <p:sldId id="259" r:id="rId14"/>
    <p:sldId id="282" r:id="rId15"/>
    <p:sldId id="289" r:id="rId16"/>
    <p:sldId id="291" r:id="rId17"/>
    <p:sldId id="261" r:id="rId18"/>
    <p:sldId id="293" r:id="rId19"/>
    <p:sldId id="280" r:id="rId20"/>
    <p:sldId id="290" r:id="rId21"/>
    <p:sldId id="262" r:id="rId22"/>
    <p:sldId id="298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4CF82-C36F-4558-A042-E4D950973A71}" type="datetimeFigureOut">
              <a:rPr lang="el-GR" smtClean="0"/>
              <a:pPr/>
              <a:t>23/10/2018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C878-B1B7-47F7-B948-D81BC6AC02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5BBC208-CFF3-4926-8A24-B9A06BA81375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692F-85EB-4D36-8CD1-CCE6EF763F55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72D2-43B7-4604-A25C-DB9DFD5293D9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D2E46-03C3-4E6B-ABC7-F1D6CBD2F284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9564AC2-345B-42CA-9A04-5F9BB985A832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132BF-B6F0-4E11-AC04-B7EB897DBA19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162DA-5087-4541-9FE6-C2B5058413D2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F82D-5C05-4ABB-A143-E174583BD1F1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F762-CDF6-4F9E-B2B3-8A4D8AE60A0E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E84C-E312-4768-81AD-953EFCAAA87B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1D01-54FC-476F-8EEE-ECAC80300B5B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E75E7B-1F81-46F4-A8DF-B9AC0EEDEA03}" type="datetime1">
              <a:rPr lang="el-GR" smtClean="0"/>
              <a:pPr/>
              <a:t>23/10/2018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2271172"/>
            <a:ext cx="7715304" cy="151501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Άμεσες Ξένες Επενδύσεις στη Λατινική Αμερική και στην Κεντρική Ασία: </a:t>
            </a:r>
            <a:r>
              <a:rPr lang="en-US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</a:br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Οι περιπτώσεις του Περού και του Ουζμπεκιστάν</a:t>
            </a:r>
            <a:endParaRPr lang="el-GR" b="1" dirty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619672" y="317736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altLang="el-GR" dirty="0">
                <a:solidFill>
                  <a:srgbClr val="002060"/>
                </a:solidFill>
              </a:rPr>
              <a:t>Μάθημα</a:t>
            </a:r>
            <a:r>
              <a:rPr lang="el-GR" altLang="el-GR" b="1" dirty="0">
                <a:solidFill>
                  <a:srgbClr val="002060"/>
                </a:solidFill>
              </a:rPr>
              <a:t>: Ο</a:t>
            </a:r>
            <a:r>
              <a:rPr lang="en-US" altLang="el-GR" b="1" dirty="0">
                <a:solidFill>
                  <a:srgbClr val="002060"/>
                </a:solidFill>
                <a:latin typeface="Calibri" panose="020F0502020204030204" pitchFamily="34" charset="0"/>
              </a:rPr>
              <a:t>IKONOMIKA TH</a:t>
            </a:r>
            <a:r>
              <a:rPr lang="el-GR" altLang="el-GR" b="1" dirty="0">
                <a:solidFill>
                  <a:srgbClr val="002060"/>
                </a:solidFill>
              </a:rPr>
              <a:t>Σ ΑΝΑΠΤΥΞΗΣ </a:t>
            </a:r>
          </a:p>
          <a:p>
            <a:pPr algn="ctr"/>
            <a:r>
              <a:rPr lang="el-GR" altLang="el-GR" b="1" dirty="0">
                <a:solidFill>
                  <a:srgbClr val="002060"/>
                </a:solidFill>
              </a:rPr>
              <a:t>(Αναπτυσσόμενες Χώρες)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76056" y="5157192"/>
            <a:ext cx="3815904" cy="115277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l-GR" sz="1600" b="1" dirty="0">
                <a:latin typeface="Calibri" panose="020F0502020204030204" pitchFamily="34" charset="0"/>
              </a:rPr>
              <a:t>Διάλεξη </a:t>
            </a:r>
            <a:r>
              <a:rPr lang="el-GR" altLang="el-GR" sz="1600" b="1" dirty="0" smtClean="0">
                <a:latin typeface="Calibri" panose="020F0502020204030204" pitchFamily="34" charset="0"/>
              </a:rPr>
              <a:t>4</a:t>
            </a:r>
            <a:r>
              <a:rPr lang="el-GR" altLang="el-GR" sz="1600" b="1" baseline="30000" dirty="0" smtClean="0">
                <a:latin typeface="Calibri" panose="020F0502020204030204" pitchFamily="34" charset="0"/>
              </a:rPr>
              <a:t>η</a:t>
            </a:r>
            <a:r>
              <a:rPr lang="el-GR" altLang="el-GR" sz="1600" dirty="0">
                <a:latin typeface="Calibri" panose="020F0502020204030204" pitchFamily="34" charset="0"/>
              </a:rPr>
              <a:t>: Δρ. Θεόδωρος Μεταξάς</a:t>
            </a:r>
          </a:p>
          <a:p>
            <a:pPr algn="ctr" eaLnBrk="1" hangingPunct="1"/>
            <a:r>
              <a:rPr lang="el-GR" altLang="el-GR" sz="1600" dirty="0" smtClean="0">
                <a:latin typeface="Calibri" panose="020F0502020204030204" pitchFamily="34" charset="0"/>
              </a:rPr>
              <a:t>Αναπληρωτής </a:t>
            </a:r>
            <a:r>
              <a:rPr lang="el-GR" altLang="el-GR" sz="1600" dirty="0">
                <a:latin typeface="Calibri" panose="020F0502020204030204" pitchFamily="34" charset="0"/>
              </a:rPr>
              <a:t>Καθηγητής, ΤΟΕ, </a:t>
            </a:r>
            <a:r>
              <a:rPr lang="el-GR" altLang="el-GR" sz="1600" dirty="0" smtClean="0">
                <a:latin typeface="Calibri" panose="020F0502020204030204" pitchFamily="34" charset="0"/>
              </a:rPr>
              <a:t>ΠΘ</a:t>
            </a:r>
            <a:endParaRPr lang="en-US" altLang="el-GR" sz="1600" dirty="0" smtClean="0">
              <a:latin typeface="Calibri" panose="020F0502020204030204" pitchFamily="34" charset="0"/>
            </a:endParaRPr>
          </a:p>
          <a:p>
            <a:pPr algn="ctr" eaLnBrk="1" hangingPunct="1"/>
            <a:r>
              <a:rPr lang="el-GR" altLang="el-GR" sz="1600" dirty="0" smtClean="0">
                <a:latin typeface="Calibri" panose="020F0502020204030204" pitchFamily="34" charset="0"/>
              </a:rPr>
              <a:t>Δρ. Πολυξένη Κεχαγιά, Διδάκτωρ ΤΟΕ ΠΘ</a:t>
            </a:r>
            <a:endParaRPr lang="el-GR" altLang="el-GR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Λόγοι εστίασης στο Περού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(2)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300" dirty="0" smtClean="0"/>
              <a:t>Η εισροή ξένων κεφαλαίων στο Περού επέφερε μείωση του ποσοστού φτώχειας κατά 10%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Castro et al, 2012), </a:t>
            </a:r>
            <a:r>
              <a:rPr lang="el-GR" sz="2300" dirty="0" smtClean="0"/>
              <a:t>αύξηση της παραγωγικότητας και οικονομική μεγέθυνση</a:t>
            </a:r>
            <a:r>
              <a:rPr lang="en-US" sz="2300" dirty="0" smtClean="0"/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(Alfaro et al, 2008). 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n-US" sz="2300" dirty="0" smtClean="0"/>
              <a:t> </a:t>
            </a:r>
            <a:endParaRPr lang="el-GR" sz="2300" dirty="0" smtClean="0"/>
          </a:p>
          <a:p>
            <a:pPr algn="just"/>
            <a:r>
              <a:rPr lang="el-GR" sz="2300" dirty="0" smtClean="0"/>
              <a:t>Λόγω των εισροών ΑΞΕ παρατηρήθηκε μείωση των κοινωνικών ανισοτήτων στη χώρα</a:t>
            </a:r>
            <a:r>
              <a:rPr lang="en-US" sz="2300" dirty="0" smtClean="0"/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Xu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2010). 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n-US" sz="2300" dirty="0" smtClean="0"/>
              <a:t> </a:t>
            </a:r>
            <a:endParaRPr lang="el-GR" sz="2300" dirty="0" smtClean="0"/>
          </a:p>
          <a:p>
            <a:pPr algn="just"/>
            <a:r>
              <a:rPr lang="el-GR" sz="2300" dirty="0" smtClean="0"/>
              <a:t>Οι ΑΞΕ στο Περού απορροφήθηκαν κυρίως από τον εξορυκτικό κλάδο, τον τομέα της εστίασης και τη βιομηχανία πετρελαίου (</a:t>
            </a:r>
            <a:r>
              <a:rPr lang="el-GR" sz="2300" dirty="0" err="1" smtClean="0"/>
              <a:t>Larsson</a:t>
            </a:r>
            <a:r>
              <a:rPr lang="el-GR" sz="2300" dirty="0" smtClean="0"/>
              <a:t> &amp; </a:t>
            </a:r>
            <a:r>
              <a:rPr lang="el-GR" sz="2300" dirty="0" err="1" smtClean="0"/>
              <a:t>Ericsson</a:t>
            </a:r>
            <a:r>
              <a:rPr lang="el-GR" sz="2300" dirty="0" smtClean="0"/>
              <a:t>, 201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4; Rivas &amp;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Mayorga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2011). </a:t>
            </a:r>
            <a:r>
              <a:rPr lang="en-US" sz="2300" dirty="0" smtClean="0">
                <a:cs typeface="Calibri" pitchFamily="34" charset="0"/>
              </a:rPr>
              <a:t> </a:t>
            </a:r>
            <a:r>
              <a:rPr lang="el-GR" sz="23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Λόγοι εστίασης στο Ουζμπεκιστάν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1963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Από το 1991 το Ουζμπεκιστάν κατέβαλε σημαντικές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προσπάθειες ανεξαρτητοποίησης και συνεργασίας με άλλες χώρες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, όπως η Ρωσία, η Κίνα κι οι ΗΠΑ.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Σκοπός της κυβέρνησης ήταν η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μείωση των συγκρούσεων, η βελτίωση των κοινωνικών υποδομών και του εκπαιδευτικού επιπέδου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ώστε να προσελκύσει περισσότερες ΑΞΕ (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Spechler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Spechler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2010).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κυριότεροι προσδιοριστικοί παράγοντες των εισροών ΑΞΕ στο Ουζμπεκιστάν είναι ο βαθμός οικονομικής απελευθέρωσης της χώρας και το επίπεδο της διαφθοράς.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Μέσω των εισροών ΑΞΕ η κυβέρνηση της χώρας κατάφερε να μειώσει το ποσοστό φτώχιας και να προαγάγει την προστασία του περιβάλλοντος (</a:t>
            </a:r>
            <a:r>
              <a:rPr lang="el-GR" sz="2300" dirty="0" err="1" smtClean="0">
                <a:latin typeface="Calibri" pitchFamily="34" charset="0"/>
                <a:cs typeface="Calibri" pitchFamily="34" charset="0"/>
              </a:rPr>
              <a:t>Abdolvand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et al, 2014).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Το Ουζμπεκιστάν διαθέτει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επάρκεια σε φυσικό αέριο και ορυκτούς πόρους.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Λόγοι εστίασης στο Ουζμπεκιστάν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(2)</a:t>
            </a:r>
            <a:endParaRPr lang="el-GR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Το Ουζμπεκιστάν προσελκύει ΑΞΕ κυρίως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στον κλάδο της ενέργειας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Reynoldson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2005).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χώρα επικεντρώθηκε στις ανανεώσιμες πηγές ενέργειας και βελτίωσε τις υποδομές στο συγκεκριμένο κλάδο ώστε να προσελκύσει περισσότερες ΑΞΕ (</a:t>
            </a:r>
            <a:r>
              <a:rPr lang="el-GR" sz="2300" dirty="0" err="1" smtClean="0">
                <a:latin typeface="Calibri" pitchFamily="34" charset="0"/>
                <a:cs typeface="Calibri" pitchFamily="34" charset="0"/>
              </a:rPr>
              <a:t>Saidmamatov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et al, 2014).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Λόγω των πολιτισμικών και των αρχαιολογικών χαρακτηριστικών της χώρας, το Ουζμπεκιστάν προσέλκυση ΑΞΕ και στον τομέα του τουρισμού.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Τέλος, οι εισροές ΑΞΕ στη χώρα απορροφήθηκαν και από τους τομείς των υπηρεσιών και της κλωστοϋφαντουργίας. 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κυβέρνηση επέβαλε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πολιτικές αντιμετώπισης των κρίσεων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για να προσελκύσει ΑΞΕ και σταθερή στρατηγική παγκοσμιοποίησης.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839100" cy="8382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Το Περού ως χώρα υποδοχής ΑΞΕ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6000760" y="1214422"/>
            <a:ext cx="2928958" cy="48434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Οι εισροές  ΑΞΕ στο Περού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έχουν μειωθεί σημαντικά σε σύγκριση με το 2012.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Το 2016 οι εισροές ΑΞΕ ανέρχονταν σε 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6,8 εκατ.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Αντίθετα, το 2012 η χώρα είχε καταφέρει να απορροφήσει ΑΞΕ που ανέρχονταν σε 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11,7 εκατ.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1214422"/>
            <a:ext cx="5715000" cy="4805378"/>
          </a:xfrm>
        </p:spPr>
        <p:txBody>
          <a:bodyPr>
            <a:normAutofit/>
          </a:bodyPr>
          <a:lstStyle/>
          <a:p>
            <a:pPr algn="just"/>
            <a:endParaRPr lang="en-US" sz="2800" dirty="0" smtClean="0">
              <a:cs typeface="Times New Roman" pitchFamily="18" charset="0"/>
            </a:endParaRPr>
          </a:p>
          <a:p>
            <a:pPr algn="just"/>
            <a:endParaRPr lang="el-GR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- Εικόνα"/>
          <p:cNvPicPr/>
          <p:nvPr/>
        </p:nvPicPr>
        <p:blipFill>
          <a:blip r:embed="rId3" cstate="print"/>
          <a:srcRect l="32372" t="27067" r="14664" b="17717"/>
          <a:stretch>
            <a:fillRect/>
          </a:stretch>
        </p:blipFill>
        <p:spPr bwMode="auto">
          <a:xfrm>
            <a:off x="214282" y="1428736"/>
            <a:ext cx="578647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04800"/>
            <a:ext cx="8267728" cy="8382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Το Ουζμπεκιστάν ως χώρα υποδοχής ΑΞΕ</a:t>
            </a:r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2"/>
          </p:nvPr>
        </p:nvSpPr>
        <p:spPr>
          <a:xfrm>
            <a:off x="6000760" y="1285860"/>
            <a:ext cx="2928926" cy="48434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Από το 2014 έως σήμερα παρατηρείται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μειωμένη εισροή ΑΞΕ στο Ουζμπεκιστάν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Το έτος 2010 η χώρα απορρόφησε τις περισσότερες εισροές ΑΞΕ, οι οποίες ανέρχονταν σε 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1,64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εκατ.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Αντίθετα, οι χαμηλότερες εισροές ΑΞΕ σημειώθηκαν το 1995 (-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$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0,02 εκατ.)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" name="9 - Εικόνα"/>
          <p:cNvPicPr/>
          <p:nvPr/>
        </p:nvPicPr>
        <p:blipFill>
          <a:blip r:embed="rId2" cstate="print"/>
          <a:srcRect l="38736" t="40354" r="17985" b="13287"/>
          <a:stretch>
            <a:fillRect/>
          </a:stretch>
        </p:blipFill>
        <p:spPr bwMode="auto">
          <a:xfrm>
            <a:off x="214282" y="1571612"/>
            <a:ext cx="571504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Συγκριτική μελέτη μεταξύ των δύο χωρών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142843" y="785794"/>
          <a:ext cx="9001157" cy="54578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9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5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endParaRPr kumimoji="0" lang="el-GR" sz="22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j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Το Περού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Το Ουζμπεκιστάν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r>
                        <a:rPr kumimoji="0" lang="el-GR" sz="20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Ως προς την κυβέρνηση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Νεοφιλελεύθερο καθεστώς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Απολυταρχικό καθεστώς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r>
                        <a:rPr kumimoji="0" lang="el-GR" sz="20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Ως προς τις πολιτικές και οικονομικές συνθήκες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Σταθερό πολιτικό και οικονομικό περιβάλλον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Ασταθές πολιτικό και οικονομικό περιβάλλον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r>
                        <a:rPr kumimoji="0" lang="el-GR" sz="20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Ως προς την ιδιοκτησίας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Αυξημένες ιδιωτικοποιήσεις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Αποκρατικοποιήσεις και ιδιωτικοποιήσεις στην κλωστοϋφαντουργία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r>
                        <a:rPr kumimoji="0" lang="el-GR" sz="20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Ως</a:t>
                      </a:r>
                      <a:r>
                        <a:rPr kumimoji="0" lang="el-GR" sz="2000" b="1" kern="1200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 προς την οικονομική μεγέθυνση</a:t>
                      </a:r>
                      <a:endParaRPr kumimoji="0" lang="el-GR" sz="2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j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Υψηλή οικονομική μεγέθυνση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Μέτρια οικονομική μεγέθυνση μέσω του περιορισμού των εξεγέρσεων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435">
                <a:tc>
                  <a:txBody>
                    <a:bodyPr/>
                    <a:lstStyle/>
                    <a:p>
                      <a:r>
                        <a:rPr kumimoji="0" lang="el-GR" sz="20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Ως προς τους κοινωνικοοικονομικούς</a:t>
                      </a:r>
                      <a:r>
                        <a:rPr kumimoji="0" lang="el-GR" sz="2000" b="1" kern="1200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 δείκτες</a:t>
                      </a:r>
                      <a:endParaRPr kumimoji="0" lang="el-GR" sz="20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j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Μείωση φτώχειας, αύξηση ΑΕΠ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j-ea"/>
                          <a:cs typeface="Calibri" pitchFamily="34" charset="0"/>
                        </a:rPr>
                        <a:t>Μείωση φτώχειας, αύξηση παραγωγικότητας, προστασία περιβάλλοντος, μέτρια αύξηση ΑΕΠ, νέες θέσεις εργασίας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- TextBox"/>
          <p:cNvSpPr txBox="1"/>
          <p:nvPr/>
        </p:nvSpPr>
        <p:spPr>
          <a:xfrm>
            <a:off x="2643174" y="6286520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Πηγή: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Metaxas &amp; Kechagia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2013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Κατανομή εισροών ΑΞΕ ανά τομέα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4040188" cy="6858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Περού</a:t>
            </a:r>
            <a:endParaRPr lang="el-GR" sz="2800" dirty="0" smtClean="0">
              <a:solidFill>
                <a:srgbClr val="0070C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6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3438" y="857232"/>
            <a:ext cx="4041775" cy="6858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Ουζμπεκιστάν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4038600" cy="4529150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Εξορυκτικό κλάδο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Κλάδος εστίασης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Βιομηχανία πετρελαίου και φυσικού αερίου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Υποδομές</a:t>
            </a:r>
            <a:endParaRPr lang="el-GR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1571612"/>
            <a:ext cx="4038600" cy="4600588"/>
          </a:xfrm>
        </p:spPr>
        <p:txBody>
          <a:bodyPr>
            <a:normAutofit lnSpcReduction="10000"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Εξορυκτικό κλάδο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Αγροτικό τομέα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Τομέα της ενέργειας και των ανανεώσιμων πηγών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Τεχνολογίες διαχείρισης υδάτων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Υποδομές εστιασμένες σε ανανεώσιμες πηγές ενέργειας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Τομέα υπηρεσιών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Κλάδος κλωστοϋφαντουργίας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Τομέα τουρισμού</a:t>
            </a:r>
          </a:p>
          <a:p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2643174" y="6143644"/>
            <a:ext cx="3786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Πηγή: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Metaxas &amp; Kechagia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2013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Συμπεράσματα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Τόσο στη Λατινική Αμερική όσο και στην Κεντρική Ασία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η εισροή ΑΞΕ συνέβαλε στην οικονομική μεγέθυνση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Οι εισροές ΑΞΕ στις συγκεκριμένες περιφέρειες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δεν επηρεάστηκαν σημαντικά από τη χρηματοπιστωτική κρίση του 2007 – 2008</a:t>
            </a:r>
            <a:r>
              <a:rPr lang="el-GR" sz="2300" dirty="0" smtClean="0">
                <a:cs typeface="Times New Roman" pitchFamily="18" charset="0"/>
              </a:rPr>
              <a:t>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Οι χώρες που προσέλκυσαν περισσότερες ΑΞΕ είχαν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κοινά χαρακτηριστικά</a:t>
            </a:r>
            <a:r>
              <a:rPr lang="el-GR" sz="2300" dirty="0" smtClean="0">
                <a:cs typeface="Times New Roman" pitchFamily="18" charset="0"/>
              </a:rPr>
              <a:t>, όπως οι προσπάθειες για οικονομική απελευθέρωση και σταθερότητα,  η απελευθέρωση εμπορίου κ.α.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Οι εξεταζόμενες χώρες βελτίωσαν τις κυβερνητικές πολιτικές τους και κατάφεραν να επιτύχουν οικονομική μεγέθυνση μέσω της εισροής ΑΞΕ.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εισροή ΑΞΕ στις εξεταζόμενες χώρες επέφερε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μείωση των κοινωνικών ανισοτήτων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Οι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βασικοί προσδιοριστικοί παράγοντες </a:t>
            </a:r>
            <a:r>
              <a:rPr lang="el-GR" sz="2300" dirty="0" smtClean="0">
                <a:cs typeface="Times New Roman" pitchFamily="18" charset="0"/>
              </a:rPr>
              <a:t>των ΑΞΕ στις εξεταζόμενες χώρες είναι το μέγεθος της αγοράς κι η οικονομική σταθερότητα.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Συμπεράσματα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/>
          </a:bodyPr>
          <a:lstStyle/>
          <a:p>
            <a:pPr algn="just"/>
            <a:r>
              <a:rPr lang="el-GR" sz="2300" dirty="0" smtClean="0">
                <a:cs typeface="Times New Roman" pitchFamily="18" charset="0"/>
              </a:rPr>
              <a:t>Παρατηρείται ότι οι δύο χώρες καταφέρνουν να προσελκύουν ΑΞΕ παρά το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διαφορετικό καθεστώς </a:t>
            </a:r>
            <a:r>
              <a:rPr lang="el-GR" sz="2300" dirty="0" smtClean="0">
                <a:cs typeface="Times New Roman" pitchFamily="18" charset="0"/>
              </a:rPr>
              <a:t>(φιλελεύθερο στο Περού</a:t>
            </a:r>
            <a:r>
              <a:rPr lang="en-US" sz="2300" dirty="0" smtClean="0">
                <a:cs typeface="Times New Roman" pitchFamily="18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VS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απολυταρχικό στο Ουζμπεκιστάν)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Και οι δύο χώρες προσελκύουν ΑΞΕ καθώς είναι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πλούσιες σε φυσικούς πόρους </a:t>
            </a:r>
            <a:r>
              <a:rPr lang="el-GR" sz="2300" dirty="0" smtClean="0">
                <a:cs typeface="Times New Roman" pitchFamily="18" charset="0"/>
              </a:rPr>
              <a:t>(το Περού σε πετρέλαιο και φυσικό αέριο, ενώ το Ουζμπεκιστάν σε φυσικό αέριο και ορυκτούς πόρους).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Οι εξεταζόμενες χώρες θα πρέπει να παράσχουν περισσότερα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οικονομικά, επενδυτικά και κοινωνικά κίνητρα </a:t>
            </a:r>
            <a:r>
              <a:rPr lang="el-GR" sz="2300" dirty="0" smtClean="0">
                <a:cs typeface="Times New Roman" pitchFamily="18" charset="0"/>
              </a:rPr>
              <a:t>σε ξένους επενδυτές ώστε να προσελκύσουν περισσότερες ΑΞΕ.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Μέσω της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βελτίωσης των πολιτικών και μακροοικονομικών συνθηκών </a:t>
            </a:r>
            <a:r>
              <a:rPr lang="el-GR" sz="2300" dirty="0" smtClean="0">
                <a:cs typeface="Times New Roman" pitchFamily="18" charset="0"/>
              </a:rPr>
              <a:t>το Περού και το Ουζμπεκιστάν θα μπορούσαν να απορροφήσουν περισσότερες ΑΞΕ.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Και οι δύο χώρες πρέπει να επικεντρωθούν στην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προστασία του περιβάλλοντος.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Προτάσεις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572560" cy="586487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Στην περίπτωση του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ea typeface="+mj-ea"/>
                <a:cs typeface="Calibri" pitchFamily="34" charset="0"/>
              </a:rPr>
              <a:t>Περού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προτείνονται: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Η δημιουργία </a:t>
            </a: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ανταγωνιστικού ιδιωτικού τομέα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μέσω των ιδιωτικοποιήσεων.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Αποτελεσματική </a:t>
            </a: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διαχείριση των φυσικών πόρων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μέσω της αποφυγής εξόρυξης μη – ανανεώσιμων πηγών ενέργειας και της ορθής κατανομής των πόρων προς αποφυγήν ανισοτήτων.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Περαιτέρω </a:t>
            </a: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βελτίωση των υποδομών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κυρίως στις αγροτικές περιοχές, με σκοπό την αποτελεσματική διαχείριση του νερού, τη βελτίωση των μεταφορών και των συνθηκών υγιεινής.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Καταπολέμηση της διαφθοράς και αύξηση της διαφάνειας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μέσω της αποκέντρωσης και της μείωσης της γραφειοκρατίας, αποσκοπώντας στη δημιουργία ενός ανταγωνιστικού επενδυτικού περιβάλλοντος.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Βελτίωση του εκπαιδευτικού επιπέδου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και υιοθέτηση σύγχρονων τεχνολογιών που προάγουν την καινοτομία.</a:t>
            </a:r>
            <a:endParaRPr lang="el-GR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Σύνοψη της έννοιας των ΑΞΕ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Άμεσες Ξένες Επενδύσεις (ΑΞΕ) ορίστηκαν ως οι διεθνείς ροές κεφαλαίων κατά τις οποίες μια επιχείρηση που βρίσκεται σε μια χώρα δημιουργεί ή επεκτείνει μια θυγατρική σε άλλη χώρα (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Krugman &amp; Obstfeld, 2000). 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Η έννοια των ΑΞΕ δε θα πρέπει να συγχέεται με το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απόθεμα ΑΞΕ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FDI stock)</a:t>
            </a:r>
            <a:r>
              <a:rPr lang="el-GR" sz="2300" dirty="0" smtClean="0">
                <a:cs typeface="Times New Roman" pitchFamily="18" charset="0"/>
              </a:rPr>
              <a:t>,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το οποίο αφορά στην αξία του μετοχικού κεφαλαίου και των αποθεματικών που αναλογεί στη μητρική επιχείρηση, συν το καθαρό κέρδος των θυγατρικών επιχειρήσεων προς τη μητρική</a:t>
            </a:r>
            <a:r>
              <a:rPr lang="el-GR" sz="2300" dirty="0" smtClean="0">
                <a:cs typeface="Times New Roman" pitchFamily="18" charset="0"/>
              </a:rPr>
              <a:t>.</a:t>
            </a:r>
          </a:p>
          <a:p>
            <a:pPr algn="just"/>
            <a:r>
              <a:rPr lang="el-GR" sz="2300" dirty="0" smtClean="0">
                <a:cs typeface="Times New Roman" pitchFamily="18" charset="0"/>
              </a:rPr>
              <a:t>Αντίστοιχα, οι </a:t>
            </a:r>
            <a:r>
              <a:rPr lang="el-GR" sz="2300" dirty="0" smtClean="0">
                <a:solidFill>
                  <a:srgbClr val="0070C0"/>
                </a:solidFill>
                <a:cs typeface="Times New Roman" pitchFamily="18" charset="0"/>
              </a:rPr>
              <a:t>επενδύσεις σε ξένα χαρτοφυλάκια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(foreign portfolio investment),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με τις οποίες οι επενδυτές αποκτούν κυριότητα αλλά όχι τον έλεγχο μιας επιχείρησης. </a:t>
            </a:r>
            <a:endParaRPr lang="en-US" sz="23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Προτάσεις</a:t>
            </a:r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572560" cy="586487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Στην περίπτωση του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Ουζμπεκιστάν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προτείνονται: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Η περαιτέρω </a:t>
            </a: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μείωση της φτώχειας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και η </a:t>
            </a: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βελτίωση των συνθηκών διαβίωσης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σε αγροτικές κι αστικές περιοχές.  Παροχή οικονομικών κι εκπαιδευτικών ευκαιριών σε όλες τις κοινωνικές ομάδες ώστε να αυξηθούν τα ποσοστά απασχόλησης και να εξασφαλιστεί πρόσβαση όλων των μαθητών στην εκπαίδευση.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Βελτίωση των κοινωνικών πολιτικών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μέσω της ανάπτυξης του τομέα της υγείας.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Ανάπτυξη του τομέα των μεταφορών 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ώστε να ενισχυθούν οι εξαγωγές και η ανταγωνιστικότητα, καθώς η χώρα δεν έχει πρόσβαση στη θάλασσα. Επίσης, μείωση του κόστους μεταφοράς και αύξηση της αξιοπιστίας των μεταφορών.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Εκδημοκρατισμός του καθεστώτος </a:t>
            </a:r>
            <a:r>
              <a:rPr lang="el-GR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ώστε να βελτιωθεί το επενδυτικό περιβάλλον, να μειωθεί ο επενδυτικός κίνδυνος και να βελτιωθεί το νομικό σύστημα. </a:t>
            </a:r>
            <a:endParaRPr lang="el-GR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Autofit/>
          </a:bodyPr>
          <a:lstStyle/>
          <a:p>
            <a:pPr algn="ctr"/>
            <a:r>
              <a:rPr lang="el-GR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Alfaro L., Kalemli – Ozcan S.,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Volosovych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V. (2008). Why doesn’t capital flow from rich to poor countries? An empirical investigation, Review of Economics and Statistics, 90 (2): 347 – 368</a:t>
            </a: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Bengoa M.,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sanchez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– Robles B. (2003). Foreign direct investment, economic freedom and growth: New evidence from Latin America, European Journal of Political Economy, 19 (3): 529 – 545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Bury J. (2005). Mining mountains: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Neoliberalism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land texture, livelihoods and the new Peruvian mining industry in Cajamarca, Environment and Planning A, 37 (2): 221 – 239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Castro J.F., Baca J.,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Ocampo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J.P. (2012). (RE) counting the poor in Peru: A multidimensional approach, Latin American Journal of Economics, 49 (1): 37 – 65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Kantarci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K. (2007). Perceptions of foreign investors on the tourist market in central Asia including Kyrgyzstan, Kazakhstan, Uzbekistan, Turkmenistan, Tourism Management, 28(3): 820 – 829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Metaxas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., &amp; Kechagia, P. (2013). FDI in Latin America and Central Asia: A comparative analysis between Peru and Uzbekistan, Applied Econometrics and International Development, 16(2)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sz="1800" dirty="0" smtClean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Oladipo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O.S. (2013). Does foreign direct investment cause long run economic growth? Evidence from the Latin American and the Caribbean countries, International Economics and Economic Policy, 10(4): 569 – 582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Rivas R.M.,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Mayorga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D. (2011). Internationalization of Peruvian cuisine: An analysis of internationalization strategies of Peruvian restaurants,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Innovar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, 21 (39): 205 – 216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Saidmamatov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O.,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Salaev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S.,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Eschanov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B.,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Shimin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L (2014). Renewable energy potential of developing countries: The drivers towards a green economy (a case study from Uzbekistan), International Journal of Green Economics, 8 (2): 134 – 143 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Spechler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D.R.,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Spechler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M.C. (2010). The foreign policy of Uzbekistan: Sources, objectives and outcomes: 1991 – 2009, Central Asian Survey, 29 (2): 159 – 170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Xu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X. (2010). China’s outbound energy F.D.I. and cooperation with Canada, Geopolitics of Energy, 32 (4): 6 – 10</a:t>
            </a: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Οι ΑΞΕ στη Λατινική Αμερική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1963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Τα τελευταία χρόνια οι χώρες της Λατινικής Αμερικής έχουν καταφέρει να απορροφήσουν σημαντικό ποσοστό ΑΞΕ.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κρίση του 2007-2008 δεν επηρέασε σημαντικά τις εισροές ΑΞΕ στη συγκεκριμένη περιφέρεια.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χώρες της Λατινικής Αμερικής χαρακτηρίζονται από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οικονομική απελευθέρωση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, η οποία συμβάλλει στην προσέλκυση ξένων επενδυτών (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Bengoa &amp; Sanchez – Robles, 2003).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χώρες της περιφέρειας έχουν αναπτύξει θετική στάση προς το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διεθνές εμπόριο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και χαρακτηρίζονται από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πολιτική κι οικονομική σταθερότητα.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κυβερνήσεις των χωρών αυτών προσπαθούν να προσελκύσουν ξένους επενδυτές μέσω της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μειωμένης γραφειοκρατίας, του αναπτυγμένου νομικού συστήματος, της θεσμικής ποιότητας και της μακροοικονομικής σταθερότητας.</a:t>
            </a:r>
          </a:p>
          <a:p>
            <a:pPr algn="just"/>
            <a:endParaRPr lang="el-GR" sz="2300" dirty="0" smtClean="0">
              <a:cs typeface="Times New Roman" pitchFamily="18" charset="0"/>
            </a:endParaRPr>
          </a:p>
          <a:p>
            <a:pPr algn="just"/>
            <a:endParaRPr lang="el-GR" sz="2300" dirty="0" smtClean="0">
              <a:cs typeface="Times New Roman" pitchFamily="18" charset="0"/>
            </a:endParaRPr>
          </a:p>
          <a:p>
            <a:pPr algn="just"/>
            <a:endParaRPr lang="el-GR" sz="2300" dirty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04800"/>
            <a:ext cx="8267728" cy="838200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Εισροές κεφαλαίων </a:t>
            </a:r>
            <a:r>
              <a:rPr lang="el-GR" sz="28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στη Λατινική Αμερική (2010-2017)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5929322" y="1428736"/>
            <a:ext cx="2909878" cy="507209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Οι ΑΞΕ αποτελούν την κυριότερη μορφή εισροών κεφαλαίου στην περιφέρεια.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Το 2017 οι εισροές ΑΞΕ στην περιφέρεια ανέρχονταν σε $161,911 εκατ.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Σε σύγκριση με το 2016,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το 2017 οι εισροές ΑΞΕ μειώθηκαν κατά 3,6% 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λόγω της μείωσης των εισροών στη Βραζιλία και τη Χιλή.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1285860"/>
            <a:ext cx="5715000" cy="4733940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l-GR" sz="2300" dirty="0" smtClean="0">
              <a:cs typeface="Times New Roman" pitchFamily="18" charset="0"/>
            </a:endParaRPr>
          </a:p>
          <a:p>
            <a:pPr algn="just"/>
            <a:endParaRPr lang="el-GR" sz="2300" dirty="0" smtClean="0">
              <a:cs typeface="Times New Roman" pitchFamily="18" charset="0"/>
            </a:endParaRPr>
          </a:p>
          <a:p>
            <a:pPr algn="just">
              <a:buNone/>
            </a:pPr>
            <a:endParaRPr lang="el-GR" sz="2300" dirty="0">
              <a:cs typeface="Times New Roman" pitchFamily="18" charset="0"/>
            </a:endParaRPr>
          </a:p>
        </p:txBody>
      </p:sp>
      <p:pic>
        <p:nvPicPr>
          <p:cNvPr id="6" name="5 - Εικόνα"/>
          <p:cNvPicPr/>
          <p:nvPr/>
        </p:nvPicPr>
        <p:blipFill>
          <a:blip r:embed="rId2" cstate="print"/>
          <a:srcRect l="18815" t="28051" r="21581" b="25098"/>
          <a:stretch>
            <a:fillRect/>
          </a:stretch>
        </p:blipFill>
        <p:spPr bwMode="auto">
          <a:xfrm>
            <a:off x="285720" y="1428736"/>
            <a:ext cx="557216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Εισροές ΑΞΕ σε επιλεγμένες χώρες της Λατινικής Αμερικής (2016-2017)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29600" cy="4622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52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alibri" pitchFamily="34" charset="0"/>
                          <a:cs typeface="Calibri" pitchFamily="34" charset="0"/>
                        </a:rPr>
                        <a:t>Μεταβολή σε </a:t>
                      </a:r>
                      <a:r>
                        <a:rPr lang="el-GR" b="1" baseline="0" dirty="0" smtClean="0">
                          <a:latin typeface="Calibri" pitchFamily="34" charset="0"/>
                          <a:cs typeface="Calibri" pitchFamily="34" charset="0"/>
                        </a:rPr>
                        <a:t>τιμές (2016-2017)</a:t>
                      </a:r>
                      <a:endParaRPr lang="el-GR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alibri" pitchFamily="34" charset="0"/>
                          <a:cs typeface="Calibri" pitchFamily="34" charset="0"/>
                        </a:rPr>
                        <a:t>Ποσοστιαία μεταβολή (2016-2017)</a:t>
                      </a:r>
                      <a:endParaRPr lang="el-GR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Αργεντινή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3.260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11.517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8.257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253,3%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Βολιβία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335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389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116,1%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Βραζιλία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78.248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70.685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-7.563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-9,7%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Χιλή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12.374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6.419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-5.955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48,1%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Κολομβία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13.850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13.924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0,5%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Ουρουγουάη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-379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406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107,1%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Μεξικό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34.776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31.726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-3.050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8,8%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Ελ Σαλβαδόρ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348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792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444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127,6%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Περού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6.863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6.769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-93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1,4%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Αϊτή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105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375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270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257,3%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857488" y="6211669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Πηγή: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ECLAC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2018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*$ </a:t>
            </a:r>
            <a:r>
              <a:rPr lang="el-GR" dirty="0" err="1" smtClean="0">
                <a:latin typeface="Calibri" pitchFamily="34" charset="0"/>
                <a:cs typeface="Calibri" pitchFamily="34" charset="0"/>
              </a:rPr>
              <a:t>Εκατ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Οι ΑΞΕ στην Κεντρική Ασία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1963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χώρες της Νότιας και Κεντρικής Ασίας έχουν καταφέρει να προσελκύσουν αυξημένες εισροές ΑΞΕ από το 1990.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Από τις χώρες της Κεντρικής Ασίας, η Ρωσία, η Εσθονία και το Αζερμπαϊτζάν έχουν απορροφήσει το μεγαλύτερο ποσοστό ΑΞΕ από το 2002.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Αντίθετα, οι χώρες που προσέλκυσαν τις λιγότερες ΑΞΕ είναι το Ουζμπεκιστάν και το Κιργιστάν. Αυτοί οφείλεται στο γεγονός ότι πρόκειται για χώρες που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προχώρησαν αργότερα σε μεταρρυθμίσεις σε σύγκριση με τις υπόλοιπες τις περιφέρειας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εισροή ΑΞΕ στη συγκεκριμένη περιφέρει συνέβαλε στη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μεταφορά της τεχνολογίας και στην αύξηση της παραγωγικότητας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Οι ξένοι επενδυτές προσελκύονται κυρίως από την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επάρκεια φυσικών πόρων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των χωρών της Κεντρικής Ασίας.</a:t>
            </a:r>
          </a:p>
          <a:p>
            <a:pPr algn="just"/>
            <a:endParaRPr lang="el-GR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48" y="0"/>
            <a:ext cx="8124852" cy="8382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Εισροές ΑΞΕ στην Ασία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idx="2"/>
          </p:nvPr>
        </p:nvSpPr>
        <p:spPr>
          <a:xfrm>
            <a:off x="5715008" y="857232"/>
            <a:ext cx="3286148" cy="5643602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Το </a:t>
            </a:r>
            <a:r>
              <a:rPr lang="en-US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2016 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σημειώθηκε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μείωση των συνολικών εισροών ΑΞΕ στην Ασία 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($524,4 εκατ. Το 2015 έναντι $492 εκατ. το 2016).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Μεγαλύτερη μείωση σημειώθηκε στην Ανατολική Ασία, λόγω της μείωσης των εισροών ΑΞΕ σε Χονγκ Κονγκ και Κίνα.</a:t>
            </a:r>
            <a:endParaRPr lang="en-US" sz="23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Αντίθετα με τις υπόλοιπες </a:t>
            </a:r>
            <a:r>
              <a:rPr lang="el-GR" sz="23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υπο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-περιφέρειες της Ασίας,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η Κεντρική Ασία το 2016 προσέλκυσε $5,1 εκατ. περισσότερες ΑΞΕ από το 2015</a:t>
            </a:r>
            <a:r>
              <a:rPr lang="el-GR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l-GR" sz="23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l-GR" sz="23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endParaRPr lang="el-GR" sz="23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l-GR" sz="23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6 - Εικόνα"/>
          <p:cNvPicPr/>
          <p:nvPr/>
        </p:nvPicPr>
        <p:blipFill>
          <a:blip r:embed="rId3" cstate="print"/>
          <a:srcRect l="7471" t="23622" r="45376" b="25591"/>
          <a:stretch>
            <a:fillRect/>
          </a:stretch>
        </p:blipFill>
        <p:spPr bwMode="auto">
          <a:xfrm>
            <a:off x="285720" y="1285860"/>
            <a:ext cx="535785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152400"/>
            <a:ext cx="8401080" cy="990584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Εισροές ΑΞΕ </a:t>
            </a:r>
            <a:r>
              <a:rPr lang="el-GR" sz="2800" b="1" dirty="0" smtClean="0">
                <a:solidFill>
                  <a:srgbClr val="0070C0"/>
                </a:solidFill>
                <a:latin typeface="+mn-lt"/>
                <a:cs typeface="Calibri" pitchFamily="34" charset="0"/>
              </a:rPr>
              <a:t>στις χώρες της Κεντρικής Ασίας </a:t>
            </a:r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(2016-2017)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29600" cy="2768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1524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l-GR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alibri" pitchFamily="34" charset="0"/>
                          <a:cs typeface="Calibri" pitchFamily="34" charset="0"/>
                        </a:rPr>
                        <a:t>Μεταβολή σε </a:t>
                      </a:r>
                      <a:r>
                        <a:rPr lang="el-GR" b="1" baseline="0" dirty="0" smtClean="0">
                          <a:latin typeface="Calibri" pitchFamily="34" charset="0"/>
                          <a:cs typeface="Calibri" pitchFamily="34" charset="0"/>
                        </a:rPr>
                        <a:t>τιμές (2016-2017)</a:t>
                      </a:r>
                      <a:endParaRPr lang="el-GR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Calibri" pitchFamily="34" charset="0"/>
                          <a:cs typeface="Calibri" pitchFamily="34" charset="0"/>
                        </a:rPr>
                        <a:t>Ποσοστιαία μεταβολή (2016-2017)</a:t>
                      </a:r>
                      <a:endParaRPr lang="el-GR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Καζακστάν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16.779</a:t>
                      </a:r>
                      <a:endParaRPr kumimoji="0" lang="el-GR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4.542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-12.237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72,9</a:t>
                      </a:r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Κιργιστάν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619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-107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-726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17</a:t>
                      </a:r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Τατζικιστάν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240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200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-404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16,8</a:t>
                      </a:r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Ουζμπεκιστάν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133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-37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28,2</a:t>
                      </a:r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Τουρκμενιστάν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2.243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2.313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70,3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3,13</a:t>
                      </a:r>
                      <a:r>
                        <a:rPr lang="el-GR" dirty="0" smtClean="0">
                          <a:latin typeface="Calibri" pitchFamily="34" charset="0"/>
                          <a:cs typeface="Calibri" pitchFamily="34" charset="0"/>
                        </a:rPr>
                        <a:t>%</a:t>
                      </a:r>
                      <a:endParaRPr lang="el-GR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2928926" y="557214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Πηγή: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UNCTAD (2018)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*$ 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Εκατ. 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Λόγοι εστίασης στο Περού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519638"/>
          </a:xfrm>
        </p:spPr>
        <p:txBody>
          <a:bodyPr>
            <a:noAutofit/>
          </a:bodyPr>
          <a:lstStyle/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κυβέρνηση του Περού έχει προχωρήσει σε ποικίλες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οικονομικές και πολιτικές μεταρρυθμίσεις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ώστε να προσελκύσει περισσότερες ΑΞΕ, εφαρμόζοντας νεοφιλελεύθερες πολιτικές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Β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ury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2015).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Για να προσελκύσει ξένους επενδυτές το Περού ανοίχθηκε σε ξένες αγορές εφαρμόζοντας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απελευθέρωση των τιμών, μείωση του πληθωρισμού κι αύξηση των ιδιωτικοποιήσεων</a:t>
            </a:r>
            <a:r>
              <a:rPr lang="en-US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Olapido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2013).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Η χώρα βελτίωσε σημαντικά τις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υποδομές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, εξασφαλίζοντας οικονομική ανάπτυξη, κοινωνικά οφέλη και προσέλκυση ΑΞΕ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(Cole &amp; Roberts, 2011).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/>
            <a:r>
              <a:rPr lang="el-GR" sz="2300" dirty="0" smtClean="0">
                <a:latin typeface="Calibri" pitchFamily="34" charset="0"/>
                <a:cs typeface="Calibri" pitchFamily="34" charset="0"/>
              </a:rPr>
              <a:t>Βελτιώσεις πραγματοποιήθηκαν και στους </a:t>
            </a:r>
            <a:r>
              <a:rPr lang="el-GR" sz="23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τομείς των μεταφορών και των τηλεπικοινωνιών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, οι οποίες όμως περιορίστηκαν στις αστικές περιοχές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Urrunaga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2300" dirty="0" err="1" smtClean="0">
                <a:latin typeface="Calibri" pitchFamily="34" charset="0"/>
                <a:cs typeface="Calibri" pitchFamily="34" charset="0"/>
              </a:rPr>
              <a:t>Aparicio</a:t>
            </a:r>
            <a:r>
              <a:rPr lang="en-US" sz="2300" dirty="0" smtClean="0">
                <a:latin typeface="Calibri" pitchFamily="34" charset="0"/>
                <a:cs typeface="Calibri" pitchFamily="34" charset="0"/>
              </a:rPr>
              <a:t>, 2013). </a:t>
            </a:r>
            <a:r>
              <a:rPr lang="el-GR" sz="2300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/>
            <a:endParaRPr lang="el-GR" sz="2300" dirty="0" smtClean="0">
              <a:cs typeface="Times New Roman" pitchFamily="18" charset="0"/>
            </a:endParaRPr>
          </a:p>
          <a:p>
            <a:pPr algn="just"/>
            <a:endParaRPr lang="el-GR" sz="2300" dirty="0"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5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2222</Words>
  <Application>Microsoft Office PowerPoint</Application>
  <PresentationFormat>Προβολή στην οθόνη (4:3)</PresentationFormat>
  <Paragraphs>243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0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Ρίζες</vt:lpstr>
      <vt:lpstr>Άμεσες Ξένες Επενδύσεις στη Λατινική Αμερική και στην Κεντρική Ασία:  Οι περιπτώσεις του Περού και του Ουζμπεκιστάν</vt:lpstr>
      <vt:lpstr>Σύνοψη της έννοιας των ΑΞΕ</vt:lpstr>
      <vt:lpstr>Οι ΑΞΕ στη Λατινική Αμερική</vt:lpstr>
      <vt:lpstr>Εισροές κεφαλαίων στη Λατινική Αμερική (2010-2017)</vt:lpstr>
      <vt:lpstr>Εισροές ΑΞΕ σε επιλεγμένες χώρες της Λατινικής Αμερικής (2016-2017)</vt:lpstr>
      <vt:lpstr>Οι ΑΞΕ στην Κεντρική Ασία</vt:lpstr>
      <vt:lpstr>Εισροές ΑΞΕ στην Ασία</vt:lpstr>
      <vt:lpstr>Εισροές ΑΞΕ στις χώρες της Κεντρικής Ασίας (2016-2017)</vt:lpstr>
      <vt:lpstr>Λόγοι εστίασης στο Περού</vt:lpstr>
      <vt:lpstr>Λόγοι εστίασης στο Περού (2)</vt:lpstr>
      <vt:lpstr>Λόγοι εστίασης στο Ουζμπεκιστάν</vt:lpstr>
      <vt:lpstr>Λόγοι εστίασης στο Ουζμπεκιστάν (2)</vt:lpstr>
      <vt:lpstr>Το Περού ως χώρα υποδοχής ΑΞΕ</vt:lpstr>
      <vt:lpstr>Το Ουζμπεκιστάν ως χώρα υποδοχής ΑΞΕ</vt:lpstr>
      <vt:lpstr>Συγκριτική μελέτη μεταξύ των δύο χωρών</vt:lpstr>
      <vt:lpstr>Κατανομή εισροών ΑΞΕ ανά τομέα</vt:lpstr>
      <vt:lpstr>Συμπεράσματα</vt:lpstr>
      <vt:lpstr>Συμπεράσματα</vt:lpstr>
      <vt:lpstr>Προτάσεις</vt:lpstr>
      <vt:lpstr>Προτάσεις</vt:lpstr>
      <vt:lpstr>Βιβλιογραφικές αναφορές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Πωλίνα Κεχαγιά</dc:creator>
  <cp:lastModifiedBy>metaxas</cp:lastModifiedBy>
  <cp:revision>82</cp:revision>
  <dcterms:created xsi:type="dcterms:W3CDTF">2018-10-16T08:35:42Z</dcterms:created>
  <dcterms:modified xsi:type="dcterms:W3CDTF">2018-10-23T10:09:47Z</dcterms:modified>
</cp:coreProperties>
</file>