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notesMasterIdLst>
    <p:notesMasterId r:id="rId67"/>
  </p:notes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369" r:id="rId17"/>
    <p:sldId id="368" r:id="rId18"/>
    <p:sldId id="277" r:id="rId19"/>
    <p:sldId id="275" r:id="rId20"/>
    <p:sldId id="276" r:id="rId21"/>
    <p:sldId id="317" r:id="rId22"/>
    <p:sldId id="278" r:id="rId23"/>
    <p:sldId id="293" r:id="rId24"/>
    <p:sldId id="294" r:id="rId25"/>
    <p:sldId id="292" r:id="rId26"/>
    <p:sldId id="281" r:id="rId27"/>
    <p:sldId id="295" r:id="rId28"/>
    <p:sldId id="296" r:id="rId29"/>
    <p:sldId id="297" r:id="rId30"/>
    <p:sldId id="298" r:id="rId31"/>
    <p:sldId id="300" r:id="rId32"/>
    <p:sldId id="302" r:id="rId33"/>
    <p:sldId id="304" r:id="rId34"/>
    <p:sldId id="305" r:id="rId35"/>
    <p:sldId id="319" r:id="rId36"/>
    <p:sldId id="309" r:id="rId37"/>
    <p:sldId id="366" r:id="rId38"/>
    <p:sldId id="310" r:id="rId39"/>
    <p:sldId id="311" r:id="rId40"/>
    <p:sldId id="367" r:id="rId41"/>
    <p:sldId id="320" r:id="rId42"/>
    <p:sldId id="321" r:id="rId43"/>
    <p:sldId id="358" r:id="rId44"/>
    <p:sldId id="322" r:id="rId45"/>
    <p:sldId id="325" r:id="rId46"/>
    <p:sldId id="326" r:id="rId47"/>
    <p:sldId id="328" r:id="rId48"/>
    <p:sldId id="332" r:id="rId49"/>
    <p:sldId id="360" r:id="rId50"/>
    <p:sldId id="341" r:id="rId51"/>
    <p:sldId id="342" r:id="rId52"/>
    <p:sldId id="365" r:id="rId53"/>
    <p:sldId id="344" r:id="rId54"/>
    <p:sldId id="346" r:id="rId55"/>
    <p:sldId id="362" r:id="rId56"/>
    <p:sldId id="349" r:id="rId57"/>
    <p:sldId id="350" r:id="rId58"/>
    <p:sldId id="351" r:id="rId59"/>
    <p:sldId id="352" r:id="rId60"/>
    <p:sldId id="353" r:id="rId61"/>
    <p:sldId id="363" r:id="rId62"/>
    <p:sldId id="355" r:id="rId63"/>
    <p:sldId id="356" r:id="rId64"/>
    <p:sldId id="357" r:id="rId65"/>
    <p:sldId id="364" r:id="rId66"/>
  </p:sldIdLst>
  <p:sldSz cx="9144000" cy="6858000" type="screen4x3"/>
  <p:notesSz cx="6858000" cy="9144000"/>
  <p:embeddedFontLst>
    <p:embeddedFont>
      <p:font typeface="Calibri" pitchFamily="34" charset="0"/>
      <p:regular r:id="rId68"/>
      <p:bold r:id="rId69"/>
      <p:italic r:id="rId70"/>
      <p:boldItalic r:id="rId71"/>
    </p:embeddedFont>
    <p:embeddedFont>
      <p:font typeface="Constantia" pitchFamily="18" charset="0"/>
      <p:regular r:id="rId72"/>
      <p:bold r:id="rId73"/>
      <p:italic r:id="rId74"/>
      <p:boldItalic r:id="rId75"/>
    </p:embeddedFont>
    <p:embeddedFont>
      <p:font typeface="Cambria Math" pitchFamily="18" charset="0"/>
      <p:regular r:id="rId76"/>
    </p:embeddedFont>
    <p:embeddedFont>
      <p:font typeface="Wingdings 2" pitchFamily="18" charset="2"/>
      <p:regular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7" autoAdjust="0"/>
    <p:restoredTop sz="94660"/>
  </p:normalViewPr>
  <p:slideViewPr>
    <p:cSldViewPr>
      <p:cViewPr varScale="1">
        <p:scale>
          <a:sx n="73" d="100"/>
          <a:sy n="73" d="100"/>
        </p:scale>
        <p:origin x="-12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ACA50-AB99-4FB9-AB4F-057B6BADD354}" type="datetimeFigureOut">
              <a:rPr lang="el-GR" smtClean="0"/>
              <a:pPr/>
              <a:t>21/2/2017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A44B3-2E7A-4A69-AF66-DF73E84F62F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4EA44B3-2E7A-4A69-AF66-DF73E84F62F7}" type="slidenum">
              <a:rPr lang="el-GR" smtClean="0"/>
              <a:pPr/>
              <a:t>17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2/21/2017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2/21/2017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Εισαγωγή </a:t>
            </a:r>
            <a:r>
              <a:rPr lang="el-GR" smtClean="0"/>
              <a:t>στη λογική</a:t>
            </a:r>
            <a:br>
              <a:rPr lang="el-GR" smtClean="0"/>
            </a:br>
            <a:r>
              <a:rPr lang="en-US" smtClean="0"/>
              <a:t>The </a:t>
            </a:r>
            <a:r>
              <a:rPr lang="en-US" dirty="0" smtClean="0"/>
              <a:t>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Διάζευξη - </a:t>
            </a:r>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a:t>
            </a:r>
            <a:r>
              <a:rPr lang="en-US" sz="1800" dirty="0" smtClean="0">
                <a:solidFill>
                  <a:srgbClr val="0070C0"/>
                </a:solidFill>
              </a:rPr>
              <a:t>Or</a:t>
            </a:r>
            <a:r>
              <a:rPr lang="en-US" sz="1800" dirty="0" smtClean="0"/>
              <a:t>”  -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a:t>
            </a:r>
            <a:r>
              <a:rPr lang="en-US" sz="1800" dirty="0" smtClean="0">
                <a:solidFill>
                  <a:srgbClr val="0070C0"/>
                </a:solidFill>
              </a:rPr>
              <a:t>we assume that students need to have taken one of the prerequisites</a:t>
            </a:r>
            <a:r>
              <a:rPr lang="en-US" sz="1800" dirty="0" smtClean="0"/>
              <a:t>,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dirty="0" smtClean="0"/>
              <a:t>“</a:t>
            </a:r>
            <a:r>
              <a:rPr lang="el-GR" sz="1800" dirty="0" smtClean="0"/>
              <a:t>Αποκλειστικό Ή - </a:t>
            </a:r>
            <a:r>
              <a:rPr lang="en-US" sz="1800" dirty="0" smtClean="0">
                <a:solidFill>
                  <a:srgbClr val="0070C0"/>
                </a:solidFill>
              </a:rPr>
              <a:t>Exclusive Or</a:t>
            </a:r>
            <a:r>
              <a:rPr lang="en-US" sz="1800" dirty="0" smtClean="0"/>
              <a:t>”  - When reading the sentence “Soup or salad comes with this entrée,” </a:t>
            </a:r>
            <a:r>
              <a:rPr lang="en-US" sz="1800" dirty="0" smtClean="0">
                <a:solidFill>
                  <a:srgbClr val="0070C0"/>
                </a:solidFill>
              </a:rPr>
              <a:t>we do not expect to be able to get both soup and salad</a:t>
            </a:r>
            <a:r>
              <a:rPr lang="en-US" sz="1800" dirty="0" smtClean="0"/>
              <a:t>.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n-US" dirty="0" smtClean="0"/>
              <a:t> </a:t>
            </a:r>
            <a:r>
              <a:rPr lang="el-GR" dirty="0" smtClean="0"/>
              <a:t>Προτάσεις υπό συνθήκη, συνεπαγωγή </a:t>
            </a:r>
            <a:r>
              <a:rPr lang="en-US" dirty="0" smtClean="0"/>
              <a:t>Implication</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solidFill>
                  <a:srgbClr val="0070C0"/>
                </a:solidFill>
              </a:rPr>
              <a:t>conditional statement </a:t>
            </a:r>
            <a:r>
              <a:rPr lang="en-US" sz="2000" dirty="0" smtClean="0">
                <a:solidFill>
                  <a:srgbClr val="0070C0"/>
                </a:solidFill>
              </a:rPr>
              <a:t>or </a:t>
            </a:r>
            <a:r>
              <a:rPr lang="en-US" sz="2000" i="1" dirty="0" smtClean="0">
                <a:solidFill>
                  <a:srgbClr val="0070C0"/>
                </a:solidFill>
              </a:rPr>
              <a:t>implication </a:t>
            </a:r>
            <a:r>
              <a:rPr lang="en-US" sz="2000" dirty="0" smtClean="0">
                <a:solidFill>
                  <a:srgbClr val="0070C0"/>
                </a:solidFill>
              </a:rPr>
              <a:t> </a:t>
            </a:r>
            <a:r>
              <a:rPr lang="en-US" sz="2000" dirty="0" smtClean="0"/>
              <a:t>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i="1" dirty="0" smtClean="0"/>
              <a:t>hypothesis</a:t>
            </a:r>
            <a:r>
              <a:rPr lang="en-US" sz="2200" dirty="0" smtClean="0"/>
              <a:t> (</a:t>
            </a:r>
            <a:r>
              <a:rPr lang="en-US" sz="2200" i="1" dirty="0" smtClean="0"/>
              <a:t>antecedent</a:t>
            </a:r>
            <a:r>
              <a:rPr lang="en-US" sz="2200" dirty="0" smtClean="0"/>
              <a:t> or </a:t>
            </a:r>
            <a:r>
              <a:rPr lang="en-US" sz="2200" i="1" dirty="0" smtClean="0"/>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i="1" dirty="0" smtClean="0"/>
              <a:t>conclusion</a:t>
            </a:r>
            <a:r>
              <a:rPr lang="en-US" sz="2200" dirty="0" smtClean="0"/>
              <a:t> (or </a:t>
            </a:r>
            <a:r>
              <a:rPr lang="en-US" sz="2200" i="1" dirty="0" smtClean="0"/>
              <a:t>consequence</a:t>
            </a:r>
            <a:r>
              <a:rPr lang="en-US" sz="2200" dirty="0" smtClean="0"/>
              <a:t>). </a:t>
            </a:r>
            <a:endParaRPr lang="el-GR" sz="2200" dirty="0" smtClean="0"/>
          </a:p>
          <a:p>
            <a:r>
              <a:rPr lang="el-GR" sz="2200" dirty="0" smtClean="0">
                <a:solidFill>
                  <a:srgbClr val="0070C0"/>
                </a:solidFill>
              </a:rPr>
              <a:t>Είναι ψευδής μόνο όταν </a:t>
            </a:r>
            <a:r>
              <a:rPr lang="en-US" sz="2200" dirty="0" smtClean="0">
                <a:solidFill>
                  <a:srgbClr val="0070C0"/>
                </a:solidFill>
              </a:rPr>
              <a:t>p </a:t>
            </a:r>
            <a:r>
              <a:rPr lang="el-GR" sz="2200" dirty="0" smtClean="0">
                <a:solidFill>
                  <a:srgbClr val="0070C0"/>
                </a:solidFill>
              </a:rPr>
              <a:t>είναι αληθής και </a:t>
            </a:r>
            <a:r>
              <a:rPr lang="en-US" sz="2200" dirty="0" smtClean="0">
                <a:solidFill>
                  <a:srgbClr val="0070C0"/>
                </a:solidFill>
              </a:rPr>
              <a:t>q </a:t>
            </a:r>
            <a:r>
              <a:rPr lang="el-GR" sz="2200" dirty="0" smtClean="0">
                <a:solidFill>
                  <a:srgbClr val="0070C0"/>
                </a:solidFill>
              </a:rPr>
              <a:t>είναι ψευδής</a:t>
            </a:r>
            <a:endParaRPr lang="en-US" sz="2200" dirty="0" smtClean="0">
              <a:solidFill>
                <a:srgbClr val="0070C0"/>
              </a:solidFill>
            </a:endParaRPr>
          </a:p>
          <a:p>
            <a:pPr lvl="1"/>
            <a:endParaRPr lang="en-US" sz="2000" dirty="0" smtClean="0">
              <a:solidFill>
                <a:srgbClr val="0070C0"/>
              </a:solidFill>
            </a:endParaRPr>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dirty="0" smtClean="0"/>
              <a:t>Για να κατανοήσουμε τη συνεπαγωγή - </a:t>
            </a:r>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think of an </a:t>
            </a:r>
            <a:r>
              <a:rPr lang="en-US" dirty="0" smtClean="0">
                <a:solidFill>
                  <a:srgbClr val="0070C0"/>
                </a:solidFill>
              </a:rPr>
              <a:t>obligation or contract</a:t>
            </a:r>
            <a:r>
              <a:rPr lang="en-US" dirty="0" smtClean="0">
                <a:solidFill>
                  <a:srgbClr val="FF0000"/>
                </a:solidFill>
              </a:rPr>
              <a: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Ways of Expressing </a:t>
            </a:r>
            <a:r>
              <a:rPr lang="en-US" sz="5400" i="1" dirty="0" smtClean="0">
                <a:latin typeface="Cambria Math" pitchFamily="18" charset="0"/>
                <a:ea typeface="Cambria Math" pitchFamily="18" charset="0"/>
              </a:rPr>
              <a:t>p </a:t>
            </a:r>
            <a:r>
              <a:rPr lang="en-US" sz="5400" dirty="0" smtClean="0">
                <a:latin typeface="Cambria Math"/>
                <a:ea typeface="Cambria Math"/>
              </a:rPr>
              <a:t>→</a:t>
            </a:r>
            <a:r>
              <a:rPr lang="en-US" sz="5400" i="1" dirty="0" smtClean="0">
                <a:latin typeface="Cambria Math" pitchFamily="18" charset="0"/>
                <a:ea typeface="Cambria Math" pitchFamily="18" charset="0"/>
              </a:rPr>
              <a:t>q</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t>q</a:t>
            </a: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Διαφορετικοί τρόποι να εκφράσουμε τη συνεπαγωγή</a:t>
            </a:r>
            <a:endParaRPr lang="el-GR" dirty="0"/>
          </a:p>
        </p:txBody>
      </p:sp>
      <p:sp>
        <p:nvSpPr>
          <p:cNvPr id="3" name="Content Placeholder 2"/>
          <p:cNvSpPr>
            <a:spLocks noGrp="1"/>
          </p:cNvSpPr>
          <p:nvPr>
            <p:ph idx="1"/>
          </p:nvPr>
        </p:nvSpPr>
        <p:spPr>
          <a:xfrm>
            <a:off x="457200" y="1935480"/>
            <a:ext cx="3962400" cy="4389120"/>
          </a:xfrm>
        </p:spPr>
        <p:txBody>
          <a:bodyPr/>
          <a:lstStyle/>
          <a:p>
            <a:r>
              <a:rPr lang="el-GR" dirty="0" smtClean="0"/>
              <a:t>Αν </a:t>
            </a:r>
            <a:r>
              <a:rPr lang="en-US" dirty="0" smtClean="0"/>
              <a:t>p </a:t>
            </a:r>
            <a:r>
              <a:rPr lang="el-GR" dirty="0" smtClean="0"/>
              <a:t>τότε </a:t>
            </a:r>
            <a:r>
              <a:rPr lang="en-US" dirty="0" smtClean="0"/>
              <a:t>q</a:t>
            </a:r>
          </a:p>
          <a:p>
            <a:r>
              <a:rPr lang="el-GR" dirty="0" smtClean="0"/>
              <a:t>Αν </a:t>
            </a:r>
            <a:r>
              <a:rPr lang="en-US" dirty="0" smtClean="0"/>
              <a:t>p, q</a:t>
            </a:r>
          </a:p>
          <a:p>
            <a:r>
              <a:rPr lang="en-US" dirty="0" smtClean="0"/>
              <a:t>H p </a:t>
            </a:r>
            <a:r>
              <a:rPr lang="el-GR" dirty="0" smtClean="0"/>
              <a:t>αρκεί για την </a:t>
            </a:r>
            <a:r>
              <a:rPr lang="en-US" dirty="0" smtClean="0"/>
              <a:t>q</a:t>
            </a:r>
          </a:p>
          <a:p>
            <a:endParaRPr lang="en-US" dirty="0" smtClean="0"/>
          </a:p>
          <a:p>
            <a:r>
              <a:rPr lang="en-US" dirty="0" smtClean="0"/>
              <a:t>q, </a:t>
            </a:r>
            <a:r>
              <a:rPr lang="el-GR" dirty="0" smtClean="0"/>
              <a:t>αν </a:t>
            </a:r>
            <a:r>
              <a:rPr lang="en-US" dirty="0" smtClean="0"/>
              <a:t>p</a:t>
            </a:r>
          </a:p>
          <a:p>
            <a:r>
              <a:rPr lang="el-GR" dirty="0" smtClean="0"/>
              <a:t>Μια αναγκαία συνθήκη για την </a:t>
            </a:r>
            <a:r>
              <a:rPr lang="en-US" dirty="0" smtClean="0"/>
              <a:t>p </a:t>
            </a:r>
            <a:r>
              <a:rPr lang="el-GR" dirty="0" smtClean="0"/>
              <a:t>είναι η </a:t>
            </a:r>
            <a:r>
              <a:rPr lang="en-US" dirty="0" smtClean="0"/>
              <a:t>q</a:t>
            </a:r>
          </a:p>
          <a:p>
            <a:r>
              <a:rPr lang="en-US" dirty="0" smtClean="0"/>
              <a:t>q, </a:t>
            </a:r>
            <a:r>
              <a:rPr lang="el-GR" dirty="0" smtClean="0"/>
              <a:t>εκτός αν όχι </a:t>
            </a:r>
            <a:r>
              <a:rPr lang="en-US" dirty="0" smtClean="0"/>
              <a:t>p</a:t>
            </a:r>
          </a:p>
          <a:p>
            <a:endParaRPr lang="el-GR" dirty="0"/>
          </a:p>
        </p:txBody>
      </p:sp>
      <p:sp>
        <p:nvSpPr>
          <p:cNvPr id="4" name="Content Placeholder 2"/>
          <p:cNvSpPr txBox="1">
            <a:spLocks/>
          </p:cNvSpPr>
          <p:nvPr/>
        </p:nvSpPr>
        <p:spPr>
          <a:xfrm>
            <a:off x="4495800" y="2057400"/>
            <a:ext cx="46482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 </a:t>
            </a:r>
            <a:r>
              <a:rPr lang="en-US" sz="2600" dirty="0" smtClean="0"/>
              <a:t>p </a:t>
            </a:r>
            <a:r>
              <a:rPr lang="el-GR" sz="2600" dirty="0" smtClean="0"/>
              <a:t>συνεπάγεται την </a:t>
            </a:r>
            <a:r>
              <a:rPr lang="en-US" sz="2600" dirty="0" smtClean="0"/>
              <a:t>q</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t>p </a:t>
            </a:r>
            <a:r>
              <a:rPr lang="el-GR" sz="2600" noProof="0" dirty="0" smtClean="0"/>
              <a:t>μόνον αν </a:t>
            </a:r>
            <a:r>
              <a:rPr lang="en-US" sz="2600" noProof="0" dirty="0" smtClean="0"/>
              <a:t>q</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noProof="0" dirty="0" smtClean="0">
                <a:solidFill>
                  <a:srgbClr val="0070C0"/>
                </a:solidFill>
              </a:rPr>
              <a:t>H </a:t>
            </a:r>
            <a:r>
              <a:rPr lang="en-US" sz="2600" dirty="0" smtClean="0">
                <a:solidFill>
                  <a:srgbClr val="0070C0"/>
                </a:solidFill>
              </a:rPr>
              <a:t>p </a:t>
            </a:r>
            <a:r>
              <a:rPr lang="el-GR" sz="2600" dirty="0" smtClean="0">
                <a:solidFill>
                  <a:srgbClr val="0070C0"/>
                </a:solidFill>
              </a:rPr>
              <a:t>είναι επαρκής </a:t>
            </a:r>
            <a:r>
              <a:rPr lang="en-US" sz="2600" dirty="0" smtClean="0">
                <a:solidFill>
                  <a:srgbClr val="0070C0"/>
                </a:solidFill>
              </a:rPr>
              <a:t>(</a:t>
            </a:r>
            <a:r>
              <a:rPr lang="el-GR" sz="2600" dirty="0" smtClean="0">
                <a:solidFill>
                  <a:srgbClr val="0070C0"/>
                </a:solidFill>
              </a:rPr>
              <a:t>αρκετή) για την </a:t>
            </a:r>
            <a:r>
              <a:rPr lang="en-US" sz="2600" dirty="0" smtClean="0">
                <a:solidFill>
                  <a:srgbClr val="0070C0"/>
                </a:solidFill>
              </a:rPr>
              <a:t>q</a:t>
            </a:r>
            <a:endParaRPr kumimoji="0" lang="en-US" sz="2600" b="0" i="0" u="none" strike="noStrike" kern="1200" cap="none" spc="0" normalizeH="0" baseline="0" noProof="0" dirty="0" smtClean="0">
              <a:ln>
                <a:noFill/>
              </a:ln>
              <a:solidFill>
                <a:srgbClr val="0070C0"/>
              </a:solidFill>
              <a:effectLst/>
              <a:uLnTx/>
              <a:uFillTx/>
              <a:latin typeface="+mn-lt"/>
              <a:ea typeface="+mn-ea"/>
              <a:cs typeface="+mn-cs"/>
            </a:endParaRPr>
          </a:p>
          <a:p>
            <a:pPr marL="274320" lvl="0" indent="-27432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rgbClr val="0070C0"/>
                </a:solidFill>
                <a:effectLst/>
                <a:uLnTx/>
                <a:uFillTx/>
                <a:latin typeface="+mn-lt"/>
                <a:ea typeface="+mn-ea"/>
                <a:cs typeface="+mn-cs"/>
              </a:rPr>
              <a:t>H q </a:t>
            </a:r>
            <a:r>
              <a:rPr kumimoji="0" lang="el-GR" sz="2600" b="0" i="0" u="none" strike="noStrike" kern="1200" cap="none" spc="0" normalizeH="0" baseline="0" noProof="0" dirty="0" smtClean="0">
                <a:ln>
                  <a:noFill/>
                </a:ln>
                <a:solidFill>
                  <a:srgbClr val="0070C0"/>
                </a:solidFill>
                <a:effectLst/>
                <a:uLnTx/>
                <a:uFillTx/>
                <a:latin typeface="+mn-lt"/>
                <a:ea typeface="+mn-ea"/>
                <a:cs typeface="+mn-cs"/>
              </a:rPr>
              <a:t>είναι </a:t>
            </a:r>
            <a:r>
              <a:rPr lang="el-GR" sz="2800" dirty="0" smtClean="0">
                <a:solidFill>
                  <a:srgbClr val="0070C0"/>
                </a:solidFill>
              </a:rPr>
              <a:t>αναγκαία </a:t>
            </a:r>
            <a:r>
              <a:rPr lang="el-GR" sz="2600" dirty="0" smtClean="0">
                <a:solidFill>
                  <a:srgbClr val="0070C0"/>
                </a:solidFill>
              </a:rPr>
              <a:t>για την </a:t>
            </a:r>
            <a:r>
              <a:rPr lang="en-US" sz="2600" dirty="0" smtClean="0">
                <a:solidFill>
                  <a:srgbClr val="0070C0"/>
                </a:solidFill>
              </a:rPr>
              <a:t>p</a:t>
            </a:r>
            <a:endParaRPr kumimoji="0" lang="en-US" sz="2600" b="0" i="0" u="none" strike="noStrike" kern="1200" cap="none" spc="0" normalizeH="0" baseline="0" noProof="0" dirty="0" smtClean="0">
              <a:ln>
                <a:noFill/>
              </a:ln>
              <a:solidFill>
                <a:srgbClr val="0070C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 </a:t>
            </a:r>
            <a:r>
              <a:rPr lang="en-US" sz="2600" dirty="0" smtClean="0"/>
              <a:t>q </a:t>
            </a:r>
            <a:r>
              <a:rPr lang="el-GR" sz="2600" dirty="0" smtClean="0"/>
              <a:t>προκύπτει από την </a:t>
            </a:r>
            <a:r>
              <a:rPr lang="en-US" sz="2600" dirty="0" smtClean="0"/>
              <a:t>p</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Διαφορετικοί τρόποι να το πούμε</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a:t>
            </a:r>
            <a:r>
              <a:rPr lang="el-GR" b="1" dirty="0" smtClean="0"/>
              <a:t>αν</a:t>
            </a:r>
            <a:r>
              <a:rPr lang="en-US" dirty="0" smtClean="0"/>
              <a:t> </a:t>
            </a:r>
            <a:r>
              <a:rPr lang="en-US" i="1" dirty="0" smtClean="0">
                <a:latin typeface="Cambria Math" pitchFamily="18" charset="0"/>
                <a:ea typeface="Cambria Math" pitchFamily="18" charset="0"/>
              </a:rPr>
              <a:t>p</a:t>
            </a:r>
            <a:r>
              <a:rPr lang="en-US" dirty="0" smtClean="0"/>
              <a:t>, </a:t>
            </a:r>
            <a:r>
              <a:rPr lang="el-GR" b="1" dirty="0" smtClean="0"/>
              <a:t>τότε</a:t>
            </a:r>
            <a:r>
              <a:rPr lang="en-US" dirty="0" smtClean="0"/>
              <a:t> </a:t>
            </a:r>
            <a:r>
              <a:rPr lang="en-US" i="1" dirty="0" smtClean="0">
                <a:latin typeface="Cambria Math" pitchFamily="18" charset="0"/>
                <a:ea typeface="Cambria Math" pitchFamily="18" charset="0"/>
              </a:rPr>
              <a:t>q</a:t>
            </a:r>
            <a:r>
              <a:rPr lang="en-US" dirty="0" smtClean="0"/>
              <a:t>                     </a:t>
            </a:r>
            <a:r>
              <a:rPr lang="el-GR" dirty="0" smtClean="0"/>
              <a:t>η </a:t>
            </a:r>
            <a:r>
              <a:rPr lang="en-US" i="1" dirty="0" smtClean="0">
                <a:latin typeface="Cambria Math" pitchFamily="18" charset="0"/>
                <a:ea typeface="Cambria Math" pitchFamily="18" charset="0"/>
              </a:rPr>
              <a:t>p</a:t>
            </a:r>
            <a:r>
              <a:rPr lang="en-US" dirty="0" smtClean="0"/>
              <a:t> </a:t>
            </a:r>
            <a:r>
              <a:rPr lang="el-GR" b="1" dirty="0" smtClean="0"/>
              <a:t>συνεπάγεται την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l-GR" b="1" dirty="0" smtClean="0"/>
              <a:t>αν</a:t>
            </a:r>
            <a:r>
              <a:rPr lang="en-US" b="1"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l-GR" b="1" dirty="0" smtClean="0"/>
              <a:t>μόνον αν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l-GR" b="1" dirty="0" smtClean="0"/>
              <a:t>εκτός, αν </a:t>
            </a:r>
            <a:r>
              <a:rPr lang="en-US" i="1" dirty="0" smtClean="0">
                <a:latin typeface="Cambria Math" pitchFamily="18" charset="0"/>
                <a:ea typeface="Cambria Math" pitchFamily="18" charset="0"/>
              </a:rPr>
              <a:t>¬p</a:t>
            </a:r>
            <a:r>
              <a:rPr lang="en-US" dirty="0" smtClean="0"/>
              <a:t>               </a:t>
            </a:r>
            <a:r>
              <a:rPr lang="el-GR" dirty="0" smtClean="0"/>
              <a:t>η </a:t>
            </a:r>
            <a:r>
              <a:rPr lang="en-US" i="1" dirty="0" smtClean="0"/>
              <a:t>q</a:t>
            </a:r>
            <a:r>
              <a:rPr lang="en-US" dirty="0" smtClean="0"/>
              <a:t> </a:t>
            </a:r>
            <a:r>
              <a:rPr lang="el-GR" b="1" dirty="0" smtClean="0"/>
              <a:t>προκύπτει από την </a:t>
            </a:r>
            <a:r>
              <a:rPr lang="en-US" i="1" dirty="0" smtClean="0"/>
              <a:t>p</a:t>
            </a:r>
          </a:p>
          <a:p>
            <a:pPr>
              <a:buNone/>
            </a:pPr>
            <a:r>
              <a:rPr lang="en-US" dirty="0" smtClean="0"/>
              <a:t>    </a:t>
            </a:r>
            <a:r>
              <a:rPr lang="en-US" i="1" dirty="0" smtClean="0">
                <a:latin typeface="Cambria Math" pitchFamily="18" charset="0"/>
                <a:ea typeface="Cambria Math" pitchFamily="18" charset="0"/>
              </a:rPr>
              <a:t>q</a:t>
            </a:r>
            <a:r>
              <a:rPr lang="el-GR" dirty="0" smtClean="0"/>
              <a:t>, αν</a:t>
            </a:r>
            <a:r>
              <a:rPr lang="en-US" dirty="0" smtClean="0"/>
              <a:t> </a:t>
            </a:r>
            <a:r>
              <a:rPr lang="en-US" i="1" dirty="0" smtClean="0">
                <a:latin typeface="Cambria Math" pitchFamily="18" charset="0"/>
                <a:ea typeface="Cambria Math" pitchFamily="18" charset="0"/>
              </a:rPr>
              <a:t>p                                   q</a:t>
            </a:r>
            <a:r>
              <a:rPr lang="en-US" dirty="0" smtClean="0"/>
              <a:t> </a:t>
            </a:r>
            <a:r>
              <a:rPr lang="el-GR" b="1" dirty="0" smtClean="0"/>
              <a:t>οποτεδήποτε</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l-GR" b="1" dirty="0" smtClean="0"/>
              <a:t>όποτε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l-GR" i="1" dirty="0" smtClean="0">
                <a:latin typeface="Cambria Math" pitchFamily="18" charset="0"/>
                <a:ea typeface="Cambria Math" pitchFamily="18" charset="0"/>
              </a:rPr>
              <a:t>        </a:t>
            </a:r>
            <a:r>
              <a:rPr lang="el-GR" dirty="0" smtClean="0">
                <a:latin typeface="Cambria Math" pitchFamily="18" charset="0"/>
                <a:ea typeface="Cambria Math" pitchFamily="18" charset="0"/>
              </a:rPr>
              <a:t>η </a:t>
            </a:r>
            <a:r>
              <a:rPr lang="en-US" i="1" dirty="0" smtClean="0">
                <a:latin typeface="Cambria Math" pitchFamily="18" charset="0"/>
                <a:ea typeface="Cambria Math" pitchFamily="18" charset="0"/>
              </a:rPr>
              <a:t>p</a:t>
            </a:r>
            <a:r>
              <a:rPr lang="en-US" dirty="0" smtClean="0"/>
              <a:t> </a:t>
            </a:r>
            <a:r>
              <a:rPr lang="el-GR" b="1" dirty="0" smtClean="0"/>
              <a:t>είναι αρκετή για την</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l-GR" dirty="0" smtClean="0"/>
              <a:t> </a:t>
            </a:r>
            <a:r>
              <a:rPr lang="el-GR" b="1" dirty="0" smtClean="0"/>
              <a:t>προκύπτει από</a:t>
            </a:r>
            <a:r>
              <a:rPr lang="en-US" b="1" dirty="0" smtClean="0"/>
              <a:t> </a:t>
            </a:r>
            <a:r>
              <a:rPr lang="en-US" i="1" dirty="0" smtClean="0">
                <a:latin typeface="Cambria Math" pitchFamily="18" charset="0"/>
                <a:ea typeface="Cambria Math" pitchFamily="18" charset="0"/>
              </a:rPr>
              <a:t>p</a:t>
            </a:r>
            <a:r>
              <a:rPr lang="en-US" dirty="0" smtClean="0"/>
              <a:t>         </a:t>
            </a:r>
            <a:r>
              <a:rPr lang="el-GR" dirty="0" smtClean="0"/>
              <a:t>η </a:t>
            </a:r>
            <a:r>
              <a:rPr lang="en-US" i="1" dirty="0" smtClean="0">
                <a:latin typeface="Cambria Math" pitchFamily="18" charset="0"/>
                <a:ea typeface="Cambria Math" pitchFamily="18" charset="0"/>
              </a:rPr>
              <a:t>q</a:t>
            </a:r>
            <a:r>
              <a:rPr lang="en-US" dirty="0" smtClean="0"/>
              <a:t> </a:t>
            </a:r>
            <a:r>
              <a:rPr lang="el-GR" b="1" dirty="0" smtClean="0"/>
              <a:t>είναι αναγκαία για την</a:t>
            </a:r>
            <a:r>
              <a:rPr lang="en-US" b="1" dirty="0" smtClean="0"/>
              <a:t>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l-GR" b="1" dirty="0" smtClean="0"/>
              <a:t>η </a:t>
            </a:r>
            <a:r>
              <a:rPr lang="en-US" i="1" dirty="0" smtClean="0">
                <a:latin typeface="Cambria Math" pitchFamily="18" charset="0"/>
                <a:ea typeface="Cambria Math" pitchFamily="18" charset="0"/>
              </a:rPr>
              <a:t>p</a:t>
            </a:r>
            <a:r>
              <a:rPr lang="en-US" dirty="0" smtClean="0"/>
              <a:t> </a:t>
            </a:r>
            <a:r>
              <a:rPr lang="el-GR" b="1" dirty="0" smtClean="0"/>
              <a:t>αρκεί</a:t>
            </a:r>
            <a:r>
              <a:rPr lang="en-US" dirty="0" smtClean="0"/>
              <a:t> </a:t>
            </a:r>
            <a:r>
              <a:rPr lang="el-GR" dirty="0" smtClean="0"/>
              <a:t>για την </a:t>
            </a:r>
            <a:r>
              <a:rPr lang="en-US" i="1" dirty="0" smtClean="0"/>
              <a:t>q</a:t>
            </a:r>
            <a:endParaRPr lang="en-US" dirty="0" smtClean="0"/>
          </a:p>
          <a:p>
            <a:pPr>
              <a:buNone/>
            </a:pPr>
            <a:r>
              <a:rPr lang="en-US" dirty="0" smtClean="0"/>
              <a:t>     </a:t>
            </a:r>
            <a:r>
              <a:rPr lang="el-GR" b="1" dirty="0" smtClean="0"/>
              <a:t>μια επαρκής συνθήκη για την </a:t>
            </a:r>
            <a:r>
              <a:rPr lang="en-US" i="1" dirty="0" smtClean="0">
                <a:latin typeface="Cambria Math" pitchFamily="18" charset="0"/>
                <a:ea typeface="Cambria Math" pitchFamily="18" charset="0"/>
              </a:rPr>
              <a:t>q</a:t>
            </a:r>
            <a:r>
              <a:rPr lang="en-US" dirty="0" smtClean="0"/>
              <a:t> </a:t>
            </a:r>
            <a:r>
              <a:rPr lang="el-GR" b="1" dirty="0" smtClean="0"/>
              <a:t>είναι η</a:t>
            </a:r>
            <a:r>
              <a:rPr lang="en-US" dirty="0" smtClean="0"/>
              <a:t> </a:t>
            </a:r>
            <a:r>
              <a:rPr lang="en-US" i="1" dirty="0" smtClean="0">
                <a:latin typeface="Cambria Math" pitchFamily="18" charset="0"/>
                <a:ea typeface="Cambria Math" pitchFamily="18" charset="0"/>
              </a:rPr>
              <a:t>p</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sz="4000" dirty="0" smtClean="0"/>
              <a:t>Αναστροφές, </a:t>
            </a:r>
            <a:r>
              <a:rPr lang="el-GR" sz="4000" dirty="0" err="1" smtClean="0"/>
              <a:t>αντιθετοαναστροφές</a:t>
            </a:r>
            <a:r>
              <a:rPr lang="el-GR" sz="4000" dirty="0" smtClean="0"/>
              <a:t>, αντίστροφες προτάσεις</a:t>
            </a:r>
            <a:br>
              <a:rPr lang="el-GR" sz="4000" dirty="0" smtClean="0"/>
            </a:br>
            <a:r>
              <a:rPr lang="en-US" sz="4000" dirty="0" smtClean="0"/>
              <a:t>Converse, Contrapositive, and Inverse</a:t>
            </a:r>
            <a:endParaRPr lang="en-US" sz="4000" dirty="0"/>
          </a:p>
        </p:txBody>
      </p:sp>
      <p:sp>
        <p:nvSpPr>
          <p:cNvPr id="3" name="Content Placeholder 2"/>
          <p:cNvSpPr>
            <a:spLocks noGrp="1"/>
          </p:cNvSpPr>
          <p:nvPr>
            <p:ph idx="1"/>
          </p:nvPr>
        </p:nvSpPr>
        <p:spPr>
          <a:xfrm>
            <a:off x="0" y="1935480"/>
            <a:ext cx="9144000" cy="4389120"/>
          </a:xfrm>
        </p:spPr>
        <p:txBody>
          <a:bodyPr>
            <a:normAutofit fontScale="92500" lnSpcReduction="2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r>
              <a:rPr lang="el-GR" dirty="0" smtClean="0"/>
              <a:t> (</a:t>
            </a:r>
            <a:r>
              <a:rPr lang="el-GR" dirty="0" smtClean="0">
                <a:solidFill>
                  <a:srgbClr val="0070C0"/>
                </a:solidFill>
              </a:rPr>
              <a:t>ανάστροφη</a:t>
            </a:r>
            <a:r>
              <a:rPr lang="el-GR" dirty="0" smtClean="0"/>
              <a:t>)</a:t>
            </a:r>
            <a:endParaRPr lang="en-US" dirty="0" smtClean="0"/>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l-GR" i="1" dirty="0" smtClean="0">
                <a:latin typeface="Cambria Math" pitchFamily="18" charset="0"/>
                <a:ea typeface="Cambria Math" pitchFamily="18" charset="0"/>
              </a:rPr>
              <a:t> (</a:t>
            </a:r>
            <a:r>
              <a:rPr lang="el-GR" i="1" dirty="0" smtClean="0">
                <a:solidFill>
                  <a:srgbClr val="0070C0"/>
                </a:solidFill>
                <a:latin typeface="Cambria Math" pitchFamily="18" charset="0"/>
                <a:ea typeface="Cambria Math" pitchFamily="18" charset="0"/>
              </a:rPr>
              <a:t>αντιθετοαντίστροφη</a:t>
            </a:r>
            <a:r>
              <a:rPr lang="el-GR" i="1" dirty="0" smtClean="0">
                <a:latin typeface="Cambria Math" pitchFamily="18" charset="0"/>
                <a:ea typeface="Cambria Math" pitchFamily="18" charset="0"/>
              </a:rPr>
              <a:t>)</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l-GR" i="1" dirty="0" smtClean="0">
                <a:latin typeface="Cambria Math" pitchFamily="18" charset="0"/>
                <a:ea typeface="Cambria Math" pitchFamily="18" charset="0"/>
              </a:rPr>
              <a:t> (</a:t>
            </a:r>
            <a:r>
              <a:rPr lang="el-GR" i="1" dirty="0" smtClean="0">
                <a:solidFill>
                  <a:srgbClr val="0070C0"/>
                </a:solidFill>
                <a:latin typeface="Cambria Math" pitchFamily="18" charset="0"/>
                <a:ea typeface="Cambria Math" pitchFamily="18" charset="0"/>
              </a:rPr>
              <a:t>αντίστροφη</a:t>
            </a:r>
            <a:r>
              <a:rPr lang="el-GR" i="1" dirty="0" smtClean="0">
                <a:latin typeface="Cambria Math" pitchFamily="18" charset="0"/>
                <a:ea typeface="Cambria Math" pitchFamily="18" charset="0"/>
              </a:rPr>
              <a:t>)</a:t>
            </a:r>
            <a:endParaRPr lang="en-US" dirty="0" smtClean="0"/>
          </a:p>
          <a:p>
            <a:pPr>
              <a:buNone/>
            </a:pPr>
            <a:r>
              <a:rPr lang="en-US" b="1" dirty="0" smtClean="0"/>
              <a:t>   Example</a:t>
            </a:r>
            <a:r>
              <a:rPr lang="en-US" dirty="0" smtClean="0"/>
              <a:t>: Find the converse, inverse, and contrapositive of “It raining is a sufficient condition for my not going to town.”</a:t>
            </a:r>
          </a:p>
          <a:p>
            <a:pPr>
              <a:buNone/>
            </a:pPr>
            <a:r>
              <a:rPr lang="en-US" dirty="0" smtClean="0"/>
              <a:t>    </a:t>
            </a:r>
            <a:r>
              <a:rPr lang="el-GR" dirty="0" smtClean="0">
                <a:solidFill>
                  <a:srgbClr val="0070C0"/>
                </a:solidFill>
              </a:rPr>
              <a:t>Αν βρέχει τότε δεν θα πάω στην πόλη</a:t>
            </a:r>
            <a:endParaRPr lang="en-US" dirty="0" smtClean="0">
              <a:solidFill>
                <a:srgbClr val="0070C0"/>
              </a:solidFill>
            </a:endParaRPr>
          </a:p>
          <a:p>
            <a:pPr>
              <a:buNone/>
            </a:pPr>
            <a:r>
              <a:rPr lang="en-US" b="1" dirty="0" smtClean="0"/>
              <a:t>    Solution:</a:t>
            </a:r>
            <a:r>
              <a:rPr lang="en-US" dirty="0" smtClean="0"/>
              <a:t> </a:t>
            </a:r>
          </a:p>
          <a:p>
            <a:pPr lvl="1">
              <a:buNone/>
            </a:pPr>
            <a:r>
              <a:rPr lang="en-US" b="1" dirty="0" smtClean="0"/>
              <a:t>Converse</a:t>
            </a:r>
            <a:r>
              <a:rPr lang="el-GR" b="1" dirty="0" smtClean="0"/>
              <a:t> (</a:t>
            </a:r>
            <a:r>
              <a:rPr lang="el-GR" b="1" dirty="0" smtClean="0">
                <a:solidFill>
                  <a:srgbClr val="0070C0"/>
                </a:solidFill>
              </a:rPr>
              <a:t>ανάστροφη</a:t>
            </a:r>
            <a:r>
              <a:rPr lang="el-GR" b="1" dirty="0" smtClean="0"/>
              <a:t>)</a:t>
            </a:r>
            <a:r>
              <a:rPr lang="en-US" dirty="0" smtClean="0"/>
              <a:t>: If I do not go to town, then it is  raining.</a:t>
            </a:r>
          </a:p>
          <a:p>
            <a:pPr lvl="1">
              <a:buNone/>
            </a:pPr>
            <a:r>
              <a:rPr lang="en-US" b="1" dirty="0" smtClean="0"/>
              <a:t>Inverse</a:t>
            </a:r>
            <a:r>
              <a:rPr lang="el-GR" b="1" dirty="0" smtClean="0"/>
              <a:t> (</a:t>
            </a:r>
            <a:r>
              <a:rPr lang="el-GR" b="1" dirty="0" smtClean="0">
                <a:solidFill>
                  <a:srgbClr val="0070C0"/>
                </a:solidFill>
              </a:rPr>
              <a:t>αντίστροφη</a:t>
            </a:r>
            <a:r>
              <a:rPr lang="el-GR" b="1" dirty="0" smtClean="0"/>
              <a:t>)</a:t>
            </a:r>
            <a:r>
              <a:rPr lang="en-US" dirty="0" smtClean="0"/>
              <a:t>:  If it is not raining, then I will go to town.</a:t>
            </a:r>
          </a:p>
          <a:p>
            <a:pPr lvl="1">
              <a:buNone/>
            </a:pPr>
            <a:r>
              <a:rPr lang="en-US" b="1" dirty="0" smtClean="0"/>
              <a:t>Contrapositive</a:t>
            </a:r>
            <a:r>
              <a:rPr lang="el-GR" b="1" dirty="0" smtClean="0"/>
              <a:t> (</a:t>
            </a:r>
            <a:r>
              <a:rPr lang="el-GR" b="1" dirty="0" smtClean="0">
                <a:solidFill>
                  <a:srgbClr val="0070C0"/>
                </a:solidFill>
              </a:rPr>
              <a:t>αντιθετοαντίστροφη</a:t>
            </a:r>
            <a:r>
              <a:rPr lang="el-GR" b="1" dirty="0" smtClean="0"/>
              <a:t>)</a:t>
            </a:r>
            <a:r>
              <a:rPr lang="en-US" dirty="0" smtClean="0"/>
              <a:t>: If I go to town, then it is not raining.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Διπλή συνθήκη - </a:t>
            </a:r>
            <a:r>
              <a:rPr lang="en-US" dirty="0" smtClean="0"/>
              <a:t>Biconditional</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smtClean="0"/>
              <a:t>biconditional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biconditional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endParaRPr lang="el-GR" sz="2000" dirty="0" smtClean="0"/>
          </a:p>
          <a:p>
            <a:r>
              <a:rPr lang="el-GR" sz="2000" dirty="0" smtClean="0">
                <a:solidFill>
                  <a:srgbClr val="0070C0"/>
                </a:solidFill>
              </a:rPr>
              <a:t>Έχουν ακριβώς τις ίδιες τιμές αλήθειας</a:t>
            </a:r>
            <a:endParaRPr lang="en-US" sz="2000" dirty="0" smtClean="0">
              <a:solidFill>
                <a:srgbClr val="0070C0"/>
              </a:solidFill>
            </a:endParaRP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a:t>
            </a:r>
            <a:r>
              <a:rPr lang="en-US" sz="2200" dirty="0" smtClean="0">
                <a:solidFill>
                  <a:srgbClr val="0070C0"/>
                </a:solidFill>
              </a:rPr>
              <a:t>if and only if </a:t>
            </a:r>
            <a:r>
              <a:rPr lang="en-US" sz="2200" dirty="0" smtClean="0"/>
              <a:t>it is raining.”</a:t>
            </a:r>
            <a:r>
              <a:rPr lang="el-GR" sz="2200" dirty="0" smtClean="0"/>
              <a:t> (</a:t>
            </a:r>
            <a:r>
              <a:rPr lang="el-GR" sz="2200" dirty="0" smtClean="0">
                <a:solidFill>
                  <a:srgbClr val="0070C0"/>
                </a:solidFill>
              </a:rPr>
              <a:t>αν και μόνο αν)</a:t>
            </a:r>
            <a:endParaRPr lang="en-US" sz="2200" dirty="0" smtClean="0"/>
          </a:p>
        </p:txBody>
      </p:sp>
      <p:graphicFrame>
        <p:nvGraphicFramePr>
          <p:cNvPr id="13" name="Content Placeholder 3"/>
          <p:cNvGraphicFramePr>
            <a:graphicFrameLocks/>
          </p:cNvGraphicFramePr>
          <p:nvPr/>
        </p:nvGraphicFramePr>
        <p:xfrm>
          <a:off x="1600200" y="33528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Propositional Logic – </a:t>
            </a:r>
            <a:r>
              <a:rPr lang="el-GR" dirty="0" smtClean="0"/>
              <a:t>Προτασιακή λογική</a:t>
            </a:r>
            <a:endParaRPr lang="en-US" dirty="0" smtClean="0"/>
          </a:p>
          <a:p>
            <a:pPr lvl="1"/>
            <a:r>
              <a:rPr lang="en-US" dirty="0" smtClean="0"/>
              <a:t>The Language of Propositions</a:t>
            </a:r>
            <a:r>
              <a:rPr lang="el-GR" dirty="0" smtClean="0"/>
              <a:t> – Η γλώσσα των μαθηματικών προτάσεων</a:t>
            </a:r>
            <a:endParaRPr lang="en-US" dirty="0" smtClean="0"/>
          </a:p>
          <a:p>
            <a:pPr lvl="1"/>
            <a:r>
              <a:rPr lang="en-US" dirty="0" smtClean="0"/>
              <a:t>Applications</a:t>
            </a:r>
            <a:r>
              <a:rPr lang="el-GR" dirty="0" smtClean="0"/>
              <a:t> – Εφαρμογές</a:t>
            </a:r>
            <a:endParaRPr lang="en-US" dirty="0" smtClean="0"/>
          </a:p>
          <a:p>
            <a:pPr lvl="1"/>
            <a:r>
              <a:rPr lang="en-US" dirty="0" smtClean="0"/>
              <a:t>Logical Equivalences</a:t>
            </a:r>
            <a:r>
              <a:rPr lang="el-GR" dirty="0" smtClean="0"/>
              <a:t>- Ισοδυναμίες</a:t>
            </a:r>
            <a:endParaRPr lang="en-US" dirty="0" smtClean="0"/>
          </a:p>
          <a:p>
            <a:r>
              <a:rPr lang="en-US" dirty="0" smtClean="0"/>
              <a:t>Predicate Logic</a:t>
            </a:r>
            <a:r>
              <a:rPr lang="el-GR" dirty="0" smtClean="0"/>
              <a:t> - </a:t>
            </a:r>
            <a:endParaRPr lang="en-US" dirty="0" smtClean="0"/>
          </a:p>
          <a:p>
            <a:pPr lvl="1"/>
            <a:r>
              <a:rPr lang="en-US" dirty="0" smtClean="0"/>
              <a:t>The Language of Quantifiers – </a:t>
            </a:r>
            <a:r>
              <a:rPr lang="el-GR" dirty="0" smtClean="0"/>
              <a:t>ποσοτικοί δείκτες</a:t>
            </a:r>
            <a:endParaRPr lang="en-US" dirty="0" smtClean="0"/>
          </a:p>
          <a:p>
            <a:pPr lvl="1"/>
            <a:r>
              <a:rPr lang="en-US" dirty="0" smtClean="0"/>
              <a:t>Logical Equivalences</a:t>
            </a:r>
            <a:r>
              <a:rPr lang="el-GR" dirty="0" smtClean="0"/>
              <a:t> – λογικές ισοδυναμίες</a:t>
            </a:r>
            <a:endParaRPr lang="en-US" dirty="0" smtClean="0"/>
          </a:p>
          <a:p>
            <a:pPr lvl="1"/>
            <a:r>
              <a:rPr lang="en-US" dirty="0" smtClean="0"/>
              <a:t>Nested Quantifiers</a:t>
            </a:r>
            <a:r>
              <a:rPr lang="el-GR" dirty="0" smtClean="0"/>
              <a:t> -  ο ένας μέσα στον άλλο</a:t>
            </a:r>
            <a:endParaRPr lang="en-US" dirty="0" smtClean="0"/>
          </a:p>
          <a:p>
            <a:r>
              <a:rPr lang="en-US" dirty="0" smtClean="0"/>
              <a:t>Proofs – </a:t>
            </a:r>
            <a:r>
              <a:rPr lang="el-GR" dirty="0" smtClean="0"/>
              <a:t>αποδείξεις</a:t>
            </a:r>
            <a:endParaRPr lang="en-US" dirty="0" smtClean="0"/>
          </a:p>
          <a:p>
            <a:pPr lvl="1"/>
            <a:r>
              <a:rPr lang="en-US" dirty="0" smtClean="0"/>
              <a:t>Rules of Inference</a:t>
            </a:r>
          </a:p>
          <a:p>
            <a:pPr lvl="1"/>
            <a:r>
              <a:rPr lang="en-US" dirty="0" smtClean="0"/>
              <a:t>Proof Methods</a:t>
            </a:r>
          </a:p>
          <a:p>
            <a:pPr lvl="1"/>
            <a:r>
              <a:rPr lang="en-US" dirty="0" smtClean="0"/>
              <a:t>Proof Strategy</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r>
              <a:rPr lang="el-GR" i="1" dirty="0" smtClean="0"/>
              <a:t> - </a:t>
            </a:r>
            <a:r>
              <a:rPr lang="el-GR" dirty="0" smtClean="0">
                <a:solidFill>
                  <a:srgbClr val="0070C0"/>
                </a:solidFill>
              </a:rPr>
              <a:t>αναγκαία και επαρκής </a:t>
            </a:r>
            <a:endParaRPr lang="en-US" dirty="0" smtClean="0">
              <a:solidFill>
                <a:srgbClr val="0070C0"/>
              </a:solidFill>
            </a:endParaRPr>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r>
              <a:rPr lang="el-GR" b="1" dirty="0" smtClean="0"/>
              <a:t>, </a:t>
            </a:r>
            <a:r>
              <a:rPr lang="el-GR" dirty="0" smtClean="0">
                <a:solidFill>
                  <a:srgbClr val="0070C0"/>
                </a:solidFill>
              </a:rPr>
              <a:t>αν </a:t>
            </a:r>
            <a:r>
              <a:rPr lang="en-US" dirty="0" smtClean="0">
                <a:solidFill>
                  <a:srgbClr val="0070C0"/>
                </a:solidFill>
              </a:rPr>
              <a:t>p </a:t>
            </a:r>
            <a:r>
              <a:rPr lang="el-GR" dirty="0" smtClean="0">
                <a:solidFill>
                  <a:srgbClr val="0070C0"/>
                </a:solidFill>
              </a:rPr>
              <a:t>ή  </a:t>
            </a:r>
            <a:r>
              <a:rPr lang="en-US" dirty="0" smtClean="0">
                <a:solidFill>
                  <a:srgbClr val="0070C0"/>
                </a:solidFill>
              </a:rPr>
              <a:t>q </a:t>
            </a:r>
            <a:r>
              <a:rPr lang="el-GR" dirty="0" smtClean="0">
                <a:solidFill>
                  <a:srgbClr val="0070C0"/>
                </a:solidFill>
              </a:rPr>
              <a:t>και το αντίστροφο</a:t>
            </a:r>
            <a:endParaRPr lang="en-US" b="1" dirty="0" smtClean="0"/>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r>
              <a:rPr lang="el-GR" i="1" dirty="0" smtClean="0"/>
              <a:t> – </a:t>
            </a:r>
            <a:r>
              <a:rPr lang="el-GR" dirty="0" smtClean="0">
                <a:solidFill>
                  <a:srgbClr val="0070C0"/>
                </a:solidFill>
              </a:rPr>
              <a:t>αν και μόνο αν (</a:t>
            </a:r>
            <a:r>
              <a:rPr lang="el-GR" dirty="0" err="1" smtClean="0">
                <a:solidFill>
                  <a:srgbClr val="0070C0"/>
                </a:solidFill>
              </a:rPr>
              <a:t>ανν</a:t>
            </a:r>
            <a:r>
              <a:rPr lang="el-GR"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734312"/>
          </a:xfrm>
        </p:spPr>
        <p:txBody>
          <a:bodyPr>
            <a:normAutofit/>
          </a:bodyPr>
          <a:lstStyle/>
          <a:p>
            <a:r>
              <a:rPr lang="el-GR" sz="3600" dirty="0" smtClean="0"/>
              <a:t>Πίνακες αλήθειας σύνθετων προτάσεων –</a:t>
            </a:r>
            <a:br>
              <a:rPr lang="el-GR" sz="3600" dirty="0" smtClean="0"/>
            </a:br>
            <a:r>
              <a:rPr lang="en-US" sz="3600" dirty="0" smtClean="0"/>
              <a:t>Truth Tables For Compound Propositions</a:t>
            </a:r>
            <a:endParaRPr lang="en-US" sz="3600" dirty="0"/>
          </a:p>
        </p:txBody>
      </p:sp>
      <p:sp>
        <p:nvSpPr>
          <p:cNvPr id="3" name="Content Placeholder 2"/>
          <p:cNvSpPr>
            <a:spLocks noGrp="1"/>
          </p:cNvSpPr>
          <p:nvPr>
            <p:ph idx="1"/>
          </p:nvPr>
        </p:nvSpPr>
        <p:spPr>
          <a:xfrm>
            <a:off x="457200" y="2468880"/>
            <a:ext cx="8229600" cy="4389120"/>
          </a:xfrm>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Equivalent Propositions</a:t>
            </a:r>
            <a:r>
              <a:rPr lang="el-GR" dirty="0" smtClean="0"/>
              <a:t> – ισοδύναμες προτάσεις</a:t>
            </a:r>
            <a:endParaRPr lang="en-US" dirty="0"/>
          </a:p>
        </p:txBody>
      </p:sp>
      <p:sp>
        <p:nvSpPr>
          <p:cNvPr id="3" name="Content Placeholder 2"/>
          <p:cNvSpPr>
            <a:spLocks noGrp="1"/>
          </p:cNvSpPr>
          <p:nvPr>
            <p:ph idx="1"/>
          </p:nvPr>
        </p:nvSpPr>
        <p:spPr>
          <a:xfrm>
            <a:off x="457200" y="1935480"/>
            <a:ext cx="8305800" cy="4770120"/>
          </a:xfrm>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r>
              <a:rPr lang="el-GR" dirty="0" smtClean="0"/>
              <a:t> – </a:t>
            </a:r>
            <a:r>
              <a:rPr lang="el-GR" dirty="0" smtClean="0">
                <a:solidFill>
                  <a:srgbClr val="0070C0"/>
                </a:solidFill>
              </a:rPr>
              <a:t>έχουν πάντα την ίδια τιμή</a:t>
            </a:r>
            <a:r>
              <a:rPr lang="en-US" dirty="0" smtClean="0"/>
              <a:t>.</a:t>
            </a:r>
            <a:endParaRPr lang="en-US" b="1" dirty="0" smtClean="0"/>
          </a:p>
          <a:p>
            <a:r>
              <a:rPr lang="en-US" b="1" dirty="0" smtClean="0"/>
              <a:t>Example</a:t>
            </a:r>
            <a:r>
              <a:rPr lang="en-US" dirty="0" smtClean="0"/>
              <a:t>: Show using a truth table that the </a:t>
            </a:r>
            <a:r>
              <a:rPr lang="en-US" dirty="0" smtClean="0">
                <a:solidFill>
                  <a:srgbClr val="FF0000"/>
                </a:solidFill>
              </a:rPr>
              <a:t>bi</a:t>
            </a:r>
            <a:r>
              <a:rPr lang="en-US" dirty="0" smtClean="0"/>
              <a:t>conditional </a:t>
            </a:r>
            <a:r>
              <a:rPr lang="el-GR" dirty="0" smtClean="0"/>
              <a:t>(συνεπαγωγή) </a:t>
            </a:r>
            <a:r>
              <a:rPr lang="en-US" dirty="0" smtClean="0"/>
              <a:t>is equivalent to the contrapositive</a:t>
            </a:r>
            <a:r>
              <a:rPr lang="el-GR" dirty="0" smtClean="0"/>
              <a:t> (</a:t>
            </a:r>
            <a:r>
              <a:rPr lang="el-GR" dirty="0" err="1" smtClean="0"/>
              <a:t>αντιθετοαντιστροφή</a:t>
            </a:r>
            <a:r>
              <a:rPr lang="el-GR" dirty="0" smtClean="0"/>
              <a:t>)</a:t>
            </a:r>
            <a:r>
              <a:rPr lang="en-US" dirty="0" smtClean="0"/>
              <a:t>.</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6482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solidFill>
                            <a:srgbClr val="FF0000"/>
                          </a:solidFill>
                        </a:rPr>
                        <a:t>T</a:t>
                      </a:r>
                      <a:endParaRPr lang="en-US" dirty="0">
                        <a:solidFill>
                          <a:schemeClr val="tx1"/>
                        </a:solidFill>
                      </a:endParaRPr>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a:t>
            </a:r>
            <a:r>
              <a:rPr lang="el-GR" dirty="0" smtClean="0">
                <a:solidFill>
                  <a:srgbClr val="0070C0"/>
                </a:solidFill>
              </a:rPr>
              <a:t>αντίθετο</a:t>
            </a:r>
            <a:r>
              <a:rPr lang="el-GR" dirty="0" smtClean="0"/>
              <a:t>) </a:t>
            </a:r>
            <a:r>
              <a:rPr lang="en-US" dirty="0" smtClean="0"/>
              <a:t>nor inverse </a:t>
            </a:r>
            <a:r>
              <a:rPr lang="el-GR" dirty="0" smtClean="0"/>
              <a:t>(</a:t>
            </a:r>
            <a:r>
              <a:rPr lang="el-GR" dirty="0" smtClean="0">
                <a:solidFill>
                  <a:srgbClr val="0070C0"/>
                </a:solidFill>
              </a:rPr>
              <a:t>αντίστροφο</a:t>
            </a:r>
            <a:r>
              <a:rPr lang="el-GR" dirty="0" smtClean="0"/>
              <a:t>) </a:t>
            </a:r>
            <a:r>
              <a:rPr lang="en-US" dirty="0" smtClean="0"/>
              <a:t>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l-GR" dirty="0" smtClean="0">
                          <a:solidFill>
                            <a:srgbClr val="FF0000"/>
                          </a:solidFill>
                        </a:rPr>
                        <a:t>Τ</a:t>
                      </a:r>
                      <a:endParaRPr lang="en-US" dirty="0">
                        <a:solidFill>
                          <a:schemeClr val="tx1"/>
                        </a:solidFill>
                      </a:endParaRPr>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a:t>
            </a:r>
            <a:r>
              <a:rPr lang="en-US" dirty="0" smtClean="0">
                <a:solidFill>
                  <a:srgbClr val="0070C0"/>
                </a:solidFill>
              </a:rPr>
              <a:t>n propositional variables</a:t>
            </a:r>
            <a:r>
              <a:rPr lang="en-US" dirty="0" smtClean="0"/>
              <a:t>, we can </a:t>
            </a:r>
            <a:r>
              <a:rPr lang="en-US" dirty="0" smtClean="0">
                <a:solidFill>
                  <a:srgbClr val="0070C0"/>
                </a:solidFill>
              </a:rPr>
              <a:t>construct </a:t>
            </a:r>
            <a:r>
              <a:rPr lang="en-US" dirty="0" smtClean="0">
                <a:solidFill>
                  <a:srgbClr val="0070C0"/>
                </a:solidFill>
                <a:latin typeface="Cambria Math" pitchFamily="18" charset="0"/>
                <a:ea typeface="Cambria Math" pitchFamily="18" charset="0"/>
              </a:rPr>
              <a:t>2</a:t>
            </a:r>
            <a:r>
              <a:rPr lang="en-US" baseline="30000" dirty="0" smtClean="0">
                <a:solidFill>
                  <a:srgbClr val="0070C0"/>
                </a:solidFill>
                <a:latin typeface="Cambria Math" pitchFamily="18" charset="0"/>
                <a:ea typeface="Cambria Math" pitchFamily="18" charset="0"/>
              </a:rPr>
              <a:t>n    </a:t>
            </a:r>
            <a:r>
              <a:rPr lang="en-US" dirty="0" smtClean="0">
                <a:solidFill>
                  <a:srgbClr val="0070C0"/>
                </a:solidFill>
                <a:latin typeface="Cambria Math" pitchFamily="18" charset="0"/>
                <a:ea typeface="Cambria Math" pitchFamily="18" charset="0"/>
              </a:rPr>
              <a:t> distinct </a:t>
            </a:r>
            <a:r>
              <a:rPr lang="en-US" dirty="0" smtClean="0">
                <a:latin typeface="Cambria Math" pitchFamily="18" charset="0"/>
                <a:ea typeface="Cambria Math" pitchFamily="18" charset="0"/>
              </a:rPr>
              <a:t>(i.e., not equivalent) </a:t>
            </a:r>
            <a:r>
              <a:rPr lang="en-US" dirty="0" smtClean="0">
                <a:solidFill>
                  <a:srgbClr val="0070C0"/>
                </a:solidFill>
                <a:latin typeface="Cambria Math" pitchFamily="18" charset="0"/>
                <a:ea typeface="Cambria Math" pitchFamily="18" charset="0"/>
              </a:rPr>
              <a:t>propositions. </a:t>
            </a:r>
            <a:endParaRPr lang="en-US" dirty="0" smtClean="0">
              <a:solidFill>
                <a:srgbClr val="0070C0"/>
              </a:solidFill>
            </a:endParaRPr>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Προτεραιότητα λογικών τελεστών - </a:t>
            </a:r>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ormAutofit fontScale="90000"/>
          </a:bodyPr>
          <a:lstStyle/>
          <a:p>
            <a:r>
              <a:rPr lang="el-GR" dirty="0" smtClean="0"/>
              <a:t/>
            </a:r>
            <a:br>
              <a:rPr lang="el-GR" dirty="0" smtClean="0"/>
            </a:br>
            <a:r>
              <a:rPr lang="el-GR" sz="4400" dirty="0" smtClean="0"/>
              <a:t>Εφαρμογές της προτασιακής λογικής –</a:t>
            </a:r>
            <a:br>
              <a:rPr lang="el-GR" sz="4400" dirty="0" smtClean="0"/>
            </a:br>
            <a:r>
              <a:rPr lang="en-US" sz="4400" dirty="0" smtClean="0"/>
              <a:t>Applications of Propositional Logic</a:t>
            </a:r>
            <a:endParaRPr lang="en-US" sz="4400"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t>Boolean Searching</a:t>
            </a:r>
          </a:p>
          <a:p>
            <a:r>
              <a:rPr lang="en-US" dirty="0" smtClean="0"/>
              <a:t>Logic Puzzles</a:t>
            </a:r>
          </a:p>
          <a:p>
            <a:r>
              <a:rPr lang="en-US" dirty="0" smtClean="0"/>
              <a:t>Logic Circuits </a:t>
            </a:r>
          </a:p>
          <a:p>
            <a:r>
              <a:rPr lang="en-US" dirty="0" smtClean="0"/>
              <a:t>AI Diagnosis Method (Optional)</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Sentences</a:t>
            </a:r>
            <a:r>
              <a:rPr lang="el-GR" dirty="0" smtClean="0"/>
              <a:t> (μετάφραση φυσικής γλώσσας)</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Language of Propositions</a:t>
            </a:r>
          </a:p>
          <a:p>
            <a:pPr lvl="1"/>
            <a:r>
              <a:rPr lang="en-US" dirty="0" smtClean="0"/>
              <a:t>Connectives</a:t>
            </a:r>
            <a:r>
              <a:rPr lang="el-GR" dirty="0" smtClean="0"/>
              <a:t> </a:t>
            </a:r>
            <a:endParaRPr lang="en-US" dirty="0" smtClean="0"/>
          </a:p>
          <a:p>
            <a:pPr lvl="1"/>
            <a:r>
              <a:rPr lang="en-US" dirty="0" smtClean="0"/>
              <a:t>Truth Values</a:t>
            </a:r>
          </a:p>
          <a:p>
            <a:pPr lvl="1"/>
            <a:r>
              <a:rPr lang="en-US" dirty="0" smtClean="0"/>
              <a:t>Truth Tables</a:t>
            </a:r>
          </a:p>
          <a:p>
            <a:r>
              <a:rPr lang="en-US" dirty="0" smtClean="0"/>
              <a:t>Applications</a:t>
            </a:r>
          </a:p>
          <a:p>
            <a:pPr lvl="1"/>
            <a:r>
              <a:rPr lang="en-US" dirty="0" smtClean="0"/>
              <a:t>Translating English Sentences</a:t>
            </a:r>
          </a:p>
          <a:p>
            <a:pPr lvl="1"/>
            <a:r>
              <a:rPr lang="en-US" dirty="0" smtClean="0"/>
              <a:t>System Specifications</a:t>
            </a:r>
          </a:p>
          <a:p>
            <a:pPr lvl="1"/>
            <a:r>
              <a:rPr lang="en-US" dirty="0" smtClean="0"/>
              <a:t>Logic Puzzles</a:t>
            </a:r>
          </a:p>
          <a:p>
            <a:pPr lvl="1"/>
            <a:r>
              <a:rPr lang="en-US" dirty="0" smtClean="0"/>
              <a:t>Logic Circuits </a:t>
            </a:r>
          </a:p>
          <a:p>
            <a:r>
              <a:rPr lang="en-US" dirty="0" smtClean="0"/>
              <a:t>Logical Equivalences</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a:t>
            </a:r>
            <a:r>
              <a:rPr lang="en-US" dirty="0" smtClean="0">
                <a:solidFill>
                  <a:srgbClr val="00B0F0"/>
                </a:solidFill>
              </a:rPr>
              <a:t>only if </a:t>
            </a:r>
            <a:r>
              <a:rPr lang="en-US" dirty="0" smtClean="0"/>
              <a:t>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a:t>
            </a:r>
            <a:r>
              <a:rPr lang="el-GR" dirty="0" smtClean="0"/>
              <a:t>(σύστημα αρχείων) </a:t>
            </a:r>
            <a:r>
              <a:rPr lang="en-US" dirty="0" smtClean="0"/>
              <a:t>is full”</a:t>
            </a:r>
          </a:p>
          <a:p>
            <a:pPr>
              <a:buNone/>
            </a:pPr>
            <a:r>
              <a:rPr lang="en-US" dirty="0" smtClean="0"/>
              <a:t>    </a:t>
            </a:r>
            <a:r>
              <a:rPr lang="en-US" b="1" dirty="0" smtClean="0"/>
              <a:t>Solution</a:t>
            </a:r>
            <a:r>
              <a:rPr lang="en-US" dirty="0" smtClean="0"/>
              <a:t>: One possible solution: Let </a:t>
            </a:r>
            <a:r>
              <a:rPr lang="en-US" i="1" dirty="0" smtClean="0"/>
              <a:t>p</a:t>
            </a:r>
            <a:r>
              <a:rPr lang="en-US" dirty="0" smtClean="0"/>
              <a:t> denote “The automated reply can be sent” and </a:t>
            </a:r>
            <a:r>
              <a:rPr lang="en-US" i="1" dirty="0" smtClean="0"/>
              <a:t>q</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q→ ¬ </a:t>
            </a:r>
            <a:r>
              <a:rPr lang="en-US" i="1" dirty="0" smtClean="0">
                <a:latin typeface="Cambria Math" pitchFamily="18" charset="0"/>
                <a:ea typeface="Cambria Math" pitchFamily="18" charset="0"/>
              </a:rPr>
              <a:t>p</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a:xfrm>
            <a:off x="457200" y="1935480"/>
            <a:ext cx="8686800" cy="4922520"/>
          </a:xfrm>
        </p:spPr>
        <p:txBody>
          <a:bodyPr>
            <a:normAutofit fontScale="92500" lnSpcReduction="20000"/>
          </a:bodyPr>
          <a:lstStyle/>
          <a:p>
            <a:pPr>
              <a:buNone/>
            </a:pPr>
            <a:r>
              <a:rPr lang="en-US" dirty="0" smtClean="0"/>
              <a:t>   </a:t>
            </a:r>
            <a:r>
              <a:rPr lang="en-US" b="1" dirty="0" smtClean="0"/>
              <a:t>Definition</a:t>
            </a:r>
            <a:r>
              <a:rPr lang="en-US" dirty="0" smtClean="0"/>
              <a:t>: A list of propositions is </a:t>
            </a:r>
            <a:r>
              <a:rPr lang="en-US" i="1" dirty="0" smtClean="0"/>
              <a:t>consistent</a:t>
            </a:r>
            <a:r>
              <a:rPr lang="el-GR" i="1" dirty="0" smtClean="0"/>
              <a:t> (</a:t>
            </a:r>
            <a:r>
              <a:rPr lang="el-GR" i="1" dirty="0" smtClean="0">
                <a:solidFill>
                  <a:srgbClr val="0070C0"/>
                </a:solidFill>
              </a:rPr>
              <a:t>συνεπής</a:t>
            </a:r>
            <a:r>
              <a:rPr lang="el-GR" i="1" dirty="0" smtClean="0"/>
              <a:t>) </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a:t>
            </a:r>
            <a:endParaRPr lang="el-GR" sz="2000" dirty="0" smtClean="0"/>
          </a:p>
          <a:p>
            <a:pPr>
              <a:buNone/>
            </a:pPr>
            <a:r>
              <a:rPr lang="en-US" sz="2000" dirty="0" smtClean="0"/>
              <a:t>Let </a:t>
            </a:r>
            <a:r>
              <a:rPr lang="en-US" sz="2000" dirty="0" smtClean="0">
                <a:solidFill>
                  <a:srgbClr val="0070C0"/>
                </a:solidFill>
              </a:rPr>
              <a:t>p</a:t>
            </a:r>
            <a:r>
              <a:rPr lang="en-US" sz="2000" dirty="0" smtClean="0"/>
              <a:t> denote “</a:t>
            </a:r>
            <a:r>
              <a:rPr lang="en-US" sz="2000" dirty="0" smtClean="0">
                <a:solidFill>
                  <a:srgbClr val="0070C0"/>
                </a:solidFill>
              </a:rPr>
              <a:t>The diagnostic message is stored in the buffer</a:t>
            </a:r>
            <a:r>
              <a:rPr lang="en-US" sz="2000" dirty="0" smtClean="0"/>
              <a:t>.” </a:t>
            </a:r>
            <a:r>
              <a:rPr lang="el-GR" sz="2000" dirty="0" smtClean="0"/>
              <a:t>(</a:t>
            </a:r>
            <a:r>
              <a:rPr lang="el-GR" sz="2000" dirty="0" smtClean="0">
                <a:solidFill>
                  <a:srgbClr val="FF0000"/>
                </a:solidFill>
              </a:rPr>
              <a:t>σβήνουμε το </a:t>
            </a:r>
            <a:r>
              <a:rPr lang="en-US" sz="2000" dirty="0" smtClean="0">
                <a:solidFill>
                  <a:srgbClr val="FF0000"/>
                </a:solidFill>
              </a:rPr>
              <a:t>not</a:t>
            </a:r>
            <a:r>
              <a:rPr lang="en-US" sz="2000" dirty="0" smtClean="0"/>
              <a:t>)</a:t>
            </a:r>
            <a:endParaRPr lang="el-GR" sz="2000" dirty="0" smtClean="0"/>
          </a:p>
          <a:p>
            <a:pPr>
              <a:buNone/>
            </a:pPr>
            <a:r>
              <a:rPr lang="en-US" sz="2000" dirty="0" smtClean="0"/>
              <a:t>Let </a:t>
            </a:r>
            <a:r>
              <a:rPr lang="en-US" sz="2000" dirty="0" smtClean="0">
                <a:solidFill>
                  <a:srgbClr val="0070C0"/>
                </a:solidFill>
              </a:rPr>
              <a:t>q</a:t>
            </a:r>
            <a:r>
              <a:rPr lang="en-US" sz="2000" dirty="0" smtClean="0"/>
              <a:t> denote “</a:t>
            </a:r>
            <a:r>
              <a:rPr lang="en-US" sz="2000" dirty="0" smtClean="0">
                <a:solidFill>
                  <a:srgbClr val="0070C0"/>
                </a:solidFill>
              </a:rPr>
              <a:t>The diagnostic message is retransmitted</a:t>
            </a:r>
            <a:r>
              <a:rPr lang="en-US" sz="2000" dirty="0" smtClean="0"/>
              <a:t>” </a:t>
            </a:r>
            <a:endParaRPr lang="el-GR" sz="2000" dirty="0" smtClean="0"/>
          </a:p>
          <a:p>
            <a:pPr>
              <a:buNone/>
            </a:pPr>
            <a:r>
              <a:rPr lang="en-US" sz="2000" dirty="0" smtClean="0"/>
              <a:t>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t>  </a:t>
            </a:r>
            <a:r>
              <a:rPr lang="en-US" sz="2000" i="1" dirty="0" smtClean="0">
                <a:latin typeface="Cambria Math"/>
                <a:ea typeface="Cambria Math"/>
              </a:rPr>
              <a:t>p→ 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When p is false and q is true all three statements are true. So the specification is consistent.</a:t>
            </a:r>
            <a:endParaRPr lang="en-US" dirty="0" smtClean="0"/>
          </a:p>
          <a:p>
            <a:pPr lvl="1"/>
            <a:r>
              <a:rPr lang="en-US" sz="1800" dirty="0" smtClean="0"/>
              <a:t>What if “</a:t>
            </a:r>
            <a:r>
              <a:rPr lang="en-US" sz="1800" dirty="0" smtClean="0">
                <a:solidFill>
                  <a:srgbClr val="0070C0"/>
                </a:solidFill>
              </a:rPr>
              <a:t>The diagnostic message is not retransmitted</a:t>
            </a:r>
            <a:r>
              <a:rPr lang="en-US" sz="1800" dirty="0" smtClean="0"/>
              <a:t>” is added.</a:t>
            </a:r>
          </a:p>
          <a:p>
            <a:pPr lvl="1"/>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endParaRPr lang="el-GR" sz="1800" dirty="0" smtClean="0"/>
          </a:p>
          <a:p>
            <a:pPr lvl="1"/>
            <a:r>
              <a:rPr lang="el-GR" sz="1800" dirty="0" smtClean="0"/>
              <a:t>Οι 3 πρώτες είναι αληθείς μόνο αν </a:t>
            </a:r>
            <a:r>
              <a:rPr lang="en-US" sz="1800" dirty="0" smtClean="0"/>
              <a:t>p </a:t>
            </a:r>
            <a:r>
              <a:rPr lang="el-GR" sz="1800" dirty="0" smtClean="0"/>
              <a:t>είναι ψευδής και </a:t>
            </a:r>
            <a:r>
              <a:rPr lang="en-US" sz="1800" dirty="0" smtClean="0"/>
              <a:t>q </a:t>
            </a:r>
            <a:r>
              <a:rPr lang="el-GR" sz="1800" dirty="0" smtClean="0"/>
              <a:t>αληθής</a:t>
            </a:r>
            <a:endParaRPr lang="en-US" sz="1800"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 (</a:t>
            </a:r>
            <a:r>
              <a:rPr lang="el-GR" sz="2000" i="1" dirty="0" smtClean="0">
                <a:solidFill>
                  <a:srgbClr val="0070C0"/>
                </a:solidFill>
              </a:rPr>
              <a:t>ιππότες</a:t>
            </a:r>
            <a:r>
              <a:rPr lang="el-GR" sz="2000" i="1" dirty="0" smtClean="0"/>
              <a:t>)</a:t>
            </a:r>
            <a:r>
              <a:rPr lang="en-US" sz="2000" dirty="0" smtClean="0"/>
              <a:t>, who always tell the truth, and </a:t>
            </a:r>
            <a:r>
              <a:rPr lang="en-US" sz="2000" i="1" dirty="0" smtClean="0"/>
              <a:t>knaves</a:t>
            </a:r>
            <a:r>
              <a:rPr lang="el-GR" sz="2000" i="1" dirty="0" smtClean="0"/>
              <a:t> (</a:t>
            </a:r>
            <a:r>
              <a:rPr lang="el-GR" sz="2000" i="1" dirty="0" smtClean="0">
                <a:solidFill>
                  <a:srgbClr val="0070C0"/>
                </a:solidFill>
              </a:rPr>
              <a:t>μονομάχους</a:t>
            </a:r>
            <a:r>
              <a:rPr lang="el-GR" sz="2000" i="1" dirty="0" smtClean="0"/>
              <a:t>)</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a:t>
            </a:r>
            <a:r>
              <a:rPr lang="el-GR" sz="1800" dirty="0" smtClean="0">
                <a:ea typeface="Cambria Math" pitchFamily="18" charset="0"/>
              </a:rPr>
              <a:t> (</a:t>
            </a:r>
            <a:r>
              <a:rPr lang="el-GR" sz="1800" dirty="0" smtClean="0">
                <a:solidFill>
                  <a:srgbClr val="0070C0"/>
                </a:solidFill>
                <a:ea typeface="Cambria Math" pitchFamily="18" charset="0"/>
              </a:rPr>
              <a:t>γιατί είναι και οι 2 ιππότες</a:t>
            </a:r>
            <a:r>
              <a:rPr lang="el-GR" sz="1800" dirty="0" smtClean="0">
                <a:ea typeface="Cambria Math" pitchFamily="18" charset="0"/>
              </a:rPr>
              <a:t>)</a:t>
            </a:r>
            <a:r>
              <a:rPr lang="en-US" sz="1800" dirty="0" smtClean="0">
                <a:ea typeface="Cambria Math" pitchFamily="18" charset="0"/>
              </a:rPr>
              <a: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a:t>
            </a:r>
            <a:r>
              <a:rPr lang="en-US" dirty="0" smtClean="0">
                <a:solidFill>
                  <a:srgbClr val="0070C0"/>
                </a:solidFill>
              </a:rPr>
              <a:t>represent in propositional logic the features of </a:t>
            </a:r>
            <a:r>
              <a:rPr lang="en-US" dirty="0" smtClean="0"/>
              <a:t>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a:t>
            </a:r>
            <a:r>
              <a:rPr lang="en-US" dirty="0" smtClean="0">
                <a:solidFill>
                  <a:srgbClr val="0070C0"/>
                </a:solidFill>
              </a:rPr>
              <a:t>observations representing the features that the system is exhibiting now</a:t>
            </a:r>
            <a:r>
              <a:rPr lang="en-US"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lit_l1 </a:t>
            </a:r>
            <a:r>
              <a:rPr lang="en-US" dirty="0" smtClean="0">
                <a:latin typeface="Cambria Math"/>
                <a:ea typeface="Cambria Math"/>
                <a:sym typeface="Wingdings" pitchFamily="2" charset="2"/>
              </a:rPr>
              <a:t>→ </a:t>
            </a:r>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t>Also: “If w1 has current, and switch s2 is in the up position, and s2 is not broken, then w0 has current.”</a:t>
            </a:r>
          </a:p>
          <a:p>
            <a:pPr lvl="1"/>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t>live_l1 </a:t>
            </a:r>
            <a:r>
              <a:rPr lang="en-US" dirty="0" smtClean="0">
                <a:latin typeface="Cambria Math"/>
                <a:ea typeface="Cambria Math"/>
                <a:sym typeface="Wingdings" pitchFamily="2" charset="2"/>
              </a:rPr>
              <a:t>→</a:t>
            </a:r>
            <a:r>
              <a:rPr lang="en-US" dirty="0" smtClean="0">
                <a:sym typeface="Wingdings" pitchFamily="2" charset="2"/>
              </a:rPr>
              <a:t> live_w0</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live_w0 </a:t>
            </a:r>
            <a:r>
              <a:rPr lang="en-US" dirty="0" smtClean="0">
                <a:latin typeface="Cambria Math"/>
                <a:ea typeface="Cambria Math"/>
                <a:sym typeface="Wingdings" pitchFamily="2" charset="2"/>
              </a:rPr>
              <a:t>→</a:t>
            </a:r>
            <a:r>
              <a:rPr lang="en-US" dirty="0" smtClean="0">
                <a:sym typeface="Wingdings" pitchFamily="2" charset="2"/>
              </a:rPr>
              <a:t> 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a:t>
            </a:r>
          </a:p>
          <a:p>
            <a:r>
              <a:rPr lang="en-US" dirty="0" smtClean="0">
                <a:sym typeface="Wingdings" pitchFamily="2" charset="2"/>
              </a:rPr>
              <a:t>live_w1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p>
          <a:p>
            <a:r>
              <a:rPr lang="en-US" dirty="0" smtClean="0">
                <a:sym typeface="Symbol"/>
              </a:rPr>
              <a:t>live_w2 </a:t>
            </a:r>
            <a:r>
              <a:rPr lang="en-US" dirty="0" smtClean="0">
                <a:latin typeface="Cambria Math"/>
                <a:ea typeface="Cambria Math"/>
                <a:sym typeface="Wingdings" pitchFamily="2" charset="2"/>
              </a:rPr>
              <a:t>→ </a:t>
            </a:r>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a:t>
            </a:r>
          </a:p>
          <a:p>
            <a:r>
              <a:rPr lang="en-US" dirty="0" smtClean="0"/>
              <a:t>live_l2 </a:t>
            </a:r>
            <a:r>
              <a:rPr lang="en-US" dirty="0" smtClean="0">
                <a:latin typeface="Cambria Math"/>
                <a:ea typeface="Cambria Math"/>
                <a:sym typeface="Wingdings" pitchFamily="2" charset="2"/>
              </a:rPr>
              <a:t>→</a:t>
            </a:r>
            <a:r>
              <a:rPr lang="en-US" dirty="0" smtClean="0">
                <a:sym typeface="Wingdings" pitchFamily="2" charset="2"/>
              </a:rPr>
              <a:t> live_w4</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p>
          <a:p>
            <a:r>
              <a:rPr lang="en-US" dirty="0" smtClean="0">
                <a:sym typeface="Wingdings" pitchFamily="2" charset="2"/>
              </a:rPr>
              <a:t>live_w3 </a:t>
            </a:r>
            <a:r>
              <a:rPr lang="en-US" dirty="0" smtClean="0">
                <a:latin typeface="Cambria Math"/>
                <a:ea typeface="Cambria Math"/>
                <a:sym typeface="Wingdings" pitchFamily="2" charset="2"/>
              </a:rPr>
              <a:t>→</a:t>
            </a:r>
            <a:r>
              <a:rPr lang="en-US" dirty="0" smtClean="0">
                <a:sym typeface="Wingdings" pitchFamily="2" charset="2"/>
              </a:rPr>
              <a:t> </a:t>
            </a:r>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p>
          <a:p>
            <a:r>
              <a:rPr lang="en-US" dirty="0" smtClean="0">
                <a:sym typeface="Wingdings" pitchFamily="2" charset="2"/>
              </a:rPr>
              <a:t>lit_l1 </a:t>
            </a:r>
            <a:r>
              <a:rPr lang="en-US" dirty="0" smtClean="0">
                <a:latin typeface="Cambria Math"/>
                <a:ea typeface="Cambria Math"/>
                <a:sym typeface="Wingdings" pitchFamily="2" charset="2"/>
              </a:rPr>
              <a:t>→</a:t>
            </a:r>
            <a:r>
              <a:rPr lang="en-US" dirty="0" smtClean="0">
                <a:sym typeface="Wingdings" pitchFamily="2" charset="2"/>
              </a:rPr>
              <a:t> 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sym typeface="Wingdings" pitchFamily="2" charset="2"/>
              </a:rPr>
              <a:t>lit_l2 </a:t>
            </a:r>
            <a:r>
              <a:rPr lang="en-US" dirty="0" smtClean="0">
                <a:latin typeface="Cambria Math"/>
                <a:ea typeface="Cambria Math"/>
                <a:sym typeface="Wingdings" pitchFamily="2" charset="2"/>
              </a:rPr>
              <a:t>→</a:t>
            </a:r>
            <a:r>
              <a:rPr lang="en-US" dirty="0" smtClean="0">
                <a:sym typeface="Wingdings" pitchFamily="2" charset="2"/>
              </a:rPr>
              <a:t> 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r>
              <a:rPr lang="el-GR" dirty="0" smtClean="0"/>
              <a:t> – Προτασιακή Λογική</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Προτασιακές ισοδυναμίες </a:t>
            </a:r>
            <a:r>
              <a:rPr lang="en-US" dirty="0"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Tautologies, Contradictions, and Contingencies.</a:t>
            </a:r>
            <a:endParaRPr lang="el-GR" dirty="0" smtClean="0"/>
          </a:p>
          <a:p>
            <a:r>
              <a:rPr lang="el-GR" dirty="0" smtClean="0">
                <a:solidFill>
                  <a:srgbClr val="0070C0"/>
                </a:solidFill>
              </a:rPr>
              <a:t>Ταυτολογίες, αντιφάσεις, συμπτώσεις/ενδεχόμενα</a:t>
            </a:r>
            <a:r>
              <a:rPr lang="en-US" dirty="0" smtClean="0">
                <a:solidFill>
                  <a:srgbClr val="0070C0"/>
                </a:solidFill>
              </a:rPr>
              <a:t>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t>Normal Forms (</a:t>
            </a:r>
            <a:r>
              <a:rPr lang="en-US" i="1" dirty="0" smtClean="0"/>
              <a:t>optional, covered in exercises in text</a:t>
            </a:r>
            <a:r>
              <a:rPr lang="en-US" dirty="0" smtClean="0"/>
              <a:t>)</a:t>
            </a:r>
          </a:p>
          <a:p>
            <a:pPr lvl="1"/>
            <a:r>
              <a:rPr lang="en-US" dirty="0" smtClean="0"/>
              <a:t>Disjunctive Normal Form</a:t>
            </a:r>
          </a:p>
          <a:p>
            <a:pPr lvl="1"/>
            <a:r>
              <a:rPr lang="en-US" dirty="0" smtClean="0"/>
              <a:t>Conjunctive Normal Form</a:t>
            </a:r>
          </a:p>
          <a:p>
            <a:r>
              <a:rPr lang="en-US" dirty="0" smtClean="0"/>
              <a:t>Propositional </a:t>
            </a:r>
            <a:r>
              <a:rPr lang="en-US" dirty="0" err="1" smtClean="0"/>
              <a:t>Satisfiability</a:t>
            </a:r>
            <a:r>
              <a:rPr lang="el-GR" dirty="0" smtClean="0"/>
              <a:t> (</a:t>
            </a:r>
            <a:r>
              <a:rPr lang="el-GR" dirty="0" err="1" smtClean="0">
                <a:solidFill>
                  <a:srgbClr val="0070C0"/>
                </a:solidFill>
              </a:rPr>
              <a:t>ικανοποιησημότητα</a:t>
            </a:r>
            <a:r>
              <a:rPr lang="en-US" dirty="0" smtClean="0">
                <a:solidFill>
                  <a:srgbClr val="0070C0"/>
                </a:solidFill>
              </a:rPr>
              <a:t>)</a:t>
            </a:r>
            <a:endParaRPr lang="en-US" dirty="0" smtClean="0">
              <a:solidFill>
                <a:srgbClr val="0070C0"/>
              </a:solidFill>
            </a:endParaRPr>
          </a:p>
          <a:p>
            <a:pPr lvl="1"/>
            <a:r>
              <a:rPr lang="en-US" dirty="0" smtClean="0"/>
              <a:t>Sudoku Example</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n-US" sz="4000" dirty="0" smtClean="0"/>
              <a:t>Tautologies, Contradictions, and Contingencies</a:t>
            </a:r>
            <a:r>
              <a:rPr lang="el-GR" sz="4000" dirty="0" smtClean="0"/>
              <a:t/>
            </a:r>
            <a:br>
              <a:rPr lang="el-GR" sz="4000" dirty="0" smtClean="0"/>
            </a:br>
            <a:r>
              <a:rPr lang="el-GR" sz="4000" dirty="0" smtClean="0"/>
              <a:t>Ταυτολογία, αντίφαση, ενδεχόμενο</a:t>
            </a:r>
            <a:endParaRPr lang="en-US" sz="4000" dirty="0"/>
          </a:p>
        </p:txBody>
      </p:sp>
      <p:sp>
        <p:nvSpPr>
          <p:cNvPr id="3" name="Content Placeholder 2"/>
          <p:cNvSpPr>
            <a:spLocks noGrp="1"/>
          </p:cNvSpPr>
          <p:nvPr>
            <p:ph idx="1"/>
          </p:nvPr>
        </p:nvSpPr>
        <p:spPr/>
        <p:txBody>
          <a:bodyPr/>
          <a:lstStyle/>
          <a:p>
            <a:r>
              <a:rPr lang="en-US" dirty="0" smtClean="0"/>
              <a:t>A  tautology </a:t>
            </a:r>
            <a:r>
              <a:rPr lang="el-GR" dirty="0" smtClean="0"/>
              <a:t>(</a:t>
            </a:r>
            <a:r>
              <a:rPr lang="el-GR" dirty="0" smtClean="0">
                <a:solidFill>
                  <a:srgbClr val="0070C0"/>
                </a:solidFill>
              </a:rPr>
              <a:t>ταυτολογία</a:t>
            </a:r>
            <a:r>
              <a:rPr lang="el-GR" dirty="0" smtClean="0"/>
              <a:t>) </a:t>
            </a:r>
            <a:r>
              <a:rPr lang="en-US" dirty="0" smtClean="0"/>
              <a:t>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a:t>
            </a:r>
            <a:r>
              <a:rPr lang="el-GR" dirty="0" smtClean="0"/>
              <a:t>(</a:t>
            </a:r>
            <a:r>
              <a:rPr lang="el-GR" dirty="0" smtClean="0">
                <a:solidFill>
                  <a:srgbClr val="0070C0"/>
                </a:solidFill>
              </a:rPr>
              <a:t>αντίφαση</a:t>
            </a:r>
            <a:r>
              <a:rPr lang="el-GR" dirty="0" smtClean="0"/>
              <a:t>) </a:t>
            </a:r>
            <a:r>
              <a:rPr lang="en-US" dirty="0" smtClean="0"/>
              <a:t>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a:t>
            </a:r>
            <a:r>
              <a:rPr lang="el-GR" dirty="0" smtClean="0"/>
              <a:t>(</a:t>
            </a:r>
            <a:r>
              <a:rPr lang="el-GR" dirty="0" smtClean="0">
                <a:solidFill>
                  <a:srgbClr val="0070C0"/>
                </a:solidFill>
              </a:rPr>
              <a:t>ενδεχόμενο</a:t>
            </a:r>
            <a:r>
              <a:rPr lang="el-GR" dirty="0" smtClean="0"/>
              <a:t>) </a:t>
            </a:r>
            <a:r>
              <a:rPr lang="en-US" dirty="0" smtClean="0"/>
              <a:t>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54864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Λογική ισοδυναμία </a:t>
            </a:r>
            <a:br>
              <a:rPr lang="el-GR" dirty="0" smtClean="0"/>
            </a:br>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a:t>
            </a:r>
            <a:r>
              <a:rPr lang="en-US" sz="2000" dirty="0" smtClean="0">
                <a:solidFill>
                  <a:srgbClr val="0070C0"/>
                </a:solidFill>
              </a:rPr>
              <a:t>logically equivalent </a:t>
            </a:r>
            <a:r>
              <a:rPr lang="en-US" sz="2000" dirty="0" smtClean="0"/>
              <a:t>if  </a:t>
            </a:r>
            <a:r>
              <a:rPr lang="en-US" sz="2000" i="1" dirty="0" err="1" smtClean="0">
                <a:latin typeface="Cambria Math" pitchFamily="18" charset="0"/>
                <a:ea typeface="Cambria Math" pitchFamily="18" charset="0"/>
              </a:rPr>
              <a:t>p↔q</a:t>
            </a:r>
            <a:r>
              <a:rPr lang="en-US" sz="2000" dirty="0" smtClean="0"/>
              <a:t>  is a </a:t>
            </a:r>
            <a:r>
              <a:rPr lang="en-US" sz="2000" dirty="0" smtClean="0">
                <a:solidFill>
                  <a:srgbClr val="0070C0"/>
                </a:solidFill>
              </a:rPr>
              <a:t>tautology</a:t>
            </a:r>
            <a:r>
              <a:rPr lang="en-US" sz="2000" dirty="0" smtClean="0"/>
              <a:t> (</a:t>
            </a:r>
            <a:r>
              <a:rPr lang="el-GR" sz="2000" dirty="0" smtClean="0">
                <a:solidFill>
                  <a:srgbClr val="0070C0"/>
                </a:solidFill>
              </a:rPr>
              <a:t>έχουν τον ίδιο πίνακα αλήθειας</a:t>
            </a:r>
            <a:r>
              <a:rPr lang="el-GR" sz="2000" dirty="0" smtClean="0"/>
              <a:t>)</a:t>
            </a:r>
            <a:r>
              <a:rPr lang="en-US" sz="2000" dirty="0" smtClean="0"/>
              <a:t>.</a:t>
            </a:r>
          </a:p>
          <a:p>
            <a:pPr marL="514350" indent="-514350"/>
            <a:r>
              <a:rPr lang="en-US" sz="2000" dirty="0" smtClean="0"/>
              <a:t>We write this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or as </a:t>
            </a:r>
            <a:r>
              <a:rPr lang="en-US" sz="2000" i="1" dirty="0" err="1" smtClean="0">
                <a:latin typeface="Cambria Math" pitchFamily="18" charset="0"/>
                <a:ea typeface="Cambria Math" pitchFamily="18" charset="0"/>
              </a:rPr>
              <a:t>p</a:t>
            </a:r>
            <a:r>
              <a:rPr lang="en-US" sz="2000" i="1" dirty="0" err="1" smtClean="0">
                <a:latin typeface="Cambria Math"/>
                <a:ea typeface="Cambria Math"/>
              </a:rPr>
              <a:t>≡</a:t>
            </a:r>
            <a:r>
              <a:rPr lang="en-US" sz="2000" i="1" dirty="0" err="1" smtClean="0">
                <a:latin typeface="Cambria Math" pitchFamily="18" charset="0"/>
                <a:ea typeface="Cambria Math" pitchFamily="18" charset="0"/>
              </a:rPr>
              <a:t>q</a:t>
            </a:r>
            <a:r>
              <a:rPr lang="en-US" sz="2000" dirty="0" smtClean="0"/>
              <a:t> 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a:t>
            </a:r>
            <a:r>
              <a:rPr lang="en-US" sz="2000" dirty="0" smtClean="0">
                <a:solidFill>
                  <a:srgbClr val="0070C0"/>
                </a:solidFill>
              </a:rPr>
              <a:t>if the columns in a truth table giving their truth values agree.</a:t>
            </a:r>
          </a:p>
          <a:p>
            <a:pPr marL="514350" indent="-514350"/>
            <a:r>
              <a:rPr lang="en-US" sz="2000" dirty="0" smtClean="0"/>
              <a:t>This truth table show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gridCol w="914400"/>
                <a:gridCol w="1219200"/>
                <a:gridCol w="1447800"/>
                <a:gridCol w="1752601"/>
              </a:tblGrid>
              <a:tr h="370840">
                <a:tc>
                  <a:txBody>
                    <a:bodyPr/>
                    <a:lstStyle/>
                    <a:p>
                      <a:r>
                        <a:rPr lang="en-US" sz="1800" i="1" dirty="0" smtClean="0">
                          <a:latin typeface="Cambria Math" pitchFamily="18" charset="0"/>
                          <a:ea typeface="Cambria Math" pitchFamily="18" charset="0"/>
                        </a:rPr>
                        <a:t>p</a:t>
                      </a:r>
                      <a:endParaRPr lang="en-US" dirty="0"/>
                    </a:p>
                  </a:txBody>
                  <a:tcPr/>
                </a:tc>
                <a:tc>
                  <a:txBody>
                    <a:bodyPr/>
                    <a:lstStyle/>
                    <a:p>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a:t>
            </a:r>
            <a:endParaRPr lang="en-US" dirty="0"/>
          </a:p>
        </p:txBody>
      </p:sp>
      <p:sp>
        <p:nvSpPr>
          <p:cNvPr id="3" name="Content Placeholder 2"/>
          <p:cNvSpPr>
            <a:spLocks noGrp="1"/>
          </p:cNvSpPr>
          <p:nvPr>
            <p:ph idx="1"/>
          </p:nvPr>
        </p:nvSpPr>
        <p:spPr/>
        <p:txBody>
          <a:bodyPr>
            <a:normAutofit/>
          </a:bodyPr>
          <a:lstStyle/>
          <a:p>
            <a:r>
              <a:rPr lang="en-US" dirty="0" smtClean="0"/>
              <a:t>Identity Laws:                                  ,</a:t>
            </a:r>
          </a:p>
          <a:p>
            <a:pPr>
              <a:buNone/>
            </a:pPr>
            <a:r>
              <a:rPr lang="el-GR" dirty="0" smtClean="0"/>
              <a:t>    </a:t>
            </a:r>
            <a:r>
              <a:rPr lang="el-GR" dirty="0" err="1" smtClean="0">
                <a:solidFill>
                  <a:srgbClr val="0070C0"/>
                </a:solidFill>
              </a:rPr>
              <a:t>ταυτοτικοί</a:t>
            </a:r>
            <a:endParaRPr lang="en-US" dirty="0" smtClean="0">
              <a:solidFill>
                <a:srgbClr val="0070C0"/>
              </a:solidFill>
            </a:endParaRPr>
          </a:p>
          <a:p>
            <a:r>
              <a:rPr lang="en-US" dirty="0" smtClean="0"/>
              <a:t>Domination Laws:                           ,</a:t>
            </a:r>
          </a:p>
          <a:p>
            <a:pPr>
              <a:buNone/>
            </a:pPr>
            <a:r>
              <a:rPr lang="el-GR" dirty="0" smtClean="0"/>
              <a:t>    </a:t>
            </a:r>
            <a:r>
              <a:rPr lang="el-GR" dirty="0" smtClean="0">
                <a:solidFill>
                  <a:srgbClr val="0070C0"/>
                </a:solidFill>
              </a:rPr>
              <a:t>κυριαρχίας</a:t>
            </a:r>
            <a:endParaRPr lang="en-US" dirty="0" smtClean="0">
              <a:solidFill>
                <a:srgbClr val="0070C0"/>
              </a:solidFill>
            </a:endParaRPr>
          </a:p>
          <a:p>
            <a:r>
              <a:rPr lang="en-US" dirty="0" smtClean="0"/>
              <a:t>Idempotent laws:                              ,  </a:t>
            </a:r>
          </a:p>
          <a:p>
            <a:pPr>
              <a:buNone/>
            </a:pPr>
            <a:r>
              <a:rPr lang="el-GR" dirty="0" smtClean="0"/>
              <a:t>    </a:t>
            </a:r>
            <a:r>
              <a:rPr lang="el-GR" dirty="0" smtClean="0">
                <a:solidFill>
                  <a:srgbClr val="0070C0"/>
                </a:solidFill>
              </a:rPr>
              <a:t>αυτοδυναμίας   </a:t>
            </a:r>
            <a:endParaRPr lang="en-US" dirty="0" smtClean="0">
              <a:solidFill>
                <a:srgbClr val="0070C0"/>
              </a:solidFill>
            </a:endParaRPr>
          </a:p>
          <a:p>
            <a:r>
              <a:rPr lang="en-US" dirty="0" smtClean="0"/>
              <a:t>Double Negation Law:</a:t>
            </a:r>
          </a:p>
          <a:p>
            <a:pPr>
              <a:buNone/>
            </a:pPr>
            <a:r>
              <a:rPr lang="el-GR" dirty="0" smtClean="0"/>
              <a:t>    </a:t>
            </a:r>
            <a:r>
              <a:rPr lang="el-GR" dirty="0" smtClean="0">
                <a:solidFill>
                  <a:srgbClr val="0070C0"/>
                </a:solidFill>
              </a:rPr>
              <a:t>διπλής άρνησης</a:t>
            </a:r>
            <a:endParaRPr lang="en-US" dirty="0" smtClean="0">
              <a:solidFill>
                <a:srgbClr val="0070C0"/>
              </a:solidFill>
            </a:endParaRPr>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7432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Logical Equivalences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Commutative Laws:                              ,</a:t>
            </a:r>
          </a:p>
          <a:p>
            <a:pPr>
              <a:buNone/>
            </a:pPr>
            <a:r>
              <a:rPr lang="el-GR" dirty="0" smtClean="0"/>
              <a:t>    </a:t>
            </a:r>
            <a:r>
              <a:rPr lang="el-GR" dirty="0" err="1" smtClean="0">
                <a:solidFill>
                  <a:srgbClr val="0070C0"/>
                </a:solidFill>
              </a:rPr>
              <a:t>αντιμεταθετικοί</a:t>
            </a:r>
            <a:endParaRPr lang="en-US" dirty="0" smtClean="0">
              <a:solidFill>
                <a:srgbClr val="0070C0"/>
              </a:solidFill>
            </a:endParaRPr>
          </a:p>
          <a:p>
            <a:r>
              <a:rPr lang="en-US" dirty="0" smtClean="0"/>
              <a:t>Associative Laws:</a:t>
            </a:r>
          </a:p>
          <a:p>
            <a:pPr>
              <a:buNone/>
            </a:pPr>
            <a:r>
              <a:rPr lang="el-GR" dirty="0" smtClean="0"/>
              <a:t>    </a:t>
            </a:r>
            <a:r>
              <a:rPr lang="el-GR" dirty="0" err="1" smtClean="0">
                <a:solidFill>
                  <a:srgbClr val="0070C0"/>
                </a:solidFill>
              </a:rPr>
              <a:t>προσεταιριστικοί</a:t>
            </a:r>
            <a:endParaRPr lang="en-US" dirty="0" smtClean="0">
              <a:solidFill>
                <a:srgbClr val="0070C0"/>
              </a:solidFill>
            </a:endParaRPr>
          </a:p>
          <a:p>
            <a:r>
              <a:rPr lang="en-US" dirty="0" smtClean="0"/>
              <a:t>Distributive Laws:</a:t>
            </a:r>
          </a:p>
          <a:p>
            <a:pPr>
              <a:buNone/>
            </a:pPr>
            <a:r>
              <a:rPr lang="el-GR" dirty="0" smtClean="0"/>
              <a:t>    </a:t>
            </a:r>
            <a:r>
              <a:rPr lang="el-GR" dirty="0" smtClean="0">
                <a:solidFill>
                  <a:srgbClr val="0070C0"/>
                </a:solidFill>
              </a:rPr>
              <a:t>επιμεριστικοί</a:t>
            </a:r>
            <a:endParaRPr lang="en-US" dirty="0" smtClean="0">
              <a:solidFill>
                <a:srgbClr val="0070C0"/>
              </a:solidFill>
            </a:endParaRPr>
          </a:p>
          <a:p>
            <a:endParaRPr lang="en-US" dirty="0" smtClean="0"/>
          </a:p>
          <a:p>
            <a:r>
              <a:rPr lang="en-US" dirty="0" smtClean="0"/>
              <a:t>Absorption Laws:</a:t>
            </a:r>
          </a:p>
          <a:p>
            <a:pPr>
              <a:buNone/>
            </a:pPr>
            <a:r>
              <a:rPr lang="el-GR" dirty="0" smtClean="0"/>
              <a:t>   </a:t>
            </a:r>
            <a:r>
              <a:rPr lang="el-GR" dirty="0" smtClean="0">
                <a:solidFill>
                  <a:srgbClr val="0070C0"/>
                </a:solidFill>
              </a:rPr>
              <a:t>απορρόφησης</a:t>
            </a:r>
            <a:endParaRPr lang="en-US" dirty="0" smtClean="0">
              <a:solidFill>
                <a:srgbClr val="0070C0"/>
              </a:solidFill>
            </a:endParaRPr>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13" name="Picture 12" descr="addin_tmp.png"/>
          <p:cNvPicPr>
            <a:picLocks noChangeAspect="1"/>
          </p:cNvPicPr>
          <p:nvPr>
            <p:custDataLst>
              <p:tags r:id="rId5"/>
            </p:custDataLst>
          </p:nvPr>
        </p:nvPicPr>
        <p:blipFill>
          <a:blip r:embed="rId14" cstate="print"/>
          <a:stretch>
            <a:fillRect/>
          </a:stretch>
        </p:blipFill>
        <p:spPr>
          <a:xfrm>
            <a:off x="3733800"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Logical Equivalences</a:t>
            </a:r>
            <a:endParaRPr lang="en-US" dirty="0"/>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r>
              <a:rPr lang="el-GR" dirty="0" smtClean="0"/>
              <a:t> – μαθησιακές προτάσεις</a:t>
            </a:r>
            <a:endParaRPr lang="en-US" dirty="0" smtClean="0"/>
          </a:p>
          <a:p>
            <a:r>
              <a:rPr lang="en-US" dirty="0" smtClean="0"/>
              <a:t>Connectives</a:t>
            </a:r>
            <a:r>
              <a:rPr lang="el-GR" dirty="0" smtClean="0"/>
              <a:t> - συνδέσμους</a:t>
            </a:r>
            <a:endParaRPr lang="en-US" dirty="0" smtClean="0"/>
          </a:p>
          <a:p>
            <a:pPr lvl="1"/>
            <a:r>
              <a:rPr lang="en-US" dirty="0" smtClean="0"/>
              <a:t>Negation</a:t>
            </a:r>
            <a:r>
              <a:rPr lang="el-GR" dirty="0" smtClean="0"/>
              <a:t> - άρνηση</a:t>
            </a:r>
            <a:endParaRPr lang="en-US" dirty="0" smtClean="0"/>
          </a:p>
          <a:p>
            <a:pPr lvl="1"/>
            <a:r>
              <a:rPr lang="en-US" dirty="0" smtClean="0"/>
              <a:t>Conjunction</a:t>
            </a:r>
            <a:r>
              <a:rPr lang="el-GR" dirty="0" smtClean="0"/>
              <a:t> - σύζευξη</a:t>
            </a:r>
            <a:endParaRPr lang="en-US" dirty="0" smtClean="0"/>
          </a:p>
          <a:p>
            <a:pPr lvl="1"/>
            <a:r>
              <a:rPr lang="en-US" dirty="0" smtClean="0"/>
              <a:t>Disjunction</a:t>
            </a:r>
            <a:r>
              <a:rPr lang="el-GR" dirty="0" smtClean="0"/>
              <a:t> - διάζευξη</a:t>
            </a:r>
            <a:endParaRPr lang="en-US" dirty="0" smtClean="0"/>
          </a:p>
          <a:p>
            <a:pPr lvl="1"/>
            <a:r>
              <a:rPr lang="en-US" dirty="0" smtClean="0"/>
              <a:t>Implication</a:t>
            </a:r>
            <a:r>
              <a:rPr lang="el-GR" dirty="0" smtClean="0"/>
              <a:t> – συνεπαγωγή</a:t>
            </a:r>
            <a:r>
              <a:rPr lang="en-US" dirty="0" smtClean="0"/>
              <a:t>;</a:t>
            </a:r>
            <a:endParaRPr lang="el-GR" dirty="0" smtClean="0"/>
          </a:p>
          <a:p>
            <a:pPr lvl="2"/>
            <a:r>
              <a:rPr lang="en-US" dirty="0" smtClean="0"/>
              <a:t>contrapositive, inverse, converse</a:t>
            </a:r>
            <a:r>
              <a:rPr lang="el-GR" dirty="0" smtClean="0"/>
              <a:t> – ανάστροφες, </a:t>
            </a:r>
            <a:r>
              <a:rPr lang="el-GR" dirty="0" err="1" smtClean="0"/>
              <a:t>αντιθετοαντίστροφες</a:t>
            </a:r>
            <a:r>
              <a:rPr lang="el-GR" dirty="0" smtClean="0"/>
              <a:t>, και αντίστροφες προτάσεις</a:t>
            </a:r>
            <a:endParaRPr lang="en-US" dirty="0" smtClean="0"/>
          </a:p>
          <a:p>
            <a:pPr lvl="1"/>
            <a:r>
              <a:rPr lang="en-US" dirty="0" smtClean="0"/>
              <a:t>Biconditional</a:t>
            </a:r>
            <a:r>
              <a:rPr lang="el-GR" dirty="0" smtClean="0"/>
              <a:t> – διπλή συνθήκη</a:t>
            </a:r>
            <a:endParaRPr lang="en-US" dirty="0" smtClean="0"/>
          </a:p>
          <a:p>
            <a:r>
              <a:rPr lang="en-US" dirty="0" smtClean="0"/>
              <a:t>Truth Tables</a:t>
            </a:r>
            <a:r>
              <a:rPr lang="el-GR" dirty="0" smtClean="0"/>
              <a:t> – πίνακες αλήθειας</a:t>
            </a:r>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a:t>
            </a:r>
            <a:r>
              <a:rPr lang="en-US" dirty="0" smtClean="0">
                <a:solidFill>
                  <a:srgbClr val="0070C0"/>
                </a:solidFill>
              </a:rPr>
              <a:t>represented by a propositional variable</a:t>
            </a:r>
            <a:r>
              <a:rPr lang="en-US" dirty="0" smtClean="0"/>
              <a:t>)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16" name="Picture 15" descr="addin_tmp.png"/>
          <p:cNvPicPr>
            <a:picLocks noChangeAspect="1"/>
          </p:cNvPicPr>
          <p:nvPr>
            <p:custDataLst>
              <p:tags r:id="rId1"/>
            </p:custDataLst>
          </p:nvPr>
        </p:nvPicPr>
        <p:blipFill>
          <a:blip r:embed="rId4" cstate="print"/>
          <a:stretch>
            <a:fillRect/>
          </a:stretch>
        </p:blipFill>
        <p:spPr>
          <a:xfrm>
            <a:off x="533402" y="3428999"/>
            <a:ext cx="818578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Διαζευκτικ</a:t>
            </a:r>
            <a:r>
              <a:rPr lang="el-GR" dirty="0" smtClean="0"/>
              <a:t>ή </a:t>
            </a:r>
            <a:r>
              <a:rPr lang="el-GR" smtClean="0"/>
              <a:t>κανονική μορφή</a:t>
            </a:r>
            <a:br>
              <a:rPr lang="el-GR" smtClean="0"/>
            </a:br>
            <a:r>
              <a:rPr lang="en-US" smtClean="0"/>
              <a:t>Disjunctive </a:t>
            </a:r>
            <a:r>
              <a:rPr lang="en-US" dirty="0" smtClean="0"/>
              <a:t>Normal Form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solidFill>
                  <a:srgbClr val="0070C0"/>
                </a:solidFill>
              </a:rPr>
              <a:t>disjuncts</a:t>
            </a:r>
            <a:r>
              <a:rPr lang="en-US" dirty="0" smtClean="0"/>
              <a:t> where each </a:t>
            </a:r>
            <a:r>
              <a:rPr lang="en-US" dirty="0" err="1" smtClean="0">
                <a:solidFill>
                  <a:srgbClr val="0070C0"/>
                </a:solidFill>
              </a:rPr>
              <a:t>disjunct</a:t>
            </a:r>
            <a:r>
              <a:rPr lang="en-US" dirty="0" smtClean="0"/>
              <a:t> consists of a </a:t>
            </a:r>
            <a:r>
              <a:rPr lang="en-US" dirty="0" smtClean="0">
                <a:solidFill>
                  <a:srgbClr val="0070C0"/>
                </a:solidFill>
              </a:rPr>
              <a:t>conjunction</a:t>
            </a:r>
            <a:r>
              <a:rPr lang="en-US" dirty="0" smtClean="0"/>
              <a:t>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a:t>
            </a:r>
            <a:r>
              <a:rPr lang="en-US" dirty="0" smtClean="0">
                <a:solidFill>
                  <a:srgbClr val="0070C0"/>
                </a:solidFill>
              </a:rPr>
              <a:t>eliminating implications</a:t>
            </a:r>
            <a:r>
              <a:rPr lang="en-US" dirty="0" smtClean="0"/>
              <a:t>, moving </a:t>
            </a:r>
            <a:r>
              <a:rPr lang="en-US" dirty="0" smtClean="0">
                <a:solidFill>
                  <a:srgbClr val="0070C0"/>
                </a:solidFill>
              </a:rPr>
              <a:t>negation inwards </a:t>
            </a:r>
            <a:r>
              <a:rPr lang="en-US" dirty="0" smtClean="0"/>
              <a:t>and </a:t>
            </a:r>
            <a:r>
              <a:rPr lang="en-US" dirty="0" smtClean="0">
                <a:solidFill>
                  <a:srgbClr val="0070C0"/>
                </a:solidFill>
              </a:rPr>
              <a:t>using the distributive  and associative laws</a:t>
            </a:r>
            <a:r>
              <a:rPr lang="en-US" dirty="0" smtClean="0"/>
              <a:t>.</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 (optional)</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Προτασιακή </a:t>
            </a:r>
            <a:r>
              <a:rPr lang="el-GR" dirty="0" err="1" smtClean="0"/>
              <a:t>ικανοποιησιμότητα</a:t>
            </a:r>
            <a:r>
              <a:rPr lang="el-GR" dirty="0" smtClean="0"/>
              <a:t/>
            </a:r>
            <a:br>
              <a:rPr lang="el-GR" dirty="0" smtClean="0"/>
            </a:br>
            <a:r>
              <a:rPr lang="en-US" dirty="0" smtClean="0"/>
              <a:t>Propositional </a:t>
            </a:r>
            <a:r>
              <a:rPr lang="en-US" dirty="0" err="1" smtClean="0"/>
              <a:t>Satisfiability</a:t>
            </a:r>
            <a:endParaRPr lang="en-US" dirty="0"/>
          </a:p>
        </p:txBody>
      </p:sp>
      <p:sp>
        <p:nvSpPr>
          <p:cNvPr id="3" name="Content Placeholder 2"/>
          <p:cNvSpPr>
            <a:spLocks noGrp="1"/>
          </p:cNvSpPr>
          <p:nvPr>
            <p:ph idx="1"/>
          </p:nvPr>
        </p:nvSpPr>
        <p:spPr/>
        <p:txBody>
          <a:bodyPr/>
          <a:lstStyle/>
          <a:p>
            <a:r>
              <a:rPr lang="en-US" dirty="0" smtClean="0"/>
              <a:t>A compound proposition is </a:t>
            </a:r>
            <a:r>
              <a:rPr lang="en-US"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smtClean="0"/>
              <a:t>   Solution</a:t>
            </a:r>
            <a:r>
              <a:rPr lang="en-US" b="1" dirty="0" smtClean="0"/>
              <a:t>: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050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r>
              <a:rPr lang="el-GR" dirty="0" smtClean="0"/>
              <a:t> – Προτάσεις</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i="1" dirty="0" smtClean="0"/>
              <a:t>proposition</a:t>
            </a:r>
            <a:r>
              <a:rPr lang="en-US" dirty="0" smtClean="0"/>
              <a:t> is a declarative sentence </a:t>
            </a:r>
            <a:r>
              <a:rPr lang="el-GR" dirty="0" smtClean="0"/>
              <a:t>(</a:t>
            </a:r>
            <a:r>
              <a:rPr lang="el-GR" dirty="0" smtClean="0">
                <a:solidFill>
                  <a:srgbClr val="0070C0"/>
                </a:solidFill>
              </a:rPr>
              <a:t>δηλωτική φράση</a:t>
            </a:r>
            <a:r>
              <a:rPr lang="el-GR" dirty="0" smtClean="0"/>
              <a:t>) </a:t>
            </a:r>
            <a:r>
              <a:rPr lang="en-US" dirty="0" smtClean="0"/>
              <a:t>that is either true or false.</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r>
              <a:rPr lang="el-GR" dirty="0" smtClean="0"/>
              <a:t>			Όχι δηλωτική</a:t>
            </a:r>
            <a:endParaRPr lang="en-US" dirty="0" smtClean="0"/>
          </a:p>
          <a:p>
            <a:pPr marL="880110" lvl="1" indent="-514350">
              <a:buFont typeface="+mj-lt"/>
              <a:buAutoNum type="alphaLcParenR"/>
            </a:pPr>
            <a:r>
              <a:rPr lang="en-US" dirty="0" smtClean="0"/>
              <a:t>What time is it?</a:t>
            </a:r>
            <a:r>
              <a:rPr lang="el-GR" dirty="0" smtClean="0"/>
              <a:t>			Όχι δηλωτική</a:t>
            </a:r>
            <a:endParaRPr lang="en-US" dirty="0" smtClean="0"/>
          </a:p>
          <a:p>
            <a:pPr marL="880110" lvl="1" indent="-514350">
              <a:buFont typeface="+mj-lt"/>
              <a:buAutoNum type="alphaLcParenR"/>
            </a:pPr>
            <a:r>
              <a:rPr lang="en-US" i="1" dirty="0" smtClean="0"/>
              <a:t>x</a:t>
            </a:r>
            <a:r>
              <a:rPr lang="en-US" dirty="0" smtClean="0"/>
              <a:t> + 1 = 2</a:t>
            </a:r>
            <a:r>
              <a:rPr lang="el-GR" dirty="0" smtClean="0"/>
              <a:t> 				Ούτε αληθής ούτε ψευδής </a:t>
            </a:r>
            <a:endParaRPr lang="en-US" dirty="0" smtClean="0"/>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r>
              <a:rPr lang="el-GR" i="1" dirty="0" smtClean="0"/>
              <a:t>				</a:t>
            </a:r>
            <a:r>
              <a:rPr lang="el-GR" dirty="0" smtClean="0"/>
              <a:t>Ούτε αληθής ούτε ψευδής</a:t>
            </a:r>
            <a:endParaRPr lang="en-US" i="1" dirty="0" smtClean="0"/>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dirty="0" err="1" smtClean="0"/>
              <a:t>th</a:t>
            </a:r>
            <a:r>
              <a:rPr lang="en-US" dirty="0" smtClean="0"/>
              <a:t> row and the </a:t>
            </a:r>
            <a:r>
              <a:rPr lang="en-US" i="1" dirty="0" err="1" smtClean="0"/>
              <a:t>j</a:t>
            </a:r>
            <a:r>
              <a:rPr lang="en-US" dirty="0" err="1" smtClean="0"/>
              <a:t>th</a:t>
            </a:r>
            <a:r>
              <a:rPr lang="en-US" dirty="0" smtClean="0"/>
              <a:t> column.</a:t>
            </a:r>
          </a:p>
          <a:p>
            <a:r>
              <a:rPr lang="en-US" dirty="0" smtClean="0"/>
              <a:t>There are 9</a:t>
            </a:r>
            <a:r>
              <a:rPr lang="en-US" dirty="0" smtClean="0">
                <a:sym typeface="Symbol"/>
              </a:rPr>
              <a:t></a:t>
            </a:r>
            <a:r>
              <a:rPr lang="en-US" dirty="0" smtClean="0"/>
              <a:t>9</a:t>
            </a:r>
            <a:r>
              <a:rPr lang="en-US" dirty="0" smtClean="0">
                <a:sym typeface="Symbol"/>
              </a:rPr>
              <a:t>  </a:t>
            </a:r>
            <a:r>
              <a:rPr lang="en-US" dirty="0" smtClean="0"/>
              <a:t>9 = 729 such propositions.</a:t>
            </a:r>
          </a:p>
          <a:p>
            <a:r>
              <a:rPr lang="en-US" dirty="0" smtClean="0"/>
              <a:t>In the sample puzzle </a:t>
            </a:r>
            <a:r>
              <a:rPr lang="en-US" i="1" dirty="0" smtClean="0"/>
              <a:t>p</a:t>
            </a:r>
            <a:r>
              <a:rPr lang="en-US" dirty="0" smtClean="0"/>
              <a:t>(5,1,6) is true, but </a:t>
            </a:r>
            <a:r>
              <a:rPr lang="en-US" i="1" dirty="0" smtClean="0"/>
              <a:t>p</a:t>
            </a:r>
            <a:r>
              <a:rPr lang="en-US" dirty="0" smtClean="0"/>
              <a:t>(5,</a:t>
            </a:r>
            <a:r>
              <a:rPr lang="en-US" i="1" dirty="0" smtClean="0"/>
              <a:t>j</a:t>
            </a:r>
            <a:r>
              <a:rPr lang="en-US" dirty="0" smtClean="0"/>
              <a:t>,6) is false for </a:t>
            </a:r>
            <a:r>
              <a:rPr lang="en-US" i="1" dirty="0" smtClean="0"/>
              <a:t>j </a:t>
            </a:r>
            <a:r>
              <a:rPr lang="en-US" dirty="0" smtClean="0"/>
              <a:t>= 2,3,…9</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smtClean="0"/>
              <a:t>p</a:t>
            </a:r>
            <a:r>
              <a:rPr lang="en-US" dirty="0" smtClean="0"/>
              <a:t>(</a:t>
            </a:r>
            <a:r>
              <a:rPr lang="en-US" i="1" dirty="0" err="1" smtClean="0"/>
              <a:t>d</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a:t>
            </a:r>
            <a:r>
              <a:rPr lang="en-US" dirty="0" err="1" smtClean="0"/>
              <a:t>Satisfiability</a:t>
            </a:r>
            <a:r>
              <a:rPr lang="en-US" dirty="0" smtClean="0"/>
              <a:t> Problems</a:t>
            </a:r>
            <a:endParaRPr lang="en-US" dirty="0"/>
          </a:p>
        </p:txBody>
      </p:sp>
      <p:sp>
        <p:nvSpPr>
          <p:cNvPr id="3" name="Content Placeholder 2"/>
          <p:cNvSpPr>
            <a:spLocks noGrp="1"/>
          </p:cNvSpPr>
          <p:nvPr>
            <p:ph idx="1"/>
          </p:nvPr>
        </p:nvSpPr>
        <p:spPr/>
        <p:txBody>
          <a:bodyPr>
            <a:normAutofit fontScale="92500"/>
          </a:bodyPr>
          <a:lstStyle/>
          <a:p>
            <a:r>
              <a:rPr lang="en-US" dirty="0" smtClean="0"/>
              <a:t>To solve a  Sudoku puzzle, we need to find an assignment of truth values to the 729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Propositional Logic</a:t>
            </a:r>
            <a:r>
              <a:rPr lang="el-GR" dirty="0" smtClean="0"/>
              <a:t> – Προτασιακή λογική</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Constructing Propositions</a:t>
            </a:r>
          </a:p>
          <a:p>
            <a:pPr lvl="1"/>
            <a:r>
              <a:rPr lang="en-US" dirty="0" smtClean="0">
                <a:solidFill>
                  <a:srgbClr val="FF0000"/>
                </a:solidFill>
              </a:rPr>
              <a:t>Propositional Variables</a:t>
            </a:r>
            <a:r>
              <a:rPr lang="en-US" dirty="0" smtClean="0"/>
              <a:t>: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a:t>
            </a:r>
            <a:r>
              <a:rPr lang="en-US" dirty="0" smtClean="0">
                <a:solidFill>
                  <a:srgbClr val="FF0000"/>
                </a:solidFill>
              </a:rPr>
              <a:t>is always true </a:t>
            </a:r>
            <a:r>
              <a:rPr lang="en-US" dirty="0" smtClean="0"/>
              <a:t>is denoted by </a:t>
            </a:r>
            <a:r>
              <a:rPr lang="en-US" b="1" dirty="0" smtClean="0"/>
              <a:t>T</a:t>
            </a:r>
            <a:r>
              <a:rPr lang="en-US" dirty="0" smtClean="0"/>
              <a:t> and the proposition that </a:t>
            </a:r>
            <a:r>
              <a:rPr lang="en-US" dirty="0" smtClean="0">
                <a:solidFill>
                  <a:srgbClr val="FF0000"/>
                </a:solidFill>
              </a:rPr>
              <a:t>is always false </a:t>
            </a:r>
            <a:r>
              <a:rPr lang="en-US" dirty="0" smtClean="0"/>
              <a:t>is denoted by </a:t>
            </a:r>
            <a:r>
              <a:rPr lang="en-US" b="1" dirty="0" smtClean="0"/>
              <a:t>F</a:t>
            </a:r>
            <a:r>
              <a:rPr lang="en-US" dirty="0" smtClean="0"/>
              <a:t>.</a:t>
            </a:r>
          </a:p>
          <a:p>
            <a:pPr lvl="1"/>
            <a:r>
              <a:rPr lang="en-US" dirty="0" smtClean="0"/>
              <a:t>Compound Propositions; constructed from logical connectives and other propositions</a:t>
            </a:r>
            <a:endParaRPr lang="el-GR" dirty="0" smtClean="0"/>
          </a:p>
          <a:p>
            <a:pPr lvl="1"/>
            <a:r>
              <a:rPr lang="el-GR" dirty="0" smtClean="0"/>
              <a:t>Συνδυασμός προτάσεων σε μεγαλύτερες (</a:t>
            </a:r>
            <a:r>
              <a:rPr lang="en-US" dirty="0" smtClean="0"/>
              <a:t>Boole) </a:t>
            </a:r>
          </a:p>
          <a:p>
            <a:pPr lvl="2"/>
            <a:r>
              <a:rPr lang="en-US" dirty="0" smtClean="0"/>
              <a:t>Negation </a:t>
            </a:r>
            <a:r>
              <a:rPr lang="en-US" dirty="0" smtClean="0">
                <a:latin typeface="Cambria Math"/>
                <a:ea typeface="Cambria Math"/>
              </a:rPr>
              <a:t>¬</a:t>
            </a:r>
            <a:r>
              <a:rPr lang="el-GR" dirty="0" smtClean="0">
                <a:latin typeface="Cambria Math"/>
                <a:ea typeface="Cambria Math"/>
              </a:rPr>
              <a:t>		άρνηση</a:t>
            </a:r>
            <a:endParaRPr lang="en-US" dirty="0" smtClean="0"/>
          </a:p>
          <a:p>
            <a:pPr lvl="2"/>
            <a:r>
              <a:rPr lang="en-US" dirty="0" smtClean="0"/>
              <a:t>Conjunction </a:t>
            </a:r>
            <a:r>
              <a:rPr lang="en-US" dirty="0" smtClean="0">
                <a:latin typeface="Cambria Math" pitchFamily="18" charset="0"/>
                <a:ea typeface="Cambria Math" pitchFamily="18" charset="0"/>
              </a:rPr>
              <a:t>∧</a:t>
            </a:r>
            <a:r>
              <a:rPr lang="el-GR" dirty="0" smtClean="0">
                <a:latin typeface="Cambria Math" pitchFamily="18" charset="0"/>
                <a:ea typeface="Cambria Math" pitchFamily="18" charset="0"/>
              </a:rPr>
              <a:t>		σύζευξη</a:t>
            </a:r>
            <a:endParaRPr lang="en-US" dirty="0" smtClean="0"/>
          </a:p>
          <a:p>
            <a:pPr lvl="2"/>
            <a:r>
              <a:rPr lang="en-US" dirty="0" smtClean="0"/>
              <a:t>Disjunction </a:t>
            </a:r>
            <a:r>
              <a:rPr lang="en-US" dirty="0" smtClean="0">
                <a:latin typeface="Cambria Math" pitchFamily="18" charset="0"/>
                <a:ea typeface="Cambria Math" pitchFamily="18" charset="0"/>
              </a:rPr>
              <a:t>∨</a:t>
            </a:r>
            <a:r>
              <a:rPr lang="el-GR" dirty="0" smtClean="0">
                <a:latin typeface="Cambria Math" pitchFamily="18" charset="0"/>
                <a:ea typeface="Cambria Math" pitchFamily="18" charset="0"/>
              </a:rPr>
              <a:t>		διάζευξη</a:t>
            </a:r>
            <a:endParaRPr lang="en-US" dirty="0" smtClean="0"/>
          </a:p>
          <a:p>
            <a:pPr lvl="2"/>
            <a:r>
              <a:rPr lang="en-US" dirty="0" smtClean="0"/>
              <a:t>Implication </a:t>
            </a:r>
            <a:r>
              <a:rPr lang="en-US" sz="2400" dirty="0" smtClean="0">
                <a:latin typeface="Cambria Math"/>
                <a:ea typeface="Cambria Math"/>
              </a:rPr>
              <a:t>→</a:t>
            </a:r>
            <a:r>
              <a:rPr lang="el-GR" sz="2400" dirty="0" smtClean="0">
                <a:latin typeface="Cambria Math"/>
                <a:ea typeface="Cambria Math"/>
              </a:rPr>
              <a:t>		</a:t>
            </a:r>
            <a:r>
              <a:rPr lang="el-GR" dirty="0" smtClean="0">
                <a:latin typeface="Cambria Math"/>
                <a:ea typeface="Cambria Math"/>
              </a:rPr>
              <a:t>συνεπαγωγή	</a:t>
            </a:r>
            <a:endParaRPr lang="en-US" dirty="0" smtClean="0"/>
          </a:p>
          <a:p>
            <a:pPr lvl="2"/>
            <a:r>
              <a:rPr lang="en-US" dirty="0" smtClean="0"/>
              <a:t>Biconditional </a:t>
            </a:r>
            <a:r>
              <a:rPr lang="en-US" dirty="0" smtClean="0">
                <a:latin typeface="Cambria Math"/>
                <a:ea typeface="Cambria Math"/>
              </a:rPr>
              <a:t>↔</a:t>
            </a:r>
            <a:r>
              <a:rPr lang="el-GR" dirty="0" smtClean="0">
                <a:latin typeface="Cambria Math"/>
                <a:ea typeface="Cambria Math"/>
              </a:rPr>
              <a:t>		διπλή συνεπαγωγή</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Σύνθετες προτάσεις</a:t>
            </a:r>
            <a:r>
              <a:rPr lang="en-US" dirty="0" smtClean="0"/>
              <a:t>: </a:t>
            </a:r>
            <a:r>
              <a:rPr lang="el-GR" dirty="0" smtClean="0"/>
              <a:t>άρνηση </a:t>
            </a:r>
            <a:br>
              <a:rPr lang="el-GR" dirty="0" smtClean="0"/>
            </a:br>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Σύζευξη - </a:t>
            </a:r>
            <a:r>
              <a:rPr lang="en-US" dirty="0" smtClean="0"/>
              <a:t>Conjunction </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p \vee \neg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7314</TotalTime>
  <Words>4786</Words>
  <Application>Microsoft Office PowerPoint</Application>
  <PresentationFormat>On-screen Show (4:3)</PresentationFormat>
  <Paragraphs>778</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Constantia</vt:lpstr>
      <vt:lpstr>Cambria Math</vt:lpstr>
      <vt:lpstr>Wingdings 2</vt:lpstr>
      <vt:lpstr>Symbol</vt:lpstr>
      <vt:lpstr>Wingdings</vt:lpstr>
      <vt:lpstr>Flow</vt:lpstr>
      <vt:lpstr>Εισαγωγή στη λογική The Foundations: Logic and Proofs</vt:lpstr>
      <vt:lpstr>Chapter Summary</vt:lpstr>
      <vt:lpstr>Propositional Logic Summary</vt:lpstr>
      <vt:lpstr>Propositional Logic – Προτασιακή Λογική</vt:lpstr>
      <vt:lpstr>Section Summary</vt:lpstr>
      <vt:lpstr>Propositions – Προτάσεις</vt:lpstr>
      <vt:lpstr>Propositional Logic – Προτασιακή λογική</vt:lpstr>
      <vt:lpstr>Σύνθετες προτάσεις: άρνηση  Compound Propositions: Negation</vt:lpstr>
      <vt:lpstr>Σύζευξη - Conjunction </vt:lpstr>
      <vt:lpstr>Διάζευξη - Disjunction</vt:lpstr>
      <vt:lpstr> The Connective Or in English</vt:lpstr>
      <vt:lpstr> Προτάσεις υπό συνθήκη, συνεπαγωγή Implication</vt:lpstr>
      <vt:lpstr> Understanding Implication</vt:lpstr>
      <vt:lpstr>Για να κατανοήσουμε τη συνεπαγωγή - Understanding Implication (cont)</vt:lpstr>
      <vt:lpstr>Different Ways of Expressing p →q  </vt:lpstr>
      <vt:lpstr>Διαφορετικοί τρόποι να εκφράσουμε τη συνεπαγωγή</vt:lpstr>
      <vt:lpstr>Διαφορετικοί τρόποι να το πούμε</vt:lpstr>
      <vt:lpstr>Αναστροφές, αντιθετοαναστροφές, αντίστροφες προτάσεις Converse, Contrapositive, and Inverse</vt:lpstr>
      <vt:lpstr>Διπλή συνθήκη - Biconditional</vt:lpstr>
      <vt:lpstr>Expressing the Biconditional</vt:lpstr>
      <vt:lpstr>Πίνακες αλήθειας σύνθετων προτάσεων – Truth Tables For Compound Propositions</vt:lpstr>
      <vt:lpstr>Example Truth Table</vt:lpstr>
      <vt:lpstr>Equivalent Propositions – ισοδύναμες προτάσεις</vt:lpstr>
      <vt:lpstr>Using a Truth Table to Show  Non-Equivalence</vt:lpstr>
      <vt:lpstr>Problem</vt:lpstr>
      <vt:lpstr>Προτεραιότητα λογικών τελεστών - Precedence of Logical Operators</vt:lpstr>
      <vt:lpstr> Εφαρμογές της προτασιακής λογικής – Applications of Propositional Logic</vt:lpstr>
      <vt:lpstr>Applications of Propositional Logic: Summary</vt:lpstr>
      <vt:lpstr>Translating English Sentences (μετάφραση φυσικής γλώσσας)</vt:lpstr>
      <vt:lpstr>Example</vt:lpstr>
      <vt:lpstr>System Specifications</vt:lpstr>
      <vt:lpstr>Consistent System Specifications</vt:lpstr>
      <vt:lpstr>Logic Puzzles</vt:lpstr>
      <vt:lpstr>Logic Circuits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Προτασιακές ισοδυναμίες Propositional Equivalences</vt:lpstr>
      <vt:lpstr>Section Summary</vt:lpstr>
      <vt:lpstr>Tautologies, Contradictions, and Contingencies Ταυτολογία, αντίφαση, ενδεχόμενο</vt:lpstr>
      <vt:lpstr>Λογική ισοδυναμία  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Διαζευκτική κανονική μορφή Disjunctive Normal Form (optional)</vt:lpstr>
      <vt:lpstr>Disjunctive Normal Form (optional)</vt:lpstr>
      <vt:lpstr>Disjunctive Normal Form (optional)</vt:lpstr>
      <vt:lpstr>Conjunctive Normal Form (optional)</vt:lpstr>
      <vt:lpstr>Conjunctive Normal Form (optional)</vt:lpstr>
      <vt:lpstr>Προτασιακή ικανοποιησιμότητα Propositional Satisfiability</vt:lpstr>
      <vt:lpstr>Questions on Propositional Satisfiability</vt:lpstr>
      <vt:lpstr>Notation</vt:lpstr>
      <vt:lpstr>Sudoku</vt:lpstr>
      <vt:lpstr>Encoding as a Satisfiability Problem</vt:lpstr>
      <vt:lpstr>Encoding (cont)</vt:lpstr>
      <vt:lpstr>Encoding (cont)</vt:lpstr>
      <vt:lpstr>Solving Satisfiability Problems</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Htsalapa</cp:lastModifiedBy>
  <cp:revision>578</cp:revision>
  <dcterms:created xsi:type="dcterms:W3CDTF">2011-03-15T17:55:35Z</dcterms:created>
  <dcterms:modified xsi:type="dcterms:W3CDTF">2017-02-21T08:27:39Z</dcterms:modified>
</cp:coreProperties>
</file>