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66" r:id="rId4"/>
    <p:sldId id="267" r:id="rId5"/>
    <p:sldId id="268" r:id="rId6"/>
    <p:sldId id="269" r:id="rId7"/>
    <p:sldId id="272" r:id="rId8"/>
    <p:sldId id="270" r:id="rId9"/>
    <p:sldId id="271" r:id="rId10"/>
    <p:sldId id="26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4" r:id="rId24"/>
    <p:sldId id="286" r:id="rId25"/>
    <p:sldId id="287" r:id="rId26"/>
    <p:sldId id="288" r:id="rId27"/>
    <p:sldId id="289" r:id="rId28"/>
    <p:sldId id="292" r:id="rId29"/>
    <p:sldId id="290" r:id="rId30"/>
    <p:sldId id="273" r:id="rId31"/>
    <p:sldId id="293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250" autoAdjust="0"/>
  </p:normalViewPr>
  <p:slideViewPr>
    <p:cSldViewPr>
      <p:cViewPr>
        <p:scale>
          <a:sx n="50" d="100"/>
          <a:sy n="50" d="100"/>
        </p:scale>
        <p:origin x="-3384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A16BA-D3AB-4DF5-A8B3-FFA84D42CD0D}" type="datetimeFigureOut">
              <a:rPr lang="el-GR" smtClean="0"/>
              <a:pPr/>
              <a:t>2/3/2018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2FD2-7D7E-43B3-B5B5-4364A85F35F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Ευχαριστώ πολύ για την υπομονή σας!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44A9-AB74-4001-A871-BFF5ED25695B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EF1B0E-4CD7-5546-836A-4A403C596268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C003B6E5-5EF2-FD43-A61F-0A1001F9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179512" y="5445224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Metaxia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Bareka</a:t>
            </a:r>
            <a:endParaRPr lang="en-US" sz="2800" b="1" dirty="0" smtClean="0"/>
          </a:p>
          <a:p>
            <a:r>
              <a:rPr lang="en-US" sz="2800" i="1" dirty="0" smtClean="0"/>
              <a:t>Anesthesiologist</a:t>
            </a:r>
          </a:p>
          <a:p>
            <a:r>
              <a:rPr lang="en-US" sz="2800" i="1" dirty="0" smtClean="0"/>
              <a:t>ERC Course Organizer, Course Director</a:t>
            </a:r>
            <a:endParaRPr lang="el-GR" sz="2800" i="1" dirty="0" smtClean="0"/>
          </a:p>
          <a:p>
            <a:pPr>
              <a:defRPr/>
            </a:pPr>
            <a:endParaRPr lang="el-GR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98839"/>
            <a:ext cx="1301512" cy="321849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1331640" y="1340768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Pediatric Life Support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PLS</a:t>
            </a:r>
            <a:endParaRPr lang="el-GR" sz="4400" b="1" dirty="0">
              <a:latin typeface="+mj-lt"/>
            </a:endParaRPr>
          </a:p>
        </p:txBody>
      </p:sp>
      <p:pic>
        <p:nvPicPr>
          <p:cNvPr id="9" name="8 - Εικόνα" descr="Λογότυπο κλινική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1259632" y="865311"/>
            <a:ext cx="7437512" cy="566003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Most cardiac arrests in children</a:t>
            </a:r>
            <a:r>
              <a:rPr lang="el-GR" sz="3200" dirty="0" smtClean="0"/>
              <a:t>: </a:t>
            </a:r>
          </a:p>
          <a:p>
            <a:r>
              <a:rPr lang="el-GR" sz="3200" dirty="0" smtClean="0"/>
              <a:t>	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  <a:endParaRPr lang="el-GR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Wingdings" pitchFamily="2" charset="2"/>
              <a:buChar char="Ø"/>
            </a:pPr>
            <a:r>
              <a:rPr lang="en-US" sz="3200" dirty="0" smtClean="0"/>
              <a:t>Priority open airway &amp;</a:t>
            </a:r>
          </a:p>
          <a:p>
            <a:pPr lvl="3">
              <a:buNone/>
            </a:pPr>
            <a:r>
              <a:rPr lang="en-US" sz="3200" dirty="0" smtClean="0"/>
              <a:t> supply</a:t>
            </a:r>
            <a:r>
              <a:rPr lang="el-GR" sz="3200" dirty="0" smtClean="0"/>
              <a:t> Ο</a:t>
            </a:r>
            <a:r>
              <a:rPr lang="el-GR" sz="3200" baseline="-25000" dirty="0" smtClean="0"/>
              <a:t>2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Most common cardiac </a:t>
            </a:r>
            <a:r>
              <a:rPr lang="en-US" sz="3200" dirty="0" err="1" smtClean="0"/>
              <a:t>arrythmia</a:t>
            </a:r>
            <a:endParaRPr lang="el-GR" sz="3200" dirty="0" smtClean="0"/>
          </a:p>
          <a:p>
            <a:pPr lvl="1">
              <a:buNone/>
            </a:pP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</a:t>
            </a:r>
            <a:r>
              <a:rPr lang="en-US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Bradycardia</a:t>
            </a:r>
            <a:r>
              <a:rPr lang="el-G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→ </a:t>
            </a:r>
            <a:r>
              <a:rPr lang="en-US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Asystoly</a:t>
            </a:r>
            <a:endParaRPr lang="el-GR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Wingdings" pitchFamily="2" charset="2"/>
              <a:buChar char="Ø"/>
            </a:pPr>
            <a:r>
              <a:rPr lang="en-US" sz="3200" dirty="0" smtClean="0"/>
              <a:t>Good quality CPR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περιεχομένου"/>
          <p:cNvSpPr>
            <a:spLocks noGrp="1"/>
          </p:cNvSpPr>
          <p:nvPr>
            <p:ph idx="10"/>
          </p:nvPr>
        </p:nvSpPr>
        <p:spPr>
          <a:xfrm>
            <a:off x="2051720" y="764704"/>
            <a:ext cx="6563072" cy="5444009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One bystander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3600" dirty="0" smtClean="0"/>
              <a:t>Start CPR for </a:t>
            </a:r>
            <a:r>
              <a:rPr lang="el-GR" sz="3600" dirty="0" smtClean="0"/>
              <a:t>1 </a:t>
            </a:r>
            <a:r>
              <a:rPr lang="en-US" sz="3600" dirty="0" smtClean="0"/>
              <a:t>min</a:t>
            </a:r>
            <a:endParaRPr lang="el-GR" sz="3600" dirty="0" smtClean="0"/>
          </a:p>
          <a:p>
            <a:pPr lvl="1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3600" dirty="0" smtClean="0"/>
              <a:t>Call for help</a:t>
            </a:r>
            <a:endParaRPr lang="el-GR" sz="3600" dirty="0"/>
          </a:p>
        </p:txBody>
      </p:sp>
      <p:pic>
        <p:nvPicPr>
          <p:cNvPr id="11" name="10 - Εικόνα" descr="R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645024"/>
            <a:ext cx="3195439" cy="2126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Ris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356992"/>
            <a:ext cx="2209800" cy="2066925"/>
          </a:xfrm>
          <a:prstGeom prst="rect">
            <a:avLst/>
          </a:prstGeo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Safeness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0"/>
          </p:nvPr>
        </p:nvSpPr>
        <p:spPr>
          <a:xfrm>
            <a:off x="0" y="1268760"/>
            <a:ext cx="8892480" cy="558924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Quick evaluation of the situation</a:t>
            </a:r>
            <a:endParaRPr lang="el-GR" sz="3200" dirty="0" smtClean="0"/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 smtClean="0"/>
              <a:t>Approaching the child, before touching quick look for the cause</a:t>
            </a:r>
            <a:endParaRPr lang="el-GR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Ensure safeness of the child and the rescuer</a:t>
            </a:r>
            <a:endParaRPr lang="el-GR" sz="3200" dirty="0" smtClean="0"/>
          </a:p>
          <a:p>
            <a:pPr>
              <a:spcBef>
                <a:spcPts val="3600"/>
              </a:spcBef>
              <a:buFont typeface="Wingdings" pitchFamily="2" charset="2"/>
              <a:buChar char="ü"/>
            </a:pPr>
            <a:r>
              <a:rPr lang="en-US" sz="3200" dirty="0" smtClean="0"/>
              <a:t>In-hospital</a:t>
            </a:r>
            <a:r>
              <a:rPr lang="el-GR" sz="3200" dirty="0" smtClean="0"/>
              <a:t>: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Gloves</a:t>
            </a:r>
            <a:endParaRPr lang="el-GR" dirty="0" smtClean="0"/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Aprons</a:t>
            </a:r>
            <a:endParaRPr lang="el-GR" dirty="0" smtClean="0"/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Ventilation with self-inflating bag </a:t>
            </a:r>
            <a:r>
              <a:rPr lang="el-GR" dirty="0" smtClean="0"/>
              <a:t>&amp; </a:t>
            </a:r>
            <a:r>
              <a:rPr lang="en-US" dirty="0" smtClean="0"/>
              <a:t>mask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STIMULATION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18722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Verbal or touching stimulation</a:t>
            </a:r>
            <a:endParaRPr lang="el-G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48023"/>
            <a:ext cx="6264696" cy="413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Call for Help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0" y="1484784"/>
            <a:ext cx="8892480" cy="4392488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Call for help</a:t>
            </a:r>
            <a:endParaRPr lang="el-GR" sz="3200" dirty="0" smtClean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Leave the child if you have to, after</a:t>
            </a:r>
            <a:r>
              <a:rPr lang="el-GR" sz="3200" dirty="0" smtClean="0"/>
              <a:t> 1 </a:t>
            </a:r>
            <a:r>
              <a:rPr lang="en-US" sz="3200" dirty="0" smtClean="0"/>
              <a:t>min</a:t>
            </a:r>
            <a:endParaRPr lang="el-GR" sz="3200" dirty="0" smtClean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Call</a:t>
            </a:r>
            <a:r>
              <a:rPr lang="el-GR" sz="3200" dirty="0" smtClean="0"/>
              <a:t> 166 </a:t>
            </a:r>
            <a:r>
              <a:rPr lang="en-US" sz="3200" dirty="0" smtClean="0"/>
              <a:t>or</a:t>
            </a:r>
            <a:r>
              <a:rPr lang="el-GR" sz="3200" dirty="0" smtClean="0"/>
              <a:t> 112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Where</a:t>
            </a:r>
            <a:endParaRPr lang="el-GR" sz="3200" dirty="0" smtClean="0"/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What</a:t>
            </a:r>
            <a:endParaRPr lang="el-GR" sz="3200" dirty="0" smtClean="0"/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Who</a:t>
            </a:r>
            <a:endParaRPr lang="el-GR" sz="3200" dirty="0"/>
          </a:p>
        </p:txBody>
      </p:sp>
      <p:pic>
        <p:nvPicPr>
          <p:cNvPr id="24578" name="Picture 2" descr="Image result for emergency call 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Airway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43924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Open airway</a:t>
            </a:r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Head tilt</a:t>
            </a:r>
            <a:r>
              <a:rPr lang="el-GR" dirty="0" smtClean="0"/>
              <a:t> – </a:t>
            </a:r>
            <a:r>
              <a:rPr lang="en-US" dirty="0" smtClean="0"/>
              <a:t>chin lift</a:t>
            </a:r>
            <a:endParaRPr lang="el-GR" dirty="0" smtClean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Quick look inside the mouth</a:t>
            </a:r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Presence of obvious foreign body</a:t>
            </a:r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Remove ONLY if visual and sure for the removal with one motion</a:t>
            </a:r>
            <a:endParaRPr lang="el-GR" dirty="0" smtClean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b="1" dirty="0" smtClean="0"/>
              <a:t>DO NOT blindly sweep the mouth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Breathing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 Assessment of effective breathing</a:t>
            </a:r>
            <a:endParaRPr lang="el-GR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Look, Listen, Feel</a:t>
            </a:r>
            <a:endParaRPr lang="el-GR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NOT</a:t>
            </a:r>
            <a:r>
              <a:rPr lang="el-GR" sz="3200" dirty="0" smtClean="0"/>
              <a:t> </a:t>
            </a:r>
            <a:r>
              <a:rPr lang="en-US" sz="3200" dirty="0" smtClean="0"/>
              <a:t>more than</a:t>
            </a:r>
            <a:r>
              <a:rPr lang="el-GR" sz="3200" dirty="0" smtClean="0"/>
              <a:t> 10</a:t>
            </a:r>
            <a:r>
              <a:rPr lang="de-DE" sz="3200" dirty="0" smtClean="0"/>
              <a:t> </a:t>
            </a:r>
            <a:r>
              <a:rPr lang="en-US" sz="3200" dirty="0" smtClean="0"/>
              <a:t>sec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Presence of effective breathing</a:t>
            </a:r>
            <a:endParaRPr lang="el-GR" sz="3200" dirty="0" smtClean="0"/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Maintain open airway</a:t>
            </a:r>
            <a:endParaRPr lang="el-GR" dirty="0" smtClean="0"/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err="1" smtClean="0"/>
              <a:t>RecoveryPosition</a:t>
            </a:r>
            <a:endParaRPr lang="el-GR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Absence of effective breathing</a:t>
            </a:r>
            <a:endParaRPr lang="el-GR" sz="3200" dirty="0" smtClean="0"/>
          </a:p>
          <a:p>
            <a:pPr>
              <a:spcBef>
                <a:spcPts val="0"/>
              </a:spcBef>
            </a:pPr>
            <a:r>
              <a:rPr lang="el-GR" sz="3200" dirty="0" smtClean="0"/>
              <a:t>	</a:t>
            </a:r>
            <a:r>
              <a:rPr lang="en-US" sz="2800" b="1" u="sng" dirty="0" err="1" smtClean="0">
                <a:solidFill>
                  <a:schemeClr val="accent6">
                    <a:lumMod val="75000"/>
                  </a:schemeClr>
                </a:solidFill>
              </a:rPr>
              <a:t>Agonal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 Breathing</a:t>
            </a:r>
            <a:r>
              <a:rPr lang="el-GR" sz="2800" dirty="0" smtClean="0"/>
              <a:t>: </a:t>
            </a:r>
            <a:r>
              <a:rPr lang="en-US" sz="2800" dirty="0" smtClean="0"/>
              <a:t>non rhythmical, sparse breaths</a:t>
            </a:r>
            <a:r>
              <a:rPr lang="el-GR" sz="2800" dirty="0" smtClean="0"/>
              <a:t>μη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 smtClean="0"/>
              <a:t>Rescue breaths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Rescue Breaths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320480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3200" dirty="0" smtClean="0">
                <a:solidFill>
                  <a:schemeClr val="tx1"/>
                </a:solidFill>
              </a:rPr>
              <a:t>5 </a:t>
            </a:r>
            <a:r>
              <a:rPr lang="en-US" sz="3200" dirty="0" smtClean="0">
                <a:solidFill>
                  <a:schemeClr val="tx1"/>
                </a:solidFill>
              </a:rPr>
              <a:t>rescue breaths</a:t>
            </a:r>
            <a:endParaRPr lang="el-GR" sz="32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Slowly during</a:t>
            </a:r>
            <a:r>
              <a:rPr lang="el-GR" sz="3200" dirty="0" smtClean="0">
                <a:solidFill>
                  <a:schemeClr val="tx1"/>
                </a:solidFill>
              </a:rPr>
              <a:t> 1 </a:t>
            </a:r>
            <a:r>
              <a:rPr lang="en-US" sz="3200" dirty="0" smtClean="0">
                <a:solidFill>
                  <a:schemeClr val="tx1"/>
                </a:solidFill>
              </a:rPr>
              <a:t>sec</a:t>
            </a:r>
            <a:endParaRPr lang="de-DE" sz="32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Effectiveness of rescue breath</a:t>
            </a:r>
            <a:r>
              <a:rPr lang="el-GR" sz="32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elevation</a:t>
            </a:r>
            <a:r>
              <a:rPr lang="el-GR" sz="3200" dirty="0" smtClean="0"/>
              <a:t> &amp;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fall of the chest wall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248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547664" y="26064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Breaths in infants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96094"/>
            <a:ext cx="8143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547664" y="18864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Breaths in children</a:t>
            </a:r>
            <a:endParaRPr lang="el-G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Differentiations in children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4 - Εικόνα" descr="Road sig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340768"/>
            <a:ext cx="1876425" cy="2438400"/>
          </a:xfrm>
          <a:prstGeom prst="rect">
            <a:avLst/>
          </a:prstGeom>
        </p:spPr>
      </p:pic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467544" y="1484784"/>
            <a:ext cx="8280920" cy="43204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3200" dirty="0" smtClean="0"/>
              <a:t>Size &amp; weight</a:t>
            </a:r>
            <a:endParaRPr lang="el-GR" sz="320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3200" dirty="0" smtClean="0"/>
              <a:t>Anatomical </a:t>
            </a:r>
            <a:r>
              <a:rPr lang="en-US" sz="3200" dirty="0" err="1" smtClean="0"/>
              <a:t>differencies</a:t>
            </a:r>
            <a:endParaRPr lang="el-GR" sz="3200" dirty="0" smtClean="0"/>
          </a:p>
          <a:p>
            <a:pPr>
              <a:spcBef>
                <a:spcPts val="600"/>
              </a:spcBef>
            </a:pPr>
            <a:r>
              <a:rPr lang="el-GR" sz="3200" dirty="0" smtClean="0"/>
              <a:t>      </a:t>
            </a:r>
            <a:r>
              <a:rPr lang="en-US" sz="3200" u="sng" dirty="0" smtClean="0"/>
              <a:t>Airway</a:t>
            </a:r>
            <a:r>
              <a:rPr lang="el-GR" sz="3200" u="sng" dirty="0" smtClean="0"/>
              <a:t>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/>
              <a:t>Size of the head and neck</a:t>
            </a:r>
            <a:endParaRPr lang="el-GR" sz="3200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/>
              <a:t>Small mouth</a:t>
            </a:r>
            <a:r>
              <a:rPr lang="el-GR" sz="3200" dirty="0" smtClean="0"/>
              <a:t> / </a:t>
            </a:r>
            <a:r>
              <a:rPr lang="en-US" sz="3200" dirty="0" smtClean="0"/>
              <a:t>nose</a:t>
            </a:r>
            <a:r>
              <a:rPr lang="el-GR" sz="3200" dirty="0" smtClean="0"/>
              <a:t> – </a:t>
            </a:r>
            <a:r>
              <a:rPr lang="en-US" sz="3200" dirty="0" smtClean="0"/>
              <a:t>big</a:t>
            </a:r>
            <a:r>
              <a:rPr lang="el-GR" sz="3200" dirty="0" smtClean="0"/>
              <a:t> </a:t>
            </a:r>
            <a:r>
              <a:rPr lang="en-US" sz="3200" dirty="0" smtClean="0"/>
              <a:t>tongue</a:t>
            </a:r>
            <a:endParaRPr lang="el-GR" sz="3200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/>
              <a:t>Compressible base of the mouth</a:t>
            </a:r>
            <a:endParaRPr lang="el-GR" sz="3200" dirty="0"/>
          </a:p>
        </p:txBody>
      </p:sp>
      <p:pic>
        <p:nvPicPr>
          <p:cNvPr id="35842" name="Picture 2" descr="Image result for child with his tongue 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11492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Circulation</a:t>
            </a:r>
            <a:endParaRPr lang="el-GR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395536" y="1484784"/>
            <a:ext cx="8229600" cy="5256584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Signs of life</a:t>
            </a:r>
            <a:endParaRPr lang="el-GR" sz="3200" dirty="0" smtClean="0"/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Motion, cough, breathing</a:t>
            </a:r>
            <a:endParaRPr lang="el-GR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3200" dirty="0" smtClean="0"/>
              <a:t>10 </a:t>
            </a:r>
            <a:r>
              <a:rPr lang="en-US" sz="3200" dirty="0" smtClean="0"/>
              <a:t>sec</a:t>
            </a:r>
            <a:endParaRPr lang="el-GR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Presence of signs of life</a:t>
            </a:r>
            <a:r>
              <a:rPr lang="el-GR" sz="3200" dirty="0" smtClean="0"/>
              <a:t>: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Reassessment of breathing</a:t>
            </a:r>
            <a:endParaRPr lang="el-GR" dirty="0" smtClean="0"/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Breaths</a:t>
            </a:r>
            <a:r>
              <a:rPr lang="el-GR" dirty="0" smtClean="0"/>
              <a:t> 12 – 20 / </a:t>
            </a:r>
            <a:r>
              <a:rPr lang="en-US" dirty="0" smtClean="0"/>
              <a:t>min</a:t>
            </a:r>
            <a:endParaRPr lang="el-GR" dirty="0" smtClean="0"/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Recovery position</a:t>
            </a:r>
            <a:endParaRPr lang="el-GR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/>
              <a:t>Absence of signs of life</a:t>
            </a:r>
            <a:r>
              <a:rPr lang="el-GR" sz="3200" dirty="0" smtClean="0"/>
              <a:t>: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 smtClean="0"/>
              <a:t>Compressions</a:t>
            </a:r>
            <a:endParaRPr lang="el-GR" dirty="0"/>
          </a:p>
        </p:txBody>
      </p:sp>
      <p:pic>
        <p:nvPicPr>
          <p:cNvPr id="5" name="4 - Εικόνα" descr="Heartbreak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661248"/>
            <a:ext cx="1379893" cy="103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 latinLnBrk="1">
              <a:spcBef>
                <a:spcPct val="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Compressions</a:t>
            </a:r>
            <a:endParaRPr lang="el-G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179512" y="1700808"/>
            <a:ext cx="8820472" cy="4176464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Position</a:t>
            </a:r>
            <a:r>
              <a:rPr lang="el-GR" sz="3200" dirty="0" smtClean="0"/>
              <a:t>: </a:t>
            </a:r>
            <a:r>
              <a:rPr lang="en-US" sz="3200" dirty="0" smtClean="0"/>
              <a:t>Supine</a:t>
            </a:r>
            <a:r>
              <a:rPr lang="el-GR" sz="3200" dirty="0" smtClean="0"/>
              <a:t>,</a:t>
            </a:r>
            <a:r>
              <a:rPr lang="en-US" sz="3200" dirty="0" smtClean="0"/>
              <a:t> in horizontal hard surface</a:t>
            </a:r>
            <a:endParaRPr lang="el-GR" sz="3200" dirty="0" smtClean="0"/>
          </a:p>
          <a:p>
            <a:pPr marL="0" lvl="1" indent="0"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Rhythm</a:t>
            </a:r>
            <a:r>
              <a:rPr lang="el-GR" sz="3200" dirty="0" smtClean="0"/>
              <a:t>: 100-120 </a:t>
            </a:r>
            <a:r>
              <a:rPr lang="en-US" dirty="0" smtClean="0"/>
              <a:t>Compressions</a:t>
            </a:r>
            <a:r>
              <a:rPr lang="el-GR" sz="3200" dirty="0" smtClean="0"/>
              <a:t> /</a:t>
            </a:r>
            <a:r>
              <a:rPr lang="en-US" sz="3200" dirty="0" smtClean="0"/>
              <a:t>min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de-DE" sz="3200" dirty="0" smtClean="0"/>
              <a:t> </a:t>
            </a:r>
            <a:r>
              <a:rPr lang="en-US" sz="3200" dirty="0" smtClean="0"/>
              <a:t>Depth</a:t>
            </a:r>
            <a:r>
              <a:rPr lang="el-GR" sz="3200" dirty="0" smtClean="0"/>
              <a:t>: 1/3 </a:t>
            </a:r>
            <a:r>
              <a:rPr lang="en-US" sz="3200" dirty="0" smtClean="0"/>
              <a:t>anterior – posterior diameter of the chest</a:t>
            </a:r>
            <a:endParaRPr lang="el-GR" sz="3200" dirty="0" smtClean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Equal time compression - decompression</a:t>
            </a:r>
            <a:endParaRPr lang="el-GR" sz="3200" dirty="0" smtClean="0"/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3200" dirty="0" smtClean="0"/>
              <a:t>Ratio</a:t>
            </a:r>
            <a:r>
              <a:rPr lang="el-GR" sz="3200" dirty="0" smtClean="0"/>
              <a:t>: 15 / 2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rst10em.files.wordpress.com/2015/10/not-too-fast-not-too-h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818"/>
            <a:ext cx="8496944" cy="679755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499992" y="4509120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1528763"/>
            <a:ext cx="57435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979712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Compressions in infant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204917" cy="44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979712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Compressions in infant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2386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1281113"/>
            <a:ext cx="58007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547664" y="33265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Compressions in children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Ques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939" y="173401"/>
            <a:ext cx="6668821" cy="66688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0"/>
            <a:ext cx="48433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hil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192" y="0"/>
            <a:ext cx="1700808" cy="1700808"/>
          </a:xfrm>
          <a:prstGeom prst="rect">
            <a:avLst/>
          </a:prstGeom>
        </p:spPr>
      </p:pic>
      <p:pic>
        <p:nvPicPr>
          <p:cNvPr id="7" name="6 - Εικόνα" descr="Chil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38328"/>
            <a:ext cx="1619672" cy="161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971600" y="4753743"/>
            <a:ext cx="7560840" cy="2491681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www.erc.edu</a:t>
            </a:r>
            <a:endParaRPr lang="el-GR" sz="4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051" y="836712"/>
            <a:ext cx="2737125" cy="10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sof;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2453" y="2060848"/>
            <a:ext cx="1971675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Differentiations in children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251520" y="1628800"/>
            <a:ext cx="8496944" cy="4392488"/>
          </a:xfrm>
        </p:spPr>
        <p:txBody>
          <a:bodyPr/>
          <a:lstStyle/>
          <a:p>
            <a:r>
              <a:rPr lang="en-US" sz="3200" u="sng" dirty="0" smtClean="0"/>
              <a:t>Breathing</a:t>
            </a:r>
            <a:r>
              <a:rPr lang="el-GR" sz="3200" u="sng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Diaphragm the main respiratory muscle</a:t>
            </a:r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↑ </a:t>
            </a:r>
            <a:r>
              <a:rPr lang="en-US" sz="3200" dirty="0" smtClean="0"/>
              <a:t>metabolic rate</a:t>
            </a:r>
            <a:r>
              <a:rPr lang="el-GR" sz="3200" dirty="0" smtClean="0"/>
              <a:t>, ↑ </a:t>
            </a:r>
            <a:r>
              <a:rPr lang="en-US" sz="3200" dirty="0" smtClean="0"/>
              <a:t>consumption</a:t>
            </a:r>
            <a:r>
              <a:rPr lang="el-GR" sz="3200" dirty="0" smtClean="0"/>
              <a:t> Ο</a:t>
            </a:r>
            <a:r>
              <a:rPr lang="el-GR" sz="3200" baseline="-25000" dirty="0" smtClean="0"/>
              <a:t>2</a:t>
            </a:r>
            <a:r>
              <a:rPr lang="el-GR" sz="3200" dirty="0" smtClean="0"/>
              <a:t>,</a:t>
            </a:r>
            <a:r>
              <a:rPr lang="en-US" sz="3200" dirty="0" smtClean="0"/>
              <a:t>		</a:t>
            </a:r>
            <a:r>
              <a:rPr lang="el-GR" sz="3200" dirty="0" smtClean="0"/>
              <a:t>↑ </a:t>
            </a:r>
            <a:r>
              <a:rPr lang="en-US" sz="3200" dirty="0" smtClean="0"/>
              <a:t>respiratory rate</a:t>
            </a:r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Work of breathing</a:t>
            </a:r>
            <a:r>
              <a:rPr lang="el-GR" sz="3200" dirty="0" smtClean="0"/>
              <a:t> ~ 40% </a:t>
            </a:r>
            <a:r>
              <a:rPr lang="en-US" sz="3200" dirty="0" smtClean="0"/>
              <a:t>cardiac output</a:t>
            </a:r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r>
              <a:rPr lang="el-GR" sz="3200" dirty="0" smtClean="0"/>
              <a:t>↓ </a:t>
            </a:r>
            <a:r>
              <a:rPr lang="en-US" sz="3200" dirty="0" smtClean="0"/>
              <a:t>FRC </a:t>
            </a:r>
            <a:r>
              <a:rPr lang="el-GR" sz="3200" dirty="0" smtClean="0"/>
              <a:t> →</a:t>
            </a:r>
            <a:r>
              <a:rPr lang="de-DE" sz="3200" dirty="0" smtClean="0"/>
              <a:t> </a:t>
            </a:r>
            <a:r>
              <a:rPr lang="el-GR" sz="3200" dirty="0" smtClean="0"/>
              <a:t> </a:t>
            </a:r>
            <a:r>
              <a:rPr lang="de-DE" sz="3200" dirty="0" smtClean="0"/>
              <a:t>↓</a:t>
            </a:r>
            <a:r>
              <a:rPr lang="en-US" sz="3200" dirty="0" smtClean="0"/>
              <a:t>reserves</a:t>
            </a:r>
            <a:r>
              <a:rPr lang="el-GR" sz="3200" dirty="0" smtClean="0"/>
              <a:t> → </a:t>
            </a:r>
            <a:r>
              <a:rPr lang="en-US" sz="3200" dirty="0" smtClean="0"/>
              <a:t>quick </a:t>
            </a:r>
            <a:r>
              <a:rPr lang="en-US" sz="3200" dirty="0" err="1" smtClean="0"/>
              <a:t>desaturation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 descr="XLuB6J19LGRSWyjHf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5947" y="0"/>
            <a:ext cx="10215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714480" y="642918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r>
              <a:rPr lang="el-G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!</a:t>
            </a:r>
            <a:endParaRPr lang="el-G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Differentiations in children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467544" y="2060848"/>
            <a:ext cx="8229600" cy="38164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u="sng" dirty="0" smtClean="0"/>
              <a:t>Circulation</a:t>
            </a:r>
            <a:endParaRPr lang="el-GR" sz="3200" u="sng" dirty="0" smtClean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 smtClean="0"/>
              <a:t>Small blood volume</a:t>
            </a:r>
            <a:r>
              <a:rPr lang="el-GR" sz="3200" dirty="0" smtClean="0"/>
              <a:t> → </a:t>
            </a:r>
            <a:r>
              <a:rPr lang="en-US" sz="3200" dirty="0" smtClean="0"/>
              <a:t>venerable to </a:t>
            </a:r>
            <a:r>
              <a:rPr lang="en-US" sz="3200" dirty="0" err="1" smtClean="0"/>
              <a:t>hypovolemia</a:t>
            </a:r>
            <a:endParaRPr lang="el-GR" sz="3200" dirty="0" smtClean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3200" dirty="0" smtClean="0"/>
              <a:t>↑ </a:t>
            </a:r>
            <a:r>
              <a:rPr lang="en-US" sz="3200" dirty="0" smtClean="0"/>
              <a:t>metabolic rate</a:t>
            </a:r>
            <a:r>
              <a:rPr lang="el-GR" sz="3200" dirty="0" smtClean="0"/>
              <a:t>, 		</a:t>
            </a:r>
            <a:r>
              <a:rPr lang="en-US" sz="3200" dirty="0" smtClean="0"/>
              <a:t>          </a:t>
            </a:r>
            <a:r>
              <a:rPr lang="el-GR" sz="3200" dirty="0" smtClean="0"/>
              <a:t>	 ↑ </a:t>
            </a:r>
            <a:r>
              <a:rPr lang="en-US" sz="3200" dirty="0" smtClean="0"/>
              <a:t>cardiac output</a:t>
            </a:r>
            <a:r>
              <a:rPr lang="el-GR" sz="3200" dirty="0" smtClean="0"/>
              <a:t>, 				 ↑ </a:t>
            </a:r>
            <a:r>
              <a:rPr lang="en-US" sz="3200" dirty="0" smtClean="0"/>
              <a:t>heart rate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oxygen 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4315122"/>
            <a:ext cx="2880320" cy="254287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Differentiations in children</a:t>
            </a:r>
            <a:endParaRPr lang="el-GR" dirty="0">
              <a:latin typeface="+mj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467544" y="1844824"/>
            <a:ext cx="8229600" cy="3600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Primary cardiac arrest</a:t>
            </a:r>
            <a:endParaRPr lang="el-GR" sz="3200" dirty="0" smtClean="0"/>
          </a:p>
          <a:p>
            <a:pPr lvl="1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200" dirty="0" err="1" smtClean="0"/>
              <a:t>Shockable</a:t>
            </a:r>
            <a:r>
              <a:rPr lang="en-US" sz="3200" dirty="0" smtClean="0"/>
              <a:t> rhythms</a:t>
            </a:r>
            <a:r>
              <a:rPr lang="el-GR" sz="3200" dirty="0" smtClean="0"/>
              <a:t> (</a:t>
            </a:r>
            <a:r>
              <a:rPr lang="en-US" sz="3200" dirty="0" smtClean="0"/>
              <a:t>VF, </a:t>
            </a:r>
            <a:r>
              <a:rPr lang="en-US" sz="3200" dirty="0" err="1" smtClean="0"/>
              <a:t>pulseless</a:t>
            </a:r>
            <a:r>
              <a:rPr lang="el-GR" sz="3200" dirty="0" smtClean="0"/>
              <a:t> </a:t>
            </a:r>
            <a:r>
              <a:rPr lang="en-US" sz="3200" dirty="0" smtClean="0"/>
              <a:t>VT)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Secondary cardiac arrest</a:t>
            </a:r>
            <a:endParaRPr lang="el-GR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Non-</a:t>
            </a:r>
            <a:r>
              <a:rPr lang="en-US" sz="3200" dirty="0" err="1" smtClean="0"/>
              <a:t>shockable</a:t>
            </a:r>
            <a:r>
              <a:rPr lang="en-US" sz="3200" dirty="0" smtClean="0"/>
              <a:t> rhythms</a:t>
            </a:r>
            <a:r>
              <a:rPr lang="el-GR" sz="3200" dirty="0" smtClean="0"/>
              <a:t> (</a:t>
            </a:r>
            <a:r>
              <a:rPr lang="en-US" sz="3200" dirty="0" err="1" smtClean="0"/>
              <a:t>Asystoly</a:t>
            </a:r>
            <a:r>
              <a:rPr lang="el-GR" sz="3200" dirty="0" smtClean="0"/>
              <a:t>,</a:t>
            </a:r>
            <a:r>
              <a:rPr lang="en-US" sz="3200" dirty="0" smtClean="0"/>
              <a:t> PEA)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child evo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669433"/>
            <a:ext cx="5047279" cy="2188567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409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Terminology</a:t>
            </a:r>
            <a:endParaRPr lang="el-GR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251520" y="1700808"/>
            <a:ext cx="8568952" cy="3600400"/>
          </a:xfrm>
        </p:spPr>
        <p:txBody>
          <a:bodyPr/>
          <a:lstStyle/>
          <a:p>
            <a:pPr indent="3600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New born</a:t>
            </a:r>
            <a:r>
              <a:rPr lang="el-GR" sz="3200" dirty="0" smtClean="0">
                <a:solidFill>
                  <a:schemeClr val="tx1"/>
                </a:solidFill>
              </a:rPr>
              <a:t>:  </a:t>
            </a:r>
            <a:r>
              <a:rPr lang="en-US" sz="3200" dirty="0" smtClean="0">
                <a:solidFill>
                  <a:schemeClr val="tx1"/>
                </a:solidFill>
              </a:rPr>
              <a:t>neonate just after birth</a:t>
            </a:r>
            <a:endParaRPr lang="el-GR" sz="3200" dirty="0" smtClean="0">
              <a:solidFill>
                <a:schemeClr val="tx1"/>
              </a:solidFill>
            </a:endParaRPr>
          </a:p>
          <a:p>
            <a:pPr indent="3600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Neonate</a:t>
            </a:r>
            <a:r>
              <a:rPr lang="el-GR" sz="3200" dirty="0" smtClean="0">
                <a:solidFill>
                  <a:schemeClr val="tx1"/>
                </a:solidFill>
              </a:rPr>
              <a:t>:  - 4 </a:t>
            </a:r>
            <a:r>
              <a:rPr lang="en-US" sz="3200" dirty="0" smtClean="0">
                <a:solidFill>
                  <a:schemeClr val="tx1"/>
                </a:solidFill>
              </a:rPr>
              <a:t>weeks from birth</a:t>
            </a:r>
            <a:endParaRPr lang="el-GR" sz="3200" dirty="0" smtClean="0">
              <a:solidFill>
                <a:schemeClr val="tx1"/>
              </a:solidFill>
            </a:endParaRPr>
          </a:p>
          <a:p>
            <a:pPr indent="3600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Infant</a:t>
            </a:r>
            <a:r>
              <a:rPr lang="el-GR" sz="3200" dirty="0" smtClean="0">
                <a:solidFill>
                  <a:schemeClr val="tx1"/>
                </a:solidFill>
              </a:rPr>
              <a:t>: - 1 </a:t>
            </a:r>
            <a:r>
              <a:rPr lang="en-US" sz="3200" dirty="0" smtClean="0">
                <a:solidFill>
                  <a:schemeClr val="tx1"/>
                </a:solidFill>
              </a:rPr>
              <a:t>year from birth</a:t>
            </a:r>
            <a:endParaRPr lang="el-GR" sz="3200" dirty="0" smtClean="0">
              <a:solidFill>
                <a:schemeClr val="tx1"/>
              </a:solidFill>
            </a:endParaRPr>
          </a:p>
          <a:p>
            <a:pPr indent="36000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3200" dirty="0" smtClean="0">
                <a:solidFill>
                  <a:schemeClr val="tx1"/>
                </a:solidFill>
              </a:rPr>
              <a:t>Παιδί:  1 </a:t>
            </a:r>
            <a:r>
              <a:rPr lang="en-US" sz="3200" dirty="0" smtClean="0">
                <a:solidFill>
                  <a:schemeClr val="tx1"/>
                </a:solidFill>
              </a:rPr>
              <a:t>year – start of puberty</a:t>
            </a:r>
            <a:endParaRPr lang="el-GR" sz="3200" dirty="0" smtClean="0">
              <a:solidFill>
                <a:schemeClr val="tx1"/>
              </a:solidFill>
            </a:endParaRPr>
          </a:p>
          <a:p>
            <a:pPr indent="3600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Teenagers</a:t>
            </a:r>
            <a:r>
              <a:rPr lang="el-GR" sz="3200" dirty="0" smtClean="0">
                <a:solidFill>
                  <a:schemeClr val="tx1"/>
                </a:solidFill>
              </a:rPr>
              <a:t> → </a:t>
            </a:r>
            <a:r>
              <a:rPr lang="en-US" sz="3200" dirty="0" smtClean="0">
                <a:solidFill>
                  <a:schemeClr val="tx1"/>
                </a:solidFill>
              </a:rPr>
              <a:t>BLS</a:t>
            </a:r>
            <a:endParaRPr lang="el-GR" sz="3200" dirty="0" smtClean="0">
              <a:solidFill>
                <a:schemeClr val="tx1"/>
              </a:solidFill>
            </a:endParaRPr>
          </a:p>
          <a:p>
            <a:pPr indent="360000">
              <a:spcBef>
                <a:spcPts val="600"/>
              </a:spcBef>
            </a:pP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29698" name="AutoShape 2" descr="Image result for child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0" name="AutoShape 4" descr="Image result for child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Chain of survival</a:t>
            </a:r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918670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Indications for CPR in children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0"/>
          </p:nvPr>
        </p:nvSpPr>
        <p:spPr>
          <a:xfrm>
            <a:off x="1043608" y="2132856"/>
            <a:ext cx="7128792" cy="3744416"/>
          </a:xfrm>
        </p:spPr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children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do not respond and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breath normally</a:t>
            </a:r>
            <a:endParaRPr lang="el-G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er\Documents\Διαχείριση Αεραγωγού\a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2101"/>
            <a:ext cx="1979712" cy="2475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0"/>
            <a:ext cx="48433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hil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192" y="0"/>
            <a:ext cx="1700808" cy="1700808"/>
          </a:xfrm>
          <a:prstGeom prst="rect">
            <a:avLst/>
          </a:prstGeom>
        </p:spPr>
      </p:pic>
      <p:pic>
        <p:nvPicPr>
          <p:cNvPr id="7" name="6 - Εικόνα" descr="Chil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38328"/>
            <a:ext cx="1619672" cy="161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417</Words>
  <Application>Microsoft Office PowerPoint</Application>
  <PresentationFormat>Προβολή στην οθόνη (4:3)</PresentationFormat>
  <Paragraphs>112</Paragraphs>
  <Slides>30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Office Theme</vt:lpstr>
      <vt:lpstr>Custom Design</vt:lpstr>
      <vt:lpstr>Διαφάνεια 1</vt:lpstr>
      <vt:lpstr>Differentiations in children</vt:lpstr>
      <vt:lpstr>Differentiations in children</vt:lpstr>
      <vt:lpstr>Differentiations in children</vt:lpstr>
      <vt:lpstr>Differentiations in children</vt:lpstr>
      <vt:lpstr>Terminology</vt:lpstr>
      <vt:lpstr> Chain of survival</vt:lpstr>
      <vt:lpstr>Indications for CPR in children</vt:lpstr>
      <vt:lpstr>Διαφάνεια 9</vt:lpstr>
      <vt:lpstr>Διαφάνεια 10</vt:lpstr>
      <vt:lpstr>Διαφάνεια 11</vt:lpstr>
      <vt:lpstr>Safeness</vt:lpstr>
      <vt:lpstr>STIMULATION</vt:lpstr>
      <vt:lpstr>Call for Help</vt:lpstr>
      <vt:lpstr>Airway</vt:lpstr>
      <vt:lpstr>Breathing</vt:lpstr>
      <vt:lpstr>Rescue Breaths</vt:lpstr>
      <vt:lpstr>Διαφάνεια 18</vt:lpstr>
      <vt:lpstr>Διαφάνεια 19</vt:lpstr>
      <vt:lpstr>Circulation</vt:lpstr>
      <vt:lpstr>Compressions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anaisth4</cp:lastModifiedBy>
  <cp:revision>55</cp:revision>
  <dcterms:created xsi:type="dcterms:W3CDTF">2014-04-01T16:35:38Z</dcterms:created>
  <dcterms:modified xsi:type="dcterms:W3CDTF">2018-03-02T09:44:54Z</dcterms:modified>
</cp:coreProperties>
</file>