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334" r:id="rId3"/>
    <p:sldId id="335" r:id="rId4"/>
    <p:sldId id="336" r:id="rId5"/>
    <p:sldId id="337" r:id="rId6"/>
    <p:sldId id="339" r:id="rId7"/>
    <p:sldId id="338" r:id="rId8"/>
    <p:sldId id="340" r:id="rId9"/>
    <p:sldId id="341" r:id="rId10"/>
    <p:sldId id="342" r:id="rId11"/>
    <p:sldId id="343" r:id="rId12"/>
    <p:sldId id="345" r:id="rId13"/>
    <p:sldId id="346" r:id="rId14"/>
    <p:sldId id="349" r:id="rId15"/>
    <p:sldId id="347" r:id="rId16"/>
    <p:sldId id="348" r:id="rId17"/>
    <p:sldId id="350" r:id="rId18"/>
    <p:sldId id="374"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44" r:id="rId32"/>
    <p:sldId id="364" r:id="rId33"/>
    <p:sldId id="365" r:id="rId34"/>
    <p:sldId id="366" r:id="rId35"/>
    <p:sldId id="363" r:id="rId36"/>
    <p:sldId id="367" r:id="rId37"/>
    <p:sldId id="369" r:id="rId38"/>
    <p:sldId id="370" r:id="rId39"/>
    <p:sldId id="368" r:id="rId40"/>
    <p:sldId id="375" r:id="rId41"/>
    <p:sldId id="371" r:id="rId42"/>
    <p:sldId id="378" r:id="rId43"/>
    <p:sldId id="372" r:id="rId44"/>
    <p:sldId id="388" r:id="rId45"/>
    <p:sldId id="389" r:id="rId46"/>
    <p:sldId id="390" r:id="rId47"/>
    <p:sldId id="391" r:id="rId48"/>
    <p:sldId id="392" r:id="rId49"/>
    <p:sldId id="379" r:id="rId50"/>
    <p:sldId id="380" r:id="rId51"/>
    <p:sldId id="381" r:id="rId52"/>
    <p:sldId id="382" r:id="rId53"/>
    <p:sldId id="383" r:id="rId54"/>
    <p:sldId id="384" r:id="rId55"/>
    <p:sldId id="385" r:id="rId56"/>
    <p:sldId id="386" r:id="rId57"/>
    <p:sldId id="387" r:id="rId58"/>
    <p:sldId id="373" r:id="rId59"/>
    <p:sldId id="376" r:id="rId60"/>
    <p:sldId id="377" r:id="rId61"/>
    <p:sldId id="286" r:id="rId6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3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Ορθογώνιο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Ορθογώνιο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Ορθογώνιο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Ορθογώνιο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Ορθογώνιο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Στρογγυλεμένο ορθογώνιο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Στρογγυλεμένο ορθογώνιο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Ορθογώνιο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Ορθογώνιο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Τίτλος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a:xfrm>
            <a:off x="6705600" y="4206240"/>
            <a:ext cx="960120" cy="457200"/>
          </a:xfrm>
        </p:spPr>
        <p:txBody>
          <a:bodyPr/>
          <a:lstStyle/>
          <a:p>
            <a:fld id="{699192FF-61E7-40D5-831A-FB50A2E9D365}" type="datetimeFigureOut">
              <a:rPr lang="el-GR" smtClean="0"/>
              <a:t>18/3/2019</a:t>
            </a:fld>
            <a:endParaRPr lang="el-GR"/>
          </a:p>
        </p:txBody>
      </p:sp>
      <p:sp>
        <p:nvSpPr>
          <p:cNvPr id="17" name="Θέση υποσέλιδου 16"/>
          <p:cNvSpPr>
            <a:spLocks noGrp="1"/>
          </p:cNvSpPr>
          <p:nvPr>
            <p:ph type="ftr" sz="quarter" idx="11"/>
          </p:nvPr>
        </p:nvSpPr>
        <p:spPr>
          <a:xfrm>
            <a:off x="5410200" y="4205288"/>
            <a:ext cx="1295400" cy="457200"/>
          </a:xfrm>
        </p:spPr>
        <p:txBody>
          <a:bodyPr/>
          <a:lstStyle/>
          <a:p>
            <a:endParaRPr lang="el-GR"/>
          </a:p>
        </p:txBody>
      </p:sp>
      <p:sp>
        <p:nvSpPr>
          <p:cNvPr id="29" name="Θέση αριθμού διαφάνειας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B640380-BD44-4C21-81FB-5F399E696E52}"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699192FF-61E7-40D5-831A-FB50A2E9D365}" type="datetimeFigureOut">
              <a:rPr lang="el-GR" smtClean="0"/>
              <a:t>18/3/2019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B640380-BD44-4C21-81FB-5F399E696E52}"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781800" y="1143000"/>
            <a:ext cx="1905000" cy="5486400"/>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1143000"/>
            <a:ext cx="6248400" cy="5486400"/>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699192FF-61E7-40D5-831A-FB50A2E9D365}" type="datetimeFigureOut">
              <a:rPr lang="el-GR" smtClean="0"/>
              <a:t>18/3/2019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B640380-BD44-4C21-81FB-5F399E696E52}"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699192FF-61E7-40D5-831A-FB50A2E9D365}" type="datetimeFigureOut">
              <a:rPr lang="el-GR" smtClean="0"/>
              <a:t>18/3/2019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B640380-BD44-4C21-81FB-5F399E696E52}"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699192FF-61E7-40D5-831A-FB50A2E9D365}" type="datetimeFigureOut">
              <a:rPr lang="el-GR" smtClean="0"/>
              <a:t>18/3/2019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B640380-BD44-4C21-81FB-5F399E696E52}"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699192FF-61E7-40D5-831A-FB50A2E9D365}" type="datetimeFigureOut">
              <a:rPr lang="el-GR" smtClean="0"/>
              <a:t>18/3/2019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B640380-BD44-4C21-81FB-5F399E696E52}"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Θέση ημερομηνίας 25"/>
          <p:cNvSpPr>
            <a:spLocks noGrp="1"/>
          </p:cNvSpPr>
          <p:nvPr>
            <p:ph type="dt" sz="half" idx="10"/>
          </p:nvPr>
        </p:nvSpPr>
        <p:spPr/>
        <p:txBody>
          <a:bodyPr rtlCol="0"/>
          <a:lstStyle/>
          <a:p>
            <a:fld id="{699192FF-61E7-40D5-831A-FB50A2E9D365}" type="datetimeFigureOut">
              <a:rPr lang="el-GR" smtClean="0"/>
              <a:t>18/3/2019</a:t>
            </a:fld>
            <a:endParaRPr lang="el-GR"/>
          </a:p>
        </p:txBody>
      </p:sp>
      <p:sp>
        <p:nvSpPr>
          <p:cNvPr id="27" name="Θέση αριθμού διαφάνειας 26"/>
          <p:cNvSpPr>
            <a:spLocks noGrp="1"/>
          </p:cNvSpPr>
          <p:nvPr>
            <p:ph type="sldNum" sz="quarter" idx="11"/>
          </p:nvPr>
        </p:nvSpPr>
        <p:spPr/>
        <p:txBody>
          <a:bodyPr rtlCol="0"/>
          <a:lstStyle/>
          <a:p>
            <a:fld id="{6B640380-BD44-4C21-81FB-5F399E696E52}" type="slidenum">
              <a:rPr lang="el-GR" smtClean="0"/>
              <a:t>‹#›</a:t>
            </a:fld>
            <a:endParaRPr lang="el-GR"/>
          </a:p>
        </p:txBody>
      </p:sp>
      <p:sp>
        <p:nvSpPr>
          <p:cNvPr id="28" name="Θέση υποσέλιδου 27"/>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a:xfrm>
            <a:off x="6583680" y="612648"/>
            <a:ext cx="957264" cy="457200"/>
          </a:xfrm>
        </p:spPr>
        <p:txBody>
          <a:bodyPr/>
          <a:lstStyle/>
          <a:p>
            <a:fld id="{699192FF-61E7-40D5-831A-FB50A2E9D365}" type="datetimeFigureOut">
              <a:rPr lang="el-GR" smtClean="0"/>
              <a:t>18/3/2019</a:t>
            </a:fld>
            <a:endParaRPr lang="el-GR"/>
          </a:p>
        </p:txBody>
      </p:sp>
      <p:sp>
        <p:nvSpPr>
          <p:cNvPr id="4" name="Θέση υποσέλιδου 3"/>
          <p:cNvSpPr>
            <a:spLocks noGrp="1"/>
          </p:cNvSpPr>
          <p:nvPr>
            <p:ph type="ftr" sz="quarter" idx="11"/>
          </p:nvPr>
        </p:nvSpPr>
        <p:spPr>
          <a:xfrm>
            <a:off x="5257800" y="612648"/>
            <a:ext cx="1325880" cy="457200"/>
          </a:xfrm>
        </p:spPr>
        <p:txBody>
          <a:bodyPr/>
          <a:lstStyle/>
          <a:p>
            <a:endParaRPr lang="el-GR"/>
          </a:p>
        </p:txBody>
      </p:sp>
      <p:sp>
        <p:nvSpPr>
          <p:cNvPr id="5" name="Θέση αριθμού διαφάνειας 4"/>
          <p:cNvSpPr>
            <a:spLocks noGrp="1"/>
          </p:cNvSpPr>
          <p:nvPr>
            <p:ph type="sldNum" sz="quarter" idx="12"/>
          </p:nvPr>
        </p:nvSpPr>
        <p:spPr>
          <a:xfrm>
            <a:off x="8174736" y="2272"/>
            <a:ext cx="762000" cy="365760"/>
          </a:xfrm>
        </p:spPr>
        <p:txBody>
          <a:bodyPr/>
          <a:lstStyle/>
          <a:p>
            <a:fld id="{6B640380-BD44-4C21-81FB-5F399E696E52}"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99192FF-61E7-40D5-831A-FB50A2E9D365}" type="datetimeFigureOut">
              <a:rPr lang="el-GR" smtClean="0"/>
              <a:t>18/3/2019</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B640380-BD44-4C21-81FB-5F399E696E52}"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353496" y="1101970"/>
            <a:ext cx="3383280" cy="877824"/>
          </a:xfrm>
        </p:spPr>
        <p:txBody>
          <a:bodyPr anchor="b"/>
          <a:lstStyle>
            <a:lvl1pPr algn="l">
              <a:buNone/>
              <a:defRPr sz="1800" b="1"/>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699192FF-61E7-40D5-831A-FB50A2E9D365}" type="datetimeFigureOut">
              <a:rPr lang="el-GR" smtClean="0"/>
              <a:t>18/3/2019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B640380-BD44-4C21-81FB-5F399E696E52}"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699192FF-61E7-40D5-831A-FB50A2E9D365}" type="datetimeFigureOut">
              <a:rPr lang="el-GR" smtClean="0"/>
              <a:t>18/3/2019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B640380-BD44-4C21-81FB-5F399E696E52}"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8" name="Ορθογώνιο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Ορθογώνιο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Ορθογώνιο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Ορθογώνιο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Ορθογώνιο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Στρογγυλεμένο ορθογώνιο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Στρογγυλεμένο ορθογώνιο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Ορθογώνιο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Ορθογώνιο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Ορθογώνιο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Ορθογώνιο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Ορθογώνιο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Ορθογώνιο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Θέση τίτλου 21"/>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99192FF-61E7-40D5-831A-FB50A2E9D365}" type="datetimeFigureOut">
              <a:rPr lang="el-GR" smtClean="0"/>
              <a:t>18/3/2019</a:t>
            </a:fld>
            <a:endParaRPr lang="el-GR"/>
          </a:p>
        </p:txBody>
      </p:sp>
      <p:sp>
        <p:nvSpPr>
          <p:cNvPr id="3" name="Θέση υποσέλιδου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Θέση αριθμού διαφάνειας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B640380-BD44-4C21-81FB-5F399E696E52}"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emvolos.gr/diachirisi-stereon-apovliton-yfistameni-katastasi-ke-prooptikes-stin-ellada-isigitis-oursouzidis-n-giorgo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londonwaste.co.uk/media/schematic.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2817"/>
            <a:ext cx="8062664" cy="1827634"/>
          </a:xfrm>
        </p:spPr>
        <p:txBody>
          <a:bodyPr>
            <a:normAutofit fontScale="90000"/>
          </a:bodyPr>
          <a:lstStyle/>
          <a:p>
            <a:r>
              <a:rPr lang="el-GR" dirty="0" smtClean="0"/>
              <a:t>ΡΥΠΑΝΣΗ ΕΔΑΦΟΥΣ, ΝΕΡΟΥ ΚΑΙ ΑΤΜΟΣΦΑΙΡΑΣ – ΕΠΙΠΤΩΣΕΙΣ ΣΤΟΝ ΑΝΘΡΩΠΟ</a:t>
            </a:r>
            <a:endParaRPr lang="el-GR" dirty="0"/>
          </a:p>
        </p:txBody>
      </p:sp>
      <p:sp>
        <p:nvSpPr>
          <p:cNvPr id="3" name="Υπότιτλος 2"/>
          <p:cNvSpPr>
            <a:spLocks noGrp="1"/>
          </p:cNvSpPr>
          <p:nvPr>
            <p:ph type="subTitle" idx="1"/>
          </p:nvPr>
        </p:nvSpPr>
        <p:spPr>
          <a:xfrm>
            <a:off x="457200" y="3899938"/>
            <a:ext cx="6275040" cy="1752600"/>
          </a:xfrm>
        </p:spPr>
        <p:txBody>
          <a:bodyPr>
            <a:normAutofit/>
          </a:bodyPr>
          <a:lstStyle/>
          <a:p>
            <a:r>
              <a:rPr lang="el-GR" dirty="0" smtClean="0"/>
              <a:t>Μάθημα 5</a:t>
            </a:r>
          </a:p>
          <a:p>
            <a:r>
              <a:rPr lang="el-GR" dirty="0" smtClean="0"/>
              <a:t>Περιβαλλοντικός Σχεδιασμός και Πολιτική</a:t>
            </a:r>
            <a:endParaRPr lang="el-GR" dirty="0"/>
          </a:p>
        </p:txBody>
      </p:sp>
    </p:spTree>
    <p:extLst>
      <p:ext uri="{BB962C8B-B14F-4D97-AF65-F5344CB8AC3E}">
        <p14:creationId xmlns:p14="http://schemas.microsoft.com/office/powerpoint/2010/main" val="1850580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57200" y="764704"/>
            <a:ext cx="8229600" cy="1080120"/>
          </a:xfrm>
        </p:spPr>
        <p:txBody>
          <a:bodyPr/>
          <a:lstStyle/>
          <a:p>
            <a:r>
              <a:rPr lang="el-GR" dirty="0" smtClean="0"/>
              <a:t>Στερεά απόβλητα ορισμός</a:t>
            </a:r>
            <a:endParaRPr lang="el-GR" dirty="0"/>
          </a:p>
        </p:txBody>
      </p:sp>
      <p:sp>
        <p:nvSpPr>
          <p:cNvPr id="6" name="Θέση περιεχομένου 5"/>
          <p:cNvSpPr>
            <a:spLocks noGrp="1"/>
          </p:cNvSpPr>
          <p:nvPr>
            <p:ph idx="1"/>
          </p:nvPr>
        </p:nvSpPr>
        <p:spPr>
          <a:xfrm>
            <a:off x="457200" y="1772816"/>
            <a:ext cx="8229600" cy="4801720"/>
          </a:xfrm>
        </p:spPr>
        <p:txBody>
          <a:bodyPr>
            <a:normAutofit/>
          </a:bodyPr>
          <a:lstStyle/>
          <a:p>
            <a:pPr algn="just"/>
            <a:r>
              <a:rPr lang="el-GR" sz="2000" dirty="0">
                <a:latin typeface="Arial" panose="020B0604020202020204" pitchFamily="34" charset="0"/>
                <a:cs typeface="Arial" panose="020B0604020202020204" pitchFamily="34" charset="0"/>
              </a:rPr>
              <a:t>Στερεά </a:t>
            </a:r>
            <a:r>
              <a:rPr lang="el-GR" sz="2000" dirty="0" smtClean="0">
                <a:latin typeface="Arial" panose="020B0604020202020204" pitchFamily="34" charset="0"/>
                <a:cs typeface="Arial" panose="020B0604020202020204" pitchFamily="34" charset="0"/>
              </a:rPr>
              <a:t>απόβλητα (ΣΑ):</a:t>
            </a:r>
          </a:p>
          <a:p>
            <a:pPr algn="just"/>
            <a:r>
              <a:rPr lang="el-GR" sz="2000" dirty="0" smtClean="0">
                <a:latin typeface="Arial" panose="020B0604020202020204" pitchFamily="34" charset="0"/>
                <a:cs typeface="Arial" panose="020B0604020202020204" pitchFamily="34" charset="0"/>
              </a:rPr>
              <a:t>είναι </a:t>
            </a:r>
            <a:r>
              <a:rPr lang="el-GR" sz="2000" dirty="0">
                <a:latin typeface="Arial" panose="020B0604020202020204" pitchFamily="34" charset="0"/>
                <a:cs typeface="Arial" panose="020B0604020202020204" pitchFamily="34" charset="0"/>
              </a:rPr>
              <a:t>τα στερεά και ηµιστερεά υλικά, που δεν έχουν επαρκή </a:t>
            </a:r>
            <a:r>
              <a:rPr lang="el-GR" sz="2000" b="1" dirty="0">
                <a:latin typeface="Arial" panose="020B0604020202020204" pitchFamily="34" charset="0"/>
                <a:cs typeface="Arial" panose="020B0604020202020204" pitchFamily="34" charset="0"/>
              </a:rPr>
              <a:t>αξία</a:t>
            </a:r>
            <a:r>
              <a:rPr lang="el-GR" sz="2000" dirty="0">
                <a:latin typeface="Arial" panose="020B0604020202020204" pitchFamily="34" charset="0"/>
                <a:cs typeface="Arial" panose="020B0604020202020204" pitchFamily="34" charset="0"/>
              </a:rPr>
              <a:t> ή </a:t>
            </a:r>
            <a:r>
              <a:rPr lang="el-GR" sz="2000" b="1" dirty="0">
                <a:latin typeface="Arial" panose="020B0604020202020204" pitchFamily="34" charset="0"/>
                <a:cs typeface="Arial" panose="020B0604020202020204" pitchFamily="34" charset="0"/>
              </a:rPr>
              <a:t>χρησιμότητα</a:t>
            </a:r>
            <a:r>
              <a:rPr lang="el-GR" sz="2000" dirty="0">
                <a:latin typeface="Arial" panose="020B0604020202020204" pitchFamily="34" charset="0"/>
                <a:cs typeface="Arial" panose="020B0604020202020204" pitchFamily="34" charset="0"/>
              </a:rPr>
              <a:t> για τον κάτοχό τους, ώστε να μεριμνά για τη διατήρησή τους. Τα υλικά αυτά,  ανακύπτουν ως υπολείμματα δραστηριοτήτων νοικοκυριών, </a:t>
            </a:r>
            <a:r>
              <a:rPr lang="el-GR" sz="2000" dirty="0" smtClean="0">
                <a:latin typeface="Arial" panose="020B0604020202020204" pitchFamily="34" charset="0"/>
                <a:cs typeface="Arial" panose="020B0604020202020204" pitchFamily="34" charset="0"/>
              </a:rPr>
              <a:t>εμπορικών / βιομηχανικών </a:t>
            </a:r>
            <a:r>
              <a:rPr lang="el-GR" sz="2000" dirty="0">
                <a:latin typeface="Arial" panose="020B0604020202020204" pitchFamily="34" charset="0"/>
                <a:cs typeface="Arial" panose="020B0604020202020204" pitchFamily="34" charset="0"/>
              </a:rPr>
              <a:t>εγκαταστάσεων και </a:t>
            </a:r>
            <a:r>
              <a:rPr lang="el-GR" sz="2000" dirty="0" smtClean="0">
                <a:latin typeface="Arial" panose="020B0604020202020204" pitchFamily="34" charset="0"/>
                <a:cs typeface="Arial" panose="020B0604020202020204" pitchFamily="34" charset="0"/>
              </a:rPr>
              <a:t>γεωργικών / εξορυκτικών </a:t>
            </a:r>
            <a:r>
              <a:rPr lang="el-GR" sz="2000" dirty="0">
                <a:latin typeface="Arial" panose="020B0604020202020204" pitchFamily="34" charset="0"/>
                <a:cs typeface="Arial" panose="020B0604020202020204" pitchFamily="34" charset="0"/>
              </a:rPr>
              <a:t>δραστηριοτήτων</a:t>
            </a:r>
            <a:r>
              <a:rPr lang="el-GR" sz="2000" dirty="0" smtClean="0">
                <a:latin typeface="Arial" panose="020B0604020202020204" pitchFamily="34" charset="0"/>
                <a:cs typeface="Arial" panose="020B0604020202020204" pitchFamily="34" charset="0"/>
              </a:rPr>
              <a:t>.</a:t>
            </a:r>
          </a:p>
          <a:p>
            <a:pPr algn="just"/>
            <a:endParaRPr lang="el-GR" sz="2000" dirty="0" smtClean="0">
              <a:latin typeface="Arial" panose="020B0604020202020204" pitchFamily="34" charset="0"/>
              <a:cs typeface="Arial" panose="020B0604020202020204" pitchFamily="34" charset="0"/>
            </a:endParaRPr>
          </a:p>
          <a:p>
            <a:pPr algn="just"/>
            <a:r>
              <a:rPr lang="el-GR" sz="2000" dirty="0">
                <a:latin typeface="Arial" panose="020B0604020202020204" pitchFamily="34" charset="0"/>
                <a:cs typeface="Arial" panose="020B0604020202020204" pitchFamily="34" charset="0"/>
              </a:rPr>
              <a:t>Αστικά Στερεά Απόβλητα (ΑΣΑ</a:t>
            </a:r>
            <a:r>
              <a:rPr lang="el-GR" sz="2000" dirty="0" smtClean="0">
                <a:latin typeface="Arial" panose="020B0604020202020204" pitchFamily="34" charset="0"/>
                <a:cs typeface="Arial" panose="020B0604020202020204" pitchFamily="34" charset="0"/>
              </a:rPr>
              <a:t>):</a:t>
            </a:r>
          </a:p>
          <a:p>
            <a:pPr algn="just"/>
            <a:r>
              <a:rPr lang="el-GR" sz="2000" dirty="0" smtClean="0">
                <a:latin typeface="Arial" panose="020B0604020202020204" pitchFamily="34" charset="0"/>
                <a:cs typeface="Arial" panose="020B0604020202020204" pitchFamily="34" charset="0"/>
              </a:rPr>
              <a:t>αποτελούν </a:t>
            </a:r>
            <a:r>
              <a:rPr lang="el-GR" sz="2000" dirty="0">
                <a:latin typeface="Arial" panose="020B0604020202020204" pitchFamily="34" charset="0"/>
                <a:cs typeface="Arial" panose="020B0604020202020204" pitchFamily="34" charset="0"/>
              </a:rPr>
              <a:t>µία κατηγορία στερεών αποβλήτων. Περιλαμβάνουν όλα τα απόβλητα που παράγονται από νοικοκυριά, εμπορικές,  επιχειρηματικές  δραστηριότητες, ιδρύματα, δραστηριότητες κατασκευών και κατεδαφίσεων, δημοτικές υπηρεσίες. Πηγή  παραγωγής  τους  αποτελεί  κατά  κύριο  λόγο η </a:t>
            </a:r>
            <a:r>
              <a:rPr lang="el-GR" sz="2000" b="1" dirty="0">
                <a:latin typeface="Arial" panose="020B0604020202020204" pitchFamily="34" charset="0"/>
                <a:cs typeface="Arial" panose="020B0604020202020204" pitchFamily="34" charset="0"/>
              </a:rPr>
              <a:t>οικιακή  δραστηριότητα</a:t>
            </a:r>
            <a:r>
              <a:rPr lang="el-GR" sz="2000" dirty="0">
                <a:latin typeface="Arial" panose="020B0604020202020204" pitchFamily="34" charset="0"/>
                <a:cs typeface="Arial" panose="020B0604020202020204" pitchFamily="34" charset="0"/>
              </a:rPr>
              <a:t> (55-65% των ΑΣΑ)</a:t>
            </a:r>
          </a:p>
        </p:txBody>
      </p:sp>
    </p:spTree>
    <p:extLst>
      <p:ext uri="{BB962C8B-B14F-4D97-AF65-F5344CB8AC3E}">
        <p14:creationId xmlns:p14="http://schemas.microsoft.com/office/powerpoint/2010/main" val="3607192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92696"/>
            <a:ext cx="8229600" cy="1008112"/>
          </a:xfrm>
        </p:spPr>
        <p:txBody>
          <a:bodyPr/>
          <a:lstStyle/>
          <a:p>
            <a:r>
              <a:rPr lang="el-GR" dirty="0" smtClean="0"/>
              <a:t>Στερεά απόβλητα ορισμός</a:t>
            </a:r>
            <a:endParaRPr lang="el-GR" dirty="0"/>
          </a:p>
        </p:txBody>
      </p:sp>
      <p:sp>
        <p:nvSpPr>
          <p:cNvPr id="3" name="Θέση περιεχομένου 2"/>
          <p:cNvSpPr>
            <a:spLocks noGrp="1"/>
          </p:cNvSpPr>
          <p:nvPr>
            <p:ph idx="1"/>
          </p:nvPr>
        </p:nvSpPr>
        <p:spPr>
          <a:xfrm>
            <a:off x="457200" y="1772816"/>
            <a:ext cx="8229600" cy="4801720"/>
          </a:xfrm>
        </p:spPr>
        <p:txBody>
          <a:bodyPr/>
          <a:lstStyle/>
          <a:p>
            <a:pPr algn="just"/>
            <a:r>
              <a:rPr lang="el-GR"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Ο χαρακτηρισμός «απόβλητο» δεν εξαρτάται μόνο από τις </a:t>
            </a:r>
            <a:r>
              <a:rPr lang="el-GR" sz="2000" b="1" dirty="0" smtClean="0">
                <a:latin typeface="Arial" panose="020B0604020202020204" pitchFamily="34" charset="0"/>
                <a:cs typeface="Arial" panose="020B0604020202020204" pitchFamily="34" charset="0"/>
              </a:rPr>
              <a:t>ιδιότητες</a:t>
            </a:r>
            <a:r>
              <a:rPr lang="el-GR" sz="2000" dirty="0" smtClean="0">
                <a:latin typeface="Arial" panose="020B0604020202020204" pitchFamily="34" charset="0"/>
                <a:cs typeface="Arial" panose="020B0604020202020204" pitchFamily="34" charset="0"/>
              </a:rPr>
              <a:t> μιας ουσίας, αλλά και από:</a:t>
            </a:r>
          </a:p>
          <a:p>
            <a:pPr marL="109728" indent="0" algn="just">
              <a:buNone/>
            </a:pPr>
            <a:endParaRPr lang="el-GR" sz="2000" dirty="0" smtClean="0">
              <a:latin typeface="Arial" panose="020B0604020202020204" pitchFamily="34" charset="0"/>
              <a:cs typeface="Arial" panose="020B0604020202020204" pitchFamily="34" charset="0"/>
            </a:endParaRPr>
          </a:p>
          <a:p>
            <a:pPr marL="566928" indent="-457200" algn="just">
              <a:buFont typeface="+mj-lt"/>
              <a:buAutoNum type="arabicPeriod"/>
            </a:pPr>
            <a:r>
              <a:rPr lang="el-GR" sz="2000" dirty="0" smtClean="0">
                <a:latin typeface="Arial" panose="020B0604020202020204" pitchFamily="34" charset="0"/>
                <a:cs typeface="Arial" panose="020B0604020202020204" pitchFamily="34" charset="0"/>
              </a:rPr>
              <a:t>Τις ισχύουσες </a:t>
            </a:r>
            <a:r>
              <a:rPr lang="el-GR" sz="2000" b="1" dirty="0" smtClean="0">
                <a:latin typeface="Arial" panose="020B0604020202020204" pitchFamily="34" charset="0"/>
                <a:cs typeface="Arial" panose="020B0604020202020204" pitchFamily="34" charset="0"/>
              </a:rPr>
              <a:t>οικονομικές συνθήκες </a:t>
            </a:r>
            <a:r>
              <a:rPr lang="el-GR" sz="2000" dirty="0" smtClean="0">
                <a:latin typeface="Arial" panose="020B0604020202020204" pitchFamily="34" charset="0"/>
                <a:cs typeface="Arial" panose="020B0604020202020204" pitchFamily="34" charset="0"/>
              </a:rPr>
              <a:t>(διότι η αξία των υλικών μεταβάλλεται χωρικά και χρονικά)</a:t>
            </a:r>
          </a:p>
          <a:p>
            <a:pPr marL="566928" indent="-457200" algn="just">
              <a:buFont typeface="+mj-lt"/>
              <a:buAutoNum type="arabicPeriod"/>
            </a:pPr>
            <a:r>
              <a:rPr lang="el-GR" sz="2000" dirty="0" smtClean="0">
                <a:latin typeface="Arial" panose="020B0604020202020204" pitchFamily="34" charset="0"/>
                <a:cs typeface="Arial" panose="020B0604020202020204" pitchFamily="34" charset="0"/>
              </a:rPr>
              <a:t>Το </a:t>
            </a:r>
            <a:r>
              <a:rPr lang="el-GR" sz="2000" b="1" dirty="0" smtClean="0">
                <a:latin typeface="Arial" panose="020B0604020202020204" pitchFamily="34" charset="0"/>
                <a:cs typeface="Arial" panose="020B0604020202020204" pitchFamily="34" charset="0"/>
              </a:rPr>
              <a:t>κόστος απόρριψης </a:t>
            </a:r>
            <a:r>
              <a:rPr lang="el-GR" sz="2000" dirty="0" smtClean="0">
                <a:latin typeface="Arial" panose="020B0604020202020204" pitchFamily="34" charset="0"/>
                <a:cs typeface="Arial" panose="020B0604020202020204" pitchFamily="34" charset="0"/>
              </a:rPr>
              <a:t>(εξαρτάται πχ από την επιβολή τελών)</a:t>
            </a:r>
          </a:p>
          <a:p>
            <a:pPr marL="566928" indent="-457200" algn="just">
              <a:buFont typeface="+mj-lt"/>
              <a:buAutoNum type="arabicPeriod"/>
            </a:pPr>
            <a:r>
              <a:rPr lang="el-GR" sz="2000" dirty="0" smtClean="0">
                <a:latin typeface="Arial" panose="020B0604020202020204" pitchFamily="34" charset="0"/>
                <a:cs typeface="Arial" panose="020B0604020202020204" pitchFamily="34" charset="0"/>
              </a:rPr>
              <a:t>Την </a:t>
            </a:r>
            <a:r>
              <a:rPr lang="el-GR" sz="2000" b="1" dirty="0" smtClean="0">
                <a:latin typeface="Arial" panose="020B0604020202020204" pitchFamily="34" charset="0"/>
                <a:cs typeface="Arial" panose="020B0604020202020204" pitchFamily="34" charset="0"/>
              </a:rPr>
              <a:t>ισχύουσα νομοθεσία </a:t>
            </a:r>
            <a:r>
              <a:rPr lang="el-GR" sz="2000" dirty="0" smtClean="0">
                <a:latin typeface="Arial" panose="020B0604020202020204" pitchFamily="34" charset="0"/>
                <a:cs typeface="Arial" panose="020B0604020202020204" pitchFamily="34" charset="0"/>
              </a:rPr>
              <a:t>(πχ πρόστιμο πλημμελούς ή παράνομης απόρριψης)</a:t>
            </a:r>
          </a:p>
          <a:p>
            <a:pPr marL="566928" indent="-457200" algn="just">
              <a:buFont typeface="+mj-lt"/>
              <a:buAutoNum type="arabicPeriod"/>
            </a:pP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3936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Κατηγοριοποίηση ΣΑ</a:t>
            </a:r>
            <a:endParaRPr lang="el-GR" dirty="0"/>
          </a:p>
        </p:txBody>
      </p:sp>
      <p:sp>
        <p:nvSpPr>
          <p:cNvPr id="3" name="Θέση περιεχομένου 2"/>
          <p:cNvSpPr>
            <a:spLocks noGrp="1"/>
          </p:cNvSpPr>
          <p:nvPr>
            <p:ph idx="1"/>
          </p:nvPr>
        </p:nvSpPr>
        <p:spPr/>
        <p:txBody>
          <a:bodyPr/>
          <a:lstStyle/>
          <a:p>
            <a:r>
              <a:rPr lang="el-GR" dirty="0" smtClean="0"/>
              <a:t>Τα ΣΑ μπορούν να χωριστούν σε 2 μεγάλες κατηγορίες:</a:t>
            </a:r>
          </a:p>
          <a:p>
            <a:pPr marL="624078" indent="-514350">
              <a:buFont typeface="+mj-lt"/>
              <a:buAutoNum type="arabicPeriod"/>
            </a:pPr>
            <a:r>
              <a:rPr lang="el-GR" dirty="0" smtClean="0"/>
              <a:t>Αστικά απόβλητα (απορρίμματα)</a:t>
            </a:r>
          </a:p>
          <a:p>
            <a:pPr marL="624078" indent="-514350">
              <a:buFont typeface="+mj-lt"/>
              <a:buAutoNum type="arabicPeriod"/>
            </a:pPr>
            <a:r>
              <a:rPr lang="el-GR" dirty="0" smtClean="0"/>
              <a:t>Ειδικά απόβλητα</a:t>
            </a:r>
          </a:p>
          <a:p>
            <a:pPr marL="109728" indent="0">
              <a:buNone/>
            </a:pPr>
            <a:r>
              <a:rPr lang="el-GR" dirty="0" smtClean="0"/>
              <a:t>	2.1 επικίνδυνα απόβλητα</a:t>
            </a:r>
          </a:p>
          <a:p>
            <a:pPr marL="109728" indent="0">
              <a:buNone/>
            </a:pPr>
            <a:r>
              <a:rPr lang="el-GR" dirty="0"/>
              <a:t>	</a:t>
            </a:r>
            <a:r>
              <a:rPr lang="el-GR" dirty="0" smtClean="0"/>
              <a:t>2.2 μη επικίνδυνα απόβλητα</a:t>
            </a:r>
          </a:p>
          <a:p>
            <a:pPr marL="109728" indent="0">
              <a:buNone/>
            </a:pPr>
            <a:r>
              <a:rPr lang="el-GR" dirty="0"/>
              <a:t>	</a:t>
            </a:r>
            <a:r>
              <a:rPr lang="el-GR" dirty="0" smtClean="0"/>
              <a:t>2.3 ιατρικά απόβλητα</a:t>
            </a:r>
          </a:p>
        </p:txBody>
      </p:sp>
    </p:spTree>
    <p:extLst>
      <p:ext uri="{BB962C8B-B14F-4D97-AF65-F5344CB8AC3E}">
        <p14:creationId xmlns:p14="http://schemas.microsoft.com/office/powerpoint/2010/main" val="2577885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64704"/>
            <a:ext cx="8229600" cy="1080120"/>
          </a:xfrm>
        </p:spPr>
        <p:txBody>
          <a:bodyPr/>
          <a:lstStyle/>
          <a:p>
            <a:r>
              <a:rPr lang="el-GR" dirty="0" smtClean="0"/>
              <a:t>1. Αστικά απόβλητα</a:t>
            </a:r>
            <a:endParaRPr lang="el-GR" dirty="0"/>
          </a:p>
        </p:txBody>
      </p:sp>
      <p:sp>
        <p:nvSpPr>
          <p:cNvPr id="3" name="Θέση περιεχομένου 2"/>
          <p:cNvSpPr>
            <a:spLocks noGrp="1"/>
          </p:cNvSpPr>
          <p:nvPr>
            <p:ph idx="1"/>
          </p:nvPr>
        </p:nvSpPr>
        <p:spPr>
          <a:xfrm>
            <a:off x="457200" y="1772816"/>
            <a:ext cx="8229600" cy="4801720"/>
          </a:xfrm>
        </p:spPr>
        <p:txBody>
          <a:bodyPr>
            <a:normAutofit/>
          </a:bodyPr>
          <a:lstStyle/>
          <a:p>
            <a:pPr algn="just"/>
            <a:r>
              <a:rPr lang="el-GR" sz="2000" dirty="0" smtClean="0">
                <a:latin typeface="Arial" panose="020B0604020202020204" pitchFamily="34" charset="0"/>
                <a:cs typeface="Arial" panose="020B0604020202020204" pitchFamily="34" charset="0"/>
              </a:rPr>
              <a:t>Οικιακά απορρίμματα και όλα όσα προσομοιάζουν σε αυτά  και παράγονται από τα εμπορικά καταστήματα, τα ιδρύματα </a:t>
            </a:r>
            <a:r>
              <a:rPr lang="el-GR" sz="2000" dirty="0">
                <a:latin typeface="Arial" panose="020B0604020202020204" pitchFamily="34" charset="0"/>
                <a:cs typeface="Arial" panose="020B0604020202020204" pitchFamily="34" charset="0"/>
              </a:rPr>
              <a:t>κ</a:t>
            </a:r>
            <a:r>
              <a:rPr lang="el-GR" sz="2000" dirty="0" smtClean="0">
                <a:latin typeface="Arial" panose="020B0604020202020204" pitchFamily="34" charset="0"/>
                <a:cs typeface="Arial" panose="020B0604020202020204" pitchFamily="34" charset="0"/>
              </a:rPr>
              <a:t>αι τις βιοτεχνίες</a:t>
            </a:r>
          </a:p>
          <a:p>
            <a:pPr algn="just"/>
            <a:r>
              <a:rPr lang="el-GR" sz="2000" dirty="0" smtClean="0">
                <a:latin typeface="Arial" panose="020B0604020202020204" pitchFamily="34" charset="0"/>
                <a:cs typeface="Arial" panose="020B0604020202020204" pitchFamily="34" charset="0"/>
              </a:rPr>
              <a:t>Ανομοιογενές </a:t>
            </a:r>
            <a:r>
              <a:rPr lang="el-GR" sz="2000" dirty="0" err="1" smtClean="0">
                <a:latin typeface="Arial" panose="020B0604020202020204" pitchFamily="34" charset="0"/>
                <a:cs typeface="Arial" panose="020B0604020202020204" pitchFamily="34" charset="0"/>
              </a:rPr>
              <a:t>συνοθύλευμα</a:t>
            </a:r>
            <a:r>
              <a:rPr lang="el-GR" sz="2000" dirty="0" smtClean="0">
                <a:latin typeface="Arial" panose="020B0604020202020204" pitchFamily="34" charset="0"/>
                <a:cs typeface="Arial" panose="020B0604020202020204" pitchFamily="34" charset="0"/>
              </a:rPr>
              <a:t> υλικών</a:t>
            </a:r>
          </a:p>
          <a:p>
            <a:pPr algn="just"/>
            <a:r>
              <a:rPr lang="el-GR" sz="2000" dirty="0" smtClean="0">
                <a:latin typeface="Arial" panose="020B0604020202020204" pitchFamily="34" charset="0"/>
                <a:cs typeface="Arial" panose="020B0604020202020204" pitchFamily="34" charset="0"/>
              </a:rPr>
              <a:t>Ομαδοποίηση και ποσοστιαία ανάλυσή τους απαραίτητη για τη ορθή κατάρτιση σχεδίων διαχείρισης, επεξεργασίας και αξιοποίησής τους:</a:t>
            </a:r>
          </a:p>
          <a:p>
            <a:pPr algn="just"/>
            <a:r>
              <a:rPr lang="el-GR" sz="2000" dirty="0" smtClean="0">
                <a:latin typeface="Arial" panose="020B0604020202020204" pitchFamily="34" charset="0"/>
                <a:cs typeface="Arial" panose="020B0604020202020204" pitchFamily="34" charset="0"/>
              </a:rPr>
              <a:t>Ζυμώσιμα (υπολείμματα κουζίνας και κήπου)</a:t>
            </a:r>
          </a:p>
          <a:p>
            <a:pPr algn="just"/>
            <a:r>
              <a:rPr lang="el-GR" sz="2000" dirty="0" smtClean="0">
                <a:latin typeface="Arial" panose="020B0604020202020204" pitchFamily="34" charset="0"/>
                <a:cs typeface="Arial" panose="020B0604020202020204" pitchFamily="34" charset="0"/>
              </a:rPr>
              <a:t>Χαρτί</a:t>
            </a:r>
          </a:p>
          <a:p>
            <a:pPr algn="just"/>
            <a:r>
              <a:rPr lang="el-GR" sz="2000" dirty="0" smtClean="0">
                <a:latin typeface="Arial" panose="020B0604020202020204" pitchFamily="34" charset="0"/>
                <a:cs typeface="Arial" panose="020B0604020202020204" pitchFamily="34" charset="0"/>
              </a:rPr>
              <a:t>Μέταλλα</a:t>
            </a:r>
          </a:p>
          <a:p>
            <a:pPr algn="just"/>
            <a:r>
              <a:rPr lang="el-GR" sz="2000" dirty="0" smtClean="0">
                <a:latin typeface="Arial" panose="020B0604020202020204" pitchFamily="34" charset="0"/>
                <a:cs typeface="Arial" panose="020B0604020202020204" pitchFamily="34" charset="0"/>
              </a:rPr>
              <a:t>Γυαλί</a:t>
            </a:r>
          </a:p>
          <a:p>
            <a:pPr algn="just"/>
            <a:r>
              <a:rPr lang="el-GR" sz="2000" dirty="0" smtClean="0">
                <a:latin typeface="Arial" panose="020B0604020202020204" pitchFamily="34" charset="0"/>
                <a:cs typeface="Arial" panose="020B0604020202020204" pitchFamily="34" charset="0"/>
              </a:rPr>
              <a:t>Πλαστικό</a:t>
            </a:r>
          </a:p>
          <a:p>
            <a:pPr algn="just"/>
            <a:r>
              <a:rPr lang="el-GR" sz="2000" dirty="0" smtClean="0">
                <a:latin typeface="Arial" panose="020B0604020202020204" pitchFamily="34" charset="0"/>
                <a:cs typeface="Arial" panose="020B0604020202020204" pitchFamily="34" charset="0"/>
              </a:rPr>
              <a:t>Δέρμα – Ξύλο – Λάστιχο – Ύφασμα</a:t>
            </a:r>
          </a:p>
          <a:p>
            <a:pPr algn="just"/>
            <a:r>
              <a:rPr lang="el-GR" sz="2000" dirty="0" smtClean="0">
                <a:latin typeface="Arial" panose="020B0604020202020204" pitchFamily="34" charset="0"/>
                <a:cs typeface="Arial" panose="020B0604020202020204" pitchFamily="34" charset="0"/>
              </a:rPr>
              <a:t>Αδρανή (χημικά ανενεργά υλικά πχ χώματα)</a:t>
            </a:r>
          </a:p>
          <a:p>
            <a:pPr algn="just"/>
            <a:r>
              <a:rPr lang="el-GR" sz="2000" dirty="0" smtClean="0">
                <a:latin typeface="Arial" panose="020B0604020202020204" pitchFamily="34" charset="0"/>
                <a:cs typeface="Arial" panose="020B0604020202020204" pitchFamily="34" charset="0"/>
              </a:rPr>
              <a:t>Λοιπά</a:t>
            </a:r>
          </a:p>
          <a:p>
            <a:pPr algn="just"/>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08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6673"/>
            <a:ext cx="8928992" cy="621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888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92696"/>
            <a:ext cx="8229600" cy="1152128"/>
          </a:xfrm>
        </p:spPr>
        <p:txBody>
          <a:bodyPr/>
          <a:lstStyle/>
          <a:p>
            <a:r>
              <a:rPr lang="el-GR" dirty="0" smtClean="0"/>
              <a:t>2.1 Επικίνδυνα απόβλητα</a:t>
            </a:r>
            <a:endParaRPr lang="el-GR" dirty="0"/>
          </a:p>
        </p:txBody>
      </p:sp>
      <p:sp>
        <p:nvSpPr>
          <p:cNvPr id="3" name="Θέση περιεχομένου 2"/>
          <p:cNvSpPr>
            <a:spLocks noGrp="1"/>
          </p:cNvSpPr>
          <p:nvPr>
            <p:ph idx="1"/>
          </p:nvPr>
        </p:nvSpPr>
        <p:spPr>
          <a:xfrm>
            <a:off x="457200" y="1772816"/>
            <a:ext cx="8229600" cy="4896544"/>
          </a:xfrm>
        </p:spPr>
        <p:txBody>
          <a:bodyPr>
            <a:normAutofit/>
          </a:bodyPr>
          <a:lstStyle/>
          <a:p>
            <a:pPr algn="just"/>
            <a:r>
              <a:rPr lang="el-GR" sz="2000" dirty="0" smtClean="0">
                <a:latin typeface="Arial" panose="020B0604020202020204" pitchFamily="34" charset="0"/>
                <a:cs typeface="Arial" panose="020B0604020202020204" pitchFamily="34" charset="0"/>
              </a:rPr>
              <a:t>Ορισμός: κάθε ΣΑ ή συνδυασμός ΣΑ, τα οποία λόγω της </a:t>
            </a:r>
            <a:r>
              <a:rPr lang="el-GR" sz="2000" b="1" dirty="0" smtClean="0">
                <a:latin typeface="Arial" panose="020B0604020202020204" pitchFamily="34" charset="0"/>
                <a:cs typeface="Arial" panose="020B0604020202020204" pitchFamily="34" charset="0"/>
              </a:rPr>
              <a:t>ποιότητάς</a:t>
            </a:r>
            <a:r>
              <a:rPr lang="el-GR" sz="2000" dirty="0" smtClean="0">
                <a:latin typeface="Arial" panose="020B0604020202020204" pitchFamily="34" charset="0"/>
                <a:cs typeface="Arial" panose="020B0604020202020204" pitchFamily="34" charset="0"/>
              </a:rPr>
              <a:t> τους, της </a:t>
            </a:r>
            <a:r>
              <a:rPr lang="el-GR" sz="2000" b="1" dirty="0" smtClean="0">
                <a:latin typeface="Arial" panose="020B0604020202020204" pitchFamily="34" charset="0"/>
                <a:cs typeface="Arial" panose="020B0604020202020204" pitchFamily="34" charset="0"/>
              </a:rPr>
              <a:t>συγκέντρωσης</a:t>
            </a:r>
            <a:r>
              <a:rPr lang="el-GR" sz="2000" dirty="0" smtClean="0">
                <a:latin typeface="Arial" panose="020B0604020202020204" pitchFamily="34" charset="0"/>
                <a:cs typeface="Arial" panose="020B0604020202020204" pitchFamily="34" charset="0"/>
              </a:rPr>
              <a:t> των συστατικών τους ή και των </a:t>
            </a:r>
            <a:r>
              <a:rPr lang="el-GR" sz="2000" b="1" dirty="0" smtClean="0">
                <a:latin typeface="Arial" panose="020B0604020202020204" pitchFamily="34" charset="0"/>
                <a:cs typeface="Arial" panose="020B0604020202020204" pitchFamily="34" charset="0"/>
              </a:rPr>
              <a:t>φυσικών, χημικών ή μεταδοτικών</a:t>
            </a:r>
            <a:r>
              <a:rPr lang="el-GR" sz="2000" dirty="0" smtClean="0">
                <a:latin typeface="Arial" panose="020B0604020202020204" pitchFamily="34" charset="0"/>
                <a:cs typeface="Arial" panose="020B0604020202020204" pitchFamily="34" charset="0"/>
              </a:rPr>
              <a:t> χαρακτηριστικών τους, έχουν την ιδιότητα να:</a:t>
            </a:r>
          </a:p>
          <a:p>
            <a:pPr algn="just">
              <a:buFont typeface="Courier New" panose="02070309020205020404" pitchFamily="49" charset="0"/>
              <a:buChar char="o"/>
            </a:pPr>
            <a:r>
              <a:rPr lang="el-GR" sz="2000" dirty="0" smtClean="0">
                <a:latin typeface="Arial" panose="020B0604020202020204" pitchFamily="34" charset="0"/>
                <a:cs typeface="Arial" panose="020B0604020202020204" pitchFamily="34" charset="0"/>
              </a:rPr>
              <a:t>Προκαλούν </a:t>
            </a:r>
            <a:r>
              <a:rPr lang="el-GR" sz="2000" b="1" dirty="0" smtClean="0">
                <a:latin typeface="Arial" panose="020B0604020202020204" pitchFamily="34" charset="0"/>
                <a:cs typeface="Arial" panose="020B0604020202020204" pitchFamily="34" charset="0"/>
              </a:rPr>
              <a:t>ασθένειες</a:t>
            </a:r>
            <a:r>
              <a:rPr lang="el-GR" sz="2000" dirty="0" smtClean="0">
                <a:latin typeface="Arial" panose="020B0604020202020204" pitchFamily="34" charset="0"/>
                <a:cs typeface="Arial" panose="020B0604020202020204" pitchFamily="34" charset="0"/>
              </a:rPr>
              <a:t> που μπορούν να οδηγήσουν μέχρι και το θάνατο</a:t>
            </a:r>
          </a:p>
          <a:p>
            <a:pPr algn="just">
              <a:buFont typeface="Courier New" panose="02070309020205020404" pitchFamily="49" charset="0"/>
              <a:buChar char="o"/>
            </a:pPr>
            <a:r>
              <a:rPr lang="el-GR" sz="2000" b="1" dirty="0" smtClean="0">
                <a:latin typeface="Arial" panose="020B0604020202020204" pitchFamily="34" charset="0"/>
                <a:cs typeface="Arial" panose="020B0604020202020204" pitchFamily="34" charset="0"/>
              </a:rPr>
              <a:t>Μολύνουν</a:t>
            </a:r>
            <a:r>
              <a:rPr lang="el-GR" sz="2000" dirty="0" smtClean="0">
                <a:latin typeface="Arial" panose="020B0604020202020204" pitchFamily="34" charset="0"/>
                <a:cs typeface="Arial" panose="020B0604020202020204" pitchFamily="34" charset="0"/>
              </a:rPr>
              <a:t> ανεπανόρθωτα το περιβάλλον (έδαφος, νερό, ατμόσφαιρα) καταστρέφοντας τη χλωρίδα και την πανίδα</a:t>
            </a:r>
          </a:p>
          <a:p>
            <a:pPr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Περιέχουν ουσίες </a:t>
            </a:r>
            <a:r>
              <a:rPr lang="el-GR" sz="2000" b="1" dirty="0" smtClean="0">
                <a:latin typeface="Arial" panose="020B0604020202020204" pitchFamily="34" charset="0"/>
                <a:cs typeface="Arial" panose="020B0604020202020204" pitchFamily="34" charset="0"/>
              </a:rPr>
              <a:t>τοξικές, εκρηκτικές, εύφλεκτες, καρκινογόνες, ραδιενεργές, ερεθιστικές και μεταλλαξιογόνες</a:t>
            </a:r>
          </a:p>
          <a:p>
            <a:pPr algn="just">
              <a:buFont typeface="Arial" panose="020B0604020202020204" pitchFamily="34" charset="0"/>
              <a:buChar char="•"/>
            </a:pPr>
            <a:r>
              <a:rPr lang="el-GR" sz="2000" dirty="0" smtClean="0">
                <a:latin typeface="Arial" panose="020B0604020202020204" pitchFamily="34" charset="0"/>
                <a:cs typeface="Arial" panose="020B0604020202020204" pitchFamily="34" charset="0"/>
              </a:rPr>
              <a:t>Σημαντικές κατηγορίες: </a:t>
            </a:r>
            <a:r>
              <a:rPr lang="el-GR" sz="2000" b="1" dirty="0" smtClean="0">
                <a:latin typeface="Arial" panose="020B0604020202020204" pitchFamily="34" charset="0"/>
                <a:cs typeface="Arial" panose="020B0604020202020204" pitchFamily="34" charset="0"/>
              </a:rPr>
              <a:t>βιομηχανικά</a:t>
            </a:r>
            <a:r>
              <a:rPr lang="el-GR" sz="2000" dirty="0" smtClean="0">
                <a:latin typeface="Arial" panose="020B0604020202020204" pitchFamily="34" charset="0"/>
                <a:cs typeface="Arial" panose="020B0604020202020204" pitchFamily="34" charset="0"/>
              </a:rPr>
              <a:t> (κυρίως από μεταλλουργία, διύλιση αργού πετρελαίου, παραγωγή χημικών </a:t>
            </a:r>
            <a:r>
              <a:rPr lang="el-GR" sz="2000" dirty="0" err="1" smtClean="0">
                <a:latin typeface="Arial" panose="020B0604020202020204" pitchFamily="34" charset="0"/>
                <a:cs typeface="Arial" panose="020B0604020202020204" pitchFamily="34" charset="0"/>
              </a:rPr>
              <a:t>προΙόντων</a:t>
            </a:r>
            <a:r>
              <a:rPr lang="el-GR" sz="2000" dirty="0" smtClean="0">
                <a:latin typeface="Arial" panose="020B0604020202020204" pitchFamily="34" charset="0"/>
                <a:cs typeface="Arial" panose="020B0604020202020204" pitchFamily="34" charset="0"/>
              </a:rPr>
              <a:t> και λιπασμάτων), </a:t>
            </a:r>
            <a:r>
              <a:rPr lang="el-GR" sz="2000" b="1" dirty="0" smtClean="0">
                <a:latin typeface="Arial" panose="020B0604020202020204" pitchFamily="34" charset="0"/>
                <a:cs typeface="Arial" panose="020B0604020202020204" pitchFamily="34" charset="0"/>
              </a:rPr>
              <a:t>νοσοκομειακά, χρησιμοποιούμενα ορυκτέλαια, </a:t>
            </a:r>
            <a:r>
              <a:rPr lang="el-GR" sz="2000" b="1" dirty="0" err="1" smtClean="0">
                <a:latin typeface="Arial" panose="020B0604020202020204" pitchFamily="34" charset="0"/>
                <a:cs typeface="Arial" panose="020B0604020202020204" pitchFamily="34" charset="0"/>
              </a:rPr>
              <a:t>πολυχλωροδιφαινύλια</a:t>
            </a:r>
            <a:r>
              <a:rPr lang="el-GR" sz="2000" b="1"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και </a:t>
            </a:r>
            <a:r>
              <a:rPr lang="el-GR" sz="2000" b="1" dirty="0" err="1" smtClean="0">
                <a:latin typeface="Arial" panose="020B0604020202020204" pitchFamily="34" charset="0"/>
                <a:cs typeface="Arial" panose="020B0604020202020204" pitchFamily="34" charset="0"/>
              </a:rPr>
              <a:t>πολυχλωροτριφαινύλια</a:t>
            </a:r>
            <a:r>
              <a:rPr lang="el-GR" sz="2000" dirty="0" smtClean="0">
                <a:latin typeface="Arial" panose="020B0604020202020204" pitchFamily="34" charset="0"/>
                <a:cs typeface="Arial" panose="020B0604020202020204" pitchFamily="34" charset="0"/>
              </a:rPr>
              <a:t> – </a:t>
            </a:r>
            <a:r>
              <a:rPr lang="en-US" sz="2000" dirty="0" smtClean="0">
                <a:latin typeface="Arial" panose="020B0604020202020204" pitchFamily="34" charset="0"/>
                <a:cs typeface="Arial" panose="020B0604020202020204" pitchFamily="34" charset="0"/>
              </a:rPr>
              <a:t>PCB / PCT, </a:t>
            </a:r>
            <a:r>
              <a:rPr lang="el-GR" sz="2000" b="1" dirty="0" smtClean="0">
                <a:latin typeface="Arial" panose="020B0604020202020204" pitchFamily="34" charset="0"/>
                <a:cs typeface="Arial" panose="020B0604020202020204" pitchFamily="34" charset="0"/>
              </a:rPr>
              <a:t>συσσωρευτές μολύβδου, ηλεκτρικές στήλες</a:t>
            </a:r>
            <a:endParaRPr lang="el-G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209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2.2 μη επικίνδυνα απόβλητα</a:t>
            </a:r>
            <a:endParaRPr lang="el-GR" dirty="0"/>
          </a:p>
        </p:txBody>
      </p:sp>
      <p:sp>
        <p:nvSpPr>
          <p:cNvPr id="3" name="Θέση περιεχομένου 2"/>
          <p:cNvSpPr>
            <a:spLocks noGrp="1"/>
          </p:cNvSpPr>
          <p:nvPr>
            <p:ph idx="1"/>
          </p:nvPr>
        </p:nvSpPr>
        <p:spPr/>
        <p:txBody>
          <a:bodyPr/>
          <a:lstStyle/>
          <a:p>
            <a:pPr algn="just"/>
            <a:r>
              <a:rPr lang="el-GR" sz="2000" dirty="0" smtClean="0">
                <a:latin typeface="Arial" panose="020B0604020202020204" pitchFamily="34" charset="0"/>
                <a:cs typeface="Arial" panose="020B0604020202020204" pitchFamily="34" charset="0"/>
              </a:rPr>
              <a:t>Όλα τα ειδικά απόβλητα που δεν είναι επικίνδυνα:</a:t>
            </a:r>
          </a:p>
          <a:p>
            <a:endParaRPr lang="el-GR" dirty="0"/>
          </a:p>
        </p:txBody>
      </p:sp>
    </p:spTree>
    <p:extLst>
      <p:ext uri="{BB962C8B-B14F-4D97-AF65-F5344CB8AC3E}">
        <p14:creationId xmlns:p14="http://schemas.microsoft.com/office/powerpoint/2010/main" val="3952991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2.3 ιατρικά απόβλητα</a:t>
            </a:r>
            <a:endParaRPr lang="el-GR" dirty="0"/>
          </a:p>
        </p:txBody>
      </p:sp>
      <p:sp>
        <p:nvSpPr>
          <p:cNvPr id="3" name="Θέση περιεχομένου 2"/>
          <p:cNvSpPr>
            <a:spLocks noGrp="1"/>
          </p:cNvSpPr>
          <p:nvPr>
            <p:ph idx="1"/>
          </p:nvPr>
        </p:nvSpPr>
        <p:spPr/>
        <p:txBody>
          <a:bodyPr>
            <a:normAutofit/>
          </a:bodyPr>
          <a:lstStyle/>
          <a:p>
            <a:pPr algn="just"/>
            <a:r>
              <a:rPr lang="el-GR" sz="2000" dirty="0" smtClean="0">
                <a:latin typeface="Arial" panose="020B0604020202020204" pitchFamily="34" charset="0"/>
                <a:cs typeface="Arial" panose="020B0604020202020204" pitchFamily="34" charset="0"/>
              </a:rPr>
              <a:t>Ορισμός: </a:t>
            </a:r>
          </a:p>
          <a:p>
            <a:pPr algn="just"/>
            <a:r>
              <a:rPr lang="el-GR" sz="2000" dirty="0" smtClean="0">
                <a:latin typeface="Arial" panose="020B0604020202020204" pitchFamily="34" charset="0"/>
                <a:cs typeface="Arial" panose="020B0604020202020204" pitchFamily="34" charset="0"/>
              </a:rPr>
              <a:t>όλα τα απόβλητα που παράγονται από δραστηριότητες που αφορούν στην υγειονομική περίθαλψη ανθρώπων και ζώων σε Υγειονομικές Μονάδες, ερευνητικά εργαστήρια, ή ερευνητικές δραστηριότητες που έχουν να κάνουν με φροντίδα υγείας</a:t>
            </a:r>
          </a:p>
          <a:p>
            <a:pPr algn="just"/>
            <a:r>
              <a:rPr lang="el-GR" sz="2000" dirty="0" smtClean="0">
                <a:latin typeface="Arial" panose="020B0604020202020204" pitchFamily="34" charset="0"/>
                <a:cs typeface="Arial" panose="020B0604020202020204" pitchFamily="34" charset="0"/>
              </a:rPr>
              <a:t>Κατηγορίες:</a:t>
            </a:r>
          </a:p>
          <a:p>
            <a:pPr marL="566928" indent="-457200" algn="just">
              <a:buFont typeface="+mj-lt"/>
              <a:buAutoNum type="arabicPeriod"/>
            </a:pPr>
            <a:r>
              <a:rPr lang="el-GR" sz="2000" dirty="0" smtClean="0">
                <a:latin typeface="Arial" panose="020B0604020202020204" pitchFamily="34" charset="0"/>
                <a:cs typeface="Arial" panose="020B0604020202020204" pitchFamily="34" charset="0"/>
              </a:rPr>
              <a:t>Ιατρικά απόβλητα αστικού χαρακτήρα </a:t>
            </a:r>
          </a:p>
          <a:p>
            <a:pPr marL="566928" indent="-457200" algn="just">
              <a:buFont typeface="+mj-lt"/>
              <a:buAutoNum type="arabicPeriod"/>
            </a:pPr>
            <a:r>
              <a:rPr lang="el-GR" sz="2000" dirty="0" smtClean="0">
                <a:latin typeface="Arial" panose="020B0604020202020204" pitchFamily="34" charset="0"/>
                <a:cs typeface="Arial" panose="020B0604020202020204" pitchFamily="34" charset="0"/>
              </a:rPr>
              <a:t>Επικίνδυνα ιατρικά απόβλητα (μολυσματικού, τοξικού η μολυσματικού και τοξικού χαρακτήρα)</a:t>
            </a:r>
          </a:p>
          <a:p>
            <a:pPr marL="566928" indent="-457200" algn="just">
              <a:buFont typeface="+mj-lt"/>
              <a:buAutoNum type="arabicPeriod"/>
            </a:pPr>
            <a:r>
              <a:rPr lang="el-GR" sz="2000" dirty="0" smtClean="0">
                <a:latin typeface="Arial" panose="020B0604020202020204" pitchFamily="34" charset="0"/>
                <a:cs typeface="Arial" panose="020B0604020202020204" pitchFamily="34" charset="0"/>
              </a:rPr>
              <a:t>Άλλα ιατρικά απόβλητα (οδοντιατρικά, κτηνιατρικά, φαρμακευτικά)</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836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251520" y="2276873"/>
            <a:ext cx="8663880" cy="1368151"/>
          </a:xfrm>
        </p:spPr>
        <p:txBody>
          <a:bodyPr/>
          <a:lstStyle/>
          <a:p>
            <a:r>
              <a:rPr lang="el-GR" dirty="0" smtClean="0"/>
              <a:t>ΔΙΑΧΕΙΡΙΣΗ ΣΤΕΡΕΩΝ ΑΠΟΒΛΗΤΩΝ</a:t>
            </a:r>
            <a:endParaRPr lang="el-GR" dirty="0"/>
          </a:p>
        </p:txBody>
      </p:sp>
      <p:sp>
        <p:nvSpPr>
          <p:cNvPr id="5" name="Υπότιτλος 4"/>
          <p:cNvSpPr>
            <a:spLocks noGrp="1"/>
          </p:cNvSpPr>
          <p:nvPr>
            <p:ph type="subTitle" idx="1"/>
          </p:nvPr>
        </p:nvSpPr>
        <p:spPr>
          <a:xfrm flipH="1">
            <a:off x="5410199" y="5517232"/>
            <a:ext cx="45719" cy="135306"/>
          </a:xfrm>
        </p:spPr>
        <p:txBody>
          <a:bodyPr>
            <a:normAutofit fontScale="25000" lnSpcReduction="20000"/>
          </a:bodyPr>
          <a:lstStyle/>
          <a:p>
            <a:r>
              <a:rPr lang="el-GR" dirty="0" smtClean="0"/>
              <a:t>ι</a:t>
            </a:r>
            <a:endParaRPr lang="el-GR" dirty="0"/>
          </a:p>
        </p:txBody>
      </p:sp>
    </p:spTree>
    <p:extLst>
      <p:ext uri="{BB962C8B-B14F-4D97-AF65-F5344CB8AC3E}">
        <p14:creationId xmlns:p14="http://schemas.microsoft.com/office/powerpoint/2010/main" val="3119538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Ερωτήματα</a:t>
            </a:r>
            <a:endParaRPr lang="el-GR" dirty="0"/>
          </a:p>
        </p:txBody>
      </p:sp>
      <p:sp>
        <p:nvSpPr>
          <p:cNvPr id="3" name="Θέση περιεχομένου 2"/>
          <p:cNvSpPr>
            <a:spLocks noGrp="1"/>
          </p:cNvSpPr>
          <p:nvPr>
            <p:ph idx="1"/>
          </p:nvPr>
        </p:nvSpPr>
        <p:spPr/>
        <p:txBody>
          <a:bodyPr>
            <a:normAutofit/>
          </a:bodyPr>
          <a:lstStyle/>
          <a:p>
            <a:pPr algn="just"/>
            <a:r>
              <a:rPr lang="el-GR" sz="2000" dirty="0" smtClean="0">
                <a:latin typeface="Arial" panose="020B0604020202020204" pitchFamily="34" charset="0"/>
                <a:cs typeface="Arial" panose="020B0604020202020204" pitchFamily="34" charset="0"/>
              </a:rPr>
              <a:t>ΛΑΘΟΣ: </a:t>
            </a:r>
          </a:p>
          <a:p>
            <a:pPr algn="just"/>
            <a:r>
              <a:rPr lang="el-GR" sz="2000" dirty="0" smtClean="0">
                <a:latin typeface="Arial" panose="020B0604020202020204" pitchFamily="34" charset="0"/>
                <a:cs typeface="Arial" panose="020B0604020202020204" pitchFamily="34" charset="0"/>
              </a:rPr>
              <a:t>Πώς να ξεφορτωθούμε τα σκουπίδιά?</a:t>
            </a:r>
          </a:p>
          <a:p>
            <a:pPr algn="just"/>
            <a:endParaRPr lang="el-GR" sz="2000" dirty="0">
              <a:latin typeface="Arial" panose="020B0604020202020204" pitchFamily="34" charset="0"/>
              <a:cs typeface="Arial" panose="020B0604020202020204" pitchFamily="34" charset="0"/>
            </a:endParaRPr>
          </a:p>
          <a:p>
            <a:pPr algn="just"/>
            <a:r>
              <a:rPr lang="el-GR" sz="2000" dirty="0" smtClean="0">
                <a:latin typeface="Arial" panose="020B0604020202020204" pitchFamily="34" charset="0"/>
                <a:cs typeface="Arial" panose="020B0604020202020204" pitchFamily="34" charset="0"/>
              </a:rPr>
              <a:t>ΟΡΘΑ: </a:t>
            </a:r>
          </a:p>
          <a:p>
            <a:pPr algn="just"/>
            <a:r>
              <a:rPr lang="el-GR" sz="2000" dirty="0" smtClean="0">
                <a:latin typeface="Arial" panose="020B0604020202020204" pitchFamily="34" charset="0"/>
                <a:cs typeface="Arial" panose="020B0604020202020204" pitchFamily="34" charset="0"/>
              </a:rPr>
              <a:t>Γιατί να παράγουμε τόσα πολλά σκουπίδια?</a:t>
            </a:r>
          </a:p>
          <a:p>
            <a:pPr algn="just"/>
            <a:r>
              <a:rPr lang="el-GR" sz="2000" dirty="0" smtClean="0">
                <a:latin typeface="Arial" panose="020B0604020202020204" pitchFamily="34" charset="0"/>
                <a:cs typeface="Arial" panose="020B0604020202020204" pitchFamily="34" charset="0"/>
              </a:rPr>
              <a:t>Γιατί να εξαρτόμαστε από προϊόντα και υπηρεσίες με τόσα πολλά τοξικά παράγωγα?</a:t>
            </a:r>
          </a:p>
          <a:p>
            <a:pPr algn="just"/>
            <a:r>
              <a:rPr lang="el-GR" sz="2000" dirty="0" smtClean="0">
                <a:latin typeface="Arial" panose="020B0604020202020204" pitchFamily="34" charset="0"/>
                <a:cs typeface="Arial" panose="020B0604020202020204" pitchFamily="34" charset="0"/>
              </a:rPr>
              <a:t>Γιατί η βιομηχανία δεν αλλάζει τις μεθόδους παραγωγής ειδών, ώστε να ελαχιστοποιήσει την παραγωγή αποβλήτων?</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161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Ρύπανση Εδαφών</a:t>
            </a:r>
            <a:endParaRPr lang="el-GR" dirty="0"/>
          </a:p>
        </p:txBody>
      </p:sp>
      <p:sp>
        <p:nvSpPr>
          <p:cNvPr id="8" name="Θέση κειμένου 7"/>
          <p:cNvSpPr>
            <a:spLocks noGrp="1"/>
          </p:cNvSpPr>
          <p:nvPr>
            <p:ph type="body" sz="half" idx="2"/>
          </p:nvPr>
        </p:nvSpPr>
        <p:spPr>
          <a:xfrm>
            <a:off x="8604447" y="5733256"/>
            <a:ext cx="74795" cy="57541"/>
          </a:xfrm>
        </p:spPr>
        <p:txBody>
          <a:bodyPr>
            <a:normAutofit fontScale="25000" lnSpcReduction="20000"/>
          </a:bodyPr>
          <a:lstStyle/>
          <a:p>
            <a:r>
              <a:rPr lang="el-GR" dirty="0" smtClean="0"/>
              <a:t>α</a:t>
            </a:r>
            <a:endParaRPr lang="el-GR" dirty="0"/>
          </a:p>
        </p:txBody>
      </p:sp>
      <p:pic>
        <p:nvPicPr>
          <p:cNvPr id="1027" name="Picture 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6129" r="16129"/>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6660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20688"/>
            <a:ext cx="8229600" cy="936104"/>
          </a:xfrm>
        </p:spPr>
        <p:txBody>
          <a:bodyPr/>
          <a:lstStyle/>
          <a:p>
            <a:r>
              <a:rPr lang="el-GR" dirty="0" smtClean="0"/>
              <a:t>Διαχείριση αποβλήτων ΔΑ</a:t>
            </a:r>
            <a:endParaRPr lang="el-GR" dirty="0"/>
          </a:p>
        </p:txBody>
      </p:sp>
      <p:sp>
        <p:nvSpPr>
          <p:cNvPr id="3" name="Θέση περιεχομένου 2"/>
          <p:cNvSpPr>
            <a:spLocks noGrp="1"/>
          </p:cNvSpPr>
          <p:nvPr>
            <p:ph idx="1"/>
          </p:nvPr>
        </p:nvSpPr>
        <p:spPr>
          <a:xfrm>
            <a:off x="179512" y="1628800"/>
            <a:ext cx="8507288" cy="4945736"/>
          </a:xfrm>
        </p:spPr>
        <p:txBody>
          <a:bodyPr>
            <a:normAutofit/>
          </a:bodyPr>
          <a:lstStyle/>
          <a:p>
            <a:pPr algn="just"/>
            <a:r>
              <a:rPr lang="el-GR" sz="2000" dirty="0">
                <a:latin typeface="Arial" panose="020B0604020202020204" pitchFamily="34" charset="0"/>
                <a:cs typeface="Arial" panose="020B0604020202020204" pitchFamily="34" charset="0"/>
              </a:rPr>
              <a:t>Η διαχείριση των στερεών αποβλήτων είναι μια </a:t>
            </a:r>
            <a:r>
              <a:rPr lang="el-GR" sz="2000" b="1" dirty="0">
                <a:latin typeface="Arial" panose="020B0604020202020204" pitchFamily="34" charset="0"/>
                <a:cs typeface="Arial" panose="020B0604020202020204" pitchFamily="34" charset="0"/>
              </a:rPr>
              <a:t>σύνθετη διεργασία</a:t>
            </a:r>
            <a:r>
              <a:rPr lang="el-GR" sz="2000" dirty="0">
                <a:latin typeface="Arial" panose="020B0604020202020204" pitchFamily="34" charset="0"/>
                <a:cs typeface="Arial" panose="020B0604020202020204" pitchFamily="34" charset="0"/>
              </a:rPr>
              <a:t>, επειδή εμπεριέχει πολλές τεχνολογίες και αρχές</a:t>
            </a:r>
            <a:r>
              <a:rPr lang="el-GR" sz="2000" dirty="0" smtClean="0">
                <a:latin typeface="Arial" panose="020B0604020202020204" pitchFamily="34" charset="0"/>
                <a:cs typeface="Arial" panose="020B0604020202020204" pitchFamily="34" charset="0"/>
              </a:rPr>
              <a:t>.</a:t>
            </a:r>
          </a:p>
          <a:p>
            <a:pPr algn="just"/>
            <a:r>
              <a:rPr lang="el-GR" sz="2000" dirty="0" smtClean="0">
                <a:latin typeface="Arial" panose="020B0604020202020204" pitchFamily="34" charset="0"/>
                <a:cs typeface="Arial" panose="020B0604020202020204" pitchFamily="34" charset="0"/>
              </a:rPr>
              <a:t> </a:t>
            </a:r>
          </a:p>
          <a:p>
            <a:pPr algn="just"/>
            <a:r>
              <a:rPr lang="el-GR" sz="2000" b="1" dirty="0" smtClean="0">
                <a:latin typeface="Arial" panose="020B0604020202020204" pitchFamily="34" charset="0"/>
                <a:cs typeface="Arial" panose="020B0604020202020204" pitchFamily="34" charset="0"/>
              </a:rPr>
              <a:t>Τεχνολογίες</a:t>
            </a:r>
            <a:r>
              <a:rPr lang="el-GR" sz="2000" dirty="0" smtClean="0">
                <a:latin typeface="Arial" panose="020B0604020202020204" pitchFamily="34" charset="0"/>
                <a:cs typeface="Arial" panose="020B0604020202020204" pitchFamily="34" charset="0"/>
              </a:rPr>
              <a:t> που συνδέονται με </a:t>
            </a:r>
            <a:r>
              <a:rPr lang="el-GR" sz="2000" dirty="0">
                <a:latin typeface="Arial" panose="020B0604020202020204" pitchFamily="34" charset="0"/>
                <a:cs typeface="Arial" panose="020B0604020202020204" pitchFamily="34" charset="0"/>
              </a:rPr>
              <a:t>τον έλεγχο της παραγωγής, του χειρισμού, της αποθήκευσης, της συλλογής, της μεταφοράς, της μεταφόρτωσης, της επεξεργασίας και της διάθεσης των στερεών αποβλήτων</a:t>
            </a:r>
            <a:r>
              <a:rPr lang="el-GR" sz="2000" dirty="0" smtClean="0">
                <a:latin typeface="Arial" panose="020B0604020202020204" pitchFamily="34" charset="0"/>
                <a:cs typeface="Arial" panose="020B0604020202020204" pitchFamily="34" charset="0"/>
              </a:rPr>
              <a:t>.</a:t>
            </a:r>
          </a:p>
          <a:p>
            <a:pPr algn="just"/>
            <a:endParaRPr lang="el-GR" sz="2000" dirty="0" smtClean="0">
              <a:latin typeface="Arial" panose="020B0604020202020204" pitchFamily="34" charset="0"/>
              <a:cs typeface="Arial" panose="020B0604020202020204" pitchFamily="34" charset="0"/>
            </a:endParaRPr>
          </a:p>
          <a:p>
            <a:pPr algn="just"/>
            <a:r>
              <a:rPr lang="el-GR" sz="2000" dirty="0">
                <a:latin typeface="Arial" panose="020B0604020202020204" pitchFamily="34" charset="0"/>
                <a:cs typeface="Arial" panose="020B0604020202020204" pitchFamily="34" charset="0"/>
              </a:rPr>
              <a:t>Όλες αυτές οι διεργασίες, πρέπει να πραγματοποιούνται σύμφωνα με τις υπάρχουσες </a:t>
            </a:r>
            <a:r>
              <a:rPr lang="el-GR" sz="2000" b="1" dirty="0">
                <a:latin typeface="Arial" panose="020B0604020202020204" pitchFamily="34" charset="0"/>
                <a:cs typeface="Arial" panose="020B0604020202020204" pitchFamily="34" charset="0"/>
              </a:rPr>
              <a:t>νομικές και κοινωνικές οδηγίες</a:t>
            </a:r>
            <a:r>
              <a:rPr lang="el-GR" sz="2000" dirty="0">
                <a:latin typeface="Arial" panose="020B0604020202020204" pitchFamily="34" charset="0"/>
                <a:cs typeface="Arial" panose="020B0604020202020204" pitchFamily="34" charset="0"/>
              </a:rPr>
              <a:t>, οι οποίες προστατεύουν τη δημόσια υγεία και το περιβάλλον, ενώ παράλληλα είναι αισθητικά και οικονομικά αποδεκτές</a:t>
            </a:r>
            <a:r>
              <a:rPr lang="el-GR" sz="2000" dirty="0" smtClean="0">
                <a:latin typeface="Arial" panose="020B0604020202020204" pitchFamily="34" charset="0"/>
                <a:cs typeface="Arial" panose="020B0604020202020204" pitchFamily="34" charset="0"/>
              </a:rPr>
              <a:t>.</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9347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Τάσεις Διαχείρισης αποβλήτων</a:t>
            </a:r>
            <a:endParaRPr lang="el-GR" dirty="0"/>
          </a:p>
        </p:txBody>
      </p:sp>
      <p:sp>
        <p:nvSpPr>
          <p:cNvPr id="3" name="Θέση περιεχομένου 2"/>
          <p:cNvSpPr>
            <a:spLocks noGrp="1"/>
          </p:cNvSpPr>
          <p:nvPr>
            <p:ph idx="1"/>
          </p:nvPr>
        </p:nvSpPr>
        <p:spPr/>
        <p:txBody>
          <a:bodyPr>
            <a:normAutofit/>
          </a:bodyPr>
          <a:lstStyle/>
          <a:p>
            <a:pPr algn="just"/>
            <a:r>
              <a:rPr lang="el-GR" sz="2000" dirty="0" smtClean="0">
                <a:latin typeface="Arial" panose="020B0604020202020204" pitchFamily="34" charset="0"/>
                <a:cs typeface="Arial" panose="020B0604020202020204" pitchFamily="34" charset="0"/>
              </a:rPr>
              <a:t>Σύγχρονες </a:t>
            </a:r>
            <a:r>
              <a:rPr lang="el-GR" sz="2000" b="1" dirty="0" smtClean="0">
                <a:latin typeface="Arial" panose="020B0604020202020204" pitchFamily="34" charset="0"/>
                <a:cs typeface="Arial" panose="020B0604020202020204" pitchFamily="34" charset="0"/>
              </a:rPr>
              <a:t>τάσεις στη ΔΑ</a:t>
            </a:r>
            <a:r>
              <a:rPr lang="el-GR" sz="2000" dirty="0" smtClean="0">
                <a:latin typeface="Arial" panose="020B0604020202020204" pitchFamily="34" charset="0"/>
                <a:cs typeface="Arial" panose="020B0604020202020204" pitchFamily="34" charset="0"/>
              </a:rPr>
              <a:t>, σύμφωνα με την ευρωπαϊκή νομοθεσία:</a:t>
            </a:r>
          </a:p>
          <a:p>
            <a:pPr algn="just"/>
            <a:endParaRPr lang="el-GR" sz="2000" dirty="0" smtClean="0">
              <a:latin typeface="Arial" panose="020B0604020202020204" pitchFamily="34" charset="0"/>
              <a:cs typeface="Arial" panose="020B0604020202020204" pitchFamily="34" charset="0"/>
            </a:endParaRPr>
          </a:p>
          <a:p>
            <a:pPr algn="just"/>
            <a:r>
              <a:rPr lang="el-GR" sz="2000" b="1" dirty="0" smtClean="0">
                <a:latin typeface="Arial" panose="020B0604020202020204" pitchFamily="34" charset="0"/>
                <a:cs typeface="Arial" panose="020B0604020202020204" pitchFamily="34" charset="0"/>
              </a:rPr>
              <a:t>Ελαχιστοποίηση</a:t>
            </a:r>
            <a:r>
              <a:rPr lang="el-GR" sz="2000" dirty="0" smtClean="0">
                <a:latin typeface="Arial" panose="020B0604020202020204" pitchFamily="34" charset="0"/>
                <a:cs typeface="Arial" panose="020B0604020202020204" pitchFamily="34" charset="0"/>
              </a:rPr>
              <a:t> στερεών αποβλήτων</a:t>
            </a:r>
          </a:p>
          <a:p>
            <a:pPr algn="just"/>
            <a:r>
              <a:rPr lang="el-GR" sz="2000" b="1" dirty="0" smtClean="0">
                <a:latin typeface="Arial" panose="020B0604020202020204" pitchFamily="34" charset="0"/>
                <a:cs typeface="Arial" panose="020B0604020202020204" pitchFamily="34" charset="0"/>
              </a:rPr>
              <a:t>Επανάκτηση</a:t>
            </a:r>
            <a:r>
              <a:rPr lang="el-GR" sz="2000" dirty="0" smtClean="0">
                <a:latin typeface="Arial" panose="020B0604020202020204" pitchFamily="34" charset="0"/>
                <a:cs typeface="Arial" panose="020B0604020202020204" pitchFamily="34" charset="0"/>
              </a:rPr>
              <a:t> με ανακύκλωση χρήσιμων υλικών</a:t>
            </a:r>
          </a:p>
          <a:p>
            <a:pPr algn="just"/>
            <a:r>
              <a:rPr lang="el-GR" sz="2000" b="1" dirty="0" smtClean="0">
                <a:latin typeface="Arial" panose="020B0604020202020204" pitchFamily="34" charset="0"/>
                <a:cs typeface="Arial" panose="020B0604020202020204" pitchFamily="34" charset="0"/>
              </a:rPr>
              <a:t>Εναλλακτική διαχείριση</a:t>
            </a:r>
            <a:r>
              <a:rPr lang="el-GR" sz="2000" dirty="0" smtClean="0">
                <a:latin typeface="Arial" panose="020B0604020202020204" pitchFamily="34" charset="0"/>
                <a:cs typeface="Arial" panose="020B0604020202020204" pitchFamily="34" charset="0"/>
              </a:rPr>
              <a:t> επικίνδυνων και ειδικών αποβλήτων</a:t>
            </a:r>
          </a:p>
          <a:p>
            <a:pPr algn="just"/>
            <a:r>
              <a:rPr lang="el-GR" sz="2000" b="1" dirty="0" smtClean="0">
                <a:latin typeface="Arial" panose="020B0604020202020204" pitchFamily="34" charset="0"/>
                <a:cs typeface="Arial" panose="020B0604020202020204" pitchFamily="34" charset="0"/>
              </a:rPr>
              <a:t>Βελτιστοποίηση </a:t>
            </a:r>
            <a:r>
              <a:rPr lang="el-GR" sz="2000" dirty="0" smtClean="0">
                <a:latin typeface="Arial" panose="020B0604020202020204" pitchFamily="34" charset="0"/>
                <a:cs typeface="Arial" panose="020B0604020202020204" pitchFamily="34" charset="0"/>
              </a:rPr>
              <a:t>της τελικής διάθεσης των αποβλήτων</a:t>
            </a:r>
          </a:p>
          <a:p>
            <a:pPr algn="just"/>
            <a:r>
              <a:rPr lang="el-GR" sz="2000" b="1" dirty="0" smtClean="0">
                <a:latin typeface="Arial" panose="020B0604020202020204" pitchFamily="34" charset="0"/>
                <a:cs typeface="Arial" panose="020B0604020202020204" pitchFamily="34" charset="0"/>
              </a:rPr>
              <a:t>Βελτίωση και εξυγίανση </a:t>
            </a:r>
            <a:r>
              <a:rPr lang="el-GR" sz="2000" dirty="0" smtClean="0">
                <a:latin typeface="Arial" panose="020B0604020202020204" pitchFamily="34" charset="0"/>
                <a:cs typeface="Arial" panose="020B0604020202020204" pitchFamily="34" charset="0"/>
              </a:rPr>
              <a:t>των υφιστάμενων χώρων απόθεσης</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382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48680"/>
            <a:ext cx="8229600" cy="936104"/>
          </a:xfrm>
        </p:spPr>
        <p:txBody>
          <a:bodyPr/>
          <a:lstStyle/>
          <a:p>
            <a:r>
              <a:rPr lang="en-US" dirty="0" smtClean="0"/>
              <a:t>R-R-R</a:t>
            </a:r>
            <a:r>
              <a:rPr lang="el-GR" dirty="0" smtClean="0"/>
              <a:t>: </a:t>
            </a:r>
            <a:r>
              <a:rPr lang="en-US" dirty="0" smtClean="0"/>
              <a:t>Reduce-Reuse-Recycle</a:t>
            </a:r>
            <a:endParaRPr lang="el-GR"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8928992" cy="55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4170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Σύστημα Διαχείρισης Αποβλήτων - ΣΔΑ</a:t>
            </a:r>
            <a:endParaRPr lang="el-G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2348881"/>
            <a:ext cx="7416823"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535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836712"/>
            <a:ext cx="8229600" cy="1152128"/>
          </a:xfrm>
        </p:spPr>
        <p:txBody>
          <a:bodyPr>
            <a:normAutofit fontScale="90000"/>
          </a:bodyPr>
          <a:lstStyle/>
          <a:p>
            <a:r>
              <a:rPr lang="el-GR" dirty="0" smtClean="0"/>
              <a:t>Σημαντικότερα προβλήματα και παράγοντες για τη δημιουργία ΣΔΑ</a:t>
            </a:r>
            <a:endParaRPr lang="el-GR" dirty="0"/>
          </a:p>
        </p:txBody>
      </p:sp>
      <p:sp>
        <p:nvSpPr>
          <p:cNvPr id="3" name="Θέση περιεχομένου 2"/>
          <p:cNvSpPr>
            <a:spLocks noGrp="1"/>
          </p:cNvSpPr>
          <p:nvPr>
            <p:ph idx="1"/>
          </p:nvPr>
        </p:nvSpPr>
        <p:spPr/>
        <p:txBody>
          <a:bodyPr>
            <a:normAutofit/>
          </a:bodyPr>
          <a:lstStyle/>
          <a:p>
            <a:pPr marL="566928" indent="-457200" algn="just">
              <a:buFont typeface="+mj-lt"/>
              <a:buAutoNum type="arabicPeriod"/>
            </a:pPr>
            <a:r>
              <a:rPr lang="el-GR" sz="2000" dirty="0" smtClean="0">
                <a:latin typeface="Arial" panose="020B0604020202020204" pitchFamily="34" charset="0"/>
                <a:cs typeface="Arial" panose="020B0604020202020204" pitchFamily="34" charset="0"/>
              </a:rPr>
              <a:t>Αύξηση ποσοτήτων αποβλήτων με την πάροδο του χρόνου</a:t>
            </a:r>
          </a:p>
          <a:p>
            <a:pPr marL="566928" indent="-457200" algn="just">
              <a:buFont typeface="+mj-lt"/>
              <a:buAutoNum type="arabicPeriod"/>
            </a:pPr>
            <a:r>
              <a:rPr lang="el-GR" sz="2000" dirty="0" smtClean="0">
                <a:latin typeface="Arial" panose="020B0604020202020204" pitchFamily="34" charset="0"/>
                <a:cs typeface="Arial" panose="020B0604020202020204" pitchFamily="34" charset="0"/>
              </a:rPr>
              <a:t>Απόβλητα που δεν είναι καταγεγραμμένα στα συνολικά ΑΣΑ</a:t>
            </a:r>
          </a:p>
          <a:p>
            <a:pPr marL="566928" indent="-457200" algn="just">
              <a:buFont typeface="+mj-lt"/>
              <a:buAutoNum type="arabicPeriod"/>
            </a:pPr>
            <a:r>
              <a:rPr lang="el-GR" sz="2000" dirty="0" smtClean="0">
                <a:latin typeface="Arial" panose="020B0604020202020204" pitchFamily="34" charset="0"/>
                <a:cs typeface="Arial" panose="020B0604020202020204" pitchFamily="34" charset="0"/>
              </a:rPr>
              <a:t>Έλλειψη </a:t>
            </a:r>
            <a:r>
              <a:rPr lang="el-GR" sz="2000" dirty="0">
                <a:latin typeface="Arial" panose="020B0604020202020204" pitchFamily="34" charset="0"/>
                <a:cs typeface="Arial" panose="020B0604020202020204" pitchFamily="34" charset="0"/>
              </a:rPr>
              <a:t>ξεκάθαρων ορισμών για τους όρους και τις λειτουργίες της διαχείρισης</a:t>
            </a:r>
          </a:p>
          <a:p>
            <a:pPr marL="566928" indent="-457200" algn="just">
              <a:buFont typeface="+mj-lt"/>
              <a:buAutoNum type="arabicPeriod"/>
            </a:pPr>
            <a:r>
              <a:rPr lang="el-GR" sz="2000" dirty="0" smtClean="0">
                <a:latin typeface="Arial" panose="020B0604020202020204" pitchFamily="34" charset="0"/>
                <a:cs typeface="Arial" panose="020B0604020202020204" pitchFamily="34" charset="0"/>
              </a:rPr>
              <a:t>Έλλειψη </a:t>
            </a:r>
            <a:r>
              <a:rPr lang="el-GR" sz="2000" dirty="0">
                <a:latin typeface="Arial" panose="020B0604020202020204" pitchFamily="34" charset="0"/>
                <a:cs typeface="Arial" panose="020B0604020202020204" pitchFamily="34" charset="0"/>
              </a:rPr>
              <a:t>ποιοτικών δεδομένων</a:t>
            </a:r>
          </a:p>
          <a:p>
            <a:pPr marL="566928" indent="-457200" algn="just">
              <a:buFont typeface="+mj-lt"/>
              <a:buAutoNum type="arabicPeriod"/>
            </a:pPr>
            <a:r>
              <a:rPr lang="el-GR" sz="2000" dirty="0" smtClean="0">
                <a:latin typeface="Arial" panose="020B0604020202020204" pitchFamily="34" charset="0"/>
                <a:cs typeface="Arial" panose="020B0604020202020204" pitchFamily="34" charset="0"/>
              </a:rPr>
              <a:t>Ανάγκη </a:t>
            </a:r>
            <a:r>
              <a:rPr lang="el-GR" sz="2000" dirty="0">
                <a:latin typeface="Arial" panose="020B0604020202020204" pitchFamily="34" charset="0"/>
                <a:cs typeface="Arial" panose="020B0604020202020204" pitchFamily="34" charset="0"/>
              </a:rPr>
              <a:t>για καθαρούς ρόλους και καθοδήγηση σε εθνικό επίπεδο και τοπική διοίκηση</a:t>
            </a:r>
          </a:p>
          <a:p>
            <a:pPr marL="566928" indent="-457200" algn="just">
              <a:buFont typeface="+mj-lt"/>
              <a:buAutoNum type="arabicPeriod"/>
            </a:pPr>
            <a:r>
              <a:rPr lang="el-GR" sz="2000" dirty="0" smtClean="0">
                <a:latin typeface="Arial" panose="020B0604020202020204" pitchFamily="34" charset="0"/>
                <a:cs typeface="Arial" panose="020B0604020202020204" pitchFamily="34" charset="0"/>
              </a:rPr>
              <a:t>Ανάγκη </a:t>
            </a:r>
            <a:r>
              <a:rPr lang="el-GR" sz="2000" dirty="0">
                <a:latin typeface="Arial" panose="020B0604020202020204" pitchFamily="34" charset="0"/>
                <a:cs typeface="Arial" panose="020B0604020202020204" pitchFamily="34" charset="0"/>
              </a:rPr>
              <a:t>για ομαλή και προβλέψιμη επιβολή των ρυθμίσεων και προτύπων</a:t>
            </a:r>
          </a:p>
          <a:p>
            <a:pPr marL="566928" indent="-457200" algn="just">
              <a:buFont typeface="+mj-lt"/>
              <a:buAutoNum type="arabicPeriod"/>
            </a:pPr>
            <a:r>
              <a:rPr lang="el-GR" sz="2000" dirty="0" smtClean="0">
                <a:latin typeface="Arial" panose="020B0604020202020204" pitchFamily="34" charset="0"/>
                <a:cs typeface="Arial" panose="020B0604020202020204" pitchFamily="34" charset="0"/>
              </a:rPr>
              <a:t>Αποφάσεις </a:t>
            </a:r>
            <a:r>
              <a:rPr lang="el-GR" sz="2000" dirty="0">
                <a:latin typeface="Arial" panose="020B0604020202020204" pitchFamily="34" charset="0"/>
                <a:cs typeface="Arial" panose="020B0604020202020204" pitchFamily="34" charset="0"/>
              </a:rPr>
              <a:t>των διαδημοτικών, διαπεριφερειακών, ακόμη και διακρατικών οργάνων</a:t>
            </a:r>
          </a:p>
        </p:txBody>
      </p:sp>
    </p:spTree>
    <p:extLst>
      <p:ext uri="{BB962C8B-B14F-4D97-AF65-F5344CB8AC3E}">
        <p14:creationId xmlns:p14="http://schemas.microsoft.com/office/powerpoint/2010/main" val="2092459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20688"/>
            <a:ext cx="8229600" cy="864096"/>
          </a:xfrm>
        </p:spPr>
        <p:txBody>
          <a:bodyPr/>
          <a:lstStyle/>
          <a:p>
            <a:r>
              <a:rPr lang="el-GR" dirty="0" smtClean="0"/>
              <a:t>Χωροθέτηση ΣΔΑ</a:t>
            </a:r>
            <a:endParaRPr lang="el-GR" dirty="0"/>
          </a:p>
        </p:txBody>
      </p:sp>
      <p:sp>
        <p:nvSpPr>
          <p:cNvPr id="3" name="Θέση περιεχομένου 2"/>
          <p:cNvSpPr>
            <a:spLocks noGrp="1"/>
          </p:cNvSpPr>
          <p:nvPr>
            <p:ph idx="1"/>
          </p:nvPr>
        </p:nvSpPr>
        <p:spPr>
          <a:xfrm>
            <a:off x="107504" y="1412776"/>
            <a:ext cx="8784976" cy="5161760"/>
          </a:xfrm>
        </p:spPr>
        <p:txBody>
          <a:bodyPr>
            <a:normAutofit/>
          </a:bodyPr>
          <a:lstStyle/>
          <a:p>
            <a:pPr algn="just"/>
            <a:r>
              <a:rPr lang="el-GR" sz="2000" dirty="0">
                <a:latin typeface="Arial" panose="020B0604020202020204" pitchFamily="34" charset="0"/>
                <a:cs typeface="Arial" panose="020B0604020202020204" pitchFamily="34" charset="0"/>
              </a:rPr>
              <a:t>Κατά το στάδιο της </a:t>
            </a:r>
            <a:r>
              <a:rPr lang="el-GR" sz="2000" dirty="0" err="1">
                <a:latin typeface="Arial" panose="020B0604020202020204" pitchFamily="34" charset="0"/>
                <a:cs typeface="Arial" panose="020B0604020202020204" pitchFamily="34" charset="0"/>
              </a:rPr>
              <a:t>χωροθέτησης</a:t>
            </a:r>
            <a:r>
              <a:rPr lang="el-GR" sz="2000" dirty="0">
                <a:latin typeface="Arial" panose="020B0604020202020204" pitchFamily="34" charset="0"/>
                <a:cs typeface="Arial" panose="020B0604020202020204" pitchFamily="34" charset="0"/>
              </a:rPr>
              <a:t> μιας μονάδας επεξεργασίας αστικών αποβλήτων, λαμβάνονται υπόψη πολλές </a:t>
            </a:r>
            <a:r>
              <a:rPr lang="el-GR" sz="2000" b="1" dirty="0">
                <a:latin typeface="Arial" panose="020B0604020202020204" pitchFamily="34" charset="0"/>
                <a:cs typeface="Arial" panose="020B0604020202020204" pitchFamily="34" charset="0"/>
              </a:rPr>
              <a:t>συνιστώσες</a:t>
            </a:r>
            <a:r>
              <a:rPr lang="el-GR" sz="2000" dirty="0">
                <a:latin typeface="Arial" panose="020B0604020202020204" pitchFamily="34" charset="0"/>
                <a:cs typeface="Arial" panose="020B0604020202020204" pitchFamily="34" charset="0"/>
              </a:rPr>
              <a:t> διαφορετικού χαρακτήρα με σκοπό την εύρεση μιας λύσης που θα είναι όσο δυνατόν γίνεται πιο εμπεριστατωμένη. </a:t>
            </a:r>
            <a:endParaRPr lang="el-GR" sz="2000" dirty="0" smtClean="0">
              <a:latin typeface="Arial" panose="020B0604020202020204" pitchFamily="34" charset="0"/>
              <a:cs typeface="Arial" panose="020B0604020202020204" pitchFamily="34" charset="0"/>
            </a:endParaRPr>
          </a:p>
          <a:p>
            <a:pPr algn="just"/>
            <a:r>
              <a:rPr lang="el-GR" sz="2000" dirty="0" smtClean="0">
                <a:latin typeface="Arial" panose="020B0604020202020204" pitchFamily="34" charset="0"/>
                <a:cs typeface="Arial" panose="020B0604020202020204" pitchFamily="34" charset="0"/>
              </a:rPr>
              <a:t>Οι </a:t>
            </a:r>
            <a:r>
              <a:rPr lang="el-GR" sz="2000" dirty="0">
                <a:latin typeface="Arial" panose="020B0604020202020204" pitchFamily="34" charset="0"/>
                <a:cs typeface="Arial" panose="020B0604020202020204" pitchFamily="34" charset="0"/>
              </a:rPr>
              <a:t>συνιστώσες αυτές εντάσσονται </a:t>
            </a:r>
            <a:r>
              <a:rPr lang="el-GR" sz="2000" dirty="0" smtClean="0">
                <a:latin typeface="Arial" panose="020B0604020202020204" pitchFamily="34" charset="0"/>
                <a:cs typeface="Arial" panose="020B0604020202020204" pitchFamily="34" charset="0"/>
              </a:rPr>
              <a:t>σε ζητήματα: </a:t>
            </a:r>
          </a:p>
          <a:p>
            <a:pPr algn="just"/>
            <a:r>
              <a:rPr lang="el-GR" sz="2000" b="1" dirty="0" smtClean="0">
                <a:latin typeface="Arial" panose="020B0604020202020204" pitchFamily="34" charset="0"/>
                <a:cs typeface="Arial" panose="020B0604020202020204" pitchFamily="34" charset="0"/>
              </a:rPr>
              <a:t>κοινωνικά</a:t>
            </a:r>
            <a:r>
              <a:rPr lang="el-GR" sz="2000" dirty="0" smtClean="0">
                <a:latin typeface="Arial" panose="020B0604020202020204" pitchFamily="34" charset="0"/>
                <a:cs typeface="Arial" panose="020B0604020202020204" pitchFamily="34" charset="0"/>
              </a:rPr>
              <a:t> </a:t>
            </a:r>
          </a:p>
          <a:p>
            <a:pPr algn="just"/>
            <a:r>
              <a:rPr lang="el-GR" sz="2000" dirty="0" smtClean="0">
                <a:latin typeface="Arial" panose="020B0604020202020204" pitchFamily="34" charset="0"/>
                <a:cs typeface="Arial" panose="020B0604020202020204" pitchFamily="34" charset="0"/>
              </a:rPr>
              <a:t>η </a:t>
            </a:r>
            <a:r>
              <a:rPr lang="el-GR" sz="2000" dirty="0">
                <a:latin typeface="Arial" panose="020B0604020202020204" pitchFamily="34" charset="0"/>
                <a:cs typeface="Arial" panose="020B0604020202020204" pitchFamily="34" charset="0"/>
              </a:rPr>
              <a:t>κοινωνική αντίδραση μπορεί να οδηγήσει σε μεγάλες καθυστερήσεις και συχνά στην απόρριψη των προτεινόμενων </a:t>
            </a:r>
            <a:r>
              <a:rPr lang="el-GR" sz="2000" dirty="0" smtClean="0">
                <a:latin typeface="Arial" panose="020B0604020202020204" pitchFamily="34" charset="0"/>
                <a:cs typeface="Arial" panose="020B0604020202020204" pitchFamily="34" charset="0"/>
              </a:rPr>
              <a:t>εγκαταστάσεων – σύνδρομο ΝΙΜΒΥ</a:t>
            </a:r>
          </a:p>
          <a:p>
            <a:pPr algn="just"/>
            <a:r>
              <a:rPr lang="el-GR" sz="2000" b="1" dirty="0" smtClean="0">
                <a:latin typeface="Arial" panose="020B0604020202020204" pitchFamily="34" charset="0"/>
                <a:cs typeface="Arial" panose="020B0604020202020204" pitchFamily="34" charset="0"/>
              </a:rPr>
              <a:t>οικονομικά</a:t>
            </a:r>
            <a:r>
              <a:rPr lang="el-GR" sz="2000" dirty="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a:p>
            <a:pPr algn="just"/>
            <a:r>
              <a:rPr lang="el-GR" sz="2000" dirty="0" smtClean="0">
                <a:latin typeface="Arial" panose="020B0604020202020204" pitchFamily="34" charset="0"/>
                <a:cs typeface="Arial" panose="020B0604020202020204" pitchFamily="34" charset="0"/>
              </a:rPr>
              <a:t>Η </a:t>
            </a:r>
            <a:r>
              <a:rPr lang="el-GR" sz="2000" dirty="0">
                <a:latin typeface="Arial" panose="020B0604020202020204" pitchFamily="34" charset="0"/>
                <a:cs typeface="Arial" panose="020B0604020202020204" pitchFamily="34" charset="0"/>
              </a:rPr>
              <a:t>λειτουργία ενός ΣΔΑ αποφέρει  έσοδα, αλλά υπάρχουν και έξοδα. Τα έσοδα προκύπτουν από τη δυνατότητα διάθεσης των απορριμμάτων στη μονάδα. Στα έξοδα της μονάδας εμπεριέχονται το κόστος διαχείρισης, οι φόροι και τα έμμεσα κόστη, όπως οι αλλαγές στην αξία των ακινήτων, η παραγωγή οσμών, ο κυκλοφοριακός φόρτος, η ηχορύπανση και η αυξημένη επικινδυνότητα για την ανθρώπινη υγεία και </a:t>
            </a:r>
            <a:r>
              <a:rPr lang="el-GR" sz="2000" dirty="0" smtClean="0">
                <a:latin typeface="Arial" panose="020B0604020202020204" pitchFamily="34" charset="0"/>
                <a:cs typeface="Arial" panose="020B0604020202020204" pitchFamily="34" charset="0"/>
              </a:rPr>
              <a:t>ασφάλεια</a:t>
            </a:r>
          </a:p>
        </p:txBody>
      </p:sp>
    </p:spTree>
    <p:extLst>
      <p:ext uri="{BB962C8B-B14F-4D97-AF65-F5344CB8AC3E}">
        <p14:creationId xmlns:p14="http://schemas.microsoft.com/office/powerpoint/2010/main" val="3458723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Χωροθέτηση ΣΔΑ</a:t>
            </a:r>
          </a:p>
        </p:txBody>
      </p:sp>
      <p:sp>
        <p:nvSpPr>
          <p:cNvPr id="3" name="Θέση περιεχομένου 2"/>
          <p:cNvSpPr>
            <a:spLocks noGrp="1"/>
          </p:cNvSpPr>
          <p:nvPr>
            <p:ph idx="1"/>
          </p:nvPr>
        </p:nvSpPr>
        <p:spPr/>
        <p:txBody>
          <a:bodyPr>
            <a:normAutofit/>
          </a:bodyPr>
          <a:lstStyle/>
          <a:p>
            <a:pPr algn="just"/>
            <a:r>
              <a:rPr lang="el-GR" sz="2000" b="1" dirty="0">
                <a:latin typeface="Arial" panose="020B0604020202020204" pitchFamily="34" charset="0"/>
                <a:cs typeface="Arial" panose="020B0604020202020204" pitchFamily="34" charset="0"/>
              </a:rPr>
              <a:t>Ηθικά</a:t>
            </a:r>
            <a:r>
              <a:rPr lang="el-GR" sz="2000" dirty="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a:p>
            <a:pPr algn="just"/>
            <a:r>
              <a:rPr lang="el-GR" sz="2000" dirty="0" smtClean="0">
                <a:latin typeface="Arial" panose="020B0604020202020204" pitchFamily="34" charset="0"/>
                <a:cs typeface="Arial" panose="020B0604020202020204" pitchFamily="34" charset="0"/>
              </a:rPr>
              <a:t>Η </a:t>
            </a:r>
            <a:r>
              <a:rPr lang="el-GR" sz="2000" dirty="0">
                <a:latin typeface="Arial" panose="020B0604020202020204" pitchFamily="34" charset="0"/>
                <a:cs typeface="Arial" panose="020B0604020202020204" pitchFamily="34" charset="0"/>
              </a:rPr>
              <a:t>χωροθέτηση των ΣΔΑ εγείρει σημαντικούς ηθικούς προβληματισμούς ως προς την κατανομή του προαναφερθέντος κόστους. </a:t>
            </a:r>
            <a:endParaRPr lang="el-GR" sz="2000" dirty="0" smtClean="0">
              <a:latin typeface="Arial" panose="020B0604020202020204" pitchFamily="34" charset="0"/>
              <a:cs typeface="Arial" panose="020B0604020202020204" pitchFamily="34" charset="0"/>
            </a:endParaRPr>
          </a:p>
          <a:p>
            <a:pPr algn="just"/>
            <a:r>
              <a:rPr lang="el-GR" sz="2000" dirty="0" smtClean="0">
                <a:latin typeface="Arial" panose="020B0604020202020204" pitchFamily="34" charset="0"/>
                <a:cs typeface="Arial" panose="020B0604020202020204" pitchFamily="34" charset="0"/>
              </a:rPr>
              <a:t>Όταν </a:t>
            </a:r>
            <a:r>
              <a:rPr lang="el-GR" sz="2000" dirty="0">
                <a:latin typeface="Arial" panose="020B0604020202020204" pitchFamily="34" charset="0"/>
                <a:cs typeface="Arial" panose="020B0604020202020204" pitchFamily="34" charset="0"/>
              </a:rPr>
              <a:t>οι μονάδες εξυπηρετούν τις ανάγκες της περιφέρειας ή όταν δέχονται απόβλητα μέσω μεταφόρτωσης από μεγάλες αποστάσεις έναντι υψηλού τέλους πύλης, σχεδόν πάντοτε δημιουργείται το συναίσθημα της αδικίας στις τοπικές κοινότητες. </a:t>
            </a:r>
            <a:endParaRPr lang="el-GR" sz="2000" dirty="0" smtClean="0">
              <a:latin typeface="Arial" panose="020B0604020202020204" pitchFamily="34" charset="0"/>
              <a:cs typeface="Arial" panose="020B0604020202020204" pitchFamily="34" charset="0"/>
            </a:endParaRPr>
          </a:p>
          <a:p>
            <a:pPr algn="just"/>
            <a:r>
              <a:rPr lang="el-GR" sz="2000" dirty="0" smtClean="0">
                <a:latin typeface="Arial" panose="020B0604020202020204" pitchFamily="34" charset="0"/>
                <a:cs typeface="Arial" panose="020B0604020202020204" pitchFamily="34" charset="0"/>
              </a:rPr>
              <a:t>Στην </a:t>
            </a:r>
            <a:r>
              <a:rPr lang="el-GR" sz="2000" dirty="0">
                <a:latin typeface="Arial" panose="020B0604020202020204" pitchFamily="34" charset="0"/>
                <a:cs typeface="Arial" panose="020B0604020202020204" pitchFamily="34" charset="0"/>
              </a:rPr>
              <a:t>περίπτωση που οι κοινότητες αποτελούνται από φτωχούς ή άλλες ευπαθείς ομάδες, προκύπτουν ζητήματα σχετικά με τη δικαιοσύνη και την καταπάτηση </a:t>
            </a:r>
            <a:r>
              <a:rPr lang="el-GR" sz="2000" dirty="0" smtClean="0">
                <a:latin typeface="Arial" panose="020B0604020202020204" pitchFamily="34" charset="0"/>
                <a:cs typeface="Arial" panose="020B0604020202020204" pitchFamily="34" charset="0"/>
              </a:rPr>
              <a:t>δικαιωμάτων</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7499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620688"/>
            <a:ext cx="8568952" cy="1224136"/>
          </a:xfrm>
        </p:spPr>
        <p:txBody>
          <a:bodyPr>
            <a:normAutofit fontScale="90000"/>
          </a:bodyPr>
          <a:lstStyle/>
          <a:p>
            <a:r>
              <a:rPr lang="el-GR" dirty="0" smtClean="0"/>
              <a:t>Διάθεσης &amp; επεξεργασία απορριμμάτων</a:t>
            </a:r>
            <a:endParaRPr lang="el-GR" dirty="0"/>
          </a:p>
        </p:txBody>
      </p:sp>
      <p:sp>
        <p:nvSpPr>
          <p:cNvPr id="3" name="Θέση περιεχομένου 2"/>
          <p:cNvSpPr>
            <a:spLocks noGrp="1"/>
          </p:cNvSpPr>
          <p:nvPr>
            <p:ph idx="1"/>
          </p:nvPr>
        </p:nvSpPr>
        <p:spPr/>
        <p:txBody>
          <a:bodyPr>
            <a:normAutofit/>
          </a:bodyPr>
          <a:lstStyle/>
          <a:p>
            <a:pPr algn="just"/>
            <a:r>
              <a:rPr lang="el-GR" sz="2000" dirty="0" smtClean="0">
                <a:latin typeface="Arial" panose="020B0604020202020204" pitchFamily="34" charset="0"/>
                <a:cs typeface="Arial" panose="020B0604020202020204" pitchFamily="34" charset="0"/>
              </a:rPr>
              <a:t>Βασικές μέθοδοι διάθεσης και επεξεργασίας απορριμμάτων είναι η διάθεση αυτών σε:</a:t>
            </a:r>
          </a:p>
          <a:p>
            <a:pPr marL="566928" indent="-457200" algn="just">
              <a:buFont typeface="+mj-lt"/>
              <a:buAutoNum type="arabicPeriod"/>
            </a:pPr>
            <a:r>
              <a:rPr lang="el-GR" sz="2000" dirty="0" smtClean="0">
                <a:latin typeface="Arial" panose="020B0604020202020204" pitchFamily="34" charset="0"/>
                <a:cs typeface="Arial" panose="020B0604020202020204" pitchFamily="34" charset="0"/>
              </a:rPr>
              <a:t>Ανακύκλωση</a:t>
            </a:r>
            <a:endParaRPr lang="en-US" sz="2000" dirty="0" smtClean="0">
              <a:latin typeface="Arial" panose="020B0604020202020204" pitchFamily="34" charset="0"/>
              <a:cs typeface="Arial" panose="020B0604020202020204" pitchFamily="34" charset="0"/>
            </a:endParaRPr>
          </a:p>
          <a:p>
            <a:pPr marL="566928" indent="-457200" algn="just">
              <a:buFont typeface="+mj-lt"/>
              <a:buAutoNum type="arabicPeriod"/>
            </a:pPr>
            <a:r>
              <a:rPr lang="el-GR" sz="2000" dirty="0" smtClean="0">
                <a:latin typeface="Arial" panose="020B0604020202020204" pitchFamily="34" charset="0"/>
                <a:cs typeface="Arial" panose="020B0604020202020204" pitchFamily="34" charset="0"/>
              </a:rPr>
              <a:t>Ανεξέλεγκτους χώρους – χωματερές (ΧΑΔΑ – Χώροι Ανεξέλεγκτης Διάθεσης Αποβλήτων)</a:t>
            </a:r>
          </a:p>
          <a:p>
            <a:pPr marL="566928" indent="-457200" algn="just">
              <a:buFont typeface="+mj-lt"/>
              <a:buAutoNum type="arabicPeriod"/>
            </a:pPr>
            <a:r>
              <a:rPr lang="el-GR" sz="2000" dirty="0" smtClean="0">
                <a:latin typeface="Arial" panose="020B0604020202020204" pitchFamily="34" charset="0"/>
                <a:cs typeface="Arial" panose="020B0604020202020204" pitchFamily="34" charset="0"/>
              </a:rPr>
              <a:t>Χώροι Υγειονομικής Ταφής Απορριμμάτων (ΧΥΤΑ) – Οικιακά Απορρίμματα</a:t>
            </a:r>
            <a:endParaRPr lang="en-US" sz="2000" dirty="0" smtClean="0">
              <a:latin typeface="Arial" panose="020B0604020202020204" pitchFamily="34" charset="0"/>
              <a:cs typeface="Arial" panose="020B0604020202020204" pitchFamily="34" charset="0"/>
            </a:endParaRPr>
          </a:p>
          <a:p>
            <a:pPr marL="566928" indent="-457200" algn="just">
              <a:buFont typeface="+mj-lt"/>
              <a:buAutoNum type="arabicPeriod"/>
            </a:pPr>
            <a:r>
              <a:rPr lang="el-GR" sz="2000" dirty="0" err="1">
                <a:latin typeface="Arial" panose="020B0604020202020204" pitchFamily="34" charset="0"/>
                <a:cs typeface="Arial" panose="020B0604020202020204" pitchFamily="34" charset="0"/>
              </a:rPr>
              <a:t>Βιοσταθεροποίηση</a:t>
            </a:r>
            <a:r>
              <a:rPr lang="el-GR" sz="2000" dirty="0">
                <a:latin typeface="Arial" panose="020B0604020202020204" pitchFamily="34" charset="0"/>
                <a:cs typeface="Arial" panose="020B0604020202020204" pitchFamily="34" charset="0"/>
              </a:rPr>
              <a:t> (</a:t>
            </a:r>
            <a:r>
              <a:rPr lang="el-GR" sz="2000" dirty="0" err="1">
                <a:latin typeface="Arial" panose="020B0604020202020204" pitchFamily="34" charset="0"/>
                <a:cs typeface="Arial" panose="020B0604020202020204" pitchFamily="34" charset="0"/>
              </a:rPr>
              <a:t>Κομποστοποίηση</a:t>
            </a:r>
            <a:r>
              <a:rPr lang="el-GR" sz="2000" dirty="0">
                <a:latin typeface="Arial" panose="020B0604020202020204" pitchFamily="34" charset="0"/>
                <a:cs typeface="Arial" panose="020B0604020202020204" pitchFamily="34" charset="0"/>
              </a:rPr>
              <a:t> </a:t>
            </a:r>
            <a:r>
              <a:rPr lang="el-GR" sz="2000" dirty="0" err="1">
                <a:latin typeface="Arial" panose="020B0604020202020204" pitchFamily="34" charset="0"/>
                <a:cs typeface="Arial" panose="020B0604020202020204" pitchFamily="34" charset="0"/>
              </a:rPr>
              <a:t>Λιπασματοποίηση</a:t>
            </a:r>
            <a:r>
              <a:rPr lang="el-GR" sz="2000" dirty="0">
                <a:latin typeface="Arial" panose="020B0604020202020204" pitchFamily="34" charset="0"/>
                <a:cs typeface="Arial" panose="020B0604020202020204" pitchFamily="34" charset="0"/>
              </a:rPr>
              <a:t>)</a:t>
            </a:r>
          </a:p>
          <a:p>
            <a:pPr marL="566928" indent="-457200" algn="just">
              <a:buFont typeface="+mj-lt"/>
              <a:buAutoNum type="arabicPeriod"/>
            </a:pPr>
            <a:r>
              <a:rPr lang="el-GR" sz="2000" dirty="0" smtClean="0">
                <a:latin typeface="Arial" panose="020B0604020202020204" pitchFamily="34" charset="0"/>
                <a:cs typeface="Arial" panose="020B0604020202020204" pitchFamily="34" charset="0"/>
              </a:rPr>
              <a:t>Θερμικές Μέθοδοι – Αποτέφρωση, Πυρόλυση, Αεριοποίηση</a:t>
            </a:r>
          </a:p>
        </p:txBody>
      </p:sp>
    </p:spTree>
    <p:extLst>
      <p:ext uri="{BB962C8B-B14F-4D97-AF65-F5344CB8AC3E}">
        <p14:creationId xmlns:p14="http://schemas.microsoft.com/office/powerpoint/2010/main" val="565515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43000"/>
            <a:ext cx="8229600" cy="701824"/>
          </a:xfrm>
        </p:spPr>
        <p:txBody>
          <a:bodyPr/>
          <a:lstStyle/>
          <a:p>
            <a:r>
              <a:rPr lang="el-GR" dirty="0" smtClean="0"/>
              <a:t>    </a:t>
            </a:r>
            <a:r>
              <a:rPr lang="en-US" dirty="0" smtClean="0"/>
              <a:t>1. </a:t>
            </a:r>
            <a:r>
              <a:rPr lang="el-GR" dirty="0" smtClean="0"/>
              <a:t>Ανακύκλωση</a:t>
            </a:r>
            <a:endParaRPr lang="el-GR" dirty="0"/>
          </a:p>
        </p:txBody>
      </p:sp>
      <p:sp>
        <p:nvSpPr>
          <p:cNvPr id="3" name="Θέση περιεχομένου 2"/>
          <p:cNvSpPr>
            <a:spLocks noGrp="1"/>
          </p:cNvSpPr>
          <p:nvPr>
            <p:ph idx="1"/>
          </p:nvPr>
        </p:nvSpPr>
        <p:spPr>
          <a:xfrm>
            <a:off x="251520" y="2249424"/>
            <a:ext cx="8435280" cy="4325112"/>
          </a:xfrm>
        </p:spPr>
        <p:txBody>
          <a:bodyPr>
            <a:normAutofit/>
          </a:bodyPr>
          <a:lstStyle/>
          <a:p>
            <a:pPr algn="just"/>
            <a:r>
              <a:rPr lang="el-GR" sz="2000" dirty="0" smtClean="0">
                <a:latin typeface="Arial" panose="020B0604020202020204" pitchFamily="34" charset="0"/>
                <a:cs typeface="Arial" panose="020B0604020202020204" pitchFamily="34" charset="0"/>
              </a:rPr>
              <a:t>Η διαδικασία κατά την οποία τα απορρίμματα επαναχρησιμοποιούνται ή μετατρέπονται σε πηγές ενέργειας ή σε πρώτες ύλες λέγεται ανακύκλωση</a:t>
            </a:r>
          </a:p>
          <a:p>
            <a:pPr algn="just"/>
            <a:endParaRPr lang="el-GR" sz="2000" dirty="0">
              <a:latin typeface="Arial" panose="020B0604020202020204" pitchFamily="34" charset="0"/>
              <a:cs typeface="Arial" panose="020B0604020202020204" pitchFamily="34" charset="0"/>
            </a:endParaRPr>
          </a:p>
          <a:p>
            <a:pPr algn="just"/>
            <a:r>
              <a:rPr lang="el-GR" sz="2000" dirty="0" smtClean="0">
                <a:latin typeface="Arial" panose="020B0604020202020204" pitchFamily="34" charset="0"/>
                <a:cs typeface="Arial" panose="020B0604020202020204" pitchFamily="34" charset="0"/>
              </a:rPr>
              <a:t>Στάδια ανακύκλωσης: </a:t>
            </a:r>
          </a:p>
          <a:p>
            <a:pPr algn="just"/>
            <a:r>
              <a:rPr lang="el-GR" sz="2000" dirty="0" smtClean="0">
                <a:latin typeface="Arial" panose="020B0604020202020204" pitchFamily="34" charset="0"/>
                <a:cs typeface="Arial" panose="020B0604020202020204" pitchFamily="34" charset="0"/>
              </a:rPr>
              <a:t>Διαλογή στην πηγή / Συμμετοχή του πολίτη</a:t>
            </a:r>
          </a:p>
          <a:p>
            <a:pPr algn="just"/>
            <a:r>
              <a:rPr lang="el-GR" sz="2000" dirty="0" smtClean="0">
                <a:latin typeface="Arial" panose="020B0604020202020204" pitchFamily="34" charset="0"/>
                <a:cs typeface="Arial" panose="020B0604020202020204" pitchFamily="34" charset="0"/>
              </a:rPr>
              <a:t>Αποκομιδή</a:t>
            </a:r>
          </a:p>
          <a:p>
            <a:pPr algn="just"/>
            <a:r>
              <a:rPr lang="el-GR" sz="2000" dirty="0" smtClean="0">
                <a:latin typeface="Arial" panose="020B0604020202020204" pitchFamily="34" charset="0"/>
                <a:cs typeface="Arial" panose="020B0604020202020204" pitchFamily="34" charset="0"/>
              </a:rPr>
              <a:t>Διαλογή στα Κ.Δ.Α.Υ. (Κέντρο Διαλογής Ανακύκλωσης Υλικών)</a:t>
            </a:r>
            <a:endParaRPr lang="el-GR" sz="20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3714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528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      Ανακύκλωση οφέλη </a:t>
            </a:r>
            <a:endParaRPr lang="el-GR" dirty="0"/>
          </a:p>
        </p:txBody>
      </p:sp>
      <p:sp>
        <p:nvSpPr>
          <p:cNvPr id="3" name="Θέση περιεχομένου 2"/>
          <p:cNvSpPr>
            <a:spLocks noGrp="1"/>
          </p:cNvSpPr>
          <p:nvPr>
            <p:ph idx="1"/>
          </p:nvPr>
        </p:nvSpPr>
        <p:spPr/>
        <p:txBody>
          <a:bodyPr>
            <a:normAutofit/>
          </a:bodyPr>
          <a:lstStyle/>
          <a:p>
            <a:pPr algn="just"/>
            <a:r>
              <a:rPr lang="el-GR" sz="2000" dirty="0">
                <a:latin typeface="Arial" panose="020B0604020202020204" pitchFamily="34" charset="0"/>
                <a:cs typeface="Arial" panose="020B0604020202020204" pitchFamily="34" charset="0"/>
              </a:rPr>
              <a:t>μείωση </a:t>
            </a:r>
            <a:r>
              <a:rPr lang="el-GR" sz="2000" b="1" dirty="0">
                <a:latin typeface="Arial" panose="020B0604020202020204" pitchFamily="34" charset="0"/>
                <a:cs typeface="Arial" panose="020B0604020202020204" pitchFamily="34" charset="0"/>
              </a:rPr>
              <a:t>όγκου αποβλήτων </a:t>
            </a:r>
            <a:r>
              <a:rPr lang="el-GR" sz="2000" dirty="0">
                <a:latin typeface="Arial" panose="020B0604020202020204" pitchFamily="34" charset="0"/>
                <a:cs typeface="Arial" panose="020B0604020202020204" pitchFamily="34" charset="0"/>
              </a:rPr>
              <a:t>προς διάθεση σε ΧΥΤΑ/αποτέφρωση, </a:t>
            </a:r>
            <a:endParaRPr lang="el-GR" sz="2000" dirty="0" smtClean="0">
              <a:latin typeface="Arial" panose="020B0604020202020204" pitchFamily="34" charset="0"/>
              <a:cs typeface="Arial" panose="020B0604020202020204" pitchFamily="34" charset="0"/>
            </a:endParaRPr>
          </a:p>
          <a:p>
            <a:pPr algn="just"/>
            <a:r>
              <a:rPr lang="el-GR" sz="2000" dirty="0" smtClean="0">
                <a:latin typeface="Arial" panose="020B0604020202020204" pitchFamily="34" charset="0"/>
                <a:cs typeface="Arial" panose="020B0604020202020204" pitchFamily="34" charset="0"/>
              </a:rPr>
              <a:t>διατήρηση </a:t>
            </a:r>
            <a:r>
              <a:rPr lang="el-GR" sz="2000" b="1" dirty="0">
                <a:latin typeface="Arial" panose="020B0604020202020204" pitchFamily="34" charset="0"/>
                <a:cs typeface="Arial" panose="020B0604020202020204" pitchFamily="34" charset="0"/>
              </a:rPr>
              <a:t>φυσικών πόρων </a:t>
            </a:r>
            <a:r>
              <a:rPr lang="el-GR" sz="2000" dirty="0">
                <a:latin typeface="Arial" panose="020B0604020202020204" pitchFamily="34" charset="0"/>
                <a:cs typeface="Arial" panose="020B0604020202020204" pitchFamily="34" charset="0"/>
              </a:rPr>
              <a:t>(ξύλο, νερό, ορυκτά), </a:t>
            </a:r>
            <a:endParaRPr lang="el-GR" sz="2000" dirty="0" smtClean="0">
              <a:latin typeface="Arial" panose="020B0604020202020204" pitchFamily="34" charset="0"/>
              <a:cs typeface="Arial" panose="020B0604020202020204" pitchFamily="34" charset="0"/>
            </a:endParaRPr>
          </a:p>
          <a:p>
            <a:pPr algn="just"/>
            <a:r>
              <a:rPr lang="el-GR" sz="2000" dirty="0" smtClean="0">
                <a:latin typeface="Arial" panose="020B0604020202020204" pitchFamily="34" charset="0"/>
                <a:cs typeface="Arial" panose="020B0604020202020204" pitchFamily="34" charset="0"/>
              </a:rPr>
              <a:t>μείωση </a:t>
            </a:r>
            <a:r>
              <a:rPr lang="el-GR" sz="2000" b="1" dirty="0">
                <a:latin typeface="Arial" panose="020B0604020202020204" pitchFamily="34" charset="0"/>
                <a:cs typeface="Arial" panose="020B0604020202020204" pitchFamily="34" charset="0"/>
              </a:rPr>
              <a:t>ρύπανσης</a:t>
            </a:r>
            <a:r>
              <a:rPr lang="el-GR" sz="2000" dirty="0">
                <a:latin typeface="Arial" panose="020B0604020202020204" pitchFamily="34" charset="0"/>
                <a:cs typeface="Arial" panose="020B0604020202020204" pitchFamily="34" charset="0"/>
              </a:rPr>
              <a:t> από εξόρυξη/χρήση/παραγωγή νέων υλικών, </a:t>
            </a:r>
            <a:endParaRPr lang="el-GR" sz="2000" dirty="0" smtClean="0">
              <a:latin typeface="Arial" panose="020B0604020202020204" pitchFamily="34" charset="0"/>
              <a:cs typeface="Arial" panose="020B0604020202020204" pitchFamily="34" charset="0"/>
            </a:endParaRPr>
          </a:p>
          <a:p>
            <a:pPr algn="just"/>
            <a:r>
              <a:rPr lang="el-GR" sz="2000" dirty="0" smtClean="0">
                <a:latin typeface="Arial" panose="020B0604020202020204" pitchFamily="34" charset="0"/>
                <a:cs typeface="Arial" panose="020B0604020202020204" pitchFamily="34" charset="0"/>
              </a:rPr>
              <a:t>μείωση </a:t>
            </a:r>
            <a:r>
              <a:rPr lang="el-GR" sz="2000" b="1" dirty="0">
                <a:latin typeface="Arial" panose="020B0604020202020204" pitchFamily="34" charset="0"/>
                <a:cs typeface="Arial" panose="020B0604020202020204" pitchFamily="34" charset="0"/>
              </a:rPr>
              <a:t>ενεργειακής κατανάλωσης</a:t>
            </a:r>
            <a:r>
              <a:rPr lang="el-GR" sz="2000" dirty="0">
                <a:latin typeface="Arial" panose="020B0604020202020204" pitchFamily="34" charset="0"/>
                <a:cs typeface="Arial" panose="020B0604020202020204" pitchFamily="34" charset="0"/>
              </a:rPr>
              <a:t>/ εκπομπής αερίων θερμοκηπίου </a:t>
            </a:r>
            <a:endParaRPr lang="el-GR" sz="2000" dirty="0" smtClean="0">
              <a:latin typeface="Arial" panose="020B0604020202020204" pitchFamily="34" charset="0"/>
              <a:cs typeface="Arial" panose="020B0604020202020204" pitchFamily="34" charset="0"/>
            </a:endParaRPr>
          </a:p>
          <a:p>
            <a:pPr algn="just"/>
            <a:r>
              <a:rPr lang="el-GR" sz="2000" dirty="0" smtClean="0">
                <a:latin typeface="Arial" panose="020B0604020202020204" pitchFamily="34" charset="0"/>
                <a:cs typeface="Arial" panose="020B0604020202020204" pitchFamily="34" charset="0"/>
              </a:rPr>
              <a:t>νέες </a:t>
            </a:r>
            <a:r>
              <a:rPr lang="el-GR" sz="2000" b="1" dirty="0">
                <a:latin typeface="Arial" panose="020B0604020202020204" pitchFamily="34" charset="0"/>
                <a:cs typeface="Arial" panose="020B0604020202020204" pitchFamily="34" charset="0"/>
              </a:rPr>
              <a:t>θέσεις εργασίες </a:t>
            </a:r>
            <a:r>
              <a:rPr lang="el-GR" sz="2000" dirty="0">
                <a:latin typeface="Arial" panose="020B0604020202020204" pitchFamily="34" charset="0"/>
                <a:cs typeface="Arial" panose="020B0604020202020204" pitchFamily="34" charset="0"/>
              </a:rPr>
              <a:t>στον τομέα </a:t>
            </a:r>
            <a:r>
              <a:rPr lang="el-GR" sz="2000" dirty="0" smtClean="0">
                <a:latin typeface="Arial" panose="020B0604020202020204" pitchFamily="34" charset="0"/>
                <a:cs typeface="Arial" panose="020B0604020202020204" pitchFamily="34" charset="0"/>
              </a:rPr>
              <a:t>ανακύκλωσης</a:t>
            </a:r>
          </a:p>
          <a:p>
            <a:pPr algn="just"/>
            <a:r>
              <a:rPr lang="el-GR" sz="2000" dirty="0" smtClean="0">
                <a:latin typeface="Arial" panose="020B0604020202020204" pitchFamily="34" charset="0"/>
                <a:cs typeface="Arial" panose="020B0604020202020204" pitchFamily="34" charset="0"/>
              </a:rPr>
              <a:t>μακροπρόθεσμη </a:t>
            </a:r>
            <a:r>
              <a:rPr lang="el-GR" sz="2000" b="1" dirty="0" smtClean="0">
                <a:latin typeface="Arial" panose="020B0604020202020204" pitchFamily="34" charset="0"/>
                <a:cs typeface="Arial" panose="020B0604020202020204" pitchFamily="34" charset="0"/>
              </a:rPr>
              <a:t>πτώση τιμών</a:t>
            </a:r>
          </a:p>
          <a:p>
            <a:pPr algn="just"/>
            <a:r>
              <a:rPr lang="el-GR" sz="2000" dirty="0" smtClean="0">
                <a:latin typeface="Arial" panose="020B0604020202020204" pitchFamily="34" charset="0"/>
                <a:cs typeface="Arial" panose="020B0604020202020204" pitchFamily="34" charset="0"/>
              </a:rPr>
              <a:t>μείωση αρνητικών επιπτώσεων στην </a:t>
            </a:r>
            <a:r>
              <a:rPr lang="el-GR" sz="2000" b="1" dirty="0" smtClean="0">
                <a:latin typeface="Arial" panose="020B0604020202020204" pitchFamily="34" charset="0"/>
                <a:cs typeface="Arial" panose="020B0604020202020204" pitchFamily="34" charset="0"/>
              </a:rPr>
              <a:t>ανθρώπινη υγεία</a:t>
            </a:r>
          </a:p>
          <a:p>
            <a:pPr marL="109728" indent="0" algn="just">
              <a:buNone/>
            </a:pPr>
            <a:endParaRPr lang="el-GR" sz="20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29513"/>
            <a:ext cx="3714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970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57200" y="908720"/>
            <a:ext cx="8229600" cy="1080120"/>
          </a:xfrm>
        </p:spPr>
        <p:txBody>
          <a:bodyPr/>
          <a:lstStyle/>
          <a:p>
            <a:r>
              <a:rPr lang="el-GR" dirty="0" smtClean="0"/>
              <a:t>Ρύπανση εδαφών</a:t>
            </a:r>
            <a:endParaRPr lang="el-GR" dirty="0"/>
          </a:p>
        </p:txBody>
      </p:sp>
      <p:sp>
        <p:nvSpPr>
          <p:cNvPr id="6" name="Θέση περιεχομένου 5"/>
          <p:cNvSpPr>
            <a:spLocks noGrp="1"/>
          </p:cNvSpPr>
          <p:nvPr>
            <p:ph idx="1"/>
          </p:nvPr>
        </p:nvSpPr>
        <p:spPr>
          <a:xfrm>
            <a:off x="457200" y="1988840"/>
            <a:ext cx="8229600" cy="4585696"/>
          </a:xfrm>
        </p:spPr>
        <p:txBody>
          <a:bodyPr>
            <a:normAutofit/>
          </a:bodyPr>
          <a:lstStyle/>
          <a:p>
            <a:pPr algn="just"/>
            <a:r>
              <a:rPr lang="el-GR" sz="2000" dirty="0">
                <a:latin typeface="Arial" panose="020B0604020202020204" pitchFamily="34" charset="0"/>
                <a:cs typeface="Arial" panose="020B0604020202020204" pitchFamily="34" charset="0"/>
              </a:rPr>
              <a:t>Ο όρος "ρύπανση" του εδάφους αναφέρεται στη </a:t>
            </a:r>
            <a:r>
              <a:rPr lang="el-GR" sz="2000" b="1" dirty="0">
                <a:latin typeface="Arial" panose="020B0604020202020204" pitchFamily="34" charset="0"/>
                <a:cs typeface="Arial" panose="020B0604020202020204" pitchFamily="34" charset="0"/>
              </a:rPr>
              <a:t>μείωση της ικανότητας</a:t>
            </a:r>
            <a:r>
              <a:rPr lang="el-GR" sz="2000" dirty="0">
                <a:latin typeface="Arial" panose="020B0604020202020204" pitchFamily="34" charset="0"/>
                <a:cs typeface="Arial" panose="020B0604020202020204" pitchFamily="34" charset="0"/>
              </a:rPr>
              <a:t> του εδαφικού οικοσυστήματος να επιτελέσει τις βασικές του λειτουργίες, ως αποτέλεσμα της εναπόθεσης οργανικών ή ανόργανων ουσιών. </a:t>
            </a:r>
            <a:endParaRPr lang="el-GR" sz="2000" dirty="0" smtClean="0">
              <a:latin typeface="Arial" panose="020B0604020202020204" pitchFamily="34" charset="0"/>
              <a:cs typeface="Arial" panose="020B0604020202020204" pitchFamily="34" charset="0"/>
            </a:endParaRPr>
          </a:p>
          <a:p>
            <a:pPr algn="just"/>
            <a:endParaRPr lang="el-GR" sz="2000" dirty="0" smtClean="0">
              <a:latin typeface="Arial" panose="020B0604020202020204" pitchFamily="34" charset="0"/>
              <a:cs typeface="Arial" panose="020B0604020202020204" pitchFamily="34" charset="0"/>
            </a:endParaRPr>
          </a:p>
          <a:p>
            <a:pPr algn="just"/>
            <a:r>
              <a:rPr lang="el-GR" sz="2000" dirty="0" smtClean="0">
                <a:latin typeface="Arial" panose="020B0604020202020204" pitchFamily="34" charset="0"/>
                <a:cs typeface="Arial" panose="020B0604020202020204" pitchFamily="34" charset="0"/>
              </a:rPr>
              <a:t>Η </a:t>
            </a:r>
            <a:r>
              <a:rPr lang="el-GR" sz="2000" dirty="0">
                <a:latin typeface="Arial" panose="020B0604020202020204" pitchFamily="34" charset="0"/>
                <a:cs typeface="Arial" panose="020B0604020202020204" pitchFamily="34" charset="0"/>
              </a:rPr>
              <a:t>ρύπανση του εδάφους είναι μια ειδική περίπτωση της ευρύτερης έννοιας του όρου υποβάθμιση της ποιότητας του εδάφους και αναφέρεται </a:t>
            </a:r>
            <a:r>
              <a:rPr lang="el-GR" sz="2000" dirty="0" smtClean="0">
                <a:latin typeface="Arial" panose="020B0604020202020204" pitchFamily="34" charset="0"/>
                <a:cs typeface="Arial" panose="020B0604020202020204" pitchFamily="34" charset="0"/>
              </a:rPr>
              <a:t>κυρίως στην </a:t>
            </a:r>
            <a:r>
              <a:rPr lang="el-GR" sz="2000" dirty="0">
                <a:latin typeface="Arial" panose="020B0604020202020204" pitchFamily="34" charset="0"/>
                <a:cs typeface="Arial" panose="020B0604020202020204" pitchFamily="34" charset="0"/>
              </a:rPr>
              <a:t>χημική του υποβάθμιση</a:t>
            </a:r>
            <a:r>
              <a:rPr lang="el-GR" sz="2000" dirty="0" smtClean="0">
                <a:latin typeface="Arial" panose="020B0604020202020204" pitchFamily="34" charset="0"/>
                <a:cs typeface="Arial" panose="020B0604020202020204" pitchFamily="34" charset="0"/>
              </a:rPr>
              <a:t>.</a:t>
            </a:r>
          </a:p>
          <a:p>
            <a:pPr algn="just"/>
            <a:endParaRPr lang="el-GR" sz="2000" dirty="0">
              <a:latin typeface="Arial" panose="020B0604020202020204" pitchFamily="34" charset="0"/>
              <a:cs typeface="Arial" panose="020B0604020202020204" pitchFamily="34" charset="0"/>
            </a:endParaRPr>
          </a:p>
          <a:p>
            <a:pPr algn="just"/>
            <a:r>
              <a:rPr lang="el-GR" sz="2000" dirty="0" smtClean="0">
                <a:latin typeface="Arial" panose="020B0604020202020204" pitchFamily="34" charset="0"/>
                <a:cs typeface="Arial" panose="020B0604020202020204" pitchFamily="34" charset="0"/>
              </a:rPr>
              <a:t>Επομένως, με </a:t>
            </a:r>
            <a:r>
              <a:rPr lang="el-GR" sz="2000" dirty="0">
                <a:latin typeface="Arial" panose="020B0604020202020204" pitchFamily="34" charset="0"/>
                <a:cs typeface="Arial" panose="020B0604020202020204" pitchFamily="34" charset="0"/>
              </a:rPr>
              <a:t>τον όρο ρύπανση του εδάφους </a:t>
            </a:r>
            <a:r>
              <a:rPr lang="el-GR" sz="2000" dirty="0" smtClean="0">
                <a:latin typeface="Arial" panose="020B0604020202020204" pitchFamily="34" charset="0"/>
                <a:cs typeface="Arial" panose="020B0604020202020204" pitchFamily="34" charset="0"/>
              </a:rPr>
              <a:t>ουσιαστικά εννοούμε </a:t>
            </a:r>
            <a:r>
              <a:rPr lang="el-GR" sz="2000" dirty="0">
                <a:latin typeface="Arial" panose="020B0604020202020204" pitchFamily="34" charset="0"/>
                <a:cs typeface="Arial" panose="020B0604020202020204" pitchFamily="34" charset="0"/>
              </a:rPr>
              <a:t>την οποιαδήποτε </a:t>
            </a:r>
            <a:r>
              <a:rPr lang="el-GR" sz="2000" b="1" dirty="0">
                <a:latin typeface="Arial" panose="020B0604020202020204" pitchFamily="34" charset="0"/>
                <a:cs typeface="Arial" panose="020B0604020202020204" pitchFamily="34" charset="0"/>
              </a:rPr>
              <a:t>ανεπιθύμητη αλλαγή</a:t>
            </a:r>
            <a:r>
              <a:rPr lang="el-GR" sz="2000" dirty="0">
                <a:latin typeface="Arial" panose="020B0604020202020204" pitchFamily="34" charset="0"/>
                <a:cs typeface="Arial" panose="020B0604020202020204" pitchFamily="34" charset="0"/>
              </a:rPr>
              <a:t> στα </a:t>
            </a:r>
            <a:r>
              <a:rPr lang="el-GR" sz="2000" b="1" dirty="0">
                <a:latin typeface="Arial" panose="020B0604020202020204" pitchFamily="34" charset="0"/>
                <a:cs typeface="Arial" panose="020B0604020202020204" pitchFamily="34" charset="0"/>
              </a:rPr>
              <a:t>φυσικά</a:t>
            </a:r>
            <a:r>
              <a:rPr lang="el-GR" sz="2000"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χημικά</a:t>
            </a:r>
            <a:r>
              <a:rPr lang="el-GR" sz="2000" dirty="0">
                <a:latin typeface="Arial" panose="020B0604020202020204" pitchFamily="34" charset="0"/>
                <a:cs typeface="Arial" panose="020B0604020202020204" pitchFamily="34" charset="0"/>
              </a:rPr>
              <a:t> και </a:t>
            </a:r>
            <a:r>
              <a:rPr lang="el-GR" sz="2000" b="1" dirty="0">
                <a:latin typeface="Arial" panose="020B0604020202020204" pitchFamily="34" charset="0"/>
                <a:cs typeface="Arial" panose="020B0604020202020204" pitchFamily="34" charset="0"/>
              </a:rPr>
              <a:t>βιολογικά</a:t>
            </a:r>
            <a:r>
              <a:rPr lang="el-GR" sz="2000" dirty="0">
                <a:latin typeface="Arial" panose="020B0604020202020204" pitchFamily="34" charset="0"/>
                <a:cs typeface="Arial" panose="020B0604020202020204" pitchFamily="34" charset="0"/>
              </a:rPr>
              <a:t> χαρακτηριστικά του εδάφους, η οποία είναι ή μπορεί υπό προϋποθέσεις να γίνει, ζημιογόνος για τον άνθρωπο και τους υπόλοιπους φυτικούς και ζωικούς </a:t>
            </a:r>
            <a:r>
              <a:rPr lang="el-GR" sz="2000" dirty="0" smtClean="0">
                <a:latin typeface="Arial" panose="020B0604020202020204" pitchFamily="34" charset="0"/>
                <a:cs typeface="Arial" panose="020B0604020202020204" pitchFamily="34" charset="0"/>
              </a:rPr>
              <a:t>οργανισμούς</a:t>
            </a:r>
          </a:p>
          <a:p>
            <a:pPr algn="just"/>
            <a:endParaRPr lang="el-GR" sz="2000" dirty="0"/>
          </a:p>
        </p:txBody>
      </p:sp>
    </p:spTree>
    <p:extLst>
      <p:ext uri="{BB962C8B-B14F-4D97-AF65-F5344CB8AC3E}">
        <p14:creationId xmlns:p14="http://schemas.microsoft.com/office/powerpoint/2010/main" val="2888325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64704"/>
            <a:ext cx="8229600" cy="936104"/>
          </a:xfrm>
        </p:spPr>
        <p:txBody>
          <a:bodyPr/>
          <a:lstStyle/>
          <a:p>
            <a:r>
              <a:rPr lang="en-US" dirty="0" smtClean="0"/>
              <a:t>2. </a:t>
            </a:r>
            <a:r>
              <a:rPr lang="el-GR" dirty="0" smtClean="0"/>
              <a:t>ΧΑΔΑ</a:t>
            </a:r>
            <a:endParaRPr lang="el-GR" dirty="0"/>
          </a:p>
        </p:txBody>
      </p:sp>
      <p:sp>
        <p:nvSpPr>
          <p:cNvPr id="3" name="Θέση περιεχομένου 2"/>
          <p:cNvSpPr>
            <a:spLocks noGrp="1"/>
          </p:cNvSpPr>
          <p:nvPr>
            <p:ph idx="1"/>
          </p:nvPr>
        </p:nvSpPr>
        <p:spPr/>
        <p:txBody>
          <a:bodyPr>
            <a:normAutofit/>
          </a:bodyPr>
          <a:lstStyle/>
          <a:p>
            <a:pPr algn="just"/>
            <a:r>
              <a:rPr lang="el-GR" sz="2000" dirty="0">
                <a:latin typeface="Arial" panose="020B0604020202020204" pitchFamily="34" charset="0"/>
                <a:cs typeface="Arial" panose="020B0604020202020204" pitchFamily="34" charset="0"/>
              </a:rPr>
              <a:t>Μέχρι το 2010 υπήρχαν </a:t>
            </a:r>
            <a:r>
              <a:rPr lang="el-GR" sz="2000" b="1" dirty="0">
                <a:latin typeface="Arial" panose="020B0604020202020204" pitchFamily="34" charset="0"/>
                <a:cs typeface="Arial" panose="020B0604020202020204" pitchFamily="34" charset="0"/>
              </a:rPr>
              <a:t>3036</a:t>
            </a:r>
            <a:r>
              <a:rPr lang="el-GR" sz="2000" dirty="0">
                <a:latin typeface="Arial" panose="020B0604020202020204" pitchFamily="34" charset="0"/>
                <a:cs typeface="Arial" panose="020B0604020202020204" pitchFamily="34" charset="0"/>
              </a:rPr>
              <a:t>  Χώροι Ανεξέλεγκτης Διάθεσης Απορριμμάτων (ΧΑΔΑ) επίσημα καταγεγραμμένοι στο Ολοκληρωμένο Πληροφοριακό Σύστημα του ΥΠΕΣ από τους οποίους οι 316 είναι ενεργοί, οι 429 σε διαδικασία άμεσης αποκατάστασης και οι 2291 έχουν ήδη αποκατασταθεί</a:t>
            </a:r>
            <a:r>
              <a:rPr lang="el-GR" sz="2000" dirty="0" smtClean="0">
                <a:latin typeface="Arial" panose="020B0604020202020204" pitchFamily="34" charset="0"/>
                <a:cs typeface="Arial" panose="020B0604020202020204" pitchFamily="34" charset="0"/>
              </a:rPr>
              <a:t>.</a:t>
            </a:r>
          </a:p>
          <a:p>
            <a:pPr algn="just"/>
            <a:r>
              <a:rPr lang="el-GR" sz="2000" dirty="0">
                <a:latin typeface="Arial" panose="020B0604020202020204" pitchFamily="34" charset="0"/>
                <a:cs typeface="Arial" panose="020B0604020202020204" pitchFamily="34" charset="0"/>
              </a:rPr>
              <a:t>Τα πρόστιμα, που επιβάλλονται από την Ευρωπαϊκή Ένωση για αυτούς τους ενεργούς ΧΑΔΑ ανέρχονται σε 34.000 € ανά ΧΑΔΑ ημερησίως, συνεπώς, στην Ελλάδα (για το 2010) αναμένονταν επιβολή προστίμων της τάξεως των 10.744.000 € </a:t>
            </a:r>
            <a:r>
              <a:rPr lang="el-GR" sz="2000" dirty="0" smtClean="0">
                <a:latin typeface="Arial" panose="020B0604020202020204" pitchFamily="34" charset="0"/>
                <a:cs typeface="Arial" panose="020B0604020202020204" pitchFamily="34" charset="0"/>
              </a:rPr>
              <a:t>ημερησίως</a:t>
            </a:r>
          </a:p>
          <a:p>
            <a:pPr algn="just"/>
            <a:endParaRPr lang="el-GR" sz="2000" dirty="0">
              <a:latin typeface="Arial" panose="020B0604020202020204" pitchFamily="34" charset="0"/>
              <a:cs typeface="Arial" panose="020B0604020202020204" pitchFamily="34" charset="0"/>
            </a:endParaRPr>
          </a:p>
          <a:p>
            <a:pPr algn="just"/>
            <a:r>
              <a:rPr lang="el-GR" sz="2000" dirty="0" smtClean="0">
                <a:latin typeface="Arial" panose="020B0604020202020204" pitchFamily="34" charset="0"/>
                <a:cs typeface="Arial" panose="020B0604020202020204" pitchFamily="34" charset="0"/>
              </a:rPr>
              <a:t>Πηγή: </a:t>
            </a:r>
            <a:r>
              <a:rPr lang="en-US" sz="2000" dirty="0" smtClean="0">
                <a:latin typeface="Arial" panose="020B0604020202020204" pitchFamily="34" charset="0"/>
                <a:cs typeface="Arial" panose="020B0604020202020204" pitchFamily="34" charset="0"/>
                <a:hlinkClick r:id="rId2"/>
              </a:rPr>
              <a:t>https</a:t>
            </a:r>
            <a:r>
              <a:rPr lang="en-US" sz="2000" dirty="0">
                <a:latin typeface="Arial" panose="020B0604020202020204" pitchFamily="34" charset="0"/>
                <a:cs typeface="Arial" panose="020B0604020202020204" pitchFamily="34" charset="0"/>
                <a:hlinkClick r:id="rId2"/>
              </a:rPr>
              <a:t>://emvolos.gr/diachirisi-stereon-apovliton-yfistameni-katastasi-ke-prooptikes-stin-ellada-isigitis-oursouzidis-n-giorgos</a:t>
            </a:r>
            <a:r>
              <a:rPr lang="en-US" sz="2000" dirty="0" smtClean="0">
                <a:latin typeface="Arial" panose="020B0604020202020204" pitchFamily="34" charset="0"/>
                <a:cs typeface="Arial" panose="020B0604020202020204" pitchFamily="34" charset="0"/>
                <a:hlinkClick r:id="rId2"/>
              </a:rPr>
              <a:t>/</a:t>
            </a:r>
            <a:r>
              <a:rPr lang="el-GR" sz="2000" dirty="0" smtClean="0">
                <a:latin typeface="Arial" panose="020B0604020202020204" pitchFamily="34" charset="0"/>
                <a:cs typeface="Arial" panose="020B0604020202020204" pitchFamily="34" charset="0"/>
              </a:rPr>
              <a:t> </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7804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6156176" y="980728"/>
            <a:ext cx="1152128" cy="5256584"/>
          </a:xfrm>
        </p:spPr>
        <p:txBody>
          <a:bodyPr>
            <a:normAutofit/>
          </a:bodyPr>
          <a:lstStyle/>
          <a:p>
            <a:r>
              <a:rPr lang="el-GR" dirty="0" smtClean="0"/>
              <a:t>ΑΣΤΙΚΑ ΣΤΕΡΕΑ ΑΠΟΒΛΗΤΑ - ΑΣΑ  - ΧΩΡΟΣ ΑΝΕΞΕΛΕΓΚΤΗΣ ΔΙΑΘΕΣΗΣ ΑΠΟΒΛΗΤΩΝ (ΧΑΔΑ)</a:t>
            </a:r>
            <a:endParaRPr lang="el-GR" dirty="0"/>
          </a:p>
        </p:txBody>
      </p:sp>
      <p:sp>
        <p:nvSpPr>
          <p:cNvPr id="6" name="Θέση κειμένου 5"/>
          <p:cNvSpPr>
            <a:spLocks noGrp="1"/>
          </p:cNvSpPr>
          <p:nvPr>
            <p:ph type="body" sz="half" idx="2"/>
          </p:nvPr>
        </p:nvSpPr>
        <p:spPr>
          <a:xfrm flipH="1" flipV="1">
            <a:off x="8892479" y="5687536"/>
            <a:ext cx="72007" cy="45719"/>
          </a:xfrm>
        </p:spPr>
        <p:txBody>
          <a:bodyPr>
            <a:normAutofit fontScale="25000" lnSpcReduction="20000"/>
          </a:bodyPr>
          <a:lstStyle/>
          <a:p>
            <a:endParaRPr lang="el-GR" dirty="0"/>
          </a:p>
        </p:txBody>
      </p:sp>
      <p:pic>
        <p:nvPicPr>
          <p:cNvPr id="205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6786" r="16786"/>
          <a:stretch>
            <a:fillRect/>
          </a:stretch>
        </p:blipFill>
        <p:spPr bwMode="auto">
          <a:xfrm>
            <a:off x="179512" y="980728"/>
            <a:ext cx="5544615"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81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20688"/>
            <a:ext cx="8229600" cy="1008112"/>
          </a:xfrm>
        </p:spPr>
        <p:txBody>
          <a:bodyPr/>
          <a:lstStyle/>
          <a:p>
            <a:r>
              <a:rPr lang="en-US" dirty="0" smtClean="0"/>
              <a:t>3. </a:t>
            </a:r>
            <a:r>
              <a:rPr lang="el-GR" dirty="0" smtClean="0"/>
              <a:t>ΧΥΤΑ</a:t>
            </a:r>
            <a:endParaRPr lang="el-GR" dirty="0"/>
          </a:p>
        </p:txBody>
      </p:sp>
      <p:sp>
        <p:nvSpPr>
          <p:cNvPr id="3" name="Θέση περιεχομένου 2"/>
          <p:cNvSpPr>
            <a:spLocks noGrp="1"/>
          </p:cNvSpPr>
          <p:nvPr>
            <p:ph idx="1"/>
          </p:nvPr>
        </p:nvSpPr>
        <p:spPr>
          <a:xfrm>
            <a:off x="457200" y="1772816"/>
            <a:ext cx="8229600" cy="4801720"/>
          </a:xfrm>
        </p:spPr>
        <p:txBody>
          <a:bodyPr>
            <a:normAutofit/>
          </a:bodyPr>
          <a:lstStyle/>
          <a:p>
            <a:pPr algn="just"/>
            <a:r>
              <a:rPr lang="el-GR" sz="2000" dirty="0">
                <a:latin typeface="Arial" panose="020B0604020202020204" pitchFamily="34" charset="0"/>
                <a:cs typeface="Arial" panose="020B0604020202020204" pitchFamily="34" charset="0"/>
              </a:rPr>
              <a:t>Η υγειονομική ταφή είναι η διαδικασία κατά την οποία τα απορρίμματα που πρόκειται να διατεθούν διαστρώνονται σε στρώσεις, συμπιέζονται και καλύπτονται µε κατάλληλο αδρανές υλικό στο τέλος της καθημερινής λειτουργίας. </a:t>
            </a:r>
            <a:endParaRPr lang="el-GR" sz="2000" dirty="0" smtClean="0">
              <a:latin typeface="Arial" panose="020B0604020202020204" pitchFamily="34" charset="0"/>
              <a:cs typeface="Arial" panose="020B0604020202020204" pitchFamily="34" charset="0"/>
            </a:endParaRPr>
          </a:p>
          <a:p>
            <a:pPr algn="just"/>
            <a:r>
              <a:rPr lang="el-GR" sz="2000" dirty="0" smtClean="0">
                <a:latin typeface="Arial" panose="020B0604020202020204" pitchFamily="34" charset="0"/>
                <a:cs typeface="Arial" panose="020B0604020202020204" pitchFamily="34" charset="0"/>
              </a:rPr>
              <a:t>Όταν </a:t>
            </a:r>
            <a:r>
              <a:rPr lang="el-GR" sz="2000" dirty="0">
                <a:latin typeface="Arial" panose="020B0604020202020204" pitchFamily="34" charset="0"/>
                <a:cs typeface="Arial" panose="020B0604020202020204" pitchFamily="34" charset="0"/>
              </a:rPr>
              <a:t>ο χώρος διάθεσης φθάσει στην τελική του χωρητικότητα, τοποθετείται µια τελική στρώση αδρανούς υλικού πάχους 0,60 m περίπου και </a:t>
            </a:r>
            <a:r>
              <a:rPr lang="el-GR" sz="2000" dirty="0" smtClean="0">
                <a:latin typeface="Arial" panose="020B0604020202020204" pitchFamily="34" charset="0"/>
                <a:cs typeface="Arial" panose="020B0604020202020204" pitchFamily="34" charset="0"/>
              </a:rPr>
              <a:t>μετά στρώµα  </a:t>
            </a:r>
            <a:r>
              <a:rPr lang="el-GR" sz="2000" dirty="0">
                <a:latin typeface="Arial" panose="020B0604020202020204" pitchFamily="34" charset="0"/>
                <a:cs typeface="Arial" panose="020B0604020202020204" pitchFamily="34" charset="0"/>
              </a:rPr>
              <a:t>κατάλληλο για δενδροφύτευση, ώστε να </a:t>
            </a:r>
            <a:r>
              <a:rPr lang="el-GR" sz="2000" dirty="0" smtClean="0">
                <a:latin typeface="Arial" panose="020B0604020202020204" pitchFamily="34" charset="0"/>
                <a:cs typeface="Arial" panose="020B0604020202020204" pitchFamily="34" charset="0"/>
              </a:rPr>
              <a:t>αποκατασταθεί </a:t>
            </a:r>
            <a:r>
              <a:rPr lang="el-GR" sz="2000" dirty="0">
                <a:latin typeface="Arial" panose="020B0604020202020204" pitchFamily="34" charset="0"/>
                <a:cs typeface="Arial" panose="020B0604020202020204" pitchFamily="34" charset="0"/>
              </a:rPr>
              <a:t>τελικά το τοπίο. </a:t>
            </a:r>
            <a:endParaRPr lang="el-GR" sz="2000" dirty="0" smtClean="0">
              <a:latin typeface="Arial" panose="020B0604020202020204" pitchFamily="34" charset="0"/>
              <a:cs typeface="Arial" panose="020B0604020202020204" pitchFamily="34" charset="0"/>
            </a:endParaRPr>
          </a:p>
          <a:p>
            <a:pPr algn="just"/>
            <a:r>
              <a:rPr lang="el-GR" sz="2000" dirty="0">
                <a:latin typeface="Arial" panose="020B0604020202020204" pitchFamily="34" charset="0"/>
                <a:cs typeface="Arial" panose="020B0604020202020204" pitchFamily="34" charset="0"/>
              </a:rPr>
              <a:t>Η διαμόρφωση του χώρου των ΧΥΤΑ προβλέπεται να γίνεται με τέτοιο τρόπο ώστε τοξικά, οργανικά και άλλα απόβλητα από το χώρο απόθεσης να μη διαφεύγουν στο γύρω περιβάλλον ή στον υδροφόρο ορίζοντα τυχόν κατοικημένων περιοχών που βρίσκονται σε μικρή απόσταση. Αυτό επιτυγχάνεται με τη στεγανοποίηση των απορριμμάτων με τσιμέντο, χώμα, πλαστικές μεμβράνες και άλλα υλικά</a:t>
            </a:r>
            <a:endParaRPr lang="el-G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38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48680"/>
            <a:ext cx="8229600" cy="792088"/>
          </a:xfrm>
        </p:spPr>
        <p:txBody>
          <a:bodyPr>
            <a:normAutofit/>
          </a:bodyPr>
          <a:lstStyle/>
          <a:p>
            <a:r>
              <a:rPr lang="el-GR" dirty="0" smtClean="0"/>
              <a:t>ΧΥΤΑ Πλεονεκτήματα</a:t>
            </a:r>
            <a:endParaRPr lang="el-GR" dirty="0"/>
          </a:p>
        </p:txBody>
      </p:sp>
      <p:sp>
        <p:nvSpPr>
          <p:cNvPr id="3" name="Θέση περιεχομένου 2"/>
          <p:cNvSpPr>
            <a:spLocks noGrp="1"/>
          </p:cNvSpPr>
          <p:nvPr>
            <p:ph idx="1"/>
          </p:nvPr>
        </p:nvSpPr>
        <p:spPr>
          <a:xfrm>
            <a:off x="107504" y="1340768"/>
            <a:ext cx="8928992" cy="5233768"/>
          </a:xfrm>
        </p:spPr>
        <p:txBody>
          <a:bodyPr>
            <a:noAutofit/>
          </a:bodyPr>
          <a:lstStyle/>
          <a:p>
            <a:pPr algn="just"/>
            <a:r>
              <a:rPr lang="el-GR" sz="1900" dirty="0">
                <a:latin typeface="Arial" panose="020B0604020202020204" pitchFamily="34" charset="0"/>
                <a:cs typeface="Arial" panose="020B0604020202020204" pitchFamily="34" charset="0"/>
              </a:rPr>
              <a:t>α. </a:t>
            </a:r>
            <a:r>
              <a:rPr lang="el-GR" sz="1900" dirty="0" smtClean="0">
                <a:latin typeface="Arial" panose="020B0604020202020204" pitchFamily="34" charset="0"/>
                <a:cs typeface="Arial" panose="020B0604020202020204" pitchFamily="34" charset="0"/>
              </a:rPr>
              <a:t>μέθοδος </a:t>
            </a:r>
            <a:r>
              <a:rPr lang="el-GR" sz="1900" dirty="0">
                <a:latin typeface="Arial" panose="020B0604020202020204" pitchFamily="34" charset="0"/>
                <a:cs typeface="Arial" panose="020B0604020202020204" pitchFamily="34" charset="0"/>
              </a:rPr>
              <a:t>τεχνικά </a:t>
            </a:r>
            <a:r>
              <a:rPr lang="el-GR" sz="1900" b="1" dirty="0">
                <a:latin typeface="Arial" panose="020B0604020202020204" pitchFamily="34" charset="0"/>
                <a:cs typeface="Arial" panose="020B0604020202020204" pitchFamily="34" charset="0"/>
              </a:rPr>
              <a:t>απλή</a:t>
            </a:r>
            <a:r>
              <a:rPr lang="el-GR" sz="1900" dirty="0">
                <a:latin typeface="Arial" panose="020B0604020202020204" pitchFamily="34" charset="0"/>
                <a:cs typeface="Arial" panose="020B0604020202020204" pitchFamily="34" charset="0"/>
              </a:rPr>
              <a:t> και </a:t>
            </a:r>
            <a:r>
              <a:rPr lang="el-GR" sz="1900" b="1" dirty="0">
                <a:latin typeface="Arial" panose="020B0604020202020204" pitchFamily="34" charset="0"/>
                <a:cs typeface="Arial" panose="020B0604020202020204" pitchFamily="34" charset="0"/>
              </a:rPr>
              <a:t>αποτελεσματική</a:t>
            </a:r>
            <a:r>
              <a:rPr lang="el-GR" sz="1900" dirty="0">
                <a:latin typeface="Arial" panose="020B0604020202020204" pitchFamily="34" charset="0"/>
                <a:cs typeface="Arial" panose="020B0604020202020204" pitchFamily="34" charset="0"/>
              </a:rPr>
              <a:t> ενώ η λειτουργία της δεν απαιτεί προσωπικό με εξειδικευμένες γνώσεις. Ο σχετικός μηχανολογικός εξοπλισμός είναι οικείος σ’ όλον τον πληθυσμό, ανθεκτικός, με ευχέρεια επισκευής και προμήθειας ανταλλακτικών. </a:t>
            </a:r>
            <a:endParaRPr lang="el-GR" sz="1900" dirty="0" smtClean="0">
              <a:latin typeface="Arial" panose="020B0604020202020204" pitchFamily="34" charset="0"/>
              <a:cs typeface="Arial" panose="020B0604020202020204" pitchFamily="34" charset="0"/>
            </a:endParaRPr>
          </a:p>
          <a:p>
            <a:pPr algn="just"/>
            <a:r>
              <a:rPr lang="el-GR" sz="1900" dirty="0" smtClean="0">
                <a:latin typeface="Arial" panose="020B0604020202020204" pitchFamily="34" charset="0"/>
                <a:cs typeface="Arial" panose="020B0604020202020204" pitchFamily="34" charset="0"/>
              </a:rPr>
              <a:t>β</a:t>
            </a:r>
            <a:r>
              <a:rPr lang="el-GR" sz="1900" dirty="0">
                <a:latin typeface="Arial" panose="020B0604020202020204" pitchFamily="34" charset="0"/>
                <a:cs typeface="Arial" panose="020B0604020202020204" pitchFamily="34" charset="0"/>
              </a:rPr>
              <a:t>. Ο </a:t>
            </a:r>
            <a:r>
              <a:rPr lang="el-GR" sz="1900" b="1" dirty="0">
                <a:latin typeface="Arial" panose="020B0604020202020204" pitchFamily="34" charset="0"/>
                <a:cs typeface="Arial" panose="020B0604020202020204" pitchFamily="34" charset="0"/>
              </a:rPr>
              <a:t>έλεγχος</a:t>
            </a:r>
            <a:r>
              <a:rPr lang="el-GR" sz="1900" dirty="0">
                <a:latin typeface="Arial" panose="020B0604020202020204" pitchFamily="34" charset="0"/>
                <a:cs typeface="Arial" panose="020B0604020202020204" pitchFamily="34" charset="0"/>
              </a:rPr>
              <a:t> της καλής λειτουργίας του χώρου υγειονομικής ταφής από τις δημοτικές αρχές (αλλά και το κοινό) γίνεται χωρίς ιδιαίτερη δυσκολία. </a:t>
            </a:r>
            <a:endParaRPr lang="el-GR" sz="1900" dirty="0" smtClean="0">
              <a:latin typeface="Arial" panose="020B0604020202020204" pitchFamily="34" charset="0"/>
              <a:cs typeface="Arial" panose="020B0604020202020204" pitchFamily="34" charset="0"/>
            </a:endParaRPr>
          </a:p>
          <a:p>
            <a:pPr algn="just"/>
            <a:r>
              <a:rPr lang="el-GR" sz="1900" dirty="0" smtClean="0">
                <a:latin typeface="Arial" panose="020B0604020202020204" pitchFamily="34" charset="0"/>
                <a:cs typeface="Arial" panose="020B0604020202020204" pitchFamily="34" charset="0"/>
              </a:rPr>
              <a:t>γ</a:t>
            </a:r>
            <a:r>
              <a:rPr lang="el-GR" sz="1900" dirty="0">
                <a:latin typeface="Arial" panose="020B0604020202020204" pitchFamily="34" charset="0"/>
                <a:cs typeface="Arial" panose="020B0604020202020204" pitchFamily="34" charset="0"/>
              </a:rPr>
              <a:t>. Η υγειονομική ταφή έχει </a:t>
            </a:r>
            <a:r>
              <a:rPr lang="el-GR" sz="1900" b="1" dirty="0">
                <a:latin typeface="Arial" panose="020B0604020202020204" pitchFamily="34" charset="0"/>
                <a:cs typeface="Arial" panose="020B0604020202020204" pitchFamily="34" charset="0"/>
              </a:rPr>
              <a:t>χαμηλό επενδυτικό και λειτουργικό κόστος</a:t>
            </a:r>
            <a:r>
              <a:rPr lang="el-GR" sz="1900" dirty="0">
                <a:latin typeface="Arial" panose="020B0604020202020204" pitchFamily="34" charset="0"/>
                <a:cs typeface="Arial" panose="020B0604020202020204" pitchFamily="34" charset="0"/>
              </a:rPr>
              <a:t>. </a:t>
            </a:r>
            <a:endParaRPr lang="el-GR" sz="1900" dirty="0" smtClean="0">
              <a:latin typeface="Arial" panose="020B0604020202020204" pitchFamily="34" charset="0"/>
              <a:cs typeface="Arial" panose="020B0604020202020204" pitchFamily="34" charset="0"/>
            </a:endParaRPr>
          </a:p>
          <a:p>
            <a:pPr algn="just"/>
            <a:r>
              <a:rPr lang="el-GR" sz="1900" dirty="0" smtClean="0">
                <a:latin typeface="Arial" panose="020B0604020202020204" pitchFamily="34" charset="0"/>
                <a:cs typeface="Arial" panose="020B0604020202020204" pitchFamily="34" charset="0"/>
              </a:rPr>
              <a:t>δ</a:t>
            </a:r>
            <a:r>
              <a:rPr lang="el-GR" sz="1900" dirty="0">
                <a:latin typeface="Arial" panose="020B0604020202020204" pitchFamily="34" charset="0"/>
                <a:cs typeface="Arial" panose="020B0604020202020204" pitchFamily="34" charset="0"/>
              </a:rPr>
              <a:t>. </a:t>
            </a:r>
            <a:r>
              <a:rPr lang="el-GR" sz="1900" b="1" dirty="0" smtClean="0">
                <a:latin typeface="Arial" panose="020B0604020202020204" pitchFamily="34" charset="0"/>
                <a:cs typeface="Arial" panose="020B0604020202020204" pitchFamily="34" charset="0"/>
              </a:rPr>
              <a:t>εξαιρετικά </a:t>
            </a:r>
            <a:r>
              <a:rPr lang="el-GR" sz="1900" b="1" dirty="0">
                <a:latin typeface="Arial" panose="020B0604020202020204" pitchFamily="34" charset="0"/>
                <a:cs typeface="Arial" panose="020B0604020202020204" pitchFamily="34" charset="0"/>
              </a:rPr>
              <a:t>λειτουργική μέθοδος </a:t>
            </a:r>
            <a:r>
              <a:rPr lang="el-GR" sz="1900" dirty="0">
                <a:latin typeface="Arial" panose="020B0604020202020204" pitchFamily="34" charset="0"/>
                <a:cs typeface="Arial" panose="020B0604020202020204" pitchFamily="34" charset="0"/>
              </a:rPr>
              <a:t>δεδομένου ότι: Ο χώρος διάθεσης μπορεί να δεχθεί ετερογενή απορρίμματα. Ευνοείται από τα </a:t>
            </a:r>
            <a:r>
              <a:rPr lang="el-GR" sz="1900" dirty="0" err="1">
                <a:latin typeface="Arial" panose="020B0604020202020204" pitchFamily="34" charset="0"/>
                <a:cs typeface="Arial" panose="020B0604020202020204" pitchFamily="34" charset="0"/>
              </a:rPr>
              <a:t>εδαφομορφολογικά</a:t>
            </a:r>
            <a:r>
              <a:rPr lang="el-GR" sz="1900" dirty="0">
                <a:latin typeface="Arial" panose="020B0604020202020204" pitchFamily="34" charset="0"/>
                <a:cs typeface="Arial" panose="020B0604020202020204" pitchFamily="34" charset="0"/>
              </a:rPr>
              <a:t> και κλιματολογικά χαρακτηριστικά της χώρας μας (π.χ. ορεινοί όγκοι, άρα εύκολη απόκρυψη) Η λειτουργία του ΧΥΤΑ δεν επηρεάζεται από τις έντονες εποχιακές διακυμάνσεις στην ποσότητα και σύσταση των απορριμμάτων. </a:t>
            </a:r>
            <a:endParaRPr lang="el-GR" sz="1900" dirty="0" smtClean="0">
              <a:latin typeface="Arial" panose="020B0604020202020204" pitchFamily="34" charset="0"/>
              <a:cs typeface="Arial" panose="020B0604020202020204" pitchFamily="34" charset="0"/>
            </a:endParaRPr>
          </a:p>
          <a:p>
            <a:pPr algn="just"/>
            <a:r>
              <a:rPr lang="el-GR" sz="1900" dirty="0" smtClean="0">
                <a:latin typeface="Arial" panose="020B0604020202020204" pitchFamily="34" charset="0"/>
                <a:cs typeface="Arial" panose="020B0604020202020204" pitchFamily="34" charset="0"/>
              </a:rPr>
              <a:t>ε</a:t>
            </a:r>
            <a:r>
              <a:rPr lang="el-GR" sz="1900" dirty="0">
                <a:latin typeface="Arial" panose="020B0604020202020204" pitchFamily="34" charset="0"/>
                <a:cs typeface="Arial" panose="020B0604020202020204" pitchFamily="34" charset="0"/>
              </a:rPr>
              <a:t>. Η υγειονομική ταφή μπορεί να συμβάλει στην </a:t>
            </a:r>
            <a:r>
              <a:rPr lang="el-GR" sz="1900" b="1" dirty="0">
                <a:latin typeface="Arial" panose="020B0604020202020204" pitchFamily="34" charset="0"/>
                <a:cs typeface="Arial" panose="020B0604020202020204" pitchFamily="34" charset="0"/>
              </a:rPr>
              <a:t>αναμόρφωση</a:t>
            </a:r>
            <a:r>
              <a:rPr lang="el-GR" sz="1900" dirty="0">
                <a:latin typeface="Arial" panose="020B0604020202020204" pitchFamily="34" charset="0"/>
                <a:cs typeface="Arial" panose="020B0604020202020204" pitchFamily="34" charset="0"/>
              </a:rPr>
              <a:t> υποβαθμισμένων τοπίων ή στην αποκατάσταση άλλων, που έχουν πληγεί από την ανθρώπινη δραστηριότητα (π.χ. παλιά λατομεία), διαμορφώνοντας στην τελική μορφή της, χώρο πράσινου, αθλητικών δραστηριοτήτων κλπ</a:t>
            </a:r>
            <a:r>
              <a:rPr lang="el-GR" sz="1900" dirty="0" smtClean="0">
                <a:latin typeface="Arial" panose="020B0604020202020204" pitchFamily="34" charset="0"/>
                <a:cs typeface="Arial" panose="020B0604020202020204" pitchFamily="34" charset="0"/>
              </a:rPr>
              <a:t>.</a:t>
            </a:r>
          </a:p>
          <a:p>
            <a:pPr algn="just"/>
            <a:r>
              <a:rPr lang="el-GR" sz="1900" dirty="0" smtClean="0">
                <a:latin typeface="Arial" panose="020B0604020202020204" pitchFamily="34" charset="0"/>
                <a:cs typeface="Arial" panose="020B0604020202020204" pitchFamily="34" charset="0"/>
              </a:rPr>
              <a:t>στ. </a:t>
            </a:r>
            <a:r>
              <a:rPr lang="el-GR" sz="1900" b="1" dirty="0" smtClean="0">
                <a:latin typeface="Arial" panose="020B0604020202020204" pitchFamily="34" charset="0"/>
                <a:cs typeface="Arial" panose="020B0604020202020204" pitchFamily="34" charset="0"/>
              </a:rPr>
              <a:t>παραγωγή βιοαερίου </a:t>
            </a:r>
            <a:r>
              <a:rPr lang="el-GR" sz="1900" dirty="0" smtClean="0">
                <a:latin typeface="Arial" panose="020B0604020202020204" pitchFamily="34" charset="0"/>
                <a:cs typeface="Arial" panose="020B0604020202020204" pitchFamily="34" charset="0"/>
              </a:rPr>
              <a:t>– ανανεώσιμη πηγή ενέργειας </a:t>
            </a:r>
          </a:p>
          <a:p>
            <a:pPr marL="109728" indent="0" algn="just">
              <a:buNone/>
            </a:pPr>
            <a:r>
              <a:rPr lang="el-GR" sz="1900" dirty="0" smtClean="0">
                <a:latin typeface="Arial" panose="020B0604020202020204" pitchFamily="34" charset="0"/>
                <a:cs typeface="Arial" panose="020B0604020202020204" pitchFamily="34" charset="0"/>
              </a:rPr>
              <a:t>Πηγή</a:t>
            </a:r>
            <a:r>
              <a:rPr lang="el-GR" sz="1900" dirty="0">
                <a:latin typeface="Arial" panose="020B0604020202020204" pitchFamily="34" charset="0"/>
                <a:cs typeface="Arial" panose="020B0604020202020204" pitchFamily="34" charset="0"/>
              </a:rPr>
              <a:t>: </a:t>
            </a:r>
            <a:r>
              <a:rPr lang="el-GR" sz="1900" dirty="0" err="1">
                <a:latin typeface="Arial" panose="020B0604020202020204" pitchFamily="34" charset="0"/>
                <a:cs typeface="Arial" panose="020B0604020202020204" pitchFamily="34" charset="0"/>
              </a:rPr>
              <a:t>Protagon.gr</a:t>
            </a:r>
            <a:endParaRPr lang="el-GR"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036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20688"/>
            <a:ext cx="8229600" cy="1080120"/>
          </a:xfrm>
        </p:spPr>
        <p:txBody>
          <a:bodyPr/>
          <a:lstStyle/>
          <a:p>
            <a:r>
              <a:rPr lang="el-GR" dirty="0" smtClean="0"/>
              <a:t>ΧΥΤΑ Μειονεκτήματα</a:t>
            </a:r>
            <a:endParaRPr lang="el-GR" dirty="0"/>
          </a:p>
        </p:txBody>
      </p:sp>
      <p:sp>
        <p:nvSpPr>
          <p:cNvPr id="3" name="Θέση περιεχομένου 2"/>
          <p:cNvSpPr>
            <a:spLocks noGrp="1"/>
          </p:cNvSpPr>
          <p:nvPr>
            <p:ph idx="1"/>
          </p:nvPr>
        </p:nvSpPr>
        <p:spPr>
          <a:xfrm>
            <a:off x="457200" y="1700808"/>
            <a:ext cx="8229600" cy="4873728"/>
          </a:xfrm>
        </p:spPr>
        <p:txBody>
          <a:bodyPr>
            <a:normAutofit lnSpcReduction="10000"/>
          </a:bodyPr>
          <a:lstStyle/>
          <a:p>
            <a:pPr algn="just"/>
            <a:r>
              <a:rPr lang="el-GR" sz="2000" dirty="0" smtClean="0">
                <a:latin typeface="Arial" panose="020B0604020202020204" pitchFamily="34" charset="0"/>
                <a:cs typeface="Arial" panose="020B0604020202020204" pitchFamily="34" charset="0"/>
              </a:rPr>
              <a:t>Χωροθέτηση ΧΥΤΑ (ΝΙΜΒΥ)</a:t>
            </a:r>
          </a:p>
          <a:p>
            <a:pPr algn="just"/>
            <a:r>
              <a:rPr lang="el-GR" sz="2000" dirty="0" smtClean="0">
                <a:latin typeface="Arial" panose="020B0604020202020204" pitchFamily="34" charset="0"/>
                <a:cs typeface="Arial" panose="020B0604020202020204" pitchFamily="34" charset="0"/>
              </a:rPr>
              <a:t>έχει </a:t>
            </a:r>
            <a:r>
              <a:rPr lang="el-GR" sz="2000" dirty="0">
                <a:latin typeface="Arial" panose="020B0604020202020204" pitchFamily="34" charset="0"/>
                <a:cs typeface="Arial" panose="020B0604020202020204" pitchFamily="34" charset="0"/>
              </a:rPr>
              <a:t>ταυτιστεί στην συνείδηση των δημοτικών αρχών και των πολιτών με την ανεξέλεγκτη διάθεση και για το λόγο αυτό δεν έχει </a:t>
            </a:r>
            <a:r>
              <a:rPr lang="el-GR" sz="2000" b="1" dirty="0">
                <a:latin typeface="Arial" panose="020B0604020202020204" pitchFamily="34" charset="0"/>
                <a:cs typeface="Arial" panose="020B0604020202020204" pitchFamily="34" charset="0"/>
              </a:rPr>
              <a:t>κοινωνική αποδοχή</a:t>
            </a:r>
            <a:r>
              <a:rPr lang="el-GR" sz="2000" dirty="0">
                <a:latin typeface="Arial" panose="020B0604020202020204" pitchFamily="34" charset="0"/>
                <a:cs typeface="Arial" panose="020B0604020202020204" pitchFamily="34" charset="0"/>
              </a:rPr>
              <a:t>. </a:t>
            </a:r>
            <a:endParaRPr lang="el-GR" sz="2000" dirty="0" smtClean="0">
              <a:latin typeface="Arial" panose="020B0604020202020204" pitchFamily="34" charset="0"/>
              <a:cs typeface="Arial" panose="020B0604020202020204" pitchFamily="34" charset="0"/>
            </a:endParaRPr>
          </a:p>
          <a:p>
            <a:pPr algn="just"/>
            <a:r>
              <a:rPr lang="el-GR" sz="2000" b="1" dirty="0" smtClean="0">
                <a:latin typeface="Arial" panose="020B0604020202020204" pitchFamily="34" charset="0"/>
                <a:cs typeface="Arial" panose="020B0604020202020204" pitchFamily="34" charset="0"/>
              </a:rPr>
              <a:t>απαίτηση </a:t>
            </a:r>
            <a:r>
              <a:rPr lang="el-GR" sz="2000" b="1" dirty="0">
                <a:latin typeface="Arial" panose="020B0604020202020204" pitchFamily="34" charset="0"/>
                <a:cs typeface="Arial" panose="020B0604020202020204" pitchFamily="34" charset="0"/>
              </a:rPr>
              <a:t>σημαντικών εκτάσεων</a:t>
            </a:r>
            <a:r>
              <a:rPr lang="el-GR" sz="2000" dirty="0">
                <a:latin typeface="Arial" panose="020B0604020202020204" pitchFamily="34" charset="0"/>
                <a:cs typeface="Arial" panose="020B0604020202020204" pitchFamily="34" charset="0"/>
              </a:rPr>
              <a:t> πράγμα δύσκολο σε περιοχές με μεγάλη </a:t>
            </a:r>
            <a:r>
              <a:rPr lang="el-GR" sz="2000" dirty="0" err="1">
                <a:latin typeface="Arial" panose="020B0604020202020204" pitchFamily="34" charset="0"/>
                <a:cs typeface="Arial" panose="020B0604020202020204" pitchFamily="34" charset="0"/>
              </a:rPr>
              <a:t>οικοπεδική</a:t>
            </a:r>
            <a:r>
              <a:rPr lang="el-GR" sz="2000" dirty="0">
                <a:latin typeface="Arial" panose="020B0604020202020204" pitchFamily="34" charset="0"/>
                <a:cs typeface="Arial" panose="020B0604020202020204" pitchFamily="34" charset="0"/>
              </a:rPr>
              <a:t> ή γεωργική αξία ή έντονα </a:t>
            </a:r>
            <a:r>
              <a:rPr lang="el-GR" sz="2000" dirty="0" smtClean="0">
                <a:latin typeface="Arial" panose="020B0604020202020204" pitchFamily="34" charset="0"/>
                <a:cs typeface="Arial" panose="020B0604020202020204" pitchFamily="34" charset="0"/>
              </a:rPr>
              <a:t>τουριστικές</a:t>
            </a:r>
          </a:p>
          <a:p>
            <a:pPr algn="just"/>
            <a:r>
              <a:rPr lang="el-GR" sz="2000" b="1" dirty="0" smtClean="0">
                <a:latin typeface="Arial" panose="020B0604020202020204" pitchFamily="34" charset="0"/>
                <a:cs typeface="Arial" panose="020B0604020202020204" pitchFamily="34" charset="0"/>
              </a:rPr>
              <a:t>Αλλοίωση φυσικού περιβάλλοντος</a:t>
            </a:r>
          </a:p>
          <a:p>
            <a:pPr algn="just"/>
            <a:r>
              <a:rPr lang="el-GR" sz="2000" dirty="0" smtClean="0">
                <a:latin typeface="Arial" panose="020B0604020202020204" pitchFamily="34" charset="0"/>
                <a:cs typeface="Arial" panose="020B0604020202020204" pitchFamily="34" charset="0"/>
              </a:rPr>
              <a:t>Κίνδυνος </a:t>
            </a:r>
            <a:r>
              <a:rPr lang="el-GR" sz="2000" b="1" dirty="0" smtClean="0">
                <a:latin typeface="Arial" panose="020B0604020202020204" pitchFamily="34" charset="0"/>
                <a:cs typeface="Arial" panose="020B0604020202020204" pitchFamily="34" charset="0"/>
              </a:rPr>
              <a:t>καθίζησης κατολίσθησης </a:t>
            </a:r>
          </a:p>
          <a:p>
            <a:pPr algn="just"/>
            <a:r>
              <a:rPr lang="el-GR" sz="2000" dirty="0" smtClean="0">
                <a:latin typeface="Arial" panose="020B0604020202020204" pitchFamily="34" charset="0"/>
                <a:cs typeface="Arial" panose="020B0604020202020204" pitchFamily="34" charset="0"/>
              </a:rPr>
              <a:t>απαιτείται </a:t>
            </a:r>
            <a:r>
              <a:rPr lang="el-GR" sz="2000" b="1" dirty="0">
                <a:latin typeface="Arial" panose="020B0604020202020204" pitchFamily="34" charset="0"/>
                <a:cs typeface="Arial" panose="020B0604020202020204" pitchFamily="34" charset="0"/>
              </a:rPr>
              <a:t>αυξημένη επιμέλεια </a:t>
            </a:r>
            <a:r>
              <a:rPr lang="el-GR" sz="2000" dirty="0" smtClean="0">
                <a:latin typeface="Arial" panose="020B0604020202020204" pitchFamily="34" charset="0"/>
                <a:cs typeface="Arial" panose="020B0604020202020204" pitchFamily="34" charset="0"/>
              </a:rPr>
              <a:t>στη </a:t>
            </a:r>
            <a:r>
              <a:rPr lang="el-GR" sz="2000" dirty="0">
                <a:latin typeface="Arial" panose="020B0604020202020204" pitchFamily="34" charset="0"/>
                <a:cs typeface="Arial" panose="020B0604020202020204" pitchFamily="34" charset="0"/>
              </a:rPr>
              <a:t>λειτουργία του ΧΥΤΑ ώστε να αποκλείονται αστοχίες στη διαχείριση των εκπομπών </a:t>
            </a:r>
            <a:r>
              <a:rPr lang="el-GR" sz="2000" dirty="0" smtClean="0">
                <a:latin typeface="Arial" panose="020B0604020202020204" pitchFamily="34" charset="0"/>
                <a:cs typeface="Arial" panose="020B0604020202020204" pitchFamily="34" charset="0"/>
              </a:rPr>
              <a:t>του, </a:t>
            </a:r>
            <a:r>
              <a:rPr lang="el-GR" sz="2000" dirty="0">
                <a:latin typeface="Arial" panose="020B0604020202020204" pitchFamily="34" charset="0"/>
                <a:cs typeface="Arial" panose="020B0604020202020204" pitchFamily="34" charset="0"/>
              </a:rPr>
              <a:t>δηλαδή του βιοαερίου και των </a:t>
            </a:r>
            <a:r>
              <a:rPr lang="el-GR" sz="2000" dirty="0" err="1">
                <a:latin typeface="Arial" panose="020B0604020202020204" pitchFamily="34" charset="0"/>
                <a:cs typeface="Arial" panose="020B0604020202020204" pitchFamily="34" charset="0"/>
              </a:rPr>
              <a:t>διασταλλαγμάτων</a:t>
            </a:r>
            <a:r>
              <a:rPr lang="el-GR" sz="2000" dirty="0" smtClean="0">
                <a:latin typeface="Arial" panose="020B0604020202020204" pitchFamily="34" charset="0"/>
                <a:cs typeface="Arial" panose="020B0604020202020204" pitchFamily="34" charset="0"/>
              </a:rPr>
              <a:t>.</a:t>
            </a:r>
          </a:p>
          <a:p>
            <a:pPr algn="just"/>
            <a:r>
              <a:rPr lang="el-GR" sz="2000" b="1" dirty="0" smtClean="0">
                <a:latin typeface="Arial" panose="020B0604020202020204" pitchFamily="34" charset="0"/>
                <a:cs typeface="Arial" panose="020B0604020202020204" pitchFamily="34" charset="0"/>
              </a:rPr>
              <a:t>Έκλυση βιοαερίου </a:t>
            </a:r>
            <a:r>
              <a:rPr lang="el-GR" sz="2000" dirty="0" smtClean="0">
                <a:latin typeface="Arial" panose="020B0604020202020204" pitchFamily="34" charset="0"/>
                <a:cs typeface="Arial" panose="020B0604020202020204" pitchFamily="34" charset="0"/>
              </a:rPr>
              <a:t>μπορεί να προκαλέσει εκρήξεις, πυρκαγιές – φαινόμενο του θερμοκηπίου </a:t>
            </a:r>
          </a:p>
          <a:p>
            <a:pPr algn="just"/>
            <a:endParaRPr lang="el-GR" sz="2000" dirty="0" smtClean="0">
              <a:latin typeface="Arial" panose="020B0604020202020204" pitchFamily="34" charset="0"/>
              <a:cs typeface="Arial" panose="020B0604020202020204" pitchFamily="34" charset="0"/>
            </a:endParaRPr>
          </a:p>
          <a:p>
            <a:pPr algn="just"/>
            <a:r>
              <a:rPr lang="el-GR" sz="2000" dirty="0" smtClean="0">
                <a:latin typeface="Arial" panose="020B0604020202020204" pitchFamily="34" charset="0"/>
                <a:cs typeface="Arial" panose="020B0604020202020204" pitchFamily="34" charset="0"/>
              </a:rPr>
              <a:t>Πηγή</a:t>
            </a:r>
            <a:r>
              <a:rPr lang="el-GR" sz="2000" dirty="0">
                <a:latin typeface="Arial" panose="020B0604020202020204" pitchFamily="34" charset="0"/>
                <a:cs typeface="Arial" panose="020B0604020202020204" pitchFamily="34" charset="0"/>
              </a:rPr>
              <a:t>: </a:t>
            </a:r>
            <a:r>
              <a:rPr lang="el-GR" sz="2000" dirty="0" err="1" smtClean="0">
                <a:latin typeface="Arial" panose="020B0604020202020204" pitchFamily="34" charset="0"/>
                <a:cs typeface="Arial" panose="020B0604020202020204" pitchFamily="34" charset="0"/>
              </a:rPr>
              <a:t>Protagon.gr</a:t>
            </a:r>
            <a:r>
              <a:rPr lang="el-GR" sz="2000" dirty="0" smtClean="0">
                <a:latin typeface="Arial" panose="020B0604020202020204" pitchFamily="34" charset="0"/>
                <a:cs typeface="Arial" panose="020B0604020202020204" pitchFamily="34" charset="0"/>
              </a:rPr>
              <a:t>, σημειώσεις </a:t>
            </a:r>
            <a:r>
              <a:rPr lang="en-US" sz="2000" dirty="0" err="1" smtClean="0">
                <a:latin typeface="Arial" panose="020B0604020202020204" pitchFamily="34" charset="0"/>
                <a:cs typeface="Arial" panose="020B0604020202020204" pitchFamily="34" charset="0"/>
              </a:rPr>
              <a:t>eclass</a:t>
            </a:r>
            <a:r>
              <a:rPr lang="en-US" sz="2000" dirty="0" smtClean="0">
                <a:latin typeface="Arial" panose="020B0604020202020204" pitchFamily="34" charset="0"/>
                <a:cs typeface="Arial" panose="020B0604020202020204" pitchFamily="34" charset="0"/>
              </a:rPr>
              <a:t> </a:t>
            </a:r>
            <a:r>
              <a:rPr lang="el-GR" sz="2000" dirty="0" smtClean="0">
                <a:latin typeface="Arial" panose="020B0604020202020204" pitchFamily="34" charset="0"/>
                <a:cs typeface="Arial" panose="020B0604020202020204" pitchFamily="34" charset="0"/>
              </a:rPr>
              <a:t>Διαχείριση Στερεών Αποβλήτων</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3435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692696"/>
            <a:ext cx="8928992" cy="1008112"/>
          </a:xfrm>
        </p:spPr>
        <p:txBody>
          <a:bodyPr>
            <a:normAutofit fontScale="90000"/>
          </a:bodyPr>
          <a:lstStyle/>
          <a:p>
            <a:r>
              <a:rPr lang="el-GR" dirty="0" smtClean="0"/>
              <a:t>Χώροι Υγειονομικής Ταφής Απορριμμάτων ΧΥΤΑ</a:t>
            </a:r>
            <a:endParaRPr lang="el-GR"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8208911"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222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4. </a:t>
            </a:r>
            <a:r>
              <a:rPr lang="el-GR" dirty="0" err="1" smtClean="0"/>
              <a:t>Κομποστοποίηση</a:t>
            </a:r>
            <a:r>
              <a:rPr lang="el-GR" dirty="0" smtClean="0"/>
              <a:t> – Αερόβια Χώνευση</a:t>
            </a:r>
            <a:endParaRPr lang="el-GR" dirty="0"/>
          </a:p>
        </p:txBody>
      </p:sp>
      <p:sp>
        <p:nvSpPr>
          <p:cNvPr id="3" name="Θέση περιεχομένου 2"/>
          <p:cNvSpPr>
            <a:spLocks noGrp="1"/>
          </p:cNvSpPr>
          <p:nvPr>
            <p:ph idx="1"/>
          </p:nvPr>
        </p:nvSpPr>
        <p:spPr/>
        <p:txBody>
          <a:bodyPr>
            <a:normAutofit/>
          </a:bodyPr>
          <a:lstStyle/>
          <a:p>
            <a:pPr algn="just"/>
            <a:r>
              <a:rPr lang="el-GR" sz="2000" dirty="0">
                <a:latin typeface="Arial" panose="020B0604020202020204" pitchFamily="34" charset="0"/>
                <a:cs typeface="Arial" panose="020B0604020202020204" pitchFamily="34" charset="0"/>
              </a:rPr>
              <a:t>Η αερόβια χώνευση (κομποστοποίηση) είναι µια διεργασία </a:t>
            </a:r>
            <a:r>
              <a:rPr lang="el-GR" sz="2000" b="1" dirty="0">
                <a:latin typeface="Arial" panose="020B0604020202020204" pitchFamily="34" charset="0"/>
                <a:cs typeface="Arial" panose="020B0604020202020204" pitchFamily="34" charset="0"/>
              </a:rPr>
              <a:t>βιοαποδόµησης οργανικών στερεών</a:t>
            </a:r>
            <a:r>
              <a:rPr lang="el-GR" sz="2000" dirty="0">
                <a:latin typeface="Arial" panose="020B0604020202020204" pitchFamily="34" charset="0"/>
                <a:cs typeface="Arial" panose="020B0604020202020204" pitchFamily="34" charset="0"/>
              </a:rPr>
              <a:t>, που περιέχουν υγρασία από αερόβιους ετεροτροφικούς μικροοργανισμούς. Στη χώρα µας, η διεργασία αυτή είναι γνωστή και ως λιπασματοποίηση, χουµοποίηση ή παραγωγή </a:t>
            </a:r>
            <a:r>
              <a:rPr lang="el-GR" sz="2000" dirty="0" smtClean="0">
                <a:latin typeface="Arial" panose="020B0604020202020204" pitchFamily="34" charset="0"/>
                <a:cs typeface="Arial" panose="020B0604020202020204" pitchFamily="34" charset="0"/>
              </a:rPr>
              <a:t>εδαφοβελτιωτικού</a:t>
            </a:r>
          </a:p>
          <a:p>
            <a:pPr algn="just"/>
            <a:r>
              <a:rPr lang="el-GR" sz="2000" dirty="0">
                <a:latin typeface="Arial" panose="020B0604020202020204" pitchFamily="34" charset="0"/>
                <a:cs typeface="Arial" panose="020B0604020202020204" pitchFamily="34" charset="0"/>
              </a:rPr>
              <a:t>Τη διεργασία επιτελούν δύο κύρια είδη µ</a:t>
            </a:r>
            <a:r>
              <a:rPr lang="el-GR" sz="2000" dirty="0" err="1">
                <a:latin typeface="Arial" panose="020B0604020202020204" pitchFamily="34" charset="0"/>
                <a:cs typeface="Arial" panose="020B0604020202020204" pitchFamily="34" charset="0"/>
              </a:rPr>
              <a:t>ικροοργανισµών</a:t>
            </a:r>
            <a:r>
              <a:rPr lang="el-GR" sz="2000" dirty="0">
                <a:latin typeface="Arial" panose="020B0604020202020204" pitchFamily="34" charset="0"/>
                <a:cs typeface="Arial" panose="020B0604020202020204" pitchFamily="34" charset="0"/>
              </a:rPr>
              <a:t>, τα </a:t>
            </a:r>
            <a:r>
              <a:rPr lang="el-GR" sz="2000" b="1" dirty="0">
                <a:latin typeface="Arial" panose="020B0604020202020204" pitchFamily="34" charset="0"/>
                <a:cs typeface="Arial" panose="020B0604020202020204" pitchFamily="34" charset="0"/>
              </a:rPr>
              <a:t>βακτήρια και οι µ</a:t>
            </a:r>
            <a:r>
              <a:rPr lang="el-GR" sz="2000" b="1" dirty="0" err="1">
                <a:latin typeface="Arial" panose="020B0604020202020204" pitchFamily="34" charset="0"/>
                <a:cs typeface="Arial" panose="020B0604020202020204" pitchFamily="34" charset="0"/>
              </a:rPr>
              <a:t>ύκητες</a:t>
            </a:r>
            <a:r>
              <a:rPr lang="el-GR" sz="2000" dirty="0">
                <a:latin typeface="Arial" panose="020B0604020202020204" pitchFamily="34" charset="0"/>
                <a:cs typeface="Arial" panose="020B0604020202020204" pitchFamily="34" charset="0"/>
              </a:rPr>
              <a:t>. Τα βακτήρια αναλαμβάνουν πρώτα την αποδόμηση των εύκολα διαλυτών ενώσεων (π.χ. σάκχαρα), ενώ οι μύκητες των δυσκολότερα αποδομούμενων ενώσεων </a:t>
            </a:r>
            <a:r>
              <a:rPr lang="el-GR" sz="2000" dirty="0" smtClean="0">
                <a:latin typeface="Arial" panose="020B0604020202020204" pitchFamily="34" charset="0"/>
                <a:cs typeface="Arial" panose="020B0604020202020204" pitchFamily="34" charset="0"/>
              </a:rPr>
              <a:t>(π.χ</a:t>
            </a:r>
            <a:r>
              <a:rPr lang="el-GR" sz="2000" dirty="0">
                <a:latin typeface="Arial" panose="020B0604020202020204" pitchFamily="34" charset="0"/>
                <a:cs typeface="Arial" panose="020B0604020202020204" pitchFamily="34" charset="0"/>
              </a:rPr>
              <a:t>. κυτταρίνες, </a:t>
            </a:r>
            <a:r>
              <a:rPr lang="el-GR" sz="2000" dirty="0" smtClean="0">
                <a:latin typeface="Arial" panose="020B0604020202020204" pitchFamily="34" charset="0"/>
                <a:cs typeface="Arial" panose="020B0604020202020204" pitchFamily="34" charset="0"/>
              </a:rPr>
              <a:t>λιγνίνες)</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552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5"/>
            <a:ext cx="8352928"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730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48680"/>
            <a:ext cx="8229600" cy="936104"/>
          </a:xfrm>
        </p:spPr>
        <p:txBody>
          <a:bodyPr/>
          <a:lstStyle/>
          <a:p>
            <a:r>
              <a:rPr lang="el-GR" dirty="0" smtClean="0"/>
              <a:t>Πλεονεκτήματα</a:t>
            </a:r>
            <a:r>
              <a:rPr lang="en-US" dirty="0" smtClean="0"/>
              <a:t> +</a:t>
            </a:r>
            <a:r>
              <a:rPr lang="el-GR" dirty="0" smtClean="0"/>
              <a:t>/μειονεκτήματα</a:t>
            </a:r>
            <a:r>
              <a:rPr lang="en-US" dirty="0" smtClean="0"/>
              <a:t> -</a:t>
            </a:r>
            <a:endParaRPr lang="el-GR" dirty="0"/>
          </a:p>
        </p:txBody>
      </p:sp>
      <p:sp>
        <p:nvSpPr>
          <p:cNvPr id="3" name="Θέση περιεχομένου 2"/>
          <p:cNvSpPr>
            <a:spLocks noGrp="1"/>
          </p:cNvSpPr>
          <p:nvPr>
            <p:ph idx="1"/>
          </p:nvPr>
        </p:nvSpPr>
        <p:spPr>
          <a:xfrm>
            <a:off x="457200" y="1628800"/>
            <a:ext cx="8229600" cy="4945736"/>
          </a:xfrm>
        </p:spPr>
        <p:txBody>
          <a:bodyPr>
            <a:normAutofit fontScale="85000" lnSpcReduction="20000"/>
          </a:bodyPr>
          <a:lstStyle/>
          <a:p>
            <a:pPr algn="just"/>
            <a:r>
              <a:rPr lang="el-GR" dirty="0">
                <a:latin typeface="Arial" panose="020B0604020202020204" pitchFamily="34" charset="0"/>
                <a:cs typeface="Arial" panose="020B0604020202020204" pitchFamily="34" charset="0"/>
              </a:rPr>
              <a:t>+ η </a:t>
            </a:r>
            <a:r>
              <a:rPr lang="el-GR" dirty="0" smtClean="0">
                <a:latin typeface="Arial" panose="020B0604020202020204" pitchFamily="34" charset="0"/>
                <a:cs typeface="Arial" panose="020B0604020202020204" pitchFamily="34" charset="0"/>
              </a:rPr>
              <a:t>πλειοψηφία </a:t>
            </a:r>
            <a:r>
              <a:rPr lang="el-GR" dirty="0">
                <a:latin typeface="Arial" panose="020B0604020202020204" pitchFamily="34" charset="0"/>
                <a:cs typeface="Arial" panose="020B0604020202020204" pitchFamily="34" charset="0"/>
              </a:rPr>
              <a:t>των ΣΑ </a:t>
            </a:r>
            <a:r>
              <a:rPr lang="el-GR" dirty="0" smtClean="0">
                <a:latin typeface="Arial" panose="020B0604020202020204" pitchFamily="34" charset="0"/>
                <a:cs typeface="Arial" panose="020B0604020202020204" pitchFamily="34" charset="0"/>
              </a:rPr>
              <a:t>μπορεί </a:t>
            </a:r>
            <a:r>
              <a:rPr lang="el-GR" dirty="0">
                <a:latin typeface="Arial" panose="020B0604020202020204" pitchFamily="34" charset="0"/>
                <a:cs typeface="Arial" panose="020B0604020202020204" pitchFamily="34" charset="0"/>
              </a:rPr>
              <a:t>να κομποστοποιηθεί. Μια εγκατάσταση κομποστοποίησης μπορεί να επεξεργαστεί τόσο αστικά όσο και βιομηχανικά απόβλητα</a:t>
            </a:r>
          </a:p>
          <a:p>
            <a:pPr algn="just"/>
            <a:r>
              <a:rPr lang="el-GR" dirty="0">
                <a:latin typeface="Arial" panose="020B0604020202020204" pitchFamily="34" charset="0"/>
                <a:cs typeface="Arial" panose="020B0604020202020204" pitchFamily="34" charset="0"/>
              </a:rPr>
              <a:t>+ ελαχιστοποίηση περιβαλλοντικών επιπτώσεων</a:t>
            </a:r>
          </a:p>
          <a:p>
            <a:pPr algn="just"/>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μείωση </a:t>
            </a:r>
            <a:r>
              <a:rPr lang="el-GR" dirty="0">
                <a:latin typeface="Arial" panose="020B0604020202020204" pitchFamily="34" charset="0"/>
                <a:cs typeface="Arial" panose="020B0604020202020204" pitchFamily="34" charset="0"/>
              </a:rPr>
              <a:t>χώρων υγειονομικής ταφής</a:t>
            </a:r>
          </a:p>
          <a:p>
            <a:pPr algn="just"/>
            <a:r>
              <a:rPr lang="el-GR" dirty="0">
                <a:latin typeface="Arial" panose="020B0604020202020204" pitchFamily="34" charset="0"/>
                <a:cs typeface="Arial" panose="020B0604020202020204" pitchFamily="34" charset="0"/>
              </a:rPr>
              <a:t>+ αποικοδόμηση οργανικών ουσιών</a:t>
            </a:r>
          </a:p>
          <a:p>
            <a:pPr algn="just"/>
            <a:r>
              <a:rPr lang="el-GR" dirty="0">
                <a:latin typeface="Arial" panose="020B0604020202020204" pitchFamily="34" charset="0"/>
                <a:cs typeface="Arial" panose="020B0604020202020204" pitchFamily="34" charset="0"/>
              </a:rPr>
              <a:t>+ χρήση τελικού </a:t>
            </a:r>
            <a:r>
              <a:rPr lang="el-GR" dirty="0" smtClean="0">
                <a:latin typeface="Arial" panose="020B0604020202020204" pitchFamily="34" charset="0"/>
                <a:cs typeface="Arial" panose="020B0604020202020204" pitchFamily="34" charset="0"/>
              </a:rPr>
              <a:t>προϊόντος</a:t>
            </a:r>
            <a:endParaRPr lang="el-GR" dirty="0">
              <a:latin typeface="Arial" panose="020B0604020202020204" pitchFamily="34" charset="0"/>
              <a:cs typeface="Arial" panose="020B0604020202020204" pitchFamily="34" charset="0"/>
            </a:endParaRPr>
          </a:p>
          <a:p>
            <a:pPr algn="just"/>
            <a:r>
              <a:rPr lang="el-GR" dirty="0" smtClean="0">
                <a:latin typeface="Arial" panose="020B0604020202020204" pitchFamily="34" charset="0"/>
                <a:cs typeface="Arial" panose="020B0604020202020204" pitchFamily="34" charset="0"/>
              </a:rPr>
              <a:t>- δυσάρεστες </a:t>
            </a:r>
            <a:r>
              <a:rPr lang="el-GR" dirty="0">
                <a:latin typeface="Arial" panose="020B0604020202020204" pitchFamily="34" charset="0"/>
                <a:cs typeface="Arial" panose="020B0604020202020204" pitchFamily="34" charset="0"/>
              </a:rPr>
              <a:t>οσμές και εκπομπές βιοαερίων</a:t>
            </a:r>
          </a:p>
          <a:p>
            <a:pPr algn="just"/>
            <a:r>
              <a:rPr lang="el-GR" dirty="0" smtClean="0">
                <a:latin typeface="Arial" panose="020B0604020202020204" pitchFamily="34" charset="0"/>
                <a:cs typeface="Arial" panose="020B0604020202020204" pitchFamily="34" charset="0"/>
              </a:rPr>
              <a:t>- απαραίτητα </a:t>
            </a:r>
            <a:r>
              <a:rPr lang="el-GR" dirty="0">
                <a:latin typeface="Arial" panose="020B0604020202020204" pitchFamily="34" charset="0"/>
                <a:cs typeface="Arial" panose="020B0604020202020204" pitchFamily="34" charset="0"/>
              </a:rPr>
              <a:t>καλός σχεδιασμός και αποτελεσματική διαχείριση</a:t>
            </a:r>
          </a:p>
          <a:p>
            <a:pPr algn="just"/>
            <a:r>
              <a:rPr lang="el-GR" dirty="0" smtClean="0">
                <a:latin typeface="Arial" panose="020B0604020202020204" pitchFamily="34" charset="0"/>
                <a:cs typeface="Arial" panose="020B0604020202020204" pitchFamily="34" charset="0"/>
              </a:rPr>
              <a:t>- πιθανή </a:t>
            </a:r>
            <a:r>
              <a:rPr lang="el-GR" dirty="0">
                <a:latin typeface="Arial" panose="020B0604020202020204" pitchFamily="34" charset="0"/>
                <a:cs typeface="Arial" panose="020B0604020202020204" pitchFamily="34" charset="0"/>
              </a:rPr>
              <a:t>απαίτηση περισσότερου χώρου από άλλες διαδικασίες διαχείρισης αποβλήτων</a:t>
            </a:r>
          </a:p>
          <a:p>
            <a:pPr algn="just"/>
            <a:r>
              <a:rPr lang="el-GR" dirty="0" smtClean="0">
                <a:latin typeface="Arial" panose="020B0604020202020204" pitchFamily="34" charset="0"/>
                <a:cs typeface="Arial" panose="020B0604020202020204" pitchFamily="34" charset="0"/>
              </a:rPr>
              <a:t>- το προϊόν </a:t>
            </a:r>
            <a:r>
              <a:rPr lang="el-GR" dirty="0">
                <a:latin typeface="Arial" panose="020B0604020202020204" pitchFamily="34" charset="0"/>
                <a:cs typeface="Arial" panose="020B0604020202020204" pitchFamily="34" charset="0"/>
              </a:rPr>
              <a:t>πρέπει να προωθηθεί στην αγορά</a:t>
            </a:r>
          </a:p>
          <a:p>
            <a:pPr algn="just"/>
            <a:endParaRPr lang="el-GR" dirty="0">
              <a:latin typeface="Arial" panose="020B0604020202020204" pitchFamily="34" charset="0"/>
              <a:cs typeface="Arial" panose="020B0604020202020204" pitchFamily="34" charset="0"/>
            </a:endParaRPr>
          </a:p>
          <a:p>
            <a:pPr algn="just"/>
            <a:r>
              <a:rPr lang="el-GR" dirty="0">
                <a:latin typeface="Arial" panose="020B0604020202020204" pitchFamily="34" charset="0"/>
                <a:cs typeface="Arial" panose="020B0604020202020204" pitchFamily="34" charset="0"/>
              </a:rPr>
              <a:t>(Σκιαδά, ΓΠΑ, 2011)</a:t>
            </a:r>
          </a:p>
          <a:p>
            <a:endParaRPr lang="el-GR" dirty="0"/>
          </a:p>
        </p:txBody>
      </p:sp>
    </p:spTree>
    <p:extLst>
      <p:ext uri="{BB962C8B-B14F-4D97-AF65-F5344CB8AC3E}">
        <p14:creationId xmlns:p14="http://schemas.microsoft.com/office/powerpoint/2010/main" val="977313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548680"/>
            <a:ext cx="9036496" cy="630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6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Ρύπανση εδαφών</a:t>
            </a:r>
            <a:endParaRPr lang="el-GR" dirty="0"/>
          </a:p>
        </p:txBody>
      </p:sp>
      <p:sp>
        <p:nvSpPr>
          <p:cNvPr id="3" name="Θέση περιεχομένου 2"/>
          <p:cNvSpPr>
            <a:spLocks noGrp="1"/>
          </p:cNvSpPr>
          <p:nvPr>
            <p:ph idx="1"/>
          </p:nvPr>
        </p:nvSpPr>
        <p:spPr/>
        <p:txBody>
          <a:bodyPr>
            <a:normAutofit/>
          </a:bodyPr>
          <a:lstStyle/>
          <a:p>
            <a:pPr algn="just"/>
            <a:r>
              <a:rPr lang="el-GR" sz="2000" dirty="0">
                <a:latin typeface="Arial" panose="020B0604020202020204" pitchFamily="34" charset="0"/>
                <a:cs typeface="Arial" panose="020B0604020202020204" pitchFamily="34" charset="0"/>
              </a:rPr>
              <a:t>Οι διάφορες χημικές ουσίες που προκαλούν τη ρύπανση του εδάφους μπορεί να προέρχονται είτε από διάφορες φυσικές διεργασίες (</a:t>
            </a:r>
            <a:r>
              <a:rPr lang="el-GR" sz="2000" b="1" dirty="0">
                <a:latin typeface="Arial" panose="020B0604020202020204" pitchFamily="34" charset="0"/>
                <a:cs typeface="Arial" panose="020B0604020202020204" pitchFamily="34" charset="0"/>
              </a:rPr>
              <a:t>φυσικοί ρύποι</a:t>
            </a:r>
            <a:r>
              <a:rPr lang="el-GR" sz="2000" dirty="0">
                <a:latin typeface="Arial" panose="020B0604020202020204" pitchFamily="34" charset="0"/>
                <a:cs typeface="Arial" panose="020B0604020202020204" pitchFamily="34" charset="0"/>
              </a:rPr>
              <a:t>), είτε να είναι αποτέλεσμα ανθρωπογενών δραστηριοτήτων (</a:t>
            </a:r>
            <a:r>
              <a:rPr lang="el-GR" sz="2000" b="1" dirty="0">
                <a:latin typeface="Arial" panose="020B0604020202020204" pitchFamily="34" charset="0"/>
                <a:cs typeface="Arial" panose="020B0604020202020204" pitchFamily="34" charset="0"/>
              </a:rPr>
              <a:t>ανθρωπογενείς ρύποι</a:t>
            </a:r>
            <a:r>
              <a:rPr lang="el-GR" sz="2000" dirty="0">
                <a:latin typeface="Arial" panose="020B0604020202020204" pitchFamily="34" charset="0"/>
                <a:cs typeface="Arial" panose="020B0604020202020204" pitchFamily="34" charset="0"/>
              </a:rPr>
              <a:t>). Η είσοδος ρύπων στο έδαφος είναι επίσης πολύ πιθανό να προκαλέσει ρύπανση </a:t>
            </a:r>
            <a:r>
              <a:rPr lang="el-GR" sz="2000" dirty="0" smtClean="0">
                <a:latin typeface="Arial" panose="020B0604020202020204" pitchFamily="34" charset="0"/>
                <a:cs typeface="Arial" panose="020B0604020202020204" pitchFamily="34" charset="0"/>
              </a:rPr>
              <a:t>νερών μέσω της απορροής. </a:t>
            </a:r>
            <a:endParaRPr lang="el-GR" sz="2000" dirty="0">
              <a:latin typeface="Arial" panose="020B0604020202020204" pitchFamily="34" charset="0"/>
              <a:cs typeface="Arial" panose="020B0604020202020204" pitchFamily="34" charset="0"/>
            </a:endParaRPr>
          </a:p>
          <a:p>
            <a:pPr algn="just"/>
            <a:endParaRPr lang="el-GR" sz="2000" dirty="0">
              <a:latin typeface="Arial" panose="020B0604020202020204" pitchFamily="34" charset="0"/>
              <a:cs typeface="Arial" panose="020B0604020202020204" pitchFamily="34" charset="0"/>
            </a:endParaRPr>
          </a:p>
          <a:p>
            <a:pPr algn="just"/>
            <a:r>
              <a:rPr lang="el-GR" sz="2000" dirty="0">
                <a:latin typeface="Arial" panose="020B0604020202020204" pitchFamily="34" charset="0"/>
                <a:cs typeface="Arial" panose="020B0604020202020204" pitchFamily="34" charset="0"/>
              </a:rPr>
              <a:t>Η ύπαρξη των διάφορων χημικών ουσιών στο έδαφος δε συνιστά από μόνη της ρύπανση. Οι χημικές αυτές οργανικές και ανόργανες ουσίες για να χαρακτηρισθούν ως </a:t>
            </a:r>
            <a:r>
              <a:rPr lang="el-GR" sz="2000" dirty="0" smtClean="0">
                <a:latin typeface="Arial" panose="020B0604020202020204" pitchFamily="34" charset="0"/>
                <a:cs typeface="Arial" panose="020B0604020202020204" pitchFamily="34" charset="0"/>
              </a:rPr>
              <a:t>ρύποι, και να </a:t>
            </a:r>
            <a:r>
              <a:rPr lang="el-GR" sz="2000" dirty="0">
                <a:latin typeface="Arial" panose="020B0604020202020204" pitchFamily="34" charset="0"/>
                <a:cs typeface="Arial" panose="020B0604020202020204" pitchFamily="34" charset="0"/>
              </a:rPr>
              <a:t>προκαλέσουν ρύπανση στο εδαφικό </a:t>
            </a:r>
            <a:r>
              <a:rPr lang="el-GR" sz="2000" dirty="0" smtClean="0">
                <a:latin typeface="Arial" panose="020B0604020202020204" pitchFamily="34" charset="0"/>
                <a:cs typeface="Arial" panose="020B0604020202020204" pitchFamily="34" charset="0"/>
              </a:rPr>
              <a:t>οικοσύστημα, πρέπει να βρίσκονται σε </a:t>
            </a:r>
            <a:r>
              <a:rPr lang="el-GR" sz="2000" b="1" dirty="0" smtClean="0">
                <a:latin typeface="Arial" panose="020B0604020202020204" pitchFamily="34" charset="0"/>
                <a:cs typeface="Arial" panose="020B0604020202020204" pitchFamily="34" charset="0"/>
              </a:rPr>
              <a:t>συγκεντρώσεις</a:t>
            </a:r>
            <a:r>
              <a:rPr lang="el-GR" sz="2000" dirty="0" smtClean="0">
                <a:latin typeface="Arial" panose="020B0604020202020204" pitchFamily="34" charset="0"/>
                <a:cs typeface="Arial" panose="020B0604020202020204" pitchFamily="34" charset="0"/>
              </a:rPr>
              <a:t> τέτοιες ώστε να </a:t>
            </a:r>
            <a:r>
              <a:rPr lang="el-GR" sz="2000" b="1" dirty="0">
                <a:latin typeface="Arial" panose="020B0604020202020204" pitchFamily="34" charset="0"/>
                <a:cs typeface="Arial" panose="020B0604020202020204" pitchFamily="34" charset="0"/>
              </a:rPr>
              <a:t>παρεμποδίζουν</a:t>
            </a:r>
            <a:r>
              <a:rPr lang="el-GR" sz="2000" dirty="0">
                <a:latin typeface="Arial" panose="020B0604020202020204" pitchFamily="34" charset="0"/>
                <a:cs typeface="Arial" panose="020B0604020202020204" pitchFamily="34" charset="0"/>
              </a:rPr>
              <a:t> μία ή περισσότερες εδαφικές λειτουργίες.</a:t>
            </a:r>
          </a:p>
        </p:txBody>
      </p:sp>
    </p:spTree>
    <p:extLst>
      <p:ext uri="{BB962C8B-B14F-4D97-AF65-F5344CB8AC3E}">
        <p14:creationId xmlns:p14="http://schemas.microsoft.com/office/powerpoint/2010/main" val="3788894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5. Θερμικές Μέθοδοι</a:t>
            </a:r>
            <a:endParaRPr lang="el-GR" dirty="0"/>
          </a:p>
        </p:txBody>
      </p:sp>
      <p:sp>
        <p:nvSpPr>
          <p:cNvPr id="3" name="Θέση περιεχομένου 2"/>
          <p:cNvSpPr>
            <a:spLocks noGrp="1"/>
          </p:cNvSpPr>
          <p:nvPr>
            <p:ph idx="1"/>
          </p:nvPr>
        </p:nvSpPr>
        <p:spPr/>
        <p:txBody>
          <a:bodyPr>
            <a:normAutofit/>
          </a:bodyPr>
          <a:lstStyle/>
          <a:p>
            <a:pPr marL="624078" indent="-514350" algn="just">
              <a:buFont typeface="+mj-lt"/>
              <a:buAutoNum type="arabicPeriod"/>
            </a:pPr>
            <a:r>
              <a:rPr lang="el-GR" sz="1800" dirty="0" smtClean="0">
                <a:latin typeface="Arial" panose="020B0604020202020204" pitchFamily="34" charset="0"/>
                <a:cs typeface="Arial" panose="020B0604020202020204" pitchFamily="34" charset="0"/>
              </a:rPr>
              <a:t>Αποτέφρωση</a:t>
            </a:r>
          </a:p>
          <a:p>
            <a:pPr marL="624078" indent="-514350" algn="just">
              <a:buFont typeface="+mj-lt"/>
              <a:buAutoNum type="arabicPeriod"/>
            </a:pPr>
            <a:endParaRPr lang="el-GR" sz="1800" dirty="0" smtClean="0">
              <a:latin typeface="Arial" panose="020B0604020202020204" pitchFamily="34" charset="0"/>
              <a:cs typeface="Arial" panose="020B0604020202020204" pitchFamily="34" charset="0"/>
            </a:endParaRPr>
          </a:p>
          <a:p>
            <a:pPr marL="624078" indent="-514350" algn="just">
              <a:buFont typeface="+mj-lt"/>
              <a:buAutoNum type="arabicPeriod"/>
            </a:pPr>
            <a:r>
              <a:rPr lang="el-GR" sz="1800" dirty="0" smtClean="0">
                <a:latin typeface="Arial" panose="020B0604020202020204" pitchFamily="34" charset="0"/>
                <a:cs typeface="Arial" panose="020B0604020202020204" pitchFamily="34" charset="0"/>
              </a:rPr>
              <a:t>Πυρόλυση</a:t>
            </a:r>
          </a:p>
          <a:p>
            <a:pPr marL="624078" indent="-514350" algn="just">
              <a:buFont typeface="+mj-lt"/>
              <a:buAutoNum type="arabicPeriod"/>
            </a:pPr>
            <a:endParaRPr lang="el-GR" sz="1800" dirty="0" smtClean="0">
              <a:latin typeface="Arial" panose="020B0604020202020204" pitchFamily="34" charset="0"/>
              <a:cs typeface="Arial" panose="020B0604020202020204" pitchFamily="34" charset="0"/>
            </a:endParaRPr>
          </a:p>
          <a:p>
            <a:pPr marL="624078" indent="-514350" algn="just">
              <a:buFont typeface="+mj-lt"/>
              <a:buAutoNum type="arabicPeriod"/>
            </a:pPr>
            <a:r>
              <a:rPr lang="el-GR" sz="1800" dirty="0" smtClean="0">
                <a:latin typeface="Arial" panose="020B0604020202020204" pitchFamily="34" charset="0"/>
                <a:cs typeface="Arial" panose="020B0604020202020204" pitchFamily="34" charset="0"/>
              </a:rPr>
              <a:t>Αεριοποίηση</a:t>
            </a:r>
            <a:endParaRPr lang="el-G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620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836712"/>
            <a:ext cx="8229600" cy="936104"/>
          </a:xfrm>
        </p:spPr>
        <p:txBody>
          <a:bodyPr>
            <a:normAutofit fontScale="90000"/>
          </a:bodyPr>
          <a:lstStyle/>
          <a:p>
            <a:r>
              <a:rPr lang="en-US" dirty="0" smtClean="0"/>
              <a:t>5. </a:t>
            </a:r>
            <a:r>
              <a:rPr lang="el-GR" dirty="0"/>
              <a:t>Θερμικές Μέθοδοι – Αποτέφρωση</a:t>
            </a:r>
            <a:br>
              <a:rPr lang="el-GR" dirty="0"/>
            </a:br>
            <a:endParaRPr lang="el-GR" dirty="0"/>
          </a:p>
        </p:txBody>
      </p:sp>
      <p:sp>
        <p:nvSpPr>
          <p:cNvPr id="3" name="Θέση περιεχομένου 2"/>
          <p:cNvSpPr>
            <a:spLocks noGrp="1"/>
          </p:cNvSpPr>
          <p:nvPr>
            <p:ph idx="1"/>
          </p:nvPr>
        </p:nvSpPr>
        <p:spPr>
          <a:xfrm>
            <a:off x="457200" y="1628800"/>
            <a:ext cx="8229600" cy="4945736"/>
          </a:xfrm>
        </p:spPr>
        <p:txBody>
          <a:bodyPr>
            <a:normAutofit fontScale="92500" lnSpcReduction="20000"/>
          </a:bodyPr>
          <a:lstStyle/>
          <a:p>
            <a:pPr algn="just"/>
            <a:r>
              <a:rPr lang="el-GR" sz="2000" dirty="0" smtClean="0">
                <a:latin typeface="Arial" panose="020B0604020202020204" pitchFamily="34" charset="0"/>
                <a:cs typeface="Arial" panose="020B0604020202020204" pitchFamily="34" charset="0"/>
              </a:rPr>
              <a:t>Η καύση (</a:t>
            </a:r>
            <a:r>
              <a:rPr lang="en-US" sz="2000" dirty="0" smtClean="0">
                <a:latin typeface="Arial" panose="020B0604020202020204" pitchFamily="34" charset="0"/>
                <a:cs typeface="Arial" panose="020B0604020202020204" pitchFamily="34" charset="0"/>
              </a:rPr>
              <a:t>incineration</a:t>
            </a:r>
            <a:r>
              <a:rPr lang="el-GR" sz="2000" dirty="0" smtClean="0">
                <a:latin typeface="Arial" panose="020B0604020202020204" pitchFamily="34" charset="0"/>
                <a:cs typeface="Arial" panose="020B0604020202020204" pitchFamily="34" charset="0"/>
              </a:rPr>
              <a:t>) έχει εφαρμοσθεί με αρκετή </a:t>
            </a:r>
            <a:r>
              <a:rPr lang="el-GR" sz="2000" b="1" dirty="0" smtClean="0">
                <a:latin typeface="Arial" panose="020B0604020202020204" pitchFamily="34" charset="0"/>
                <a:cs typeface="Arial" panose="020B0604020202020204" pitchFamily="34" charset="0"/>
              </a:rPr>
              <a:t>επιτυχία</a:t>
            </a:r>
            <a:r>
              <a:rPr lang="el-GR" sz="2000" dirty="0" smtClean="0">
                <a:latin typeface="Arial" panose="020B0604020202020204" pitchFamily="34" charset="0"/>
                <a:cs typeface="Arial" panose="020B0604020202020204" pitchFamily="34" charset="0"/>
              </a:rPr>
              <a:t> στο εξωτερικό</a:t>
            </a:r>
          </a:p>
          <a:p>
            <a:pPr marL="109728" indent="0" algn="just">
              <a:buNone/>
            </a:pPr>
            <a:endParaRPr lang="el-GR" sz="2000" dirty="0" smtClean="0">
              <a:latin typeface="Arial" panose="020B0604020202020204" pitchFamily="34" charset="0"/>
              <a:cs typeface="Arial" panose="020B0604020202020204" pitchFamily="34" charset="0"/>
            </a:endParaRPr>
          </a:p>
          <a:p>
            <a:pPr algn="just"/>
            <a:r>
              <a:rPr lang="el-GR" sz="2000" dirty="0" smtClean="0">
                <a:latin typeface="Arial" panose="020B0604020202020204" pitchFamily="34" charset="0"/>
                <a:cs typeface="Arial" panose="020B0604020202020204" pitchFamily="34" charset="0"/>
              </a:rPr>
              <a:t>ενέχει </a:t>
            </a:r>
            <a:r>
              <a:rPr lang="el-GR" sz="2000" b="1" dirty="0" smtClean="0">
                <a:latin typeface="Arial" panose="020B0604020202020204" pitchFamily="34" charset="0"/>
                <a:cs typeface="Arial" panose="020B0604020202020204" pitchFamily="34" charset="0"/>
              </a:rPr>
              <a:t>περιβαλλοντικούς κινδύνους </a:t>
            </a:r>
            <a:r>
              <a:rPr lang="el-GR" sz="2000" dirty="0" smtClean="0">
                <a:latin typeface="Arial" panose="020B0604020202020204" pitchFamily="34" charset="0"/>
                <a:cs typeface="Arial" panose="020B0604020202020204" pitchFamily="34" charset="0"/>
              </a:rPr>
              <a:t>– η χρήση της απαιτεί </a:t>
            </a:r>
            <a:r>
              <a:rPr lang="el-GR" sz="2000" b="1" dirty="0" smtClean="0">
                <a:latin typeface="Arial" panose="020B0604020202020204" pitchFamily="34" charset="0"/>
                <a:cs typeface="Arial" panose="020B0604020202020204" pitchFamily="34" charset="0"/>
              </a:rPr>
              <a:t>προσοχή</a:t>
            </a:r>
          </a:p>
          <a:p>
            <a:pPr algn="just"/>
            <a:endParaRPr lang="el-GR" sz="2000" b="1" dirty="0">
              <a:latin typeface="Arial" panose="020B0604020202020204" pitchFamily="34" charset="0"/>
              <a:cs typeface="Arial" panose="020B0604020202020204" pitchFamily="34" charset="0"/>
            </a:endParaRPr>
          </a:p>
          <a:p>
            <a:pPr algn="just"/>
            <a:r>
              <a:rPr lang="el-GR" sz="2000" dirty="0">
                <a:latin typeface="Arial" panose="020B0604020202020204" pitchFamily="34" charset="0"/>
                <a:cs typeface="Arial" panose="020B0604020202020204" pitchFamily="34" charset="0"/>
              </a:rPr>
              <a:t>τα υπολείμματα μπορούν να περιλαμβάνουν</a:t>
            </a:r>
          </a:p>
          <a:p>
            <a:pPr algn="just">
              <a:buFont typeface="Wingdings" panose="05000000000000000000" pitchFamily="2" charset="2"/>
              <a:buChar char="q"/>
            </a:pPr>
            <a:r>
              <a:rPr lang="el-GR" sz="2000" dirty="0">
                <a:latin typeface="Arial" panose="020B0604020202020204" pitchFamily="34" charset="0"/>
                <a:cs typeface="Arial" panose="020B0604020202020204" pitchFamily="34" charset="0"/>
              </a:rPr>
              <a:t> τέφρα</a:t>
            </a:r>
          </a:p>
          <a:p>
            <a:pPr algn="just">
              <a:buFont typeface="Wingdings" panose="05000000000000000000" pitchFamily="2" charset="2"/>
              <a:buChar char="q"/>
            </a:pPr>
            <a:r>
              <a:rPr lang="el-GR" sz="2000" dirty="0">
                <a:latin typeface="Arial" panose="020B0604020202020204" pitchFamily="34" charset="0"/>
                <a:cs typeface="Arial" panose="020B0604020202020204" pitchFamily="34" charset="0"/>
              </a:rPr>
              <a:t>Αιωρούμενα σωματίδια (PM10, PM2.5)</a:t>
            </a:r>
          </a:p>
          <a:p>
            <a:pPr algn="just">
              <a:buFont typeface="Wingdings" panose="05000000000000000000" pitchFamily="2" charset="2"/>
              <a:buChar char="q"/>
            </a:pPr>
            <a:r>
              <a:rPr lang="el-GR" sz="2000" dirty="0">
                <a:latin typeface="Arial" panose="020B0604020202020204" pitchFamily="34" charset="0"/>
                <a:cs typeface="Arial" panose="020B0604020202020204" pitchFamily="34" charset="0"/>
              </a:rPr>
              <a:t>Οξείδια  Ν</a:t>
            </a:r>
          </a:p>
          <a:p>
            <a:pPr algn="just">
              <a:buFont typeface="Wingdings" panose="05000000000000000000" pitchFamily="2" charset="2"/>
              <a:buChar char="q"/>
            </a:pPr>
            <a:r>
              <a:rPr lang="el-GR" sz="2000" dirty="0">
                <a:latin typeface="Arial" panose="020B0604020202020204" pitchFamily="34" charset="0"/>
                <a:cs typeface="Arial" panose="020B0604020202020204" pitchFamily="34" charset="0"/>
              </a:rPr>
              <a:t>Οξείδια S</a:t>
            </a:r>
          </a:p>
          <a:p>
            <a:pPr algn="just">
              <a:buFont typeface="Wingdings" panose="05000000000000000000" pitchFamily="2" charset="2"/>
              <a:buChar char="q"/>
            </a:pPr>
            <a:r>
              <a:rPr lang="el-GR" sz="2000" dirty="0">
                <a:latin typeface="Arial" panose="020B0604020202020204" pitchFamily="34" charset="0"/>
                <a:cs typeface="Arial" panose="020B0604020202020204" pitchFamily="34" charset="0"/>
              </a:rPr>
              <a:t>Υδροχλώριο</a:t>
            </a:r>
          </a:p>
          <a:p>
            <a:pPr algn="just">
              <a:buFont typeface="Wingdings" panose="05000000000000000000" pitchFamily="2" charset="2"/>
              <a:buChar char="q"/>
            </a:pPr>
            <a:r>
              <a:rPr lang="el-GR" sz="2000" dirty="0">
                <a:latin typeface="Arial" panose="020B0604020202020204" pitchFamily="34" charset="0"/>
                <a:cs typeface="Arial" panose="020B0604020202020204" pitchFamily="34" charset="0"/>
              </a:rPr>
              <a:t>Διοξίνες και </a:t>
            </a:r>
            <a:r>
              <a:rPr lang="el-GR" sz="2000" dirty="0" err="1">
                <a:latin typeface="Arial" panose="020B0604020202020204" pitchFamily="34" charset="0"/>
                <a:cs typeface="Arial" panose="020B0604020202020204" pitchFamily="34" charset="0"/>
              </a:rPr>
              <a:t>φουράνια</a:t>
            </a:r>
            <a:endParaRPr lang="el-GR" sz="20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l-GR" sz="2000" dirty="0">
                <a:latin typeface="Arial" panose="020B0604020202020204" pitchFamily="34" charset="0"/>
                <a:cs typeface="Arial" panose="020B0604020202020204" pitchFamily="34" charset="0"/>
              </a:rPr>
              <a:t>Οσμηρές ουσίες</a:t>
            </a:r>
          </a:p>
          <a:p>
            <a:pPr algn="just"/>
            <a:endParaRPr lang="el-GR" sz="2000" b="1" dirty="0" smtClean="0">
              <a:latin typeface="Arial" panose="020B0604020202020204" pitchFamily="34" charset="0"/>
              <a:cs typeface="Arial" panose="020B0604020202020204" pitchFamily="34" charset="0"/>
            </a:endParaRPr>
          </a:p>
          <a:p>
            <a:pPr algn="just"/>
            <a:endParaRPr lang="el-GR" sz="2000" dirty="0" smtClean="0">
              <a:latin typeface="Arial" panose="020B0604020202020204" pitchFamily="34" charset="0"/>
              <a:cs typeface="Arial" panose="020B0604020202020204" pitchFamily="34" charset="0"/>
            </a:endParaRPr>
          </a:p>
          <a:p>
            <a:pPr algn="just"/>
            <a:r>
              <a:rPr lang="el-GR" sz="2000" dirty="0">
                <a:latin typeface="Arial" panose="020B0604020202020204" pitchFamily="34" charset="0"/>
                <a:cs typeface="Arial" panose="020B0604020202020204" pitchFamily="34" charset="0"/>
              </a:rPr>
              <a:t>Οι ανώτατες επιτρεπτές τιμές αυτών των αερίων ορίζονται από την Οδηγία 2000/76/ΕΚ και την ΚΥΑ 22912/1117/6-6-2005</a:t>
            </a:r>
            <a:endParaRPr lang="el-G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37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000" dirty="0"/>
              <a:t>Πλεονεκτήματα/μειονεκτήματα αποτέφρωσης</a:t>
            </a:r>
          </a:p>
        </p:txBody>
      </p:sp>
      <p:sp>
        <p:nvSpPr>
          <p:cNvPr id="4" name="Θέση κειμένου 3"/>
          <p:cNvSpPr>
            <a:spLocks noGrp="1"/>
          </p:cNvSpPr>
          <p:nvPr>
            <p:ph type="body" idx="1"/>
          </p:nvPr>
        </p:nvSpPr>
        <p:spPr/>
        <p:txBody>
          <a:bodyPr/>
          <a:lstStyle/>
          <a:p>
            <a:r>
              <a:rPr lang="el-GR" dirty="0" smtClean="0"/>
              <a:t>Πλεονεκτήματα</a:t>
            </a:r>
            <a:endParaRPr lang="el-GR" dirty="0"/>
          </a:p>
        </p:txBody>
      </p:sp>
      <p:sp>
        <p:nvSpPr>
          <p:cNvPr id="6" name="Θέση κειμένου 5"/>
          <p:cNvSpPr>
            <a:spLocks noGrp="1"/>
          </p:cNvSpPr>
          <p:nvPr>
            <p:ph type="body" sz="half" idx="3"/>
          </p:nvPr>
        </p:nvSpPr>
        <p:spPr/>
        <p:txBody>
          <a:bodyPr/>
          <a:lstStyle/>
          <a:p>
            <a:r>
              <a:rPr lang="el-GR" dirty="0" smtClean="0"/>
              <a:t>Μειονεκτήματα</a:t>
            </a:r>
            <a:endParaRPr lang="el-GR" dirty="0"/>
          </a:p>
        </p:txBody>
      </p:sp>
      <p:sp>
        <p:nvSpPr>
          <p:cNvPr id="5" name="Θέση περιεχομένου 4"/>
          <p:cNvSpPr>
            <a:spLocks noGrp="1"/>
          </p:cNvSpPr>
          <p:nvPr>
            <p:ph sz="quarter" idx="2"/>
          </p:nvPr>
        </p:nvSpPr>
        <p:spPr/>
        <p:txBody>
          <a:bodyPr/>
          <a:lstStyle/>
          <a:p>
            <a:r>
              <a:rPr lang="el-GR" altLang="el-GR" dirty="0">
                <a:latin typeface="Arial" panose="020B0604020202020204" pitchFamily="34" charset="0"/>
                <a:cs typeface="Arial" panose="020B0604020202020204" pitchFamily="34" charset="0"/>
              </a:rPr>
              <a:t>Μείωση όγκου ΣΑ μέχρι 90% αρχικού</a:t>
            </a:r>
          </a:p>
          <a:p>
            <a:r>
              <a:rPr lang="el-GR" altLang="el-GR" dirty="0">
                <a:latin typeface="Arial" panose="020B0604020202020204" pitchFamily="34" charset="0"/>
                <a:cs typeface="Arial" panose="020B0604020202020204" pitchFamily="34" charset="0"/>
              </a:rPr>
              <a:t>Μείωση βάρους ΣΑ</a:t>
            </a:r>
          </a:p>
          <a:p>
            <a:r>
              <a:rPr lang="el-GR" altLang="el-GR" dirty="0">
                <a:latin typeface="Arial" panose="020B0604020202020204" pitchFamily="34" charset="0"/>
                <a:cs typeface="Arial" panose="020B0604020202020204" pitchFamily="34" charset="0"/>
              </a:rPr>
              <a:t>Απολύμανση των τελικών προϊόντων</a:t>
            </a:r>
          </a:p>
          <a:p>
            <a:r>
              <a:rPr lang="el-GR" altLang="el-GR" dirty="0">
                <a:latin typeface="Arial" panose="020B0604020202020204" pitchFamily="34" charset="0"/>
                <a:cs typeface="Arial" panose="020B0604020202020204" pitchFamily="34" charset="0"/>
              </a:rPr>
              <a:t>Απαίτηση μικρών εκτάσεων</a:t>
            </a:r>
          </a:p>
          <a:p>
            <a:r>
              <a:rPr lang="el-GR" altLang="el-GR" dirty="0">
                <a:latin typeface="Arial" panose="020B0604020202020204" pitchFamily="34" charset="0"/>
                <a:cs typeface="Arial" panose="020B0604020202020204" pitchFamily="34" charset="0"/>
              </a:rPr>
              <a:t>Εκμετάλλευση ενέργειας</a:t>
            </a:r>
          </a:p>
          <a:p>
            <a:endParaRPr lang="el-GR" dirty="0"/>
          </a:p>
        </p:txBody>
      </p:sp>
      <p:sp>
        <p:nvSpPr>
          <p:cNvPr id="7" name="Θέση περιεχομένου 6"/>
          <p:cNvSpPr>
            <a:spLocks noGrp="1"/>
          </p:cNvSpPr>
          <p:nvPr>
            <p:ph sz="quarter" idx="4"/>
          </p:nvPr>
        </p:nvSpPr>
        <p:spPr/>
        <p:txBody>
          <a:bodyPr/>
          <a:lstStyle/>
          <a:p>
            <a:r>
              <a:rPr lang="el-GR" altLang="el-GR" dirty="0">
                <a:latin typeface="Arial" panose="020B0604020202020204" pitchFamily="34" charset="0"/>
                <a:cs typeface="Arial" panose="020B0604020202020204" pitchFamily="34" charset="0"/>
              </a:rPr>
              <a:t>Αυξημένο κόστος κατασκευής</a:t>
            </a:r>
          </a:p>
          <a:p>
            <a:r>
              <a:rPr lang="el-GR" altLang="el-GR" dirty="0">
                <a:latin typeface="Arial" panose="020B0604020202020204" pitchFamily="34" charset="0"/>
                <a:cs typeface="Arial" panose="020B0604020202020204" pitchFamily="34" charset="0"/>
              </a:rPr>
              <a:t>Αυξημένο κόστος λειτουργίας</a:t>
            </a:r>
          </a:p>
          <a:p>
            <a:r>
              <a:rPr lang="el-GR" altLang="el-GR" dirty="0">
                <a:latin typeface="Arial" panose="020B0604020202020204" pitchFamily="34" charset="0"/>
                <a:cs typeface="Arial" panose="020B0604020202020204" pitchFamily="34" charset="0"/>
              </a:rPr>
              <a:t>Αυξημένες πληθυσμιακές </a:t>
            </a:r>
            <a:r>
              <a:rPr lang="el-GR" altLang="el-GR" dirty="0" smtClean="0">
                <a:latin typeface="Arial" panose="020B0604020202020204" pitchFamily="34" charset="0"/>
                <a:cs typeface="Arial" panose="020B0604020202020204" pitchFamily="34" charset="0"/>
              </a:rPr>
              <a:t>απαιτήσεις</a:t>
            </a:r>
          </a:p>
          <a:p>
            <a:r>
              <a:rPr lang="el-GR" altLang="el-GR" dirty="0" smtClean="0">
                <a:latin typeface="Arial" panose="020B0604020202020204" pitchFamily="34" charset="0"/>
                <a:cs typeface="Arial" panose="020B0604020202020204" pitchFamily="34" charset="0"/>
              </a:rPr>
              <a:t>Όχι ολοκληρωμένη μέθοδος επεξεργασίας – πρέπει να διατεθεί το υπόλειμμα (στάχτες)</a:t>
            </a:r>
            <a:endParaRPr lang="el-GR" altLang="el-GR" dirty="0" smtClean="0"/>
          </a:p>
          <a:p>
            <a:r>
              <a:rPr lang="el-GR" altLang="el-GR" dirty="0" smtClean="0">
                <a:latin typeface="Arial" panose="020B0604020202020204" pitchFamily="34" charset="0"/>
                <a:cs typeface="Arial" panose="020B0604020202020204" pitchFamily="34" charset="0"/>
              </a:rPr>
              <a:t>Περιβαλλοντική ρύπανση</a:t>
            </a:r>
            <a:endParaRPr lang="el-GR" alt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1971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Αποτέφρωση Πλεονεκτήματα</a:t>
            </a:r>
            <a:endParaRPr lang="el-GR" dirty="0"/>
          </a:p>
        </p:txBody>
      </p:sp>
      <p:sp>
        <p:nvSpPr>
          <p:cNvPr id="3" name="Θέση περιεχομένου 2"/>
          <p:cNvSpPr>
            <a:spLocks noGrp="1"/>
          </p:cNvSpPr>
          <p:nvPr>
            <p:ph idx="1"/>
          </p:nvPr>
        </p:nvSpPr>
        <p:spPr/>
        <p:txBody>
          <a:bodyPr/>
          <a:lstStyle/>
          <a:p>
            <a:pPr lvl="0" algn="just">
              <a:buClr>
                <a:srgbClr val="A04DA3"/>
              </a:buClr>
            </a:pPr>
            <a:r>
              <a:rPr lang="el-GR" sz="1900" dirty="0">
                <a:solidFill>
                  <a:prstClr val="black"/>
                </a:solidFill>
                <a:latin typeface="Arial" panose="020B0604020202020204" pitchFamily="34" charset="0"/>
                <a:cs typeface="Arial" panose="020B0604020202020204" pitchFamily="34" charset="0"/>
              </a:rPr>
              <a:t>Πλεονέκτημα: μειώνεται κατά πολύ (90%) ο όγκος των </a:t>
            </a:r>
            <a:r>
              <a:rPr lang="el-GR" sz="1900" dirty="0" smtClean="0">
                <a:solidFill>
                  <a:prstClr val="black"/>
                </a:solidFill>
                <a:latin typeface="Arial" panose="020B0604020202020204" pitchFamily="34" charset="0"/>
                <a:cs typeface="Arial" panose="020B0604020202020204" pitchFamily="34" charset="0"/>
              </a:rPr>
              <a:t>απορριμμάτων και κατά 75-80% τα ΑΣΑ</a:t>
            </a:r>
            <a:endParaRPr lang="el-GR" sz="1900" dirty="0">
              <a:solidFill>
                <a:prstClr val="black"/>
              </a:solidFill>
              <a:latin typeface="Arial" panose="020B0604020202020204" pitchFamily="34" charset="0"/>
              <a:cs typeface="Arial" panose="020B0604020202020204" pitchFamily="34" charset="0"/>
            </a:endParaRPr>
          </a:p>
          <a:p>
            <a:endParaRPr lang="el-GR" dirty="0"/>
          </a:p>
        </p:txBody>
      </p:sp>
      <p:pic>
        <p:nvPicPr>
          <p:cNvPr id="4" name="Εικόνα 3"/>
          <p:cNvPicPr>
            <a:picLocks noChangeAspect="1"/>
          </p:cNvPicPr>
          <p:nvPr/>
        </p:nvPicPr>
        <p:blipFill>
          <a:blip r:embed="rId2"/>
          <a:stretch>
            <a:fillRect/>
          </a:stretch>
        </p:blipFill>
        <p:spPr>
          <a:xfrm>
            <a:off x="755576" y="2924944"/>
            <a:ext cx="5669771" cy="3779848"/>
          </a:xfrm>
          <a:prstGeom prst="rect">
            <a:avLst/>
          </a:prstGeom>
        </p:spPr>
      </p:pic>
    </p:spTree>
    <p:extLst>
      <p:ext uri="{BB962C8B-B14F-4D97-AF65-F5344CB8AC3E}">
        <p14:creationId xmlns:p14="http://schemas.microsoft.com/office/powerpoint/2010/main" val="1310640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64704"/>
            <a:ext cx="8229600" cy="1008112"/>
          </a:xfrm>
        </p:spPr>
        <p:txBody>
          <a:bodyPr>
            <a:normAutofit fontScale="90000"/>
          </a:bodyPr>
          <a:lstStyle/>
          <a:p>
            <a:r>
              <a:rPr lang="el-GR" dirty="0" smtClean="0"/>
              <a:t>Αποτέφρωση – Απορρίμματα κατάλληλα προς καύση </a:t>
            </a:r>
            <a:endParaRPr lang="el-GR" dirty="0"/>
          </a:p>
        </p:txBody>
      </p:sp>
      <p:sp>
        <p:nvSpPr>
          <p:cNvPr id="3" name="Θέση περιεχομένου 2"/>
          <p:cNvSpPr>
            <a:spLocks noGrp="1"/>
          </p:cNvSpPr>
          <p:nvPr>
            <p:ph idx="1"/>
          </p:nvPr>
        </p:nvSpPr>
        <p:spPr/>
        <p:txBody>
          <a:bodyPr>
            <a:normAutofit fontScale="92500" lnSpcReduction="20000"/>
          </a:bodyPr>
          <a:lstStyle/>
          <a:p>
            <a:pPr marL="109728" indent="0" algn="just">
              <a:buNone/>
            </a:pPr>
            <a:r>
              <a:rPr lang="el-GR" sz="2200" dirty="0">
                <a:latin typeface="Arial" panose="020B0604020202020204" pitchFamily="34" charset="0"/>
                <a:cs typeface="Arial" panose="020B0604020202020204" pitchFamily="34" charset="0"/>
              </a:rPr>
              <a:t>πρέπει να έχουν </a:t>
            </a:r>
          </a:p>
          <a:p>
            <a:pPr algn="just"/>
            <a:r>
              <a:rPr lang="el-GR" sz="2200" dirty="0">
                <a:latin typeface="Arial" panose="020B0604020202020204" pitchFamily="34" charset="0"/>
                <a:cs typeface="Arial" panose="020B0604020202020204" pitchFamily="34" charset="0"/>
              </a:rPr>
              <a:t>1) θερμογόνο δύναμη ~ 2500 </a:t>
            </a:r>
            <a:r>
              <a:rPr lang="el-GR" sz="2200" dirty="0" err="1">
                <a:latin typeface="Arial" panose="020B0604020202020204" pitchFamily="34" charset="0"/>
                <a:cs typeface="Arial" panose="020B0604020202020204" pitchFamily="34" charset="0"/>
              </a:rPr>
              <a:t>kcal</a:t>
            </a:r>
            <a:r>
              <a:rPr lang="el-GR" sz="2200" dirty="0">
                <a:latin typeface="Arial" panose="020B0604020202020204" pitchFamily="34" charset="0"/>
                <a:cs typeface="Arial" panose="020B0604020202020204" pitchFamily="34" charset="0"/>
              </a:rPr>
              <a:t>/</a:t>
            </a:r>
            <a:r>
              <a:rPr lang="el-GR" sz="2200" dirty="0" err="1">
                <a:latin typeface="Arial" panose="020B0604020202020204" pitchFamily="34" charset="0"/>
                <a:cs typeface="Arial" panose="020B0604020202020204" pitchFamily="34" charset="0"/>
              </a:rPr>
              <a:t>kg</a:t>
            </a:r>
            <a:endParaRPr lang="el-GR" sz="2200" dirty="0">
              <a:latin typeface="Arial" panose="020B0604020202020204" pitchFamily="34" charset="0"/>
              <a:cs typeface="Arial" panose="020B0604020202020204" pitchFamily="34" charset="0"/>
            </a:endParaRPr>
          </a:p>
          <a:p>
            <a:pPr algn="just"/>
            <a:r>
              <a:rPr lang="el-GR" sz="2200" dirty="0">
                <a:latin typeface="Arial" panose="020B0604020202020204" pitchFamily="34" charset="0"/>
                <a:cs typeface="Arial" panose="020B0604020202020204" pitchFamily="34" charset="0"/>
              </a:rPr>
              <a:t>2) ελάχιστη υγρασία </a:t>
            </a:r>
          </a:p>
          <a:p>
            <a:pPr marL="109728" indent="0" algn="just">
              <a:buNone/>
            </a:pPr>
            <a:endParaRPr lang="el-GR" sz="2200" dirty="0" smtClean="0">
              <a:latin typeface="Arial" panose="020B0604020202020204" pitchFamily="34" charset="0"/>
              <a:cs typeface="Arial" panose="020B0604020202020204" pitchFamily="34" charset="0"/>
            </a:endParaRPr>
          </a:p>
          <a:p>
            <a:pPr marL="109728" indent="0" algn="just">
              <a:buNone/>
            </a:pPr>
            <a:r>
              <a:rPr lang="el-GR" sz="2200" dirty="0" smtClean="0">
                <a:latin typeface="Arial" panose="020B0604020202020204" pitchFamily="34" charset="0"/>
                <a:cs typeface="Arial" panose="020B0604020202020204" pitchFamily="34" charset="0"/>
              </a:rPr>
              <a:t>τυπική </a:t>
            </a:r>
            <a:r>
              <a:rPr lang="el-GR" sz="2200" dirty="0">
                <a:latin typeface="Arial" panose="020B0604020202020204" pitchFamily="34" charset="0"/>
                <a:cs typeface="Arial" panose="020B0604020202020204" pitchFamily="34" charset="0"/>
              </a:rPr>
              <a:t>σύσταση </a:t>
            </a:r>
            <a:r>
              <a:rPr lang="el-GR" sz="2200" dirty="0" smtClean="0">
                <a:latin typeface="Arial" panose="020B0604020202020204" pitchFamily="34" charset="0"/>
                <a:cs typeface="Arial" panose="020B0604020202020204" pitchFamily="34" charset="0"/>
              </a:rPr>
              <a:t>απορριμμάτων </a:t>
            </a:r>
            <a:r>
              <a:rPr lang="el-GR" sz="2200" dirty="0">
                <a:latin typeface="Arial" panose="020B0604020202020204" pitchFamily="34" charset="0"/>
                <a:cs typeface="Arial" panose="020B0604020202020204" pitchFamily="34" charset="0"/>
              </a:rPr>
              <a:t>προς </a:t>
            </a:r>
            <a:r>
              <a:rPr lang="el-GR" sz="2200" dirty="0" smtClean="0">
                <a:latin typeface="Arial" panose="020B0604020202020204" pitchFamily="34" charset="0"/>
                <a:cs typeface="Arial" panose="020B0604020202020204" pitchFamily="34" charset="0"/>
              </a:rPr>
              <a:t>καύση </a:t>
            </a:r>
            <a:r>
              <a:rPr lang="el-GR" sz="2200" dirty="0">
                <a:latin typeface="Arial" panose="020B0604020202020204" pitchFamily="34" charset="0"/>
                <a:cs typeface="Arial" panose="020B0604020202020204" pitchFamily="34" charset="0"/>
              </a:rPr>
              <a:t>μπορεί να θεωρηθεί η κάτωθι</a:t>
            </a:r>
          </a:p>
          <a:p>
            <a:pPr algn="just"/>
            <a:endParaRPr lang="el-GR" sz="2200" dirty="0">
              <a:latin typeface="Arial" panose="020B0604020202020204" pitchFamily="34" charset="0"/>
              <a:cs typeface="Arial" panose="020B0604020202020204" pitchFamily="34" charset="0"/>
            </a:endParaRPr>
          </a:p>
          <a:p>
            <a:pPr algn="just"/>
            <a:r>
              <a:rPr lang="el-GR" sz="2200" dirty="0">
                <a:latin typeface="Arial" panose="020B0604020202020204" pitchFamily="34" charset="0"/>
                <a:cs typeface="Arial" panose="020B0604020202020204" pitchFamily="34" charset="0"/>
              </a:rPr>
              <a:t>C                     </a:t>
            </a:r>
            <a:r>
              <a:rPr lang="el-GR" sz="2200" dirty="0" smtClean="0">
                <a:latin typeface="Arial" panose="020B0604020202020204" pitchFamily="34" charset="0"/>
                <a:cs typeface="Arial" panose="020B0604020202020204" pitchFamily="34" charset="0"/>
              </a:rPr>
              <a:t>	22.6</a:t>
            </a:r>
            <a:r>
              <a:rPr lang="el-GR" sz="2200" dirty="0">
                <a:latin typeface="Arial" panose="020B0604020202020204" pitchFamily="34" charset="0"/>
                <a:cs typeface="Arial" panose="020B0604020202020204" pitchFamily="34" charset="0"/>
              </a:rPr>
              <a:t>%</a:t>
            </a:r>
          </a:p>
          <a:p>
            <a:pPr algn="just"/>
            <a:r>
              <a:rPr lang="el-GR" sz="2200" dirty="0">
                <a:latin typeface="Arial" panose="020B0604020202020204" pitchFamily="34" charset="0"/>
                <a:cs typeface="Arial" panose="020B0604020202020204" pitchFamily="34" charset="0"/>
              </a:rPr>
              <a:t>H                    </a:t>
            </a:r>
            <a:r>
              <a:rPr lang="el-GR" sz="2200" dirty="0" smtClean="0">
                <a:latin typeface="Arial" panose="020B0604020202020204" pitchFamily="34" charset="0"/>
                <a:cs typeface="Arial" panose="020B0604020202020204" pitchFamily="34" charset="0"/>
              </a:rPr>
              <a:t>	2.8</a:t>
            </a:r>
            <a:r>
              <a:rPr lang="el-GR" sz="2200" dirty="0">
                <a:latin typeface="Arial" panose="020B0604020202020204" pitchFamily="34" charset="0"/>
                <a:cs typeface="Arial" panose="020B0604020202020204" pitchFamily="34" charset="0"/>
              </a:rPr>
              <a:t>%</a:t>
            </a:r>
          </a:p>
          <a:p>
            <a:pPr algn="just"/>
            <a:r>
              <a:rPr lang="el-GR" sz="2200" dirty="0" smtClean="0">
                <a:latin typeface="Arial" panose="020B0604020202020204" pitchFamily="34" charset="0"/>
                <a:cs typeface="Arial" panose="020B0604020202020204" pitchFamily="34" charset="0"/>
              </a:rPr>
              <a:t>Υγρασία                	31.2</a:t>
            </a:r>
            <a:r>
              <a:rPr lang="el-GR" sz="2200" dirty="0">
                <a:latin typeface="Arial" panose="020B0604020202020204" pitchFamily="34" charset="0"/>
                <a:cs typeface="Arial" panose="020B0604020202020204" pitchFamily="34" charset="0"/>
              </a:rPr>
              <a:t>%</a:t>
            </a:r>
          </a:p>
          <a:p>
            <a:pPr algn="just"/>
            <a:r>
              <a:rPr lang="el-GR" sz="2200" dirty="0">
                <a:latin typeface="Arial" panose="020B0604020202020204" pitchFamily="34" charset="0"/>
                <a:cs typeface="Arial" panose="020B0604020202020204" pitchFamily="34" charset="0"/>
              </a:rPr>
              <a:t>Τέφρα/αδρανή </a:t>
            </a:r>
            <a:r>
              <a:rPr lang="el-GR" sz="2200" dirty="0" smtClean="0">
                <a:latin typeface="Arial" panose="020B0604020202020204" pitchFamily="34" charset="0"/>
                <a:cs typeface="Arial" panose="020B0604020202020204" pitchFamily="34" charset="0"/>
              </a:rPr>
              <a:t>	26.8%</a:t>
            </a:r>
          </a:p>
          <a:p>
            <a:pPr marL="109728" indent="0" algn="just">
              <a:buNone/>
            </a:pPr>
            <a:endParaRPr lang="el-GR" sz="2200" dirty="0">
              <a:latin typeface="Arial" panose="020B0604020202020204" pitchFamily="34" charset="0"/>
              <a:cs typeface="Arial" panose="020B0604020202020204" pitchFamily="34" charset="0"/>
            </a:endParaRPr>
          </a:p>
          <a:p>
            <a:pPr algn="just"/>
            <a:r>
              <a:rPr lang="el-GR" sz="2200" dirty="0">
                <a:latin typeface="Arial" panose="020B0604020202020204" pitchFamily="34" charset="0"/>
                <a:cs typeface="Arial" panose="020B0604020202020204" pitchFamily="34" charset="0"/>
              </a:rPr>
              <a:t>Απορρίμματα με χαμηλή θερμογόνο δύναμη--- + προσθήκη καύσιμης ύλης</a:t>
            </a:r>
          </a:p>
          <a:p>
            <a:endParaRPr lang="el-GR" dirty="0"/>
          </a:p>
        </p:txBody>
      </p:sp>
    </p:spTree>
    <p:extLst>
      <p:ext uri="{BB962C8B-B14F-4D97-AF65-F5344CB8AC3E}">
        <p14:creationId xmlns:p14="http://schemas.microsoft.com/office/powerpoint/2010/main" val="4131818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692696"/>
            <a:ext cx="8496944" cy="1296144"/>
          </a:xfrm>
        </p:spPr>
        <p:txBody>
          <a:bodyPr>
            <a:normAutofit/>
          </a:bodyPr>
          <a:lstStyle/>
          <a:p>
            <a:r>
              <a:rPr lang="el-GR" sz="3600" dirty="0">
                <a:solidFill>
                  <a:srgbClr val="424456"/>
                </a:solidFill>
              </a:rPr>
              <a:t>Αποτέφρωση – </a:t>
            </a:r>
            <a:r>
              <a:rPr lang="el-GR" sz="3600" dirty="0" smtClean="0">
                <a:solidFill>
                  <a:srgbClr val="424456"/>
                </a:solidFill>
              </a:rPr>
              <a:t>Απαιτούμενη προεργασία</a:t>
            </a:r>
            <a:endParaRPr lang="el-GR" dirty="0"/>
          </a:p>
        </p:txBody>
      </p:sp>
      <p:sp>
        <p:nvSpPr>
          <p:cNvPr id="3" name="Θέση περιεχομένου 2"/>
          <p:cNvSpPr>
            <a:spLocks noGrp="1"/>
          </p:cNvSpPr>
          <p:nvPr>
            <p:ph idx="1"/>
          </p:nvPr>
        </p:nvSpPr>
        <p:spPr/>
        <p:txBody>
          <a:bodyPr/>
          <a:lstStyle/>
          <a:p>
            <a:pPr marL="109728" indent="0" algn="just">
              <a:buNone/>
            </a:pPr>
            <a:endParaRPr lang="el-GR" sz="2000" dirty="0">
              <a:latin typeface="Arial" panose="020B0604020202020204" pitchFamily="34" charset="0"/>
              <a:cs typeface="Arial" panose="020B0604020202020204" pitchFamily="34" charset="0"/>
            </a:endParaRPr>
          </a:p>
          <a:p>
            <a:pPr algn="just"/>
            <a:r>
              <a:rPr lang="el-GR" sz="2000" dirty="0">
                <a:latin typeface="Arial" panose="020B0604020202020204" pitchFamily="34" charset="0"/>
                <a:cs typeface="Arial" panose="020B0604020202020204" pitchFamily="34" charset="0"/>
              </a:rPr>
              <a:t>Ομογενοποίηση με </a:t>
            </a:r>
            <a:r>
              <a:rPr lang="el-GR" sz="2000" dirty="0" smtClean="0">
                <a:latin typeface="Arial" panose="020B0604020202020204" pitchFamily="34" charset="0"/>
                <a:cs typeface="Arial" panose="020B0604020202020204" pitchFamily="34" charset="0"/>
              </a:rPr>
              <a:t>θραύση</a:t>
            </a:r>
          </a:p>
          <a:p>
            <a:pPr algn="just"/>
            <a:r>
              <a:rPr lang="el-GR" sz="2000" dirty="0" smtClean="0">
                <a:latin typeface="Arial" panose="020B0604020202020204" pitchFamily="34" charset="0"/>
                <a:cs typeface="Arial" panose="020B0604020202020204" pitchFamily="34" charset="0"/>
              </a:rPr>
              <a:t> </a:t>
            </a:r>
            <a:endParaRPr lang="el-GR" sz="2000" dirty="0">
              <a:latin typeface="Arial" panose="020B0604020202020204" pitchFamily="34" charset="0"/>
              <a:cs typeface="Arial" panose="020B0604020202020204" pitchFamily="34" charset="0"/>
            </a:endParaRPr>
          </a:p>
          <a:p>
            <a:pPr algn="just"/>
            <a:r>
              <a:rPr lang="el-GR" sz="2000" dirty="0">
                <a:latin typeface="Arial" panose="020B0604020202020204" pitchFamily="34" charset="0"/>
                <a:cs typeface="Arial" panose="020B0604020202020204" pitchFamily="34" charset="0"/>
              </a:rPr>
              <a:t> Αφαίρεση σιδήρου και άλλων μεταλλικών </a:t>
            </a:r>
            <a:r>
              <a:rPr lang="el-GR" sz="2000" dirty="0" smtClean="0">
                <a:latin typeface="Arial" panose="020B0604020202020204" pitchFamily="34" charset="0"/>
                <a:cs typeface="Arial" panose="020B0604020202020204" pitchFamily="34" charset="0"/>
              </a:rPr>
              <a:t>υλικών με μαγνήτες</a:t>
            </a:r>
          </a:p>
          <a:p>
            <a:pPr algn="just"/>
            <a:endParaRPr lang="el-GR" sz="2000" dirty="0">
              <a:latin typeface="Arial" panose="020B0604020202020204" pitchFamily="34" charset="0"/>
              <a:cs typeface="Arial" panose="020B0604020202020204" pitchFamily="34" charset="0"/>
            </a:endParaRPr>
          </a:p>
          <a:p>
            <a:pPr algn="just"/>
            <a:r>
              <a:rPr lang="el-GR" sz="2000" dirty="0">
                <a:latin typeface="Arial" panose="020B0604020202020204" pitchFamily="34" charset="0"/>
                <a:cs typeface="Arial" panose="020B0604020202020204" pitchFamily="34" charset="0"/>
              </a:rPr>
              <a:t>Απομάκρυνση πλαστικής </a:t>
            </a:r>
            <a:r>
              <a:rPr lang="el-GR" sz="2000" dirty="0" smtClean="0">
                <a:latin typeface="Arial" panose="020B0604020202020204" pitchFamily="34" charset="0"/>
                <a:cs typeface="Arial" panose="020B0604020202020204" pitchFamily="34" charset="0"/>
              </a:rPr>
              <a:t>ύλης (ιδίως </a:t>
            </a:r>
            <a:r>
              <a:rPr lang="en-US" sz="2000" dirty="0" smtClean="0">
                <a:latin typeface="Arial" panose="020B0604020202020204" pitchFamily="34" charset="0"/>
                <a:cs typeface="Arial" panose="020B0604020202020204" pitchFamily="34" charset="0"/>
              </a:rPr>
              <a:t>PVC</a:t>
            </a:r>
            <a:r>
              <a:rPr lang="el-GR" sz="2000" dirty="0" smtClean="0">
                <a:latin typeface="Arial" panose="020B0604020202020204" pitchFamily="34" charset="0"/>
                <a:cs typeface="Arial" panose="020B0604020202020204" pitchFamily="34" charset="0"/>
              </a:rPr>
              <a:t> =&gt; διοξίνες)</a:t>
            </a:r>
          </a:p>
          <a:p>
            <a:pPr algn="just"/>
            <a:endParaRPr lang="el-GR" sz="2000" dirty="0">
              <a:latin typeface="Arial" panose="020B0604020202020204" pitchFamily="34" charset="0"/>
              <a:cs typeface="Arial" panose="020B0604020202020204" pitchFamily="34" charset="0"/>
            </a:endParaRPr>
          </a:p>
          <a:p>
            <a:pPr algn="just"/>
            <a:r>
              <a:rPr lang="el-GR" sz="2000" dirty="0">
                <a:latin typeface="Arial" panose="020B0604020202020204" pitchFamily="34" charset="0"/>
                <a:cs typeface="Arial" panose="020B0604020202020204" pitchFamily="34" charset="0"/>
              </a:rPr>
              <a:t>Ομογενοποίηση </a:t>
            </a:r>
            <a:r>
              <a:rPr lang="el-GR" sz="2000" dirty="0" smtClean="0">
                <a:latin typeface="Arial" panose="020B0604020202020204" pitchFamily="34" charset="0"/>
                <a:cs typeface="Arial" panose="020B0604020202020204" pitchFamily="34" charset="0"/>
              </a:rPr>
              <a:t>χάρτου (το χαρτί σκορπίζεται σε όλη τη μάζα των απορριμμάτων)</a:t>
            </a:r>
            <a:endParaRPr lang="el-GR" sz="2000"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2113210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48680"/>
            <a:ext cx="8229600" cy="864096"/>
          </a:xfrm>
        </p:spPr>
        <p:txBody>
          <a:bodyPr/>
          <a:lstStyle/>
          <a:p>
            <a:r>
              <a:rPr lang="el-GR" dirty="0" smtClean="0"/>
              <a:t>Αποτέφρωση – Διαδικασία - Στάδια</a:t>
            </a:r>
            <a:endParaRPr lang="el-GR" dirty="0"/>
          </a:p>
        </p:txBody>
      </p:sp>
      <p:sp>
        <p:nvSpPr>
          <p:cNvPr id="3" name="Θέση περιεχομένου 2"/>
          <p:cNvSpPr>
            <a:spLocks noGrp="1"/>
          </p:cNvSpPr>
          <p:nvPr>
            <p:ph idx="1"/>
          </p:nvPr>
        </p:nvSpPr>
        <p:spPr>
          <a:xfrm>
            <a:off x="0" y="1772816"/>
            <a:ext cx="9144000" cy="4801720"/>
          </a:xfrm>
        </p:spPr>
        <p:txBody>
          <a:bodyPr>
            <a:noAutofit/>
          </a:bodyPr>
          <a:lstStyle/>
          <a:p>
            <a:pPr algn="just"/>
            <a:r>
              <a:rPr lang="el-GR" sz="2000" b="1" dirty="0">
                <a:latin typeface="Arial" panose="020B0604020202020204" pitchFamily="34" charset="0"/>
                <a:cs typeface="Arial" panose="020B0604020202020204" pitchFamily="34" charset="0"/>
              </a:rPr>
              <a:t>Ε</a:t>
            </a:r>
            <a:r>
              <a:rPr lang="el-GR" sz="2000" b="1" dirty="0" smtClean="0">
                <a:latin typeface="Arial" panose="020B0604020202020204" pitchFamily="34" charset="0"/>
                <a:cs typeface="Arial" panose="020B0604020202020204" pitchFamily="34" charset="0"/>
              </a:rPr>
              <a:t>κφόρτωση</a:t>
            </a:r>
            <a:r>
              <a:rPr lang="el-GR" sz="2000" dirty="0" smtClean="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απορριμμάτων</a:t>
            </a:r>
          </a:p>
          <a:p>
            <a:pPr algn="just"/>
            <a:r>
              <a:rPr lang="el-GR" sz="2000" b="1" dirty="0">
                <a:latin typeface="Arial" panose="020B0604020202020204" pitchFamily="34" charset="0"/>
                <a:cs typeface="Arial" panose="020B0604020202020204" pitchFamily="34" charset="0"/>
              </a:rPr>
              <a:t>Παροχή</a:t>
            </a:r>
            <a:r>
              <a:rPr lang="el-GR" sz="2000" dirty="0">
                <a:latin typeface="Arial" panose="020B0604020202020204" pitchFamily="34" charset="0"/>
                <a:cs typeface="Arial" panose="020B0604020202020204" pitchFamily="34" charset="0"/>
              </a:rPr>
              <a:t> μέσω γερανού (συνεχής ροή)</a:t>
            </a:r>
          </a:p>
          <a:p>
            <a:pPr algn="just"/>
            <a:r>
              <a:rPr lang="el-GR" sz="2000" dirty="0">
                <a:latin typeface="Arial" panose="020B0604020202020204" pitchFamily="34" charset="0"/>
                <a:cs typeface="Arial" panose="020B0604020202020204" pitchFamily="34" charset="0"/>
              </a:rPr>
              <a:t>Μετακίνηση στις εσχάρες μεταφοράς + θερμός  αέρας (φάση </a:t>
            </a:r>
            <a:r>
              <a:rPr lang="el-GR" sz="2000" b="1" dirty="0">
                <a:latin typeface="Arial" panose="020B0604020202020204" pitchFamily="34" charset="0"/>
                <a:cs typeface="Arial" panose="020B0604020202020204" pitchFamily="34" charset="0"/>
              </a:rPr>
              <a:t>ξήρανση</a:t>
            </a:r>
            <a:r>
              <a:rPr lang="el-GR" sz="2000" dirty="0">
                <a:latin typeface="Arial" panose="020B0604020202020204" pitchFamily="34" charset="0"/>
                <a:cs typeface="Arial" panose="020B0604020202020204" pitchFamily="34" charset="0"/>
              </a:rPr>
              <a:t>ς σε θερμοκρασία 100 C)</a:t>
            </a:r>
          </a:p>
          <a:p>
            <a:pPr algn="just"/>
            <a:r>
              <a:rPr lang="el-GR" sz="2000" dirty="0">
                <a:latin typeface="Arial" panose="020B0604020202020204" pitchFamily="34" charset="0"/>
                <a:cs typeface="Arial" panose="020B0604020202020204" pitchFamily="34" charset="0"/>
              </a:rPr>
              <a:t>Μετακίνηση στις εσχάρες μεταφοράς (φάση </a:t>
            </a:r>
            <a:r>
              <a:rPr lang="el-GR" sz="2000" b="1" dirty="0" err="1" smtClean="0">
                <a:latin typeface="Arial" panose="020B0604020202020204" pitchFamily="34" charset="0"/>
                <a:cs typeface="Arial" panose="020B0604020202020204" pitchFamily="34" charset="0"/>
              </a:rPr>
              <a:t>εξαερίωσης</a:t>
            </a:r>
            <a:r>
              <a:rPr lang="el-GR" sz="2000" dirty="0" smtClean="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σε θερμοκρασία 250 C)</a:t>
            </a:r>
          </a:p>
          <a:p>
            <a:pPr algn="just"/>
            <a:r>
              <a:rPr lang="el-GR" sz="2000" b="1" dirty="0">
                <a:latin typeface="Arial" panose="020B0604020202020204" pitchFamily="34" charset="0"/>
                <a:cs typeface="Arial" panose="020B0604020202020204" pitchFamily="34" charset="0"/>
              </a:rPr>
              <a:t>Ανάφλεξη</a:t>
            </a:r>
            <a:r>
              <a:rPr lang="el-GR" sz="2000" dirty="0">
                <a:latin typeface="Arial" panose="020B0604020202020204" pitchFamily="34" charset="0"/>
                <a:cs typeface="Arial" panose="020B0604020202020204" pitchFamily="34" charset="0"/>
              </a:rPr>
              <a:t> (500-600 C) Η καύση συντηρείται από μόνη της λόγω της υψηλής θερμογόνου δύναμης των απορριμμάτων ή με την προσθήκη </a:t>
            </a:r>
            <a:r>
              <a:rPr lang="el-GR" sz="2000" b="1" dirty="0">
                <a:latin typeface="Arial" panose="020B0604020202020204" pitchFamily="34" charset="0"/>
                <a:cs typeface="Arial" panose="020B0604020202020204" pitchFamily="34" charset="0"/>
              </a:rPr>
              <a:t>μικρών ποσοτήτων βοηθητικού καυσίμου</a:t>
            </a:r>
            <a:r>
              <a:rPr lang="el-GR" sz="2000" dirty="0">
                <a:latin typeface="Arial" panose="020B0604020202020204" pitchFamily="34" charset="0"/>
                <a:cs typeface="Arial" panose="020B0604020202020204" pitchFamily="34" charset="0"/>
              </a:rPr>
              <a:t>.</a:t>
            </a:r>
          </a:p>
          <a:p>
            <a:pPr algn="just"/>
            <a:r>
              <a:rPr lang="el-GR" sz="2000" b="1" dirty="0">
                <a:latin typeface="Arial" panose="020B0604020202020204" pitchFamily="34" charset="0"/>
                <a:cs typeface="Arial" panose="020B0604020202020204" pitchFamily="34" charset="0"/>
              </a:rPr>
              <a:t>Μεταφορά της θερμότητας </a:t>
            </a:r>
            <a:r>
              <a:rPr lang="el-GR" sz="2000" dirty="0">
                <a:latin typeface="Arial" panose="020B0604020202020204" pitchFamily="34" charset="0"/>
                <a:cs typeface="Arial" panose="020B0604020202020204" pitchFamily="34" charset="0"/>
              </a:rPr>
              <a:t>που παράγεται διαμέσου κυκλοφορίας νερού στο  κέλυφος του λέβητα </a:t>
            </a:r>
          </a:p>
          <a:p>
            <a:pPr algn="just"/>
            <a:r>
              <a:rPr lang="el-GR" sz="2000" b="1" dirty="0">
                <a:latin typeface="Arial" panose="020B0604020202020204" pitchFamily="34" charset="0"/>
                <a:cs typeface="Arial" panose="020B0604020202020204" pitchFamily="34" charset="0"/>
              </a:rPr>
              <a:t>Διοχέτευση απαερίων  </a:t>
            </a:r>
            <a:r>
              <a:rPr lang="el-GR" sz="2000" dirty="0">
                <a:latin typeface="Arial" panose="020B0604020202020204" pitchFamily="34" charset="0"/>
                <a:cs typeface="Arial" panose="020B0604020202020204" pitchFamily="34" charset="0"/>
              </a:rPr>
              <a:t>στο  αρχικό σύστημα καθαρισμού όπου καθαρίζονται με </a:t>
            </a:r>
            <a:r>
              <a:rPr lang="el-GR" sz="2000" b="1" dirty="0">
                <a:latin typeface="Arial" panose="020B0604020202020204" pitchFamily="34" charset="0"/>
                <a:cs typeface="Arial" panose="020B0604020202020204" pitchFamily="34" charset="0"/>
              </a:rPr>
              <a:t>καταιονισμό νερού</a:t>
            </a:r>
            <a:r>
              <a:rPr lang="el-GR" sz="2000" dirty="0" smtClean="0">
                <a:latin typeface="Arial" panose="020B0604020202020204" pitchFamily="34" charset="0"/>
                <a:cs typeface="Arial" panose="020B0604020202020204" pitchFamily="34" charset="0"/>
              </a:rPr>
              <a:t>.</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523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48680"/>
            <a:ext cx="8229600" cy="792088"/>
          </a:xfrm>
        </p:spPr>
        <p:txBody>
          <a:bodyPr/>
          <a:lstStyle/>
          <a:p>
            <a:r>
              <a:rPr lang="el-GR" dirty="0"/>
              <a:t>Αποτέφρωση – Διαδικασία - Στάδια</a:t>
            </a:r>
          </a:p>
        </p:txBody>
      </p:sp>
      <p:sp>
        <p:nvSpPr>
          <p:cNvPr id="3" name="Θέση περιεχομένου 2"/>
          <p:cNvSpPr>
            <a:spLocks noGrp="1"/>
          </p:cNvSpPr>
          <p:nvPr>
            <p:ph idx="1"/>
          </p:nvPr>
        </p:nvSpPr>
        <p:spPr>
          <a:xfrm>
            <a:off x="251520" y="1556792"/>
            <a:ext cx="8640960" cy="5017744"/>
          </a:xfrm>
        </p:spPr>
        <p:txBody>
          <a:bodyPr/>
          <a:lstStyle/>
          <a:p>
            <a:pPr lvl="0" algn="just">
              <a:buClr>
                <a:srgbClr val="A04DA3"/>
              </a:buClr>
            </a:pPr>
            <a:r>
              <a:rPr lang="el-GR" sz="2000" dirty="0">
                <a:solidFill>
                  <a:prstClr val="black"/>
                </a:solidFill>
                <a:latin typeface="Arial" panose="020B0604020202020204" pitchFamily="34" charset="0"/>
                <a:cs typeface="Arial" panose="020B0604020202020204" pitchFamily="34" charset="0"/>
              </a:rPr>
              <a:t>Διοχέτευση απαερίων στα </a:t>
            </a:r>
            <a:r>
              <a:rPr lang="el-GR" sz="2000" b="1" dirty="0">
                <a:solidFill>
                  <a:prstClr val="black"/>
                </a:solidFill>
                <a:latin typeface="Arial" panose="020B0604020202020204" pitchFamily="34" charset="0"/>
                <a:cs typeface="Arial" panose="020B0604020202020204" pitchFamily="34" charset="0"/>
              </a:rPr>
              <a:t>ηλεκτροστατικά </a:t>
            </a:r>
            <a:r>
              <a:rPr lang="el-GR" sz="2000" b="1" dirty="0" smtClean="0">
                <a:solidFill>
                  <a:prstClr val="black"/>
                </a:solidFill>
                <a:latin typeface="Arial" panose="020B0604020202020204" pitchFamily="34" charset="0"/>
                <a:cs typeface="Arial" panose="020B0604020202020204" pitchFamily="34" charset="0"/>
              </a:rPr>
              <a:t>φίλτρα </a:t>
            </a:r>
            <a:r>
              <a:rPr lang="el-GR" sz="2000" dirty="0" smtClean="0">
                <a:solidFill>
                  <a:prstClr val="black"/>
                </a:solidFill>
                <a:latin typeface="Arial" panose="020B0604020202020204" pitchFamily="34" charset="0"/>
                <a:cs typeface="Arial" panose="020B0604020202020204" pitchFamily="34" charset="0"/>
              </a:rPr>
              <a:t>– ακριβή και αποτελεσματική μέθοδος καθαρισμού αερολυμάτων</a:t>
            </a:r>
            <a:endParaRPr lang="el-GR" sz="2000" dirty="0">
              <a:solidFill>
                <a:prstClr val="black"/>
              </a:solidFill>
              <a:latin typeface="Arial" panose="020B0604020202020204" pitchFamily="34" charset="0"/>
              <a:cs typeface="Arial" panose="020B0604020202020204" pitchFamily="34" charset="0"/>
            </a:endParaRPr>
          </a:p>
          <a:p>
            <a:pPr lvl="0" algn="just">
              <a:buClr>
                <a:srgbClr val="A04DA3"/>
              </a:buClr>
            </a:pPr>
            <a:r>
              <a:rPr lang="el-GR" sz="2000" b="1" dirty="0">
                <a:solidFill>
                  <a:prstClr val="black"/>
                </a:solidFill>
                <a:latin typeface="Arial" panose="020B0604020202020204" pitchFamily="34" charset="0"/>
                <a:cs typeface="Arial" panose="020B0604020202020204" pitchFamily="34" charset="0"/>
              </a:rPr>
              <a:t>Συλλογή τέφρας πυθμένα</a:t>
            </a:r>
            <a:r>
              <a:rPr lang="el-GR" sz="2000" dirty="0">
                <a:solidFill>
                  <a:prstClr val="black"/>
                </a:solidFill>
                <a:latin typeface="Arial" panose="020B0604020202020204" pitchFamily="34" charset="0"/>
                <a:cs typeface="Arial" panose="020B0604020202020204" pitchFamily="34" charset="0"/>
              </a:rPr>
              <a:t>, συλλεγμένης τέφρας  και άκαυστου υλικού </a:t>
            </a:r>
          </a:p>
          <a:p>
            <a:pPr lvl="0" algn="just">
              <a:buClr>
                <a:srgbClr val="A04DA3"/>
              </a:buClr>
            </a:pPr>
            <a:r>
              <a:rPr lang="el-GR" sz="2000" dirty="0">
                <a:solidFill>
                  <a:prstClr val="black"/>
                </a:solidFill>
                <a:latin typeface="Arial" panose="020B0604020202020204" pitchFamily="34" charset="0"/>
                <a:cs typeface="Arial" panose="020B0604020202020204" pitchFamily="34" charset="0"/>
              </a:rPr>
              <a:t>Μετακίνηση μέσω μαγνητικών διαχωριστών για </a:t>
            </a:r>
            <a:r>
              <a:rPr lang="el-GR" sz="2000" b="1" dirty="0">
                <a:solidFill>
                  <a:prstClr val="black"/>
                </a:solidFill>
                <a:latin typeface="Arial" panose="020B0604020202020204" pitchFamily="34" charset="0"/>
                <a:cs typeface="Arial" panose="020B0604020202020204" pitchFamily="34" charset="0"/>
              </a:rPr>
              <a:t>συλλογή μεταλλικών αντικειμένων</a:t>
            </a:r>
          </a:p>
          <a:p>
            <a:pPr lvl="0" algn="just">
              <a:buClr>
                <a:srgbClr val="A04DA3"/>
              </a:buClr>
            </a:pPr>
            <a:r>
              <a:rPr lang="el-GR" sz="2000" dirty="0">
                <a:solidFill>
                  <a:prstClr val="black"/>
                </a:solidFill>
                <a:latin typeface="Arial" panose="020B0604020202020204" pitchFamily="34" charset="0"/>
                <a:cs typeface="Arial" panose="020B0604020202020204" pitchFamily="34" charset="0"/>
              </a:rPr>
              <a:t>Τα υπολείμματα της καύσης και ιπτάμενη τέφρα οδηγούνται πλέον για ταφή (ΧΥΤ</a:t>
            </a:r>
            <a:r>
              <a:rPr lang="el-GR" sz="2000" b="1" dirty="0">
                <a:solidFill>
                  <a:prstClr val="black"/>
                </a:solidFill>
                <a:latin typeface="Arial" panose="020B0604020202020204" pitchFamily="34" charset="0"/>
                <a:cs typeface="Arial" panose="020B0604020202020204" pitchFamily="34" charset="0"/>
              </a:rPr>
              <a:t>Ε</a:t>
            </a:r>
            <a:r>
              <a:rPr lang="el-GR" sz="2000" dirty="0">
                <a:solidFill>
                  <a:prstClr val="black"/>
                </a:solidFill>
                <a:latin typeface="Arial" panose="020B0604020202020204" pitchFamily="34" charset="0"/>
                <a:cs typeface="Arial" panose="020B0604020202020204" pitchFamily="34" charset="0"/>
              </a:rPr>
              <a:t>Α), ενώ τελευταία γίνονται προσπάθειες αξιοποίησής τους, σαν αδρανή υλικά στην </a:t>
            </a:r>
            <a:r>
              <a:rPr lang="el-GR" sz="2000" b="1" dirty="0">
                <a:solidFill>
                  <a:prstClr val="black"/>
                </a:solidFill>
                <a:latin typeface="Arial" panose="020B0604020202020204" pitchFamily="34" charset="0"/>
                <a:cs typeface="Arial" panose="020B0604020202020204" pitchFamily="34" charset="0"/>
              </a:rPr>
              <a:t>οδοποιία</a:t>
            </a:r>
            <a:r>
              <a:rPr lang="el-GR" sz="2000" dirty="0">
                <a:solidFill>
                  <a:prstClr val="black"/>
                </a:solidFill>
                <a:latin typeface="Arial" panose="020B0604020202020204" pitchFamily="34" charset="0"/>
                <a:cs typeface="Arial" panose="020B0604020202020204" pitchFamily="34" charset="0"/>
              </a:rPr>
              <a:t> ή στην </a:t>
            </a:r>
            <a:r>
              <a:rPr lang="el-GR" sz="2000" b="1" dirty="0">
                <a:solidFill>
                  <a:prstClr val="black"/>
                </a:solidFill>
                <a:latin typeface="Arial" panose="020B0604020202020204" pitchFamily="34" charset="0"/>
                <a:cs typeface="Arial" panose="020B0604020202020204" pitchFamily="34" charset="0"/>
              </a:rPr>
              <a:t>τσιμεντοβιομηχανία</a:t>
            </a:r>
            <a:r>
              <a:rPr lang="el-GR" sz="2000" dirty="0">
                <a:solidFill>
                  <a:prstClr val="black"/>
                </a:solidFill>
                <a:latin typeface="Arial" panose="020B0604020202020204" pitchFamily="34" charset="0"/>
                <a:cs typeface="Arial" panose="020B0604020202020204" pitchFamily="34" charset="0"/>
              </a:rPr>
              <a:t>.</a:t>
            </a:r>
          </a:p>
          <a:p>
            <a:pPr lvl="0" algn="just">
              <a:buClr>
                <a:srgbClr val="A04DA3"/>
              </a:buClr>
            </a:pPr>
            <a:r>
              <a:rPr lang="el-GR" sz="2000" dirty="0">
                <a:solidFill>
                  <a:prstClr val="black"/>
                </a:solidFill>
                <a:latin typeface="Arial" panose="020B0604020202020204" pitchFamily="34" charset="0"/>
                <a:cs typeface="Arial" panose="020B0604020202020204" pitchFamily="34" charset="0"/>
              </a:rPr>
              <a:t>Τέλος, τα </a:t>
            </a:r>
            <a:r>
              <a:rPr lang="el-GR" sz="2000" b="1" dirty="0">
                <a:solidFill>
                  <a:prstClr val="black"/>
                </a:solidFill>
                <a:latin typeface="Arial" panose="020B0604020202020204" pitchFamily="34" charset="0"/>
                <a:cs typeface="Arial" panose="020B0604020202020204" pitchFamily="34" charset="0"/>
              </a:rPr>
              <a:t>υγρά απόβλητα </a:t>
            </a:r>
            <a:r>
              <a:rPr lang="el-GR" sz="2000" dirty="0">
                <a:solidFill>
                  <a:prstClr val="black"/>
                </a:solidFill>
                <a:latin typeface="Arial" panose="020B0604020202020204" pitchFamily="34" charset="0"/>
                <a:cs typeface="Arial" panose="020B0604020202020204" pitchFamily="34" charset="0"/>
              </a:rPr>
              <a:t>από την </a:t>
            </a:r>
            <a:r>
              <a:rPr lang="el-GR" sz="2000" b="1" dirty="0">
                <a:solidFill>
                  <a:prstClr val="black"/>
                </a:solidFill>
                <a:latin typeface="Arial" panose="020B0604020202020204" pitchFamily="34" charset="0"/>
                <a:cs typeface="Arial" panose="020B0604020202020204" pitchFamily="34" charset="0"/>
              </a:rPr>
              <a:t>έκπλυση των ρύπων </a:t>
            </a:r>
            <a:r>
              <a:rPr lang="el-GR" sz="2000" dirty="0">
                <a:solidFill>
                  <a:prstClr val="black"/>
                </a:solidFill>
                <a:latin typeface="Arial" panose="020B0604020202020204" pitchFamily="34" charset="0"/>
                <a:cs typeface="Arial" panose="020B0604020202020204" pitchFamily="34" charset="0"/>
              </a:rPr>
              <a:t>στα διάφορα στάδια της καύσης οδηγούνται σε εγκαταστάσεις επεξεργασίας υγρών αποβλήτων</a:t>
            </a:r>
          </a:p>
          <a:p>
            <a:endParaRPr lang="el-GR" dirty="0"/>
          </a:p>
        </p:txBody>
      </p:sp>
    </p:spTree>
    <p:extLst>
      <p:ext uri="{BB962C8B-B14F-4D97-AF65-F5344CB8AC3E}">
        <p14:creationId xmlns:p14="http://schemas.microsoft.com/office/powerpoint/2010/main" val="1777973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92696"/>
            <a:ext cx="8229600" cy="1440160"/>
          </a:xfrm>
        </p:spPr>
        <p:txBody>
          <a:bodyPr>
            <a:normAutofit/>
          </a:bodyPr>
          <a:lstStyle/>
          <a:p>
            <a:pPr lvl="0" algn="ctr" fontAlgn="base">
              <a:spcAft>
                <a:spcPct val="0"/>
              </a:spcAft>
            </a:pPr>
            <a:r>
              <a:rPr lang="el-GR" altLang="el-GR" sz="2800" b="1" dirty="0">
                <a:solidFill>
                  <a:srgbClr val="FF19FF"/>
                </a:solidFill>
                <a:latin typeface="Tahoma" pitchFamily="34" charset="0"/>
                <a:ea typeface="+mn-ea"/>
                <a:cs typeface="Arial" charset="0"/>
              </a:rPr>
              <a:t>Ο</a:t>
            </a:r>
            <a:r>
              <a:rPr lang="el-GR" altLang="el-GR" sz="2800" b="1" dirty="0" smtClean="0">
                <a:solidFill>
                  <a:srgbClr val="FF19FF"/>
                </a:solidFill>
                <a:latin typeface="Tahoma" pitchFamily="34" charset="0"/>
                <a:ea typeface="+mn-ea"/>
                <a:cs typeface="Arial" charset="0"/>
              </a:rPr>
              <a:t>λοκληρωμένη </a:t>
            </a:r>
            <a:r>
              <a:rPr lang="el-GR" altLang="el-GR" sz="2800" b="1" dirty="0">
                <a:solidFill>
                  <a:srgbClr val="FF19FF"/>
                </a:solidFill>
                <a:latin typeface="Tahoma" pitchFamily="34" charset="0"/>
                <a:ea typeface="+mn-ea"/>
                <a:cs typeface="Arial" charset="0"/>
              </a:rPr>
              <a:t>μονάδα αποτέφρωσης </a:t>
            </a:r>
            <a:r>
              <a:rPr lang="el-GR" altLang="el-GR" sz="2000" b="1" dirty="0" smtClean="0">
                <a:solidFill>
                  <a:srgbClr val="FF19FF"/>
                </a:solidFill>
                <a:latin typeface="Tahoma" pitchFamily="34" charset="0"/>
                <a:ea typeface="+mn-ea"/>
                <a:cs typeface="Arial" charset="0"/>
              </a:rPr>
              <a:t/>
            </a:r>
            <a:br>
              <a:rPr lang="el-GR" altLang="el-GR" sz="2000" b="1" dirty="0" smtClean="0">
                <a:solidFill>
                  <a:srgbClr val="FF19FF"/>
                </a:solidFill>
                <a:latin typeface="Tahoma" pitchFamily="34" charset="0"/>
                <a:ea typeface="+mn-ea"/>
                <a:cs typeface="Arial" charset="0"/>
              </a:rPr>
            </a:br>
            <a:r>
              <a:rPr lang="el-GR" altLang="el-GR" sz="2000" dirty="0" smtClean="0">
                <a:solidFill>
                  <a:srgbClr val="FF19FF"/>
                </a:solidFill>
                <a:latin typeface="Tahoma" pitchFamily="34" charset="0"/>
                <a:ea typeface="+mn-ea"/>
                <a:cs typeface="Arial" charset="0"/>
              </a:rPr>
              <a:t>αποτυπώνεται </a:t>
            </a:r>
            <a:r>
              <a:rPr lang="el-GR" altLang="el-GR" sz="2000" dirty="0">
                <a:solidFill>
                  <a:srgbClr val="FF19FF"/>
                </a:solidFill>
                <a:latin typeface="Tahoma" pitchFamily="34" charset="0"/>
                <a:ea typeface="+mn-ea"/>
                <a:cs typeface="Arial" charset="0"/>
              </a:rPr>
              <a:t>στον παρακάτω σύνδεσμο</a:t>
            </a:r>
            <a:br>
              <a:rPr lang="el-GR" altLang="el-GR" sz="2000" dirty="0">
                <a:solidFill>
                  <a:srgbClr val="FF19FF"/>
                </a:solidFill>
                <a:latin typeface="Tahoma" pitchFamily="34" charset="0"/>
                <a:ea typeface="+mn-ea"/>
                <a:cs typeface="Arial" charset="0"/>
              </a:rPr>
            </a:br>
            <a:r>
              <a:rPr lang="el-GR" altLang="el-GR" sz="2000" dirty="0">
                <a:solidFill>
                  <a:srgbClr val="FF19FF"/>
                </a:solidFill>
                <a:latin typeface="Tahoma" pitchFamily="34" charset="0"/>
                <a:ea typeface="+mn-ea"/>
                <a:cs typeface="Arial" charset="0"/>
              </a:rPr>
              <a:t/>
            </a:r>
            <a:br>
              <a:rPr lang="el-GR" altLang="el-GR" sz="2000" dirty="0">
                <a:solidFill>
                  <a:srgbClr val="FF19FF"/>
                </a:solidFill>
                <a:latin typeface="Tahoma" pitchFamily="34" charset="0"/>
                <a:ea typeface="+mn-ea"/>
                <a:cs typeface="Arial" charset="0"/>
              </a:rPr>
            </a:br>
            <a:r>
              <a:rPr lang="en-US" altLang="el-GR" sz="2000" dirty="0">
                <a:solidFill>
                  <a:srgbClr val="FF19FF"/>
                </a:solidFill>
                <a:latin typeface="Tahoma" pitchFamily="34" charset="0"/>
                <a:ea typeface="+mn-ea"/>
                <a:cs typeface="Arial" charset="0"/>
                <a:hlinkClick r:id="rId2"/>
              </a:rPr>
              <a:t>http://</a:t>
            </a:r>
            <a:r>
              <a:rPr lang="en-US" altLang="el-GR" sz="2000" dirty="0" smtClean="0">
                <a:solidFill>
                  <a:srgbClr val="FF19FF"/>
                </a:solidFill>
                <a:latin typeface="Tahoma" pitchFamily="34" charset="0"/>
                <a:ea typeface="+mn-ea"/>
                <a:cs typeface="Arial" charset="0"/>
                <a:hlinkClick r:id="rId2"/>
              </a:rPr>
              <a:t>www.londonwaste.co.uk/media/schematic.html</a:t>
            </a:r>
            <a:endParaRPr lang="el-GR" dirty="0"/>
          </a:p>
        </p:txBody>
      </p:sp>
      <p:pic>
        <p:nvPicPr>
          <p:cNvPr id="4" name="5 - Εικόνα" descr="incineration.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2303091"/>
            <a:ext cx="8352927" cy="455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290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764704"/>
            <a:ext cx="9144000" cy="1008112"/>
          </a:xfrm>
        </p:spPr>
        <p:txBody>
          <a:bodyPr>
            <a:normAutofit fontScale="90000"/>
          </a:bodyPr>
          <a:lstStyle/>
          <a:p>
            <a:r>
              <a:rPr lang="el-GR" dirty="0" smtClean="0"/>
              <a:t>Αποτέφρωση – Απαέρια Καύσης - </a:t>
            </a:r>
            <a:r>
              <a:rPr lang="el-GR" b="1" dirty="0" smtClean="0">
                <a:solidFill>
                  <a:schemeClr val="accent3">
                    <a:lumMod val="75000"/>
                  </a:schemeClr>
                </a:solidFill>
              </a:rPr>
              <a:t>ΔΙΟΞΙΝΕΣ</a:t>
            </a:r>
            <a:endParaRPr lang="el-GR" b="1" dirty="0">
              <a:solidFill>
                <a:schemeClr val="accent3">
                  <a:lumMod val="75000"/>
                </a:schemeClr>
              </a:solidFill>
            </a:endParaRPr>
          </a:p>
        </p:txBody>
      </p:sp>
      <p:sp>
        <p:nvSpPr>
          <p:cNvPr id="3" name="Θέση περιεχομένου 2"/>
          <p:cNvSpPr>
            <a:spLocks noGrp="1"/>
          </p:cNvSpPr>
          <p:nvPr>
            <p:ph idx="1"/>
          </p:nvPr>
        </p:nvSpPr>
        <p:spPr>
          <a:xfrm>
            <a:off x="457200" y="1772816"/>
            <a:ext cx="8229600" cy="4801720"/>
          </a:xfrm>
        </p:spPr>
        <p:txBody>
          <a:bodyPr>
            <a:normAutofit/>
          </a:bodyPr>
          <a:lstStyle/>
          <a:p>
            <a:pPr algn="just"/>
            <a:r>
              <a:rPr lang="el-GR" sz="2000" dirty="0" smtClean="0">
                <a:latin typeface="Arial" panose="020B0604020202020204" pitchFamily="34" charset="0"/>
                <a:cs typeface="Arial" panose="020B0604020202020204" pitchFamily="34" charset="0"/>
              </a:rPr>
              <a:t>Από </a:t>
            </a:r>
            <a:r>
              <a:rPr lang="el-GR" sz="2000" dirty="0">
                <a:latin typeface="Arial" pitchFamily="34" charset="0"/>
                <a:cs typeface="Arial" panose="020B0604020202020204" pitchFamily="34" charset="0"/>
              </a:rPr>
              <a:t>καύση απορριμμάτων ή αποβλήτων με χλωροπαράγωγα, παραγωγή χλωρίου, χλωριωμένων πλαστικών PVC</a:t>
            </a:r>
            <a:endParaRPr lang="el-GR" sz="2000" dirty="0" smtClean="0">
              <a:latin typeface="Arial" pitchFamily="34" charset="0"/>
              <a:cs typeface="Arial" panose="020B0604020202020204" pitchFamily="34" charset="0"/>
            </a:endParaRPr>
          </a:p>
          <a:p>
            <a:pPr marL="109728" indent="0" algn="just">
              <a:buNone/>
            </a:pPr>
            <a:endParaRPr lang="el-GR" sz="2000" dirty="0" smtClean="0">
              <a:latin typeface="Arial" pitchFamily="34" charset="0"/>
              <a:cs typeface="Arial" panose="020B0604020202020204" pitchFamily="34" charset="0"/>
            </a:endParaRPr>
          </a:p>
          <a:p>
            <a:pPr algn="just"/>
            <a:r>
              <a:rPr lang="el-GR" sz="2000" dirty="0">
                <a:latin typeface="Arial" panose="020B0604020202020204" pitchFamily="34" charset="0"/>
                <a:cs typeface="Arial" panose="020B0604020202020204" pitchFamily="34" charset="0"/>
              </a:rPr>
              <a:t>η πλέον </a:t>
            </a:r>
            <a:r>
              <a:rPr lang="el-GR" sz="2000" dirty="0" smtClean="0">
                <a:latin typeface="Arial" panose="020B0604020202020204" pitchFamily="34" charset="0"/>
                <a:cs typeface="Arial" panose="020B0604020202020204" pitchFamily="34" charset="0"/>
              </a:rPr>
              <a:t>επικίνδυνη: 2,3,7,8-τετραχλωροδιβενζο-p-διοξίνη </a:t>
            </a:r>
          </a:p>
          <a:p>
            <a:pPr marL="109728" indent="0" algn="just">
              <a:buNone/>
            </a:pPr>
            <a:r>
              <a:rPr lang="el-GR" sz="2000" dirty="0" smtClean="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2,3,7,8-TCDD) </a:t>
            </a:r>
          </a:p>
          <a:p>
            <a:pPr algn="just"/>
            <a:endParaRPr lang="el-GR" sz="2000" dirty="0">
              <a:latin typeface="Arial" panose="020B0604020202020204" pitchFamily="34" charset="0"/>
              <a:cs typeface="Arial" panose="020B0604020202020204" pitchFamily="34" charset="0"/>
            </a:endParaRPr>
          </a:p>
          <a:p>
            <a:pPr algn="just"/>
            <a:r>
              <a:rPr lang="el-GR" sz="2000" b="1" dirty="0">
                <a:latin typeface="Arial" panose="020B0604020202020204" pitchFamily="34" charset="0"/>
                <a:cs typeface="Arial" panose="020B0604020202020204" pitchFamily="34" charset="0"/>
              </a:rPr>
              <a:t>Συσσωρεύετα</a:t>
            </a:r>
            <a:r>
              <a:rPr lang="el-GR" sz="2000" dirty="0">
                <a:latin typeface="Arial" panose="020B0604020202020204" pitchFamily="34" charset="0"/>
                <a:cs typeface="Arial" panose="020B0604020202020204" pitchFamily="34" charset="0"/>
              </a:rPr>
              <a:t>ι σε λιπώδεις ιστούς </a:t>
            </a:r>
            <a:r>
              <a:rPr lang="el-GR" sz="2000" dirty="0" smtClean="0">
                <a:latin typeface="Arial" panose="020B0604020202020204" pitchFamily="34" charset="0"/>
                <a:cs typeface="Arial" panose="020B0604020202020204" pitchFamily="34" charset="0"/>
              </a:rPr>
              <a:t>ζώων</a:t>
            </a:r>
          </a:p>
          <a:p>
            <a:pPr marL="109728" indent="0" algn="just">
              <a:buNone/>
            </a:pPr>
            <a:endParaRPr lang="el-GR" sz="2000" dirty="0" smtClean="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TCDD </a:t>
            </a:r>
            <a:r>
              <a:rPr lang="el-GR" sz="2000" b="1" dirty="0">
                <a:latin typeface="Arial" panose="020B0604020202020204" pitchFamily="34" charset="0"/>
                <a:cs typeface="Arial" panose="020B0604020202020204" pitchFamily="34" charset="0"/>
              </a:rPr>
              <a:t>Καρκινογόνος</a:t>
            </a:r>
            <a:r>
              <a:rPr lang="el-GR" sz="2000" dirty="0">
                <a:latin typeface="Arial" panose="020B0604020202020204" pitchFamily="34" charset="0"/>
                <a:cs typeface="Arial" panose="020B0604020202020204" pitchFamily="34" charset="0"/>
              </a:rPr>
              <a:t> για ανθρώπους</a:t>
            </a:r>
          </a:p>
          <a:p>
            <a:pPr algn="just"/>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191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64704"/>
            <a:ext cx="8229600" cy="936104"/>
          </a:xfrm>
        </p:spPr>
        <p:txBody>
          <a:bodyPr>
            <a:normAutofit fontScale="90000"/>
          </a:bodyPr>
          <a:lstStyle/>
          <a:p>
            <a:r>
              <a:rPr lang="el-GR" dirty="0" smtClean="0"/>
              <a:t>Κυριότερες πηγές ρύπανσης εδαφών</a:t>
            </a:r>
            <a:endParaRPr lang="el-GR" dirty="0"/>
          </a:p>
        </p:txBody>
      </p:sp>
      <p:sp>
        <p:nvSpPr>
          <p:cNvPr id="3" name="Θέση περιεχομένου 2"/>
          <p:cNvSpPr>
            <a:spLocks noGrp="1"/>
          </p:cNvSpPr>
          <p:nvPr>
            <p:ph idx="1"/>
          </p:nvPr>
        </p:nvSpPr>
        <p:spPr>
          <a:xfrm>
            <a:off x="457200" y="1700808"/>
            <a:ext cx="8229600" cy="4873728"/>
          </a:xfrm>
        </p:spPr>
        <p:txBody>
          <a:bodyPr>
            <a:normAutofit fontScale="77500" lnSpcReduction="20000"/>
          </a:bodyPr>
          <a:lstStyle/>
          <a:p>
            <a:pPr algn="just"/>
            <a:r>
              <a:rPr lang="el-GR" dirty="0">
                <a:latin typeface="Arial" panose="020B0604020202020204" pitchFamily="34" charset="0"/>
                <a:cs typeface="Arial" panose="020B0604020202020204" pitchFamily="34" charset="0"/>
              </a:rPr>
              <a:t>Το έδαφος, μαζί με τα υδάτινα συστήματα, είναι ο κυριότερος αποδέκτης της ανθρωπογενούς ρύπανσης. </a:t>
            </a:r>
            <a:endParaRPr lang="el-GR" dirty="0" smtClean="0">
              <a:latin typeface="Arial" panose="020B0604020202020204" pitchFamily="34" charset="0"/>
              <a:cs typeface="Arial" panose="020B0604020202020204" pitchFamily="34" charset="0"/>
            </a:endParaRPr>
          </a:p>
          <a:p>
            <a:pPr algn="just"/>
            <a:r>
              <a:rPr lang="el-GR" dirty="0" smtClean="0">
                <a:latin typeface="Arial" panose="020B0604020202020204" pitchFamily="34" charset="0"/>
                <a:cs typeface="Arial" panose="020B0604020202020204" pitchFamily="34" charset="0"/>
              </a:rPr>
              <a:t>Οι </a:t>
            </a:r>
            <a:r>
              <a:rPr lang="el-GR" dirty="0">
                <a:latin typeface="Arial" panose="020B0604020202020204" pitchFamily="34" charset="0"/>
                <a:cs typeface="Arial" panose="020B0604020202020204" pitchFamily="34" charset="0"/>
              </a:rPr>
              <a:t>βιομηχανικές, βιοτεχνικές και εμπορικές δραστηριότητες ρυπαίνουν σε μεγάλο βαθμό το έδαφος. </a:t>
            </a:r>
            <a:endParaRPr lang="el-GR" dirty="0" smtClean="0">
              <a:latin typeface="Arial" panose="020B0604020202020204" pitchFamily="34" charset="0"/>
              <a:cs typeface="Arial" panose="020B0604020202020204" pitchFamily="34" charset="0"/>
            </a:endParaRPr>
          </a:p>
          <a:p>
            <a:pPr algn="just"/>
            <a:r>
              <a:rPr lang="el-GR" dirty="0" smtClean="0">
                <a:latin typeface="Arial" panose="020B0604020202020204" pitchFamily="34" charset="0"/>
                <a:cs typeface="Arial" panose="020B0604020202020204" pitchFamily="34" charset="0"/>
              </a:rPr>
              <a:t>Γεωργικά </a:t>
            </a:r>
            <a:r>
              <a:rPr lang="el-GR" dirty="0">
                <a:latin typeface="Arial" panose="020B0604020202020204" pitchFamily="34" charset="0"/>
                <a:cs typeface="Arial" panose="020B0604020202020204" pitchFamily="34" charset="0"/>
              </a:rPr>
              <a:t>και κτηνοτροφικά απόβλητα, λιπάσματα και φυτοφάρμακα ρυπαίνουν καλλιεργημένες εκτάσεις. </a:t>
            </a:r>
            <a:endParaRPr lang="el-GR" dirty="0" smtClean="0">
              <a:latin typeface="Arial" panose="020B0604020202020204" pitchFamily="34" charset="0"/>
              <a:cs typeface="Arial" panose="020B0604020202020204" pitchFamily="34" charset="0"/>
            </a:endParaRPr>
          </a:p>
          <a:p>
            <a:pPr algn="just"/>
            <a:r>
              <a:rPr lang="el-GR" dirty="0" smtClean="0">
                <a:latin typeface="Arial" panose="020B0604020202020204" pitchFamily="34" charset="0"/>
                <a:cs typeface="Arial" panose="020B0604020202020204" pitchFamily="34" charset="0"/>
              </a:rPr>
              <a:t>Ατυχήματα </a:t>
            </a:r>
            <a:r>
              <a:rPr lang="el-GR" dirty="0">
                <a:latin typeface="Arial" panose="020B0604020202020204" pitchFamily="34" charset="0"/>
                <a:cs typeface="Arial" panose="020B0604020202020204" pitchFamily="34" charset="0"/>
              </a:rPr>
              <a:t>και διαρροές πετρελαίου, απόβλητα ορυχείων και λατομείων είναι μερικές άλλες αιτίες ρύπανσης εδαφών</a:t>
            </a:r>
            <a:r>
              <a:rPr lang="el-GR" dirty="0" smtClean="0">
                <a:latin typeface="Arial" panose="020B0604020202020204" pitchFamily="34" charset="0"/>
                <a:cs typeface="Arial" panose="020B0604020202020204" pitchFamily="34" charset="0"/>
              </a:rPr>
              <a:t>.</a:t>
            </a:r>
          </a:p>
          <a:p>
            <a:pPr algn="just"/>
            <a:r>
              <a:rPr lang="el-GR" dirty="0" smtClean="0">
                <a:latin typeface="Arial" panose="020B0604020202020204" pitchFamily="34" charset="0"/>
                <a:cs typeface="Arial" panose="020B0604020202020204" pitchFamily="34" charset="0"/>
              </a:rPr>
              <a:t>Επίσης </a:t>
            </a:r>
            <a:r>
              <a:rPr lang="el-GR" dirty="0">
                <a:latin typeface="Arial" panose="020B0604020202020204" pitchFamily="34" charset="0"/>
                <a:cs typeface="Arial" panose="020B0604020202020204" pitchFamily="34" charset="0"/>
              </a:rPr>
              <a:t>το έδαφος γίνεται αποδέκτης και των ατμοσφαιρικών ρύπων που κατακρημνίζονται ανάλογα με τις συνθήκες και τη γεωμορφολογία των περιοχών. </a:t>
            </a:r>
            <a:endParaRPr lang="el-GR" dirty="0" smtClean="0">
              <a:latin typeface="Arial" panose="020B0604020202020204" pitchFamily="34" charset="0"/>
              <a:cs typeface="Arial" panose="020B0604020202020204" pitchFamily="34" charset="0"/>
            </a:endParaRPr>
          </a:p>
          <a:p>
            <a:pPr algn="just"/>
            <a:r>
              <a:rPr lang="el-GR" dirty="0" smtClean="0">
                <a:latin typeface="Arial" panose="020B0604020202020204" pitchFamily="34" charset="0"/>
                <a:cs typeface="Arial" panose="020B0604020202020204" pitchFamily="34" charset="0"/>
              </a:rPr>
              <a:t>Το </a:t>
            </a:r>
            <a:r>
              <a:rPr lang="el-GR" dirty="0">
                <a:latin typeface="Arial" panose="020B0604020202020204" pitchFamily="34" charset="0"/>
                <a:cs typeface="Arial" panose="020B0604020202020204" pitchFamily="34" charset="0"/>
              </a:rPr>
              <a:t>έδαφος δέχεται όλες αυτές τις ουσίες, παρασκευάσματα ή απόβλητα, τα οποία ανάλογα με τη γεωμορφολογία του εδάφους και άλλες εξωγενείς συνθήκες ρυπαίνουν τοπικά το έδαφος, ή διασκορπίζονται σε άλλα περιβαλλοντικά διαμερίσματα (πχ υπόγεια νερά) ή εκλύονται σε υδάτινα συστήματα.</a:t>
            </a:r>
          </a:p>
        </p:txBody>
      </p:sp>
    </p:spTree>
    <p:extLst>
      <p:ext uri="{BB962C8B-B14F-4D97-AF65-F5344CB8AC3E}">
        <p14:creationId xmlns:p14="http://schemas.microsoft.com/office/powerpoint/2010/main" val="1204391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92696"/>
            <a:ext cx="9144000" cy="864096"/>
          </a:xfrm>
        </p:spPr>
        <p:txBody>
          <a:bodyPr>
            <a:normAutofit fontScale="90000"/>
          </a:bodyPr>
          <a:lstStyle/>
          <a:p>
            <a:r>
              <a:rPr lang="el-GR" dirty="0"/>
              <a:t>Αποτέφρωση – Απαέρια Καύσης - </a:t>
            </a:r>
            <a:r>
              <a:rPr lang="el-GR" b="1" dirty="0">
                <a:solidFill>
                  <a:schemeClr val="accent3">
                    <a:lumMod val="75000"/>
                  </a:schemeClr>
                </a:solidFill>
              </a:rPr>
              <a:t>ΔΙΟΞΙΝΕΣ</a:t>
            </a:r>
            <a:endParaRPr lang="el-GR" dirty="0"/>
          </a:p>
        </p:txBody>
      </p:sp>
      <p:sp>
        <p:nvSpPr>
          <p:cNvPr id="3" name="Θέση περιεχομένου 2"/>
          <p:cNvSpPr>
            <a:spLocks noGrp="1"/>
          </p:cNvSpPr>
          <p:nvPr>
            <p:ph idx="1"/>
          </p:nvPr>
        </p:nvSpPr>
        <p:spPr>
          <a:xfrm>
            <a:off x="107504" y="1484784"/>
            <a:ext cx="8856984" cy="5256584"/>
          </a:xfrm>
        </p:spPr>
        <p:txBody>
          <a:bodyPr>
            <a:normAutofit/>
          </a:bodyPr>
          <a:lstStyle/>
          <a:p>
            <a:pPr marL="0" indent="0">
              <a:buNone/>
              <a:defRPr/>
            </a:pPr>
            <a:r>
              <a:rPr lang="el-GR" dirty="0">
                <a:solidFill>
                  <a:srgbClr val="00FF00"/>
                </a:solidFill>
                <a:latin typeface="Arial" pitchFamily="34" charset="0"/>
                <a:cs typeface="Arial" pitchFamily="34" charset="0"/>
              </a:rPr>
              <a:t>Επικινδυνότητα διοξινών</a:t>
            </a:r>
          </a:p>
          <a:p>
            <a:pPr algn="just">
              <a:lnSpc>
                <a:spcPct val="90000"/>
              </a:lnSpc>
              <a:defRPr/>
            </a:pPr>
            <a:r>
              <a:rPr lang="el-GR" sz="2000" dirty="0">
                <a:latin typeface="Arial" pitchFamily="34" charset="0"/>
                <a:cs typeface="Arial" pitchFamily="34" charset="0"/>
              </a:rPr>
              <a:t>Συσχέτιση</a:t>
            </a:r>
            <a:r>
              <a:rPr lang="en-GB" sz="2000" dirty="0">
                <a:latin typeface="Arial" pitchFamily="34" charset="0"/>
                <a:cs typeface="Arial" pitchFamily="34" charset="0"/>
              </a:rPr>
              <a:t> </a:t>
            </a:r>
            <a:r>
              <a:rPr lang="en-GB" sz="2000" b="1" dirty="0" smtClean="0">
                <a:latin typeface="Arial" pitchFamily="34" charset="0"/>
                <a:cs typeface="Arial" pitchFamily="34" charset="0"/>
              </a:rPr>
              <a:t>Ca</a:t>
            </a:r>
            <a:r>
              <a:rPr lang="en-US" sz="2000" b="1" dirty="0" err="1" smtClean="0">
                <a:latin typeface="Arial" pitchFamily="34" charset="0"/>
                <a:cs typeface="Arial" pitchFamily="34" charset="0"/>
              </a:rPr>
              <a:t>ncer</a:t>
            </a:r>
            <a:r>
              <a:rPr lang="el-GR" sz="2000" dirty="0" smtClean="0">
                <a:latin typeface="Arial" pitchFamily="34" charset="0"/>
                <a:cs typeface="Arial" pitchFamily="34" charset="0"/>
              </a:rPr>
              <a:t> </a:t>
            </a:r>
            <a:r>
              <a:rPr lang="el-GR" sz="2000" dirty="0">
                <a:latin typeface="Arial" pitchFamily="34" charset="0"/>
                <a:cs typeface="Arial" pitchFamily="34" charset="0"/>
              </a:rPr>
              <a:t>με ποσότητα έκθεσης </a:t>
            </a:r>
            <a:endParaRPr lang="el-GR" sz="2000" dirty="0" smtClean="0">
              <a:latin typeface="Arial" pitchFamily="34" charset="0"/>
              <a:cs typeface="Arial" pitchFamily="34" charset="0"/>
            </a:endParaRPr>
          </a:p>
          <a:p>
            <a:pPr marL="109728" indent="0" algn="just">
              <a:lnSpc>
                <a:spcPct val="90000"/>
              </a:lnSpc>
              <a:buNone/>
              <a:defRPr/>
            </a:pPr>
            <a:endParaRPr lang="el-GR" sz="2000" dirty="0">
              <a:latin typeface="Arial" pitchFamily="34" charset="0"/>
              <a:cs typeface="Arial" pitchFamily="34" charset="0"/>
            </a:endParaRPr>
          </a:p>
          <a:p>
            <a:pPr algn="just">
              <a:lnSpc>
                <a:spcPct val="90000"/>
              </a:lnSpc>
              <a:defRPr/>
            </a:pPr>
            <a:r>
              <a:rPr lang="el-GR" sz="2000" dirty="0">
                <a:latin typeface="Arial" pitchFamily="34" charset="0"/>
                <a:cs typeface="Arial" pitchFamily="34" charset="0"/>
              </a:rPr>
              <a:t>Στατιστικά </a:t>
            </a:r>
            <a:r>
              <a:rPr lang="el-GR" sz="2000" dirty="0" smtClean="0">
                <a:latin typeface="Arial" pitchFamily="34" charset="0"/>
                <a:cs typeface="Arial" pitchFamily="34" charset="0"/>
              </a:rPr>
              <a:t>σημαντική</a:t>
            </a:r>
            <a:r>
              <a:rPr lang="en-US" sz="2000" dirty="0" smtClean="0">
                <a:latin typeface="Arial" pitchFamily="34" charset="0"/>
                <a:cs typeface="Arial" pitchFamily="34" charset="0"/>
              </a:rPr>
              <a:t> </a:t>
            </a:r>
            <a:r>
              <a:rPr lang="el-GR" sz="2000" dirty="0" smtClean="0">
                <a:latin typeface="Arial" pitchFamily="34" charset="0"/>
                <a:cs typeface="Arial" pitchFamily="34" charset="0"/>
                <a:sym typeface="Symbol" pitchFamily="18" charset="2"/>
              </a:rPr>
              <a:t></a:t>
            </a:r>
            <a:r>
              <a:rPr lang="el-GR" sz="2000" dirty="0" smtClean="0">
                <a:latin typeface="Arial" pitchFamily="34" charset="0"/>
                <a:cs typeface="Arial" pitchFamily="34" charset="0"/>
              </a:rPr>
              <a:t> </a:t>
            </a:r>
            <a:r>
              <a:rPr lang="en-GB" sz="2000" dirty="0">
                <a:latin typeface="Arial" pitchFamily="34" charset="0"/>
                <a:cs typeface="Arial" pitchFamily="34" charset="0"/>
              </a:rPr>
              <a:t>Ca </a:t>
            </a:r>
            <a:r>
              <a:rPr lang="el-GR" sz="2000" dirty="0">
                <a:latin typeface="Arial" pitchFamily="34" charset="0"/>
                <a:cs typeface="Arial" pitchFamily="34" charset="0"/>
              </a:rPr>
              <a:t>πνεύμονα, σαρκώματος μαλακών </a:t>
            </a:r>
            <a:r>
              <a:rPr lang="el-GR" sz="2000" dirty="0" smtClean="0">
                <a:latin typeface="Arial" pitchFamily="34" charset="0"/>
                <a:cs typeface="Arial" pitchFamily="34" charset="0"/>
              </a:rPr>
              <a:t>ιστών, </a:t>
            </a:r>
            <a:r>
              <a:rPr lang="el-GR" sz="2000" dirty="0">
                <a:latin typeface="Arial" pitchFamily="34" charset="0"/>
                <a:cs typeface="Arial" pitchFamily="34" charset="0"/>
              </a:rPr>
              <a:t>αύξηση </a:t>
            </a:r>
            <a:r>
              <a:rPr lang="el-GR" sz="2000" dirty="0" smtClean="0">
                <a:latin typeface="Arial" pitchFamily="34" charset="0"/>
                <a:cs typeface="Arial" pitchFamily="34" charset="0"/>
              </a:rPr>
              <a:t>λ</a:t>
            </a:r>
            <a:r>
              <a:rPr lang="el-GR" sz="2000" dirty="0">
                <a:latin typeface="Arial" pitchFamily="34" charset="0"/>
                <a:cs typeface="Arial" pitchFamily="34" charset="0"/>
              </a:rPr>
              <a:t>ε</a:t>
            </a:r>
            <a:r>
              <a:rPr lang="el-GR" sz="2000" dirty="0" smtClean="0">
                <a:latin typeface="Arial" pitchFamily="34" charset="0"/>
                <a:cs typeface="Arial" pitchFamily="34" charset="0"/>
              </a:rPr>
              <a:t>μφώματος </a:t>
            </a:r>
            <a:r>
              <a:rPr lang="el-GR" sz="2000" dirty="0" err="1">
                <a:latin typeface="Arial" pitchFamily="34" charset="0"/>
                <a:cs typeface="Arial" pitchFamily="34" charset="0"/>
              </a:rPr>
              <a:t>non</a:t>
            </a:r>
            <a:r>
              <a:rPr lang="el-GR" sz="2000" dirty="0">
                <a:latin typeface="Arial" pitchFamily="34" charset="0"/>
                <a:cs typeface="Arial" pitchFamily="34" charset="0"/>
              </a:rPr>
              <a:t>-</a:t>
            </a:r>
            <a:r>
              <a:rPr lang="el-GR" sz="2000" dirty="0" err="1">
                <a:latin typeface="Arial" pitchFamily="34" charset="0"/>
                <a:cs typeface="Arial" pitchFamily="34" charset="0"/>
              </a:rPr>
              <a:t>Hodgkin</a:t>
            </a:r>
            <a:r>
              <a:rPr lang="el-GR" sz="2000" dirty="0">
                <a:latin typeface="Arial" pitchFamily="34" charset="0"/>
                <a:cs typeface="Arial" pitchFamily="34" charset="0"/>
              </a:rPr>
              <a:t> σε ορισμένες περιπτώσεις, παρουσία σποραδικών </a:t>
            </a:r>
            <a:r>
              <a:rPr lang="en-GB" sz="2000" dirty="0" smtClean="0">
                <a:latin typeface="Arial" pitchFamily="34" charset="0"/>
                <a:cs typeface="Arial" pitchFamily="34" charset="0"/>
              </a:rPr>
              <a:t>Ca</a:t>
            </a:r>
            <a:endParaRPr lang="el-GR" sz="2000" dirty="0" smtClean="0">
              <a:latin typeface="Arial" pitchFamily="34" charset="0"/>
              <a:cs typeface="Arial" pitchFamily="34" charset="0"/>
            </a:endParaRPr>
          </a:p>
          <a:p>
            <a:pPr marL="109728" indent="0" algn="just">
              <a:lnSpc>
                <a:spcPct val="90000"/>
              </a:lnSpc>
              <a:buNone/>
              <a:defRPr/>
            </a:pPr>
            <a:endParaRPr lang="el-GR" sz="2000" dirty="0">
              <a:latin typeface="Arial" pitchFamily="34" charset="0"/>
              <a:cs typeface="Arial" pitchFamily="34" charset="0"/>
            </a:endParaRPr>
          </a:p>
          <a:p>
            <a:pPr algn="just">
              <a:lnSpc>
                <a:spcPct val="90000"/>
              </a:lnSpc>
              <a:buNone/>
              <a:defRPr/>
            </a:pPr>
            <a:r>
              <a:rPr lang="el-GR" sz="2000" dirty="0">
                <a:latin typeface="Arial" pitchFamily="34" charset="0"/>
                <a:cs typeface="Arial" pitchFamily="34" charset="0"/>
              </a:rPr>
              <a:t>Συνολικά </a:t>
            </a:r>
            <a:r>
              <a:rPr lang="el-GR" sz="2000" dirty="0">
                <a:latin typeface="Arial" pitchFamily="34" charset="0"/>
                <a:cs typeface="Arial" pitchFamily="34" charset="0"/>
                <a:sym typeface="Symbol" pitchFamily="18" charset="2"/>
              </a:rPr>
              <a:t> </a:t>
            </a:r>
            <a:r>
              <a:rPr lang="en-GB" sz="2000" dirty="0" smtClean="0">
                <a:latin typeface="Arial" pitchFamily="34" charset="0"/>
                <a:cs typeface="Arial" pitchFamily="34" charset="0"/>
                <a:sym typeface="Symbol" pitchFamily="18" charset="2"/>
              </a:rPr>
              <a:t>Ca </a:t>
            </a:r>
          </a:p>
          <a:p>
            <a:pPr algn="just">
              <a:lnSpc>
                <a:spcPct val="90000"/>
              </a:lnSpc>
              <a:buFont typeface="Wingdings" pitchFamily="2" charset="2"/>
              <a:buChar char="v"/>
              <a:defRPr/>
            </a:pPr>
            <a:r>
              <a:rPr lang="en-GB" sz="2000" dirty="0" smtClean="0">
                <a:latin typeface="Arial" pitchFamily="34" charset="0"/>
                <a:cs typeface="Arial" pitchFamily="34" charset="0"/>
                <a:sym typeface="Symbol" pitchFamily="18" charset="2"/>
              </a:rPr>
              <a:t> </a:t>
            </a:r>
            <a:r>
              <a:rPr lang="el-GR" sz="2000" dirty="0" smtClean="0">
                <a:latin typeface="Arial" pitchFamily="34" charset="0"/>
                <a:cs typeface="Arial" pitchFamily="34" charset="0"/>
                <a:sym typeface="Symbol" pitchFamily="18" charset="2"/>
              </a:rPr>
              <a:t></a:t>
            </a:r>
            <a:r>
              <a:rPr lang="en-GB" sz="2000" dirty="0" smtClean="0">
                <a:latin typeface="Arial" pitchFamily="34" charset="0"/>
                <a:cs typeface="Arial" pitchFamily="34" charset="0"/>
                <a:sym typeface="Symbol" pitchFamily="18" charset="2"/>
              </a:rPr>
              <a:t>Ca </a:t>
            </a:r>
            <a:r>
              <a:rPr lang="el-GR" sz="2000" dirty="0" smtClean="0">
                <a:latin typeface="Arial" pitchFamily="34" charset="0"/>
                <a:cs typeface="Arial" pitchFamily="34" charset="0"/>
              </a:rPr>
              <a:t>ήπατος σε ποντίκια, αρουραίους σε διασωλήνωση</a:t>
            </a:r>
          </a:p>
          <a:p>
            <a:pPr algn="just">
              <a:lnSpc>
                <a:spcPct val="90000"/>
              </a:lnSpc>
              <a:buFont typeface="Wingdings" pitchFamily="2" charset="2"/>
              <a:buChar char="v"/>
              <a:defRPr/>
            </a:pPr>
            <a:r>
              <a:rPr lang="el-GR" sz="2000" dirty="0" smtClean="0">
                <a:latin typeface="Arial" pitchFamily="34" charset="0"/>
                <a:cs typeface="Arial" pitchFamily="34" charset="0"/>
                <a:sym typeface="Symbol" pitchFamily="18" charset="2"/>
              </a:rPr>
              <a:t></a:t>
            </a:r>
            <a:r>
              <a:rPr lang="en-GB" sz="2000" dirty="0">
                <a:latin typeface="Arial" pitchFamily="34" charset="0"/>
                <a:cs typeface="Arial" pitchFamily="34" charset="0"/>
                <a:sym typeface="Symbol" pitchFamily="18" charset="2"/>
              </a:rPr>
              <a:t>Ca</a:t>
            </a:r>
            <a:r>
              <a:rPr lang="el-GR" sz="2000" dirty="0">
                <a:latin typeface="Arial" pitchFamily="34" charset="0"/>
                <a:cs typeface="Arial" pitchFamily="34" charset="0"/>
                <a:sym typeface="Symbol" pitchFamily="18" charset="2"/>
              </a:rPr>
              <a:t> ήπατος, ανώτερου γαστρεντερικού, </a:t>
            </a:r>
            <a:r>
              <a:rPr lang="el-GR" sz="2000" dirty="0" err="1">
                <a:latin typeface="Arial" pitchFamily="34" charset="0"/>
                <a:cs typeface="Arial" pitchFamily="34" charset="0"/>
                <a:sym typeface="Symbol" pitchFamily="18" charset="2"/>
              </a:rPr>
              <a:t>θυροειδή</a:t>
            </a:r>
            <a:r>
              <a:rPr lang="el-GR" sz="2000" dirty="0">
                <a:latin typeface="Arial" pitchFamily="34" charset="0"/>
                <a:cs typeface="Arial" pitchFamily="34" charset="0"/>
                <a:sym typeface="Symbol" pitchFamily="18" charset="2"/>
              </a:rPr>
              <a:t> σε </a:t>
            </a:r>
            <a:r>
              <a:rPr lang="el-GR" sz="2000" dirty="0">
                <a:latin typeface="Arial" pitchFamily="34" charset="0"/>
                <a:cs typeface="Arial" pitchFamily="34" charset="0"/>
              </a:rPr>
              <a:t>ποντίκια, αρουραίους  σε τροφή</a:t>
            </a:r>
            <a:endParaRPr lang="en-US" sz="2000" dirty="0">
              <a:latin typeface="Arial" pitchFamily="34" charset="0"/>
              <a:cs typeface="Arial" pitchFamily="34" charset="0"/>
            </a:endParaRPr>
          </a:p>
          <a:p>
            <a:pPr algn="just">
              <a:lnSpc>
                <a:spcPct val="90000"/>
              </a:lnSpc>
              <a:buFont typeface="Wingdings" pitchFamily="2" charset="2"/>
              <a:buChar char="v"/>
              <a:defRPr/>
            </a:pPr>
            <a:r>
              <a:rPr lang="el-GR" sz="2000" dirty="0">
                <a:latin typeface="Arial" pitchFamily="34" charset="0"/>
                <a:cs typeface="Arial" pitchFamily="34" charset="0"/>
                <a:sym typeface="Symbol" pitchFamily="18" charset="2"/>
              </a:rPr>
              <a:t> </a:t>
            </a:r>
            <a:r>
              <a:rPr lang="en-GB" sz="2000" dirty="0">
                <a:latin typeface="Arial" pitchFamily="34" charset="0"/>
                <a:cs typeface="Arial" pitchFamily="34" charset="0"/>
                <a:sym typeface="Symbol" pitchFamily="18" charset="2"/>
              </a:rPr>
              <a:t>Ca </a:t>
            </a:r>
            <a:r>
              <a:rPr lang="el-GR" sz="2000" dirty="0">
                <a:latin typeface="Arial" pitchFamily="34" charset="0"/>
                <a:cs typeface="Arial" pitchFamily="34" charset="0"/>
              </a:rPr>
              <a:t>δέρματος σε ποντίκια, αρουραίους, κουνέλια</a:t>
            </a:r>
          </a:p>
          <a:p>
            <a:pPr algn="just">
              <a:lnSpc>
                <a:spcPct val="90000"/>
              </a:lnSpc>
              <a:buFont typeface="Wingdings" pitchFamily="2" charset="2"/>
              <a:buChar char="v"/>
              <a:defRPr/>
            </a:pPr>
            <a:r>
              <a:rPr lang="el-GR" sz="2000" dirty="0">
                <a:latin typeface="Arial" pitchFamily="34" charset="0"/>
                <a:cs typeface="Arial" pitchFamily="34" charset="0"/>
              </a:rPr>
              <a:t>Επίσης </a:t>
            </a:r>
            <a:r>
              <a:rPr lang="el-GR" sz="2000" dirty="0" err="1">
                <a:latin typeface="Arial" pitchFamily="34" charset="0"/>
                <a:cs typeface="Arial" pitchFamily="34" charset="0"/>
              </a:rPr>
              <a:t>συνεργιστικά</a:t>
            </a:r>
            <a:r>
              <a:rPr lang="el-GR" sz="2000" dirty="0">
                <a:latin typeface="Arial" pitchFamily="34" charset="0"/>
                <a:cs typeface="Arial" pitchFamily="34" charset="0"/>
              </a:rPr>
              <a:t> με άλλα καρκινογόνα σε </a:t>
            </a:r>
            <a:r>
              <a:rPr lang="en-GB" sz="2000" dirty="0">
                <a:latin typeface="Arial" pitchFamily="34" charset="0"/>
                <a:cs typeface="Arial" pitchFamily="34" charset="0"/>
                <a:sym typeface="Symbol" pitchFamily="18" charset="2"/>
              </a:rPr>
              <a:t>Ca </a:t>
            </a:r>
            <a:r>
              <a:rPr lang="el-GR" sz="2000" dirty="0">
                <a:latin typeface="Arial" pitchFamily="34" charset="0"/>
                <a:cs typeface="Arial" pitchFamily="34" charset="0"/>
                <a:sym typeface="Symbol" pitchFamily="18" charset="2"/>
              </a:rPr>
              <a:t> δέρματος, ήπατος, πνεύμονα</a:t>
            </a:r>
            <a:endParaRPr lang="en-GB" sz="2000" dirty="0">
              <a:latin typeface="Arial" pitchFamily="34" charset="0"/>
              <a:cs typeface="Arial" pitchFamily="34" charset="0"/>
              <a:sym typeface="Symbol" pitchFamily="18" charset="2"/>
            </a:endParaRPr>
          </a:p>
          <a:p>
            <a:pPr algn="just">
              <a:lnSpc>
                <a:spcPct val="90000"/>
              </a:lnSpc>
              <a:buFont typeface="Wingdings" pitchFamily="2" charset="2"/>
              <a:buChar char="v"/>
              <a:defRPr/>
            </a:pPr>
            <a:r>
              <a:rPr lang="el-GR" sz="2000" dirty="0">
                <a:latin typeface="Arial" pitchFamily="34" charset="0"/>
                <a:cs typeface="Arial" pitchFamily="34" charset="0"/>
                <a:sym typeface="Symbol" pitchFamily="18" charset="2"/>
              </a:rPr>
              <a:t>Κατάταξη της </a:t>
            </a:r>
            <a:r>
              <a:rPr lang="el-GR" sz="2000" dirty="0">
                <a:latin typeface="Arial" pitchFamily="34" charset="0"/>
                <a:cs typeface="Arial" pitchFamily="34" charset="0"/>
              </a:rPr>
              <a:t>TCDD</a:t>
            </a:r>
            <a:r>
              <a:rPr lang="el-GR" sz="2000" dirty="0">
                <a:latin typeface="Arial" pitchFamily="34" charset="0"/>
                <a:cs typeface="Arial" pitchFamily="34" charset="0"/>
                <a:sym typeface="Symbol" pitchFamily="18" charset="2"/>
              </a:rPr>
              <a:t> στην κατηγορία Ι IARC «</a:t>
            </a:r>
            <a:r>
              <a:rPr lang="el-GR" sz="2000" dirty="0" err="1">
                <a:latin typeface="Arial" pitchFamily="34" charset="0"/>
                <a:cs typeface="Arial" pitchFamily="34" charset="0"/>
                <a:sym typeface="Symbol" pitchFamily="18" charset="2"/>
              </a:rPr>
              <a:t>Carcinogenic</a:t>
            </a:r>
            <a:r>
              <a:rPr lang="el-GR" sz="2000" dirty="0">
                <a:latin typeface="Arial" pitchFamily="34" charset="0"/>
                <a:cs typeface="Arial" pitchFamily="34" charset="0"/>
                <a:sym typeface="Symbol" pitchFamily="18" charset="2"/>
              </a:rPr>
              <a:t> </a:t>
            </a:r>
            <a:r>
              <a:rPr lang="el-GR" sz="2000" dirty="0" err="1">
                <a:latin typeface="Arial" pitchFamily="34" charset="0"/>
                <a:cs typeface="Arial" pitchFamily="34" charset="0"/>
                <a:sym typeface="Symbol" pitchFamily="18" charset="2"/>
              </a:rPr>
              <a:t>to</a:t>
            </a:r>
            <a:r>
              <a:rPr lang="el-GR" sz="2000" dirty="0">
                <a:latin typeface="Arial" pitchFamily="34" charset="0"/>
                <a:cs typeface="Arial" pitchFamily="34" charset="0"/>
                <a:sym typeface="Symbol" pitchFamily="18" charset="2"/>
              </a:rPr>
              <a:t> </a:t>
            </a:r>
            <a:r>
              <a:rPr lang="el-GR" sz="2000" dirty="0" err="1">
                <a:latin typeface="Arial" pitchFamily="34" charset="0"/>
                <a:cs typeface="Arial" pitchFamily="34" charset="0"/>
                <a:sym typeface="Symbol" pitchFamily="18" charset="2"/>
              </a:rPr>
              <a:t>humans</a:t>
            </a:r>
            <a:r>
              <a:rPr lang="el-GR" sz="2000" dirty="0">
                <a:latin typeface="Arial" pitchFamily="34" charset="0"/>
                <a:cs typeface="Arial" pitchFamily="34" charset="0"/>
                <a:sym typeface="Symbol" pitchFamily="18" charset="2"/>
              </a:rPr>
              <a:t>», ανακατάταξη από την ΙΙΑ το </a:t>
            </a:r>
            <a:r>
              <a:rPr lang="el-GR" sz="2000" dirty="0" smtClean="0">
                <a:latin typeface="Arial" pitchFamily="34" charset="0"/>
                <a:cs typeface="Arial" pitchFamily="34" charset="0"/>
                <a:sym typeface="Symbol" pitchFamily="18" charset="2"/>
              </a:rPr>
              <a:t>1997</a:t>
            </a:r>
            <a:endParaRPr lang="el-GR" sz="2000" dirty="0"/>
          </a:p>
        </p:txBody>
      </p:sp>
    </p:spTree>
    <p:extLst>
      <p:ext uri="{BB962C8B-B14F-4D97-AF65-F5344CB8AC3E}">
        <p14:creationId xmlns:p14="http://schemas.microsoft.com/office/powerpoint/2010/main" val="503732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20688"/>
            <a:ext cx="9036496" cy="936104"/>
          </a:xfrm>
        </p:spPr>
        <p:txBody>
          <a:bodyPr>
            <a:normAutofit/>
          </a:bodyPr>
          <a:lstStyle/>
          <a:p>
            <a:r>
              <a:rPr lang="el-GR" sz="3500" dirty="0"/>
              <a:t>Αποτέφρωση – Απαέρια Καύσης - </a:t>
            </a:r>
            <a:r>
              <a:rPr lang="el-GR" sz="3500" b="1" dirty="0" smtClean="0">
                <a:solidFill>
                  <a:schemeClr val="accent3">
                    <a:lumMod val="75000"/>
                  </a:schemeClr>
                </a:solidFill>
              </a:rPr>
              <a:t>ΦΟΥΡΑΝΙΑ</a:t>
            </a:r>
            <a:endParaRPr lang="el-GR" sz="3500" dirty="0"/>
          </a:p>
        </p:txBody>
      </p:sp>
      <p:sp>
        <p:nvSpPr>
          <p:cNvPr id="3" name="Θέση περιεχομένου 2"/>
          <p:cNvSpPr>
            <a:spLocks noGrp="1"/>
          </p:cNvSpPr>
          <p:nvPr>
            <p:ph idx="1"/>
          </p:nvPr>
        </p:nvSpPr>
        <p:spPr>
          <a:xfrm>
            <a:off x="0" y="1628800"/>
            <a:ext cx="8686800" cy="4945736"/>
          </a:xfrm>
        </p:spPr>
        <p:txBody>
          <a:bodyPr>
            <a:normAutofit/>
          </a:bodyPr>
          <a:lstStyle/>
          <a:p>
            <a:pPr algn="just"/>
            <a:r>
              <a:rPr lang="el-GR" sz="2000" dirty="0">
                <a:latin typeface="Arial" panose="020B0604020202020204" pitchFamily="34" charset="0"/>
                <a:cs typeface="Arial" panose="020B0604020202020204" pitchFamily="34" charset="0"/>
              </a:rPr>
              <a:t>Κ</a:t>
            </a:r>
            <a:r>
              <a:rPr lang="el-GR" sz="2000" dirty="0" smtClean="0">
                <a:latin typeface="Arial" panose="020B0604020202020204" pitchFamily="34" charset="0"/>
                <a:cs typeface="Arial" panose="020B0604020202020204" pitchFamily="34" charset="0"/>
              </a:rPr>
              <a:t>ατά </a:t>
            </a:r>
            <a:r>
              <a:rPr lang="el-GR" sz="2000" dirty="0">
                <a:latin typeface="Arial" panose="020B0604020202020204" pitchFamily="34" charset="0"/>
                <a:cs typeface="Arial" panose="020B0604020202020204" pitchFamily="34" charset="0"/>
              </a:rPr>
              <a:t>την καύση οργανικών ενώσεων με Cl ή μη χλωριωμένων οργανικών ενώσεων παρουσία Cl- σε &lt;</a:t>
            </a:r>
            <a:r>
              <a:rPr lang="el-GR" sz="2000" dirty="0" smtClean="0">
                <a:latin typeface="Arial" panose="020B0604020202020204" pitchFamily="34" charset="0"/>
                <a:cs typeface="Arial" panose="020B0604020202020204" pitchFamily="34" charset="0"/>
              </a:rPr>
              <a:t>1200</a:t>
            </a:r>
            <a:r>
              <a:rPr lang="el-GR" sz="2000" baseline="30000" dirty="0" smtClean="0">
                <a:latin typeface="Arial" panose="020B0604020202020204" pitchFamily="34" charset="0"/>
                <a:cs typeface="Arial" panose="020B0604020202020204" pitchFamily="34" charset="0"/>
              </a:rPr>
              <a:t>ο</a:t>
            </a:r>
            <a:r>
              <a:rPr lang="el-GR" sz="2000" dirty="0" smtClean="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C</a:t>
            </a:r>
          </a:p>
          <a:p>
            <a:pPr algn="just"/>
            <a:endParaRPr lang="el-GR" sz="2000" dirty="0">
              <a:latin typeface="Arial" panose="020B0604020202020204" pitchFamily="34" charset="0"/>
              <a:cs typeface="Arial" panose="020B0604020202020204" pitchFamily="34" charset="0"/>
            </a:endParaRPr>
          </a:p>
          <a:p>
            <a:pPr algn="just"/>
            <a:r>
              <a:rPr lang="el-GR" sz="2000" b="1" dirty="0" err="1">
                <a:latin typeface="Arial" panose="020B0604020202020204" pitchFamily="34" charset="0"/>
                <a:cs typeface="Arial" panose="020B0604020202020204" pitchFamily="34" charset="0"/>
              </a:rPr>
              <a:t>καρκινογόνες</a:t>
            </a:r>
            <a:r>
              <a:rPr lang="el-GR" sz="2000" dirty="0">
                <a:latin typeface="Arial" panose="020B0604020202020204" pitchFamily="34" charset="0"/>
                <a:cs typeface="Arial" panose="020B0604020202020204" pitchFamily="34" charset="0"/>
              </a:rPr>
              <a:t> και πιθανόν </a:t>
            </a:r>
            <a:r>
              <a:rPr lang="el-GR" sz="2000" b="1" dirty="0" err="1">
                <a:latin typeface="Arial" panose="020B0604020202020204" pitchFamily="34" charset="0"/>
                <a:cs typeface="Arial" panose="020B0604020202020204" pitchFamily="34" charset="0"/>
              </a:rPr>
              <a:t>τερατογόνες</a:t>
            </a:r>
            <a:r>
              <a:rPr lang="el-GR" sz="2000" dirty="0">
                <a:latin typeface="Arial" panose="020B0604020202020204" pitchFamily="34" charset="0"/>
                <a:cs typeface="Arial" panose="020B0604020202020204" pitchFamily="34" charset="0"/>
              </a:rPr>
              <a:t> ενώσεις</a:t>
            </a:r>
          </a:p>
          <a:p>
            <a:pPr marL="109728" indent="0" algn="just">
              <a:buNone/>
            </a:pP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320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620688"/>
            <a:ext cx="8856984" cy="936104"/>
          </a:xfrm>
        </p:spPr>
        <p:txBody>
          <a:bodyPr>
            <a:normAutofit fontScale="90000"/>
          </a:bodyPr>
          <a:lstStyle/>
          <a:p>
            <a:r>
              <a:rPr lang="el-GR" sz="3500" dirty="0">
                <a:solidFill>
                  <a:srgbClr val="424456"/>
                </a:solidFill>
              </a:rPr>
              <a:t>Αποτέφρωση – Απαέρια Καύσης </a:t>
            </a:r>
            <a:r>
              <a:rPr lang="el-GR" sz="3500" dirty="0" smtClean="0">
                <a:solidFill>
                  <a:srgbClr val="424456"/>
                </a:solidFill>
              </a:rPr>
              <a:t>– </a:t>
            </a:r>
            <a:r>
              <a:rPr lang="el-GR" sz="3500" b="1" dirty="0" smtClean="0">
                <a:solidFill>
                  <a:srgbClr val="A04DA3">
                    <a:lumMod val="75000"/>
                  </a:srgbClr>
                </a:solidFill>
              </a:rPr>
              <a:t>Οξείδια του Ν</a:t>
            </a:r>
            <a:endParaRPr lang="el-GR" dirty="0"/>
          </a:p>
        </p:txBody>
      </p:sp>
      <p:sp>
        <p:nvSpPr>
          <p:cNvPr id="3" name="Θέση περιεχομένου 2"/>
          <p:cNvSpPr>
            <a:spLocks noGrp="1"/>
          </p:cNvSpPr>
          <p:nvPr>
            <p:ph idx="1"/>
          </p:nvPr>
        </p:nvSpPr>
        <p:spPr>
          <a:xfrm>
            <a:off x="457200" y="1484784"/>
            <a:ext cx="8229600" cy="5089752"/>
          </a:xfrm>
        </p:spPr>
        <p:txBody>
          <a:bodyPr>
            <a:normAutofit/>
          </a:bodyPr>
          <a:lstStyle/>
          <a:p>
            <a:pPr marL="342900" indent="-342900" algn="just" defTabSz="444500" fontAlgn="base">
              <a:lnSpc>
                <a:spcPct val="140000"/>
              </a:lnSpc>
              <a:spcBef>
                <a:spcPct val="0"/>
              </a:spcBef>
              <a:spcAft>
                <a:spcPct val="0"/>
              </a:spcAft>
              <a:buClrTx/>
              <a:defRPr/>
            </a:pPr>
            <a:r>
              <a:rPr lang="el-GR" sz="2000" dirty="0">
                <a:solidFill>
                  <a:srgbClr val="FF00FF"/>
                </a:solidFill>
                <a:latin typeface="Arial" pitchFamily="34" charset="0"/>
                <a:cs typeface="Arial" panose="020B0604020202020204" pitchFamily="34" charset="0"/>
              </a:rPr>
              <a:t>Οξείδια του </a:t>
            </a:r>
            <a:r>
              <a:rPr lang="el-GR" sz="2000" dirty="0" smtClean="0">
                <a:solidFill>
                  <a:srgbClr val="FF00FF"/>
                </a:solidFill>
                <a:latin typeface="Arial" pitchFamily="34" charset="0"/>
                <a:cs typeface="Arial" panose="020B0604020202020204" pitchFamily="34" charset="0"/>
              </a:rPr>
              <a:t>Ν:	</a:t>
            </a:r>
            <a:r>
              <a:rPr lang="el-GR" sz="2000" dirty="0" smtClean="0">
                <a:latin typeface="Arial" pitchFamily="34" charset="0"/>
                <a:cs typeface="Arial" panose="020B0604020202020204" pitchFamily="34" charset="0"/>
              </a:rPr>
              <a:t>Ν</a:t>
            </a:r>
            <a:r>
              <a:rPr lang="el-GR" sz="2000" baseline="-25000" dirty="0" smtClean="0">
                <a:latin typeface="Arial" pitchFamily="34" charset="0"/>
                <a:cs typeface="Arial" panose="020B0604020202020204" pitchFamily="34" charset="0"/>
              </a:rPr>
              <a:t>2</a:t>
            </a:r>
            <a:r>
              <a:rPr lang="el-GR" sz="2000" dirty="0" smtClean="0">
                <a:latin typeface="Arial" pitchFamily="34" charset="0"/>
                <a:cs typeface="Arial" panose="020B0604020202020204" pitchFamily="34" charset="0"/>
              </a:rPr>
              <a:t>Ο (υποξείδιο) 	ΝΟ		ΝΟ</a:t>
            </a:r>
            <a:r>
              <a:rPr lang="el-GR" sz="2000" baseline="-25000" dirty="0" smtClean="0">
                <a:latin typeface="Arial" pitchFamily="34" charset="0"/>
                <a:cs typeface="Arial" panose="020B0604020202020204" pitchFamily="34" charset="0"/>
              </a:rPr>
              <a:t>2 </a:t>
            </a:r>
          </a:p>
          <a:p>
            <a:pPr marL="0" indent="0" algn="just" defTabSz="444500" fontAlgn="base">
              <a:lnSpc>
                <a:spcPct val="140000"/>
              </a:lnSpc>
              <a:spcBef>
                <a:spcPct val="0"/>
              </a:spcBef>
              <a:spcAft>
                <a:spcPct val="0"/>
              </a:spcAft>
              <a:buClrTx/>
              <a:buNone/>
              <a:defRPr/>
            </a:pPr>
            <a:endParaRPr lang="el-GR" sz="2000" baseline="-25000" dirty="0" smtClean="0">
              <a:latin typeface="Arial" pitchFamily="34" charset="0"/>
              <a:cs typeface="Arial" panose="020B0604020202020204" pitchFamily="34" charset="0"/>
            </a:endParaRPr>
          </a:p>
          <a:p>
            <a:pPr marL="342900" indent="-342900" algn="just" defTabSz="444500" fontAlgn="base">
              <a:lnSpc>
                <a:spcPct val="140000"/>
              </a:lnSpc>
              <a:spcBef>
                <a:spcPct val="0"/>
              </a:spcBef>
              <a:spcAft>
                <a:spcPct val="0"/>
              </a:spcAft>
              <a:buClrTx/>
              <a:defRPr/>
            </a:pPr>
            <a:r>
              <a:rPr lang="el-GR" sz="2000" dirty="0" smtClean="0">
                <a:latin typeface="Arial" panose="020B0604020202020204" pitchFamily="34" charset="0"/>
                <a:cs typeface="Arial" panose="020B0604020202020204" pitchFamily="34" charset="0"/>
              </a:rPr>
              <a:t>Το </a:t>
            </a:r>
            <a:r>
              <a:rPr lang="el-GR" sz="2000" dirty="0">
                <a:latin typeface="Arial" panose="020B0604020202020204" pitchFamily="34" charset="0"/>
                <a:cs typeface="Arial" panose="020B0604020202020204" pitchFamily="34" charset="0"/>
              </a:rPr>
              <a:t>ΝΟ</a:t>
            </a:r>
            <a:r>
              <a:rPr lang="el-GR" sz="2000" baseline="-25000" dirty="0">
                <a:latin typeface="Arial" panose="020B0604020202020204" pitchFamily="34" charset="0"/>
                <a:cs typeface="Arial" panose="020B0604020202020204" pitchFamily="34" charset="0"/>
              </a:rPr>
              <a:t>2</a:t>
            </a:r>
            <a:r>
              <a:rPr lang="el-GR" sz="2000" dirty="0">
                <a:latin typeface="Arial" panose="020B0604020202020204" pitchFamily="34" charset="0"/>
                <a:cs typeface="Arial" panose="020B0604020202020204" pitchFamily="34" charset="0"/>
              </a:rPr>
              <a:t> ερεθίζει τα μάτια, το βρογχικό σύστημα και τους πνεύμονες. Σε επαφή με την υγρασία σχηματίζει το εξαιρετικά </a:t>
            </a:r>
            <a:r>
              <a:rPr lang="el-GR" sz="2000" dirty="0" smtClean="0">
                <a:latin typeface="Arial" panose="020B0604020202020204" pitchFamily="34" charset="0"/>
                <a:cs typeface="Arial" panose="020B0604020202020204" pitchFamily="34" charset="0"/>
              </a:rPr>
              <a:t>διαβρωτικό νιτρικό οξύ </a:t>
            </a:r>
            <a:r>
              <a:rPr lang="el-GR" sz="2000" dirty="0" smtClean="0">
                <a:latin typeface="Arial" panose="020B0604020202020204" pitchFamily="34" charset="0"/>
                <a:cs typeface="Arial" panose="020B0604020202020204" pitchFamily="34" charset="0"/>
              </a:rPr>
              <a:t>ΗΝΟ3</a:t>
            </a:r>
          </a:p>
          <a:p>
            <a:pPr marL="0" indent="0" algn="just" defTabSz="444500" fontAlgn="base">
              <a:lnSpc>
                <a:spcPct val="140000"/>
              </a:lnSpc>
              <a:spcBef>
                <a:spcPct val="0"/>
              </a:spcBef>
              <a:spcAft>
                <a:spcPct val="0"/>
              </a:spcAft>
              <a:buClrTx/>
              <a:buNone/>
              <a:defRPr/>
            </a:pPr>
            <a:endParaRPr lang="el-GR" sz="2000" dirty="0" smtClean="0">
              <a:latin typeface="Arial" panose="020B0604020202020204" pitchFamily="34" charset="0"/>
              <a:cs typeface="Arial" panose="020B0604020202020204" pitchFamily="34" charset="0"/>
            </a:endParaRPr>
          </a:p>
          <a:p>
            <a:pPr marL="342900" indent="-342900" algn="just" defTabSz="444500" fontAlgn="base">
              <a:lnSpc>
                <a:spcPct val="140000"/>
              </a:lnSpc>
              <a:spcBef>
                <a:spcPct val="0"/>
              </a:spcBef>
              <a:spcAft>
                <a:spcPct val="0"/>
              </a:spcAft>
              <a:buClrTx/>
              <a:defRPr/>
            </a:pPr>
            <a:r>
              <a:rPr lang="el-GR" sz="2000" dirty="0" smtClean="0">
                <a:latin typeface="Arial" panose="020B0604020202020204" pitchFamily="34" charset="0"/>
                <a:cs typeface="Arial" panose="020B0604020202020204" pitchFamily="34" charset="0"/>
              </a:rPr>
              <a:t>Υπεύθυνα για το </a:t>
            </a:r>
            <a:r>
              <a:rPr lang="el-GR" sz="2000" b="1" dirty="0" smtClean="0">
                <a:latin typeface="Arial" panose="020B0604020202020204" pitchFamily="34" charset="0"/>
                <a:cs typeface="Arial" panose="020B0604020202020204" pitchFamily="34" charset="0"/>
              </a:rPr>
              <a:t>φωτοχημικό </a:t>
            </a:r>
            <a:r>
              <a:rPr lang="el-GR" sz="2000" b="1" dirty="0">
                <a:latin typeface="Arial" panose="020B0604020202020204" pitchFamily="34" charset="0"/>
                <a:cs typeface="Arial" panose="020B0604020202020204" pitchFamily="34" charset="0"/>
              </a:rPr>
              <a:t>νέφος </a:t>
            </a:r>
            <a:r>
              <a:rPr lang="el-GR" sz="2000" dirty="0">
                <a:latin typeface="Arial" panose="020B0604020202020204" pitchFamily="34" charset="0"/>
                <a:cs typeface="Arial" panose="020B0604020202020204" pitchFamily="34" charset="0"/>
              </a:rPr>
              <a:t>με επιπτώσεις στην ανθρώπινη υγεία όπως τσούξιμο στα μάτια και στο λαιμό. </a:t>
            </a:r>
          </a:p>
        </p:txBody>
      </p:sp>
    </p:spTree>
    <p:extLst>
      <p:ext uri="{BB962C8B-B14F-4D97-AF65-F5344CB8AC3E}">
        <p14:creationId xmlns:p14="http://schemas.microsoft.com/office/powerpoint/2010/main" val="1625817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20688"/>
            <a:ext cx="8229600" cy="1008112"/>
          </a:xfrm>
        </p:spPr>
        <p:txBody>
          <a:bodyPr/>
          <a:lstStyle/>
          <a:p>
            <a:r>
              <a:rPr lang="el-GR" sz="3200" dirty="0">
                <a:solidFill>
                  <a:srgbClr val="424456"/>
                </a:solidFill>
              </a:rPr>
              <a:t>Αποτέφρωση – Απαέρια Καύσης – </a:t>
            </a:r>
            <a:r>
              <a:rPr lang="en-US" sz="3200" b="1" dirty="0" smtClean="0">
                <a:solidFill>
                  <a:srgbClr val="A04DA3">
                    <a:lumMod val="75000"/>
                  </a:srgbClr>
                </a:solidFill>
              </a:rPr>
              <a:t>SO</a:t>
            </a:r>
            <a:r>
              <a:rPr lang="en-US" sz="3200" b="1" baseline="-25000" dirty="0" smtClean="0">
                <a:solidFill>
                  <a:srgbClr val="A04DA3">
                    <a:lumMod val="75000"/>
                  </a:srgbClr>
                </a:solidFill>
              </a:rPr>
              <a:t>2</a:t>
            </a:r>
            <a:endParaRPr lang="el-GR" baseline="-25000" dirty="0"/>
          </a:p>
        </p:txBody>
      </p:sp>
      <p:sp>
        <p:nvSpPr>
          <p:cNvPr id="3" name="Θέση περιεχομένου 2"/>
          <p:cNvSpPr>
            <a:spLocks noGrp="1"/>
          </p:cNvSpPr>
          <p:nvPr>
            <p:ph idx="1"/>
          </p:nvPr>
        </p:nvSpPr>
        <p:spPr>
          <a:xfrm>
            <a:off x="457200" y="1700808"/>
            <a:ext cx="8229600" cy="4873728"/>
          </a:xfrm>
        </p:spPr>
        <p:txBody>
          <a:bodyPr>
            <a:normAutofit/>
          </a:bodyPr>
          <a:lstStyle/>
          <a:p>
            <a:pPr algn="just"/>
            <a:r>
              <a:rPr lang="el-GR" sz="2000" dirty="0" smtClean="0">
                <a:latin typeface="Arial" pitchFamily="34" charset="0"/>
                <a:cs typeface="Arial" panose="020B0604020202020204" pitchFamily="34" charset="0"/>
              </a:rPr>
              <a:t>Άχρωμο </a:t>
            </a:r>
            <a:r>
              <a:rPr lang="el-GR" sz="2000" dirty="0">
                <a:latin typeface="Arial" pitchFamily="34" charset="0"/>
                <a:cs typeface="Arial" panose="020B0604020202020204" pitchFamily="34" charset="0"/>
              </a:rPr>
              <a:t>αέριο με χαρακτηριστική οξεία </a:t>
            </a:r>
            <a:r>
              <a:rPr lang="el-GR" sz="2000" dirty="0" smtClean="0">
                <a:latin typeface="Arial" pitchFamily="34" charset="0"/>
                <a:cs typeface="Arial" panose="020B0604020202020204" pitchFamily="34" charset="0"/>
              </a:rPr>
              <a:t>οσμή</a:t>
            </a:r>
            <a:endParaRPr lang="en-US" sz="2000" dirty="0" smtClean="0">
              <a:latin typeface="Arial" pitchFamily="34" charset="0"/>
              <a:cs typeface="Arial" panose="020B0604020202020204" pitchFamily="34" charset="0"/>
            </a:endParaRPr>
          </a:p>
          <a:p>
            <a:pPr marL="109728" indent="0" algn="just">
              <a:buNone/>
            </a:pPr>
            <a:endParaRPr lang="en-US" sz="2000" dirty="0" smtClean="0">
              <a:latin typeface="Arial" pitchFamily="34" charset="0"/>
              <a:cs typeface="Arial" panose="020B0604020202020204" pitchFamily="34" charset="0"/>
            </a:endParaRPr>
          </a:p>
          <a:p>
            <a:pPr algn="just"/>
            <a:r>
              <a:rPr lang="el-GR" sz="2000" dirty="0" smtClean="0">
                <a:latin typeface="Arial" pitchFamily="34" charset="0"/>
                <a:cs typeface="Arial" panose="020B0604020202020204" pitchFamily="34" charset="0"/>
              </a:rPr>
              <a:t>Οξειδώνεται </a:t>
            </a:r>
            <a:r>
              <a:rPr lang="el-GR" sz="2000" dirty="0">
                <a:latin typeface="Arial" pitchFamily="34" charset="0"/>
                <a:cs typeface="Arial" panose="020B0604020202020204" pitchFamily="34" charset="0"/>
              </a:rPr>
              <a:t>με φωτοχημική ή καταλυτική διαδικασία σε SO3 και σε επαφή με την υγρασία σχηματίζει </a:t>
            </a:r>
            <a:r>
              <a:rPr lang="el-GR" sz="2000" dirty="0" smtClean="0">
                <a:latin typeface="Arial" pitchFamily="34" charset="0"/>
                <a:cs typeface="Arial" panose="020B0604020202020204" pitchFamily="34" charset="0"/>
              </a:rPr>
              <a:t>θειικό οξύ Η2SO4</a:t>
            </a:r>
            <a:endParaRPr lang="en-US" sz="2000" dirty="0" smtClean="0">
              <a:latin typeface="Arial" pitchFamily="34" charset="0"/>
              <a:cs typeface="Arial" panose="020B0604020202020204" pitchFamily="34" charset="0"/>
            </a:endParaRPr>
          </a:p>
          <a:p>
            <a:pPr algn="just"/>
            <a:endParaRPr lang="en-US" sz="2000" dirty="0" smtClean="0">
              <a:latin typeface="Arial" pitchFamily="34" charset="0"/>
              <a:cs typeface="Arial" panose="020B0604020202020204" pitchFamily="34" charset="0"/>
            </a:endParaRPr>
          </a:p>
          <a:p>
            <a:pPr algn="just"/>
            <a:r>
              <a:rPr lang="el-GR" sz="2000" dirty="0" smtClean="0">
                <a:latin typeface="Arial" pitchFamily="34" charset="0"/>
                <a:cs typeface="Arial" panose="020B0604020202020204" pitchFamily="34" charset="0"/>
              </a:rPr>
              <a:t>Διαβρωτικό </a:t>
            </a:r>
            <a:r>
              <a:rPr lang="el-GR" sz="2000" dirty="0">
                <a:latin typeface="Arial" pitchFamily="34" charset="0"/>
                <a:cs typeface="Arial" panose="020B0604020202020204" pitchFamily="34" charset="0"/>
              </a:rPr>
              <a:t>οξύ που πέφτει με βοήθεια της </a:t>
            </a:r>
            <a:r>
              <a:rPr lang="el-GR" sz="2000" dirty="0" smtClean="0">
                <a:latin typeface="Arial" pitchFamily="34" charset="0"/>
                <a:cs typeface="Arial" panose="020B0604020202020204" pitchFamily="34" charset="0"/>
              </a:rPr>
              <a:t>βροχής</a:t>
            </a:r>
          </a:p>
          <a:p>
            <a:pPr algn="just"/>
            <a:endParaRPr lang="en-US" sz="2000" dirty="0" smtClean="0">
              <a:latin typeface="Arial" pitchFamily="34" charset="0"/>
              <a:cs typeface="Arial" panose="020B0604020202020204" pitchFamily="34" charset="0"/>
            </a:endParaRPr>
          </a:p>
          <a:p>
            <a:pPr algn="just"/>
            <a:r>
              <a:rPr lang="el-GR" sz="2000" dirty="0" smtClean="0">
                <a:latin typeface="Arial" pitchFamily="34" charset="0"/>
                <a:cs typeface="Arial" panose="020B0604020202020204" pitchFamily="34" charset="0"/>
              </a:rPr>
              <a:t>Προκαλεί </a:t>
            </a:r>
            <a:r>
              <a:rPr lang="el-GR" sz="2000" dirty="0">
                <a:latin typeface="Arial" pitchFamily="34" charset="0"/>
                <a:cs typeface="Arial" panose="020B0604020202020204" pitchFamily="34" charset="0"/>
              </a:rPr>
              <a:t>βλάβες στο αναπνευστικό σύστημα και μείωση </a:t>
            </a:r>
            <a:r>
              <a:rPr lang="el-GR" sz="2000" dirty="0" smtClean="0">
                <a:latin typeface="Arial" pitchFamily="34" charset="0"/>
                <a:cs typeface="Arial" panose="020B0604020202020204" pitchFamily="34" charset="0"/>
              </a:rPr>
              <a:t>ορατότητας </a:t>
            </a:r>
          </a:p>
          <a:p>
            <a:pPr marL="109728" indent="0" algn="just">
              <a:buNone/>
            </a:pPr>
            <a:endParaRPr lang="en-US" sz="2000" dirty="0" smtClean="0">
              <a:latin typeface="Arial" pitchFamily="34" charset="0"/>
              <a:cs typeface="Arial" panose="020B0604020202020204" pitchFamily="34" charset="0"/>
            </a:endParaRPr>
          </a:p>
          <a:p>
            <a:pPr algn="just"/>
            <a:r>
              <a:rPr lang="el-GR" sz="2000" dirty="0" smtClean="0">
                <a:latin typeface="Arial" pitchFamily="34" charset="0"/>
                <a:cs typeface="Arial" panose="020B0604020202020204" pitchFamily="34" charset="0"/>
              </a:rPr>
              <a:t>Καταστρέφει </a:t>
            </a:r>
            <a:r>
              <a:rPr lang="el-GR" sz="2000" dirty="0">
                <a:latin typeface="Arial" pitchFamily="34" charset="0"/>
                <a:cs typeface="Arial" panose="020B0604020202020204" pitchFamily="34" charset="0"/>
              </a:rPr>
              <a:t>τον φυτικό </a:t>
            </a:r>
            <a:r>
              <a:rPr lang="el-GR" sz="2000" dirty="0" smtClean="0">
                <a:latin typeface="Arial" pitchFamily="34" charset="0"/>
                <a:cs typeface="Arial" panose="020B0604020202020204" pitchFamily="34" charset="0"/>
              </a:rPr>
              <a:t>κόσμο</a:t>
            </a:r>
            <a:endParaRPr lang="el-GR" sz="2000" dirty="0">
              <a:latin typeface="Arial" pitchFamily="34" charset="0"/>
              <a:cs typeface="Arial" panose="020B0604020202020204" pitchFamily="34" charset="0"/>
            </a:endParaRPr>
          </a:p>
          <a:p>
            <a:pPr algn="just"/>
            <a:endParaRPr lang="en-US" sz="2000" dirty="0" smtClean="0">
              <a:latin typeface="Arial" pitchFamily="34" charset="0"/>
              <a:cs typeface="Arial" panose="020B0604020202020204" pitchFamily="34" charset="0"/>
            </a:endParaRPr>
          </a:p>
          <a:p>
            <a:pPr algn="just"/>
            <a:r>
              <a:rPr lang="el-GR" sz="2000" dirty="0" smtClean="0">
                <a:latin typeface="Arial" pitchFamily="34" charset="0"/>
                <a:cs typeface="Arial" panose="020B0604020202020204" pitchFamily="34" charset="0"/>
              </a:rPr>
              <a:t>Διαβρώνει κατασκευές </a:t>
            </a:r>
            <a:r>
              <a:rPr lang="el-GR" sz="2000" dirty="0">
                <a:latin typeface="Arial" pitchFamily="34" charset="0"/>
                <a:cs typeface="Arial" panose="020B0604020202020204" pitchFamily="34" charset="0"/>
              </a:rPr>
              <a:t>και μεταλλικά εξαρτήματα</a:t>
            </a:r>
            <a:endParaRPr lang="el-GR" sz="2000" dirty="0"/>
          </a:p>
        </p:txBody>
      </p:sp>
    </p:spTree>
    <p:extLst>
      <p:ext uri="{BB962C8B-B14F-4D97-AF65-F5344CB8AC3E}">
        <p14:creationId xmlns:p14="http://schemas.microsoft.com/office/powerpoint/2010/main" val="12273272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20688"/>
            <a:ext cx="8229600" cy="936104"/>
          </a:xfrm>
        </p:spPr>
        <p:txBody>
          <a:bodyPr/>
          <a:lstStyle/>
          <a:p>
            <a:r>
              <a:rPr lang="el-GR" sz="3200" dirty="0">
                <a:solidFill>
                  <a:srgbClr val="424456"/>
                </a:solidFill>
              </a:rPr>
              <a:t>Αποτέφρωση – Απαέρια Καύσης – </a:t>
            </a:r>
            <a:r>
              <a:rPr lang="el-GR" sz="3200" b="1" dirty="0" smtClean="0">
                <a:solidFill>
                  <a:srgbClr val="A04DA3">
                    <a:lumMod val="75000"/>
                  </a:srgbClr>
                </a:solidFill>
              </a:rPr>
              <a:t>ΡΜ</a:t>
            </a:r>
            <a:endParaRPr lang="el-GR" dirty="0"/>
          </a:p>
        </p:txBody>
      </p:sp>
      <p:sp>
        <p:nvSpPr>
          <p:cNvPr id="3" name="Θέση περιεχομένου 2"/>
          <p:cNvSpPr>
            <a:spLocks noGrp="1"/>
          </p:cNvSpPr>
          <p:nvPr>
            <p:ph idx="1"/>
          </p:nvPr>
        </p:nvSpPr>
        <p:spPr>
          <a:xfrm>
            <a:off x="179512" y="1628800"/>
            <a:ext cx="8568952" cy="4945736"/>
          </a:xfrm>
        </p:spPr>
        <p:txBody>
          <a:bodyPr>
            <a:normAutofit lnSpcReduction="10000"/>
          </a:bodyPr>
          <a:lstStyle/>
          <a:p>
            <a:pPr algn="just">
              <a:defRPr/>
            </a:pPr>
            <a:r>
              <a:rPr lang="el-GR" sz="2000" dirty="0" smtClean="0">
                <a:latin typeface="Arial" pitchFamily="34" charset="0"/>
                <a:cs typeface="Arial" panose="020B0604020202020204" pitchFamily="34" charset="0"/>
              </a:rPr>
              <a:t>Αποτελούν </a:t>
            </a:r>
            <a:r>
              <a:rPr lang="el-GR" sz="2000" dirty="0">
                <a:latin typeface="Arial" pitchFamily="34" charset="0"/>
                <a:cs typeface="Arial" panose="020B0604020202020204" pitchFamily="34" charset="0"/>
              </a:rPr>
              <a:t>τον πιο προφανή αλλά ταυτόχρονα και τον πιο σύνθετο ρυπαντή. </a:t>
            </a:r>
            <a:endParaRPr lang="el-GR" sz="2000" dirty="0" smtClean="0">
              <a:latin typeface="Arial" pitchFamily="34" charset="0"/>
              <a:cs typeface="Arial" panose="020B0604020202020204" pitchFamily="34" charset="0"/>
            </a:endParaRPr>
          </a:p>
          <a:p>
            <a:pPr algn="just">
              <a:defRPr/>
            </a:pPr>
            <a:r>
              <a:rPr lang="el-GR" sz="2000" dirty="0" smtClean="0">
                <a:latin typeface="Arial" pitchFamily="34" charset="0"/>
                <a:cs typeface="Arial" panose="020B0604020202020204" pitchFamily="34" charset="0"/>
              </a:rPr>
              <a:t>Άκαυστα </a:t>
            </a:r>
            <a:r>
              <a:rPr lang="el-GR" sz="2000" dirty="0">
                <a:latin typeface="Arial" pitchFamily="34" charset="0"/>
                <a:cs typeface="Arial" panose="020B0604020202020204" pitchFamily="34" charset="0"/>
              </a:rPr>
              <a:t>συστατικά στερεάς μορφής με διαστάσεις που κυμαίνονται 1~200μm. </a:t>
            </a:r>
            <a:endParaRPr lang="el-GR" sz="2000" dirty="0" smtClean="0">
              <a:latin typeface="Arial" pitchFamily="34" charset="0"/>
              <a:cs typeface="Arial" panose="020B0604020202020204" pitchFamily="34" charset="0"/>
            </a:endParaRPr>
          </a:p>
          <a:p>
            <a:pPr algn="just">
              <a:defRPr/>
            </a:pPr>
            <a:r>
              <a:rPr lang="el-GR" sz="2000" dirty="0" smtClean="0">
                <a:latin typeface="Arial" pitchFamily="34" charset="0"/>
                <a:cs typeface="Arial" panose="020B0604020202020204" pitchFamily="34" charset="0"/>
              </a:rPr>
              <a:t>Τα </a:t>
            </a:r>
            <a:r>
              <a:rPr lang="el-GR" sz="2000" dirty="0">
                <a:latin typeface="Arial" pitchFamily="34" charset="0"/>
                <a:cs typeface="Arial" panose="020B0604020202020204" pitchFamily="34" charset="0"/>
              </a:rPr>
              <a:t>αποτελέσματα της εισπνοής αιωρούμενων σωματιδίων έχουν μελετηθεί ευρύτατα στον άνθρωπο και στα ζώα και περιλαμβάνουν </a:t>
            </a:r>
            <a:r>
              <a:rPr lang="el-GR" sz="2000" b="1" dirty="0">
                <a:latin typeface="Arial" pitchFamily="34" charset="0"/>
                <a:cs typeface="Arial" panose="020B0604020202020204" pitchFamily="34" charset="0"/>
              </a:rPr>
              <a:t>άσθμα, καρκίνο του πνεύμονα, καρδιαγγειακά προβλήματα, καθώς και πρόωρο θάνατο</a:t>
            </a:r>
            <a:r>
              <a:rPr lang="el-GR" sz="2000" dirty="0">
                <a:latin typeface="Arial" pitchFamily="34" charset="0"/>
                <a:cs typeface="Arial" panose="020B0604020202020204" pitchFamily="34" charset="0"/>
              </a:rPr>
              <a:t>. </a:t>
            </a:r>
          </a:p>
          <a:p>
            <a:pPr algn="just">
              <a:defRPr/>
            </a:pPr>
            <a:r>
              <a:rPr lang="el-GR" sz="2000" dirty="0">
                <a:latin typeface="Arial" pitchFamily="34" charset="0"/>
                <a:cs typeface="Arial" panose="020B0604020202020204" pitchFamily="34" charset="0"/>
              </a:rPr>
              <a:t>Το </a:t>
            </a:r>
            <a:r>
              <a:rPr lang="el-GR" sz="2000" b="1" dirty="0">
                <a:latin typeface="Arial" pitchFamily="34" charset="0"/>
                <a:cs typeface="Arial" panose="020B0604020202020204" pitchFamily="34" charset="0"/>
              </a:rPr>
              <a:t>μέγεθος</a:t>
            </a:r>
            <a:r>
              <a:rPr lang="el-GR" sz="2000" dirty="0">
                <a:latin typeface="Arial" pitchFamily="34" charset="0"/>
                <a:cs typeface="Arial" panose="020B0604020202020204" pitchFamily="34" charset="0"/>
              </a:rPr>
              <a:t> των αιωρούμενων σωματιδίων είναι ένα κύριο χαρακτηριστικό της τοξικότητας τους.  </a:t>
            </a:r>
            <a:endParaRPr lang="el-GR" sz="2000" dirty="0" smtClean="0">
              <a:latin typeface="Arial" pitchFamily="34" charset="0"/>
              <a:cs typeface="Arial" panose="020B0604020202020204" pitchFamily="34" charset="0"/>
            </a:endParaRPr>
          </a:p>
          <a:p>
            <a:pPr algn="just">
              <a:defRPr/>
            </a:pPr>
            <a:r>
              <a:rPr lang="el-GR" sz="2000" dirty="0" smtClean="0">
                <a:latin typeface="Arial" pitchFamily="34" charset="0"/>
                <a:cs typeface="Arial" panose="020B0604020202020204" pitchFamily="34" charset="0"/>
              </a:rPr>
              <a:t>Τα </a:t>
            </a:r>
            <a:r>
              <a:rPr lang="el-GR" sz="2000" dirty="0">
                <a:latin typeface="Arial" pitchFamily="34" charset="0"/>
                <a:cs typeface="Arial" panose="020B0604020202020204" pitchFamily="34" charset="0"/>
              </a:rPr>
              <a:t>μεγαλύτερα σωματίδια γενικά </a:t>
            </a:r>
            <a:r>
              <a:rPr lang="el-GR" sz="2000" b="1" dirty="0">
                <a:latin typeface="Arial" pitchFamily="34" charset="0"/>
                <a:cs typeface="Arial" panose="020B0604020202020204" pitchFamily="34" charset="0"/>
              </a:rPr>
              <a:t>φιλτράρονται στη μύτη και το λάρυγγα </a:t>
            </a:r>
            <a:r>
              <a:rPr lang="el-GR" sz="2000" dirty="0">
                <a:latin typeface="Arial" pitchFamily="34" charset="0"/>
                <a:cs typeface="Arial" panose="020B0604020202020204" pitchFamily="34" charset="0"/>
              </a:rPr>
              <a:t>και δεν προκαλούν προβλήματα, αλλά σωματίδια μικρότερα από 10 μ (PM10), μπορούν να εγκατασταθούν στους βρόγχους και τους </a:t>
            </a:r>
            <a:r>
              <a:rPr lang="el-GR" sz="2000" dirty="0" smtClean="0">
                <a:latin typeface="Arial" pitchFamily="34" charset="0"/>
                <a:cs typeface="Arial" panose="020B0604020202020204" pitchFamily="34" charset="0"/>
              </a:rPr>
              <a:t>πνεύμονες.</a:t>
            </a:r>
          </a:p>
          <a:p>
            <a:pPr algn="just">
              <a:defRPr/>
            </a:pPr>
            <a:r>
              <a:rPr lang="el-GR" sz="2000" dirty="0" smtClean="0">
                <a:latin typeface="Arial" pitchFamily="34" charset="0"/>
                <a:cs typeface="Arial" panose="020B0604020202020204" pitchFamily="34" charset="0"/>
              </a:rPr>
              <a:t>Ομοίως</a:t>
            </a:r>
            <a:r>
              <a:rPr lang="el-GR" sz="2000" dirty="0">
                <a:latin typeface="Arial" pitchFamily="34" charset="0"/>
                <a:cs typeface="Arial" panose="020B0604020202020204" pitchFamily="34" charset="0"/>
              </a:rPr>
              <a:t>, τα σωματίδια μικρότερα από 2,5 μ (PM2.5), τείνουν να εισχωρήσουν σε περιοχές ανταλλαγής αερίων  του πνεύμονα</a:t>
            </a:r>
            <a:endParaRPr lang="el-GR" sz="2000" dirty="0"/>
          </a:p>
        </p:txBody>
      </p:sp>
    </p:spTree>
    <p:extLst>
      <p:ext uri="{BB962C8B-B14F-4D97-AF65-F5344CB8AC3E}">
        <p14:creationId xmlns:p14="http://schemas.microsoft.com/office/powerpoint/2010/main" val="2965906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dirty="0">
                <a:solidFill>
                  <a:srgbClr val="424456"/>
                </a:solidFill>
              </a:rPr>
              <a:t>Αποτέφρωση – Απαέρια Καύσης – </a:t>
            </a:r>
            <a:r>
              <a:rPr lang="en-US" sz="3200" b="1" dirty="0" smtClean="0">
                <a:solidFill>
                  <a:srgbClr val="A04DA3">
                    <a:lumMod val="75000"/>
                  </a:srgbClr>
                </a:solidFill>
              </a:rPr>
              <a:t>CO</a:t>
            </a:r>
            <a:endParaRPr lang="el-GR" dirty="0"/>
          </a:p>
        </p:txBody>
      </p:sp>
      <p:sp>
        <p:nvSpPr>
          <p:cNvPr id="3" name="Θέση περιεχομένου 2"/>
          <p:cNvSpPr>
            <a:spLocks noGrp="1"/>
          </p:cNvSpPr>
          <p:nvPr>
            <p:ph idx="1"/>
          </p:nvPr>
        </p:nvSpPr>
        <p:spPr/>
        <p:txBody>
          <a:bodyPr/>
          <a:lstStyle/>
          <a:p>
            <a:pPr algn="just">
              <a:defRPr/>
            </a:pPr>
            <a:r>
              <a:rPr lang="en-US" sz="2000" dirty="0">
                <a:latin typeface="Arial" pitchFamily="34" charset="0"/>
                <a:cs typeface="Arial" panose="020B0604020202020204" pitchFamily="34" charset="0"/>
              </a:rPr>
              <a:t>To CO </a:t>
            </a:r>
            <a:r>
              <a:rPr lang="el-GR" sz="2000" dirty="0">
                <a:latin typeface="Arial" pitchFamily="34" charset="0"/>
                <a:cs typeface="Arial" panose="020B0604020202020204" pitchFamily="34" charset="0"/>
              </a:rPr>
              <a:t>είναι αέριο άχρωμο και </a:t>
            </a:r>
            <a:r>
              <a:rPr lang="el-GR" sz="2000" dirty="0" smtClean="0">
                <a:latin typeface="Arial" pitchFamily="34" charset="0"/>
                <a:cs typeface="Arial" panose="020B0604020202020204" pitchFamily="34" charset="0"/>
              </a:rPr>
              <a:t>άγευστο</a:t>
            </a:r>
            <a:endParaRPr lang="en-US" sz="2000" dirty="0" smtClean="0">
              <a:latin typeface="Arial" pitchFamily="34" charset="0"/>
              <a:cs typeface="Arial" panose="020B0604020202020204" pitchFamily="34" charset="0"/>
            </a:endParaRPr>
          </a:p>
          <a:p>
            <a:pPr algn="just">
              <a:defRPr/>
            </a:pPr>
            <a:endParaRPr lang="el-GR" sz="2000" dirty="0">
              <a:latin typeface="Arial" pitchFamily="34" charset="0"/>
              <a:cs typeface="Arial" panose="020B0604020202020204" pitchFamily="34" charset="0"/>
            </a:endParaRPr>
          </a:p>
          <a:p>
            <a:pPr algn="just">
              <a:defRPr/>
            </a:pPr>
            <a:r>
              <a:rPr lang="el-GR" sz="2000" dirty="0">
                <a:latin typeface="Arial" pitchFamily="34" charset="0"/>
                <a:cs typeface="Arial" panose="020B0604020202020204" pitchFamily="34" charset="0"/>
              </a:rPr>
              <a:t>παράγεται κυρίως λόγω της ατελούς καύσης υδρογονανθράκων</a:t>
            </a:r>
            <a:r>
              <a:rPr lang="el-GR" sz="2000" dirty="0" smtClean="0">
                <a:latin typeface="Arial" pitchFamily="34" charset="0"/>
                <a:cs typeface="Arial" panose="020B0604020202020204" pitchFamily="34" charset="0"/>
              </a:rPr>
              <a:t>.</a:t>
            </a:r>
            <a:endParaRPr lang="en-US" sz="2000" dirty="0" smtClean="0">
              <a:latin typeface="Arial" pitchFamily="34" charset="0"/>
              <a:cs typeface="Arial" panose="020B0604020202020204" pitchFamily="34" charset="0"/>
            </a:endParaRPr>
          </a:p>
          <a:p>
            <a:pPr algn="just">
              <a:defRPr/>
            </a:pPr>
            <a:endParaRPr lang="el-GR" sz="2000" dirty="0">
              <a:latin typeface="Arial" pitchFamily="34" charset="0"/>
              <a:cs typeface="Arial" panose="020B0604020202020204" pitchFamily="34" charset="0"/>
            </a:endParaRPr>
          </a:p>
          <a:p>
            <a:pPr algn="just">
              <a:defRPr/>
            </a:pPr>
            <a:r>
              <a:rPr lang="el-GR" sz="2000" dirty="0" smtClean="0">
                <a:latin typeface="Arial" pitchFamily="34" charset="0"/>
                <a:cs typeface="Arial" panose="020B0604020202020204" pitchFamily="34" charset="0"/>
              </a:rPr>
              <a:t>Αντιδρά </a:t>
            </a:r>
            <a:r>
              <a:rPr lang="el-GR" sz="2000" dirty="0">
                <a:latin typeface="Arial" pitchFamily="34" charset="0"/>
                <a:cs typeface="Arial" panose="020B0604020202020204" pitchFamily="34" charset="0"/>
              </a:rPr>
              <a:t>με την αιμοσφαιρίνη και προκαλεί ελλειμματική οξυγόνωση των ιστών σύμφωνα με την αντίδραση</a:t>
            </a:r>
          </a:p>
          <a:p>
            <a:pPr algn="just">
              <a:defRPr/>
            </a:pPr>
            <a:r>
              <a:rPr lang="el-GR" sz="2000" dirty="0">
                <a:latin typeface="Arial" pitchFamily="34" charset="0"/>
                <a:cs typeface="Arial" panose="020B0604020202020204" pitchFamily="34" charset="0"/>
              </a:rPr>
              <a:t>Ο2</a:t>
            </a:r>
            <a:r>
              <a:rPr lang="en-US" sz="2000" dirty="0" err="1">
                <a:latin typeface="Arial" pitchFamily="34" charset="0"/>
                <a:cs typeface="Arial" panose="020B0604020202020204" pitchFamily="34" charset="0"/>
              </a:rPr>
              <a:t>Hb</a:t>
            </a:r>
            <a:r>
              <a:rPr lang="en-US" sz="2000" dirty="0">
                <a:latin typeface="Arial" pitchFamily="34" charset="0"/>
                <a:cs typeface="Arial" panose="020B0604020202020204" pitchFamily="34" charset="0"/>
              </a:rPr>
              <a:t> + CO ---- </a:t>
            </a:r>
            <a:r>
              <a:rPr lang="en-US" sz="2000" dirty="0" err="1">
                <a:latin typeface="Arial" pitchFamily="34" charset="0"/>
                <a:cs typeface="Arial" panose="020B0604020202020204" pitchFamily="34" charset="0"/>
              </a:rPr>
              <a:t>COHb</a:t>
            </a:r>
            <a:r>
              <a:rPr lang="en-US" sz="2000" dirty="0">
                <a:latin typeface="Arial" pitchFamily="34" charset="0"/>
                <a:cs typeface="Arial" panose="020B0604020202020204" pitchFamily="34" charset="0"/>
              </a:rPr>
              <a:t> + O2</a:t>
            </a:r>
            <a:endParaRPr lang="el-GR" sz="2000" dirty="0">
              <a:latin typeface="Arial"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28355080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692696"/>
            <a:ext cx="8856984" cy="720080"/>
          </a:xfrm>
        </p:spPr>
        <p:txBody>
          <a:bodyPr>
            <a:normAutofit fontScale="90000"/>
          </a:bodyPr>
          <a:lstStyle/>
          <a:p>
            <a:r>
              <a:rPr lang="el-GR" dirty="0" smtClean="0"/>
              <a:t>Αποτέφρωση – Είδη υπολειμμάτων τέφρας </a:t>
            </a:r>
            <a:endParaRPr lang="el-GR" dirty="0"/>
          </a:p>
        </p:txBody>
      </p:sp>
      <p:sp>
        <p:nvSpPr>
          <p:cNvPr id="3" name="Θέση περιεχομένου 2"/>
          <p:cNvSpPr>
            <a:spLocks noGrp="1"/>
          </p:cNvSpPr>
          <p:nvPr>
            <p:ph idx="1"/>
          </p:nvPr>
        </p:nvSpPr>
        <p:spPr>
          <a:xfrm>
            <a:off x="457200" y="1412776"/>
            <a:ext cx="8229600" cy="5161760"/>
          </a:xfrm>
        </p:spPr>
        <p:txBody>
          <a:bodyPr>
            <a:normAutofit/>
          </a:bodyPr>
          <a:lstStyle/>
          <a:p>
            <a:pPr marL="109728" indent="0" algn="just">
              <a:buNone/>
              <a:defRPr/>
            </a:pPr>
            <a:r>
              <a:rPr lang="el-GR" sz="2000" dirty="0">
                <a:latin typeface="Arial" pitchFamily="34" charset="0"/>
                <a:cs typeface="Arial" panose="020B0604020202020204" pitchFamily="34" charset="0"/>
              </a:rPr>
              <a:t>Η παραγωγή τέφρας αποτελεί το δεύτερο πρόβλημα </a:t>
            </a:r>
            <a:r>
              <a:rPr lang="el-GR" sz="2000" dirty="0" smtClean="0">
                <a:latin typeface="Arial" pitchFamily="34" charset="0"/>
                <a:cs typeface="Arial" panose="020B0604020202020204" pitchFamily="34" charset="0"/>
              </a:rPr>
              <a:t>μετά τα </a:t>
            </a:r>
            <a:r>
              <a:rPr lang="el-GR" sz="2000" dirty="0">
                <a:latin typeface="Arial" pitchFamily="34" charset="0"/>
                <a:cs typeface="Arial" panose="020B0604020202020204" pitchFamily="34" charset="0"/>
              </a:rPr>
              <a:t>απαέρια καύσης </a:t>
            </a:r>
            <a:endParaRPr lang="el-GR" sz="2000" dirty="0" smtClean="0">
              <a:latin typeface="Arial" pitchFamily="34" charset="0"/>
              <a:cs typeface="Arial" panose="020B0604020202020204" pitchFamily="34" charset="0"/>
            </a:endParaRPr>
          </a:p>
          <a:p>
            <a:pPr marL="109728" indent="0" algn="just">
              <a:buNone/>
              <a:defRPr/>
            </a:pPr>
            <a:endParaRPr lang="el-GR" sz="2000" dirty="0">
              <a:latin typeface="Arial" pitchFamily="34" charset="0"/>
              <a:cs typeface="Arial" panose="020B0604020202020204" pitchFamily="34" charset="0"/>
            </a:endParaRPr>
          </a:p>
          <a:p>
            <a:pPr algn="just">
              <a:defRPr/>
            </a:pPr>
            <a:r>
              <a:rPr lang="el-GR" sz="2000" dirty="0">
                <a:latin typeface="Arial" pitchFamily="34" charset="0"/>
                <a:cs typeface="Arial" panose="020B0604020202020204" pitchFamily="34" charset="0"/>
              </a:rPr>
              <a:t>Είδη τέφρας είναι</a:t>
            </a:r>
          </a:p>
          <a:p>
            <a:pPr algn="just">
              <a:defRPr/>
            </a:pPr>
            <a:r>
              <a:rPr lang="el-GR" sz="2000" dirty="0">
                <a:latin typeface="Arial" pitchFamily="34" charset="0"/>
                <a:cs typeface="Arial" panose="020B0604020202020204" pitchFamily="34" charset="0"/>
              </a:rPr>
              <a:t>-</a:t>
            </a:r>
            <a:r>
              <a:rPr lang="el-GR" sz="2000" i="1" dirty="0">
                <a:latin typeface="Arial" pitchFamily="34" charset="0"/>
                <a:cs typeface="Arial" panose="020B0604020202020204" pitchFamily="34" charset="0"/>
              </a:rPr>
              <a:t>τέφρα πυθμένα </a:t>
            </a:r>
            <a:r>
              <a:rPr lang="en-US" sz="2000" i="1" dirty="0">
                <a:latin typeface="Arial" pitchFamily="34" charset="0"/>
                <a:cs typeface="Arial" panose="020B0604020202020204" pitchFamily="34" charset="0"/>
              </a:rPr>
              <a:t>: </a:t>
            </a:r>
            <a:r>
              <a:rPr lang="el-GR" sz="2000" dirty="0" smtClean="0">
                <a:latin typeface="Arial" pitchFamily="34" charset="0"/>
                <a:cs typeface="Arial" panose="020B0604020202020204" pitchFamily="34" charset="0"/>
              </a:rPr>
              <a:t>Από </a:t>
            </a:r>
            <a:r>
              <a:rPr lang="el-GR" sz="2000" dirty="0">
                <a:latin typeface="Arial" pitchFamily="34" charset="0"/>
                <a:cs typeface="Arial" panose="020B0604020202020204" pitchFamily="34" charset="0"/>
              </a:rPr>
              <a:t>αδρανή υπολείμματα, γυαλί, μέταλλο και 2-10% </a:t>
            </a:r>
            <a:r>
              <a:rPr lang="en-US" sz="2000" dirty="0">
                <a:latin typeface="Arial" pitchFamily="34" charset="0"/>
                <a:cs typeface="Arial" panose="020B0604020202020204" pitchFamily="34" charset="0"/>
              </a:rPr>
              <a:t>C</a:t>
            </a:r>
            <a:endParaRPr lang="el-GR" sz="2000" dirty="0">
              <a:latin typeface="Arial" pitchFamily="34" charset="0"/>
              <a:cs typeface="Arial" panose="020B0604020202020204" pitchFamily="34" charset="0"/>
            </a:endParaRPr>
          </a:p>
          <a:p>
            <a:pPr algn="just">
              <a:defRPr/>
            </a:pPr>
            <a:r>
              <a:rPr lang="el-GR" sz="2000" dirty="0">
                <a:latin typeface="Arial" pitchFamily="34" charset="0"/>
                <a:cs typeface="Arial" panose="020B0604020202020204" pitchFamily="34" charset="0"/>
              </a:rPr>
              <a:t>-</a:t>
            </a:r>
            <a:r>
              <a:rPr lang="el-GR" sz="2000" i="1" dirty="0">
                <a:latin typeface="Arial" pitchFamily="34" charset="0"/>
                <a:cs typeface="Arial" panose="020B0604020202020204" pitchFamily="34" charset="0"/>
              </a:rPr>
              <a:t>τέφρα λέβητα</a:t>
            </a:r>
            <a:r>
              <a:rPr lang="en-US" sz="2000" dirty="0">
                <a:latin typeface="Arial" pitchFamily="34" charset="0"/>
                <a:cs typeface="Arial" panose="020B0604020202020204" pitchFamily="34" charset="0"/>
              </a:rPr>
              <a:t>:</a:t>
            </a:r>
            <a:r>
              <a:rPr lang="el-GR" sz="2000" dirty="0">
                <a:latin typeface="Arial" pitchFamily="34" charset="0"/>
                <a:cs typeface="Arial" panose="020B0604020202020204" pitchFamily="34" charset="0"/>
              </a:rPr>
              <a:t> Ιπτάμενα σωματίδια και συμπυκνωμένοι ατμοί </a:t>
            </a:r>
            <a:r>
              <a:rPr lang="el-GR" sz="2000" dirty="0" smtClean="0">
                <a:latin typeface="Arial" pitchFamily="34" charset="0"/>
                <a:cs typeface="Arial" panose="020B0604020202020204" pitchFamily="34" charset="0"/>
              </a:rPr>
              <a:t>μετάλλων</a:t>
            </a:r>
            <a:endParaRPr lang="el-GR" sz="2000" dirty="0">
              <a:latin typeface="Arial" pitchFamily="34" charset="0"/>
              <a:cs typeface="Arial" panose="020B0604020202020204" pitchFamily="34" charset="0"/>
            </a:endParaRPr>
          </a:p>
          <a:p>
            <a:pPr algn="just">
              <a:defRPr/>
            </a:pPr>
            <a:r>
              <a:rPr lang="el-GR" sz="2000" dirty="0">
                <a:latin typeface="Arial" pitchFamily="34" charset="0"/>
                <a:cs typeface="Arial" panose="020B0604020202020204" pitchFamily="34" charset="0"/>
              </a:rPr>
              <a:t>-</a:t>
            </a:r>
            <a:r>
              <a:rPr lang="el-GR" sz="2000" i="1" dirty="0">
                <a:latin typeface="Arial" pitchFamily="34" charset="0"/>
                <a:cs typeface="Arial" panose="020B0604020202020204" pitchFamily="34" charset="0"/>
              </a:rPr>
              <a:t>ιπτάμενη </a:t>
            </a:r>
            <a:r>
              <a:rPr lang="el-GR" sz="2000" i="1" dirty="0" smtClean="0">
                <a:latin typeface="Arial" pitchFamily="34" charset="0"/>
                <a:cs typeface="Arial" panose="020B0604020202020204" pitchFamily="34" charset="0"/>
              </a:rPr>
              <a:t>τέφρα</a:t>
            </a:r>
          </a:p>
          <a:p>
            <a:pPr algn="just">
              <a:defRPr/>
            </a:pPr>
            <a:r>
              <a:rPr lang="el-GR" sz="2000" i="1" dirty="0" smtClean="0">
                <a:latin typeface="Arial" pitchFamily="34" charset="0"/>
                <a:cs typeface="Arial" panose="020B0604020202020204" pitchFamily="34" charset="0"/>
              </a:rPr>
              <a:t>-</a:t>
            </a:r>
            <a:r>
              <a:rPr lang="el-GR" sz="2000" i="1" dirty="0">
                <a:latin typeface="Arial" pitchFamily="34" charset="0"/>
                <a:cs typeface="Arial" panose="020B0604020202020204" pitchFamily="34" charset="0"/>
              </a:rPr>
              <a:t>υπολείμματα </a:t>
            </a:r>
            <a:r>
              <a:rPr lang="el-GR" sz="2000" i="1" dirty="0" err="1">
                <a:latin typeface="Arial" pitchFamily="34" charset="0"/>
                <a:cs typeface="Arial" panose="020B0604020202020204" pitchFamily="34" charset="0"/>
              </a:rPr>
              <a:t>πλυντηρίδας</a:t>
            </a:r>
            <a:r>
              <a:rPr lang="en-US" sz="2000" dirty="0">
                <a:latin typeface="Arial" pitchFamily="34" charset="0"/>
                <a:cs typeface="Arial" panose="020B0604020202020204" pitchFamily="34" charset="0"/>
              </a:rPr>
              <a:t>:</a:t>
            </a:r>
            <a:r>
              <a:rPr lang="el-GR" sz="2000" dirty="0">
                <a:latin typeface="Arial" pitchFamily="34" charset="0"/>
                <a:cs typeface="Arial" panose="020B0604020202020204" pitchFamily="34" charset="0"/>
              </a:rPr>
              <a:t> Ιπτάμενη τέφρα και αλκαλικό αντιδραστήριο, υπολείμματα</a:t>
            </a:r>
            <a:r>
              <a:rPr lang="en-US" sz="2000" dirty="0">
                <a:latin typeface="Arial" pitchFamily="34" charset="0"/>
                <a:cs typeface="Arial" panose="020B0604020202020204" pitchFamily="34" charset="0"/>
              </a:rPr>
              <a:t> </a:t>
            </a:r>
            <a:r>
              <a:rPr lang="en-US" sz="2000" dirty="0" smtClean="0">
                <a:latin typeface="Arial" pitchFamily="34" charset="0"/>
                <a:cs typeface="Arial" panose="020B0604020202020204" pitchFamily="34" charset="0"/>
              </a:rPr>
              <a:t>C</a:t>
            </a:r>
            <a:endParaRPr lang="el-GR" sz="2000" dirty="0" smtClean="0">
              <a:latin typeface="Arial" pitchFamily="34" charset="0"/>
              <a:cs typeface="Arial" panose="020B0604020202020204" pitchFamily="34" charset="0"/>
            </a:endParaRPr>
          </a:p>
          <a:p>
            <a:pPr algn="just">
              <a:defRPr/>
            </a:pPr>
            <a:r>
              <a:rPr lang="el-GR" altLang="el-GR" sz="2000" dirty="0" smtClean="0">
                <a:solidFill>
                  <a:prstClr val="black"/>
                </a:solidFill>
                <a:latin typeface="Arial" charset="0"/>
                <a:cs typeface="Arial" charset="0"/>
              </a:rPr>
              <a:t>υψηλές </a:t>
            </a:r>
            <a:r>
              <a:rPr lang="el-GR" altLang="el-GR" sz="2000" dirty="0">
                <a:solidFill>
                  <a:prstClr val="black"/>
                </a:solidFill>
                <a:latin typeface="Arial" charset="0"/>
                <a:cs typeface="Arial" charset="0"/>
              </a:rPr>
              <a:t>συγκεντρώσεις βαρέων μετάλλων, διαλυτών αλάτων, οργανικών </a:t>
            </a:r>
            <a:r>
              <a:rPr lang="el-GR" altLang="el-GR" sz="2000" dirty="0" smtClean="0">
                <a:latin typeface="Arial" charset="0"/>
                <a:cs typeface="Arial" charset="0"/>
              </a:rPr>
              <a:t>η υψηλότερη </a:t>
            </a:r>
            <a:r>
              <a:rPr lang="el-GR" altLang="el-GR" sz="2000" dirty="0">
                <a:latin typeface="Arial" charset="0"/>
                <a:cs typeface="Arial" charset="0"/>
              </a:rPr>
              <a:t>περιεκτικότητα από όλα τα κατάλοιπα σε</a:t>
            </a:r>
            <a:r>
              <a:rPr lang="el-GR" altLang="el-GR" sz="2000" dirty="0">
                <a:solidFill>
                  <a:prstClr val="black"/>
                </a:solidFill>
                <a:latin typeface="Arial" charset="0"/>
                <a:cs typeface="Arial" charset="0"/>
              </a:rPr>
              <a:t> χλωριωμένες οργανικές </a:t>
            </a:r>
            <a:r>
              <a:rPr lang="el-GR" altLang="el-GR" sz="2000" dirty="0" smtClean="0">
                <a:solidFill>
                  <a:prstClr val="black"/>
                </a:solidFill>
                <a:latin typeface="Arial" charset="0"/>
                <a:cs typeface="Arial" charset="0"/>
              </a:rPr>
              <a:t>ενώσεις 	=&gt; </a:t>
            </a:r>
            <a:r>
              <a:rPr lang="el-GR" altLang="el-GR" sz="2000" b="1" dirty="0" smtClean="0">
                <a:latin typeface="Arial" charset="0"/>
                <a:cs typeface="Arial" charset="0"/>
              </a:rPr>
              <a:t>επικίνδυνο απόβλητο</a:t>
            </a:r>
            <a:endParaRPr lang="el-GR" sz="2000" b="1" dirty="0"/>
          </a:p>
        </p:txBody>
      </p:sp>
    </p:spTree>
    <p:extLst>
      <p:ext uri="{BB962C8B-B14F-4D97-AF65-F5344CB8AC3E}">
        <p14:creationId xmlns:p14="http://schemas.microsoft.com/office/powerpoint/2010/main" val="13475864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92696"/>
            <a:ext cx="8229600" cy="792088"/>
          </a:xfrm>
        </p:spPr>
        <p:txBody>
          <a:bodyPr/>
          <a:lstStyle/>
          <a:p>
            <a:r>
              <a:rPr lang="el-GR" dirty="0" smtClean="0"/>
              <a:t>Αποτέφρωση - </a:t>
            </a:r>
            <a:r>
              <a:rPr lang="el-GR" dirty="0" err="1" smtClean="0"/>
              <a:t>Συμπέρασματα</a:t>
            </a:r>
            <a:endParaRPr lang="el-GR" dirty="0"/>
          </a:p>
        </p:txBody>
      </p:sp>
      <p:sp>
        <p:nvSpPr>
          <p:cNvPr id="3" name="Θέση περιεχομένου 2"/>
          <p:cNvSpPr>
            <a:spLocks noGrp="1"/>
          </p:cNvSpPr>
          <p:nvPr>
            <p:ph idx="1"/>
          </p:nvPr>
        </p:nvSpPr>
        <p:spPr>
          <a:xfrm>
            <a:off x="0" y="1628800"/>
            <a:ext cx="8892480" cy="4945736"/>
          </a:xfrm>
        </p:spPr>
        <p:txBody>
          <a:bodyPr/>
          <a:lstStyle/>
          <a:p>
            <a:pPr algn="just"/>
            <a:r>
              <a:rPr lang="el-GR" altLang="el-GR" sz="2000" b="1" dirty="0" smtClean="0">
                <a:solidFill>
                  <a:prstClr val="black"/>
                </a:solidFill>
                <a:latin typeface="Arial" charset="0"/>
                <a:cs typeface="Arial" charset="0"/>
              </a:rPr>
              <a:t>Προσεκτική διαχείριση </a:t>
            </a:r>
            <a:r>
              <a:rPr lang="el-GR" altLang="el-GR" sz="2000" dirty="0" smtClean="0">
                <a:solidFill>
                  <a:prstClr val="black"/>
                </a:solidFill>
                <a:latin typeface="Arial" charset="0"/>
                <a:cs typeface="Arial" charset="0"/>
              </a:rPr>
              <a:t>για όλες </a:t>
            </a:r>
            <a:r>
              <a:rPr lang="el-GR" altLang="el-GR" sz="2000" dirty="0">
                <a:solidFill>
                  <a:prstClr val="black"/>
                </a:solidFill>
                <a:latin typeface="Arial" charset="0"/>
                <a:cs typeface="Arial" charset="0"/>
              </a:rPr>
              <a:t>οι κατηγορίες </a:t>
            </a:r>
            <a:r>
              <a:rPr lang="el-GR" altLang="el-GR" sz="2000" dirty="0" smtClean="0">
                <a:solidFill>
                  <a:prstClr val="black"/>
                </a:solidFill>
                <a:latin typeface="Arial" charset="0"/>
                <a:cs typeface="Arial" charset="0"/>
              </a:rPr>
              <a:t>υπολείμματος</a:t>
            </a:r>
          </a:p>
          <a:p>
            <a:pPr algn="just"/>
            <a:r>
              <a:rPr lang="el-GR" altLang="el-GR" sz="2000" dirty="0" smtClean="0">
                <a:solidFill>
                  <a:prstClr val="black"/>
                </a:solidFill>
                <a:latin typeface="Arial" charset="0"/>
                <a:cs typeface="Arial" charset="0"/>
              </a:rPr>
              <a:t>Η </a:t>
            </a:r>
            <a:r>
              <a:rPr lang="el-GR" altLang="el-GR" sz="2000" dirty="0">
                <a:solidFill>
                  <a:prstClr val="black"/>
                </a:solidFill>
                <a:latin typeface="Arial" charset="0"/>
                <a:cs typeface="Arial" charset="0"/>
              </a:rPr>
              <a:t>διάθεση σε χώρο ταφής πρέπει να λαμβάνει υπόψη την </a:t>
            </a:r>
            <a:r>
              <a:rPr lang="el-GR" altLang="el-GR" sz="2000" b="1" dirty="0" err="1">
                <a:solidFill>
                  <a:prstClr val="black"/>
                </a:solidFill>
                <a:latin typeface="Arial" charset="0"/>
                <a:cs typeface="Arial" charset="0"/>
              </a:rPr>
              <a:t>εκπλυσιμότητα</a:t>
            </a:r>
            <a:r>
              <a:rPr lang="el-GR" altLang="el-GR" sz="2000" dirty="0">
                <a:solidFill>
                  <a:prstClr val="black"/>
                </a:solidFill>
                <a:latin typeface="Arial" charset="0"/>
                <a:cs typeface="Arial" charset="0"/>
              </a:rPr>
              <a:t> των διαφόρων συστατικών που περιέχουν τα υπολείμματα αυτά. </a:t>
            </a:r>
            <a:endParaRPr lang="el-GR" altLang="el-GR" sz="2000" dirty="0" smtClean="0">
              <a:solidFill>
                <a:prstClr val="black"/>
              </a:solidFill>
              <a:latin typeface="Arial" charset="0"/>
              <a:cs typeface="Arial" charset="0"/>
            </a:endParaRPr>
          </a:p>
          <a:p>
            <a:pPr algn="just"/>
            <a:r>
              <a:rPr lang="el-GR" altLang="el-GR" sz="2000" dirty="0" smtClean="0">
                <a:solidFill>
                  <a:prstClr val="black"/>
                </a:solidFill>
                <a:latin typeface="Arial" charset="0"/>
                <a:cs typeface="Arial" charset="0"/>
              </a:rPr>
              <a:t>Η </a:t>
            </a:r>
            <a:r>
              <a:rPr lang="el-GR" altLang="el-GR" sz="2000" dirty="0">
                <a:solidFill>
                  <a:prstClr val="black"/>
                </a:solidFill>
                <a:latin typeface="Arial" charset="0"/>
                <a:cs typeface="Arial" charset="0"/>
              </a:rPr>
              <a:t>ιπτάμενη </a:t>
            </a:r>
            <a:r>
              <a:rPr lang="el-GR" altLang="el-GR" sz="2000" dirty="0" smtClean="0">
                <a:solidFill>
                  <a:prstClr val="black"/>
                </a:solidFill>
                <a:latin typeface="Arial" charset="0"/>
                <a:cs typeface="Arial" charset="0"/>
              </a:rPr>
              <a:t>τέφρα θεωρείται </a:t>
            </a:r>
            <a:r>
              <a:rPr lang="el-GR" altLang="el-GR" sz="2000" dirty="0">
                <a:solidFill>
                  <a:prstClr val="black"/>
                </a:solidFill>
                <a:latin typeface="Arial" charset="0"/>
                <a:cs typeface="Arial" charset="0"/>
              </a:rPr>
              <a:t>επικίνδυνο απόβλητο και αν δεν εφαρμοστεί κάποια μέθοδος αδρανοποίησής της θα πρέπει να διατεθεί σε </a:t>
            </a:r>
            <a:r>
              <a:rPr lang="el-GR" altLang="el-GR" sz="2000" b="1" dirty="0">
                <a:solidFill>
                  <a:prstClr val="black"/>
                </a:solidFill>
                <a:latin typeface="Arial" charset="0"/>
                <a:cs typeface="Arial" charset="0"/>
              </a:rPr>
              <a:t>χώρο διάθεσης επικίνδυνων αποβλήτων</a:t>
            </a:r>
            <a:r>
              <a:rPr lang="el-GR" altLang="el-GR" sz="2000" dirty="0">
                <a:solidFill>
                  <a:prstClr val="black"/>
                </a:solidFill>
                <a:latin typeface="Arial" charset="0"/>
                <a:cs typeface="Arial" charset="0"/>
              </a:rPr>
              <a:t>. </a:t>
            </a:r>
            <a:endParaRPr lang="el-GR" altLang="el-GR" sz="2000" dirty="0" smtClean="0">
              <a:solidFill>
                <a:prstClr val="black"/>
              </a:solidFill>
              <a:latin typeface="Arial" charset="0"/>
              <a:cs typeface="Arial" charset="0"/>
            </a:endParaRPr>
          </a:p>
          <a:p>
            <a:pPr algn="just"/>
            <a:r>
              <a:rPr lang="el-GR" altLang="el-GR" sz="2000" dirty="0" smtClean="0">
                <a:solidFill>
                  <a:prstClr val="black"/>
                </a:solidFill>
                <a:latin typeface="Arial" charset="0"/>
                <a:cs typeface="Arial" charset="0"/>
              </a:rPr>
              <a:t>Η </a:t>
            </a:r>
            <a:r>
              <a:rPr lang="el-GR" altLang="el-GR" sz="2000" dirty="0">
                <a:solidFill>
                  <a:prstClr val="black"/>
                </a:solidFill>
                <a:latin typeface="Arial" charset="0"/>
                <a:cs typeface="Arial" charset="0"/>
              </a:rPr>
              <a:t>τέφρα βάσης μπορεί να διατεθεί μετά την ψύξη της σε ΧΥΤΑ αλλά συνήθως αξιοποιείται στην </a:t>
            </a:r>
            <a:r>
              <a:rPr lang="el-GR" altLang="el-GR" sz="2000" b="1" dirty="0">
                <a:solidFill>
                  <a:prstClr val="black"/>
                </a:solidFill>
                <a:latin typeface="Arial" charset="0"/>
                <a:cs typeface="Arial" charset="0"/>
              </a:rPr>
              <a:t>οδοποιία</a:t>
            </a:r>
            <a:endParaRPr lang="el-GR" b="1" dirty="0"/>
          </a:p>
        </p:txBody>
      </p:sp>
    </p:spTree>
    <p:extLst>
      <p:ext uri="{BB962C8B-B14F-4D97-AF65-F5344CB8AC3E}">
        <p14:creationId xmlns:p14="http://schemas.microsoft.com/office/powerpoint/2010/main" val="1345602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692696"/>
            <a:ext cx="8229600" cy="792088"/>
          </a:xfrm>
        </p:spPr>
        <p:txBody>
          <a:bodyPr>
            <a:normAutofit/>
          </a:bodyPr>
          <a:lstStyle/>
          <a:p>
            <a:r>
              <a:rPr lang="en-US" sz="3600" dirty="0">
                <a:solidFill>
                  <a:srgbClr val="424456"/>
                </a:solidFill>
              </a:rPr>
              <a:t>5. </a:t>
            </a:r>
            <a:r>
              <a:rPr lang="el-GR" sz="3600" dirty="0">
                <a:solidFill>
                  <a:srgbClr val="424456"/>
                </a:solidFill>
              </a:rPr>
              <a:t>Θερμικές Μέθοδοι – </a:t>
            </a:r>
            <a:r>
              <a:rPr lang="el-GR" sz="3600" dirty="0" smtClean="0">
                <a:solidFill>
                  <a:srgbClr val="424456"/>
                </a:solidFill>
              </a:rPr>
              <a:t>Πυρόλυση</a:t>
            </a:r>
            <a:endParaRPr lang="el-GR" dirty="0"/>
          </a:p>
        </p:txBody>
      </p:sp>
      <p:sp>
        <p:nvSpPr>
          <p:cNvPr id="5" name="Θέση περιεχομένου 4"/>
          <p:cNvSpPr>
            <a:spLocks noGrp="1"/>
          </p:cNvSpPr>
          <p:nvPr>
            <p:ph idx="1"/>
          </p:nvPr>
        </p:nvSpPr>
        <p:spPr>
          <a:xfrm>
            <a:off x="287524" y="1503796"/>
            <a:ext cx="8568952" cy="5165563"/>
          </a:xfrm>
        </p:spPr>
        <p:txBody>
          <a:bodyPr>
            <a:noAutofit/>
          </a:bodyPr>
          <a:lstStyle/>
          <a:p>
            <a:pPr algn="just"/>
            <a:r>
              <a:rPr lang="el-GR" sz="2000" dirty="0">
                <a:latin typeface="Arial" panose="020B0604020202020204" pitchFamily="34" charset="0"/>
                <a:cs typeface="Arial" panose="020B0604020202020204" pitchFamily="34" charset="0"/>
              </a:rPr>
              <a:t>Η πυρόλυση αποτελεί μια σχετικά </a:t>
            </a:r>
            <a:r>
              <a:rPr lang="el-GR" sz="2000" b="1" dirty="0">
                <a:latin typeface="Arial" panose="020B0604020202020204" pitchFamily="34" charset="0"/>
                <a:cs typeface="Arial" panose="020B0604020202020204" pitchFamily="34" charset="0"/>
              </a:rPr>
              <a:t>πιο νέα </a:t>
            </a:r>
            <a:r>
              <a:rPr lang="el-GR" sz="2000" dirty="0">
                <a:latin typeface="Arial" panose="020B0604020202020204" pitchFamily="34" charset="0"/>
                <a:cs typeface="Arial" panose="020B0604020202020204" pitchFamily="34" charset="0"/>
              </a:rPr>
              <a:t>θερμική διεργασία, η οποία αν και αναπτύχθηκε στα τέλη του 19ου αιώνα, μόλις τα τελευταία 20 – 30 χρόνια άρχισε να εφαρμόζεται στην επεξεργασία ΑΣΑ. </a:t>
            </a:r>
          </a:p>
          <a:p>
            <a:pPr algn="just"/>
            <a:r>
              <a:rPr lang="el-GR" sz="2000" b="1" dirty="0" smtClean="0">
                <a:latin typeface="Arial" panose="020B0604020202020204" pitchFamily="34" charset="0"/>
                <a:cs typeface="Arial" panose="020B0604020202020204" pitchFamily="34" charset="0"/>
              </a:rPr>
              <a:t>Όχι ιδιαίτερα </a:t>
            </a:r>
            <a:r>
              <a:rPr lang="el-GR" sz="2000" b="1" dirty="0">
                <a:latin typeface="Arial" panose="020B0604020202020204" pitchFamily="34" charset="0"/>
                <a:cs typeface="Arial" panose="020B0604020202020204" pitchFamily="34" charset="0"/>
              </a:rPr>
              <a:t>διαδεδομένη </a:t>
            </a:r>
            <a:r>
              <a:rPr lang="el-GR" sz="2000" dirty="0" smtClean="0">
                <a:latin typeface="Arial" panose="020B0604020202020204" pitchFamily="34" charset="0"/>
                <a:cs typeface="Arial" panose="020B0604020202020204" pitchFamily="34" charset="0"/>
              </a:rPr>
              <a:t>μέθοδος </a:t>
            </a:r>
            <a:r>
              <a:rPr lang="el-GR" sz="2000" dirty="0">
                <a:latin typeface="Arial" panose="020B0604020202020204" pitchFamily="34" charset="0"/>
                <a:cs typeface="Arial" panose="020B0604020202020204" pitchFamily="34" charset="0"/>
              </a:rPr>
              <a:t>θερμικής επεξεργασίας ΑΣΑ, τουλάχιστον στην Ευρώπη, λόγω της </a:t>
            </a:r>
            <a:r>
              <a:rPr lang="el-GR" sz="2000" b="1" dirty="0">
                <a:latin typeface="Arial" panose="020B0604020202020204" pitchFamily="34" charset="0"/>
                <a:cs typeface="Arial" panose="020B0604020202020204" pitchFamily="34" charset="0"/>
              </a:rPr>
              <a:t>μειωμένης ενεργειακής απόδοσης και οικονομικής βιωσιμότητάς </a:t>
            </a:r>
            <a:r>
              <a:rPr lang="el-GR" sz="2000" dirty="0">
                <a:latin typeface="Arial" panose="020B0604020202020204" pitchFamily="34" charset="0"/>
                <a:cs typeface="Arial" panose="020B0604020202020204" pitchFamily="34" charset="0"/>
              </a:rPr>
              <a:t>της. </a:t>
            </a:r>
          </a:p>
          <a:p>
            <a:pPr algn="just"/>
            <a:r>
              <a:rPr lang="el-GR" sz="2000" dirty="0">
                <a:latin typeface="Arial" panose="020B0604020202020204" pitchFamily="34" charset="0"/>
                <a:cs typeface="Arial" panose="020B0604020202020204" pitchFamily="34" charset="0"/>
              </a:rPr>
              <a:t>Παρόλα αυτά, μη Ευρωπαϊκές χώρες, όπως η </a:t>
            </a:r>
            <a:r>
              <a:rPr lang="el-GR" sz="2000" b="1" dirty="0">
                <a:latin typeface="Arial" panose="020B0604020202020204" pitchFamily="34" charset="0"/>
                <a:cs typeface="Arial" panose="020B0604020202020204" pitchFamily="34" charset="0"/>
              </a:rPr>
              <a:t>Ιαπωνία</a:t>
            </a:r>
            <a:r>
              <a:rPr lang="el-GR" sz="2000" dirty="0">
                <a:latin typeface="Arial" panose="020B0604020202020204" pitchFamily="34" charset="0"/>
                <a:cs typeface="Arial" panose="020B0604020202020204" pitchFamily="34" charset="0"/>
              </a:rPr>
              <a:t>, διαθέτουν εγκαταστάσεις πυρόλυσης, οι οποίες λειτουργούν αποδοτικά εδώ και πολλά χρόνια</a:t>
            </a:r>
          </a:p>
          <a:p>
            <a:pPr algn="just"/>
            <a:r>
              <a:rPr lang="el-GR" sz="2000" dirty="0">
                <a:latin typeface="Arial" panose="020B0604020202020204" pitchFamily="34" charset="0"/>
                <a:cs typeface="Arial" panose="020B0604020202020204" pitchFamily="34" charset="0"/>
              </a:rPr>
              <a:t>Η πυρόλυση </a:t>
            </a:r>
            <a:r>
              <a:rPr lang="el-GR" sz="2000" b="1" dirty="0">
                <a:latin typeface="Arial" panose="020B0604020202020204" pitchFamily="34" charset="0"/>
                <a:cs typeface="Arial" panose="020B0604020202020204" pitchFamily="34" charset="0"/>
              </a:rPr>
              <a:t>βασίζεται</a:t>
            </a:r>
            <a:r>
              <a:rPr lang="el-GR" sz="2000" dirty="0">
                <a:latin typeface="Arial" panose="020B0604020202020204" pitchFamily="34" charset="0"/>
                <a:cs typeface="Arial" panose="020B0604020202020204" pitchFamily="34" charset="0"/>
              </a:rPr>
              <a:t> στο γεγονός ότι οι περισσότερες </a:t>
            </a:r>
            <a:r>
              <a:rPr lang="el-GR" sz="2000" b="1" dirty="0">
                <a:latin typeface="Arial" panose="020B0604020202020204" pitchFamily="34" charset="0"/>
                <a:cs typeface="Arial" panose="020B0604020202020204" pitchFamily="34" charset="0"/>
              </a:rPr>
              <a:t>οργανικές</a:t>
            </a:r>
            <a:r>
              <a:rPr lang="el-GR" sz="2000" dirty="0">
                <a:latin typeface="Arial" panose="020B0604020202020204" pitchFamily="34" charset="0"/>
                <a:cs typeface="Arial" panose="020B0604020202020204" pitchFamily="34" charset="0"/>
              </a:rPr>
              <a:t> ουσίες είναι </a:t>
            </a:r>
            <a:r>
              <a:rPr lang="el-GR" sz="2000" b="1" dirty="0">
                <a:latin typeface="Arial" panose="020B0604020202020204" pitchFamily="34" charset="0"/>
                <a:cs typeface="Arial" panose="020B0604020202020204" pitchFamily="34" charset="0"/>
              </a:rPr>
              <a:t>θερμικά ασταθείς </a:t>
            </a:r>
            <a:r>
              <a:rPr lang="el-GR" sz="2000" dirty="0">
                <a:latin typeface="Arial" panose="020B0604020202020204" pitchFamily="34" charset="0"/>
                <a:cs typeface="Arial" panose="020B0604020202020204" pitchFamily="34" charset="0"/>
              </a:rPr>
              <a:t>και κατά τη θέρμανσή τους </a:t>
            </a:r>
            <a:r>
              <a:rPr lang="el-GR" sz="2000" b="1" dirty="0">
                <a:latin typeface="Arial" panose="020B0604020202020204" pitchFamily="34" charset="0"/>
                <a:cs typeface="Arial" panose="020B0604020202020204" pitchFamily="34" charset="0"/>
              </a:rPr>
              <a:t>απουσία οξυγόνου</a:t>
            </a:r>
            <a:r>
              <a:rPr lang="el-GR" sz="2000" dirty="0">
                <a:latin typeface="Arial" panose="020B0604020202020204" pitchFamily="34" charset="0"/>
                <a:cs typeface="Arial" panose="020B0604020202020204" pitchFamily="34" charset="0"/>
              </a:rPr>
              <a:t> διαχωρίζονται μέσω ενός </a:t>
            </a:r>
            <a:r>
              <a:rPr lang="el-GR" sz="2000" b="1" dirty="0">
                <a:latin typeface="Arial" panose="020B0604020202020204" pitchFamily="34" charset="0"/>
                <a:cs typeface="Arial" panose="020B0604020202020204" pitchFamily="34" charset="0"/>
              </a:rPr>
              <a:t>συνδυασμού θερμικής διάσπασης και συμπύκνωσης</a:t>
            </a:r>
            <a:r>
              <a:rPr lang="el-GR" sz="2000" dirty="0">
                <a:latin typeface="Arial" panose="020B0604020202020204" pitchFamily="34" charset="0"/>
                <a:cs typeface="Arial" panose="020B0604020202020204" pitchFamily="34" charset="0"/>
              </a:rPr>
              <a:t> σε </a:t>
            </a:r>
            <a:r>
              <a:rPr lang="el-GR" sz="2000" b="1" dirty="0">
                <a:latin typeface="Arial" panose="020B0604020202020204" pitchFamily="34" charset="0"/>
                <a:cs typeface="Arial" panose="020B0604020202020204" pitchFamily="34" charset="0"/>
              </a:rPr>
              <a:t>αέρια, υγρά και στερεά </a:t>
            </a:r>
          </a:p>
          <a:p>
            <a:pPr algn="just"/>
            <a:r>
              <a:rPr lang="el-GR" sz="2000" dirty="0">
                <a:latin typeface="Arial" panose="020B0604020202020204" pitchFamily="34" charset="0"/>
                <a:cs typeface="Arial" panose="020B0604020202020204" pitchFamily="34" charset="0"/>
              </a:rPr>
              <a:t>Η πυρόλυση </a:t>
            </a:r>
            <a:r>
              <a:rPr lang="el-GR" sz="2000" b="1" dirty="0">
                <a:latin typeface="Arial" panose="020B0604020202020204" pitchFamily="34" charset="0"/>
                <a:cs typeface="Arial" panose="020B0604020202020204" pitchFamily="34" charset="0"/>
              </a:rPr>
              <a:t>σε αντίθεση με την καύση και την αεριοποίηση </a:t>
            </a:r>
            <a:r>
              <a:rPr lang="el-GR" sz="2000" dirty="0">
                <a:latin typeface="Arial" panose="020B0604020202020204" pitchFamily="34" charset="0"/>
                <a:cs typeface="Arial" panose="020B0604020202020204" pitchFamily="34" charset="0"/>
              </a:rPr>
              <a:t>είναι ισχυρά </a:t>
            </a:r>
            <a:r>
              <a:rPr lang="el-GR" sz="2000" b="1" dirty="0" err="1">
                <a:latin typeface="Arial" panose="020B0604020202020204" pitchFamily="34" charset="0"/>
                <a:cs typeface="Arial" panose="020B0604020202020204" pitchFamily="34" charset="0"/>
              </a:rPr>
              <a:t>ενδόθερμη</a:t>
            </a:r>
            <a:r>
              <a:rPr lang="el-GR" sz="2000" b="1" dirty="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και για τη διεξαγωγή της </a:t>
            </a:r>
            <a:r>
              <a:rPr lang="el-GR" sz="2000" b="1" dirty="0">
                <a:latin typeface="Arial" panose="020B0604020202020204" pitchFamily="34" charset="0"/>
                <a:cs typeface="Arial" panose="020B0604020202020204" pitchFamily="34" charset="0"/>
              </a:rPr>
              <a:t>απαιτείται εξωτερική πηγή ενέργειας</a:t>
            </a:r>
            <a:r>
              <a:rPr lang="el-GR" sz="2000" dirty="0">
                <a:latin typeface="Arial" panose="020B0604020202020204" pitchFamily="34" charset="0"/>
                <a:cs typeface="Arial" panose="020B0604020202020204" pitchFamily="34" charset="0"/>
              </a:rPr>
              <a:t>. </a:t>
            </a:r>
          </a:p>
          <a:p>
            <a:pPr algn="just"/>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46776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424456"/>
                </a:solidFill>
              </a:rPr>
              <a:t>5. </a:t>
            </a:r>
            <a:r>
              <a:rPr lang="el-GR" dirty="0">
                <a:solidFill>
                  <a:srgbClr val="424456"/>
                </a:solidFill>
              </a:rPr>
              <a:t>Θερμικές Μέθοδοι – Πυρόλυση</a:t>
            </a:r>
            <a:endParaRPr lang="el-GR" dirty="0"/>
          </a:p>
        </p:txBody>
      </p:sp>
      <p:sp>
        <p:nvSpPr>
          <p:cNvPr id="3" name="Θέση περιεχομένου 2"/>
          <p:cNvSpPr>
            <a:spLocks noGrp="1"/>
          </p:cNvSpPr>
          <p:nvPr>
            <p:ph idx="1"/>
          </p:nvPr>
        </p:nvSpPr>
        <p:spPr/>
        <p:txBody>
          <a:bodyPr>
            <a:normAutofit/>
          </a:bodyPr>
          <a:lstStyle/>
          <a:p>
            <a:pPr algn="just"/>
            <a:r>
              <a:rPr lang="el-GR" sz="2000" dirty="0">
                <a:latin typeface="Arial" panose="020B0604020202020204" pitchFamily="34" charset="0"/>
                <a:cs typeface="Arial" panose="020B0604020202020204" pitchFamily="34" charset="0"/>
              </a:rPr>
              <a:t>Τα κύρια </a:t>
            </a:r>
            <a:r>
              <a:rPr lang="el-GR" sz="2000" b="1" dirty="0">
                <a:latin typeface="Arial" panose="020B0604020202020204" pitchFamily="34" charset="0"/>
                <a:cs typeface="Arial" panose="020B0604020202020204" pitchFamily="34" charset="0"/>
              </a:rPr>
              <a:t>προϊόντα</a:t>
            </a:r>
            <a:r>
              <a:rPr lang="el-GR" sz="2000" dirty="0">
                <a:latin typeface="Arial" panose="020B0604020202020204" pitchFamily="34" charset="0"/>
                <a:cs typeface="Arial" panose="020B0604020202020204" pitchFamily="34" charset="0"/>
              </a:rPr>
              <a:t> που παράγονται κατά την πυρόλυση είναι: </a:t>
            </a:r>
          </a:p>
          <a:p>
            <a:pPr algn="just"/>
            <a:r>
              <a:rPr lang="el-GR" sz="2000" b="1" dirty="0">
                <a:latin typeface="Arial" panose="020B0604020202020204" pitchFamily="34" charset="0"/>
                <a:cs typeface="Arial" panose="020B0604020202020204" pitchFamily="34" charset="0"/>
              </a:rPr>
              <a:t>Αέρια</a:t>
            </a:r>
            <a:r>
              <a:rPr lang="el-GR" sz="2000" dirty="0">
                <a:latin typeface="Arial" panose="020B0604020202020204" pitchFamily="34" charset="0"/>
                <a:cs typeface="Arial" panose="020B0604020202020204" pitchFamily="34" charset="0"/>
              </a:rPr>
              <a:t>: Αποτελούνται κυρίως από Η2, CH4, CO, CO2 και διάφορα άλλα αέρια, ανάλογα με τα χαρακτηριστικά των στερεών αποβλήτων. </a:t>
            </a:r>
          </a:p>
          <a:p>
            <a:pPr algn="just"/>
            <a:r>
              <a:rPr lang="el-GR" sz="2000" b="1" dirty="0">
                <a:latin typeface="Arial" panose="020B0604020202020204" pitchFamily="34" charset="0"/>
                <a:cs typeface="Arial" panose="020B0604020202020204" pitchFamily="34" charset="0"/>
              </a:rPr>
              <a:t>Υγρά</a:t>
            </a:r>
            <a:r>
              <a:rPr lang="el-GR" sz="2000" dirty="0">
                <a:latin typeface="Arial" panose="020B0604020202020204" pitchFamily="34" charset="0"/>
                <a:cs typeface="Arial" panose="020B0604020202020204" pitchFamily="34" charset="0"/>
              </a:rPr>
              <a:t>: Το υγρό κλάσμα, είναι ελαιώδες με υψηλή πυκνότητα και ιξώδες. Περιέχει απλά </a:t>
            </a:r>
            <a:r>
              <a:rPr lang="el-GR" sz="2000" dirty="0" err="1">
                <a:latin typeface="Arial" panose="020B0604020202020204" pitchFamily="34" charset="0"/>
                <a:cs typeface="Arial" panose="020B0604020202020204" pitchFamily="34" charset="0"/>
              </a:rPr>
              <a:t>καρβοξυλικά</a:t>
            </a:r>
            <a:r>
              <a:rPr lang="el-GR" sz="2000" dirty="0">
                <a:latin typeface="Arial" panose="020B0604020202020204" pitchFamily="34" charset="0"/>
                <a:cs typeface="Arial" panose="020B0604020202020204" pitchFamily="34" charset="0"/>
              </a:rPr>
              <a:t> οξέα (π.χ. οξικό οξύ), κετόνες (π.χ. ακετόνη), αλκοόλες (π.χ. </a:t>
            </a:r>
            <a:r>
              <a:rPr lang="el-GR" sz="2000" dirty="0" err="1">
                <a:latin typeface="Arial" panose="020B0604020202020204" pitchFamily="34" charset="0"/>
                <a:cs typeface="Arial" panose="020B0604020202020204" pitchFamily="34" charset="0"/>
              </a:rPr>
              <a:t>μεθανόλη</a:t>
            </a:r>
            <a:r>
              <a:rPr lang="el-GR" sz="2000" dirty="0">
                <a:latin typeface="Arial" panose="020B0604020202020204" pitchFamily="34" charset="0"/>
                <a:cs typeface="Arial" panose="020B0604020202020204" pitchFamily="34" charset="0"/>
              </a:rPr>
              <a:t>) καθώς και σύνθετους οξυγονωμένους υδρογονάνθρακες. </a:t>
            </a:r>
            <a:r>
              <a:rPr lang="el-GR" sz="2000" b="1" dirty="0">
                <a:latin typeface="Arial" panose="020B0604020202020204" pitchFamily="34" charset="0"/>
                <a:cs typeface="Arial" panose="020B0604020202020204" pitchFamily="34" charset="0"/>
              </a:rPr>
              <a:t>Με περαιτέρω επεξεργασία το κλάσμα αυτό μπορεί να χρησιμοποιηθεί ως συνθετικό καύσιμο</a:t>
            </a:r>
            <a:r>
              <a:rPr lang="el-GR" sz="2000" dirty="0">
                <a:latin typeface="Arial" panose="020B0604020202020204" pitchFamily="34" charset="0"/>
                <a:cs typeface="Arial" panose="020B0604020202020204" pitchFamily="34" charset="0"/>
              </a:rPr>
              <a:t>. </a:t>
            </a:r>
          </a:p>
          <a:p>
            <a:pPr algn="just"/>
            <a:r>
              <a:rPr lang="el-GR" sz="2000"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Στερεά</a:t>
            </a:r>
            <a:r>
              <a:rPr lang="el-GR" sz="2000" dirty="0">
                <a:latin typeface="Arial" panose="020B0604020202020204" pitchFamily="34" charset="0"/>
                <a:cs typeface="Arial" panose="020B0604020202020204" pitchFamily="34" charset="0"/>
              </a:rPr>
              <a:t>: Το στερεό υπόλειμμα περιέχει σχεδόν καθαρό άνθρακα και τυχόν αδρανή υλικά που υπάρχουν στα στερεά απόβλητα. </a:t>
            </a:r>
          </a:p>
          <a:p>
            <a:pPr algn="just"/>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568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92696"/>
            <a:ext cx="8229600" cy="936104"/>
          </a:xfrm>
        </p:spPr>
        <p:txBody>
          <a:bodyPr/>
          <a:lstStyle/>
          <a:p>
            <a:r>
              <a:rPr lang="el-GR" dirty="0"/>
              <a:t>Ανθρωπογενείς πηγές ρύπανσης</a:t>
            </a:r>
          </a:p>
        </p:txBody>
      </p:sp>
      <p:sp>
        <p:nvSpPr>
          <p:cNvPr id="3" name="Θέση περιεχομένου 2"/>
          <p:cNvSpPr>
            <a:spLocks noGrp="1"/>
          </p:cNvSpPr>
          <p:nvPr>
            <p:ph idx="1"/>
          </p:nvPr>
        </p:nvSpPr>
        <p:spPr>
          <a:xfrm>
            <a:off x="457200" y="1628800"/>
            <a:ext cx="8229600" cy="4945736"/>
          </a:xfrm>
        </p:spPr>
        <p:txBody>
          <a:bodyPr>
            <a:normAutofit/>
          </a:bodyPr>
          <a:lstStyle/>
          <a:p>
            <a:pPr marL="109728" indent="0" algn="just">
              <a:buNone/>
            </a:pPr>
            <a:r>
              <a:rPr lang="el-GR" sz="2000" dirty="0">
                <a:latin typeface="Arial" panose="020B0604020202020204" pitchFamily="34" charset="0"/>
                <a:cs typeface="Arial" panose="020B0604020202020204" pitchFamily="34" charset="0"/>
              </a:rPr>
              <a:t>Ρύπανση εδάφους και υπόγειου νερού προκαλείται σήμερα από διάφορες πηγές και ποικίλες ανθρώπινες δραστηριότητες, όπως</a:t>
            </a:r>
            <a:r>
              <a:rPr lang="el-GR" sz="2000" dirty="0" smtClean="0">
                <a:latin typeface="Arial" panose="020B0604020202020204" pitchFamily="34" charset="0"/>
                <a:cs typeface="Arial" panose="020B0604020202020204" pitchFamily="34" charset="0"/>
              </a:rPr>
              <a:t>:</a:t>
            </a:r>
          </a:p>
          <a:p>
            <a:pPr algn="just"/>
            <a:endParaRPr lang="el-GR" sz="2000" dirty="0" smtClean="0">
              <a:latin typeface="Arial" panose="020B0604020202020204" pitchFamily="34" charset="0"/>
              <a:cs typeface="Arial" panose="020B0604020202020204" pitchFamily="34" charset="0"/>
            </a:endParaRPr>
          </a:p>
          <a:p>
            <a:pPr algn="just"/>
            <a:r>
              <a:rPr lang="el-GR" sz="2000" dirty="0" smtClean="0">
                <a:latin typeface="Arial" panose="020B0604020202020204" pitchFamily="34" charset="0"/>
                <a:cs typeface="Arial" panose="020B0604020202020204" pitchFamily="34" charset="0"/>
              </a:rPr>
              <a:t>Βιομηχανία</a:t>
            </a:r>
          </a:p>
          <a:p>
            <a:pPr algn="just"/>
            <a:r>
              <a:rPr lang="el-GR" sz="2000" dirty="0" smtClean="0">
                <a:latin typeface="Arial" panose="020B0604020202020204" pitchFamily="34" charset="0"/>
                <a:cs typeface="Arial" panose="020B0604020202020204" pitchFamily="34" charset="0"/>
              </a:rPr>
              <a:t>Διαχείριση </a:t>
            </a:r>
            <a:r>
              <a:rPr lang="el-GR" sz="2000" dirty="0">
                <a:latin typeface="Arial" panose="020B0604020202020204" pitchFamily="34" charset="0"/>
                <a:cs typeface="Arial" panose="020B0604020202020204" pitchFamily="34" charset="0"/>
              </a:rPr>
              <a:t>αστικών λυμάτων και </a:t>
            </a:r>
            <a:r>
              <a:rPr lang="el-GR" sz="2000" dirty="0" smtClean="0">
                <a:latin typeface="Arial" panose="020B0604020202020204" pitchFamily="34" charset="0"/>
                <a:cs typeface="Arial" panose="020B0604020202020204" pitchFamily="34" charset="0"/>
              </a:rPr>
              <a:t>αποβλήτων (</a:t>
            </a:r>
            <a:r>
              <a:rPr lang="el-GR" sz="2000" dirty="0">
                <a:latin typeface="Arial" panose="020B0604020202020204" pitchFamily="34" charset="0"/>
                <a:cs typeface="Arial" panose="020B0604020202020204" pitchFamily="34" charset="0"/>
              </a:rPr>
              <a:t>Υγρά και στερεά</a:t>
            </a:r>
            <a:r>
              <a:rPr lang="el-GR" sz="2000" dirty="0" smtClean="0">
                <a:latin typeface="Arial" panose="020B0604020202020204" pitchFamily="34" charset="0"/>
                <a:cs typeface="Arial" panose="020B0604020202020204" pitchFamily="34" charset="0"/>
              </a:rPr>
              <a:t>)</a:t>
            </a:r>
          </a:p>
          <a:p>
            <a:pPr algn="just"/>
            <a:r>
              <a:rPr lang="el-GR" sz="2000" dirty="0" smtClean="0">
                <a:latin typeface="Arial" panose="020B0604020202020204" pitchFamily="34" charset="0"/>
                <a:cs typeface="Arial" panose="020B0604020202020204" pitchFamily="34" charset="0"/>
              </a:rPr>
              <a:t>Διακίνηση </a:t>
            </a:r>
            <a:r>
              <a:rPr lang="el-GR" sz="2000" dirty="0">
                <a:latin typeface="Arial" panose="020B0604020202020204" pitchFamily="34" charset="0"/>
                <a:cs typeface="Arial" panose="020B0604020202020204" pitchFamily="34" charset="0"/>
              </a:rPr>
              <a:t>και αποθήκευση επικίνδυνων </a:t>
            </a:r>
            <a:r>
              <a:rPr lang="el-GR" sz="2000" dirty="0" smtClean="0">
                <a:latin typeface="Arial" panose="020B0604020202020204" pitchFamily="34" charset="0"/>
                <a:cs typeface="Arial" panose="020B0604020202020204" pitchFamily="34" charset="0"/>
              </a:rPr>
              <a:t>υλικών</a:t>
            </a:r>
          </a:p>
          <a:p>
            <a:pPr algn="just"/>
            <a:r>
              <a:rPr lang="el-GR" sz="2000" dirty="0" smtClean="0">
                <a:latin typeface="Arial" panose="020B0604020202020204" pitchFamily="34" charset="0"/>
                <a:cs typeface="Arial" panose="020B0604020202020204" pitchFamily="34" charset="0"/>
              </a:rPr>
              <a:t>Εξορυκτικές </a:t>
            </a:r>
            <a:r>
              <a:rPr lang="el-GR" sz="2000" dirty="0">
                <a:latin typeface="Arial" panose="020B0604020202020204" pitchFamily="34" charset="0"/>
                <a:cs typeface="Arial" panose="020B0604020202020204" pitchFamily="34" charset="0"/>
              </a:rPr>
              <a:t>δραστηριότητες (Ορυχεία Μεταλλεία</a:t>
            </a:r>
            <a:r>
              <a:rPr lang="el-GR" sz="2000" dirty="0" smtClean="0">
                <a:latin typeface="Arial" panose="020B0604020202020204" pitchFamily="34" charset="0"/>
                <a:cs typeface="Arial" panose="020B0604020202020204" pitchFamily="34" charset="0"/>
              </a:rPr>
              <a:t>)</a:t>
            </a:r>
          </a:p>
          <a:p>
            <a:pPr algn="just"/>
            <a:r>
              <a:rPr lang="el-GR" sz="2000" dirty="0" smtClean="0">
                <a:latin typeface="Arial" panose="020B0604020202020204" pitchFamily="34" charset="0"/>
                <a:cs typeface="Arial" panose="020B0604020202020204" pitchFamily="34" charset="0"/>
              </a:rPr>
              <a:t>Γεωργία</a:t>
            </a:r>
          </a:p>
          <a:p>
            <a:pPr algn="just"/>
            <a:r>
              <a:rPr lang="el-GR" sz="2000" dirty="0" smtClean="0">
                <a:latin typeface="Arial" panose="020B0604020202020204" pitchFamily="34" charset="0"/>
                <a:cs typeface="Arial" panose="020B0604020202020204" pitchFamily="34" charset="0"/>
              </a:rPr>
              <a:t>Περιβαλλοντικά ατυχήματα (</a:t>
            </a:r>
            <a:r>
              <a:rPr lang="el-GR" sz="2000" dirty="0">
                <a:latin typeface="Arial" panose="020B0604020202020204" pitchFamily="34" charset="0"/>
                <a:cs typeface="Arial" panose="020B0604020202020204" pitchFamily="34" charset="0"/>
              </a:rPr>
              <a:t>διαρροές είτε υπερχειλίσεις επικίνδυνων ουσιών, εκρήξεις, φυσικές καταστροφές κλπ)</a:t>
            </a:r>
          </a:p>
        </p:txBody>
      </p:sp>
    </p:spTree>
    <p:extLst>
      <p:ext uri="{BB962C8B-B14F-4D97-AF65-F5344CB8AC3E}">
        <p14:creationId xmlns:p14="http://schemas.microsoft.com/office/powerpoint/2010/main" val="6205619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92696"/>
            <a:ext cx="8229600" cy="936104"/>
          </a:xfrm>
        </p:spPr>
        <p:txBody>
          <a:bodyPr/>
          <a:lstStyle/>
          <a:p>
            <a:r>
              <a:rPr lang="en-US" dirty="0">
                <a:solidFill>
                  <a:srgbClr val="424456"/>
                </a:solidFill>
              </a:rPr>
              <a:t>5. </a:t>
            </a:r>
            <a:r>
              <a:rPr lang="el-GR" dirty="0">
                <a:solidFill>
                  <a:srgbClr val="424456"/>
                </a:solidFill>
              </a:rPr>
              <a:t>Θερμικές Μέθοδοι – </a:t>
            </a:r>
            <a:r>
              <a:rPr lang="el-GR" dirty="0" smtClean="0">
                <a:solidFill>
                  <a:srgbClr val="424456"/>
                </a:solidFill>
              </a:rPr>
              <a:t>Αεριοποίηση</a:t>
            </a:r>
            <a:endParaRPr lang="el-GR" dirty="0"/>
          </a:p>
        </p:txBody>
      </p:sp>
      <p:sp>
        <p:nvSpPr>
          <p:cNvPr id="3" name="Θέση περιεχομένου 2"/>
          <p:cNvSpPr>
            <a:spLocks noGrp="1"/>
          </p:cNvSpPr>
          <p:nvPr>
            <p:ph idx="1"/>
          </p:nvPr>
        </p:nvSpPr>
        <p:spPr>
          <a:xfrm>
            <a:off x="251520" y="1772816"/>
            <a:ext cx="8568952" cy="4801720"/>
          </a:xfrm>
        </p:spPr>
        <p:txBody>
          <a:bodyPr>
            <a:noAutofit/>
          </a:bodyPr>
          <a:lstStyle/>
          <a:p>
            <a:pPr marL="109728" indent="0">
              <a:buNone/>
              <a:defRPr/>
            </a:pPr>
            <a:r>
              <a:rPr lang="el-GR" sz="1900" dirty="0">
                <a:latin typeface="Arial" pitchFamily="34" charset="0"/>
                <a:cs typeface="Arial" pitchFamily="34" charset="0"/>
              </a:rPr>
              <a:t>Είναι η μετατροπή του οργανικού κλάσματος σε ένα μίγμα καύσιμων αερίων μέσω </a:t>
            </a:r>
            <a:r>
              <a:rPr lang="el-GR" sz="1900" b="1" dirty="0">
                <a:latin typeface="Arial" pitchFamily="34" charset="0"/>
                <a:cs typeface="Arial" pitchFamily="34" charset="0"/>
              </a:rPr>
              <a:t>μερικής οξείδωσης </a:t>
            </a:r>
            <a:r>
              <a:rPr lang="el-GR" sz="1900" dirty="0">
                <a:latin typeface="Arial" pitchFamily="34" charset="0"/>
                <a:cs typeface="Arial" pitchFamily="34" charset="0"/>
              </a:rPr>
              <a:t>αυτού </a:t>
            </a:r>
            <a:r>
              <a:rPr lang="el-GR" sz="1900" b="1" dirty="0">
                <a:latin typeface="Arial" pitchFamily="34" charset="0"/>
                <a:cs typeface="Arial" pitchFamily="34" charset="0"/>
              </a:rPr>
              <a:t>σε υψηλές θερμοκρασίες </a:t>
            </a:r>
          </a:p>
          <a:p>
            <a:pPr>
              <a:defRPr/>
            </a:pPr>
            <a:endParaRPr lang="el-GR" sz="1900" dirty="0">
              <a:latin typeface="Arial" pitchFamily="34" charset="0"/>
              <a:cs typeface="Arial" pitchFamily="34" charset="0"/>
            </a:endParaRPr>
          </a:p>
          <a:p>
            <a:pPr marL="0" indent="0">
              <a:buNone/>
              <a:defRPr/>
            </a:pPr>
            <a:r>
              <a:rPr lang="el-GR" sz="1900" dirty="0">
                <a:latin typeface="Arial" pitchFamily="34" charset="0"/>
                <a:cs typeface="Arial" pitchFamily="34" charset="0"/>
              </a:rPr>
              <a:t>Κατά την αεριοποίηση παράγεται: </a:t>
            </a:r>
          </a:p>
          <a:p>
            <a:pPr>
              <a:defRPr/>
            </a:pPr>
            <a:r>
              <a:rPr lang="el-GR" sz="1900" b="1" dirty="0">
                <a:latin typeface="Arial" pitchFamily="34" charset="0"/>
                <a:cs typeface="Arial" pitchFamily="34" charset="0"/>
              </a:rPr>
              <a:t>Αέριο </a:t>
            </a:r>
            <a:r>
              <a:rPr lang="el-GR" sz="1900" dirty="0">
                <a:latin typeface="Arial" pitchFamily="34" charset="0"/>
                <a:cs typeface="Arial" pitchFamily="34" charset="0"/>
              </a:rPr>
              <a:t>πλούσιο σε CO και CO2, H2 και κορεσμένους υδρογονάνθρακες (κυρίως CH4) που μπορεί να χρησιμοποιηθεί ως καύσιμο, </a:t>
            </a:r>
          </a:p>
          <a:p>
            <a:pPr>
              <a:defRPr/>
            </a:pPr>
            <a:r>
              <a:rPr lang="el-GR" sz="1900" b="1" dirty="0">
                <a:latin typeface="Arial" pitchFamily="34" charset="0"/>
                <a:cs typeface="Arial" pitchFamily="34" charset="0"/>
              </a:rPr>
              <a:t>Υγρό </a:t>
            </a:r>
            <a:r>
              <a:rPr lang="el-GR" sz="1900" dirty="0">
                <a:latin typeface="Arial" pitchFamily="34" charset="0"/>
                <a:cs typeface="Arial" pitchFamily="34" charset="0"/>
              </a:rPr>
              <a:t>υπόλειμμα που παρουσιάζει σύσταση παρόμοια με αυτή του υγρού κλάσματος που παράγεται κατά την πυρόλυση, </a:t>
            </a:r>
          </a:p>
          <a:p>
            <a:pPr>
              <a:defRPr/>
            </a:pPr>
            <a:r>
              <a:rPr lang="el-GR" sz="1900" b="1" dirty="0">
                <a:latin typeface="Arial" pitchFamily="34" charset="0"/>
                <a:cs typeface="Arial" pitchFamily="34" charset="0"/>
              </a:rPr>
              <a:t>Στερεό </a:t>
            </a:r>
            <a:r>
              <a:rPr lang="el-GR" sz="1900" dirty="0">
                <a:latin typeface="Arial" pitchFamily="34" charset="0"/>
                <a:cs typeface="Arial" pitchFamily="34" charset="0"/>
              </a:rPr>
              <a:t>υπόλειμμα που αποτελείται από άνθρακα και αδρανή </a:t>
            </a:r>
          </a:p>
          <a:p>
            <a:pPr>
              <a:defRPr/>
            </a:pPr>
            <a:r>
              <a:rPr lang="el-GR" sz="1900" dirty="0">
                <a:latin typeface="Arial" pitchFamily="34" charset="0"/>
                <a:cs typeface="Arial" pitchFamily="34" charset="0"/>
              </a:rPr>
              <a:t>Η αεριοποίηση είναι </a:t>
            </a:r>
            <a:r>
              <a:rPr lang="el-GR" sz="1900" b="1" dirty="0">
                <a:latin typeface="Arial" pitchFamily="34" charset="0"/>
                <a:cs typeface="Arial" pitchFamily="34" charset="0"/>
              </a:rPr>
              <a:t>αυτοσυντηρούμενη</a:t>
            </a:r>
            <a:r>
              <a:rPr lang="el-GR" sz="1900" dirty="0">
                <a:latin typeface="Arial" pitchFamily="34" charset="0"/>
                <a:cs typeface="Arial" pitchFamily="34" charset="0"/>
              </a:rPr>
              <a:t>, χωρίς δηλαδή εξωτερική πηγή ενέργειας μετά το στάδιο της ανάφλεξης και χρησιμοποιεί πρόσθετο αέριο καύσιμο, για την </a:t>
            </a:r>
            <a:r>
              <a:rPr lang="el-GR" sz="1900" b="1" dirty="0">
                <a:latin typeface="Arial" pitchFamily="34" charset="0"/>
                <a:cs typeface="Arial" pitchFamily="34" charset="0"/>
              </a:rPr>
              <a:t>επιπλέον μετατροπή των οργανικών υπολειμμάτων σε αέρια προϊόντα</a:t>
            </a:r>
            <a:r>
              <a:rPr lang="el-GR" sz="1900" dirty="0">
                <a:latin typeface="Arial" pitchFamily="34" charset="0"/>
                <a:cs typeface="Arial" pitchFamily="34" charset="0"/>
              </a:rPr>
              <a:t>. </a:t>
            </a:r>
          </a:p>
          <a:p>
            <a:pPr>
              <a:defRPr/>
            </a:pPr>
            <a:r>
              <a:rPr lang="el-GR" sz="1900" dirty="0">
                <a:latin typeface="Arial" pitchFamily="34" charset="0"/>
                <a:cs typeface="Arial" pitchFamily="34" charset="0"/>
              </a:rPr>
              <a:t>Η </a:t>
            </a:r>
            <a:r>
              <a:rPr lang="el-GR" sz="1900" b="1" dirty="0">
                <a:latin typeface="Arial" pitchFamily="34" charset="0"/>
                <a:cs typeface="Arial" pitchFamily="34" charset="0"/>
              </a:rPr>
              <a:t>ενέργεια</a:t>
            </a:r>
            <a:r>
              <a:rPr lang="el-GR" sz="1900" dirty="0">
                <a:latin typeface="Arial" pitchFamily="34" charset="0"/>
                <a:cs typeface="Arial" pitchFamily="34" charset="0"/>
              </a:rPr>
              <a:t> που απαιτείται για την αντίδραση αεριοποίησης παράγεται με καύση μέρους του οργανικού υλικού στον αντιδραστήρα αεριοποίησης</a:t>
            </a:r>
            <a:r>
              <a:rPr lang="el-GR" sz="1900" dirty="0"/>
              <a:t>. </a:t>
            </a:r>
          </a:p>
          <a:p>
            <a:endParaRPr lang="el-GR" sz="2000" dirty="0"/>
          </a:p>
        </p:txBody>
      </p:sp>
    </p:spTree>
    <p:extLst>
      <p:ext uri="{BB962C8B-B14F-4D97-AF65-F5344CB8AC3E}">
        <p14:creationId xmlns:p14="http://schemas.microsoft.com/office/powerpoint/2010/main" val="4953405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Reading List</a:t>
            </a:r>
            <a:endParaRPr lang="el-GR" dirty="0"/>
          </a:p>
        </p:txBody>
      </p:sp>
      <p:sp>
        <p:nvSpPr>
          <p:cNvPr id="3" name="Θέση περιεχομένου 2"/>
          <p:cNvSpPr>
            <a:spLocks noGrp="1"/>
          </p:cNvSpPr>
          <p:nvPr>
            <p:ph idx="1"/>
          </p:nvPr>
        </p:nvSpPr>
        <p:spPr/>
        <p:txBody>
          <a:bodyPr>
            <a:normAutofit/>
          </a:bodyPr>
          <a:lstStyle/>
          <a:p>
            <a:pPr marL="624078" indent="-514350" algn="just">
              <a:buFont typeface="+mj-lt"/>
              <a:buAutoNum type="arabicPeriod"/>
            </a:pPr>
            <a:r>
              <a:rPr lang="el-GR" sz="2000" dirty="0" smtClean="0">
                <a:latin typeface="Arial" panose="020B0604020202020204" pitchFamily="34" charset="0"/>
                <a:cs typeface="Arial" panose="020B0604020202020204" pitchFamily="34" charset="0"/>
              </a:rPr>
              <a:t>Κούγκολος Α. (2005) Εισαγωγή στην Περιβαλλοντική Μηχανική. Εκδόσεις Τζιόλα, Θεσσαλονίκη</a:t>
            </a:r>
          </a:p>
          <a:p>
            <a:pPr marL="624078" indent="-514350" algn="just">
              <a:buFont typeface="+mj-lt"/>
              <a:buAutoNum type="arabicPeriod"/>
            </a:pPr>
            <a:r>
              <a:rPr lang="el-GR" sz="2000" dirty="0" err="1">
                <a:latin typeface="Arial" panose="020B0604020202020204" pitchFamily="34" charset="0"/>
                <a:cs typeface="Arial" panose="020B0604020202020204" pitchFamily="34" charset="0"/>
              </a:rPr>
              <a:t>Tchobanoglous</a:t>
            </a:r>
            <a:r>
              <a:rPr lang="el-GR" sz="2000" dirty="0">
                <a:latin typeface="Arial" panose="020B0604020202020204" pitchFamily="34" charset="0"/>
                <a:cs typeface="Arial" panose="020B0604020202020204" pitchFamily="34" charset="0"/>
              </a:rPr>
              <a:t>, G. &amp; </a:t>
            </a:r>
            <a:r>
              <a:rPr lang="el-GR" sz="2000" dirty="0" err="1">
                <a:latin typeface="Arial" panose="020B0604020202020204" pitchFamily="34" charset="0"/>
                <a:cs typeface="Arial" panose="020B0604020202020204" pitchFamily="34" charset="0"/>
              </a:rPr>
              <a:t>Kreith</a:t>
            </a:r>
            <a:r>
              <a:rPr lang="el-GR" sz="2000" dirty="0">
                <a:latin typeface="Arial" panose="020B0604020202020204" pitchFamily="34" charset="0"/>
                <a:cs typeface="Arial" panose="020B0604020202020204" pitchFamily="34" charset="0"/>
              </a:rPr>
              <a:t>, F. (2010). Εγχειρίδιο Διαχείρισης Στερεών </a:t>
            </a:r>
            <a:r>
              <a:rPr lang="el-GR" sz="2000" dirty="0" smtClean="0">
                <a:latin typeface="Arial" panose="020B0604020202020204" pitchFamily="34" charset="0"/>
                <a:cs typeface="Arial" panose="020B0604020202020204" pitchFamily="34" charset="0"/>
              </a:rPr>
              <a:t>Αποβλήτων, Εκδόσεις </a:t>
            </a:r>
            <a:r>
              <a:rPr lang="el-GR" sz="2000" dirty="0" err="1" smtClean="0">
                <a:latin typeface="Arial" panose="020B0604020202020204" pitchFamily="34" charset="0"/>
                <a:cs typeface="Arial" panose="020B0604020202020204" pitchFamily="34" charset="0"/>
              </a:rPr>
              <a:t>Τζιόλα</a:t>
            </a:r>
            <a:r>
              <a:rPr lang="el-GR" sz="2000" dirty="0" smtClean="0">
                <a:latin typeface="Arial" panose="020B0604020202020204" pitchFamily="34" charset="0"/>
                <a:cs typeface="Arial" panose="020B0604020202020204" pitchFamily="34" charset="0"/>
              </a:rPr>
              <a:t>, Θεσσαλονίκη</a:t>
            </a:r>
          </a:p>
          <a:p>
            <a:pPr marL="109728" indent="0" algn="just">
              <a:buNone/>
            </a:pP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2472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76672"/>
            <a:ext cx="8229600" cy="720080"/>
          </a:xfrm>
        </p:spPr>
        <p:txBody>
          <a:bodyPr>
            <a:normAutofit fontScale="90000"/>
          </a:bodyPr>
          <a:lstStyle/>
          <a:p>
            <a:r>
              <a:rPr lang="el-GR" dirty="0" smtClean="0"/>
              <a:t>Ανθρωπογενείς πηγές ρύπανσης </a:t>
            </a:r>
            <a:br>
              <a:rPr lang="el-GR" dirty="0" smtClean="0"/>
            </a:br>
            <a:r>
              <a:rPr lang="el-GR" sz="1600" dirty="0" smtClean="0"/>
              <a:t>πηγή: </a:t>
            </a:r>
            <a:r>
              <a:rPr lang="el-GR" sz="1600" dirty="0" err="1" smtClean="0"/>
              <a:t>Βατσέρης</a:t>
            </a:r>
            <a:r>
              <a:rPr lang="el-GR" sz="1600" dirty="0" smtClean="0"/>
              <a:t> 2011, </a:t>
            </a:r>
            <a:r>
              <a:rPr lang="en-US" sz="1600" dirty="0" err="1" smtClean="0"/>
              <a:t>Intergeo</a:t>
            </a:r>
            <a:r>
              <a:rPr lang="en-US" sz="1600" dirty="0" smtClean="0"/>
              <a:t> </a:t>
            </a:r>
            <a:r>
              <a:rPr lang="el-GR" sz="1600" dirty="0" smtClean="0"/>
              <a:t>Τεχνολογία Περιβάλλοντος ΕΠΕ)</a:t>
            </a:r>
            <a:endParaRPr lang="el-GR" sz="16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5" y="1261884"/>
            <a:ext cx="8352928" cy="5543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101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92696"/>
            <a:ext cx="8229600" cy="864096"/>
          </a:xfrm>
        </p:spPr>
        <p:txBody>
          <a:bodyPr>
            <a:normAutofit fontScale="90000"/>
          </a:bodyPr>
          <a:lstStyle/>
          <a:p>
            <a:r>
              <a:rPr lang="el-GR" dirty="0"/>
              <a:t>Επιπτώσεις της ρύπανσης του εδάφους</a:t>
            </a:r>
          </a:p>
        </p:txBody>
      </p:sp>
      <p:sp>
        <p:nvSpPr>
          <p:cNvPr id="3" name="Θέση περιεχομένου 2"/>
          <p:cNvSpPr>
            <a:spLocks noGrp="1"/>
          </p:cNvSpPr>
          <p:nvPr>
            <p:ph idx="1"/>
          </p:nvPr>
        </p:nvSpPr>
        <p:spPr>
          <a:xfrm>
            <a:off x="457200" y="1556792"/>
            <a:ext cx="8229600" cy="5017744"/>
          </a:xfrm>
        </p:spPr>
        <p:txBody>
          <a:bodyPr>
            <a:normAutofit/>
          </a:bodyPr>
          <a:lstStyle/>
          <a:p>
            <a:pPr algn="just"/>
            <a:r>
              <a:rPr lang="el-GR" sz="2000" dirty="0">
                <a:latin typeface="Arial" panose="020B0604020202020204" pitchFamily="34" charset="0"/>
                <a:cs typeface="Arial" panose="020B0604020202020204" pitchFamily="34" charset="0"/>
              </a:rPr>
              <a:t>Η ρύπανση του </a:t>
            </a:r>
            <a:r>
              <a:rPr lang="el-GR" sz="2000" dirty="0" smtClean="0">
                <a:latin typeface="Arial" panose="020B0604020202020204" pitchFamily="34" charset="0"/>
                <a:cs typeface="Arial" panose="020B0604020202020204" pitchFamily="34" charset="0"/>
              </a:rPr>
              <a:t>εδάφους </a:t>
            </a:r>
            <a:r>
              <a:rPr lang="el-GR" sz="2000" dirty="0">
                <a:latin typeface="Arial" panose="020B0604020202020204" pitchFamily="34" charset="0"/>
                <a:cs typeface="Arial" panose="020B0604020202020204" pitchFamily="34" charset="0"/>
              </a:rPr>
              <a:t>έχει τις </a:t>
            </a:r>
            <a:r>
              <a:rPr lang="el-GR" sz="2000" dirty="0" smtClean="0">
                <a:latin typeface="Arial" panose="020B0604020202020204" pitchFamily="34" charset="0"/>
                <a:cs typeface="Arial" panose="020B0604020202020204" pitchFamily="34" charset="0"/>
              </a:rPr>
              <a:t>παρακάτω </a:t>
            </a:r>
            <a:r>
              <a:rPr lang="el-GR" sz="2000" dirty="0">
                <a:latin typeface="Arial" panose="020B0604020202020204" pitchFamily="34" charset="0"/>
                <a:cs typeface="Arial" panose="020B0604020202020204" pitchFamily="34" charset="0"/>
              </a:rPr>
              <a:t>αρνητικές επιπτώσεις</a:t>
            </a:r>
            <a:r>
              <a:rPr lang="el-GR" sz="2000" dirty="0" smtClean="0">
                <a:latin typeface="Arial" panose="020B0604020202020204" pitchFamily="34" charset="0"/>
                <a:cs typeface="Arial" panose="020B0604020202020204" pitchFamily="34" charset="0"/>
              </a:rPr>
              <a:t>:</a:t>
            </a:r>
          </a:p>
          <a:p>
            <a:pPr marL="109728" indent="0" algn="just">
              <a:buNone/>
            </a:pPr>
            <a:endParaRPr lang="el-GR" sz="2000" dirty="0" smtClean="0">
              <a:latin typeface="Arial" panose="020B0604020202020204" pitchFamily="34" charset="0"/>
              <a:cs typeface="Arial" panose="020B0604020202020204" pitchFamily="34" charset="0"/>
            </a:endParaRPr>
          </a:p>
          <a:p>
            <a:pPr algn="just"/>
            <a:r>
              <a:rPr lang="el-GR" sz="2000" dirty="0" smtClean="0">
                <a:latin typeface="Arial" panose="020B0604020202020204" pitchFamily="34" charset="0"/>
                <a:cs typeface="Arial" panose="020B0604020202020204" pitchFamily="34" charset="0"/>
              </a:rPr>
              <a:t>Στην </a:t>
            </a:r>
            <a:r>
              <a:rPr lang="el-GR" sz="2000" dirty="0">
                <a:latin typeface="Arial" panose="020B0604020202020204" pitchFamily="34" charset="0"/>
                <a:cs typeface="Arial" panose="020B0604020202020204" pitchFamily="34" charset="0"/>
              </a:rPr>
              <a:t>ποιότητα των επιφανειακών και υπόγειων </a:t>
            </a:r>
            <a:r>
              <a:rPr lang="el-GR" sz="2000" dirty="0" smtClean="0">
                <a:latin typeface="Arial" panose="020B0604020202020204" pitchFamily="34" charset="0"/>
                <a:cs typeface="Arial" panose="020B0604020202020204" pitchFamily="34" charset="0"/>
              </a:rPr>
              <a:t>υδάτων</a:t>
            </a:r>
          </a:p>
          <a:p>
            <a:pPr algn="just"/>
            <a:r>
              <a:rPr lang="el-GR" sz="2000" dirty="0" smtClean="0">
                <a:latin typeface="Arial" panose="020B0604020202020204" pitchFamily="34" charset="0"/>
                <a:cs typeface="Arial" panose="020B0604020202020204" pitchFamily="34" charset="0"/>
              </a:rPr>
              <a:t>Στη </a:t>
            </a:r>
            <a:r>
              <a:rPr lang="el-GR" sz="2000" dirty="0">
                <a:latin typeface="Arial" panose="020B0604020202020204" pitchFamily="34" charset="0"/>
                <a:cs typeface="Arial" panose="020B0604020202020204" pitchFamily="34" charset="0"/>
              </a:rPr>
              <a:t>χλωρίδα και το ευρύτερο </a:t>
            </a:r>
            <a:r>
              <a:rPr lang="el-GR" sz="2000" dirty="0" smtClean="0">
                <a:latin typeface="Arial" panose="020B0604020202020204" pitchFamily="34" charset="0"/>
                <a:cs typeface="Arial" panose="020B0604020202020204" pitchFamily="34" charset="0"/>
              </a:rPr>
              <a:t>οικοσύστημα</a:t>
            </a:r>
          </a:p>
          <a:p>
            <a:pPr algn="just"/>
            <a:r>
              <a:rPr lang="el-GR" sz="2000" dirty="0" smtClean="0">
                <a:latin typeface="Arial" panose="020B0604020202020204" pitchFamily="34" charset="0"/>
                <a:cs typeface="Arial" panose="020B0604020202020204" pitchFamily="34" charset="0"/>
              </a:rPr>
              <a:t>Στην </a:t>
            </a:r>
            <a:r>
              <a:rPr lang="el-GR" sz="2000" dirty="0">
                <a:latin typeface="Arial" panose="020B0604020202020204" pitchFamily="34" charset="0"/>
                <a:cs typeface="Arial" panose="020B0604020202020204" pitchFamily="34" charset="0"/>
              </a:rPr>
              <a:t>ανθρώπινη </a:t>
            </a:r>
            <a:r>
              <a:rPr lang="el-GR" sz="2000" dirty="0" smtClean="0">
                <a:latin typeface="Arial" panose="020B0604020202020204" pitchFamily="34" charset="0"/>
                <a:cs typeface="Arial" panose="020B0604020202020204" pitchFamily="34" charset="0"/>
              </a:rPr>
              <a:t>υγεία</a:t>
            </a:r>
          </a:p>
          <a:p>
            <a:pPr algn="just"/>
            <a:r>
              <a:rPr lang="el-GR" sz="2000" dirty="0" smtClean="0">
                <a:latin typeface="Arial" panose="020B0604020202020204" pitchFamily="34" charset="0"/>
                <a:cs typeface="Arial" panose="020B0604020202020204" pitchFamily="34" charset="0"/>
              </a:rPr>
              <a:t>Στην </a:t>
            </a:r>
            <a:r>
              <a:rPr lang="el-GR" sz="2000" dirty="0">
                <a:latin typeface="Arial" panose="020B0604020202020204" pitchFamily="34" charset="0"/>
                <a:cs typeface="Arial" panose="020B0604020202020204" pitchFamily="34" charset="0"/>
              </a:rPr>
              <a:t>κατάσταση των </a:t>
            </a:r>
            <a:r>
              <a:rPr lang="el-GR" sz="2000" dirty="0" smtClean="0">
                <a:latin typeface="Arial" panose="020B0604020202020204" pitchFamily="34" charset="0"/>
                <a:cs typeface="Arial" panose="020B0604020202020204" pitchFamily="34" charset="0"/>
              </a:rPr>
              <a:t>κτιρίων και </a:t>
            </a:r>
            <a:r>
              <a:rPr lang="el-GR" sz="2000" dirty="0">
                <a:latin typeface="Arial" panose="020B0604020202020204" pitchFamily="34" charset="0"/>
                <a:cs typeface="Arial" panose="020B0604020202020204" pitchFamily="34" charset="0"/>
              </a:rPr>
              <a:t>υλικών στην </a:t>
            </a:r>
            <a:r>
              <a:rPr lang="el-GR" sz="2000" dirty="0" smtClean="0">
                <a:latin typeface="Arial" panose="020B0604020202020204" pitchFamily="34" charset="0"/>
                <a:cs typeface="Arial" panose="020B0604020202020204" pitchFamily="34" charset="0"/>
              </a:rPr>
              <a:t>περιοχή</a:t>
            </a:r>
          </a:p>
          <a:p>
            <a:pPr algn="just"/>
            <a:r>
              <a:rPr lang="el-GR" sz="2000" dirty="0" smtClean="0">
                <a:latin typeface="Arial" panose="020B0604020202020204" pitchFamily="34" charset="0"/>
                <a:cs typeface="Arial" panose="020B0604020202020204" pitchFamily="34" charset="0"/>
              </a:rPr>
              <a:t>Στην </a:t>
            </a:r>
            <a:r>
              <a:rPr lang="el-GR" sz="2000" dirty="0">
                <a:latin typeface="Arial" panose="020B0604020202020204" pitchFamily="34" charset="0"/>
                <a:cs typeface="Arial" panose="020B0604020202020204" pitchFamily="34" charset="0"/>
              </a:rPr>
              <a:t>ασφάλεια των </a:t>
            </a:r>
            <a:r>
              <a:rPr lang="el-GR" sz="2000" dirty="0" smtClean="0">
                <a:latin typeface="Arial" panose="020B0604020202020204" pitchFamily="34" charset="0"/>
                <a:cs typeface="Arial" panose="020B0604020202020204" pitchFamily="34" charset="0"/>
              </a:rPr>
              <a:t>εργαζομένων και </a:t>
            </a:r>
            <a:r>
              <a:rPr lang="el-GR" sz="2000" dirty="0">
                <a:latin typeface="Arial" panose="020B0604020202020204" pitchFamily="34" charset="0"/>
                <a:cs typeface="Arial" panose="020B0604020202020204" pitchFamily="34" charset="0"/>
              </a:rPr>
              <a:t>των </a:t>
            </a:r>
            <a:r>
              <a:rPr lang="el-GR" sz="2000" dirty="0" smtClean="0">
                <a:latin typeface="Arial" panose="020B0604020202020204" pitchFamily="34" charset="0"/>
                <a:cs typeface="Arial" panose="020B0604020202020204" pitchFamily="34" charset="0"/>
              </a:rPr>
              <a:t>κατοίκων</a:t>
            </a:r>
          </a:p>
          <a:p>
            <a:pPr algn="just"/>
            <a:r>
              <a:rPr lang="el-GR" sz="2000" dirty="0" smtClean="0">
                <a:latin typeface="Arial" panose="020B0604020202020204" pitchFamily="34" charset="0"/>
                <a:cs typeface="Arial" panose="020B0604020202020204" pitchFamily="34" charset="0"/>
              </a:rPr>
              <a:t>Στην </a:t>
            </a:r>
            <a:r>
              <a:rPr lang="el-GR" sz="2000" dirty="0">
                <a:latin typeface="Arial" panose="020B0604020202020204" pitchFamily="34" charset="0"/>
                <a:cs typeface="Arial" panose="020B0604020202020204" pitchFamily="34" charset="0"/>
              </a:rPr>
              <a:t>αισθητική της </a:t>
            </a:r>
            <a:r>
              <a:rPr lang="el-GR" sz="2000" dirty="0" smtClean="0">
                <a:latin typeface="Arial" panose="020B0604020202020204" pitchFamily="34" charset="0"/>
                <a:cs typeface="Arial" panose="020B0604020202020204" pitchFamily="34" charset="0"/>
              </a:rPr>
              <a:t>περιοχής</a:t>
            </a:r>
          </a:p>
          <a:p>
            <a:pPr algn="just"/>
            <a:r>
              <a:rPr lang="el-GR" sz="2000" dirty="0" smtClean="0">
                <a:latin typeface="Arial" panose="020B0604020202020204" pitchFamily="34" charset="0"/>
                <a:cs typeface="Arial" panose="020B0604020202020204" pitchFamily="34" charset="0"/>
              </a:rPr>
              <a:t>Στην </a:t>
            </a:r>
            <a:r>
              <a:rPr lang="el-GR" sz="2000" dirty="0">
                <a:latin typeface="Arial" panose="020B0604020202020204" pitchFamily="34" charset="0"/>
                <a:cs typeface="Arial" panose="020B0604020202020204" pitchFamily="34" charset="0"/>
              </a:rPr>
              <a:t>οικονομική και </a:t>
            </a:r>
            <a:r>
              <a:rPr lang="el-GR" sz="2000">
                <a:latin typeface="Arial" panose="020B0604020202020204" pitchFamily="34" charset="0"/>
                <a:cs typeface="Arial" panose="020B0604020202020204" pitchFamily="34" charset="0"/>
              </a:rPr>
              <a:t>κοινωνική </a:t>
            </a:r>
            <a:r>
              <a:rPr lang="el-GR" sz="2000" smtClean="0">
                <a:latin typeface="Arial" panose="020B0604020202020204" pitchFamily="34" charset="0"/>
                <a:cs typeface="Arial" panose="020B0604020202020204" pitchFamily="34" charset="0"/>
              </a:rPr>
              <a:t>ανάπτυξη της </a:t>
            </a:r>
            <a:r>
              <a:rPr lang="el-GR" sz="2000" dirty="0">
                <a:latin typeface="Arial" panose="020B0604020202020204" pitchFamily="34" charset="0"/>
                <a:cs typeface="Arial" panose="020B0604020202020204" pitchFamily="34" charset="0"/>
              </a:rPr>
              <a:t>περιοχής</a:t>
            </a:r>
          </a:p>
        </p:txBody>
      </p:sp>
    </p:spTree>
    <p:extLst>
      <p:ext uri="{BB962C8B-B14F-4D97-AF65-F5344CB8AC3E}">
        <p14:creationId xmlns:p14="http://schemas.microsoft.com/office/powerpoint/2010/main" val="2221830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Στερεά απόβλητα</a:t>
            </a:r>
            <a:endParaRPr lang="el-GR" dirty="0"/>
          </a:p>
        </p:txBody>
      </p:sp>
      <p:sp>
        <p:nvSpPr>
          <p:cNvPr id="5" name="Θέση κειμένου 4"/>
          <p:cNvSpPr>
            <a:spLocks noGrp="1"/>
          </p:cNvSpPr>
          <p:nvPr>
            <p:ph type="body" sz="half" idx="2"/>
          </p:nvPr>
        </p:nvSpPr>
        <p:spPr>
          <a:xfrm>
            <a:off x="8633523" y="5733256"/>
            <a:ext cx="45719" cy="57541"/>
          </a:xfrm>
        </p:spPr>
        <p:txBody>
          <a:bodyPr>
            <a:normAutofit fontScale="25000" lnSpcReduction="20000"/>
          </a:bodyPr>
          <a:lstStyle/>
          <a:p>
            <a:r>
              <a:rPr lang="en-US" dirty="0" smtClean="0"/>
              <a:t>a</a:t>
            </a:r>
            <a:endParaRPr lang="el-GR" dirty="0"/>
          </a:p>
        </p:txBody>
      </p:sp>
      <p:pic>
        <p:nvPicPr>
          <p:cNvPr id="102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545" r="25545"/>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7147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2193</TotalTime>
  <Words>3513</Words>
  <Application>Microsoft Office PowerPoint</Application>
  <PresentationFormat>Προβολή στην οθόνη (4:3)</PresentationFormat>
  <Paragraphs>370</Paragraphs>
  <Slides>61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61</vt:i4>
      </vt:variant>
    </vt:vector>
  </HeadingPairs>
  <TitlesOfParts>
    <vt:vector size="62" baseType="lpstr">
      <vt:lpstr>Αστικό</vt:lpstr>
      <vt:lpstr>ΡΥΠΑΝΣΗ ΕΔΑΦΟΥΣ, ΝΕΡΟΥ ΚΑΙ ΑΤΜΟΣΦΑΙΡΑΣ – ΕΠΙΠΤΩΣΕΙΣ ΣΤΟΝ ΑΝΘΡΩΠΟ</vt:lpstr>
      <vt:lpstr>Ρύπανση Εδαφών</vt:lpstr>
      <vt:lpstr>Ρύπανση εδαφών</vt:lpstr>
      <vt:lpstr>Ρύπανση εδαφών</vt:lpstr>
      <vt:lpstr>Κυριότερες πηγές ρύπανσης εδαφών</vt:lpstr>
      <vt:lpstr>Ανθρωπογενείς πηγές ρύπανσης</vt:lpstr>
      <vt:lpstr>Ανθρωπογενείς πηγές ρύπανσης  πηγή: Βατσέρης 2011, Intergeo Τεχνολογία Περιβάλλοντος ΕΠΕ)</vt:lpstr>
      <vt:lpstr>Επιπτώσεις της ρύπανσης του εδάφους</vt:lpstr>
      <vt:lpstr>Στερεά απόβλητα</vt:lpstr>
      <vt:lpstr>Στερεά απόβλητα ορισμός</vt:lpstr>
      <vt:lpstr>Στερεά απόβλητα ορισμός</vt:lpstr>
      <vt:lpstr>Κατηγοριοποίηση ΣΑ</vt:lpstr>
      <vt:lpstr>1. Αστικά απόβλητα</vt:lpstr>
      <vt:lpstr>Παρουσίαση του PowerPoint</vt:lpstr>
      <vt:lpstr>2.1 Επικίνδυνα απόβλητα</vt:lpstr>
      <vt:lpstr>2.2 μη επικίνδυνα απόβλητα</vt:lpstr>
      <vt:lpstr>2.3 ιατρικά απόβλητα</vt:lpstr>
      <vt:lpstr>ΔΙΑΧΕΙΡΙΣΗ ΣΤΕΡΕΩΝ ΑΠΟΒΛΗΤΩΝ</vt:lpstr>
      <vt:lpstr>Ερωτήματα</vt:lpstr>
      <vt:lpstr>Διαχείριση αποβλήτων ΔΑ</vt:lpstr>
      <vt:lpstr>Τάσεις Διαχείρισης αποβλήτων</vt:lpstr>
      <vt:lpstr>R-R-R: Reduce-Reuse-Recycle</vt:lpstr>
      <vt:lpstr>Σύστημα Διαχείρισης Αποβλήτων - ΣΔΑ</vt:lpstr>
      <vt:lpstr>Σημαντικότερα προβλήματα και παράγοντες για τη δημιουργία ΣΔΑ</vt:lpstr>
      <vt:lpstr>Χωροθέτηση ΣΔΑ</vt:lpstr>
      <vt:lpstr>Χωροθέτηση ΣΔΑ</vt:lpstr>
      <vt:lpstr>Διάθεσης &amp; επεξεργασία απορριμμάτων</vt:lpstr>
      <vt:lpstr>    1. Ανακύκλωση</vt:lpstr>
      <vt:lpstr>      Ανακύκλωση οφέλη </vt:lpstr>
      <vt:lpstr>2. ΧΑΔΑ</vt:lpstr>
      <vt:lpstr>ΑΣΤΙΚΑ ΣΤΕΡΕΑ ΑΠΟΒΛΗΤΑ - ΑΣΑ  - ΧΩΡΟΣ ΑΝΕΞΕΛΕΓΚΤΗΣ ΔΙΑΘΕΣΗΣ ΑΠΟΒΛΗΤΩΝ (ΧΑΔΑ)</vt:lpstr>
      <vt:lpstr>3. ΧΥΤΑ</vt:lpstr>
      <vt:lpstr>ΧΥΤΑ Πλεονεκτήματα</vt:lpstr>
      <vt:lpstr>ΧΥΤΑ Μειονεκτήματα</vt:lpstr>
      <vt:lpstr>Χώροι Υγειονομικής Ταφής Απορριμμάτων ΧΥΤΑ</vt:lpstr>
      <vt:lpstr>4. Κομποστοποίηση – Αερόβια Χώνευση</vt:lpstr>
      <vt:lpstr>Παρουσίαση του PowerPoint</vt:lpstr>
      <vt:lpstr>Πλεονεκτήματα +/μειονεκτήματα -</vt:lpstr>
      <vt:lpstr>Παρουσίαση του PowerPoint</vt:lpstr>
      <vt:lpstr>5. Θερμικές Μέθοδοι</vt:lpstr>
      <vt:lpstr>5. Θερμικές Μέθοδοι – Αποτέφρωση </vt:lpstr>
      <vt:lpstr>Πλεονεκτήματα/μειονεκτήματα αποτέφρωσης</vt:lpstr>
      <vt:lpstr>Αποτέφρωση Πλεονεκτήματα</vt:lpstr>
      <vt:lpstr>Αποτέφρωση – Απορρίμματα κατάλληλα προς καύση </vt:lpstr>
      <vt:lpstr>Αποτέφρωση – Απαιτούμενη προεργασία</vt:lpstr>
      <vt:lpstr>Αποτέφρωση – Διαδικασία - Στάδια</vt:lpstr>
      <vt:lpstr>Αποτέφρωση – Διαδικασία - Στάδια</vt:lpstr>
      <vt:lpstr>Ολοκληρωμένη μονάδα αποτέφρωσης  αποτυπώνεται στον παρακάτω σύνδεσμο  http://www.londonwaste.co.uk/media/schematic.html</vt:lpstr>
      <vt:lpstr>Αποτέφρωση – Απαέρια Καύσης - ΔΙΟΞΙΝΕΣ</vt:lpstr>
      <vt:lpstr>Αποτέφρωση – Απαέρια Καύσης - ΔΙΟΞΙΝΕΣ</vt:lpstr>
      <vt:lpstr>Αποτέφρωση – Απαέρια Καύσης - ΦΟΥΡΑΝΙΑ</vt:lpstr>
      <vt:lpstr>Αποτέφρωση – Απαέρια Καύσης – Οξείδια του Ν</vt:lpstr>
      <vt:lpstr>Αποτέφρωση – Απαέρια Καύσης – SO2</vt:lpstr>
      <vt:lpstr>Αποτέφρωση – Απαέρια Καύσης – ΡΜ</vt:lpstr>
      <vt:lpstr>Αποτέφρωση – Απαέρια Καύσης – CO</vt:lpstr>
      <vt:lpstr>Αποτέφρωση – Είδη υπολειμμάτων τέφρας </vt:lpstr>
      <vt:lpstr>Αποτέφρωση - Συμπέρασματα</vt:lpstr>
      <vt:lpstr>5. Θερμικές Μέθοδοι – Πυρόλυση</vt:lpstr>
      <vt:lpstr>5. Θερμικές Μέθοδοι – Πυρόλυση</vt:lpstr>
      <vt:lpstr>5. Θερμικές Μέθοδοι – Αεριοποίηση</vt:lpstr>
      <vt:lpstr>Reading List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ΡΥΠΑΝΣΗ ΕΔΑΦΟΥΣ, ΝΕΡΟΥ ΚΑΙ ΑΤΜΟΣΦΑΙΡΑΣ – ΕΠΙΠΤΩΣΕΙΣ ΣΤΟΝ ΑΝΘΡΩΠΟ</dc:title>
  <dc:creator>Katerina Kaisari</dc:creator>
  <cp:lastModifiedBy>Katerina Kaisari</cp:lastModifiedBy>
  <cp:revision>202</cp:revision>
  <dcterms:created xsi:type="dcterms:W3CDTF">2019-02-23T21:49:06Z</dcterms:created>
  <dcterms:modified xsi:type="dcterms:W3CDTF">2019-03-18T07:52:57Z</dcterms:modified>
</cp:coreProperties>
</file>