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38"/>
  </p:notesMasterIdLst>
  <p:sldIdLst>
    <p:sldId id="295" r:id="rId2"/>
    <p:sldId id="296" r:id="rId3"/>
    <p:sldId id="285" r:id="rId4"/>
    <p:sldId id="261" r:id="rId5"/>
    <p:sldId id="256" r:id="rId6"/>
    <p:sldId id="259" r:id="rId7"/>
    <p:sldId id="257" r:id="rId8"/>
    <p:sldId id="258" r:id="rId9"/>
    <p:sldId id="286" r:id="rId10"/>
    <p:sldId id="260" r:id="rId11"/>
    <p:sldId id="287" r:id="rId12"/>
    <p:sldId id="262" r:id="rId13"/>
    <p:sldId id="284" r:id="rId14"/>
    <p:sldId id="283" r:id="rId15"/>
    <p:sldId id="278" r:id="rId16"/>
    <p:sldId id="276" r:id="rId17"/>
    <p:sldId id="280" r:id="rId18"/>
    <p:sldId id="281" r:id="rId19"/>
    <p:sldId id="282" r:id="rId20"/>
    <p:sldId id="263" r:id="rId21"/>
    <p:sldId id="288" r:id="rId22"/>
    <p:sldId id="272" r:id="rId23"/>
    <p:sldId id="264" r:id="rId24"/>
    <p:sldId id="270" r:id="rId25"/>
    <p:sldId id="289" r:id="rId26"/>
    <p:sldId id="274" r:id="rId27"/>
    <p:sldId id="266" r:id="rId28"/>
    <p:sldId id="267" r:id="rId29"/>
    <p:sldId id="265" r:id="rId30"/>
    <p:sldId id="268" r:id="rId31"/>
    <p:sldId id="269" r:id="rId32"/>
    <p:sldId id="297" r:id="rId33"/>
    <p:sldId id="291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240" autoAdjust="0"/>
    <p:restoredTop sz="93950" autoAdjust="0"/>
  </p:normalViewPr>
  <p:slideViewPr>
    <p:cSldViewPr>
      <p:cViewPr varScale="1">
        <p:scale>
          <a:sx n="106" d="100"/>
          <a:sy n="106" d="100"/>
        </p:scale>
        <p:origin x="19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60708-6429-4096-81B9-DACE84BAE2ED}" type="datetimeFigureOut">
              <a:rPr lang="el-GR" smtClean="0"/>
              <a:t>4/6/2015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C8964-8C52-4F95-BAC8-6F26F799AF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8191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3571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4925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6932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123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508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F5ACE-B002-4600-ABB8-8238CD2AD0FA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8275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00194-DFD4-413E-A6FD-D9B4AE98D4DD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3246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8CC43-DE89-494A-A02C-F646D263D803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9658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AD85-FDE5-4623-88C4-D391D334AD94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5972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7356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6464369"/>
            <a:ext cx="792088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200" b="0" dirty="0" smtClean="0">
                <a:latin typeface="+mn-lt"/>
              </a:rPr>
              <a:t>Ενότητα</a:t>
            </a:r>
            <a:r>
              <a:rPr lang="el-GR" sz="1200" b="0" baseline="0" dirty="0" smtClean="0">
                <a:latin typeface="+mn-lt"/>
              </a:rPr>
              <a:t> 2.2: Περιγεννητικοί  παράγοντες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34064" y="6464369"/>
            <a:ext cx="65841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0" dirty="0" smtClean="0">
                <a:latin typeface="+mn-lt"/>
              </a:rPr>
              <a:t>-</a:t>
            </a:r>
            <a:fld id="{B55FABF0-E590-41F8-8765-B40ADFCD345B}" type="slidenum">
              <a:rPr lang="el-GR" sz="1200" b="0" smtClean="0">
                <a:latin typeface="+mn-lt"/>
              </a:rPr>
              <a:pPr algn="ctr"/>
              <a:t>‹#›</a:t>
            </a:fld>
            <a:r>
              <a:rPr lang="el-GR" sz="1200" b="0" dirty="0" smtClean="0">
                <a:latin typeface="+mn-lt"/>
              </a:rPr>
              <a:t>-</a:t>
            </a:r>
            <a:endParaRPr lang="el-GR" sz="1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84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98E89-4D39-49C2-91F0-5AFAC88C022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4249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17A49-76CC-4E1B-B501-E45CFB02DF2A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5585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1477D-61F7-4CCC-A2B0-1B17F966D4A1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2855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5E65E-9703-4C25-B300-A6181BE3993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588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7282-8343-4DB2-8D60-33ED61F3C795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153725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3D8EA-5554-406A-98B1-3F94CC7F4C71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5038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C417E-D016-4C80-8BBA-B8947C52F5EE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3396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των στυλ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86FAD85-FDE5-4623-88C4-D391D334AD94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5487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1" y="1412776"/>
            <a:ext cx="7772400" cy="1440160"/>
          </a:xfrm>
        </p:spPr>
        <p:txBody>
          <a:bodyPr>
            <a:noAutofit/>
          </a:bodyPr>
          <a:lstStyle/>
          <a:p>
            <a:r>
              <a:rPr lang="el-GR" altLang="el-GR" b="1" dirty="0">
                <a:solidFill>
                  <a:srgbClr val="5075BC"/>
                </a:solidFill>
              </a:rPr>
              <a:t>Κινητικά προβλήματα</a:t>
            </a:r>
            <a:br>
              <a:rPr lang="el-GR" altLang="el-GR" b="1" dirty="0">
                <a:solidFill>
                  <a:srgbClr val="5075BC"/>
                </a:solidFill>
              </a:rPr>
            </a:br>
            <a:r>
              <a:rPr lang="el-GR" altLang="el-GR" b="1" dirty="0">
                <a:solidFill>
                  <a:srgbClr val="5075BC"/>
                </a:solidFill>
              </a:rPr>
              <a:t>Πολλαπλές αναπηρίες</a:t>
            </a:r>
            <a:endParaRPr lang="el-GR" sz="5400" b="1" dirty="0">
              <a:solidFill>
                <a:srgbClr val="0070C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97828" y="3068960"/>
            <a:ext cx="8322644" cy="3312368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latin typeface="+mj-lt"/>
                <a:ea typeface="+mj-ea"/>
                <a:cs typeface="+mj-cs"/>
              </a:rPr>
              <a:t>Ενότητα </a:t>
            </a:r>
            <a:r>
              <a:rPr lang="el-GR" sz="2800" b="1" dirty="0" smtClean="0">
                <a:latin typeface="+mj-lt"/>
                <a:ea typeface="+mj-ea"/>
                <a:cs typeface="+mj-cs"/>
              </a:rPr>
              <a:t>2.2</a:t>
            </a:r>
            <a:endParaRPr lang="el-GR" sz="2800" b="1" dirty="0" smtClean="0">
              <a:latin typeface="+mj-lt"/>
              <a:ea typeface="+mj-ea"/>
              <a:cs typeface="+mj-cs"/>
            </a:endParaRPr>
          </a:p>
          <a:p>
            <a:r>
              <a:rPr lang="el-GR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Περιγεννητικοί  παράγοντες</a:t>
            </a:r>
            <a:endParaRPr lang="en-US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endParaRPr lang="el-GR" sz="2800" dirty="0" smtClean="0"/>
          </a:p>
          <a:p>
            <a:endParaRPr lang="en-US" sz="2800" dirty="0" smtClean="0"/>
          </a:p>
          <a:p>
            <a:r>
              <a:rPr lang="el-GR" sz="2400" dirty="0" smtClean="0"/>
              <a:t>Ιουλία Νησιώτου</a:t>
            </a:r>
          </a:p>
          <a:p>
            <a:r>
              <a:rPr lang="el-GR" sz="2400" dirty="0" smtClean="0"/>
              <a:t>Σχολή Ανθρωπιστικών και Κοινωνικών Επιστημών  Παιδαγωγικό Τμήμα Ειδικής Αγωγής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9" name="Logo" descr="Λογότυπο Π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07" y="440668"/>
            <a:ext cx="3477085" cy="7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Εγκεφαλική αιμορραγία 1/2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3200" dirty="0" smtClean="0"/>
              <a:t>Συχνό πρόβλημα των προώρων, ιδίως &lt;32 </a:t>
            </a:r>
            <a:r>
              <a:rPr lang="el-GR" altLang="el-GR" sz="3200" dirty="0" err="1" smtClean="0"/>
              <a:t>εβδ</a:t>
            </a:r>
            <a:r>
              <a:rPr lang="el-GR" altLang="el-GR" sz="3200" dirty="0" smtClean="0"/>
              <a:t>. (40%).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3200" dirty="0" smtClean="0"/>
              <a:t>Η </a:t>
            </a:r>
            <a:r>
              <a:rPr lang="el-GR" altLang="el-GR" sz="3200" dirty="0" err="1" smtClean="0"/>
              <a:t>ενδο</a:t>
            </a:r>
            <a:r>
              <a:rPr lang="el-GR" altLang="el-GR" sz="3200" dirty="0" smtClean="0"/>
              <a:t>/</a:t>
            </a:r>
            <a:r>
              <a:rPr lang="el-GR" altLang="el-GR" sz="3200" dirty="0" err="1" smtClean="0"/>
              <a:t>περικοιλιακή</a:t>
            </a:r>
            <a:r>
              <a:rPr lang="el-GR" altLang="el-GR" sz="3200" dirty="0" smtClean="0"/>
              <a:t> αιμορραγία  είναι η συχνότερη και αυτή που οδηγεί στα συνήθη νευρολογικά προβλήματα των νεογνών.</a:t>
            </a:r>
            <a:endParaRPr lang="el-GR" altLang="el-GR" sz="3200" b="1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3200" b="1" dirty="0" smtClean="0"/>
              <a:t>Κλινική εικόνα:</a:t>
            </a:r>
            <a:r>
              <a:rPr lang="el-GR" altLang="el-GR" sz="3200" dirty="0" smtClean="0"/>
              <a:t> ποικιλία εκδηλώσεων: αναιμία, υποτονία, άπνοιες, μεταβολές θερμοκρασίας, σπασμοί, </a:t>
            </a:r>
            <a:r>
              <a:rPr lang="en-US" altLang="el-GR" sz="3200" dirty="0" smtClean="0"/>
              <a:t>shock</a:t>
            </a:r>
            <a:r>
              <a:rPr lang="el-GR" altLang="el-GR" sz="32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3200" dirty="0" smtClean="0"/>
              <a:t>Παρακολούθηση με </a:t>
            </a:r>
            <a:r>
              <a:rPr lang="en-US" altLang="el-GR" sz="3200" dirty="0" smtClean="0"/>
              <a:t>U</a:t>
            </a:r>
            <a:r>
              <a:rPr lang="el-GR" altLang="el-GR" sz="3200" dirty="0" smtClean="0"/>
              <a:t>/</a:t>
            </a:r>
            <a:r>
              <a:rPr lang="en-US" altLang="el-GR" sz="3200" dirty="0" smtClean="0"/>
              <a:t>S</a:t>
            </a:r>
            <a:r>
              <a:rPr lang="el-GR" altLang="el-GR" sz="3200" dirty="0" smtClean="0"/>
              <a:t> εγκεφάλου.</a:t>
            </a:r>
            <a:endParaRPr lang="el-GR" altLang="el-GR" sz="32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Εγκεφαλική αιμορραγία </a:t>
            </a:r>
            <a:r>
              <a:rPr lang="el-GR" altLang="el-GR" dirty="0" smtClean="0"/>
              <a:t>2/2</a:t>
            </a:r>
          </a:p>
        </p:txBody>
      </p:sp>
      <p:sp>
        <p:nvSpPr>
          <p:cNvPr id="1126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3600" b="1" dirty="0" smtClean="0">
                <a:solidFill>
                  <a:srgbClr val="000000"/>
                </a:solidFill>
              </a:rPr>
              <a:t>Εξέλιξη:</a:t>
            </a:r>
            <a:r>
              <a:rPr lang="el-GR" altLang="el-GR" sz="3600" dirty="0" smtClean="0">
                <a:solidFill>
                  <a:srgbClr val="000000"/>
                </a:solidFill>
              </a:rPr>
              <a:t> συνήθως η μικρή αιμορραγία υποχωρεί χωρίς προβλήματα.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3600" dirty="0" smtClean="0">
                <a:solidFill>
                  <a:srgbClr val="000000"/>
                </a:solidFill>
              </a:rPr>
              <a:t>Μέση βαρύτητα: θάνατος  10%, υδροκέφαλος  20%.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3600" dirty="0" smtClean="0">
                <a:solidFill>
                  <a:srgbClr val="000000"/>
                </a:solidFill>
              </a:rPr>
              <a:t>Βαριά:  θάνατος  50%, υδροκέφαλος  60-90%.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3600" dirty="0" smtClean="0">
                <a:solidFill>
                  <a:srgbClr val="000000"/>
                </a:solidFill>
              </a:rPr>
              <a:t>Καταστροφή νευρώνων -&gt;</a:t>
            </a:r>
            <a:r>
              <a:rPr lang="el-GR" altLang="el-GR" sz="3600" dirty="0" err="1" smtClean="0">
                <a:solidFill>
                  <a:srgbClr val="000000"/>
                </a:solidFill>
              </a:rPr>
              <a:t>Κύστεις</a:t>
            </a:r>
            <a:r>
              <a:rPr lang="el-GR" altLang="el-GR" sz="3600" dirty="0" smtClean="0">
                <a:solidFill>
                  <a:srgbClr val="000000"/>
                </a:solidFill>
              </a:rPr>
              <a:t> στον εγκέφαλο-&gt;εγκεφαλική παράλυση </a:t>
            </a:r>
          </a:p>
          <a:p>
            <a:endParaRPr lang="el-GR" altLang="el-GR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Πρόωρα Νεογνά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b="1" smtClean="0"/>
              <a:t>    </a:t>
            </a:r>
            <a:r>
              <a:rPr lang="el-GR" altLang="el-GR" sz="3200" b="1" smtClean="0"/>
              <a:t>Αιτιολογία: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l-GR" altLang="el-GR" sz="3200" b="1" smtClean="0"/>
              <a:t>α)</a:t>
            </a:r>
            <a:r>
              <a:rPr lang="el-GR" altLang="el-GR" sz="3200" smtClean="0"/>
              <a:t> Νοσήματα μητέρας.</a:t>
            </a:r>
            <a:endParaRPr lang="el-GR" altLang="el-GR" sz="3200" b="1" smtClean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l-GR" altLang="el-GR" sz="3200" b="1" smtClean="0"/>
              <a:t>β)</a:t>
            </a:r>
            <a:r>
              <a:rPr lang="el-GR" altLang="el-GR" sz="3200" smtClean="0"/>
              <a:t> Επιπλοκές κύησης.</a:t>
            </a:r>
            <a:endParaRPr lang="el-GR" altLang="el-GR" sz="3200" b="1" smtClean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l-GR" altLang="el-GR" sz="3200" b="1" smtClean="0"/>
              <a:t>γ)</a:t>
            </a:r>
            <a:r>
              <a:rPr lang="el-GR" altLang="el-GR" sz="3200" smtClean="0"/>
              <a:t> Επιβαρυμένο μαιευτικό ιστορικό.</a:t>
            </a:r>
            <a:endParaRPr lang="el-GR" altLang="el-GR" sz="3200" b="1" smtClean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l-GR" altLang="el-GR" sz="3200" b="1" smtClean="0"/>
              <a:t>δ)</a:t>
            </a:r>
            <a:r>
              <a:rPr lang="el-GR" altLang="el-GR" sz="3200" smtClean="0"/>
              <a:t> Ηλικία μητέρας &lt;20 ή &gt;35 ετών, κοινωνικοοικονομικοί παράγοντες.</a:t>
            </a:r>
            <a:endParaRPr lang="el-GR" altLang="el-GR" sz="3200" b="1" smtClean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l-GR" altLang="el-GR" sz="3200" b="1" smtClean="0"/>
              <a:t>ε)</a:t>
            </a:r>
            <a:r>
              <a:rPr lang="el-GR" altLang="el-GR" sz="3200" smtClean="0"/>
              <a:t> Άγνωστο αίτιο.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 smtClean="0">
                <a:latin typeface="+mn-lt"/>
              </a:rPr>
              <a:t>15 εκατομμύρια πρόωρα κάθε χρόνο στον κόσμο (Αμερική- αναπτυσσόμενες χώρες)</a:t>
            </a:r>
          </a:p>
        </p:txBody>
      </p:sp>
      <p:sp>
        <p:nvSpPr>
          <p:cNvPr id="13315" name="Θέση περιεχομένου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/>
          <a:lstStyle/>
          <a:p>
            <a:pPr eaLnBrk="1" hangingPunct="1"/>
            <a:r>
              <a:rPr lang="el-GR" altLang="el-GR" sz="3200" dirty="0" smtClean="0"/>
              <a:t>Κοινωνικοοικονομικές συνθήκες </a:t>
            </a:r>
          </a:p>
          <a:p>
            <a:pPr eaLnBrk="1" hangingPunct="1"/>
            <a:r>
              <a:rPr lang="el-GR" altLang="el-GR" sz="3200" dirty="0" smtClean="0"/>
              <a:t>Ηλικία μητέρας</a:t>
            </a:r>
          </a:p>
          <a:p>
            <a:pPr eaLnBrk="1" hangingPunct="1"/>
            <a:r>
              <a:rPr lang="el-GR" altLang="el-GR" sz="3200" dirty="0" smtClean="0"/>
              <a:t>Πρόσβαση στην περίθαλψη</a:t>
            </a:r>
            <a:endParaRPr lang="en-US" altLang="el-GR" sz="3200" dirty="0" smtClean="0"/>
          </a:p>
          <a:p>
            <a:pPr eaLnBrk="1" hangingPunct="1"/>
            <a:r>
              <a:rPr lang="en-US" altLang="el-GR" sz="3200" dirty="0" smtClean="0"/>
              <a:t>IUGR</a:t>
            </a:r>
            <a:endParaRPr lang="el-GR" altLang="el-GR" sz="3200" dirty="0" smtClean="0"/>
          </a:p>
          <a:p>
            <a:pPr eaLnBrk="1" hangingPunct="1"/>
            <a:endParaRPr lang="el-GR" altLang="el-GR" sz="40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http://static01.nyt.com/images/2012/05/03/world/JPBIRTHS1/JPBIRTHS1-article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762000"/>
            <a:ext cx="7772400" cy="49530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199" y="1179214"/>
            <a:ext cx="3599635" cy="3849986"/>
          </a:xfrm>
        </p:spPr>
      </p:pic>
      <p:pic>
        <p:nvPicPr>
          <p:cNvPr id="15364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393400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https://c2.staticflickr.com/2/1103/1324409172_dea7aca765_z.jpg?zz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8128000" cy="43561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4457649" cy="3048000"/>
          </a:xfrm>
        </p:spPr>
      </p:pic>
      <p:pic>
        <p:nvPicPr>
          <p:cNvPr id="17412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90337"/>
            <a:ext cx="2690342" cy="308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https://c2.staticflickr.com/2/1038/855043852_ea607b457c_z.jpg?zz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609600"/>
            <a:ext cx="7315200" cy="5213674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http://i.dailymail.co.uk/i/pix/2013/11/05/article-2487748-1933F6AA00000578-681_640x6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685800"/>
            <a:ext cx="5105400" cy="5386414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Περιγεννητικοί  </a:t>
            </a:r>
            <a:r>
              <a:rPr lang="el-GR" dirty="0" smtClean="0">
                <a:solidFill>
                  <a:srgbClr val="0070C0"/>
                </a:solidFill>
              </a:rPr>
              <a:t>παράγοντες</a:t>
            </a:r>
            <a:endParaRPr lang="el-GR" dirty="0"/>
          </a:p>
        </p:txBody>
      </p:sp>
      <p:pic>
        <p:nvPicPr>
          <p:cNvPr id="4" name="Picture 2" descr="http://upload.wikimedia.org/wikipedia/commons/5/53/Newborn_check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4197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446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Προβλήματα των προώρων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3200" dirty="0" smtClean="0"/>
              <a:t>Περιγεννητική ασφυξία.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3200" dirty="0" smtClean="0"/>
              <a:t>Διαταραχές της θερμορύθμισης.</a:t>
            </a:r>
            <a:endParaRPr lang="el-GR" altLang="el-GR" sz="3200" b="1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3200" b="1" dirty="0" smtClean="0"/>
              <a:t>Αναπνευστικά προβλήματα:</a:t>
            </a:r>
            <a:r>
              <a:rPr lang="el-GR" altLang="el-GR" sz="3200" dirty="0" smtClean="0"/>
              <a:t> Σύνδρομο Αναπνευστικής Δυσχέρειας (ΣΑΔ), άπνοιες.</a:t>
            </a:r>
            <a:endParaRPr lang="el-GR" altLang="el-GR" sz="3200" b="1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3200" b="1" dirty="0" smtClean="0"/>
              <a:t>Νευρολογικά προβλήματα:</a:t>
            </a:r>
            <a:r>
              <a:rPr lang="el-GR" altLang="el-GR" sz="3200" dirty="0" smtClean="0"/>
              <a:t> υποτονία, καρδιακές αρρυθμίες, άπνοιες.</a:t>
            </a:r>
            <a:endParaRPr lang="el-GR" altLang="el-GR" sz="3200" b="1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3200" b="1" dirty="0" smtClean="0"/>
              <a:t>Εγκεφαλική αιμορραγία:</a:t>
            </a:r>
            <a:r>
              <a:rPr lang="el-GR" altLang="el-GR" sz="3200" dirty="0" smtClean="0"/>
              <a:t> συχνότερο αίτιο αναπηρίας και θανάτου.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2000" y="1143001"/>
            <a:ext cx="7924800" cy="3352800"/>
          </a:xfrm>
        </p:spPr>
        <p:txBody>
          <a:bodyPr/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4000" dirty="0">
                <a:solidFill>
                  <a:prstClr val="black"/>
                </a:solidFill>
              </a:rPr>
              <a:t>Γενικά, όλα τα συστήματα είναι ανώριμα και μπορεί να προκληθούν νοσηρές καταστάσεις από ανωριμότητα του ανοσοποιητικού των νεφρών, του καρδιαγγειακού συστήματος.</a:t>
            </a:r>
          </a:p>
          <a:p>
            <a:pPr>
              <a:defRPr/>
            </a:pPr>
            <a:endParaRPr lang="el-GR" sz="4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eaLnBrk="1" hangingPunct="1"/>
            <a:r>
              <a:rPr lang="el-GR" altLang="el-GR" dirty="0" err="1" smtClean="0"/>
              <a:t>Αμφιβληστροειδοπάθεια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 της </a:t>
            </a:r>
            <a:r>
              <a:rPr lang="el-GR" altLang="el-GR" dirty="0" err="1" smtClean="0"/>
              <a:t>προωρότητας</a:t>
            </a:r>
            <a:endParaRPr lang="el-GR" altLang="el-GR" dirty="0" smtClean="0"/>
          </a:p>
        </p:txBody>
      </p:sp>
      <p:pic>
        <p:nvPicPr>
          <p:cNvPr id="22531" name="Picture 5" descr="http://upload.wikimedia.org/wikipedia/en/2/25/MacularDegenerationFund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52600"/>
            <a:ext cx="5715000" cy="43434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l-GR" altLang="el-GR" dirty="0"/>
              <a:t>Χρόνια προβλήματα:</a:t>
            </a:r>
            <a:endParaRPr lang="el-GR" altLang="el-GR" dirty="0" smtClean="0"/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28650" y="1066800"/>
            <a:ext cx="8210550" cy="5257800"/>
          </a:xfrm>
        </p:spPr>
        <p:txBody>
          <a:bodyPr/>
          <a:lstStyle/>
          <a:p>
            <a:r>
              <a:rPr lang="el-GR" altLang="el-GR" sz="3200" b="1" dirty="0" smtClean="0"/>
              <a:t>Διαταραχές ακοής</a:t>
            </a:r>
            <a:r>
              <a:rPr lang="el-GR" altLang="el-GR" sz="3200" dirty="0" smtClean="0"/>
              <a:t>: 4 – 19 % </a:t>
            </a:r>
            <a:r>
              <a:rPr lang="el-GR" altLang="el-GR" sz="3200" dirty="0" err="1" smtClean="0"/>
              <a:t>Νευρογενής</a:t>
            </a:r>
            <a:r>
              <a:rPr lang="el-GR" altLang="el-GR" sz="3200" dirty="0" smtClean="0"/>
              <a:t> βαρηκοΐα (ίκτερος, ασφυξία, φάρμακα κλπ.).</a:t>
            </a:r>
          </a:p>
          <a:p>
            <a:r>
              <a:rPr lang="el-GR" altLang="el-GR" sz="3200" b="1" dirty="0" smtClean="0"/>
              <a:t>Διαταραχές όρασης</a:t>
            </a:r>
            <a:r>
              <a:rPr lang="el-GR" altLang="el-GR" sz="3200" dirty="0" smtClean="0"/>
              <a:t>: </a:t>
            </a:r>
            <a:r>
              <a:rPr lang="el-GR" altLang="el-GR" sz="3200" dirty="0" err="1" smtClean="0"/>
              <a:t>Αμφιβληστροειδοπάθεια</a:t>
            </a:r>
            <a:r>
              <a:rPr lang="el-GR" altLang="el-GR" sz="3200" dirty="0" smtClean="0"/>
              <a:t> της </a:t>
            </a:r>
            <a:r>
              <a:rPr lang="el-GR" altLang="el-GR" sz="3200" dirty="0" err="1" smtClean="0"/>
              <a:t>προωρότητας</a:t>
            </a:r>
            <a:r>
              <a:rPr lang="el-GR" altLang="el-GR" sz="3200" dirty="0" smtClean="0"/>
              <a:t>, διαθλαστικές ανωμαλίες, στραβισμός, τύφλωση.</a:t>
            </a:r>
            <a:endParaRPr lang="el-GR" altLang="el-GR" sz="3200" b="1" dirty="0" smtClean="0"/>
          </a:p>
          <a:p>
            <a:pPr eaLnBrk="1" hangingPunct="1"/>
            <a:r>
              <a:rPr lang="el-GR" altLang="el-GR" sz="3200" b="1" dirty="0" err="1" smtClean="0"/>
              <a:t>Νευροαναπτυξιολογικά</a:t>
            </a:r>
            <a:r>
              <a:rPr lang="el-GR" altLang="el-GR" sz="3200" b="1" dirty="0" smtClean="0"/>
              <a:t> προβλήματα:</a:t>
            </a:r>
            <a:endParaRPr lang="el-GR" altLang="el-GR" sz="3200" dirty="0" smtClean="0"/>
          </a:p>
          <a:p>
            <a:pPr marL="400050" lvl="1" indent="0">
              <a:buNone/>
            </a:pPr>
            <a:r>
              <a:rPr lang="el-GR" altLang="el-GR" sz="2800" dirty="0" smtClean="0"/>
              <a:t>Ε.Π. (συχνότερα σπαστικές μορφές).</a:t>
            </a:r>
          </a:p>
          <a:p>
            <a:pPr marL="400050" lvl="1" indent="0">
              <a:buNone/>
            </a:pPr>
            <a:r>
              <a:rPr lang="el-GR" altLang="el-GR" sz="2800" dirty="0" smtClean="0"/>
              <a:t>Υδροκέφαλος.</a:t>
            </a:r>
          </a:p>
          <a:p>
            <a:pPr marL="400050" lvl="1" indent="0">
              <a:buNone/>
            </a:pPr>
            <a:r>
              <a:rPr lang="el-GR" altLang="el-GR" sz="2800" dirty="0" smtClean="0"/>
              <a:t>Νοητική υστέρηση.</a:t>
            </a:r>
            <a:endParaRPr lang="el-GR" altLang="el-GR" sz="2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Απώτερες Συνέπειες της </a:t>
            </a:r>
            <a:r>
              <a:rPr lang="el-GR" altLang="el-GR" dirty="0" err="1" smtClean="0"/>
              <a:t>Προωρότητας</a:t>
            </a:r>
            <a:r>
              <a:rPr lang="el-GR" altLang="el-GR" dirty="0" smtClean="0"/>
              <a:t> 1/2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981200"/>
            <a:ext cx="8229600" cy="3124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b="1" dirty="0" smtClean="0"/>
              <a:t>Μείζονες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b="1" dirty="0" smtClean="0"/>
              <a:t>(Συχνότερες όσο μικρότερη η ηλικία γέννησης και το βάρος)</a:t>
            </a:r>
          </a:p>
          <a:p>
            <a:pPr marL="0" indent="0">
              <a:lnSpc>
                <a:spcPct val="80000"/>
              </a:lnSpc>
              <a:buNone/>
            </a:pPr>
            <a:endParaRPr lang="el-GR" altLang="el-GR" dirty="0"/>
          </a:p>
          <a:p>
            <a:pPr marL="0" indent="0">
              <a:lnSpc>
                <a:spcPct val="80000"/>
              </a:lnSpc>
              <a:buNone/>
            </a:pPr>
            <a:r>
              <a:rPr lang="el-GR" altLang="el-GR" dirty="0" smtClean="0"/>
              <a:t>Εγκεφαλική Παράλυση  Τύφλωση -Κώφωση  Νοητική καθυστέρηση (Ι</a:t>
            </a:r>
            <a:r>
              <a:rPr lang="en-US" altLang="el-GR" dirty="0" smtClean="0"/>
              <a:t>Q</a:t>
            </a:r>
            <a:r>
              <a:rPr lang="el-GR" altLang="el-GR" dirty="0" smtClean="0"/>
              <a:t>&lt;50),Επιληψία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l-GR" altLang="el-GR" dirty="0"/>
              <a:t>Απώτερες Συνέπειες της </a:t>
            </a:r>
            <a:r>
              <a:rPr lang="el-GR" altLang="el-GR" dirty="0" err="1"/>
              <a:t>Προωρότητας</a:t>
            </a:r>
            <a:r>
              <a:rPr lang="el-GR" altLang="el-GR" dirty="0"/>
              <a:t> </a:t>
            </a:r>
            <a:r>
              <a:rPr lang="el-GR" altLang="el-GR" dirty="0" smtClean="0"/>
              <a:t>2/2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l-GR" sz="3200" b="1" dirty="0">
                <a:solidFill>
                  <a:prstClr val="black"/>
                </a:solidFill>
              </a:rPr>
              <a:t>Μέτριας βαρύτητας </a:t>
            </a:r>
            <a:r>
              <a:rPr lang="el-GR" sz="3200" dirty="0">
                <a:solidFill>
                  <a:prstClr val="black"/>
                </a:solidFill>
              </a:rPr>
              <a:t>Ανεπαρκής  σωματική ανάπτυξη, Διαταραχές συμπεριφοράς και προσοχής, Μαθησιακές </a:t>
            </a:r>
            <a:r>
              <a:rPr lang="el-GR" sz="3200" dirty="0" smtClean="0">
                <a:solidFill>
                  <a:prstClr val="black"/>
                </a:solidFill>
              </a:rPr>
              <a:t>δυσκολίες, </a:t>
            </a:r>
            <a:r>
              <a:rPr lang="el-GR" sz="3200" dirty="0">
                <a:solidFill>
                  <a:prstClr val="black"/>
                </a:solidFill>
              </a:rPr>
              <a:t>Διαταραχές του </a:t>
            </a:r>
            <a:r>
              <a:rPr lang="el-GR" sz="3200" dirty="0" smtClean="0">
                <a:solidFill>
                  <a:prstClr val="black"/>
                </a:solidFill>
              </a:rPr>
              <a:t>λόγου</a:t>
            </a:r>
            <a:r>
              <a:rPr lang="el-GR" sz="3200" dirty="0">
                <a:solidFill>
                  <a:prstClr val="black"/>
                </a:solidFill>
              </a:rPr>
              <a:t>,</a:t>
            </a:r>
            <a:endParaRPr lang="el-GR" sz="3200" dirty="0" smtClean="0">
              <a:solidFill>
                <a:prstClr val="black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200" dirty="0" smtClean="0">
                <a:solidFill>
                  <a:prstClr val="black"/>
                </a:solidFill>
              </a:rPr>
              <a:t>   Διαταραχές </a:t>
            </a:r>
            <a:r>
              <a:rPr lang="el-GR" sz="3200" dirty="0">
                <a:solidFill>
                  <a:prstClr val="black"/>
                </a:solidFill>
              </a:rPr>
              <a:t>όρασης- ακοής,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200" dirty="0">
                <a:solidFill>
                  <a:prstClr val="black"/>
                </a:solidFill>
              </a:rPr>
              <a:t>   Ήπια Νοητική </a:t>
            </a:r>
            <a:r>
              <a:rPr lang="el-GR" sz="3200" dirty="0" smtClean="0">
                <a:solidFill>
                  <a:prstClr val="black"/>
                </a:solidFill>
              </a:rPr>
              <a:t>Υστέρηση.</a:t>
            </a:r>
            <a:endParaRPr lang="el-GR" sz="3200" dirty="0">
              <a:solidFill>
                <a:prstClr val="black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l-GR" sz="3200" b="1" dirty="0">
                <a:solidFill>
                  <a:prstClr val="black"/>
                </a:solidFill>
              </a:rPr>
              <a:t>Κοινωνικές</a:t>
            </a:r>
          </a:p>
          <a:p>
            <a:pPr marL="271463" indent="-271463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200" dirty="0">
                <a:solidFill>
                  <a:prstClr val="black"/>
                </a:solidFill>
              </a:rPr>
              <a:t>   Διαταραχή δεσμού μητέρας-παιδιού </a:t>
            </a:r>
            <a:r>
              <a:rPr lang="el-GR" sz="3200" dirty="0" smtClean="0">
                <a:solidFill>
                  <a:prstClr val="black"/>
                </a:solidFill>
              </a:rPr>
              <a:t>   Κακοποίηση</a:t>
            </a:r>
            <a:endParaRPr lang="el-GR" sz="3200" dirty="0">
              <a:solidFill>
                <a:prstClr val="black"/>
              </a:solidFill>
            </a:endParaRPr>
          </a:p>
          <a:p>
            <a:pPr>
              <a:defRPr/>
            </a:pPr>
            <a:endParaRPr lang="el-GR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IUGR= KEA</a:t>
            </a:r>
            <a:endParaRPr lang="el-GR" altLang="el-GR" dirty="0" smtClean="0"/>
          </a:p>
        </p:txBody>
      </p:sp>
      <p:pic>
        <p:nvPicPr>
          <p:cNvPr id="26628" name="Picture 5" descr="ANd9GcSaegXGCZipw7tLrqjpqNTTg85phr46san_lXg1Xnr4qURiQMDc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67933"/>
            <a:ext cx="3352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ANd9GcRMratRti54vRo74zOQU9GZ9Q1qbUS33hEhRI1vr1zxrAcURR8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67933"/>
            <a:ext cx="3581400" cy="378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smtClean="0"/>
              <a:t>Νεογνά μικρά για την ηλικία κύησης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eaLnBrk="1" hangingPunct="1"/>
            <a:r>
              <a:rPr lang="en-US" altLang="el-GR" sz="3200" dirty="0" smtClean="0"/>
              <a:t>To </a:t>
            </a:r>
            <a:r>
              <a:rPr lang="el-GR" altLang="el-GR" sz="3200" dirty="0" smtClean="0"/>
              <a:t>βάρος γέννησης είναι μικρότερο από τη 10η εκ. θέση για την ενδομήτρια ανάπτυξη που αντιστοιχεί στην ηλικία κύησης= Νεογνά με Καθυστέρηση Ενδομήτριας Ανάπτυξης (ΚΕΑ)</a:t>
            </a:r>
          </a:p>
          <a:p>
            <a:pPr eaLnBrk="1" hangingPunct="1"/>
            <a:r>
              <a:rPr lang="el-GR" altLang="el-GR" sz="3200" dirty="0" smtClean="0"/>
              <a:t>Μπορεί να είναι πρόωρα, </a:t>
            </a:r>
            <a:r>
              <a:rPr lang="el-GR" altLang="el-GR" sz="3200" dirty="0" err="1" smtClean="0"/>
              <a:t>τελειόμηνα</a:t>
            </a:r>
            <a:r>
              <a:rPr lang="el-GR" altLang="el-GR" sz="3200" dirty="0" smtClean="0"/>
              <a:t> ή </a:t>
            </a:r>
            <a:r>
              <a:rPr lang="el-GR" altLang="el-GR" sz="3200" dirty="0" err="1" smtClean="0"/>
              <a:t>παρατασιακά</a:t>
            </a:r>
            <a:r>
              <a:rPr lang="el-GR" altLang="el-GR" sz="32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Αίτια καθυστέρησης </a:t>
            </a:r>
            <a:br>
              <a:rPr lang="el-GR" altLang="el-GR" sz="3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l-GR" altLang="el-GR" sz="3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της ενδομήτριας αύξησης  1/2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28650" y="1600200"/>
            <a:ext cx="7886700" cy="4652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200" b="1" dirty="0" smtClean="0"/>
              <a:t>1) </a:t>
            </a:r>
            <a:r>
              <a:rPr lang="el-GR" sz="3200" b="1" dirty="0" smtClean="0"/>
              <a:t>Μητρικοί παράγοντες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 smtClean="0"/>
              <a:t>Ηλικία, Τόκος, Φυλή, Μικρόσωμη, Άγαμη μητέρα.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 smtClean="0"/>
              <a:t>Ιστορικό στειρότητας και αποβολών.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 err="1" smtClean="0"/>
              <a:t>Βαρειά</a:t>
            </a:r>
            <a:r>
              <a:rPr lang="el-GR" sz="3200" dirty="0" smtClean="0"/>
              <a:t> εργασία κατά την κύηση.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 smtClean="0"/>
              <a:t>Χρόνια νοσήματα.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 smtClean="0"/>
              <a:t>Αλκοόλ- κάπνισμα- ναρκωτικά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 smtClean="0"/>
              <a:t>Καρδιακά, πνευμονικά ή νεφρικά νοσήματα, υπέρταση,  διαβήτης, χρόνια αναιμία</a:t>
            </a:r>
            <a:r>
              <a:rPr lang="el-GR" sz="2400" dirty="0" smtClean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l-GR" altLang="el-GR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Αίτια καθυστέρησης </a:t>
            </a:r>
            <a:br>
              <a:rPr lang="el-GR" altLang="el-GR" dirty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l-GR" altLang="el-GR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της ενδομήτριας αύξησης  </a:t>
            </a:r>
            <a:r>
              <a:rPr lang="el-GR" altLang="el-GR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2/2</a:t>
            </a:r>
            <a:endParaRPr lang="el-GR" dirty="0"/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l-GR" sz="32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l-GR" sz="3200" b="1" dirty="0"/>
              <a:t>2</a:t>
            </a:r>
            <a:r>
              <a:rPr lang="el-GR" sz="3200" b="1" dirty="0" smtClean="0"/>
              <a:t>) Εμβρυικοί παράγοντες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l-GR" sz="3200" dirty="0" smtClean="0"/>
              <a:t>Κληρονομικοί (μικρόσωμοι γονείς).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l-GR" sz="3200" dirty="0" err="1" smtClean="0"/>
              <a:t>Χρωμοσωμικές</a:t>
            </a:r>
            <a:r>
              <a:rPr lang="el-GR" sz="3200" dirty="0" smtClean="0"/>
              <a:t> ανωμαλίες – συγγενείς ανωμαλίες,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l-GR" sz="3200" dirty="0" smtClean="0"/>
              <a:t>συγγενείς λοιμώξεις: ερυθρά, </a:t>
            </a:r>
            <a:r>
              <a:rPr lang="en-US" sz="3200" dirty="0" smtClean="0"/>
              <a:t>CMV,</a:t>
            </a:r>
            <a:r>
              <a:rPr lang="el-GR" sz="3200" dirty="0" smtClean="0"/>
              <a:t> σύφιλη, τοξοπλάσμωση.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l-GR" sz="3200" dirty="0" smtClean="0"/>
              <a:t>Πολλαπλή κύηση.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32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200" dirty="0" smtClean="0"/>
              <a:t>Στο 1/3 των νεογνών με ΚΕΑ, αυτή οφείλεται σε έλλειψη δυναμικού    ανάπτυξης του εμβρύου, δηλ. </a:t>
            </a:r>
            <a:r>
              <a:rPr lang="el-GR" sz="3200" dirty="0" smtClean="0">
                <a:ea typeface="Arial Unicode MS" pitchFamily="34" charset="-128"/>
                <a:cs typeface="Arial Unicode MS" pitchFamily="34" charset="-128"/>
              </a:rPr>
              <a:t>ανωμαλίες του εμβρύου που δεν του επιτρέπουν να αναπτυχθεί σωστά και όχι σε προβλήματα της μητέρας.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429000"/>
          </a:xfrm>
        </p:spPr>
        <p:txBody>
          <a:bodyPr/>
          <a:lstStyle/>
          <a:p>
            <a:r>
              <a:rPr lang="el-GR" dirty="0"/>
              <a:t>Γέννηση: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</a:t>
            </a:r>
            <a:r>
              <a:rPr lang="el-GR" dirty="0" err="1" smtClean="0"/>
              <a:t>ρίσιμη</a:t>
            </a:r>
            <a:r>
              <a:rPr lang="el-GR" dirty="0" smtClean="0"/>
              <a:t> </a:t>
            </a:r>
            <a:r>
              <a:rPr lang="el-GR" dirty="0"/>
              <a:t>στιγμή μετάβασης από την ενδομήτρια στην εξωμήτρια </a:t>
            </a:r>
            <a:r>
              <a:rPr lang="el-GR" dirty="0" smtClean="0"/>
              <a:t>ζωή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Απώτερες Συνέπειες της Ενδομήτριας Καθυστέρησης της Ανάπτυξης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800100" indent="-457200"/>
            <a:r>
              <a:rPr lang="el-GR" altLang="el-GR" sz="3200" dirty="0" smtClean="0"/>
              <a:t>Ανεπαρκής οστική και σωματική ανάπτυξη</a:t>
            </a:r>
            <a:endParaRPr lang="en-US" altLang="el-GR" sz="3200" dirty="0" smtClean="0"/>
          </a:p>
          <a:p>
            <a:pPr marL="800100" indent="-457200"/>
            <a:r>
              <a:rPr lang="el-GR" altLang="el-GR" sz="3200" dirty="0" smtClean="0"/>
              <a:t>Διαταραχές του </a:t>
            </a:r>
            <a:r>
              <a:rPr lang="el-GR" altLang="el-GR" sz="3200" dirty="0" err="1" smtClean="0"/>
              <a:t>ΑνοσοποιητικούΝοσήματα</a:t>
            </a:r>
            <a:r>
              <a:rPr lang="el-GR" altLang="el-GR" sz="3200" dirty="0" smtClean="0"/>
              <a:t> φθοράς (Διαβήτης, Καρδιαγγειακά νοσήματα</a:t>
            </a:r>
            <a:r>
              <a:rPr lang="en-US" altLang="el-GR" sz="3200" dirty="0" smtClean="0"/>
              <a:t>)</a:t>
            </a:r>
            <a:r>
              <a:rPr lang="el-GR" altLang="el-GR" sz="3200" dirty="0" smtClean="0"/>
              <a:t> </a:t>
            </a:r>
            <a:endParaRPr lang="en-US" altLang="el-GR" sz="3200" dirty="0" smtClean="0"/>
          </a:p>
          <a:p>
            <a:pPr marL="800100" indent="-457200"/>
            <a:r>
              <a:rPr lang="el-GR" altLang="el-GR" sz="3200" dirty="0" smtClean="0"/>
              <a:t>Μαθησιακές Δυσκολίες</a:t>
            </a:r>
            <a:endParaRPr lang="en-US" altLang="el-GR" sz="3200" dirty="0" smtClean="0"/>
          </a:p>
          <a:p>
            <a:pPr marL="800100" indent="-457200"/>
            <a:r>
              <a:rPr lang="el-GR" altLang="el-GR" sz="3200" dirty="0" smtClean="0"/>
              <a:t>Διαταραχές συμπεριφοράς</a:t>
            </a:r>
            <a:endParaRPr lang="en-US" altLang="el-GR" sz="3200" dirty="0" smtClean="0"/>
          </a:p>
          <a:p>
            <a:pPr marL="800100" indent="-457200"/>
            <a:r>
              <a:rPr lang="el-GR" altLang="el-GR" sz="3200" dirty="0" smtClean="0"/>
              <a:t>Ψυχοκινητική Καθυστέρηση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smtClean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l-GR" sz="4000" dirty="0" smtClean="0">
                <a:ea typeface="Arial Unicode MS" pitchFamily="34" charset="-128"/>
                <a:cs typeface="Arial Unicode MS" pitchFamily="34" charset="-128"/>
              </a:rPr>
            </a:br>
            <a:r>
              <a:rPr lang="el-GR" sz="4000" dirty="0" smtClean="0">
                <a:ea typeface="Arial Unicode MS" pitchFamily="34" charset="-128"/>
                <a:cs typeface="Arial Unicode MS" pitchFamily="34" charset="-128"/>
              </a:rPr>
              <a:t>Χαρακτηριστικά Οικογένειας: </a:t>
            </a:r>
            <a:r>
              <a:rPr lang="el-GR" sz="4000" dirty="0" err="1" smtClean="0">
                <a:ea typeface="Arial Unicode MS" pitchFamily="34" charset="-128"/>
                <a:cs typeface="Arial Unicode MS" pitchFamily="34" charset="-128"/>
              </a:rPr>
              <a:t>Στρεσογόνοι</a:t>
            </a:r>
            <a:r>
              <a:rPr lang="el-GR" sz="4000" dirty="0" smtClean="0">
                <a:ea typeface="Arial Unicode MS" pitchFamily="34" charset="-128"/>
                <a:cs typeface="Arial Unicode MS" pitchFamily="34" charset="-128"/>
              </a:rPr>
              <a:t> Παράγοντες</a:t>
            </a:r>
            <a:r>
              <a:rPr lang="el-GR" sz="4000" u="sng" dirty="0" smtClean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l-GR" sz="4000" u="sng" dirty="0" smtClean="0"/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3400" y="2286000"/>
            <a:ext cx="8229600" cy="3763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l-GR" altLang="el-GR" sz="3600" b="1" dirty="0" smtClean="0"/>
              <a:t>Προσωπικά Χαρακτηριστικά Γονέων</a:t>
            </a:r>
            <a:r>
              <a:rPr lang="en-US" altLang="el-GR" sz="3600" b="1" dirty="0" smtClean="0"/>
              <a:t>:</a:t>
            </a:r>
            <a:endParaRPr lang="el-GR" altLang="el-GR" sz="3600" b="1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l-GR" altLang="el-GR" sz="3600" dirty="0" smtClean="0"/>
              <a:t>   Ψυχική υγεία/ διαταραγμένα </a:t>
            </a:r>
            <a:r>
              <a:rPr lang="el-GR" altLang="el-GR" sz="3600" dirty="0" err="1" smtClean="0"/>
              <a:t>γονεϊκά</a:t>
            </a:r>
            <a:r>
              <a:rPr lang="el-GR" altLang="el-GR" sz="3600" dirty="0" smtClean="0"/>
              <a:t> πρότυπα νοητικό πηλίκο γονέων, αλκοολισμός / χρήση ουσιών, αντιλήψεις και πρακτικές γονέων σχετικά με την ανατροφή των παιδιών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l-GR" dirty="0"/>
              <a:t>Κοινωνικά </a:t>
            </a:r>
            <a:r>
              <a:rPr lang="el-GR" dirty="0" smtClean="0"/>
              <a:t>Χαρακτηριστικά</a:t>
            </a:r>
            <a:br>
              <a:rPr lang="el-GR" dirty="0" smtClean="0"/>
            </a:br>
            <a:r>
              <a:rPr lang="el-GR" dirty="0" smtClean="0"/>
              <a:t>της </a:t>
            </a:r>
            <a:r>
              <a:rPr lang="el-GR" dirty="0"/>
              <a:t>Οικογένειας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l-GR" dirty="0"/>
              <a:t>Σχέσεις ζευγαριού, μονογονεϊκές οικογένειες,</a:t>
            </a:r>
          </a:p>
          <a:p>
            <a:r>
              <a:rPr lang="el-GR" dirty="0"/>
              <a:t>πολύτεκνες οικογένειες, μετανάστες, μειονότητες</a:t>
            </a:r>
          </a:p>
          <a:p>
            <a:pPr marL="0" indent="0">
              <a:buNone/>
            </a:pPr>
            <a:r>
              <a:rPr lang="el-GR" b="1" dirty="0" smtClean="0"/>
              <a:t>Οικονομικοί </a:t>
            </a:r>
            <a:r>
              <a:rPr lang="el-GR" b="1" dirty="0"/>
              <a:t>Πόροι της Οικογένειας: </a:t>
            </a:r>
          </a:p>
          <a:p>
            <a:r>
              <a:rPr lang="el-GR" dirty="0"/>
              <a:t>Ανεργία, χαμηλό εισόδημα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9467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0228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3168352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Logo espa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10952" y="44623"/>
            <a:ext cx="8229600" cy="792088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20093" y="800708"/>
            <a:ext cx="8928992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</a:t>
            </a:r>
            <a:r>
              <a:rPr lang="el-GR" sz="2000" b="1" dirty="0"/>
              <a:t>της</a:t>
            </a:r>
            <a:r>
              <a:rPr lang="el-GR" sz="2000" dirty="0"/>
              <a:t>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copyright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34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9221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22218"/>
            <a:ext cx="6912768" cy="38164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 algn="ctr">
              <a:buNone/>
            </a:pPr>
            <a:r>
              <a:rPr lang="el-GR" sz="2000" b="1" dirty="0" smtClean="0"/>
              <a:t>Εικόνες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 algn="ctr">
              <a:buNone/>
            </a:pPr>
            <a:endParaRPr lang="el-GR" sz="2000" b="1" dirty="0" smtClean="0"/>
          </a:p>
          <a:p>
            <a:pPr marL="0" indent="0" algn="ctr">
              <a:buNone/>
            </a:pPr>
            <a:r>
              <a:rPr lang="el-GR" sz="2000" i="1" dirty="0" smtClean="0"/>
              <a:t>Τα εν λόγω έργα έχουν ανακτηθεί από το διαδίκτυο για εκπαιδευτικούς σκοπούς</a:t>
            </a:r>
            <a:endParaRPr lang="el-GR" sz="2000" i="1" dirty="0"/>
          </a:p>
        </p:txBody>
      </p:sp>
    </p:spTree>
    <p:extLst>
      <p:ext uri="{BB962C8B-B14F-4D97-AF65-F5344CB8AC3E}">
        <p14:creationId xmlns:p14="http://schemas.microsoft.com/office/powerpoint/2010/main" val="10711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                          </a:t>
            </a:r>
            <a:br>
              <a:rPr lang="el-GR" dirty="0" smtClean="0"/>
            </a:br>
            <a:r>
              <a:rPr lang="el-GR" sz="4000" dirty="0" smtClean="0">
                <a:latin typeface="+mn-lt"/>
              </a:rPr>
              <a:t>Ορισμοί</a:t>
            </a:r>
            <a:br>
              <a:rPr lang="el-GR" sz="4000" dirty="0" smtClean="0">
                <a:latin typeface="+mn-lt"/>
              </a:rPr>
            </a:br>
            <a:r>
              <a:rPr lang="el-GR" dirty="0" smtClean="0"/>
              <a:t>  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371600"/>
            <a:ext cx="7677150" cy="4191000"/>
          </a:xfrm>
        </p:spPr>
        <p:txBody>
          <a:bodyPr/>
          <a:lstStyle/>
          <a:p>
            <a:pPr eaLnBrk="1" hangingPunct="1"/>
            <a:r>
              <a:rPr lang="el-GR" altLang="el-GR" sz="3200" dirty="0" err="1" smtClean="0"/>
              <a:t>Τελειόμηνο</a:t>
            </a:r>
            <a:r>
              <a:rPr lang="el-GR" altLang="el-GR" sz="3200" dirty="0" smtClean="0"/>
              <a:t> νεογέννητο:  37 – 41 εβδομάδες (συμπληρωμένες)</a:t>
            </a:r>
          </a:p>
          <a:p>
            <a:pPr eaLnBrk="1" hangingPunct="1"/>
            <a:r>
              <a:rPr lang="el-GR" altLang="el-GR" sz="3200" dirty="0" smtClean="0"/>
              <a:t>Πρόωρο νεογέννητο:  γέννηση πριν τις 37 </a:t>
            </a:r>
            <a:r>
              <a:rPr lang="el-GR" altLang="el-GR" sz="3200" dirty="0" err="1" smtClean="0"/>
              <a:t>εβδ</a:t>
            </a:r>
            <a:r>
              <a:rPr lang="el-GR" altLang="el-GR" sz="3200" dirty="0" smtClean="0"/>
              <a:t>. κύησης (συμπληρωμένες)</a:t>
            </a:r>
          </a:p>
          <a:p>
            <a:pPr eaLnBrk="1" hangingPunct="1"/>
            <a:r>
              <a:rPr lang="el-GR" altLang="el-GR" sz="3200" dirty="0" smtClean="0"/>
              <a:t>Υπερώριμο:  &gt; 42 εβδομάδες</a:t>
            </a:r>
          </a:p>
          <a:p>
            <a:pPr eaLnBrk="1" hangingPunct="1"/>
            <a:r>
              <a:rPr lang="el-GR" altLang="el-GR" sz="3200" dirty="0" smtClean="0">
                <a:solidFill>
                  <a:srgbClr val="000000"/>
                </a:solidFill>
              </a:rPr>
              <a:t>Νεογνό με ΚΕΑ (καθυστέρηση της ενδομήτριας ανάπτυξης)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dirty="0" smtClean="0">
                <a:solidFill>
                  <a:schemeClr val="folHlink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l-GR" sz="2800" dirty="0" smtClean="0">
                <a:solidFill>
                  <a:schemeClr val="folHlink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l-GR" sz="2800" dirty="0">
                <a:solidFill>
                  <a:schemeClr val="folHlink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l-GR" sz="2800" dirty="0">
                <a:solidFill>
                  <a:schemeClr val="folHlink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l-GR" sz="2800" dirty="0" smtClean="0">
                <a:solidFill>
                  <a:schemeClr val="folHlink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l-GR" sz="2800" dirty="0" smtClean="0">
                <a:solidFill>
                  <a:schemeClr val="folHlink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l-GR" sz="2800" dirty="0">
                <a:solidFill>
                  <a:schemeClr val="folHlink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l-GR" sz="2800" dirty="0">
                <a:solidFill>
                  <a:schemeClr val="folHlink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l-GR" sz="28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Βαθμολόγηση </a:t>
            </a:r>
            <a:r>
              <a:rPr lang="el-GR" sz="2800" dirty="0">
                <a:latin typeface="+mn-lt"/>
                <a:ea typeface="Arial Unicode MS" pitchFamily="34" charset="-128"/>
                <a:cs typeface="Arial Unicode MS" pitchFamily="34" charset="-128"/>
              </a:rPr>
              <a:t>κατά </a:t>
            </a:r>
            <a:r>
              <a:rPr lang="en-US" sz="2800" dirty="0">
                <a:latin typeface="+mn-lt"/>
                <a:ea typeface="Arial Unicode MS" pitchFamily="34" charset="-128"/>
                <a:cs typeface="Arial Unicode MS" pitchFamily="34" charset="-128"/>
              </a:rPr>
              <a:t>Apgar</a:t>
            </a:r>
            <a:r>
              <a:rPr lang="el-GR" sz="2800" u="sng" dirty="0">
                <a:latin typeface="+mn-lt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l-GR" sz="2800" dirty="0">
                <a:latin typeface="+mn-lt"/>
                <a:ea typeface="Arial Unicode MS" pitchFamily="34" charset="-128"/>
                <a:cs typeface="Arial Unicode MS" pitchFamily="34" charset="-128"/>
              </a:rPr>
              <a:t> εκτίμηση της κατάστασης του νεογνού αμέσως μετά τη γέννηση.</a:t>
            </a:r>
            <a:br>
              <a:rPr lang="el-GR" sz="2800" dirty="0"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el-GR" sz="2800" dirty="0" smtClean="0">
                <a:solidFill>
                  <a:schemeClr val="folHlink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l-GR" sz="2800" dirty="0" smtClean="0">
                <a:solidFill>
                  <a:schemeClr val="folHlink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l-GR" sz="2800" dirty="0">
                <a:solidFill>
                  <a:schemeClr val="folHlink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l-GR" sz="2800" dirty="0">
                <a:solidFill>
                  <a:schemeClr val="folHlink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l-GR" sz="2800" dirty="0" smtClean="0">
                <a:solidFill>
                  <a:schemeClr val="folHlink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l-GR" sz="2800" dirty="0" smtClean="0">
                <a:solidFill>
                  <a:schemeClr val="folHlink"/>
                </a:solidFill>
                <a:ea typeface="Arial Unicode MS" pitchFamily="34" charset="-128"/>
                <a:cs typeface="Arial Unicode MS" pitchFamily="34" charset="-128"/>
              </a:rPr>
            </a:br>
            <a:endParaRPr lang="el-GR" sz="2800" dirty="0" smtClean="0">
              <a:solidFill>
                <a:schemeClr val="folHlin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6099"/>
            <a:ext cx="8229600" cy="45259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dirty="0" smtClean="0"/>
              <a:t>Κλινικά σημεία νεογνού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 smtClean="0"/>
              <a:t>Βαθμολογία 0,1, 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 smtClean="0"/>
              <a:t>Καρδιακοί παλμοί</a:t>
            </a:r>
            <a:r>
              <a:rPr lang="en-US" sz="2400" dirty="0" smtClean="0"/>
              <a:t>:</a:t>
            </a:r>
            <a:r>
              <a:rPr lang="el-GR" sz="2400" dirty="0" smtClean="0"/>
              <a:t> (-),&lt;100/</a:t>
            </a:r>
            <a:r>
              <a:rPr lang="en-US" sz="2400" dirty="0" smtClean="0"/>
              <a:t>min</a:t>
            </a:r>
            <a:r>
              <a:rPr lang="el-GR" sz="2400" dirty="0" smtClean="0"/>
              <a:t>, &gt;100/</a:t>
            </a:r>
            <a:r>
              <a:rPr lang="en-US" sz="2400" dirty="0" smtClean="0"/>
              <a:t>min</a:t>
            </a:r>
            <a:endParaRPr lang="el-GR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 smtClean="0"/>
              <a:t>Αναπνευστικές κινήσεις</a:t>
            </a:r>
            <a:r>
              <a:rPr lang="en-US" sz="2400" dirty="0" smtClean="0"/>
              <a:t>:</a:t>
            </a:r>
            <a:r>
              <a:rPr lang="el-GR" sz="2400" dirty="0" smtClean="0"/>
              <a:t> (-), αραιές, άρρυθμες, καλές, κλάμα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 smtClean="0"/>
              <a:t>Χρώμα</a:t>
            </a:r>
            <a:r>
              <a:rPr lang="en-US" sz="2400" dirty="0" smtClean="0"/>
              <a:t>:</a:t>
            </a:r>
            <a:r>
              <a:rPr lang="el-GR" sz="2400" dirty="0" smtClean="0"/>
              <a:t>  κυανό, ωχρό, σώμα ροδαλό- άκρα κυανά, όλο ροδαλό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 smtClean="0"/>
              <a:t>Μυϊκός τόνος</a:t>
            </a:r>
            <a:r>
              <a:rPr lang="en-US" sz="2400" dirty="0" smtClean="0"/>
              <a:t>:</a:t>
            </a:r>
            <a:r>
              <a:rPr lang="el-GR" sz="2400" dirty="0" smtClean="0"/>
              <a:t> Χαλαρός, κάποια κάμψη άκρων, ζωηρές κινήσεις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 smtClean="0"/>
              <a:t>Αντίδραση σε ερεθίσματα</a:t>
            </a:r>
            <a:r>
              <a:rPr lang="en-US" sz="2400" dirty="0" smtClean="0"/>
              <a:t>:</a:t>
            </a:r>
            <a:r>
              <a:rPr lang="el-GR" sz="2400" dirty="0" smtClean="0"/>
              <a:t> </a:t>
            </a:r>
            <a:r>
              <a:rPr lang="en-US" sz="2400" dirty="0" smtClean="0"/>
              <a:t> </a:t>
            </a:r>
            <a:r>
              <a:rPr lang="el-GR" sz="2400" dirty="0" smtClean="0"/>
              <a:t>(-), μορφασμός,  βήχας/φτέρνισμα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altLang="el-GR" sz="36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Περιγεννητική ασφυξία </a:t>
            </a:r>
            <a:br>
              <a:rPr lang="el-GR" altLang="el-GR" sz="36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l-GR" altLang="el-GR" sz="36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= έλλειψη οξυγόνου 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l-GR" altLang="el-GR" sz="3200" dirty="0" smtClean="0"/>
              <a:t>3-9 /1000 </a:t>
            </a:r>
            <a:r>
              <a:rPr lang="el-GR" altLang="el-GR" sz="3200" dirty="0" err="1" smtClean="0"/>
              <a:t>τελειόμηνα</a:t>
            </a:r>
            <a:r>
              <a:rPr lang="el-GR" altLang="el-GR" sz="3200" dirty="0" smtClean="0"/>
              <a:t> νεογνά, ακόμη πιο συχνή στα πρόωρα.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l-GR" altLang="el-GR" sz="3200" dirty="0" smtClean="0"/>
              <a:t>Μόνιμες βλάβες στους νευρώνες.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l-GR" altLang="el-GR" sz="3200" dirty="0" err="1" smtClean="0"/>
              <a:t>Τελειόμηνα</a:t>
            </a:r>
            <a:r>
              <a:rPr lang="el-GR" altLang="el-GR" sz="3200" dirty="0" smtClean="0"/>
              <a:t> νεογνά: θνητότητα 10-20%, νευρολογικά κατάλοιπα 20-45%</a:t>
            </a:r>
            <a:r>
              <a:rPr lang="el-GR" altLang="el-GR" sz="3200" b="1" dirty="0" smtClean="0"/>
              <a:t>           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3200" dirty="0" smtClean="0"/>
              <a:t>Πρόωρα νεογνά: υψηλότερα ποσοστά. 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l-GR" altLang="el-GR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z="32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Παράγοντες που σχετίζονται με </a:t>
            </a:r>
            <a:br>
              <a:rPr lang="el-GR" altLang="el-GR" sz="32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l-GR" altLang="el-GR" sz="32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καταστολή του εμβρύου και νεογνική ασφυξία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l-GR" sz="2400" b="1" dirty="0" smtClean="0"/>
              <a:t>     </a:t>
            </a:r>
            <a:r>
              <a:rPr lang="el-GR" sz="2600" dirty="0" smtClean="0"/>
              <a:t>Προγεννητικοί παράγοντες</a:t>
            </a:r>
            <a:r>
              <a:rPr lang="en-US" sz="2600" dirty="0" smtClean="0"/>
              <a:t>:</a:t>
            </a:r>
            <a:endParaRPr lang="el-GR" sz="26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600" dirty="0" smtClean="0"/>
              <a:t>Σακχαρώδης διαβήτης της μητέρας.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600" dirty="0" smtClean="0"/>
              <a:t>Υπέρταση της εγκυμοσύνης.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600" dirty="0" smtClean="0"/>
              <a:t>Αιμορραγίες 2ου και 3ου τριμήνου.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600" dirty="0" smtClean="0"/>
              <a:t>Λοίμωξη της μητέρας.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600" dirty="0" err="1" smtClean="0"/>
              <a:t>Παρατασιακή</a:t>
            </a:r>
            <a:r>
              <a:rPr lang="el-GR" sz="2600" dirty="0" smtClean="0"/>
              <a:t> κύηση.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600" dirty="0" smtClean="0"/>
              <a:t>Πολλαπλή κύηση.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600" dirty="0" smtClean="0"/>
              <a:t>Δυσαναλογία μεγέθους εμβρύου / διάρκεια κύησης.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600" dirty="0" smtClean="0"/>
              <a:t>Φάρμακα</a:t>
            </a:r>
            <a:r>
              <a:rPr lang="en-US" sz="2600" dirty="0" smtClean="0"/>
              <a:t>:</a:t>
            </a:r>
            <a:r>
              <a:rPr lang="el-GR" sz="2600" dirty="0" smtClean="0"/>
              <a:t> ναρκωτικά, βαρβιτουρικά, κλπ.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600" dirty="0" smtClean="0"/>
              <a:t>Συγγενείς  ανωμαλίες του νεογνού.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l-GR" altLang="el-GR" sz="2800" dirty="0"/>
              <a:t> </a:t>
            </a:r>
            <a:r>
              <a:rPr lang="el-GR" altLang="el-GR" dirty="0"/>
              <a:t>Παράγοντες κατά τον </a:t>
            </a:r>
            <a:r>
              <a:rPr lang="el-GR" altLang="el-GR" dirty="0" smtClean="0"/>
              <a:t>τοκετό 1/2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62000" y="1371600"/>
            <a:ext cx="7467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altLang="el-GR" sz="3200" dirty="0" smtClean="0"/>
              <a:t>Καισαρική τομή.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3200" dirty="0" smtClean="0"/>
              <a:t>Ανώμαλη προβολή εμβρύου.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3200" dirty="0" smtClean="0"/>
              <a:t>Πρόωρος / </a:t>
            </a:r>
            <a:r>
              <a:rPr lang="el-GR" altLang="el-GR" sz="3200" dirty="0" err="1" smtClean="0"/>
              <a:t>παρατασιακός</a:t>
            </a:r>
            <a:r>
              <a:rPr lang="el-GR" altLang="el-GR" sz="3200" dirty="0" smtClean="0"/>
              <a:t> τοκετός.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3200" dirty="0" smtClean="0"/>
              <a:t>Παρατεταμένη ρήξη μεμβρανών.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3200" dirty="0" smtClean="0"/>
              <a:t>Δύσοσμο αμνιακό υγρό / κεχρωσμένο.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3200" dirty="0" smtClean="0"/>
              <a:t>Οξύς ή παρατεταμένος τοκετός.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3200" dirty="0" smtClean="0"/>
              <a:t>Προδρομικός πλακούντας / πρόωρη αποκόλληση πλακούντα.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l-GR" altLang="el-GR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800" dirty="0"/>
              <a:t> </a:t>
            </a:r>
            <a:r>
              <a:rPr lang="el-GR" altLang="el-GR" dirty="0"/>
              <a:t>Παράγοντες κατά τον τοκετό </a:t>
            </a:r>
            <a:r>
              <a:rPr lang="el-GR" altLang="el-GR" dirty="0" smtClean="0"/>
              <a:t>2/2</a:t>
            </a:r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>
          <a:xfrm>
            <a:off x="1219200" y="1828801"/>
            <a:ext cx="70866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3200" dirty="0" smtClean="0">
                <a:solidFill>
                  <a:srgbClr val="000000"/>
                </a:solidFill>
              </a:rPr>
              <a:t>Γενική αναισθησία.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3200" dirty="0" smtClean="0">
                <a:solidFill>
                  <a:srgbClr val="000000"/>
                </a:solidFill>
              </a:rPr>
              <a:t>Πρόπτωση </a:t>
            </a:r>
            <a:r>
              <a:rPr lang="el-GR" altLang="el-GR" sz="3200" dirty="0" err="1" smtClean="0">
                <a:solidFill>
                  <a:srgbClr val="000000"/>
                </a:solidFill>
              </a:rPr>
              <a:t>ομφαλίδος</a:t>
            </a:r>
            <a:r>
              <a:rPr lang="el-GR" altLang="el-GR" sz="32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3200" dirty="0" smtClean="0">
                <a:solidFill>
                  <a:srgbClr val="000000"/>
                </a:solidFill>
              </a:rPr>
              <a:t>Σοβαρή αλλοίωση παλμών εμβρύου.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3200" dirty="0" smtClean="0">
                <a:solidFill>
                  <a:srgbClr val="000000"/>
                </a:solidFill>
              </a:rPr>
              <a:t>Ανώμαλες θέσεις εμβρύου.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3200" dirty="0" smtClean="0">
                <a:solidFill>
                  <a:srgbClr val="000000"/>
                </a:solidFill>
              </a:rPr>
              <a:t>Χρήση εμβρυουλκών.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3200" dirty="0" smtClean="0">
                <a:solidFill>
                  <a:srgbClr val="000000"/>
                </a:solidFill>
              </a:rPr>
              <a:t>Σοβαρή αναιμία της μητέρας</a:t>
            </a:r>
            <a:endParaRPr lang="el-GR" altLang="el-GR" sz="32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la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lass" id="{A2BEF58C-2AA5-4091-B815-C1B0686454D5}" vid="{491EB830-406A-4F52-820B-94AF25C6C333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eclass</Template>
  <TotalTime>372</TotalTime>
  <Words>1061</Words>
  <Application>Microsoft Office PowerPoint</Application>
  <PresentationFormat>Προβολή στην οθόνη (4:3)</PresentationFormat>
  <Paragraphs>163</Paragraphs>
  <Slides>36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1" baseType="lpstr">
      <vt:lpstr>Arial Unicode MS</vt:lpstr>
      <vt:lpstr>Arial</vt:lpstr>
      <vt:lpstr>Calibri</vt:lpstr>
      <vt:lpstr>Wingdings</vt:lpstr>
      <vt:lpstr>eclass</vt:lpstr>
      <vt:lpstr>Κινητικά προβλήματα Πολλαπλές αναπηρίες</vt:lpstr>
      <vt:lpstr>Περιγεννητικοί  παράγοντες</vt:lpstr>
      <vt:lpstr>Γέννηση:  Kρίσιμη στιγμή μετάβασης από την ενδομήτρια στην εξωμήτρια ζωή </vt:lpstr>
      <vt:lpstr>                           Ορισμοί   </vt:lpstr>
      <vt:lpstr>    Βαθμολόγηση κατά Apgar: εκτίμηση της κατάστασης του νεογνού αμέσως μετά τη γέννηση.    </vt:lpstr>
      <vt:lpstr>   Περιγεννητική ασφυξία  = έλλειψη οξυγόνου </vt:lpstr>
      <vt:lpstr>Παράγοντες που σχετίζονται με  καταστολή του εμβρύου και νεογνική ασφυξία</vt:lpstr>
      <vt:lpstr> Παράγοντες κατά τον τοκετό 1/2</vt:lpstr>
      <vt:lpstr> Παράγοντες κατά τον τοκετό 2/2</vt:lpstr>
      <vt:lpstr>Εγκεφαλική αιμορραγία 1/2</vt:lpstr>
      <vt:lpstr>Εγκεφαλική αιμορραγία 2/2</vt:lpstr>
      <vt:lpstr>Πρόωρα Νεογνά</vt:lpstr>
      <vt:lpstr>15 εκατομμύρια πρόωρα κάθε χρόνο στον κόσμο (Αμερική- αναπτυσσόμενες χώρες)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Προβλήματα των προώρων</vt:lpstr>
      <vt:lpstr>Παρουσίαση του PowerPoint</vt:lpstr>
      <vt:lpstr>Αμφιβληστροειδοπάθεια  της προωρότητας</vt:lpstr>
      <vt:lpstr>Χρόνια προβλήματα:</vt:lpstr>
      <vt:lpstr>Απώτερες Συνέπειες της Προωρότητας 1/2</vt:lpstr>
      <vt:lpstr>Απώτερες Συνέπειες της Προωρότητας 2/2</vt:lpstr>
      <vt:lpstr>IUGR= KEA</vt:lpstr>
      <vt:lpstr>Νεογνά μικρά για την ηλικία κύησης</vt:lpstr>
      <vt:lpstr>Αίτια καθυστέρησης  της ενδομήτριας αύξησης  1/2</vt:lpstr>
      <vt:lpstr>Αίτια καθυστέρησης  της ενδομήτριας αύξησης  2/2</vt:lpstr>
      <vt:lpstr>Απώτερες Συνέπειες της Ενδομήτριας Καθυστέρησης της Ανάπτυξης</vt:lpstr>
      <vt:lpstr> Χαρακτηριστικά Οικογένειας: Στρεσογόνοι Παράγοντες  </vt:lpstr>
      <vt:lpstr>Κοινωνικά Χαρακτηριστικά της Οικογένειας</vt:lpstr>
      <vt:lpstr>Τέλος Ενότητας</vt:lpstr>
      <vt:lpstr>Χρηματοδότηση</vt:lpstr>
      <vt:lpstr>Σημείωμα Αδειοδότησης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Kiriazis Vaitsis</cp:lastModifiedBy>
  <cp:revision>56</cp:revision>
  <cp:lastPrinted>1601-01-01T00:00:00Z</cp:lastPrinted>
  <dcterms:created xsi:type="dcterms:W3CDTF">2012-04-23T06:40:47Z</dcterms:created>
  <dcterms:modified xsi:type="dcterms:W3CDTF">2015-06-04T06:31:28Z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