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F017F-0F9D-4AA6-908D-9456CDFD2DF9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52EAC-1D80-4B0F-AC49-38351CD0096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1658-281E-4DC3-9495-47438CC079FA}" type="datetimeFigureOut">
              <a:rPr lang="el-GR" smtClean="0"/>
              <a:pPr/>
              <a:t>28/5/2019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F89D1-12CA-4BFA-9DA3-AECD2233336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571472" y="428604"/>
            <a:ext cx="80724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u="sng" dirty="0" smtClean="0"/>
              <a:t>Ανάλυση 14 σημείων σε κάθε ΗΚΓ</a:t>
            </a:r>
          </a:p>
          <a:p>
            <a:endParaRPr lang="el-GR" sz="2000" b="1" dirty="0"/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Έλεγχος ευαισθησίας και τεχνική ποιότητα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Ρυθμός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Καρδιακή συχνότητα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Ηλεκτρικός άξονας </a:t>
            </a:r>
            <a:r>
              <a:rPr lang="en-US" sz="2000" b="1" dirty="0" smtClean="0"/>
              <a:t>QRS</a:t>
            </a:r>
            <a:endParaRPr lang="el-G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Μέγεθος επάρματος Ρ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Διάστημα </a:t>
            </a:r>
            <a:r>
              <a:rPr lang="en-US" sz="2000" b="1" dirty="0" smtClean="0"/>
              <a:t>PR</a:t>
            </a:r>
            <a:endParaRPr lang="el-G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Εύρος </a:t>
            </a:r>
            <a:r>
              <a:rPr lang="en-US" sz="2000" b="1" dirty="0" smtClean="0"/>
              <a:t>QRS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Δυναμικό </a:t>
            </a:r>
            <a:r>
              <a:rPr lang="en-US" sz="2000" b="1" dirty="0" smtClean="0"/>
              <a:t>QRS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Διάστημα </a:t>
            </a:r>
            <a:r>
              <a:rPr lang="en-US" sz="2000" b="1" dirty="0" smtClean="0"/>
              <a:t>QT</a:t>
            </a:r>
            <a:endParaRPr lang="el-G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Πορεία επάρματος </a:t>
            </a:r>
            <a:r>
              <a:rPr lang="en-US" sz="2000" b="1" dirty="0" smtClean="0"/>
              <a:t>R</a:t>
            </a:r>
            <a:r>
              <a:rPr lang="el-GR" sz="2000" b="1" dirty="0" smtClean="0"/>
              <a:t> στις </a:t>
            </a:r>
            <a:r>
              <a:rPr lang="el-GR" sz="2000" b="1" dirty="0" err="1" smtClean="0"/>
              <a:t>προκάρδιες</a:t>
            </a:r>
            <a:r>
              <a:rPr lang="el-GR" sz="2000" b="1" dirty="0" smtClean="0"/>
              <a:t> απαγωγές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Παθολογικά επάρματα </a:t>
            </a:r>
            <a:r>
              <a:rPr lang="en-US" sz="2000" b="1" dirty="0" smtClean="0"/>
              <a:t>Q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Τμήμα </a:t>
            </a:r>
            <a:r>
              <a:rPr lang="en-US" sz="2000" b="1" dirty="0" smtClean="0"/>
              <a:t>ST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Επάρματα </a:t>
            </a:r>
            <a:r>
              <a:rPr lang="en-US" sz="2000" b="1" dirty="0" smtClean="0"/>
              <a:t>T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b="1" dirty="0" smtClean="0"/>
              <a:t>Επάρματα </a:t>
            </a:r>
            <a:r>
              <a:rPr lang="en-US" sz="2000" b="1" dirty="0" smtClean="0"/>
              <a:t>U</a:t>
            </a:r>
            <a:endParaRPr lang="el-GR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428596" y="214290"/>
            <a:ext cx="807249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Βεβαιωθείτε ότι ο Ηλεκτροκαρδιογράφος είναι σωστά ρυθμισμένος ώστε η ένδειξη ευαισθησίας να έχει ύψος 10 </a:t>
            </a:r>
            <a:r>
              <a:rPr lang="en-US" sz="2000" b="1" dirty="0" smtClean="0"/>
              <a:t>mm (1 mV = 10 mm).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Ο ρυθμός συνήθως είναι φυσιολογικός </a:t>
            </a:r>
            <a:r>
              <a:rPr lang="el-GR" sz="2000" b="1" dirty="0" err="1" smtClean="0"/>
              <a:t>φλεβοκομβικός</a:t>
            </a:r>
            <a:r>
              <a:rPr lang="el-GR" sz="2000" b="1" dirty="0" smtClean="0"/>
              <a:t> (ταχυκαρδία, βραδυκαρδία), μπορεί να υπάρχουν έκτακτες συστολές ή να είναι εντελώς έκτοπος μηχανισμός (μαρμαρυγή, </a:t>
            </a:r>
            <a:r>
              <a:rPr lang="el-GR" sz="2000" b="1" dirty="0" err="1" smtClean="0"/>
              <a:t>πτερυγισμός</a:t>
            </a:r>
            <a:r>
              <a:rPr lang="el-GR" sz="2000" b="1" dirty="0" smtClean="0"/>
              <a:t>, κομβικός, κοιλιακή ταχυκαρδία).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Υπολογίστε την καρδιακή συχνότητα (&gt;100 ταχυκαρδία, &lt;60 βραδυκαρδία). Προσοχή σε κρυμμένα επάρματα Ρ (π.χ. ΚΚΑ). Σε συχνότητα ~ 150 σκεφτείτε πάντοτε το ενδεχόμενο </a:t>
            </a:r>
            <a:r>
              <a:rPr lang="el-GR" sz="2000" b="1" dirty="0" err="1" smtClean="0"/>
              <a:t>πτερυγισμού</a:t>
            </a:r>
            <a:r>
              <a:rPr lang="el-GR" sz="2000" b="1" dirty="0" smtClean="0"/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Εκτιμήστε το μέσο άξονα του </a:t>
            </a:r>
            <a:r>
              <a:rPr lang="en-US" sz="2000" b="1" dirty="0" smtClean="0"/>
              <a:t>QRS</a:t>
            </a:r>
            <a:r>
              <a:rPr lang="el-GR" sz="2000" b="1" dirty="0" smtClean="0"/>
              <a:t>. Φυσιολογικός μεταξύ -30</a:t>
            </a:r>
            <a:r>
              <a:rPr lang="el-GR" sz="2000" b="1" baseline="30000" dirty="0" smtClean="0"/>
              <a:t>0</a:t>
            </a:r>
            <a:r>
              <a:rPr lang="el-GR" sz="2000" b="1" dirty="0" smtClean="0"/>
              <a:t> και +100</a:t>
            </a:r>
            <a:r>
              <a:rPr lang="el-GR" sz="2000" b="1" baseline="30000" dirty="0" smtClean="0"/>
              <a:t>0</a:t>
            </a:r>
            <a:r>
              <a:rPr lang="el-GR" sz="2000" b="1" dirty="0" smtClean="0"/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Φυσιολογικά το Ρ είναι &lt;2.5 </a:t>
            </a:r>
            <a:r>
              <a:rPr lang="en-US" sz="2000" b="1" dirty="0" smtClean="0"/>
              <a:t>mm</a:t>
            </a:r>
            <a:r>
              <a:rPr lang="el-GR" sz="2000" b="1" dirty="0" smtClean="0"/>
              <a:t> (ύψος) και &lt;3</a:t>
            </a:r>
            <a:r>
              <a:rPr lang="en-US" sz="2000" b="1" dirty="0" smtClean="0"/>
              <a:t> mm</a:t>
            </a:r>
            <a:r>
              <a:rPr lang="el-GR" sz="2000" b="1" dirty="0" smtClean="0"/>
              <a:t> (εύρος) σε όλες τις απαγωγές.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Το φυσιολογικό </a:t>
            </a:r>
            <a:r>
              <a:rPr lang="en-US" sz="2000" b="1" dirty="0" smtClean="0"/>
              <a:t>PR </a:t>
            </a:r>
            <a:r>
              <a:rPr lang="el-GR" sz="2000" b="1" dirty="0" smtClean="0"/>
              <a:t>είναι </a:t>
            </a:r>
            <a:r>
              <a:rPr lang="el-GR" sz="2000" b="1" dirty="0" smtClean="0"/>
              <a:t>0.12-0.2</a:t>
            </a:r>
            <a:r>
              <a:rPr lang="en-US" sz="2000" b="1" dirty="0" smtClean="0"/>
              <a:t>0 </a:t>
            </a:r>
            <a:r>
              <a:rPr lang="en-US" sz="2000" b="1" dirty="0" smtClean="0"/>
              <a:t>sec</a:t>
            </a:r>
            <a:r>
              <a:rPr lang="el-GR" sz="2000" b="1" dirty="0" smtClean="0"/>
              <a:t>. Παράταση = 1</a:t>
            </a:r>
            <a:r>
              <a:rPr lang="el-GR" sz="2000" b="1" baseline="30000" dirty="0" smtClean="0"/>
              <a:t>ου</a:t>
            </a:r>
            <a:r>
              <a:rPr lang="el-GR" sz="2000" b="1" dirty="0" smtClean="0"/>
              <a:t> βαθμού ΚΚΑ, βραχύ = </a:t>
            </a:r>
            <a:r>
              <a:rPr lang="en-US" sz="2000" b="1" dirty="0" smtClean="0"/>
              <a:t>WPW, LGL.</a:t>
            </a:r>
          </a:p>
          <a:p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57158" y="142852"/>
            <a:ext cx="814393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Φυσιολογικά το </a:t>
            </a:r>
            <a:r>
              <a:rPr lang="en-US" sz="2000" b="1" dirty="0" smtClean="0"/>
              <a:t>QRS</a:t>
            </a:r>
            <a:r>
              <a:rPr lang="el-GR" sz="2000" b="1" dirty="0" smtClean="0"/>
              <a:t> </a:t>
            </a:r>
            <a:r>
              <a:rPr lang="el-GR" sz="2000" b="1" u="sng" dirty="0" smtClean="0"/>
              <a:t>&lt;</a:t>
            </a:r>
            <a:r>
              <a:rPr lang="en-US" sz="2000" b="1" dirty="0" smtClean="0"/>
              <a:t> </a:t>
            </a:r>
            <a:r>
              <a:rPr lang="el-GR" sz="2000" b="1" dirty="0" smtClean="0"/>
              <a:t>0.1 </a:t>
            </a:r>
            <a:r>
              <a:rPr lang="en-US" sz="2000" b="1" dirty="0" smtClean="0"/>
              <a:t>sec</a:t>
            </a:r>
            <a:r>
              <a:rPr lang="el-GR" sz="2000" b="1" dirty="0" smtClean="0"/>
              <a:t> (100</a:t>
            </a:r>
            <a:r>
              <a:rPr lang="en-US" sz="2000" b="1" dirty="0" smtClean="0"/>
              <a:t> msec).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Δυναμικό </a:t>
            </a:r>
            <a:r>
              <a:rPr lang="en-US" sz="2000" b="1" dirty="0" smtClean="0"/>
              <a:t>QRS</a:t>
            </a:r>
            <a:r>
              <a:rPr lang="el-GR" sz="2000" b="1" dirty="0" smtClean="0"/>
              <a:t> = αναζητήστε σημεία υπερτροφίας δεξιάς ή αριστερής κοιλίας (προσοχή σε λεπτά άτομα). Χαμηλό δυναμικό = </a:t>
            </a:r>
            <a:r>
              <a:rPr lang="el-GR" sz="2000" b="1" dirty="0" err="1" smtClean="0"/>
              <a:t>περικαρδιακή</a:t>
            </a:r>
            <a:r>
              <a:rPr lang="el-GR" sz="2000" b="1" dirty="0" smtClean="0"/>
              <a:t> συλλογή, μυξοίδημα, παχυσαρκία, εμφύσημα, </a:t>
            </a:r>
            <a:r>
              <a:rPr lang="el-GR" sz="2000" b="1" dirty="0" smtClean="0"/>
              <a:t>μυοκαρδιοπάθεια.</a:t>
            </a:r>
            <a:endParaRPr lang="el-GR" sz="2000" b="1" dirty="0" smtClean="0"/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Διάστημα </a:t>
            </a:r>
            <a:r>
              <a:rPr lang="en-US" sz="2000" b="1" dirty="0" smtClean="0"/>
              <a:t>QT: </a:t>
            </a:r>
            <a:r>
              <a:rPr lang="el-GR" sz="2000" b="1" dirty="0" smtClean="0"/>
              <a:t>παράταση = ηλεκτρολυτικές διαταραχές (</a:t>
            </a:r>
            <a:r>
              <a:rPr lang="el-GR" sz="2000" b="1" dirty="0" err="1" smtClean="0"/>
              <a:t>υποΚ</a:t>
            </a:r>
            <a:r>
              <a:rPr lang="el-GR" sz="2000" b="1" dirty="0" smtClean="0"/>
              <a:t>, </a:t>
            </a:r>
            <a:r>
              <a:rPr lang="el-GR" sz="2000" b="1" dirty="0" err="1" smtClean="0"/>
              <a:t>υπασβ</a:t>
            </a:r>
            <a:r>
              <a:rPr lang="el-GR" sz="2000" b="1" dirty="0" smtClean="0"/>
              <a:t>), φάρμακα (</a:t>
            </a:r>
            <a:r>
              <a:rPr lang="el-GR" sz="2000" b="1" dirty="0" err="1" smtClean="0"/>
              <a:t>κινιδίνη</a:t>
            </a:r>
            <a:r>
              <a:rPr lang="el-GR" sz="2000" b="1" dirty="0" smtClean="0"/>
              <a:t>, </a:t>
            </a:r>
            <a:r>
              <a:rPr lang="el-GR" sz="2000" b="1" dirty="0" err="1" smtClean="0"/>
              <a:t>προκαιναμίδη</a:t>
            </a:r>
            <a:r>
              <a:rPr lang="el-GR" sz="2000" b="1" dirty="0" smtClean="0"/>
              <a:t>), ισχαιμία μυοκαρδίου. Βραχύ = </a:t>
            </a:r>
            <a:r>
              <a:rPr lang="el-GR" sz="2000" b="1" dirty="0" err="1" smtClean="0"/>
              <a:t>υπερασβ</a:t>
            </a:r>
            <a:r>
              <a:rPr lang="el-GR" sz="2000" b="1" dirty="0" smtClean="0"/>
              <a:t>, δράση δακτυλίτιδας.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Πτωχή πρόοδος </a:t>
            </a:r>
            <a:r>
              <a:rPr lang="en-US" sz="2000" b="1" dirty="0" smtClean="0"/>
              <a:t>R = </a:t>
            </a:r>
            <a:r>
              <a:rPr lang="el-GR" sz="2000" b="1" dirty="0" smtClean="0"/>
              <a:t>σημείο εμφράγματος, (?) υπερτροφία αριστερής κοιλίας, ΧΑΠ, αποκλεισμό αριστερού σκέλους.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Παθολογικά </a:t>
            </a:r>
            <a:r>
              <a:rPr lang="en-US" sz="2000" b="1" dirty="0" smtClean="0"/>
              <a:t>Q:</a:t>
            </a:r>
            <a:r>
              <a:rPr lang="el-GR" sz="2000" b="1" dirty="0" smtClean="0"/>
              <a:t> σημείο εμφράγματος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Τμήμα </a:t>
            </a:r>
            <a:r>
              <a:rPr lang="en-US" sz="2000" b="1" dirty="0" smtClean="0"/>
              <a:t>ST:</a:t>
            </a:r>
            <a:r>
              <a:rPr lang="el-GR" sz="2000" b="1" dirty="0" smtClean="0"/>
              <a:t> ανάσπαση, </a:t>
            </a:r>
            <a:r>
              <a:rPr lang="el-GR" sz="2000" b="1" dirty="0" err="1" smtClean="0"/>
              <a:t>κατάσπαση</a:t>
            </a:r>
            <a:endParaRPr lang="el-GR" sz="2000" b="1" dirty="0" smtClean="0"/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Έπαρμα Τ</a:t>
            </a:r>
            <a:r>
              <a:rPr lang="en-US" sz="2000" b="1" dirty="0" smtClean="0"/>
              <a:t>: </a:t>
            </a:r>
            <a:r>
              <a:rPr lang="el-GR" sz="2000" b="1" dirty="0" smtClean="0"/>
              <a:t>πάντοτε θετικό σε θετικό </a:t>
            </a:r>
            <a:r>
              <a:rPr lang="en-US" sz="2000" b="1" dirty="0" smtClean="0"/>
              <a:t>QRS (</a:t>
            </a:r>
            <a:r>
              <a:rPr lang="el-GR" sz="2000" b="1" dirty="0" smtClean="0"/>
              <a:t>μπορεί αρνητικό στην ΙΙΙ ακόμα και σε κατακόρυφο άξονα).</a:t>
            </a:r>
          </a:p>
          <a:p>
            <a:pPr marL="457200" indent="-457200">
              <a:buFont typeface="Arial" pitchFamily="34" charset="0"/>
              <a:buChar char="•"/>
            </a:pPr>
            <a:endParaRPr lang="el-GR" sz="2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000" b="1" dirty="0" smtClean="0"/>
              <a:t>Έπαρμα </a:t>
            </a:r>
            <a:r>
              <a:rPr lang="en-US" sz="2000" b="1" dirty="0" smtClean="0"/>
              <a:t>U: </a:t>
            </a:r>
            <a:r>
              <a:rPr lang="el-GR" sz="2000" b="1" dirty="0" err="1" smtClean="0"/>
              <a:t>υποκαλιαιμία</a:t>
            </a:r>
            <a:r>
              <a:rPr lang="el-GR" sz="2000" b="1" dirty="0" smtClean="0"/>
              <a:t>, επίδραση φαρμάκων (</a:t>
            </a:r>
            <a:r>
              <a:rPr lang="el-GR" sz="2000" b="1" dirty="0" err="1" smtClean="0"/>
              <a:t>κινιδίνη</a:t>
            </a:r>
            <a:r>
              <a:rPr lang="el-GR" sz="2000" b="1" dirty="0" smtClean="0"/>
              <a:t>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571472" y="428604"/>
            <a:ext cx="792961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/>
              <a:t>Η τελική διάγνωση αποτελείται από δυο μέρη</a:t>
            </a:r>
            <a:r>
              <a:rPr lang="en-US" sz="2000" b="1" dirty="0" smtClean="0"/>
              <a:t>:</a:t>
            </a:r>
            <a:endParaRPr lang="el-GR" sz="2000" b="1" dirty="0" smtClean="0"/>
          </a:p>
          <a:p>
            <a:endParaRPr lang="el-GR" sz="2000" b="1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l-GR" sz="2000" b="1" dirty="0" smtClean="0"/>
              <a:t>Κατάλογο αξιοσημείωτων ευρημάτων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l-GR" sz="2000" b="1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l-GR" sz="2000" b="1" dirty="0" smtClean="0"/>
              <a:t>Ερμηνευτική σύνοψη</a:t>
            </a:r>
          </a:p>
          <a:p>
            <a:endParaRPr lang="el-GR" sz="2000" b="1" dirty="0"/>
          </a:p>
          <a:p>
            <a:endParaRPr lang="el-GR" sz="2000" b="1" dirty="0" smtClean="0"/>
          </a:p>
          <a:p>
            <a:r>
              <a:rPr lang="el-GR" sz="2000" b="1" dirty="0" smtClean="0"/>
              <a:t>Κάθε </a:t>
            </a:r>
            <a:r>
              <a:rPr lang="el-GR" sz="2000" b="1" dirty="0" err="1" smtClean="0"/>
              <a:t>ΗΚΓραφική</a:t>
            </a:r>
            <a:r>
              <a:rPr lang="el-GR" sz="2000" b="1" dirty="0" smtClean="0"/>
              <a:t> διαταραχή πρέπει να συγκεντρώνει έναν κατάλογο </a:t>
            </a:r>
            <a:r>
              <a:rPr lang="el-GR" sz="2000" b="1" dirty="0" err="1" smtClean="0"/>
              <a:t>διαφοροδιαγνωστικών</a:t>
            </a:r>
            <a:r>
              <a:rPr lang="el-GR" sz="2000" b="1" dirty="0" smtClean="0"/>
              <a:t> ενδεχομένων.</a:t>
            </a:r>
          </a:p>
          <a:p>
            <a:endParaRPr lang="el-GR" sz="2000" b="1" dirty="0"/>
          </a:p>
          <a:p>
            <a:r>
              <a:rPr lang="el-GR" sz="2000" b="1" dirty="0" smtClean="0"/>
              <a:t>Για κάθε </a:t>
            </a:r>
            <a:r>
              <a:rPr lang="el-GR" sz="2000" b="1" dirty="0" err="1" smtClean="0"/>
              <a:t>ΗΚΓραφική</a:t>
            </a:r>
            <a:r>
              <a:rPr lang="el-GR" sz="2000" b="1" dirty="0" smtClean="0"/>
              <a:t> διαταραχή πρέπει να αναζητείται κλινική εξήγηση.</a:t>
            </a:r>
          </a:p>
          <a:p>
            <a:endParaRPr lang="el-GR" sz="2000" b="1" dirty="0"/>
          </a:p>
          <a:p>
            <a:r>
              <a:rPr lang="el-GR" sz="2000" b="1" dirty="0" smtClean="0"/>
              <a:t>Π.χ. </a:t>
            </a:r>
            <a:r>
              <a:rPr lang="el-GR" sz="2000" b="1" dirty="0" err="1" smtClean="0"/>
              <a:t>φλεβοκομβική</a:t>
            </a:r>
            <a:r>
              <a:rPr lang="el-GR" sz="2000" b="1" dirty="0" smtClean="0"/>
              <a:t> ταχυκαρδία = άγχος, υπερθυρεοειδισμός, καρδιακή ανεπάρκεια, </a:t>
            </a:r>
            <a:r>
              <a:rPr lang="el-GR" sz="2000" b="1" dirty="0" err="1" smtClean="0"/>
              <a:t>υποογκαιμία</a:t>
            </a:r>
            <a:r>
              <a:rPr lang="el-GR" sz="2000" b="1" dirty="0" smtClean="0"/>
              <a:t>, </a:t>
            </a:r>
            <a:r>
              <a:rPr lang="el-GR" sz="2000" b="1" dirty="0" err="1" smtClean="0"/>
              <a:t>συμπαθομιμητικά</a:t>
            </a:r>
            <a:r>
              <a:rPr lang="el-GR" sz="2000" b="1" dirty="0" smtClean="0"/>
              <a:t> φάρμακα, σύνδρομο στέρησης κλπ.</a:t>
            </a:r>
            <a:endParaRPr lang="el-GR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368</Words>
  <Application>Microsoft Office PowerPoint</Application>
  <PresentationFormat>Προβολή στην οθόνη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Διαφάνεια 1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MICRO</dc:creator>
  <cp:lastModifiedBy>MICRO</cp:lastModifiedBy>
  <cp:revision>7</cp:revision>
  <dcterms:created xsi:type="dcterms:W3CDTF">2016-05-29T18:44:44Z</dcterms:created>
  <dcterms:modified xsi:type="dcterms:W3CDTF">2019-05-28T15:00:02Z</dcterms:modified>
</cp:coreProperties>
</file>