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9" r:id="rId4"/>
    <p:sldId id="261" r:id="rId5"/>
    <p:sldId id="288" r:id="rId6"/>
    <p:sldId id="310" r:id="rId7"/>
    <p:sldId id="326" r:id="rId8"/>
    <p:sldId id="311" r:id="rId9"/>
    <p:sldId id="312" r:id="rId10"/>
    <p:sldId id="313" r:id="rId11"/>
    <p:sldId id="327" r:id="rId12"/>
    <p:sldId id="328" r:id="rId13"/>
    <p:sldId id="314" r:id="rId14"/>
    <p:sldId id="315" r:id="rId15"/>
    <p:sldId id="329" r:id="rId16"/>
    <p:sldId id="316" r:id="rId17"/>
    <p:sldId id="317" r:id="rId18"/>
    <p:sldId id="330" r:id="rId19"/>
    <p:sldId id="318" r:id="rId20"/>
    <p:sldId id="319" r:id="rId21"/>
    <p:sldId id="320" r:id="rId22"/>
    <p:sldId id="321" r:id="rId23"/>
    <p:sldId id="295" r:id="rId24"/>
    <p:sldId id="280" r:id="rId25"/>
  </p:sldIdLst>
  <p:sldSz cx="9144000" cy="6858000" type="screen4x3"/>
  <p:notesSz cx="6858000" cy="9144000"/>
  <p:custDataLst>
    <p:tags r:id="rId27"/>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p:scale>
          <a:sx n="60" d="100"/>
          <a:sy n="60" d="100"/>
        </p:scale>
        <p:origin x="-1722"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27/6/2015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l-GR" smtClean="0"/>
              <a:t> </a:t>
            </a:r>
          </a:p>
        </p:txBody>
      </p:sp>
      <p:sp>
        <p:nvSpPr>
          <p:cNvPr id="17412" name="Θέση αριθμού διαφάνειας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97DB7B7-6811-444E-A2B8-87FB92F62592}" type="slidenum">
              <a:rPr lang="el-GR" altLang="el-GR" smtClean="0"/>
              <a:pPr fontAlgn="base">
                <a:spcBef>
                  <a:spcPct val="0"/>
                </a:spcBef>
                <a:spcAft>
                  <a:spcPct val="0"/>
                </a:spcAft>
                <a:defRPr/>
              </a:pPr>
              <a:t>5</a:t>
            </a:fld>
            <a:endParaRPr lang="el-GR" altLang="el-G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24</a:t>
            </a:fld>
            <a:endParaRPr lang="el-GR"/>
          </a:p>
        </p:txBody>
      </p:sp>
    </p:spTree>
    <p:extLst>
      <p:ext uri="{BB962C8B-B14F-4D97-AF65-F5344CB8AC3E}">
        <p14:creationId xmlns:p14="http://schemas.microsoft.com/office/powerpoint/2010/main" val="30179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r>
              <a:rPr lang="el-GR" dirty="0" err="1" smtClean="0"/>
              <a:t>Πετοσφαίριση</a:t>
            </a:r>
            <a:r>
              <a:rPr lang="el-GR" smtClean="0"/>
              <a:t> Ι</a:t>
            </a:r>
            <a:endParaRPr lang="el-GR" dirty="0"/>
          </a:p>
        </p:txBody>
      </p:sp>
      <p:sp>
        <p:nvSpPr>
          <p:cNvPr id="3" name="Υπότιτλος 2"/>
          <p:cNvSpPr>
            <a:spLocks noGrp="1"/>
          </p:cNvSpPr>
          <p:nvPr>
            <p:ph type="subTitle" idx="1"/>
          </p:nvPr>
        </p:nvSpPr>
        <p:spPr>
          <a:xfrm>
            <a:off x="683568" y="3476600"/>
            <a:ext cx="7776864" cy="1752600"/>
          </a:xfrm>
        </p:spPr>
        <p:txBody>
          <a:bodyPr>
            <a:noAutofit/>
          </a:bodyPr>
          <a:lstStyle/>
          <a:p>
            <a:r>
              <a:rPr lang="el-GR" sz="2800" b="1" dirty="0"/>
              <a:t>Ενότητα </a:t>
            </a:r>
            <a:r>
              <a:rPr lang="en-US" sz="2800" b="1" dirty="0" smtClean="0"/>
              <a:t>13</a:t>
            </a:r>
            <a:r>
              <a:rPr lang="el-GR" sz="2800" b="1" dirty="0" smtClean="0"/>
              <a:t>η:</a:t>
            </a:r>
            <a:r>
              <a:rPr lang="en-US" sz="2800" dirty="0" smtClean="0"/>
              <a:t> </a:t>
            </a:r>
            <a:r>
              <a:rPr lang="el-GR" sz="2800" dirty="0" smtClean="0"/>
              <a:t>Οι </a:t>
            </a:r>
            <a:r>
              <a:rPr lang="el-GR" sz="2800" dirty="0"/>
              <a:t>Ψ</a:t>
            </a:r>
            <a:r>
              <a:rPr lang="el-GR" sz="2800" dirty="0" smtClean="0"/>
              <a:t>υχολογικές Τεχνικές για </a:t>
            </a:r>
            <a:r>
              <a:rPr lang="el-GR" sz="2800" dirty="0"/>
              <a:t>Π</a:t>
            </a:r>
            <a:r>
              <a:rPr lang="el-GR" sz="2800" dirty="0" smtClean="0"/>
              <a:t>ροχωρημένους στο Βόλεϊ</a:t>
            </a:r>
          </a:p>
          <a:p>
            <a:r>
              <a:rPr lang="el-GR" sz="2800" dirty="0" err="1" smtClean="0"/>
              <a:t>Πατσιαούρας</a:t>
            </a:r>
            <a:r>
              <a:rPr lang="el-GR" sz="2800" dirty="0" smtClean="0"/>
              <a:t> Αστέριος</a:t>
            </a:r>
          </a:p>
          <a:p>
            <a:r>
              <a:rPr lang="el-GR" sz="2800" dirty="0" smtClean="0"/>
              <a:t>Τμήμα</a:t>
            </a:r>
            <a:r>
              <a:rPr lang="en-US" sz="2800" dirty="0" smtClean="0"/>
              <a:t> </a:t>
            </a:r>
            <a:r>
              <a:rPr lang="el-GR" sz="2800" dirty="0" smtClean="0"/>
              <a:t>Επιστήμης Φυσικής Αγωγής και Αθλητισμού</a:t>
            </a:r>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4222151" y="5591191"/>
            <a:ext cx="4310289" cy="1025873"/>
          </a:xfrm>
          <a:prstGeom prst="rect">
            <a:avLst/>
          </a:prstGeom>
          <a:noFill/>
          <a:ln w="12700">
            <a:solidFill>
              <a:schemeClr val="accent1"/>
            </a:solidFill>
          </a:ln>
        </p:spPr>
      </p:pic>
      <p:grpSp>
        <p:nvGrpSpPr>
          <p:cNvPr id="12" name="Group 11"/>
          <p:cNvGrpSpPr/>
          <p:nvPr/>
        </p:nvGrpSpPr>
        <p:grpSpPr>
          <a:xfrm>
            <a:off x="657244" y="468279"/>
            <a:ext cx="7875196" cy="1303321"/>
            <a:chOff x="583004" y="468279"/>
            <a:chExt cx="7875196" cy="1303321"/>
          </a:xfrm>
        </p:grpSpPr>
        <p:pic>
          <p:nvPicPr>
            <p:cNvPr id="8" name="Picture 7"/>
            <p:cNvPicPr>
              <a:picLocks noChangeAspect="1"/>
            </p:cNvPicPr>
            <p:nvPr/>
          </p:nvPicPr>
          <p:blipFill>
            <a:blip r:embed="rId4" cstate="print"/>
            <a:stretch>
              <a:fillRect/>
            </a:stretch>
          </p:blipFill>
          <p:spPr>
            <a:xfrm>
              <a:off x="6489226" y="468279"/>
              <a:ext cx="1968974" cy="1303321"/>
            </a:xfrm>
            <a:prstGeom prst="rect">
              <a:avLst/>
            </a:prstGeom>
          </p:spPr>
        </p:pic>
        <p:grpSp>
          <p:nvGrpSpPr>
            <p:cNvPr id="11" name="Group 10"/>
            <p:cNvGrpSpPr/>
            <p:nvPr/>
          </p:nvGrpSpPr>
          <p:grpSpPr>
            <a:xfrm>
              <a:off x="583004" y="520290"/>
              <a:ext cx="4706844" cy="1224136"/>
              <a:chOff x="510996" y="520290"/>
              <a:chExt cx="4706844" cy="1224136"/>
            </a:xfrm>
          </p:grpSpPr>
          <p:pic>
            <p:nvPicPr>
              <p:cNvPr id="1032" name="Picture 8" descr="http://www.med.uth.gr/UploadFiles/image/kentavro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996" y="520290"/>
                <a:ext cx="1224136" cy="122413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763688" y="831907"/>
                <a:ext cx="3454152" cy="576064"/>
              </a:xfrm>
              <a:prstGeom prst="rect">
                <a:avLst/>
              </a:prstGeom>
              <a:noFill/>
            </p:spPr>
            <p:txBody>
              <a:bodyPr vert="horz" wrap="none" lIns="91440" tIns="45720" rIns="91440" bIns="45720" rtlCol="0" anchor="ctr">
                <a:normAutofit/>
              </a:bodyPr>
              <a:lstStyle/>
              <a:p>
                <a:r>
                  <a:rPr lang="el-GR" sz="2200" b="1" dirty="0" smtClean="0">
                    <a:solidFill>
                      <a:schemeClr val="accent2">
                        <a:lumMod val="75000"/>
                      </a:schemeClr>
                    </a:solidFill>
                  </a:rPr>
                  <a:t>ΠΑΝΕΠΙΣΤΗΜΙΟ ΘΕΣΣΑΛΙΑΣ</a:t>
                </a:r>
              </a:p>
            </p:txBody>
          </p:sp>
        </p:grpSp>
      </p:grpSp>
      <p:pic>
        <p:nvPicPr>
          <p:cNvPr id="1026" name="Picture 2" descr="C:\Users\Billis\Documents\Τεφαα Open e-Class\vasilis-template'\tefaa-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2704" y="5607520"/>
            <a:ext cx="993216" cy="99321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D:\Τεφαα Open e-Class\ΘΕΟΔΩΡΑΚΗΣ ΜΑΘΗΜΑ\BYNCSA.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39975" y="5907088"/>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9552" y="260648"/>
            <a:ext cx="8229600" cy="1143000"/>
          </a:xfrm>
        </p:spPr>
        <p:txBody>
          <a:bodyPr>
            <a:normAutofit/>
          </a:bodyPr>
          <a:lstStyle/>
          <a:p>
            <a:r>
              <a:rPr lang="el-GR" sz="3600" dirty="0"/>
              <a:t>ΠΩΣ </a:t>
            </a:r>
            <a:r>
              <a:rPr lang="el-GR" sz="3600" dirty="0" smtClean="0"/>
              <a:t>ΓΙΝΕΤΑΙ Η ΒΙΟΑΝΑΤΡΟΦΟΔΟΤΗΣΗ</a:t>
            </a:r>
            <a:endParaRPr lang="el-GR" sz="3600" dirty="0"/>
          </a:p>
        </p:txBody>
      </p:sp>
      <p:sp>
        <p:nvSpPr>
          <p:cNvPr id="3" name="Θέση περιεχομένου 2"/>
          <p:cNvSpPr>
            <a:spLocks noGrp="1"/>
          </p:cNvSpPr>
          <p:nvPr>
            <p:ph idx="1"/>
          </p:nvPr>
        </p:nvSpPr>
        <p:spPr/>
        <p:txBody>
          <a:bodyPr>
            <a:normAutofit fontScale="85000" lnSpcReduction="10000"/>
          </a:bodyPr>
          <a:lstStyle/>
          <a:p>
            <a:r>
              <a:rPr lang="el-GR" dirty="0" smtClean="0"/>
              <a:t>Οι παίκτες μας εξασκούνται στην τεχνική με την βοήθεια ενός μηχανήματος όπως του </a:t>
            </a:r>
            <a:r>
              <a:rPr lang="el-GR" dirty="0" err="1" smtClean="0"/>
              <a:t>walkmann</a:t>
            </a:r>
            <a:r>
              <a:rPr lang="el-GR" dirty="0" smtClean="0"/>
              <a:t> όπου στα ακουστικά ακούγεται σαν τόνος ο καρδιακός σφυγμός </a:t>
            </a:r>
            <a:r>
              <a:rPr lang="el-GR" dirty="0"/>
              <a:t>ή</a:t>
            </a:r>
            <a:r>
              <a:rPr lang="el-GR" dirty="0" smtClean="0"/>
              <a:t> η θερμοκρασία του δέρματος, προσπαθώντας να καταλάβουν πότε συμβαίνει αυτό και να εστιάσουν την προσοχή τους στα συμπτώματα. </a:t>
            </a:r>
          </a:p>
          <a:p>
            <a:r>
              <a:rPr lang="el-GR" dirty="0" smtClean="0"/>
              <a:t>Ακολούθως μαθαίνουν πως να επηρεάζουν και να ελέγχουν με την βούληση τους πλέον τις φυσιολογικές λειτουργίες του σώματος, αλλά και τις συναισθηματικές καταστάσεις στις οποίες μελλοντικά θα αντιμετωπίσουν.</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10</a:t>
            </a:fld>
            <a:endParaRPr lang="el-GR" dirty="0"/>
          </a:p>
        </p:txBody>
      </p:sp>
    </p:spTree>
    <p:extLst>
      <p:ext uri="{BB962C8B-B14F-4D97-AF65-F5344CB8AC3E}">
        <p14:creationId xmlns:p14="http://schemas.microsoft.com/office/powerpoint/2010/main" val="464675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fontScale="90000"/>
          </a:bodyPr>
          <a:lstStyle/>
          <a:p>
            <a:r>
              <a:rPr lang="el-GR" dirty="0" smtClean="0"/>
              <a:t>ΠΩΣ ΓΙΝΕΤΕ Η </a:t>
            </a:r>
            <a:r>
              <a:rPr lang="el-GR" dirty="0" smtClean="0"/>
              <a:t>ΒΙΟΑΝΑΤΡΟΦΟΔΟΤΗΣΗ</a:t>
            </a:r>
            <a:endParaRPr lang="el-GR" dirty="0"/>
          </a:p>
        </p:txBody>
      </p:sp>
      <p:sp>
        <p:nvSpPr>
          <p:cNvPr id="3" name="Content Placeholder 2"/>
          <p:cNvSpPr>
            <a:spLocks noGrp="1"/>
          </p:cNvSpPr>
          <p:nvPr>
            <p:ph idx="1"/>
          </p:nvPr>
        </p:nvSpPr>
        <p:spPr>
          <a:xfrm>
            <a:off x="457200" y="1052736"/>
            <a:ext cx="8363272" cy="5400600"/>
          </a:xfrm>
        </p:spPr>
        <p:txBody>
          <a:bodyPr>
            <a:noAutofit/>
          </a:bodyPr>
          <a:lstStyle/>
          <a:p>
            <a:r>
              <a:rPr lang="el-GR" sz="2300" dirty="0" smtClean="0"/>
              <a:t>Ο παίκτης μας φαντάζεται στρεσσογόνες καταστάσεις </a:t>
            </a:r>
            <a:r>
              <a:rPr lang="el-GR" sz="2300" dirty="0"/>
              <a:t>ή</a:t>
            </a:r>
            <a:r>
              <a:rPr lang="el-GR" sz="2300" dirty="0" smtClean="0"/>
              <a:t> σκέφτεται πράγματα που του προκαλούν άγχος </a:t>
            </a:r>
            <a:r>
              <a:rPr lang="el-GR" sz="2300" dirty="0"/>
              <a:t>ή</a:t>
            </a:r>
            <a:r>
              <a:rPr lang="el-GR" sz="2300" dirty="0" smtClean="0"/>
              <a:t> φόβο (π.χ. είναι στο πέμπτο σετ και πηγαίνει να κάνει το καθοριστικό σερβίς, καρφώνει απέναντι σε τριπλό μπλοκ, παίζει σε μια </a:t>
            </a:r>
            <a:r>
              <a:rPr lang="el-GR" sz="2300" dirty="0" err="1" smtClean="0"/>
              <a:t>΄΄καυτή΄΄</a:t>
            </a:r>
            <a:r>
              <a:rPr lang="el-GR" sz="2300" dirty="0" smtClean="0"/>
              <a:t> έδρα κλπ.) με αποτέλεσμα να ανεβαίνει ο καρδιακός του σφυγμός. </a:t>
            </a:r>
          </a:p>
          <a:p>
            <a:r>
              <a:rPr lang="el-GR" sz="2300" dirty="0" smtClean="0"/>
              <a:t>Μετά ο παίκτης μας σκέφτεται καταστάσεις που του προκαλούν ηρεμία και ικανοποίηση (π.χ. πίνοντας τον καφέ του στην παραλία ξαπλωμένος, νίκη σε έναν αγώνα, παίζοντας στην έδρα της ομάδας έχοντας με το μέρος του με τους φιλάθλους κλπ.) με αποτέλεσμα να χαμηλώνει ο καρδιακός του σφυγμός. </a:t>
            </a:r>
          </a:p>
          <a:p>
            <a:r>
              <a:rPr lang="el-GR" sz="2300" dirty="0" smtClean="0"/>
              <a:t>Σκοπός της τεχνικής είναι να μπορέσει ο παίκτης μας να επιτύχει αυτά τα αποτελέσματα χωρίς την βοήθεια των μηχανημάτων όταν χρειάζεται κατά βούληση</a:t>
            </a:r>
            <a:r>
              <a:rPr lang="el-GR" sz="2400" dirty="0" smtClean="0"/>
              <a:t>.</a:t>
            </a:r>
          </a:p>
        </p:txBody>
      </p:sp>
      <p:sp>
        <p:nvSpPr>
          <p:cNvPr id="4" name="Slide Number Placeholder 3"/>
          <p:cNvSpPr>
            <a:spLocks noGrp="1"/>
          </p:cNvSpPr>
          <p:nvPr>
            <p:ph type="sldNum" sz="quarter" idx="12"/>
          </p:nvPr>
        </p:nvSpPr>
        <p:spPr/>
        <p:txBody>
          <a:bodyPr/>
          <a:lstStyle/>
          <a:p>
            <a:fld id="{53C4726A-630D-4CB4-B088-BAB00F4188E9}" type="slidenum">
              <a:rPr lang="el-GR" smtClean="0"/>
              <a:pPr/>
              <a:t>11</a:t>
            </a:fld>
            <a:endParaRPr lang="el-GR" dirty="0"/>
          </a:p>
        </p:txBody>
      </p:sp>
    </p:spTree>
    <p:extLst>
      <p:ext uri="{BB962C8B-B14F-4D97-AF65-F5344CB8AC3E}">
        <p14:creationId xmlns:p14="http://schemas.microsoft.com/office/powerpoint/2010/main" val="2054621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800" dirty="0"/>
              <a:t>ΠΟΤΕ ΓΙΝΕΤΕ Η </a:t>
            </a:r>
            <a:r>
              <a:rPr lang="el-GR" sz="3800" dirty="0" smtClean="0"/>
              <a:t>ΒΙΟΑΝΑΤΡΟΦΟΔΟΤΗΣΗ</a:t>
            </a:r>
            <a:endParaRPr lang="el-GR" sz="3800" dirty="0"/>
          </a:p>
        </p:txBody>
      </p:sp>
      <p:sp>
        <p:nvSpPr>
          <p:cNvPr id="3" name="Content Placeholder 2"/>
          <p:cNvSpPr>
            <a:spLocks noGrp="1"/>
          </p:cNvSpPr>
          <p:nvPr>
            <p:ph idx="1"/>
          </p:nvPr>
        </p:nvSpPr>
        <p:spPr/>
        <p:txBody>
          <a:bodyPr>
            <a:normAutofit fontScale="77500" lnSpcReduction="20000"/>
          </a:bodyPr>
          <a:lstStyle/>
          <a:p>
            <a:r>
              <a:rPr lang="el-GR" dirty="0"/>
              <a:t>Η </a:t>
            </a:r>
            <a:r>
              <a:rPr lang="el-GR" dirty="0" smtClean="0"/>
              <a:t>πρακτική έχει δείξει αρκετά καλά αποτελέσματα </a:t>
            </a:r>
            <a:r>
              <a:rPr lang="el-GR" dirty="0"/>
              <a:t>στην </a:t>
            </a:r>
            <a:r>
              <a:rPr lang="el-GR" dirty="0" smtClean="0"/>
              <a:t>αντιμετώπιση </a:t>
            </a:r>
            <a:r>
              <a:rPr lang="el-GR" dirty="0"/>
              <a:t>του </a:t>
            </a:r>
            <a:r>
              <a:rPr lang="el-GR" dirty="0" smtClean="0"/>
              <a:t>προαγωνιστικού άγχους, </a:t>
            </a:r>
            <a:r>
              <a:rPr lang="el-GR" dirty="0"/>
              <a:t>στον </a:t>
            </a:r>
            <a:r>
              <a:rPr lang="el-GR" dirty="0" smtClean="0"/>
              <a:t>καλύτερο αυτοέλεγχο </a:t>
            </a:r>
            <a:r>
              <a:rPr lang="el-GR" dirty="0"/>
              <a:t>του </a:t>
            </a:r>
            <a:r>
              <a:rPr lang="el-GR" dirty="0" smtClean="0"/>
              <a:t>σώματος </a:t>
            </a:r>
            <a:r>
              <a:rPr lang="el-GR" dirty="0"/>
              <a:t>στην </a:t>
            </a:r>
            <a:r>
              <a:rPr lang="el-GR" dirty="0" smtClean="0"/>
              <a:t>βελτίωση </a:t>
            </a:r>
            <a:r>
              <a:rPr lang="el-GR" dirty="0"/>
              <a:t>της </a:t>
            </a:r>
            <a:r>
              <a:rPr lang="el-GR" dirty="0" err="1" smtClean="0"/>
              <a:t>αυτοσυγκεντρώσης</a:t>
            </a:r>
            <a:r>
              <a:rPr lang="el-GR" dirty="0" smtClean="0"/>
              <a:t> </a:t>
            </a:r>
            <a:r>
              <a:rPr lang="el-GR" dirty="0"/>
              <a:t>και της </a:t>
            </a:r>
            <a:r>
              <a:rPr lang="el-GR" dirty="0" smtClean="0"/>
              <a:t>προσοχής, όπως επίσης </a:t>
            </a:r>
            <a:r>
              <a:rPr lang="el-GR" dirty="0"/>
              <a:t>και στον </a:t>
            </a:r>
            <a:r>
              <a:rPr lang="el-GR" dirty="0" smtClean="0"/>
              <a:t>έλεγχο </a:t>
            </a:r>
            <a:r>
              <a:rPr lang="el-GR" dirty="0"/>
              <a:t>του στρες </a:t>
            </a:r>
            <a:r>
              <a:rPr lang="el-GR" dirty="0" smtClean="0"/>
              <a:t>κατά </a:t>
            </a:r>
            <a:r>
              <a:rPr lang="el-GR" dirty="0"/>
              <a:t>την </a:t>
            </a:r>
            <a:r>
              <a:rPr lang="el-GR" dirty="0" smtClean="0"/>
              <a:t>διάρκεια </a:t>
            </a:r>
            <a:r>
              <a:rPr lang="el-GR" dirty="0"/>
              <a:t>της </a:t>
            </a:r>
            <a:r>
              <a:rPr lang="el-GR" dirty="0" smtClean="0"/>
              <a:t>προπόνησης, αλλά </a:t>
            </a:r>
            <a:r>
              <a:rPr lang="el-GR" dirty="0"/>
              <a:t>και </a:t>
            </a:r>
            <a:r>
              <a:rPr lang="el-GR" dirty="0" smtClean="0"/>
              <a:t>ιδιαίτερα κατά </a:t>
            </a:r>
            <a:r>
              <a:rPr lang="el-GR" dirty="0"/>
              <a:t>την </a:t>
            </a:r>
            <a:r>
              <a:rPr lang="el-GR" dirty="0" smtClean="0"/>
              <a:t>διάρκεια </a:t>
            </a:r>
            <a:r>
              <a:rPr lang="el-GR" dirty="0"/>
              <a:t>του </a:t>
            </a:r>
            <a:r>
              <a:rPr lang="el-GR" dirty="0" smtClean="0"/>
              <a:t>αγώνα.</a:t>
            </a:r>
            <a:endParaRPr lang="el-GR" dirty="0"/>
          </a:p>
          <a:p>
            <a:r>
              <a:rPr lang="el-GR" dirty="0" smtClean="0"/>
              <a:t>Αντίθετα </a:t>
            </a:r>
            <a:r>
              <a:rPr lang="el-GR" dirty="0"/>
              <a:t>η εν </a:t>
            </a:r>
            <a:r>
              <a:rPr lang="el-GR" dirty="0" smtClean="0"/>
              <a:t>λόγω τεχνική </a:t>
            </a:r>
            <a:r>
              <a:rPr lang="el-GR" dirty="0"/>
              <a:t>για </a:t>
            </a:r>
            <a:r>
              <a:rPr lang="el-GR" dirty="0" smtClean="0"/>
              <a:t>κάποιους λόγους </a:t>
            </a:r>
            <a:r>
              <a:rPr lang="el-GR" dirty="0"/>
              <a:t>δεν </a:t>
            </a:r>
            <a:r>
              <a:rPr lang="el-GR" dirty="0" smtClean="0"/>
              <a:t>λειτουργεί ικανοποιητικά </a:t>
            </a:r>
            <a:r>
              <a:rPr lang="el-GR" dirty="0"/>
              <a:t>σε </a:t>
            </a:r>
            <a:r>
              <a:rPr lang="el-GR" dirty="0" smtClean="0"/>
              <a:t>μερικούς παίκτες, ίσως εξαιτίας </a:t>
            </a:r>
            <a:r>
              <a:rPr lang="el-GR" dirty="0"/>
              <a:t>της </a:t>
            </a:r>
            <a:r>
              <a:rPr lang="el-GR" dirty="0" smtClean="0"/>
              <a:t>διαφορετικής γνωστικής επεξεργασίας </a:t>
            </a:r>
            <a:r>
              <a:rPr lang="el-GR" dirty="0"/>
              <a:t>που </a:t>
            </a:r>
            <a:r>
              <a:rPr lang="el-GR" dirty="0" smtClean="0"/>
              <a:t>χρησιμοποιεί κάθε παίκτης, ενώ επίσης μπορεί </a:t>
            </a:r>
            <a:r>
              <a:rPr lang="el-GR" dirty="0"/>
              <a:t>να </a:t>
            </a:r>
            <a:r>
              <a:rPr lang="el-GR" dirty="0" smtClean="0"/>
              <a:t>προκαλέσει, όπως </a:t>
            </a:r>
            <a:r>
              <a:rPr lang="el-GR" dirty="0"/>
              <a:t>και η </a:t>
            </a:r>
            <a:r>
              <a:rPr lang="el-GR" dirty="0" smtClean="0"/>
              <a:t>προηγούμενη τεχνική, </a:t>
            </a:r>
            <a:r>
              <a:rPr lang="el-GR" dirty="0"/>
              <a:t>αυξημένη αυτοπαρατήρηση με αποτέλεσμα μειωμένη απόδοση.</a:t>
            </a:r>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12</a:t>
            </a:fld>
            <a:endParaRPr lang="el-GR" dirty="0"/>
          </a:p>
        </p:txBody>
      </p:sp>
    </p:spTree>
    <p:extLst>
      <p:ext uri="{BB962C8B-B14F-4D97-AF65-F5344CB8AC3E}">
        <p14:creationId xmlns:p14="http://schemas.microsoft.com/office/powerpoint/2010/main" val="2857528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ΠΡΟΟΔΕΥΤΙΚΗ </a:t>
            </a:r>
            <a:r>
              <a:rPr lang="el-GR" dirty="0" smtClean="0"/>
              <a:t>ΧΑΛΑΡΩΣΗ</a:t>
            </a:r>
            <a:endParaRPr lang="el-GR" dirty="0"/>
          </a:p>
        </p:txBody>
      </p:sp>
      <p:sp>
        <p:nvSpPr>
          <p:cNvPr id="3" name="Θέση περιεχομένου 2"/>
          <p:cNvSpPr>
            <a:spLocks noGrp="1"/>
          </p:cNvSpPr>
          <p:nvPr>
            <p:ph idx="1"/>
          </p:nvPr>
        </p:nvSpPr>
        <p:spPr/>
        <p:txBody>
          <a:bodyPr>
            <a:normAutofit/>
          </a:bodyPr>
          <a:lstStyle/>
          <a:p>
            <a:r>
              <a:rPr lang="el-GR" dirty="0" smtClean="0"/>
              <a:t>Η προοδευτική χαλάρωση σαν τεχνική είναι μια σύνθετη διαδικασία κατά την οποία ένας παίκτης μας μαθαίνει να αισθάνεται την ένταση στους μύες του σώματος του και βουλητικά να την μειώνει.</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13</a:t>
            </a:fld>
            <a:endParaRPr lang="el-GR" dirty="0"/>
          </a:p>
        </p:txBody>
      </p:sp>
    </p:spTree>
    <p:extLst>
      <p:ext uri="{BB962C8B-B14F-4D97-AF65-F5344CB8AC3E}">
        <p14:creationId xmlns:p14="http://schemas.microsoft.com/office/powerpoint/2010/main" val="1535874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dirty="0" smtClean="0"/>
              <a:t>ΠΩΣ ΓΙΝΕΤΑΙ Η ΠΡΟΟΔΕΥΤΙΚΗ </a:t>
            </a:r>
            <a:r>
              <a:rPr lang="el-GR" sz="3600" dirty="0"/>
              <a:t>ΧΑΛΑΡΩΣΗ</a:t>
            </a:r>
          </a:p>
        </p:txBody>
      </p:sp>
      <p:sp>
        <p:nvSpPr>
          <p:cNvPr id="3" name="Θέση περιεχομένου 2"/>
          <p:cNvSpPr>
            <a:spLocks noGrp="1"/>
          </p:cNvSpPr>
          <p:nvPr>
            <p:ph idx="1"/>
          </p:nvPr>
        </p:nvSpPr>
        <p:spPr>
          <a:xfrm>
            <a:off x="457200" y="1484784"/>
            <a:ext cx="8229600" cy="4824536"/>
          </a:xfrm>
        </p:spPr>
        <p:txBody>
          <a:bodyPr>
            <a:noAutofit/>
          </a:bodyPr>
          <a:lstStyle/>
          <a:p>
            <a:r>
              <a:rPr lang="el-GR" sz="2400" dirty="0" smtClean="0"/>
              <a:t>Το σώμα χωρίζεται σε 16 περιοχές (</a:t>
            </a:r>
            <a:r>
              <a:rPr lang="el-GR" sz="2400" dirty="0"/>
              <a:t>ΘΕΟΔΩΡΑΚΗΣ ET AL., 1998, Σ. 53) </a:t>
            </a:r>
            <a:r>
              <a:rPr lang="el-GR" sz="2400" dirty="0" smtClean="0"/>
              <a:t>και κάθε φορά που χρησιμοποιείται αυτή η τεχνική της χαλάρωσης επικεντρώνεται η προσοχή σε ένα συγκεκριμένο σημείο </a:t>
            </a:r>
            <a:r>
              <a:rPr lang="el-GR" sz="2400" dirty="0" smtClean="0"/>
              <a:t>του σώματος κάθε </a:t>
            </a:r>
            <a:r>
              <a:rPr lang="el-GR" sz="2400" dirty="0" smtClean="0"/>
              <a:t>φορά </a:t>
            </a:r>
            <a:r>
              <a:rPr lang="el-GR" sz="2400" dirty="0" smtClean="0"/>
              <a:t>με την σειρά </a:t>
            </a:r>
            <a:r>
              <a:rPr lang="el-GR" sz="2400" dirty="0" smtClean="0"/>
              <a:t>(π.χ</a:t>
            </a:r>
            <a:r>
              <a:rPr lang="el-GR" sz="2400" dirty="0" smtClean="0"/>
              <a:t>. δεξί χέρι, αριστερό χέρι, </a:t>
            </a:r>
            <a:r>
              <a:rPr lang="el-GR" sz="2400" dirty="0" smtClean="0"/>
              <a:t>κεφάλι, </a:t>
            </a:r>
            <a:r>
              <a:rPr lang="el-GR" sz="2400" dirty="0" smtClean="0"/>
              <a:t>μετά κορμός και στο τέλος αριστερό και δεξί πόδι).</a:t>
            </a:r>
          </a:p>
          <a:p>
            <a:r>
              <a:rPr lang="el-GR" sz="2400" dirty="0" smtClean="0"/>
              <a:t>Με την βελτίωση της τεχνικής ο παίκτης μας μαθαίνει να χαλαρώνει τα διάφορα σημεία του σώματος του γρηγορότερα. </a:t>
            </a:r>
          </a:p>
          <a:p>
            <a:r>
              <a:rPr lang="el-GR" sz="2400" dirty="0" smtClean="0"/>
              <a:t>Αργότερα είναι σημαντικό να χρησιμοποιήσει την τεχνική κάτω από πραγματικές συνθήκες στην προπόνηση, σε στρεσσογόνες καταστάσεις, κάτω από θόρυβο κλπ.</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14</a:t>
            </a:fld>
            <a:endParaRPr lang="el-GR" dirty="0"/>
          </a:p>
        </p:txBody>
      </p:sp>
    </p:spTree>
    <p:extLst>
      <p:ext uri="{BB962C8B-B14F-4D97-AF65-F5344CB8AC3E}">
        <p14:creationId xmlns:p14="http://schemas.microsoft.com/office/powerpoint/2010/main" val="391459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ΠΟΤΕ ΓΙΝΕΤΕ Η </a:t>
            </a:r>
            <a:r>
              <a:rPr lang="el-GR" sz="3600" dirty="0"/>
              <a:t>ΠΡΟΟΔΕΥΤΙΚΗ ΧΑΛΑΡΩΣΗ</a:t>
            </a:r>
          </a:p>
        </p:txBody>
      </p:sp>
      <p:sp>
        <p:nvSpPr>
          <p:cNvPr id="3" name="Content Placeholder 2"/>
          <p:cNvSpPr>
            <a:spLocks noGrp="1"/>
          </p:cNvSpPr>
          <p:nvPr>
            <p:ph idx="1"/>
          </p:nvPr>
        </p:nvSpPr>
        <p:spPr>
          <a:xfrm>
            <a:off x="457200" y="1340768"/>
            <a:ext cx="8229600" cy="4968552"/>
          </a:xfrm>
        </p:spPr>
        <p:txBody>
          <a:bodyPr>
            <a:normAutofit fontScale="70000" lnSpcReduction="20000"/>
          </a:bodyPr>
          <a:lstStyle/>
          <a:p>
            <a:r>
              <a:rPr lang="el-GR" dirty="0" smtClean="0"/>
              <a:t>Ιδιαίτερα σημαντική είναι </a:t>
            </a:r>
            <a:r>
              <a:rPr lang="el-GR" dirty="0"/>
              <a:t>η </a:t>
            </a:r>
            <a:r>
              <a:rPr lang="el-GR" dirty="0" smtClean="0"/>
              <a:t>χρησιμοποίηση </a:t>
            </a:r>
            <a:r>
              <a:rPr lang="el-GR" dirty="0"/>
              <a:t>της </a:t>
            </a:r>
            <a:r>
              <a:rPr lang="el-GR" dirty="0" smtClean="0"/>
              <a:t>τεχνικής από παίκτες </a:t>
            </a:r>
            <a:r>
              <a:rPr lang="el-GR" dirty="0"/>
              <a:t>μας σε </a:t>
            </a:r>
            <a:r>
              <a:rPr lang="el-GR" dirty="0" smtClean="0"/>
              <a:t>εκτός έδρας παιχνίδια όπου υπάρχουν πολλοί φίλαθλοι </a:t>
            </a:r>
            <a:r>
              <a:rPr lang="el-GR" dirty="0"/>
              <a:t>της </a:t>
            </a:r>
            <a:r>
              <a:rPr lang="el-GR" dirty="0" smtClean="0"/>
              <a:t>αντίπαλης ομάδας </a:t>
            </a:r>
            <a:r>
              <a:rPr lang="el-GR" dirty="0"/>
              <a:t>και </a:t>
            </a:r>
            <a:r>
              <a:rPr lang="el-GR" dirty="0" smtClean="0"/>
              <a:t>δημιουργούν </a:t>
            </a:r>
            <a:r>
              <a:rPr lang="el-GR" dirty="0"/>
              <a:t>μια </a:t>
            </a:r>
            <a:r>
              <a:rPr lang="el-GR" dirty="0" smtClean="0"/>
              <a:t>ατμόσφαιρα ιδιαίτερα απειλητική. </a:t>
            </a:r>
          </a:p>
          <a:p>
            <a:r>
              <a:rPr lang="el-GR" dirty="0" smtClean="0"/>
              <a:t>Συγκεντρώνοντας ένας παίκτης </a:t>
            </a:r>
            <a:r>
              <a:rPr lang="el-GR" dirty="0"/>
              <a:t>μας την </a:t>
            </a:r>
            <a:r>
              <a:rPr lang="el-GR" dirty="0" smtClean="0"/>
              <a:t>προσοχή </a:t>
            </a:r>
            <a:r>
              <a:rPr lang="el-GR" dirty="0"/>
              <a:t>του </a:t>
            </a:r>
            <a:r>
              <a:rPr lang="el-GR" dirty="0" smtClean="0"/>
              <a:t>στο σώμα </a:t>
            </a:r>
            <a:r>
              <a:rPr lang="el-GR" dirty="0"/>
              <a:t>του και τους </a:t>
            </a:r>
            <a:r>
              <a:rPr lang="el-GR" dirty="0" smtClean="0"/>
              <a:t>μύες </a:t>
            </a:r>
            <a:r>
              <a:rPr lang="el-GR" dirty="0"/>
              <a:t>του </a:t>
            </a:r>
            <a:r>
              <a:rPr lang="el-GR" dirty="0" smtClean="0"/>
              <a:t>επιτυγχάνει αφενός </a:t>
            </a:r>
            <a:r>
              <a:rPr lang="el-GR" dirty="0"/>
              <a:t>μεν, να </a:t>
            </a:r>
            <a:r>
              <a:rPr lang="el-GR" dirty="0" smtClean="0"/>
              <a:t>χαλαρώσει </a:t>
            </a:r>
            <a:r>
              <a:rPr lang="el-GR" dirty="0"/>
              <a:t>τις </a:t>
            </a:r>
            <a:r>
              <a:rPr lang="el-GR" dirty="0" smtClean="0"/>
              <a:t>κουρασμένες μυϊκές ομάδες αφετέρου </a:t>
            </a:r>
            <a:r>
              <a:rPr lang="el-GR" dirty="0"/>
              <a:t>δε, να </a:t>
            </a:r>
            <a:r>
              <a:rPr lang="el-GR" dirty="0" smtClean="0"/>
              <a:t>αντιμετωπίσει νηφάλια </a:t>
            </a:r>
            <a:r>
              <a:rPr lang="el-GR" dirty="0"/>
              <a:t>τις </a:t>
            </a:r>
            <a:r>
              <a:rPr lang="el-GR" dirty="0" smtClean="0"/>
              <a:t>στρεσσογόνες καταστάσεις </a:t>
            </a:r>
            <a:r>
              <a:rPr lang="el-GR" dirty="0"/>
              <a:t>στην </a:t>
            </a:r>
            <a:r>
              <a:rPr lang="el-GR" dirty="0" smtClean="0"/>
              <a:t>διάρκεια ενός αγώνα.</a:t>
            </a:r>
            <a:endParaRPr lang="el-GR" dirty="0"/>
          </a:p>
          <a:p>
            <a:r>
              <a:rPr lang="el-GR" dirty="0" smtClean="0"/>
              <a:t>Μειονέκτημα </a:t>
            </a:r>
            <a:r>
              <a:rPr lang="el-GR" dirty="0"/>
              <a:t>της </a:t>
            </a:r>
            <a:r>
              <a:rPr lang="el-GR" dirty="0" smtClean="0"/>
              <a:t>συγκεκριμένης τεχνικής είναι </a:t>
            </a:r>
            <a:r>
              <a:rPr lang="el-GR" dirty="0"/>
              <a:t>η </a:t>
            </a:r>
            <a:r>
              <a:rPr lang="el-GR" dirty="0" smtClean="0"/>
              <a:t>μεγάλη χρονική διάρκεια </a:t>
            </a:r>
            <a:r>
              <a:rPr lang="el-GR" dirty="0"/>
              <a:t>που </a:t>
            </a:r>
            <a:r>
              <a:rPr lang="el-GR" dirty="0" smtClean="0"/>
              <a:t>απαιτείται από ένα παίκτη </a:t>
            </a:r>
            <a:r>
              <a:rPr lang="el-GR" dirty="0"/>
              <a:t>για την </a:t>
            </a:r>
            <a:r>
              <a:rPr lang="el-GR" dirty="0" smtClean="0"/>
              <a:t>εκμάθηση </a:t>
            </a:r>
            <a:r>
              <a:rPr lang="el-GR" dirty="0"/>
              <a:t>της </a:t>
            </a:r>
            <a:r>
              <a:rPr lang="el-GR" dirty="0" smtClean="0"/>
              <a:t>πράγμα </a:t>
            </a:r>
            <a:r>
              <a:rPr lang="el-GR" dirty="0"/>
              <a:t>που </a:t>
            </a:r>
            <a:r>
              <a:rPr lang="el-GR" dirty="0" smtClean="0"/>
              <a:t>μπορεί </a:t>
            </a:r>
            <a:r>
              <a:rPr lang="el-GR" dirty="0"/>
              <a:t>να </a:t>
            </a:r>
            <a:r>
              <a:rPr lang="el-GR" dirty="0" smtClean="0"/>
              <a:t>πραγματοποιηθεί μόνο από επαγγελματίες αθλητές </a:t>
            </a:r>
            <a:r>
              <a:rPr lang="el-GR" dirty="0"/>
              <a:t>που </a:t>
            </a:r>
            <a:r>
              <a:rPr lang="el-GR" dirty="0" smtClean="0"/>
              <a:t>θέλουν </a:t>
            </a:r>
            <a:r>
              <a:rPr lang="el-GR" dirty="0"/>
              <a:t>να </a:t>
            </a:r>
            <a:r>
              <a:rPr lang="el-GR" dirty="0" smtClean="0"/>
              <a:t>διατηρήσουν </a:t>
            </a:r>
            <a:r>
              <a:rPr lang="el-GR" dirty="0"/>
              <a:t>την </a:t>
            </a:r>
            <a:r>
              <a:rPr lang="el-GR" dirty="0" smtClean="0"/>
              <a:t>απόδοση </a:t>
            </a:r>
            <a:r>
              <a:rPr lang="el-GR" dirty="0"/>
              <a:t>τους σε </a:t>
            </a:r>
            <a:r>
              <a:rPr lang="el-GR" dirty="0" smtClean="0"/>
              <a:t>δύσκολες συνθήκες.</a:t>
            </a:r>
            <a:endParaRPr lang="el-GR" dirty="0"/>
          </a:p>
          <a:p>
            <a:r>
              <a:rPr lang="el-GR" dirty="0" smtClean="0"/>
              <a:t>Επίσης χρειάζεται </a:t>
            </a:r>
            <a:r>
              <a:rPr lang="el-GR" dirty="0"/>
              <a:t>την </a:t>
            </a:r>
            <a:r>
              <a:rPr lang="el-GR" dirty="0" smtClean="0"/>
              <a:t>βοήθεια, </a:t>
            </a:r>
            <a:r>
              <a:rPr lang="el-GR" dirty="0"/>
              <a:t>στην </a:t>
            </a:r>
            <a:r>
              <a:rPr lang="el-GR" dirty="0" smtClean="0"/>
              <a:t>αρχή τουλάχιστον, εξειδικευμένου προσωπικού </a:t>
            </a:r>
            <a:r>
              <a:rPr lang="el-GR" dirty="0"/>
              <a:t>για την </a:t>
            </a:r>
            <a:r>
              <a:rPr lang="el-GR" dirty="0" smtClean="0"/>
              <a:t>διδασκαλία </a:t>
            </a:r>
            <a:r>
              <a:rPr lang="el-GR" dirty="0"/>
              <a:t>της </a:t>
            </a:r>
            <a:r>
              <a:rPr lang="el-GR" dirty="0" smtClean="0"/>
              <a:t>τεχνικής.</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15</a:t>
            </a:fld>
            <a:endParaRPr lang="el-GR" dirty="0"/>
          </a:p>
        </p:txBody>
      </p:sp>
    </p:spTree>
    <p:extLst>
      <p:ext uri="{BB962C8B-B14F-4D97-AF65-F5344CB8AC3E}">
        <p14:creationId xmlns:p14="http://schemas.microsoft.com/office/powerpoint/2010/main" val="435283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ΝΟΕΡΗ </a:t>
            </a:r>
            <a:r>
              <a:rPr lang="el-GR" dirty="0" smtClean="0"/>
              <a:t>ΑΠΕΙΚΟΝΙΣΗ</a:t>
            </a:r>
            <a:endParaRPr lang="el-GR" dirty="0"/>
          </a:p>
        </p:txBody>
      </p:sp>
      <p:sp>
        <p:nvSpPr>
          <p:cNvPr id="3" name="Θέση περιεχομένου 2"/>
          <p:cNvSpPr>
            <a:spLocks noGrp="1"/>
          </p:cNvSpPr>
          <p:nvPr>
            <p:ph idx="1"/>
          </p:nvPr>
        </p:nvSpPr>
        <p:spPr/>
        <p:txBody>
          <a:bodyPr>
            <a:normAutofit lnSpcReduction="10000"/>
          </a:bodyPr>
          <a:lstStyle/>
          <a:p>
            <a:r>
              <a:rPr lang="el-GR" dirty="0" smtClean="0"/>
              <a:t>Νοερή απεικόνιση είναι η φανταστική επανάληψη μιας μεμονωμένης κίνησης ή μιας ολοκληρωμένης σειράς κινήσεων χωρίς την παρουσία σωματικών κινήσεων.</a:t>
            </a:r>
          </a:p>
          <a:p>
            <a:r>
              <a:rPr lang="el-GR" dirty="0" smtClean="0"/>
              <a:t>Επιπρόσθετα νοερή απεικόνιση είναι ένας τρόπος αντιμετώπισης γεγονότων και εύρεσης λύσεων σε προβλήματα με την σκέψη πριν αυτά συμβούν στην πραγματικότητα </a:t>
            </a:r>
            <a:r>
              <a:rPr lang="el-GR" dirty="0"/>
              <a:t>(</a:t>
            </a:r>
            <a:r>
              <a:rPr lang="en-US" dirty="0"/>
              <a:t>ORLICK, 1986</a:t>
            </a:r>
            <a:r>
              <a:rPr lang="en-US" dirty="0" smtClean="0"/>
              <a:t>)</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16</a:t>
            </a:fld>
            <a:endParaRPr lang="el-GR" dirty="0"/>
          </a:p>
        </p:txBody>
      </p:sp>
    </p:spTree>
    <p:extLst>
      <p:ext uri="{BB962C8B-B14F-4D97-AF65-F5344CB8AC3E}">
        <p14:creationId xmlns:p14="http://schemas.microsoft.com/office/powerpoint/2010/main" val="227328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ΠΩΣ ΓΙΝΕΤΕ Η ΝΟΕΡΗ </a:t>
            </a:r>
            <a:r>
              <a:rPr lang="el-GR" dirty="0"/>
              <a:t>ΑΠΕΙΚΟΝΙΣΗ</a:t>
            </a:r>
          </a:p>
        </p:txBody>
      </p:sp>
      <p:sp>
        <p:nvSpPr>
          <p:cNvPr id="3" name="Θέση περιεχομένου 2"/>
          <p:cNvSpPr>
            <a:spLocks noGrp="1"/>
          </p:cNvSpPr>
          <p:nvPr>
            <p:ph idx="1"/>
          </p:nvPr>
        </p:nvSpPr>
        <p:spPr/>
        <p:txBody>
          <a:bodyPr>
            <a:normAutofit fontScale="85000" lnSpcReduction="20000"/>
          </a:bodyPr>
          <a:lstStyle/>
          <a:p>
            <a:r>
              <a:rPr lang="el-GR" dirty="0" smtClean="0"/>
              <a:t>Ένας παίκτης μας προσπαθεί να φανταστεί, είτε την κίνηση του χεριού μεμονωμένη όταν καρφώνει καρπικά και στην ευθεία, είτε φαντάζετε ολοκληρωμένα την κίνηση από την πάσα του πασαδόρου, τον βηματισμό του, το πάτημα και το άλμα του, ακολούθως την σωστή τεχνική του χεριού του καρφώνοντας στην ευθεία και τέλος την προσγείωση του. </a:t>
            </a:r>
          </a:p>
          <a:p>
            <a:r>
              <a:rPr lang="el-GR" dirty="0" smtClean="0"/>
              <a:t>Η νοερή απεικόνιση βοηθάει στην βελτίωση μιας ήδη υπάρχουσας δεξιότητας και τεχνικής, ενώ η νοερή απεικόνιση δεν βοηθάει στην εκμάθηση μιας καινούργιας τεχνικής. </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17</a:t>
            </a:fld>
            <a:endParaRPr lang="el-GR" dirty="0"/>
          </a:p>
        </p:txBody>
      </p:sp>
    </p:spTree>
    <p:extLst>
      <p:ext uri="{BB962C8B-B14F-4D97-AF65-F5344CB8AC3E}">
        <p14:creationId xmlns:p14="http://schemas.microsoft.com/office/powerpoint/2010/main" val="1966309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ΠΟΤΕ </a:t>
            </a:r>
            <a:r>
              <a:rPr lang="el-GR" dirty="0"/>
              <a:t>ΓΙΝΕΤΕ Η ΝΟΕΡΗ ΑΠΕΙΚΟΝΙΣΗ</a:t>
            </a:r>
          </a:p>
        </p:txBody>
      </p:sp>
      <p:sp>
        <p:nvSpPr>
          <p:cNvPr id="3" name="Content Placeholder 2"/>
          <p:cNvSpPr>
            <a:spLocks noGrp="1"/>
          </p:cNvSpPr>
          <p:nvPr>
            <p:ph idx="1"/>
          </p:nvPr>
        </p:nvSpPr>
        <p:spPr>
          <a:xfrm>
            <a:off x="457200" y="1600200"/>
            <a:ext cx="8229600" cy="4781128"/>
          </a:xfrm>
        </p:spPr>
        <p:txBody>
          <a:bodyPr>
            <a:normAutofit fontScale="62500" lnSpcReduction="20000"/>
          </a:bodyPr>
          <a:lstStyle/>
          <a:p>
            <a:r>
              <a:rPr lang="el-GR" dirty="0" smtClean="0"/>
              <a:t>Η νοερή απεικόνιση βοηθάει στην συνέχιση της προσπάθειας για βελτίωση μιας τεχνικής όταν η σωματική κόπωση είναι πολύ μεγάλη και δεν είναι δυνατή η προπόνηση κυρίως κατά την διάρκεια της προετοιμασίας </a:t>
            </a:r>
            <a:r>
              <a:rPr lang="el-GR" dirty="0"/>
              <a:t>ή</a:t>
            </a:r>
            <a:r>
              <a:rPr lang="el-GR" dirty="0" smtClean="0"/>
              <a:t> όταν κάποιος παίκτης μας είναι τραυματισμένος και δεν μπορεί να προπονηθεί κλπ.</a:t>
            </a:r>
          </a:p>
          <a:p>
            <a:r>
              <a:rPr lang="el-GR" dirty="0" smtClean="0"/>
              <a:t>Παρόλα αυτά κάθε παίκτης πρέπει να προσέχει ορισμένα πράγματα κάνοντας την νοερή απεικόνιση ώστε να επιτύχει ικανοποιητικά αποτελέσματα και συγκεκριμένα πρέπει:</a:t>
            </a:r>
          </a:p>
          <a:p>
            <a:r>
              <a:rPr lang="el-GR" dirty="0" smtClean="0"/>
              <a:t>1. πριν την νοερή απεικόνιση να χρησιμοποιείται μια τεχνική χαλάρωσης (π.χ. αυτογενή εξάσκηση, προοδευτική χαλάρωση κλπ.),</a:t>
            </a:r>
          </a:p>
          <a:p>
            <a:r>
              <a:rPr lang="el-GR" dirty="0" smtClean="0"/>
              <a:t>2. θα πρέπει να γίνεται νοερά η σωστή τεχνική των κινήσεων και να καταλήγουμε στο επιθυμητό αποτέλεσμα (π.χ. καρπικό καρφί στην ευθεία και η μπάλα πηγαίνει στην γωνία της θέσης 1),</a:t>
            </a:r>
          </a:p>
          <a:p>
            <a:r>
              <a:rPr lang="el-GR" dirty="0" smtClean="0"/>
              <a:t>3. ο χρόνος των κινήσεων κατά την διάρκεια της νοερής απεικόνισης πρέπει να είναι ο ίδιος με τον χρόνο που απαιτείται όταν η κίνηση γίνεται</a:t>
            </a:r>
            <a:br>
              <a:rPr lang="el-GR" dirty="0" smtClean="0"/>
            </a:br>
            <a:r>
              <a:rPr lang="el-GR" dirty="0" smtClean="0"/>
              <a:t>στην πραγματικότητα</a:t>
            </a:r>
            <a:r>
              <a:rPr lang="el-GR" dirty="0" smtClean="0"/>
              <a:t>.</a:t>
            </a:r>
            <a:endParaRPr lang="el-GR" dirty="0" smtClean="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18</a:t>
            </a:fld>
            <a:endParaRPr lang="el-GR" dirty="0"/>
          </a:p>
        </p:txBody>
      </p:sp>
    </p:spTree>
    <p:extLst>
      <p:ext uri="{BB962C8B-B14F-4D97-AF65-F5344CB8AC3E}">
        <p14:creationId xmlns:p14="http://schemas.microsoft.com/office/powerpoint/2010/main" val="3738930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ΑΥΤΟΔΙΑΛΟΓΟΣ</a:t>
            </a:r>
            <a:endParaRPr lang="el-GR" dirty="0"/>
          </a:p>
        </p:txBody>
      </p:sp>
      <p:sp>
        <p:nvSpPr>
          <p:cNvPr id="3" name="Θέση περιεχομένου 2"/>
          <p:cNvSpPr>
            <a:spLocks noGrp="1"/>
          </p:cNvSpPr>
          <p:nvPr>
            <p:ph idx="1"/>
          </p:nvPr>
        </p:nvSpPr>
        <p:spPr/>
        <p:txBody>
          <a:bodyPr>
            <a:normAutofit fontScale="62500" lnSpcReduction="20000"/>
          </a:bodyPr>
          <a:lstStyle/>
          <a:p>
            <a:r>
              <a:rPr lang="el-GR" dirty="0" smtClean="0"/>
              <a:t>Ως αυτοδιάλογος ορίζεται η λεκτική επικοινωνία του αθλητή με τον εαυτό του, μέσα από την </a:t>
            </a:r>
            <a:r>
              <a:rPr lang="el-GR" dirty="0"/>
              <a:t>ο</a:t>
            </a:r>
            <a:r>
              <a:rPr lang="el-GR" dirty="0" smtClean="0"/>
              <a:t>ποία εκφράζονται συναισθήματα, αντιλήψεις και δίνονται τεχνικές οδηγίες για την ενίσχυση του αθλητή που τον χρησιμοποιεί (</a:t>
            </a:r>
            <a:r>
              <a:rPr lang="en-US" dirty="0"/>
              <a:t>HACKFORT &amp; SCHWENKMETZGER</a:t>
            </a:r>
            <a:r>
              <a:rPr lang="en-US" dirty="0" smtClean="0"/>
              <a:t>,</a:t>
            </a:r>
            <a:r>
              <a:rPr lang="el-GR" dirty="0" smtClean="0"/>
              <a:t> 1993</a:t>
            </a:r>
            <a:r>
              <a:rPr lang="el-GR" dirty="0"/>
              <a:t>). </a:t>
            </a:r>
            <a:endParaRPr lang="el-GR" dirty="0" smtClean="0"/>
          </a:p>
          <a:p>
            <a:r>
              <a:rPr lang="el-GR" dirty="0" smtClean="0"/>
              <a:t>Με αυτό τον τρόπο ο αθλητής εστιάζει την προσοχή του σε πράγματα </a:t>
            </a:r>
            <a:r>
              <a:rPr lang="el-GR" smtClean="0"/>
              <a:t>τα </a:t>
            </a:r>
            <a:r>
              <a:rPr lang="el-GR" smtClean="0"/>
              <a:t>οποία </a:t>
            </a:r>
            <a:r>
              <a:rPr lang="el-GR" dirty="0" smtClean="0"/>
              <a:t>είναι σημαντικά αφήνοντας κατά μέρος ασήμαντα πράγματα και άσχετα προς την εκτέλεση </a:t>
            </a:r>
            <a:r>
              <a:rPr lang="el-GR" dirty="0"/>
              <a:t>(ZINSSER, BUNKER, </a:t>
            </a:r>
            <a:r>
              <a:rPr lang="el-GR" dirty="0" smtClean="0"/>
              <a:t>&amp; WILLIAMS</a:t>
            </a:r>
            <a:r>
              <a:rPr lang="el-GR" dirty="0"/>
              <a:t>, 2001</a:t>
            </a:r>
            <a:r>
              <a:rPr lang="el-GR" dirty="0" smtClean="0"/>
              <a:t>).</a:t>
            </a:r>
          </a:p>
          <a:p>
            <a:r>
              <a:rPr lang="el-GR" dirty="0" smtClean="0"/>
              <a:t>Ο αυτοδιάλογος διαχωρίζεται σε:</a:t>
            </a:r>
          </a:p>
          <a:p>
            <a:r>
              <a:rPr lang="el-GR" dirty="0" smtClean="0"/>
              <a:t>1. εσωτερικό και εξωτερικό (</a:t>
            </a:r>
            <a:r>
              <a:rPr lang="el-GR" dirty="0"/>
              <a:t>CHRONI, 1997),</a:t>
            </a:r>
          </a:p>
          <a:p>
            <a:r>
              <a:rPr lang="el-GR" dirty="0"/>
              <a:t>2. </a:t>
            </a:r>
            <a:r>
              <a:rPr lang="el-GR" dirty="0" smtClean="0"/>
              <a:t>αρνητικό, θετικό ή ουδέτερο </a:t>
            </a:r>
            <a:r>
              <a:rPr lang="el-GR" dirty="0"/>
              <a:t>(SELLARS, 1997),</a:t>
            </a:r>
          </a:p>
          <a:p>
            <a:r>
              <a:rPr lang="el-GR" dirty="0"/>
              <a:t>3. </a:t>
            </a:r>
            <a:r>
              <a:rPr lang="el-GR" dirty="0" smtClean="0"/>
              <a:t>καθοδήγησης ή παρακίνησης (</a:t>
            </a:r>
            <a:r>
              <a:rPr lang="el-GR" dirty="0"/>
              <a:t>ANSHEL, 1990</a:t>
            </a:r>
            <a:r>
              <a:rPr lang="el-GR" dirty="0" smtClean="0"/>
              <a:t>), και</a:t>
            </a:r>
            <a:endParaRPr lang="el-GR" dirty="0"/>
          </a:p>
          <a:p>
            <a:r>
              <a:rPr lang="el-GR" dirty="0" smtClean="0"/>
              <a:t>4. αλλαγής συνηθειών ή κακών τεχνικών από έμπειρους  </a:t>
            </a:r>
            <a:r>
              <a:rPr lang="de-DE" dirty="0" smtClean="0"/>
              <a:t>α</a:t>
            </a:r>
            <a:r>
              <a:rPr lang="de-DE" dirty="0" err="1" smtClean="0"/>
              <a:t>θλητ</a:t>
            </a:r>
            <a:r>
              <a:rPr lang="el-GR" dirty="0" err="1" smtClean="0"/>
              <a:t>ές</a:t>
            </a:r>
            <a:r>
              <a:rPr lang="de-DE" dirty="0" smtClean="0"/>
              <a:t> </a:t>
            </a:r>
            <a:r>
              <a:rPr lang="de-DE" dirty="0"/>
              <a:t>(ZINSSER, BUNKER &amp; WILLIAMS, 2001).</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19</a:t>
            </a:fld>
            <a:endParaRPr lang="el-GR" dirty="0"/>
          </a:p>
        </p:txBody>
      </p:sp>
    </p:spTree>
    <p:extLst>
      <p:ext uri="{BB962C8B-B14F-4D97-AF65-F5344CB8AC3E}">
        <p14:creationId xmlns:p14="http://schemas.microsoft.com/office/powerpoint/2010/main" val="3080595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pPr/>
              <a:t>2</a:t>
            </a:fld>
            <a:endParaRPr lang="el-GR" dirty="0"/>
          </a:p>
        </p:txBody>
      </p:sp>
      <p:pic>
        <p:nvPicPr>
          <p:cNvPr id="7" name="Picture 12" descr="D:\Τεφαα Open e-Class\ΘΕΟΔΩΡΑΚΗΣ ΜΑΘΗΜΑ\BYNCS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928" y="4869160"/>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ΠΟΤΕ ΓΙΝΕΤΑΙ Ο ΑΥΤΟΔΙΑΛΟΓΟΣ</a:t>
            </a:r>
            <a:endParaRPr lang="el-GR" dirty="0"/>
          </a:p>
        </p:txBody>
      </p:sp>
      <p:sp>
        <p:nvSpPr>
          <p:cNvPr id="3" name="Θέση περιεχομένου 2"/>
          <p:cNvSpPr>
            <a:spLocks noGrp="1"/>
          </p:cNvSpPr>
          <p:nvPr>
            <p:ph idx="1"/>
          </p:nvPr>
        </p:nvSpPr>
        <p:spPr>
          <a:xfrm>
            <a:off x="457200" y="1340768"/>
            <a:ext cx="8363272" cy="5112568"/>
          </a:xfrm>
        </p:spPr>
        <p:txBody>
          <a:bodyPr>
            <a:normAutofit fontScale="70000" lnSpcReduction="20000"/>
          </a:bodyPr>
          <a:lstStyle/>
          <a:p>
            <a:r>
              <a:rPr lang="el-GR" dirty="0" smtClean="0"/>
              <a:t>Ο αυτοδιάλογος γίνεται κατά την διάρκεια της προπόνησης </a:t>
            </a:r>
            <a:r>
              <a:rPr lang="el-GR" dirty="0"/>
              <a:t>ή</a:t>
            </a:r>
            <a:r>
              <a:rPr lang="el-GR" dirty="0" smtClean="0"/>
              <a:t> του αγώνα και μετά το πέρας της άσκησης ή το τέλος του αγώνα.</a:t>
            </a:r>
          </a:p>
          <a:p>
            <a:r>
              <a:rPr lang="el-GR" dirty="0" smtClean="0"/>
              <a:t>Σύμφωνα με τα ευρήματα των </a:t>
            </a:r>
            <a:r>
              <a:rPr lang="en-US" dirty="0" smtClean="0"/>
              <a:t>P</a:t>
            </a:r>
            <a:r>
              <a:rPr lang="el-GR" dirty="0" smtClean="0"/>
              <a:t>ERKOS, THEODORAKIS και CHRONI (2002) η λεκτική εξωτερίκευση του αυτοδιαλ</a:t>
            </a:r>
            <a:r>
              <a:rPr lang="el-GR" dirty="0"/>
              <a:t>ό</a:t>
            </a:r>
            <a:r>
              <a:rPr lang="el-GR" dirty="0" smtClean="0"/>
              <a:t>γου βοήθησε στην εκμάθηση κινητικών δεξιοτήτων σε νεαρούς καλαθοσφαιριστές πράγμα το οποίο μπορούν να το χρησιμοποιήσουν και οι αθλητές, αλλά και οι προπονητές πετοσφαίρισης κυρίως στην προπόνηση.</a:t>
            </a:r>
          </a:p>
          <a:p>
            <a:r>
              <a:rPr lang="el-GR" dirty="0" smtClean="0"/>
              <a:t>Σε εθνικές κατηγορίες χρησιμοποιείται ο αυτοδιάλογος για αύξηση της παρακίνησης και για αυτοέλεγχο και λιγότερο για τεχνική καθοδήγηση.</a:t>
            </a:r>
          </a:p>
          <a:p>
            <a:r>
              <a:rPr lang="el-GR" dirty="0" smtClean="0"/>
              <a:t>Ένα  τέτοιο αποτέλεσμα ίσως είναι αναμενόμενο μιας και οι αθλητής προπονούνται αρκετά χρόνια και η τεχνική καθοδήγηση με την μορφή του αυτοδιαλόγου δεν είναι απαραίτητη </a:t>
            </a:r>
            <a:r>
              <a:rPr lang="el-GR" dirty="0"/>
              <a:t>ή</a:t>
            </a:r>
            <a:r>
              <a:rPr lang="el-GR" dirty="0" smtClean="0"/>
              <a:t> έχει αντικατασταθεί από την λεκτική καθοδήγηση του προπονητή.</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20</a:t>
            </a:fld>
            <a:endParaRPr lang="el-GR" dirty="0"/>
          </a:p>
        </p:txBody>
      </p:sp>
    </p:spTree>
    <p:extLst>
      <p:ext uri="{BB962C8B-B14F-4D97-AF65-F5344CB8AC3E}">
        <p14:creationId xmlns:p14="http://schemas.microsoft.com/office/powerpoint/2010/main" val="16760629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ΑΘΛΗΤΙΚΗ </a:t>
            </a:r>
            <a:r>
              <a:rPr lang="el-GR" dirty="0" smtClean="0"/>
              <a:t>ΨΥΧΟΘΕΡΑΠΕΙΑ</a:t>
            </a:r>
            <a:endParaRPr lang="el-GR" dirty="0"/>
          </a:p>
        </p:txBody>
      </p:sp>
      <p:sp>
        <p:nvSpPr>
          <p:cNvPr id="3" name="Θέση περιεχομένου 2"/>
          <p:cNvSpPr>
            <a:spLocks noGrp="1"/>
          </p:cNvSpPr>
          <p:nvPr>
            <p:ph idx="1"/>
          </p:nvPr>
        </p:nvSpPr>
        <p:spPr/>
        <p:txBody>
          <a:bodyPr>
            <a:normAutofit/>
          </a:bodyPr>
          <a:lstStyle/>
          <a:p>
            <a:r>
              <a:rPr lang="el-GR" dirty="0" smtClean="0"/>
              <a:t>Αθλητική ψυχοθεραπεία γενικά είναι η εφαρμογή ψυχοθεραπευτικών μεθόδων για την καταπολέμηση των ψυχοπιεστικών συνθηκών κάτω από τις οποίες βρίσκεται ένας παίκτης/</a:t>
            </a:r>
            <a:r>
              <a:rPr lang="el-GR" dirty="0" err="1" smtClean="0"/>
              <a:t>τρια</a:t>
            </a:r>
            <a:r>
              <a:rPr lang="el-GR" dirty="0" smtClean="0"/>
              <a:t> και δεν του επιτρέπουν να αξιοποιήσει πλήρως τις ικανότητες του.</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21</a:t>
            </a:fld>
            <a:endParaRPr lang="el-GR" dirty="0"/>
          </a:p>
        </p:txBody>
      </p:sp>
    </p:spTree>
    <p:extLst>
      <p:ext uri="{BB962C8B-B14F-4D97-AF65-F5344CB8AC3E}">
        <p14:creationId xmlns:p14="http://schemas.microsoft.com/office/powerpoint/2010/main" val="471755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ΠΟΤΕ ΚΑΙ ΠΩΣ ΓΙΝΕΤΑΙ</a:t>
            </a:r>
            <a:r>
              <a:rPr lang="el-GR" dirty="0" smtClean="0"/>
              <a:t>?</a:t>
            </a:r>
            <a:endParaRPr lang="el-GR" dirty="0"/>
          </a:p>
        </p:txBody>
      </p:sp>
      <p:sp>
        <p:nvSpPr>
          <p:cNvPr id="3" name="Θέση περιεχομένου 2"/>
          <p:cNvSpPr>
            <a:spLocks noGrp="1"/>
          </p:cNvSpPr>
          <p:nvPr>
            <p:ph idx="1"/>
          </p:nvPr>
        </p:nvSpPr>
        <p:spPr>
          <a:xfrm>
            <a:off x="457200" y="1340768"/>
            <a:ext cx="8229600" cy="5040560"/>
          </a:xfrm>
        </p:spPr>
        <p:txBody>
          <a:bodyPr>
            <a:normAutofit fontScale="55000" lnSpcReduction="20000"/>
          </a:bodyPr>
          <a:lstStyle/>
          <a:p>
            <a:r>
              <a:rPr lang="el-GR" dirty="0" smtClean="0"/>
              <a:t>Για να καταπολεμηθεί το άγχος των παικτών ιδίως τις παραμονές ενός σημαντικού αγώνα (αγωνιστική φάση), διότι αθλητής ο οποίος είναι αγχωμένος δυσλειτουργεί, έχει μειωμένη αυτοσυγκέντρωση, μνήμη και προσοχή. </a:t>
            </a:r>
          </a:p>
          <a:p>
            <a:r>
              <a:rPr lang="el-GR" dirty="0" smtClean="0"/>
              <a:t>Σε τέτοιες καταστάσεις ο αθλητής λόγω των πιέσεων που του ασκούνται δεν μπορεί να βρει λύση για κάποιο πρόβλημα που τον απασχολεί και αισθάνεται την ανάγκη για βοήθεια. </a:t>
            </a:r>
          </a:p>
          <a:p>
            <a:r>
              <a:rPr lang="el-GR" dirty="0" smtClean="0"/>
              <a:t>Πολλές φορές οι καταστάσεις που επηρεάζουν τους αθλητές έχουν εξωαγωνιστική αιτιολογία, όπως π.χ. ο χωρισμός με τον/ την σύντροφο, οικογενειακά προβλήματα κλπ. και παρόλα αυτά έχουν σημαντικό αντίκτυπο στην απόδοση του.</a:t>
            </a:r>
          </a:p>
          <a:p>
            <a:r>
              <a:rPr lang="el-GR" dirty="0" smtClean="0"/>
              <a:t>Η </a:t>
            </a:r>
            <a:r>
              <a:rPr lang="el-GR" dirty="0" err="1" smtClean="0"/>
              <a:t>προσωποκεντρική</a:t>
            </a:r>
            <a:r>
              <a:rPr lang="el-GR" dirty="0" smtClean="0"/>
              <a:t> ψυχοθεραπεία του ROGERS είναι μια τεχνική, όπου με την χρησιμοποίηση της αποδοχής του παίκτη σαν ατόμου, της ειλικρινείας των συναισθημάτων και των απόψεων που εκφράζονται και της ενσυναίσθησης προσπαθεί ένας προπονητής να βοηθήσει τον αθλητή του να ξεπεράσει τα προβλήματα του.</a:t>
            </a:r>
          </a:p>
          <a:p>
            <a:r>
              <a:rPr lang="el-GR" dirty="0" smtClean="0"/>
              <a:t>Είναι μια χρονοβόρα διαδικασία και απαιτεί πολύ κόπο, αλλά  παρουσιάζει πολύ καλά αποτελέσματα στην μείωση του άγχους κατάστασης και προδιάθεσης.</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22</a:t>
            </a:fld>
            <a:endParaRPr lang="el-GR" dirty="0"/>
          </a:p>
        </p:txBody>
      </p:sp>
    </p:spTree>
    <p:extLst>
      <p:ext uri="{BB962C8B-B14F-4D97-AF65-F5344CB8AC3E}">
        <p14:creationId xmlns:p14="http://schemas.microsoft.com/office/powerpoint/2010/main" val="33760019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ΒΙΒΛΙΟΓΡΑΦΙΑ</a:t>
            </a:r>
            <a:br>
              <a:rPr lang="el-GR" dirty="0" smtClean="0"/>
            </a:br>
            <a:endParaRPr lang="el-GR" dirty="0"/>
          </a:p>
        </p:txBody>
      </p:sp>
      <p:sp>
        <p:nvSpPr>
          <p:cNvPr id="3" name="2 - Θέση περιεχομένου"/>
          <p:cNvSpPr>
            <a:spLocks noGrp="1"/>
          </p:cNvSpPr>
          <p:nvPr>
            <p:ph idx="1"/>
          </p:nvPr>
        </p:nvSpPr>
        <p:spPr/>
        <p:txBody>
          <a:bodyPr>
            <a:normAutofit/>
          </a:bodyPr>
          <a:lstStyle/>
          <a:p>
            <a:r>
              <a:rPr lang="el-GR" dirty="0" smtClean="0"/>
              <a:t>ΜΠΕΡΓΕΛΕΣ, Ν., ΑΓΓΕΛΟΝΙΔΗΣ, Ι., ΚΑΤΣΙΚΑΔΕΛΗ, Α. (1996). ΠΕΤΟΣΦΑΙΡΙΣΗ: ΕΝΙΑΙΟΣ ΠΡΟΠΟΝΗΤΙΚΟΣ ΚΑΙ ΑΓΩΝΙΣΤΙΚΟΣ ΣΧΕΔΙΑΣΜΟΣ ΤΩΝ ΑΘΛΗΤΩΝ ΠΕΤΟΣΦΑΙΡΙΣΗΣ ΤΗΣ ΑΝΑΠΤΥΞΙΑΚΗΣ ΦΑΣΗΣ 12-16 ΕΤΩΝ. ΑΘΗΝΑ.</a:t>
            </a:r>
          </a:p>
          <a:p>
            <a:r>
              <a:rPr lang="el-GR" dirty="0" smtClean="0"/>
              <a:t>ΜΠΕΡΓΕΛΕΣ, Ν. (1993). ΠΡΟΠΟΝΗΤΙΚΗ ΠΕΤΟΣΦΑΙΡΙΣΗΣ. ΑΘΗΝΑ, ΑΥΤΟΕΚΔΟΣΗ.</a:t>
            </a:r>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23</a:t>
            </a:fld>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a:xfrm>
            <a:off x="755576" y="3831723"/>
            <a:ext cx="7776864" cy="1752600"/>
          </a:xfrm>
        </p:spPr>
        <p:txBody>
          <a:bodyPr/>
          <a:lstStyle/>
          <a:p>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4716016" y="5718258"/>
            <a:ext cx="3240360" cy="771224"/>
          </a:xfrm>
          <a:prstGeom prst="rect">
            <a:avLst/>
          </a:prstGeom>
          <a:noFill/>
          <a:ln w="12700">
            <a:solidFill>
              <a:schemeClr val="accent1"/>
            </a:solidFill>
          </a:ln>
        </p:spPr>
      </p:pic>
      <p:grpSp>
        <p:nvGrpSpPr>
          <p:cNvPr id="12" name="Group 11"/>
          <p:cNvGrpSpPr/>
          <p:nvPr/>
        </p:nvGrpSpPr>
        <p:grpSpPr>
          <a:xfrm>
            <a:off x="541784" y="468279"/>
            <a:ext cx="7990656" cy="1303321"/>
            <a:chOff x="467544" y="468279"/>
            <a:chExt cx="7990656" cy="1303321"/>
          </a:xfrm>
        </p:grpSpPr>
        <p:pic>
          <p:nvPicPr>
            <p:cNvPr id="13" name="Picture 12"/>
            <p:cNvPicPr>
              <a:picLocks noChangeAspect="1"/>
            </p:cNvPicPr>
            <p:nvPr/>
          </p:nvPicPr>
          <p:blipFill>
            <a:blip r:embed="rId4" cstate="print"/>
            <a:stretch>
              <a:fillRect/>
            </a:stretch>
          </p:blipFill>
          <p:spPr>
            <a:xfrm>
              <a:off x="6489226" y="468279"/>
              <a:ext cx="1968974" cy="1303321"/>
            </a:xfrm>
            <a:prstGeom prst="rect">
              <a:avLst/>
            </a:prstGeom>
          </p:spPr>
        </p:pic>
        <p:grpSp>
          <p:nvGrpSpPr>
            <p:cNvPr id="14" name="Group 13"/>
            <p:cNvGrpSpPr/>
            <p:nvPr/>
          </p:nvGrpSpPr>
          <p:grpSpPr>
            <a:xfrm>
              <a:off x="467544" y="520290"/>
              <a:ext cx="3960440" cy="1224136"/>
              <a:chOff x="395536" y="520290"/>
              <a:chExt cx="3960440" cy="1224136"/>
            </a:xfrm>
          </p:grpSpPr>
          <p:pic>
            <p:nvPicPr>
              <p:cNvPr id="15" name="Picture 8" descr="http://www.med.uth.gr/UploadFiles/image/kentavro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36" y="520290"/>
                <a:ext cx="1224136" cy="122413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619672" y="836712"/>
                <a:ext cx="2736304" cy="576064"/>
              </a:xfrm>
              <a:prstGeom prst="rect">
                <a:avLst/>
              </a:prstGeom>
              <a:solidFill>
                <a:schemeClr val="bg1"/>
              </a:solidFill>
            </p:spPr>
            <p:txBody>
              <a:bodyPr vert="horz" wrap="none" lIns="91440" tIns="45720" rIns="91440" bIns="45720" rtlCol="0" anchor="ctr">
                <a:normAutofit/>
              </a:bodyPr>
              <a:lstStyle/>
              <a:p>
                <a:r>
                  <a:rPr lang="el-GR" sz="2200" b="1" dirty="0" smtClean="0">
                    <a:solidFill>
                      <a:schemeClr val="accent2">
                        <a:lumMod val="75000"/>
                      </a:schemeClr>
                    </a:solidFill>
                  </a:rPr>
                  <a:t>ΠΑΝΕΠΙΣΤΗΜΙΟ ΘΕΣΣΑΛΙΑΣ</a:t>
                </a:r>
              </a:p>
            </p:txBody>
          </p:sp>
        </p:grpSp>
      </p:grpSp>
      <p:pic>
        <p:nvPicPr>
          <p:cNvPr id="11" name="Picture 2" descr="C:\Users\Billis\Documents\Τεφαα Open e-Class\vasilis-template'\tefaa-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66253" y="5607262"/>
            <a:ext cx="993216" cy="99321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D:\Τεφαα Open e-Class\ΘΕΟΔΩΡΑΚΗΣ ΜΑΘΗΜΑ\BYNCSA.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01814" y="5907020"/>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a:t>
            </a:r>
            <a:r>
              <a:rPr lang="el-GR" sz="2400" b="1" smtClean="0"/>
              <a:t>Πανεπιστημίου Θεσσαλίας</a:t>
            </a:r>
            <a:r>
              <a:rPr lang="el-GR" sz="2400" smtClean="0"/>
              <a:t>» </a:t>
            </a:r>
            <a:r>
              <a:rPr lang="el-GR" sz="2400" dirty="0" smtClean="0"/>
              <a:t>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5055064"/>
            <a:ext cx="6480048" cy="1542288"/>
          </a:xfrm>
          <a:prstGeom prst="rect">
            <a:avLst/>
          </a:prstGeom>
          <a:noFill/>
          <a:ln w="12700">
            <a:solidFill>
              <a:schemeClr val="accent1"/>
            </a:solidFill>
          </a:ln>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lstStyle/>
          <a:p>
            <a:pPr marL="0"/>
            <a:r>
              <a:rPr lang="el-GR" dirty="0" smtClean="0"/>
              <a:t>Να αναλυθούν οι ψυχολογικές τεχνικές που μπορούν να βοηθήσουν τους </a:t>
            </a:r>
            <a:r>
              <a:rPr lang="el-GR" dirty="0" smtClean="0"/>
              <a:t>παίκτες/</a:t>
            </a:r>
            <a:r>
              <a:rPr lang="el-GR" dirty="0" err="1" smtClean="0"/>
              <a:t>τριες</a:t>
            </a:r>
            <a:r>
              <a:rPr lang="el-GR" dirty="0" smtClean="0"/>
              <a:t> ομάδ</a:t>
            </a:r>
            <a:r>
              <a:rPr lang="el-GR" dirty="0" smtClean="0"/>
              <a:t>ων</a:t>
            </a:r>
            <a:r>
              <a:rPr lang="el-GR" dirty="0" smtClean="0"/>
              <a:t> </a:t>
            </a:r>
            <a:r>
              <a:rPr lang="el-GR" dirty="0" smtClean="0"/>
              <a:t>υψηλής κατηγορίας.</a:t>
            </a:r>
            <a:endParaRPr lang="el-GR"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4</a:t>
            </a:fld>
            <a:endParaRPr lang="el-GR"/>
          </a:p>
        </p:txBody>
      </p:sp>
    </p:spTree>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l-GR" altLang="el-GR" smtClean="0"/>
              <a:t>Περιεχόμενα ενότητας</a:t>
            </a:r>
          </a:p>
        </p:txBody>
      </p:sp>
      <p:sp>
        <p:nvSpPr>
          <p:cNvPr id="8195" name="Content Placeholder 2"/>
          <p:cNvSpPr>
            <a:spLocks noGrp="1"/>
          </p:cNvSpPr>
          <p:nvPr>
            <p:ph idx="1"/>
          </p:nvPr>
        </p:nvSpPr>
        <p:spPr/>
        <p:txBody>
          <a:bodyPr/>
          <a:lstStyle/>
          <a:p>
            <a:pPr eaLnBrk="1" hangingPunct="1"/>
            <a:r>
              <a:rPr lang="el-GR" altLang="el-GR" dirty="0" smtClean="0"/>
              <a:t>Οι διάφορες ψυχολογικές τεχνικές που μπορούν να χρησιμοποιηθούν στο άθλημα του βόλεϊ από παίκτες/</a:t>
            </a:r>
            <a:r>
              <a:rPr lang="el-GR" altLang="el-GR" dirty="0" err="1" smtClean="0"/>
              <a:t>τριες</a:t>
            </a:r>
            <a:r>
              <a:rPr lang="el-GR" altLang="el-GR" dirty="0" smtClean="0"/>
              <a:t> υψηλής κατηγορίας.</a:t>
            </a:r>
          </a:p>
        </p:txBody>
      </p:sp>
      <p:sp>
        <p:nvSpPr>
          <p:cNvPr id="8196" name="Slide Number Placeholder 3"/>
          <p:cNvSpPr>
            <a:spLocks noGrp="1"/>
          </p:cNvSpPr>
          <p:nvPr>
            <p:ph type="sldNum" sz="quarter" idx="4294967295"/>
          </p:nvPr>
        </p:nvSpPr>
        <p:spPr bwMode="auto">
          <a:xfrm>
            <a:off x="6553200" y="6356350"/>
            <a:ext cx="2133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3D2AD3B-C63A-4EA4-9327-8FE3D1D418D1}" type="slidenum">
              <a:rPr lang="el-GR" altLang="el-GR" smtClean="0"/>
              <a:pPr fontAlgn="base">
                <a:spcBef>
                  <a:spcPct val="0"/>
                </a:spcBef>
                <a:spcAft>
                  <a:spcPct val="0"/>
                </a:spcAft>
                <a:defRPr/>
              </a:pPr>
              <a:t>5</a:t>
            </a:fld>
            <a:endParaRPr lang="el-GR" altLang="el-GR" smtClean="0"/>
          </a:p>
        </p:txBody>
      </p:sp>
    </p:spTree>
    <p:extLst>
      <p:ext uri="{BB962C8B-B14F-4D97-AF65-F5344CB8AC3E}">
        <p14:creationId xmlns:p14="http://schemas.microsoft.com/office/powerpoint/2010/main" val="5949599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ΑΥΤΟΓΕΝΗΣ </a:t>
            </a:r>
            <a:r>
              <a:rPr lang="el-GR" dirty="0" smtClean="0"/>
              <a:t>ΕΞΑΣΚΗΣΗ</a:t>
            </a:r>
            <a:endParaRPr lang="el-GR" dirty="0"/>
          </a:p>
        </p:txBody>
      </p:sp>
      <p:sp>
        <p:nvSpPr>
          <p:cNvPr id="3" name="Θέση περιεχομένου 2"/>
          <p:cNvSpPr>
            <a:spLocks noGrp="1"/>
          </p:cNvSpPr>
          <p:nvPr>
            <p:ph idx="1"/>
          </p:nvPr>
        </p:nvSpPr>
        <p:spPr/>
        <p:txBody>
          <a:bodyPr>
            <a:normAutofit fontScale="92500"/>
          </a:bodyPr>
          <a:lstStyle/>
          <a:p>
            <a:r>
              <a:rPr lang="el-GR" dirty="0" smtClean="0"/>
              <a:t>Η αυτογενής εξάσκηση είναι μια τεχνική χαλάρωσης που βασίζεται στην σχέση και τον δεσμό μεταξύ των σωματικών και των ψυχολογικών καταστάσεων. </a:t>
            </a:r>
          </a:p>
          <a:p>
            <a:r>
              <a:rPr lang="el-GR" dirty="0" smtClean="0"/>
              <a:t>Η τεχνική του </a:t>
            </a:r>
            <a:r>
              <a:rPr lang="en-US" dirty="0" err="1"/>
              <a:t>S</a:t>
            </a:r>
            <a:r>
              <a:rPr lang="el-GR" dirty="0" err="1" smtClean="0"/>
              <a:t>chultz</a:t>
            </a:r>
            <a:r>
              <a:rPr lang="el-GR" dirty="0" smtClean="0"/>
              <a:t> βασίζεται στο γεγονός ότι η σκέψη του ανθρώπου μπορεί να επιδράσει στο σώμα του και στο </a:t>
            </a:r>
            <a:r>
              <a:rPr lang="el-GR" dirty="0" smtClean="0"/>
              <a:t>δεδομένο ό</a:t>
            </a:r>
            <a:r>
              <a:rPr lang="el-GR" dirty="0" smtClean="0"/>
              <a:t>τι </a:t>
            </a:r>
            <a:r>
              <a:rPr lang="el-GR" dirty="0" smtClean="0"/>
              <a:t>η χαλάρωση ενός μέλους του σώματος γενικεύει τα οφέλη σε όλο το σώμα του παίκτη/</a:t>
            </a:r>
            <a:r>
              <a:rPr lang="el-GR" dirty="0" err="1" smtClean="0"/>
              <a:t>τριας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6</a:t>
            </a:fld>
            <a:endParaRPr lang="el-GR" dirty="0"/>
          </a:p>
        </p:txBody>
      </p:sp>
    </p:spTree>
    <p:extLst>
      <p:ext uri="{BB962C8B-B14F-4D97-AF65-F5344CB8AC3E}">
        <p14:creationId xmlns:p14="http://schemas.microsoft.com/office/powerpoint/2010/main" val="3129530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ΠΩΣ </a:t>
            </a:r>
            <a:r>
              <a:rPr lang="el-GR" dirty="0" smtClean="0"/>
              <a:t>ΓΙΝΕΤΑΙ Η ΑΥΤΟΓΕΝΗΣ ΕΞΑΣΚΗΣΗ</a:t>
            </a:r>
            <a:endParaRPr lang="el-GR" dirty="0"/>
          </a:p>
        </p:txBody>
      </p:sp>
      <p:sp>
        <p:nvSpPr>
          <p:cNvPr id="3" name="Content Placeholder 2"/>
          <p:cNvSpPr>
            <a:spLocks noGrp="1"/>
          </p:cNvSpPr>
          <p:nvPr>
            <p:ph idx="1"/>
          </p:nvPr>
        </p:nvSpPr>
        <p:spPr/>
        <p:txBody>
          <a:bodyPr>
            <a:normAutofit fontScale="70000" lnSpcReduction="20000"/>
          </a:bodyPr>
          <a:lstStyle/>
          <a:p>
            <a:r>
              <a:rPr lang="el-GR" dirty="0" smtClean="0"/>
              <a:t>Στην αρχή οι παίκτες μας προσπαθούν εφαρμόζοντας την αυτοπαρατήρηση να συγκεντρώσουν την προσοχή τους στις φυσιολογικές καταστάσεις του σώματος τους (αναπνοή, λειτουργία της καρδιάς, θερμότητα και υγρασία του δέρματος). </a:t>
            </a:r>
          </a:p>
          <a:p>
            <a:r>
              <a:rPr lang="el-GR" dirty="0" smtClean="0"/>
              <a:t>Ο παίκτης μας είναι ήρεμος και προσπαθεί  λέγοντας εκφράσεις που συνδυάζουν την σκέψη και την φυσιολογική του κατάσταση να χαλαρώσει το σώμα του π.χ. το δεξί χέρι είναι βαρύ, τα πόδια μου είναι βαριά, τα πόδια μου είναι ελαφριά, αναπνέω ήρεμα και κανονικά. </a:t>
            </a:r>
          </a:p>
          <a:p>
            <a:r>
              <a:rPr lang="el-GR" dirty="0" smtClean="0"/>
              <a:t>Επηρεάζοντας με αυτό τον τρόπο τις φυσιολογικές λειτουργίες κατά βούληση μπορεί ένας παίκτης μας να χρησιμοποιήσει την τεχνική αυτήν κατά την διάρκεια του αγώνα πχ. στο πέμπτο και καθοριστικό σετ λέγοντας τα πόδια μου είναι ελαφρά, είμαι ήρεμος και ξεκούραστος γεμάτος δυνάμεις. </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7</a:t>
            </a:fld>
            <a:endParaRPr lang="el-GR" dirty="0"/>
          </a:p>
        </p:txBody>
      </p:sp>
    </p:spTree>
    <p:extLst>
      <p:ext uri="{BB962C8B-B14F-4D97-AF65-F5344CB8AC3E}">
        <p14:creationId xmlns:p14="http://schemas.microsoft.com/office/powerpoint/2010/main" val="4224908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ΠΟΤΕ </a:t>
            </a:r>
            <a:r>
              <a:rPr lang="el-GR" dirty="0" smtClean="0"/>
              <a:t>ΚΑΝΩ ΑΥΤΟΓΕΝΗΣ ΕΞΑΣΚΗΣΗ</a:t>
            </a:r>
            <a:endParaRPr lang="el-GR" dirty="0"/>
          </a:p>
        </p:txBody>
      </p:sp>
      <p:sp>
        <p:nvSpPr>
          <p:cNvPr id="3" name="Θέση περιεχομένου 2"/>
          <p:cNvSpPr>
            <a:spLocks noGrp="1"/>
          </p:cNvSpPr>
          <p:nvPr>
            <p:ph idx="1"/>
          </p:nvPr>
        </p:nvSpPr>
        <p:spPr>
          <a:xfrm>
            <a:off x="457200" y="1600200"/>
            <a:ext cx="8229600" cy="4709120"/>
          </a:xfrm>
        </p:spPr>
        <p:txBody>
          <a:bodyPr>
            <a:normAutofit fontScale="77500" lnSpcReduction="20000"/>
          </a:bodyPr>
          <a:lstStyle/>
          <a:p>
            <a:r>
              <a:rPr lang="el-GR" dirty="0" smtClean="0"/>
              <a:t>Για να μπορέσει όμως ένας παίκτης/</a:t>
            </a:r>
            <a:r>
              <a:rPr lang="el-GR" dirty="0" err="1" smtClean="0"/>
              <a:t>τρια</a:t>
            </a:r>
            <a:r>
              <a:rPr lang="el-GR" dirty="0" smtClean="0"/>
              <a:t> μας να χρησιμοποιήσει αυτήν την τεχνική θα πρέπει να την δουλέψει κατά την διάρκεια των προπονήσεων και σε αγώνες οι οποίοι δεν είναι βαθμολογικά σημαντικοί. </a:t>
            </a:r>
          </a:p>
          <a:p>
            <a:r>
              <a:rPr lang="el-GR" dirty="0" smtClean="0"/>
              <a:t>Φανταστείτε ένα παίκτη μας να εφαρμόζει την αυτογενή εξάσκηση για πρώτη φορά σε ένα καθοριστικό αγώνα του πρωταθλήματος επικεντρώνοντας την προσοχή του στο σώμα του και στον εαυτό του και όχι στον αντίπαλο επιθετικό ο οποίος εκείνη την ώρα καρφώνει.</a:t>
            </a:r>
          </a:p>
          <a:p>
            <a:r>
              <a:rPr lang="el-GR" dirty="0" smtClean="0"/>
              <a:t>Η αυτογενής εξάσκηση πρέπει να χρησιμοποιείται στην αρχή κατά την διάρκεια της προπόνησης και από έμπειρους παίκτες κατά την διάρκεια των παύσεων μεταξύ των σετ.</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8</a:t>
            </a:fld>
            <a:endParaRPr lang="el-GR" dirty="0"/>
          </a:p>
        </p:txBody>
      </p:sp>
    </p:spTree>
    <p:extLst>
      <p:ext uri="{BB962C8B-B14F-4D97-AF65-F5344CB8AC3E}">
        <p14:creationId xmlns:p14="http://schemas.microsoft.com/office/powerpoint/2010/main" val="245991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ΒΙΟΑΝΑΤΡΟΦΟΔΟΤΗΣΗ</a:t>
            </a:r>
            <a:endParaRPr lang="el-GR" dirty="0"/>
          </a:p>
        </p:txBody>
      </p:sp>
      <p:sp>
        <p:nvSpPr>
          <p:cNvPr id="3" name="Θέση περιεχομένου 2"/>
          <p:cNvSpPr>
            <a:spLocks noGrp="1"/>
          </p:cNvSpPr>
          <p:nvPr>
            <p:ph idx="1"/>
          </p:nvPr>
        </p:nvSpPr>
        <p:spPr>
          <a:xfrm>
            <a:off x="457200" y="1600200"/>
            <a:ext cx="8229600" cy="4853136"/>
          </a:xfrm>
        </p:spPr>
        <p:txBody>
          <a:bodyPr>
            <a:normAutofit fontScale="70000" lnSpcReduction="20000"/>
          </a:bodyPr>
          <a:lstStyle/>
          <a:p>
            <a:r>
              <a:rPr lang="el-GR" dirty="0" smtClean="0"/>
              <a:t>Η βιοανατροφοδότηση αναφέρεται στις πληροφορίες εκείνες που μπορεί να λάβει ένας παίκτη μας σχετικά με τις φυσιολογικές του λειτουργίες και πως αυτές επηρεάζονται εξαιτίας των καταστάσεων των </a:t>
            </a:r>
            <a:r>
              <a:rPr lang="el-GR" dirty="0"/>
              <a:t>ο</a:t>
            </a:r>
            <a:r>
              <a:rPr lang="el-GR" dirty="0" smtClean="0"/>
              <a:t>ποίων βιώνει και αντιλαμβάνεται. </a:t>
            </a:r>
          </a:p>
          <a:p>
            <a:r>
              <a:rPr lang="el-GR" dirty="0" smtClean="0"/>
              <a:t>Η τεχνική στηρίζεται στις πληροφορίες που δίνονται μέσω των οργάνων μέτρησης για τις φυσιολογικές λειτουργίες του σώματος ενός παίκτη π.χ. για τον καρδιακό σφυγμό (επιβάρυνση της προπόνησης), για το θερμόμετρο (αύξηση της θερμοκρασίας του σώματος) κλπ. </a:t>
            </a:r>
          </a:p>
          <a:p>
            <a:r>
              <a:rPr lang="el-GR" dirty="0" smtClean="0"/>
              <a:t>Τα διάφορα όργανα μέτρησης είναι αυτά που δίνουν τις αναγκαίες πληροφορίες στον παίκτη μας για την σωματική και συναισθηματική κατάσταση στην οποία βρίσκεται. </a:t>
            </a:r>
          </a:p>
          <a:p>
            <a:r>
              <a:rPr lang="el-GR" dirty="0" smtClean="0"/>
              <a:t>Επί παραδείγματι είναι γνωστό ότι όταν ένας παίκτης βρίσκεται σε κατάσταση στρες, τότε οι καρδιακοί παλμοί αυξάνονται, υπάρχει εφίδρωση, τα χέρια ιδρώνουν κλπ.</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9</a:t>
            </a:fld>
            <a:endParaRPr lang="el-GR" dirty="0"/>
          </a:p>
        </p:txBody>
      </p:sp>
    </p:spTree>
    <p:extLst>
      <p:ext uri="{BB962C8B-B14F-4D97-AF65-F5344CB8AC3E}">
        <p14:creationId xmlns:p14="http://schemas.microsoft.com/office/powerpoint/2010/main" val="28486450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1773</TotalTime>
  <Words>2000</Words>
  <Application>Microsoft Office PowerPoint</Application>
  <PresentationFormat>On-screen Show (4:3)</PresentationFormat>
  <Paragraphs>122</Paragraphs>
  <Slides>24</Slides>
  <Notes>6</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Θέμα του Office</vt:lpstr>
      <vt:lpstr>Πετοσφαίριση Ι</vt:lpstr>
      <vt:lpstr>Άδειες Χρήσης</vt:lpstr>
      <vt:lpstr>Χρηματοδότηση</vt:lpstr>
      <vt:lpstr>Σκοποί  ενότητας</vt:lpstr>
      <vt:lpstr>Περιεχόμενα ενότητας</vt:lpstr>
      <vt:lpstr>ΑΥΤΟΓΕΝΗΣ ΕΞΑΣΚΗΣΗ</vt:lpstr>
      <vt:lpstr>ΠΩΣ ΓΙΝΕΤΑΙ Η ΑΥΤΟΓΕΝΗΣ ΕΞΑΣΚΗΣΗ</vt:lpstr>
      <vt:lpstr>ΠΟΤΕ ΚΑΝΩ ΑΥΤΟΓΕΝΗΣ ΕΞΑΣΚΗΣΗ</vt:lpstr>
      <vt:lpstr>ΒΙΟΑΝΑΤΡΟΦΟΔΟΤΗΣΗ</vt:lpstr>
      <vt:lpstr>ΠΩΣ ΓΙΝΕΤΑΙ Η ΒΙΟΑΝΑΤΡΟΦΟΔΟΤΗΣΗ</vt:lpstr>
      <vt:lpstr>ΠΩΣ ΓΙΝΕΤΕ Η ΒΙΟΑΝΑΤΡΟΦΟΔΟΤΗΣΗ</vt:lpstr>
      <vt:lpstr>ΠΟΤΕ ΓΙΝΕΤΕ Η ΒΙΟΑΝΑΤΡΟΦΟΔΟΤΗΣΗ</vt:lpstr>
      <vt:lpstr>ΠΡΟΟΔΕΥΤΙΚΗ ΧΑΛΑΡΩΣΗ</vt:lpstr>
      <vt:lpstr>ΠΩΣ ΓΙΝΕΤΑΙ Η ΠΡΟΟΔΕΥΤΙΚΗ ΧΑΛΑΡΩΣΗ</vt:lpstr>
      <vt:lpstr>ΠΟΤΕ ΓΙΝΕΤΕ Η ΠΡΟΟΔΕΥΤΙΚΗ ΧΑΛΑΡΩΣΗ</vt:lpstr>
      <vt:lpstr>ΝΟΕΡΗ ΑΠΕΙΚΟΝΙΣΗ</vt:lpstr>
      <vt:lpstr>ΠΩΣ ΓΙΝΕΤΕ Η ΝΟΕΡΗ ΑΠΕΙΚΟΝΙΣΗ</vt:lpstr>
      <vt:lpstr>ΠΟΤΕ ΓΙΝΕΤΕ Η ΝΟΕΡΗ ΑΠΕΙΚΟΝΙΣΗ</vt:lpstr>
      <vt:lpstr>ΑΥΤΟΔΙΑΛΟΓΟΣ</vt:lpstr>
      <vt:lpstr>ΠΟΤΕ ΓΙΝΕΤΑΙ Ο ΑΥΤΟΔΙΑΛΟΓΟΣ</vt:lpstr>
      <vt:lpstr>ΑΘΛΗΤΙΚΗ ΨΥΧΟΘΕΡΑΠΕΙΑ</vt:lpstr>
      <vt:lpstr>ΠΟΤΕ ΚΑΙ ΠΩΣ ΓΙΝΕΤΑΙ?</vt:lpstr>
      <vt:lpstr>ΒΙΒΛΙΟΓΡΑΦΙΑ </vt:lpstr>
      <vt:lpstr>Τέλος Ενότητας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Energy</cp:lastModifiedBy>
  <cp:revision>307</cp:revision>
  <dcterms:created xsi:type="dcterms:W3CDTF">2012-09-06T09:03:05Z</dcterms:created>
  <dcterms:modified xsi:type="dcterms:W3CDTF">2015-06-27T20:22:20Z</dcterms:modified>
</cp:coreProperties>
</file>