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8" r:id="rId3"/>
    <p:sldId id="256" r:id="rId4"/>
    <p:sldId id="260" r:id="rId5"/>
    <p:sldId id="271" r:id="rId6"/>
    <p:sldId id="283" r:id="rId7"/>
    <p:sldId id="284" r:id="rId8"/>
    <p:sldId id="267" r:id="rId9"/>
    <p:sldId id="285" r:id="rId10"/>
    <p:sldId id="286" r:id="rId11"/>
    <p:sldId id="269" r:id="rId12"/>
    <p:sldId id="273" r:id="rId13"/>
    <p:sldId id="278" r:id="rId14"/>
    <p:sldId id="279" r:id="rId15"/>
    <p:sldId id="287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110" d="100"/>
          <a:sy n="110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7AAB6-BDBC-40CA-AB87-BEBE2AFEFEA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421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50589-13C4-4258-A010-AC40763E79E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77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87FBD-1A5B-48E9-B559-0F81D5BC6F4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09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D8038-E116-4370-A6E7-88D34070898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8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04510-E6D8-4607-81B4-324E12620FC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01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3ECFE-6C40-4E20-8657-D11C634C2E6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61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DD879-73B9-431A-9CE7-6ADDB43535D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4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C30B1-163E-482F-88D2-43B9E65DBF0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45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B3E84-DD37-42CB-AE6C-88F2ED97467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87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1CEC0-BAFF-4531-A939-90959456DCA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45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22B27-D4B0-4AB2-B505-35EC74215F7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51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BD2CD4-BF3C-4964-93DC-B5A3514255C5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- TextBox"/>
          <p:cNvSpPr txBox="1">
            <a:spLocks noChangeArrowheads="1"/>
          </p:cNvSpPr>
          <p:nvPr/>
        </p:nvSpPr>
        <p:spPr bwMode="auto">
          <a:xfrm>
            <a:off x="899592" y="1484784"/>
            <a:ext cx="73580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</a:t>
            </a: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Κλασική Αρχαιολογία ΙΙ (5ος - 4ος αι. π.Χ.)</a:t>
            </a:r>
            <a:endParaRPr lang="en-US" altLang="el-G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Ιφιγένεια Λεβέντη</a:t>
            </a:r>
            <a:endParaRPr lang="en-US" altLang="el-G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Τμήμα: Ιστορίας, Αρχαιολογίας και Κοινωνικής </a:t>
            </a:r>
            <a:r>
              <a:rPr lang="el-GR" alt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Ανθρωπολογίας</a:t>
            </a:r>
            <a:endParaRPr lang="en-US" altLang="el-G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Θεσσαλίας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8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aris-Meteora 6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62769"/>
            <a:ext cx="4214812" cy="562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5 - TextBox"/>
          <p:cNvSpPr txBox="1">
            <a:spLocks noChangeArrowheads="1"/>
          </p:cNvSpPr>
          <p:nvPr/>
        </p:nvSpPr>
        <p:spPr bwMode="auto">
          <a:xfrm>
            <a:off x="5292080" y="2527683"/>
            <a:ext cx="3248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Σίσυφος Β΄ από το μνημείο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Δαόχου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Μη βέβαιη απόδοση. Δελφοί, Αρχαιολογικό Μουσείο.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5 - TextBox"/>
          <p:cNvSpPr txBox="1">
            <a:spLocks noChangeArrowheads="1"/>
          </p:cNvSpPr>
          <p:nvPr/>
        </p:nvSpPr>
        <p:spPr bwMode="auto">
          <a:xfrm>
            <a:off x="4788024" y="5989127"/>
            <a:ext cx="3357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αγαλματικός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τύπος του κουρασμένου Ηρακλή. Ηρακλής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Farnese.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Νάπολη,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Museo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Archeologico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Nazionale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19" y="184148"/>
            <a:ext cx="3323844" cy="6451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84148"/>
            <a:ext cx="2562003" cy="5641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5 - TextBox"/>
          <p:cNvSpPr txBox="1">
            <a:spLocks noChangeArrowheads="1"/>
          </p:cNvSpPr>
          <p:nvPr/>
        </p:nvSpPr>
        <p:spPr bwMode="auto">
          <a:xfrm>
            <a:off x="764000" y="6183426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Αντίγραφα του τύπου του κουρασμένου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Ηρακλή. 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Άργος, Αρχαιολογικό Μουσείο 1 και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Παρίσι, Μουσείο του Λούβρου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Br. 625.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57828"/>
            <a:ext cx="3015345" cy="6277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8640"/>
            <a:ext cx="3014943" cy="5931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5 - TextBox"/>
          <p:cNvSpPr txBox="1">
            <a:spLocks noChangeArrowheads="1"/>
          </p:cNvSpPr>
          <p:nvPr/>
        </p:nvSpPr>
        <p:spPr bwMode="auto">
          <a:xfrm>
            <a:off x="5076056" y="5589240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Αντίγραφα του Καιρού του Λυσίππου.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Traù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Museo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Archeologico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Torino, 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Museo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Antichità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36" y="188640"/>
            <a:ext cx="4025973" cy="6444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820" y="1124744"/>
            <a:ext cx="4073652" cy="3822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ath 10 2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00063"/>
            <a:ext cx="3960813" cy="6026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5" descr="math 10 2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000125"/>
            <a:ext cx="2957513" cy="473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5 - TextBox"/>
          <p:cNvSpPr txBox="1">
            <a:spLocks noChangeArrowheads="1"/>
          </p:cNvSpPr>
          <p:nvPr/>
        </p:nvSpPr>
        <p:spPr bwMode="auto">
          <a:xfrm>
            <a:off x="4932040" y="6093296"/>
            <a:ext cx="3642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Πορτρέτο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Σωκράτη. Αντίγραφο.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Ρώμη, Μουσεία Καπιτωλίου 508</a:t>
            </a:r>
            <a:r>
              <a:rPr lang="el-GR" altLang="el-GR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Νέος φάκελοςPhotosGl\Leventi Fig. 1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785813"/>
            <a:ext cx="3148013" cy="5316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2 - TextBox"/>
          <p:cNvSpPr txBox="1">
            <a:spLocks noChangeArrowheads="1"/>
          </p:cNvSpPr>
          <p:nvPr/>
        </p:nvSpPr>
        <p:spPr bwMode="auto">
          <a:xfrm>
            <a:off x="5429250" y="2643188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Μ. Αλέξανδρος.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Αντίγραφο. Ερμαϊκή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στήλη  </a:t>
            </a:r>
            <a:r>
              <a:rPr lang="en-US" altLang="el-GR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Azara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l-GR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Παρίσι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Μουσείο του Λούβρου.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TextBox"/>
          <p:cNvSpPr txBox="1">
            <a:spLocks noChangeArrowheads="1"/>
          </p:cNvSpPr>
          <p:nvPr/>
        </p:nvSpPr>
        <p:spPr bwMode="auto">
          <a:xfrm>
            <a:off x="2915816" y="2780928"/>
            <a:ext cx="3505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Βιβλιογραφία – Πηγή Εικόνων </a:t>
            </a: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Moreno, 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 arte e la </a:t>
            </a:r>
            <a:r>
              <a:rPr lang="en-US" altLang="el-GR" sz="1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fortuna</a:t>
            </a:r>
            <a:r>
              <a:rPr lang="en-US" altLang="el-GR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Roma, 1995</a:t>
            </a:r>
            <a:r>
              <a:rPr lang="el-GR" altLang="el-GR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35063" y="404813"/>
            <a:ext cx="6781800" cy="808037"/>
          </a:xfrm>
        </p:spPr>
        <p:txBody>
          <a:bodyPr/>
          <a:lstStyle/>
          <a:p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Χρηματοδότηση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115300" cy="1583506"/>
          </a:xfrm>
        </p:spPr>
        <p:txBody>
          <a:bodyPr/>
          <a:lstStyle/>
          <a:p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παρόν εκπαιδευτικό υλικό έχει αναπτυχθεί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πλαίσι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εκπαιδευτικού έργου του διδάσκοντα.</a:t>
            </a:r>
            <a:endPara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έργο «</a:t>
            </a:r>
            <a:r>
              <a:rPr lang="el-G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Ανοικτά Ακαδημαϊκά Μαθήματα στο Πανεπιστήμιο Θεσσαλίας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έχει χρηματοδοτήσει μόνο την αναδιαμόρφωση του εκπαιδευτικού υλικού. </a:t>
            </a:r>
            <a:endPara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825" y="4652963"/>
            <a:ext cx="5502275" cy="138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587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08075" y="115888"/>
            <a:ext cx="6781800" cy="936625"/>
          </a:xfrm>
        </p:spPr>
        <p:txBody>
          <a:bodyPr/>
          <a:lstStyle/>
          <a:p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Σημείωμα </a:t>
            </a:r>
            <a:r>
              <a:rPr lang="el-GR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Αδειοδότησης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14313" y="1268413"/>
            <a:ext cx="8929687" cy="14398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παρόν υλικό διατίθεται με τους όρους της άδειας χρήσης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Αναφορά, Μη Εμπορική Χρήση,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κ.λ.π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FontTx/>
              <a:buNone/>
            </a:pPr>
            <a:endParaRPr lang="el-GR" sz="1800" dirty="0" smtClean="0"/>
          </a:p>
        </p:txBody>
      </p:sp>
      <p:pic>
        <p:nvPicPr>
          <p:cNvPr id="5" name="Picture 2" descr="Λογότυπο creative comm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708920"/>
            <a:ext cx="1831975" cy="66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313" y="3789040"/>
            <a:ext cx="8569325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http://creativecommons.org/licenses/by-nc-sa/4.0/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</a:t>
            </a:r>
            <a:r>
              <a:rPr 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Εμπορική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αδειοδόχο</a:t>
            </a: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προσπορίζει στο διανομέα του έργου και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αδειοδόχο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έμμεσο οικονομικό όφελος (π.χ. διαφημίσεις) από την προβολή του έργου σε διαδικτυακό τόπο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δικαιούχος μπορεί να παρέχει στον </a:t>
            </a:r>
            <a:r>
              <a:rPr 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αδειοδόχο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0531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el-G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φωτογραφίες από μουσεία έχουν δημιουργηθεί από τη διδάσκουσα του μαθήματος, επίκουρη καθηγήτρια Ιφιγένεια </a:t>
            </a: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Λεβέντη. Εξαιρείται η διαφάνεια 15 (φωτογραφία Μ. Αλεξάνδρου από Ο. </a:t>
            </a:r>
            <a:r>
              <a:rPr lang="el-GR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Παλαγγιά</a:t>
            </a: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1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TextBox"/>
          <p:cNvSpPr txBox="1">
            <a:spLocks noChangeArrowheads="1"/>
          </p:cNvSpPr>
          <p:nvPr/>
        </p:nvSpPr>
        <p:spPr bwMode="auto">
          <a:xfrm>
            <a:off x="827584" y="1340768"/>
            <a:ext cx="774890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Λύσιππος</a:t>
            </a:r>
            <a:r>
              <a:rPr lang="en-US" alt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οι εξελίξεις που οδηγούν στην ελληνιστική πλαστική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Λύσιππος ήταν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διασημότερος χαλκοπλάστης του 4</a:t>
            </a:r>
            <a:r>
              <a:rPr lang="el-GR" altLang="el-GR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π.Χ. και θεωρείται ότι με το έργο του προετοιμάζει τη γλυπτική της 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λληνιστικής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εποχής.  Η έδρα του ήταν στη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Σικυώνα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της Πελοποννήσου , αλλά εργάστηκε στην κυρίως Ελλάδα και την Ιταλία, καθώς και για τη βασιλική αυλή της Μακεδονίας.  Είχε επίσης πολλούς μαθητές,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οποίοι  δραστηριοποιήθηκαν στο πρώτο μισό του 3</a:t>
            </a:r>
            <a:r>
              <a:rPr lang="el-GR" altLang="el-GR" sz="1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π.Χ. Το έργο του ήταν πληθωρικό. Εισήγαγε καινοτομίες, όπως  η αλλαγή των αναλογιών με την επιμήκυνση των σωμάτων των μορφών (η κεφαλή αποτελεί τώρα το 1/8 το συνολικού ύψους της μορφής), η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συστροφή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μορφών στο χώρο, η προοπτική βράχυνση, αλλά και η αλλαγή στο μοτίβο στήριξης. Ο Λύσιππος διαλέγει να αποδώσει την κίνηση της στιγμής κατά την οποία η μορφή ετοιμάζεται να αλλάξει στάσιμο σκέλος. Αυτό φαίνεται από το σχετικό τέντωμα του άνετου σκέλους που πατά τώρα με ολόκληρο το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πέλμα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τη σύσφιξη των μυών του, οπότε το άνετο σκέλος φαίνεται έτοιμο να αναλάβει τη στηρικτική λειτουργία και να γίνει στάσιμο. Σώζονται αντίγραφα των πολυάριθμων έργων του Λυσίππου, όπως ο τοξοβόλος Έρωτας, ο κουρασμένος Ηρακλής,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αποξυόμενος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αθλητής,  η προσωποποίηση του Καιρού (ευκαιρίας),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πορτρέτο του Σωκράτη αλλά και πορτρέτα του Μ. Αλεξάνδρου. Επίσης, ο Λύσιππος πειραματίστηκε με την </a:t>
            </a:r>
            <a:r>
              <a:rPr lang="el-GR" alt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κολοσσική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τη  μικροσκοπική κλίμακα στις συνθέσεις του.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262088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</a:t>
            </a: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έργων τρίτων ανήκει εξ ολοκλήρου στους δημιουργούς τους. Τα έργα χρησιμοποιήθηκαν στο πλαίσιο του μαθήματος αποκλειστικά για εκπαιδευτικούς και μη εμπορικούς σκοπούς.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3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th 10 1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3800475" cy="5942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6" descr="math 10 1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42875"/>
            <a:ext cx="3697287" cy="5589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5 - TextBox"/>
          <p:cNvSpPr txBox="1">
            <a:spLocks noChangeArrowheads="1"/>
          </p:cNvSpPr>
          <p:nvPr/>
        </p:nvSpPr>
        <p:spPr bwMode="auto">
          <a:xfrm>
            <a:off x="5093519" y="6047214"/>
            <a:ext cx="3390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Τοξοβόλος Έρως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Ρώμη, Μουσεία Καπιτωλίου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Βλ. και επόμενη διαφάνεια). 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4 - TextBox"/>
          <p:cNvSpPr txBox="1">
            <a:spLocks noChangeArrowheads="1"/>
          </p:cNvSpPr>
          <p:nvPr/>
        </p:nvSpPr>
        <p:spPr bwMode="auto">
          <a:xfrm>
            <a:off x="827584" y="6324213"/>
            <a:ext cx="3210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Τοξοβόλος ’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Ερως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Mantauban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Musée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Ingres.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ath 10 1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" r="-235"/>
          <a:stretch>
            <a:fillRect/>
          </a:stretch>
        </p:blipFill>
        <p:spPr bwMode="auto">
          <a:xfrm>
            <a:off x="827088" y="1125538"/>
            <a:ext cx="7489825" cy="4464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ath 10 170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598" y="787400"/>
            <a:ext cx="3208337" cy="4784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 descr="math 10 172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535" y="571500"/>
            <a:ext cx="2663825" cy="5832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5 - TextBox"/>
          <p:cNvSpPr txBox="1">
            <a:spLocks noChangeArrowheads="1"/>
          </p:cNvSpPr>
          <p:nvPr/>
        </p:nvSpPr>
        <p:spPr bwMode="auto">
          <a:xfrm>
            <a:off x="1216297" y="5877272"/>
            <a:ext cx="2928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Αποξυόμενος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αθλητής. Μουσεία Βατικανού.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aris-Meteora 57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3957637" cy="527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5" descr="Paris-Meteora 6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500063"/>
            <a:ext cx="3816350" cy="522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5 - TextBox"/>
          <p:cNvSpPr txBox="1">
            <a:spLocks noChangeArrowheads="1"/>
          </p:cNvSpPr>
          <p:nvPr/>
        </p:nvSpPr>
        <p:spPr bwMode="auto">
          <a:xfrm>
            <a:off x="683568" y="6093296"/>
            <a:ext cx="3786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Ακνόνιος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Αγέλαος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Μνημείο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Δαόχου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336-332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π.Χ. Αρχαιολογικό Μουσείο Δελφών.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Paris-Meteora 6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45" y="214313"/>
            <a:ext cx="2763837" cy="5799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7" descr="Paris-Meteora 6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307" y="304800"/>
            <a:ext cx="4429125" cy="5907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5 - TextBox"/>
          <p:cNvSpPr txBox="1">
            <a:spLocks noChangeArrowheads="1"/>
          </p:cNvSpPr>
          <p:nvPr/>
        </p:nvSpPr>
        <p:spPr bwMode="auto">
          <a:xfrm>
            <a:off x="2267744" y="6381328"/>
            <a:ext cx="5372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Αγίας και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Τηλεμάχος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Μνημείο του </a:t>
            </a:r>
            <a:r>
              <a:rPr lang="el-GR" altLang="el-GR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Δαόχου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Δελφοί, Αρχαιολογικό Μουσείο.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4 - TextBox"/>
          <p:cNvSpPr txBox="1">
            <a:spLocks noChangeArrowheads="1"/>
          </p:cNvSpPr>
          <p:nvPr/>
        </p:nvSpPr>
        <p:spPr bwMode="auto">
          <a:xfrm>
            <a:off x="2771800" y="4653136"/>
            <a:ext cx="378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χαμένη βάση της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Φαρσάλου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που έφερε το χάλκινο άγαλμα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παγκρατιαστή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Αγία, έργο του Λυσίππου.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196752"/>
            <a:ext cx="5500116" cy="280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aris-Meteora 5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768850" cy="6357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6" descr="Paris-Meteora 5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765175"/>
            <a:ext cx="3579812" cy="477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5 - TextBox"/>
          <p:cNvSpPr txBox="1">
            <a:spLocks noChangeArrowheads="1"/>
          </p:cNvSpPr>
          <p:nvPr/>
        </p:nvSpPr>
        <p:spPr bwMode="auto">
          <a:xfrm>
            <a:off x="5870575" y="5877272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Σίσυφος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Α΄. Μνημείο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Δαόχου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Δελφοί., Αρχαιολογικό Μουσείο.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712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Προεπιλεγμένη σχεδίαση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Χρηματοδότηση</vt:lpstr>
      <vt:lpstr>Σημείωμα Αδειοδότησης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trinitrick</cp:lastModifiedBy>
  <cp:revision>74</cp:revision>
  <dcterms:created xsi:type="dcterms:W3CDTF">2009-12-12T15:16:03Z</dcterms:created>
  <dcterms:modified xsi:type="dcterms:W3CDTF">2015-07-30T17:07:06Z</dcterms:modified>
</cp:coreProperties>
</file>