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4"/>
  </p:notesMasterIdLst>
  <p:sldIdLst>
    <p:sldId id="256" r:id="rId2"/>
    <p:sldId id="363" r:id="rId3"/>
    <p:sldId id="286" r:id="rId4"/>
    <p:sldId id="271" r:id="rId5"/>
    <p:sldId id="272" r:id="rId6"/>
    <p:sldId id="278" r:id="rId7"/>
    <p:sldId id="275" r:id="rId8"/>
    <p:sldId id="276" r:id="rId9"/>
    <p:sldId id="279" r:id="rId10"/>
    <p:sldId id="281" r:id="rId11"/>
    <p:sldId id="273" r:id="rId12"/>
    <p:sldId id="277" r:id="rId13"/>
    <p:sldId id="274" r:id="rId14"/>
    <p:sldId id="264" r:id="rId15"/>
    <p:sldId id="265" r:id="rId16"/>
    <p:sldId id="290" r:id="rId17"/>
    <p:sldId id="291" r:id="rId18"/>
    <p:sldId id="292" r:id="rId19"/>
    <p:sldId id="268" r:id="rId20"/>
    <p:sldId id="269" r:id="rId21"/>
    <p:sldId id="366" r:id="rId22"/>
    <p:sldId id="270" r:id="rId23"/>
    <p:sldId id="368" r:id="rId24"/>
    <p:sldId id="418" r:id="rId25"/>
    <p:sldId id="267" r:id="rId26"/>
    <p:sldId id="419" r:id="rId27"/>
    <p:sldId id="420" r:id="rId28"/>
    <p:sldId id="421" r:id="rId29"/>
    <p:sldId id="422" r:id="rId30"/>
    <p:sldId id="423" r:id="rId31"/>
    <p:sldId id="424" r:id="rId32"/>
    <p:sldId id="374" r:id="rId33"/>
    <p:sldId id="375" r:id="rId34"/>
    <p:sldId id="376" r:id="rId35"/>
    <p:sldId id="377" r:id="rId36"/>
    <p:sldId id="378" r:id="rId37"/>
    <p:sldId id="388" r:id="rId38"/>
    <p:sldId id="379" r:id="rId39"/>
    <p:sldId id="380" r:id="rId40"/>
    <p:sldId id="389" r:id="rId41"/>
    <p:sldId id="390" r:id="rId42"/>
    <p:sldId id="402" r:id="rId43"/>
    <p:sldId id="382" r:id="rId44"/>
    <p:sldId id="383" r:id="rId45"/>
    <p:sldId id="384" r:id="rId46"/>
    <p:sldId id="385" r:id="rId47"/>
    <p:sldId id="387" r:id="rId48"/>
    <p:sldId id="392" r:id="rId49"/>
    <p:sldId id="393" r:id="rId50"/>
    <p:sldId id="401" r:id="rId51"/>
    <p:sldId id="316" r:id="rId52"/>
    <p:sldId id="429" r:id="rId53"/>
    <p:sldId id="430" r:id="rId54"/>
    <p:sldId id="431" r:id="rId55"/>
    <p:sldId id="432" r:id="rId56"/>
    <p:sldId id="427" r:id="rId57"/>
    <p:sldId id="434" r:id="rId58"/>
    <p:sldId id="317" r:id="rId59"/>
    <p:sldId id="320" r:id="rId60"/>
    <p:sldId id="321" r:id="rId61"/>
    <p:sldId id="322" r:id="rId62"/>
    <p:sldId id="323" r:id="rId63"/>
    <p:sldId id="324" r:id="rId64"/>
    <p:sldId id="435" r:id="rId65"/>
    <p:sldId id="326" r:id="rId66"/>
    <p:sldId id="329" r:id="rId67"/>
    <p:sldId id="438" r:id="rId68"/>
    <p:sldId id="399" r:id="rId69"/>
    <p:sldId id="327" r:id="rId70"/>
    <p:sldId id="330" r:id="rId71"/>
    <p:sldId id="331" r:id="rId72"/>
    <p:sldId id="397" r:id="rId73"/>
    <p:sldId id="439" r:id="rId74"/>
    <p:sldId id="398" r:id="rId75"/>
    <p:sldId id="443" r:id="rId76"/>
    <p:sldId id="442" r:id="rId77"/>
    <p:sldId id="445" r:id="rId78"/>
    <p:sldId id="362" r:id="rId79"/>
    <p:sldId id="465" r:id="rId80"/>
    <p:sldId id="466" r:id="rId81"/>
    <p:sldId id="467" r:id="rId82"/>
    <p:sldId id="463" r:id="rId83"/>
    <p:sldId id="464" r:id="rId84"/>
    <p:sldId id="453" r:id="rId85"/>
    <p:sldId id="455" r:id="rId86"/>
    <p:sldId id="457" r:id="rId87"/>
    <p:sldId id="461" r:id="rId88"/>
    <p:sldId id="409" r:id="rId89"/>
    <p:sldId id="411" r:id="rId90"/>
    <p:sldId id="410" r:id="rId91"/>
    <p:sldId id="412" r:id="rId92"/>
    <p:sldId id="386" r:id="rId93"/>
    <p:sldId id="361" r:id="rId94"/>
    <p:sldId id="359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444" r:id="rId10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E92AF-AED7-49AC-94D3-A6D61FF9CF7C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84026-F67C-4DAD-969C-AD04DD36422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el-GR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Pathways of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stellate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cell activation and resolution. Following liver injury, hepatic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stellate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cells undergo “activation,” which connotes a transition from quiescent vitamin A-rich cells into proliferative,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fibrogenic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and contractile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myofibroblasts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. The major phenotypic changes after activation include proliferation, contractility,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fibrogenesis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matrix degradation,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chemotaxis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retinoid loss, and WBC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chemoattraction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. Key mediators underlying these effects are shown. The fate of activated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stellate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cells during resolution of liver injury is uncertain but may include reversion to a quiescent phenotype and/or selective clearance by apoptosis. [From Friedman (165).]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F609F3A-878B-425E-A5E8-240370D68FF1}" type="datetimeFigureOut">
              <a:rPr lang="el-GR" smtClean="0"/>
              <a:pPr/>
              <a:t>5/11/2017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E75F7FF-A18C-4BE6-AC1E-71BBBCDD345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57158" y="2143116"/>
            <a:ext cx="8458200" cy="1470025"/>
          </a:xfrm>
        </p:spPr>
        <p:txBody>
          <a:bodyPr/>
          <a:lstStyle/>
          <a:p>
            <a:r>
              <a:rPr lang="en-US" dirty="0" smtClean="0"/>
              <a:t>ORGANS’ TOXICOLOGY</a:t>
            </a:r>
            <a:br>
              <a:rPr lang="en-US" dirty="0" smtClean="0"/>
            </a:br>
            <a:r>
              <a:rPr lang="en-US" sz="3600" dirty="0" smtClean="0"/>
              <a:t>LIVER</a:t>
            </a:r>
            <a:endParaRPr lang="el-GR" sz="36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57158" y="3929066"/>
            <a:ext cx="4953000" cy="1752600"/>
          </a:xfrm>
        </p:spPr>
        <p:txBody>
          <a:bodyPr/>
          <a:lstStyle/>
          <a:p>
            <a:r>
              <a:rPr lang="el-GR" dirty="0" smtClean="0"/>
              <a:t>Χαριτίνη </a:t>
            </a:r>
            <a:r>
              <a:rPr lang="el-GR" dirty="0" err="1" smtClean="0"/>
              <a:t>Νέπκα</a:t>
            </a:r>
            <a:endParaRPr lang="el-GR" dirty="0" smtClean="0"/>
          </a:p>
          <a:p>
            <a:r>
              <a:rPr lang="el-GR" dirty="0" err="1" smtClean="0"/>
              <a:t>Κυτταροπαθολόγος</a:t>
            </a:r>
            <a:r>
              <a:rPr lang="el-GR" dirty="0" smtClean="0"/>
              <a:t>, Επιμελήτρια ΠΓΝΛ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Pathways of </a:t>
            </a:r>
            <a:r>
              <a:rPr lang="en-GB" sz="15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stellate</a:t>
            </a: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cell activation and resolution.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14" y="5929330"/>
            <a:ext cx="3357586" cy="6466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618336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481761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Scott L. Friedman </a:t>
            </a:r>
            <a:r>
              <a:rPr lang="en-GB" sz="11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Physiol</a:t>
            </a: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Rev 2008;88:125-172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©2008 by American Physiological Society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6500826" y="785794"/>
            <a:ext cx="25003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Pathways of </a:t>
            </a:r>
            <a:r>
              <a:rPr lang="en-US" sz="1200" b="1" dirty="0" err="1" smtClean="0"/>
              <a:t>stellate</a:t>
            </a:r>
            <a:r>
              <a:rPr lang="en-US" sz="1200" b="1" dirty="0" smtClean="0"/>
              <a:t> cell activation and resolution. Following liver injury, hepatic </a:t>
            </a:r>
            <a:r>
              <a:rPr lang="en-US" sz="1200" b="1" dirty="0" err="1" smtClean="0"/>
              <a:t>stellate</a:t>
            </a:r>
            <a:r>
              <a:rPr lang="en-US" sz="1200" b="1" dirty="0" smtClean="0"/>
              <a:t> cells undergo “activation,” which connotes a transition from quiescent vitamin A-rich cells into proliferative, </a:t>
            </a:r>
            <a:r>
              <a:rPr lang="en-US" sz="1200" b="1" dirty="0" err="1" smtClean="0"/>
              <a:t>fibrogenic</a:t>
            </a:r>
            <a:r>
              <a:rPr lang="en-US" sz="1200" b="1" dirty="0" smtClean="0"/>
              <a:t>, and contractile </a:t>
            </a:r>
            <a:r>
              <a:rPr lang="en-US" sz="1200" b="1" dirty="0" err="1" smtClean="0"/>
              <a:t>myofibroblasts</a:t>
            </a:r>
            <a:r>
              <a:rPr lang="en-US" sz="1200" b="1" dirty="0" smtClean="0"/>
              <a:t>. The major phenotypic changes after activation include proliferation, contractility, </a:t>
            </a:r>
            <a:r>
              <a:rPr lang="en-US" sz="1200" b="1" dirty="0" err="1" smtClean="0"/>
              <a:t>fibrogenesis</a:t>
            </a:r>
            <a:r>
              <a:rPr lang="en-US" sz="1200" b="1" dirty="0" smtClean="0"/>
              <a:t>, matrix degradation, </a:t>
            </a:r>
            <a:r>
              <a:rPr lang="en-US" sz="1200" b="1" dirty="0" err="1" smtClean="0"/>
              <a:t>chemotaxis</a:t>
            </a:r>
            <a:r>
              <a:rPr lang="en-US" sz="1200" b="1" dirty="0" smtClean="0"/>
              <a:t>, retinoid loss, and WBC </a:t>
            </a:r>
            <a:r>
              <a:rPr lang="en-US" sz="1200" b="1" dirty="0" err="1" smtClean="0"/>
              <a:t>chemoattraction</a:t>
            </a:r>
            <a:r>
              <a:rPr lang="en-US" sz="1200" b="1" dirty="0" smtClean="0"/>
              <a:t>. Key mediators underlying these effects are shown. The fate of activated </a:t>
            </a:r>
            <a:r>
              <a:rPr lang="en-US" sz="1200" b="1" dirty="0" err="1" smtClean="0"/>
              <a:t>stellate</a:t>
            </a:r>
            <a:r>
              <a:rPr lang="en-US" sz="1200" b="1" dirty="0" smtClean="0"/>
              <a:t> cells during resolution of liver injury is uncertain but may include reversion to a quiescent phenotype and/or selective clearance by apoptosis. [From Friedman]</a:t>
            </a:r>
            <a:endParaRPr lang="el-GR" sz="1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image.slidesharecdn.com/adversenon-adverseandadaptiveresponsesintoxicologicpathology-jstp-3-160123181850/95/adverse-nonadverse-and-adaptive-responses-in-toxicologic-pathology-jstp-149-1024.jpg?cb=1453573591"/>
          <p:cNvPicPr>
            <a:picLocks noChangeAspect="1" noChangeArrowheads="1"/>
          </p:cNvPicPr>
          <p:nvPr/>
        </p:nvPicPr>
        <p:blipFill>
          <a:blip r:embed="rId2" cstate="print"/>
          <a:srcRect b="30719"/>
          <a:stretch>
            <a:fillRect/>
          </a:stretch>
        </p:blipFill>
        <p:spPr bwMode="auto">
          <a:xfrm>
            <a:off x="827584" y="692696"/>
            <a:ext cx="7286644" cy="3786214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043608" y="4725144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Hypertrophy and </a:t>
            </a:r>
            <a:r>
              <a:rPr lang="en-US" dirty="0" err="1" smtClean="0"/>
              <a:t>vacuolation</a:t>
            </a:r>
            <a:r>
              <a:rPr lang="en-US" dirty="0" smtClean="0"/>
              <a:t> considered Adaptive</a:t>
            </a:r>
          </a:p>
          <a:p>
            <a:r>
              <a:rPr lang="en-US" dirty="0" smtClean="0"/>
              <a:t>Degeneration / necrosis and increased mitoses considered Adverse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image.slidesharecdn.com/adversenon-adverseandadaptiveresponsesintoxicologicpathology-jstp-3-160123181850/95/adverse-nonadverse-and-adaptive-responses-in-toxicologic-pathology-jstp-150-1024.jpg?cb=1453573591"/>
          <p:cNvPicPr>
            <a:picLocks noChangeAspect="1" noChangeArrowheads="1"/>
          </p:cNvPicPr>
          <p:nvPr/>
        </p:nvPicPr>
        <p:blipFill>
          <a:blip r:embed="rId2" cstate="print"/>
          <a:srcRect b="30614"/>
          <a:stretch>
            <a:fillRect/>
          </a:stretch>
        </p:blipFill>
        <p:spPr bwMode="auto">
          <a:xfrm>
            <a:off x="539552" y="620688"/>
            <a:ext cx="7824806" cy="407196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292080" y="5949280"/>
            <a:ext cx="207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NOAEL????</a:t>
            </a:r>
            <a:endParaRPr lang="el-GR" dirty="0"/>
          </a:p>
        </p:txBody>
      </p:sp>
      <p:sp>
        <p:nvSpPr>
          <p:cNvPr id="4" name="3 - Δεξιό βέλος"/>
          <p:cNvSpPr/>
          <p:nvPr/>
        </p:nvSpPr>
        <p:spPr>
          <a:xfrm rot="13116559">
            <a:off x="5661540" y="4862531"/>
            <a:ext cx="200026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Αποτέλεσμα εικόνας για ευχαριστ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568952" cy="5841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00042"/>
            <a:ext cx="4786346" cy="1066800"/>
          </a:xfrm>
        </p:spPr>
        <p:txBody>
          <a:bodyPr/>
          <a:lstStyle/>
          <a:p>
            <a:r>
              <a:rPr lang="el-GR" dirty="0" smtClean="0"/>
              <a:t>  </a:t>
            </a:r>
            <a:r>
              <a:rPr lang="en-US" dirty="0" smtClean="0"/>
              <a:t>Normal Liver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643050"/>
            <a:ext cx="8229600" cy="4325112"/>
          </a:xfrm>
        </p:spPr>
        <p:txBody>
          <a:bodyPr/>
          <a:lstStyle/>
          <a:p>
            <a:r>
              <a:rPr lang="en-US" dirty="0" smtClean="0"/>
              <a:t>Functionally the liver can be divided into 3 zones, based on oxygen supply</a:t>
            </a:r>
          </a:p>
          <a:p>
            <a:pPr lvl="1"/>
            <a:r>
              <a:rPr lang="en-US" dirty="0" smtClean="0"/>
              <a:t>Zone 1 encircles the portal tracts where the oxygenated blood from hepatic arteries enters and mixes with portal blood</a:t>
            </a:r>
          </a:p>
          <a:p>
            <a:pPr lvl="1"/>
            <a:r>
              <a:rPr lang="en-US" dirty="0" smtClean="0"/>
              <a:t>Zone 2 is the area between zone 1 and zone 3</a:t>
            </a:r>
          </a:p>
          <a:p>
            <a:pPr lvl="1"/>
            <a:r>
              <a:rPr lang="en-US" dirty="0" smtClean="0"/>
              <a:t>Zone 3 is located around central veins where blood exits, oxygenation is low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Αποτέλεσμα εικόνας για liver acin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739" y="1428736"/>
            <a:ext cx="3841261" cy="3814771"/>
          </a:xfrm>
          <a:prstGeom prst="rect">
            <a:avLst/>
          </a:prstGeom>
          <a:noFill/>
        </p:spPr>
      </p:pic>
      <p:pic>
        <p:nvPicPr>
          <p:cNvPr id="34824" name="Picture 8" descr="Αποτέλεσμα εικόνας για liver acin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7686" cy="3292962"/>
          </a:xfrm>
          <a:prstGeom prst="rect">
            <a:avLst/>
          </a:prstGeom>
          <a:noFill/>
        </p:spPr>
      </p:pic>
      <p:pic>
        <p:nvPicPr>
          <p:cNvPr id="34826" name="Picture 10" descr="Αποτέλεσμα εικόνας για liver aci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286124"/>
            <a:ext cx="488376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0668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Hepatotoxicity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325112"/>
          </a:xfrm>
        </p:spPr>
        <p:txBody>
          <a:bodyPr/>
          <a:lstStyle/>
          <a:p>
            <a:r>
              <a:rPr lang="en-US" dirty="0" smtClean="0"/>
              <a:t>Extrinsic (Predictable </a:t>
            </a:r>
            <a:r>
              <a:rPr lang="en-US" dirty="0" err="1" smtClean="0"/>
              <a:t>hepatotoxins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Acetaminophen</a:t>
            </a:r>
          </a:p>
          <a:p>
            <a:pPr lvl="1"/>
            <a:r>
              <a:rPr lang="en-US" dirty="0" err="1" smtClean="0"/>
              <a:t>Allyl</a:t>
            </a:r>
            <a:r>
              <a:rPr lang="en-US" dirty="0" smtClean="0"/>
              <a:t> alcohol</a:t>
            </a:r>
          </a:p>
          <a:p>
            <a:pPr lvl="1"/>
            <a:r>
              <a:rPr lang="en-US" dirty="0" smtClean="0"/>
              <a:t>Carbon tetrachloride</a:t>
            </a:r>
          </a:p>
          <a:p>
            <a:r>
              <a:rPr lang="en-US" dirty="0" smtClean="0"/>
              <a:t>Intrinsic (Idiosyncratic </a:t>
            </a:r>
            <a:r>
              <a:rPr lang="en-US" dirty="0" err="1" smtClean="0"/>
              <a:t>hepatotoxins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Traglitazone</a:t>
            </a:r>
            <a:endParaRPr lang="en-US" dirty="0" smtClean="0"/>
          </a:p>
          <a:p>
            <a:pPr lvl="1"/>
            <a:r>
              <a:rPr lang="en-US" dirty="0" err="1" smtClean="0"/>
              <a:t>Bromfenac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7"/>
            <a:ext cx="8188709" cy="614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32240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8748141" cy="620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t="6664" r="5085"/>
          <a:stretch>
            <a:fillRect/>
          </a:stretch>
        </p:blipFill>
        <p:spPr bwMode="auto">
          <a:xfrm>
            <a:off x="214282" y="857232"/>
            <a:ext cx="8001056" cy="600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500042"/>
            <a:ext cx="7429552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Assessment of </a:t>
            </a:r>
            <a:r>
              <a:rPr lang="en-US" sz="3600" dirty="0" err="1" smtClean="0"/>
              <a:t>hepatotoxicity</a:t>
            </a:r>
            <a:endParaRPr lang="el-GR" sz="36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500034" y="1857365"/>
            <a:ext cx="4038600" cy="32861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Clinical signs</a:t>
            </a:r>
          </a:p>
          <a:p>
            <a:r>
              <a:rPr lang="en-US" sz="3200" dirty="0" smtClean="0"/>
              <a:t>Clinical chemistry</a:t>
            </a:r>
          </a:p>
          <a:p>
            <a:r>
              <a:rPr lang="en-US" sz="3200" dirty="0" smtClean="0"/>
              <a:t>Gross pathology</a:t>
            </a:r>
          </a:p>
          <a:p>
            <a:r>
              <a:rPr lang="en-US" sz="3200" dirty="0" smtClean="0"/>
              <a:t>Organ weight</a:t>
            </a:r>
          </a:p>
          <a:p>
            <a:r>
              <a:rPr lang="en-US" sz="3200" dirty="0" smtClean="0"/>
              <a:t>Histopathology</a:t>
            </a:r>
            <a:endParaRPr lang="el-GR" sz="3200" dirty="0"/>
          </a:p>
        </p:txBody>
      </p:sp>
      <p:cxnSp>
        <p:nvCxnSpPr>
          <p:cNvPr id="10" name="9 - Ευθύγραμμο βέλος σύνδεσης"/>
          <p:cNvCxnSpPr>
            <a:endCxn id="16" idx="1"/>
          </p:cNvCxnSpPr>
          <p:nvPr/>
        </p:nvCxnSpPr>
        <p:spPr>
          <a:xfrm>
            <a:off x="3357554" y="2143116"/>
            <a:ext cx="2571768" cy="232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rot="16200000" flipH="1">
            <a:off x="3893339" y="2964653"/>
            <a:ext cx="1857388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5929322" y="1643050"/>
            <a:ext cx="2214578" cy="146532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/>
              <a:t>Nausea</a:t>
            </a:r>
          </a:p>
          <a:p>
            <a:r>
              <a:rPr lang="en-US" dirty="0" smtClean="0"/>
              <a:t>Vomiting</a:t>
            </a:r>
          </a:p>
          <a:p>
            <a:r>
              <a:rPr lang="en-US" dirty="0" err="1" smtClean="0"/>
              <a:t>Hepatomegaly</a:t>
            </a:r>
            <a:endParaRPr lang="en-US" dirty="0" smtClean="0"/>
          </a:p>
          <a:p>
            <a:r>
              <a:rPr lang="en-US" dirty="0" smtClean="0"/>
              <a:t>Jaundice</a:t>
            </a:r>
          </a:p>
          <a:p>
            <a:endParaRPr lang="el-GR" dirty="0"/>
          </a:p>
        </p:txBody>
      </p:sp>
      <p:sp>
        <p:nvSpPr>
          <p:cNvPr id="19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643570" y="3714752"/>
            <a:ext cx="3214710" cy="296555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/>
              <a:t>Serum hepatic enzymes</a:t>
            </a:r>
          </a:p>
          <a:p>
            <a:pPr lvl="1"/>
            <a:r>
              <a:rPr lang="en-US" dirty="0" smtClean="0"/>
              <a:t>ALT </a:t>
            </a:r>
            <a:r>
              <a:rPr lang="en-US" sz="1500" dirty="0" err="1" smtClean="0"/>
              <a:t>alanin</a:t>
            </a:r>
            <a:r>
              <a:rPr lang="en-US" sz="1500" dirty="0" smtClean="0"/>
              <a:t> </a:t>
            </a:r>
            <a:r>
              <a:rPr lang="en-US" sz="1500" dirty="0" err="1" smtClean="0"/>
              <a:t>aminotransferase</a:t>
            </a:r>
            <a:endParaRPr lang="en-US" dirty="0" smtClean="0"/>
          </a:p>
          <a:p>
            <a:pPr lvl="1"/>
            <a:r>
              <a:rPr lang="en-US" dirty="0" smtClean="0"/>
              <a:t>AST </a:t>
            </a:r>
            <a:r>
              <a:rPr lang="en-US" sz="1600" dirty="0" err="1" smtClean="0"/>
              <a:t>aspartate</a:t>
            </a:r>
            <a:r>
              <a:rPr lang="en-US" sz="1600" dirty="0" smtClean="0"/>
              <a:t> </a:t>
            </a:r>
            <a:r>
              <a:rPr lang="en-US" sz="1600" dirty="0" err="1" smtClean="0"/>
              <a:t>aminotransferate</a:t>
            </a:r>
            <a:endParaRPr lang="en-US" dirty="0" smtClean="0"/>
          </a:p>
          <a:p>
            <a:pPr lvl="1"/>
            <a:r>
              <a:rPr lang="en-US" dirty="0" smtClean="0"/>
              <a:t>GGT </a:t>
            </a:r>
            <a:r>
              <a:rPr lang="en-US" sz="1600" dirty="0" smtClean="0"/>
              <a:t>gamma </a:t>
            </a:r>
            <a:r>
              <a:rPr lang="en-US" sz="1600" dirty="0" err="1" smtClean="0"/>
              <a:t>glutamyl</a:t>
            </a:r>
            <a:r>
              <a:rPr lang="en-US" sz="1600" dirty="0" smtClean="0"/>
              <a:t> </a:t>
            </a:r>
            <a:r>
              <a:rPr lang="en-US" sz="1600" dirty="0" err="1" smtClean="0"/>
              <a:t>transpeptidase</a:t>
            </a:r>
            <a:endParaRPr lang="en-US" dirty="0" smtClean="0"/>
          </a:p>
          <a:p>
            <a:r>
              <a:rPr lang="en-US" dirty="0" smtClean="0"/>
              <a:t>Clotting times</a:t>
            </a:r>
          </a:p>
          <a:p>
            <a:r>
              <a:rPr lang="en-US" dirty="0" err="1" smtClean="0"/>
              <a:t>Bilirubin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443782" cy="1143000"/>
          </a:xfrm>
        </p:spPr>
        <p:txBody>
          <a:bodyPr/>
          <a:lstStyle/>
          <a:p>
            <a:r>
              <a:rPr lang="el-GR" dirty="0" smtClean="0"/>
              <a:t>Στόχοι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l-GR" dirty="0" smtClean="0"/>
              <a:t>Να γίνει κατανοητή η </a:t>
            </a:r>
            <a:r>
              <a:rPr lang="el-GR" dirty="0" err="1" smtClean="0"/>
              <a:t>ιστομορφολογία</a:t>
            </a:r>
            <a:r>
              <a:rPr lang="el-GR" dirty="0" smtClean="0"/>
              <a:t> και η λειτουργικότητα του ήπατος σε σχέση με την δομή του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l-GR" dirty="0" smtClean="0"/>
              <a:t>Να γίνει κατανοητός ο τρόπος εκτίμησης της </a:t>
            </a:r>
            <a:r>
              <a:rPr lang="el-GR" dirty="0" err="1" smtClean="0"/>
              <a:t>ηπατοτοξικότητας</a:t>
            </a:r>
            <a:r>
              <a:rPr lang="el-GR" dirty="0" smtClean="0"/>
              <a:t> στις </a:t>
            </a:r>
            <a:r>
              <a:rPr lang="el-GR" dirty="0" err="1" smtClean="0"/>
              <a:t>προκλινικές</a:t>
            </a:r>
            <a:r>
              <a:rPr lang="el-GR" dirty="0" smtClean="0"/>
              <a:t> μελέτες   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l-GR" dirty="0" smtClean="0"/>
              <a:t>Να γίνει κατανοητή η </a:t>
            </a:r>
            <a:r>
              <a:rPr lang="el-GR" dirty="0" err="1" smtClean="0"/>
              <a:t>ιστοπαθολογία</a:t>
            </a:r>
            <a:r>
              <a:rPr lang="el-GR" dirty="0" smtClean="0"/>
              <a:t> του ήπατος και οι μορφές της σε σχέση με τα πιθανά αίτια και μηχανισμούς δράσης των</a:t>
            </a:r>
            <a:r>
              <a:rPr lang="en-US" dirty="0" smtClean="0"/>
              <a:t> </a:t>
            </a:r>
            <a:r>
              <a:rPr lang="el-GR" dirty="0" err="1" smtClean="0"/>
              <a:t>ξενοβιοτικών</a:t>
            </a:r>
            <a:r>
              <a:rPr lang="el-GR" dirty="0" smtClean="0"/>
              <a:t> ουσιών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214282" y="500042"/>
            <a:ext cx="5143536" cy="1066800"/>
          </a:xfrm>
        </p:spPr>
        <p:txBody>
          <a:bodyPr/>
          <a:lstStyle/>
          <a:p>
            <a:r>
              <a:rPr lang="en-US" dirty="0" smtClean="0"/>
              <a:t>Gross pathology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643050"/>
            <a:ext cx="679047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214414" y="5429264"/>
            <a:ext cx="5929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Increased  cell size (hypertrophy)</a:t>
            </a:r>
          </a:p>
          <a:p>
            <a:r>
              <a:rPr lang="en-US" sz="2000" b="1" dirty="0" smtClean="0"/>
              <a:t>Increased number of cells (hyperplasia)</a:t>
            </a:r>
          </a:p>
          <a:p>
            <a:r>
              <a:rPr lang="en-US" sz="2000" b="1" dirty="0" smtClean="0"/>
              <a:t>Increased blood</a:t>
            </a:r>
            <a:endParaRPr lang="el-G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103039.fig.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7072362" cy="425520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14282" y="5214950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Figure 1: Effect of TAA, </a:t>
            </a:r>
            <a:r>
              <a:rPr lang="en-US" sz="1200" dirty="0" err="1" smtClean="0"/>
              <a:t>Silymarin</a:t>
            </a:r>
            <a:r>
              <a:rPr lang="en-US" sz="1200" dirty="0" smtClean="0"/>
              <a:t>, and 200 mg/kg O. </a:t>
            </a:r>
            <a:r>
              <a:rPr lang="en-US" sz="1200" dirty="0" err="1" smtClean="0"/>
              <a:t>stamineus</a:t>
            </a:r>
            <a:r>
              <a:rPr lang="en-US" sz="1200" dirty="0" smtClean="0"/>
              <a:t> </a:t>
            </a:r>
            <a:r>
              <a:rPr lang="en-US" sz="1200" dirty="0" err="1" smtClean="0"/>
              <a:t>ethanolic</a:t>
            </a:r>
            <a:r>
              <a:rPr lang="en-US" sz="1200" dirty="0" smtClean="0"/>
              <a:t> extract on liver gross and histology in TAA-Induced liver cirrhosis rats after two-month treatments. Eight animals of each group were investigated.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476672"/>
            <a:ext cx="5072098" cy="1066800"/>
          </a:xfrm>
        </p:spPr>
        <p:txBody>
          <a:bodyPr/>
          <a:lstStyle/>
          <a:p>
            <a:r>
              <a:rPr lang="en-US" dirty="0" smtClean="0"/>
              <a:t>Weights</a:t>
            </a:r>
            <a:endParaRPr lang="el-GR" dirty="0"/>
          </a:p>
        </p:txBody>
      </p:sp>
      <p:pic>
        <p:nvPicPr>
          <p:cNvPr id="55298" name="Picture 2" descr="https://image.slidesharecdn.com/hepatotoxicity-150907164838-lva1-app6892/95/hepatotoxicity-113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5924746" cy="444356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67544" y="134076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Liver weight changes are sensitive indicators of liver toxicity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s://image.slidesharecdn.com/adversenon-adverseandadaptiveresponsesintoxicologicpathology-jstp-3-160123181850/95/adverse-nonadverse-and-adaptive-responses-in-toxicologic-pathology-jstp-132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Techniques for </a:t>
            </a:r>
            <a:r>
              <a:rPr lang="en-US" dirty="0" err="1" smtClean="0"/>
              <a:t>histologic</a:t>
            </a:r>
            <a:r>
              <a:rPr lang="en-US" dirty="0" smtClean="0"/>
              <a:t> examination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325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Optical microscopy</a:t>
            </a:r>
          </a:p>
          <a:p>
            <a:r>
              <a:rPr lang="en-US" dirty="0" smtClean="0"/>
              <a:t>Electron microscopy (especially for assessment of liver weight increases because it allows characterization of SER or </a:t>
            </a:r>
            <a:r>
              <a:rPr lang="en-US" dirty="0" err="1" smtClean="0"/>
              <a:t>peroxisomes</a:t>
            </a:r>
            <a:r>
              <a:rPr lang="en-US" dirty="0" smtClean="0"/>
              <a:t> proliferation and </a:t>
            </a:r>
            <a:r>
              <a:rPr lang="en-US" dirty="0" err="1" smtClean="0"/>
              <a:t>lysosomal</a:t>
            </a:r>
            <a:r>
              <a:rPr lang="en-US" dirty="0" smtClean="0"/>
              <a:t> alterations and assessment of mitochondrial integrity) </a:t>
            </a:r>
          </a:p>
          <a:p>
            <a:r>
              <a:rPr lang="en-US" dirty="0" smtClean="0"/>
              <a:t>Enzyme </a:t>
            </a:r>
            <a:r>
              <a:rPr lang="en-US" dirty="0" err="1" smtClean="0"/>
              <a:t>cytochemistry</a:t>
            </a:r>
            <a:endParaRPr lang="en-US" dirty="0" smtClean="0"/>
          </a:p>
          <a:p>
            <a:r>
              <a:rPr lang="en-US" dirty="0" err="1" smtClean="0"/>
              <a:t>Immunohistochemistry</a:t>
            </a:r>
            <a:endParaRPr lang="en-US" dirty="0" smtClean="0"/>
          </a:p>
          <a:p>
            <a:r>
              <a:rPr lang="en-US" dirty="0" smtClean="0"/>
              <a:t>Various molecular biological methods (</a:t>
            </a:r>
            <a:r>
              <a:rPr lang="en-US" dirty="0" err="1" smtClean="0"/>
              <a:t>toxicogenomics</a:t>
            </a:r>
            <a:r>
              <a:rPr lang="en-US" dirty="0" smtClean="0"/>
              <a:t>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500042"/>
            <a:ext cx="5214974" cy="1066800"/>
          </a:xfrm>
        </p:spPr>
        <p:txBody>
          <a:bodyPr/>
          <a:lstStyle/>
          <a:p>
            <a:r>
              <a:rPr lang="en-US" dirty="0" err="1" smtClean="0"/>
              <a:t>Histologic</a:t>
            </a:r>
            <a:r>
              <a:rPr lang="en-US" dirty="0" smtClean="0"/>
              <a:t> lesions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357158" y="1500174"/>
            <a:ext cx="3214710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Cytologic</a:t>
            </a:r>
            <a:r>
              <a:rPr lang="en-US" sz="2000" dirty="0" smtClean="0"/>
              <a:t> Alterations</a:t>
            </a:r>
          </a:p>
          <a:p>
            <a:r>
              <a:rPr lang="en-US" sz="2000" dirty="0" smtClean="0"/>
              <a:t>Cell death</a:t>
            </a:r>
          </a:p>
          <a:p>
            <a:r>
              <a:rPr lang="en-US" sz="2000" dirty="0" smtClean="0"/>
              <a:t>Inflammation</a:t>
            </a:r>
          </a:p>
          <a:p>
            <a:r>
              <a:rPr lang="en-US" sz="2000" dirty="0" smtClean="0"/>
              <a:t>Vascular changes</a:t>
            </a:r>
          </a:p>
          <a:p>
            <a:r>
              <a:rPr lang="en-US" sz="2800" dirty="0" smtClean="0"/>
              <a:t>           </a:t>
            </a:r>
            <a:r>
              <a:rPr lang="en-US" sz="1600" dirty="0" err="1" smtClean="0"/>
              <a:t>Angiectasis</a:t>
            </a:r>
            <a:endParaRPr lang="en-US" sz="1600" dirty="0" smtClean="0"/>
          </a:p>
          <a:p>
            <a:r>
              <a:rPr lang="en-US" sz="1600" dirty="0" smtClean="0"/>
              <a:t>	Infarction</a:t>
            </a:r>
          </a:p>
          <a:p>
            <a:r>
              <a:rPr lang="en-US" sz="2000" dirty="0" smtClean="0"/>
              <a:t>Cystic change</a:t>
            </a:r>
          </a:p>
          <a:p>
            <a:r>
              <a:rPr lang="en-US" sz="2000" dirty="0" smtClean="0"/>
              <a:t>	</a:t>
            </a:r>
            <a:r>
              <a:rPr lang="en-US" sz="1600" dirty="0" smtClean="0"/>
              <a:t>Cystic degeneration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Billiary</a:t>
            </a:r>
            <a:r>
              <a:rPr lang="en-US" sz="1600" dirty="0" smtClean="0"/>
              <a:t> cysts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357158" y="5143512"/>
            <a:ext cx="3786214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Proliferative lesions</a:t>
            </a:r>
          </a:p>
          <a:p>
            <a:r>
              <a:rPr lang="en-US" sz="2400" dirty="0" smtClean="0"/>
              <a:t>	</a:t>
            </a:r>
            <a:r>
              <a:rPr lang="en-US" sz="1600" dirty="0" smtClean="0"/>
              <a:t>Foci, hyperplasia</a:t>
            </a:r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Cholangiofibrosis</a:t>
            </a:r>
            <a:endParaRPr lang="en-US" sz="1600" dirty="0" smtClean="0"/>
          </a:p>
          <a:p>
            <a:r>
              <a:rPr lang="en-US" sz="2400" dirty="0" err="1" smtClean="0"/>
              <a:t>Neoplastic</a:t>
            </a:r>
            <a:r>
              <a:rPr lang="en-US" sz="2400" dirty="0" smtClean="0"/>
              <a:t> lesions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932040" y="2852936"/>
            <a:ext cx="3857652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Fatty change</a:t>
            </a:r>
          </a:p>
          <a:p>
            <a:r>
              <a:rPr lang="en-US" sz="2000" b="1" dirty="0" smtClean="0"/>
              <a:t>Clear cell change</a:t>
            </a:r>
          </a:p>
          <a:p>
            <a:r>
              <a:rPr lang="en-US" sz="2000" b="1" dirty="0" smtClean="0"/>
              <a:t>Hypertrophy </a:t>
            </a:r>
            <a:r>
              <a:rPr lang="en-US" sz="1600" b="1" dirty="0" smtClean="0"/>
              <a:t>Enzyme induction</a:t>
            </a:r>
          </a:p>
          <a:p>
            <a:r>
              <a:rPr lang="en-US" sz="2000" b="1" dirty="0" err="1" smtClean="0"/>
              <a:t>Peroxisome</a:t>
            </a:r>
            <a:r>
              <a:rPr lang="en-US" sz="2000" b="1" dirty="0" smtClean="0"/>
              <a:t> proliferation</a:t>
            </a:r>
          </a:p>
          <a:p>
            <a:r>
              <a:rPr lang="en-US" sz="2000" b="1" dirty="0" err="1" smtClean="0"/>
              <a:t>Karyomegaly</a:t>
            </a:r>
            <a:endParaRPr lang="en-US" sz="2000" b="1" dirty="0" smtClean="0"/>
          </a:p>
          <a:p>
            <a:r>
              <a:rPr lang="en-US" sz="2000" b="1" dirty="0" smtClean="0"/>
              <a:t>Pigmentation/</a:t>
            </a:r>
            <a:r>
              <a:rPr lang="en-US" sz="2000" b="1" dirty="0" err="1" smtClean="0"/>
              <a:t>Cholestasis</a:t>
            </a:r>
            <a:endParaRPr lang="en-US" sz="2000" b="1" dirty="0" smtClean="0"/>
          </a:p>
        </p:txBody>
      </p:sp>
      <p:sp>
        <p:nvSpPr>
          <p:cNvPr id="10" name="9 - Δεξιό βέλος"/>
          <p:cNvSpPr/>
          <p:nvPr/>
        </p:nvSpPr>
        <p:spPr>
          <a:xfrm rot="2188468">
            <a:off x="2608310" y="2366063"/>
            <a:ext cx="2579214" cy="299816"/>
          </a:xfrm>
          <a:prstGeom prst="rightArrow">
            <a:avLst>
              <a:gd name="adj1" fmla="val 2665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5652120" y="4941168"/>
            <a:ext cx="3143272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Often </a:t>
            </a:r>
            <a:r>
              <a:rPr lang="en-US" sz="1400" dirty="0" err="1" smtClean="0"/>
              <a:t>xenobiotic</a:t>
            </a:r>
            <a:r>
              <a:rPr lang="en-US" sz="1400" dirty="0" smtClean="0"/>
              <a:t> induced and may be associated with other forms of liver damage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428604"/>
            <a:ext cx="4786346" cy="1066800"/>
          </a:xfrm>
        </p:spPr>
        <p:txBody>
          <a:bodyPr/>
          <a:lstStyle/>
          <a:p>
            <a:r>
              <a:rPr lang="en-US" dirty="0" smtClean="0"/>
              <a:t>Fatty change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11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Macrovesicular</a:t>
            </a:r>
            <a:r>
              <a:rPr lang="en-US" dirty="0" smtClean="0"/>
              <a:t> (large, single vacuoles): relatively benign change seen in nutritional, metabolic or hormonal alterations</a:t>
            </a:r>
          </a:p>
          <a:p>
            <a:r>
              <a:rPr lang="en-US" dirty="0" err="1" smtClean="0"/>
              <a:t>Microvesicular</a:t>
            </a:r>
            <a:r>
              <a:rPr lang="en-US" dirty="0" smtClean="0"/>
              <a:t> (fine vacuoles): has traditionally been the hallmark of more serious hepatic dysfunction or toxicity. Toxicity ensues when the capacity of </a:t>
            </a:r>
            <a:r>
              <a:rPr lang="en-US" dirty="0" err="1" smtClean="0"/>
              <a:t>hepatocytes</a:t>
            </a:r>
            <a:r>
              <a:rPr lang="en-US" dirty="0" smtClean="0"/>
              <a:t> to utilize, store and export lipids is overwhelmed.</a:t>
            </a:r>
          </a:p>
          <a:p>
            <a:pPr lvl="1"/>
            <a:r>
              <a:rPr lang="en-US" dirty="0" smtClean="0"/>
              <a:t>In humans is seen in association with drugs (</a:t>
            </a:r>
            <a:r>
              <a:rPr lang="en-US" dirty="0" err="1" smtClean="0"/>
              <a:t>valproic</a:t>
            </a:r>
            <a:r>
              <a:rPr lang="en-US" dirty="0" smtClean="0"/>
              <a:t> acid, </a:t>
            </a:r>
            <a:r>
              <a:rPr lang="en-US" dirty="0" err="1" smtClean="0"/>
              <a:t>tetracyclines</a:t>
            </a:r>
            <a:r>
              <a:rPr lang="en-US" dirty="0" smtClean="0"/>
              <a:t>), nucleoside analog (</a:t>
            </a:r>
            <a:r>
              <a:rPr lang="en-US" dirty="0" err="1" smtClean="0"/>
              <a:t>fialuridine</a:t>
            </a:r>
            <a:r>
              <a:rPr lang="en-US" dirty="0" smtClean="0"/>
              <a:t>). Possible mechanism for </a:t>
            </a:r>
            <a:r>
              <a:rPr lang="en-US" dirty="0" err="1" smtClean="0"/>
              <a:t>microvesicular</a:t>
            </a:r>
            <a:r>
              <a:rPr lang="en-US" dirty="0" smtClean="0"/>
              <a:t> </a:t>
            </a:r>
            <a:r>
              <a:rPr lang="en-US" dirty="0" err="1" smtClean="0"/>
              <a:t>steatosis</a:t>
            </a:r>
            <a:r>
              <a:rPr lang="en-US" dirty="0" smtClean="0"/>
              <a:t> is related with the </a:t>
            </a:r>
            <a:r>
              <a:rPr lang="en-US" dirty="0" err="1" smtClean="0"/>
              <a:t>mitochondion</a:t>
            </a:r>
            <a:r>
              <a:rPr lang="en-US" dirty="0" smtClean="0"/>
              <a:t> (through inhibition of</a:t>
            </a:r>
            <a:r>
              <a:rPr lang="el-GR" dirty="0" smtClean="0"/>
              <a:t> β-</a:t>
            </a:r>
            <a:r>
              <a:rPr lang="en-US" dirty="0" smtClean="0"/>
              <a:t>oxidation or damage of mitochondrion DNA)</a:t>
            </a:r>
          </a:p>
          <a:p>
            <a:pPr lvl="1"/>
            <a:r>
              <a:rPr lang="en-US" dirty="0" smtClean="0"/>
              <a:t>In animals is seen in  </a:t>
            </a:r>
            <a:r>
              <a:rPr lang="en-US" dirty="0" err="1" smtClean="0"/>
              <a:t>hepatocellular</a:t>
            </a:r>
            <a:r>
              <a:rPr lang="en-US" dirty="0" smtClean="0"/>
              <a:t> toxicity with other features of cell damage. 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image.slidesharecdn.com/hepatotoxicity-150907164838-lva1-app6892/95/hepatotoxicity-52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09630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image.slidesharecdn.com/hepatotoxicity-150907164838-lva1-app6892/95/hepatotoxicity-54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143800" cy="535785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1214414" y="6072206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Macrovesicular</a:t>
            </a:r>
            <a:r>
              <a:rPr lang="en-US" dirty="0" smtClean="0"/>
              <a:t> fatty change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image.slidesharecdn.com/hepatotoxicity-150907164838-lva1-app6892/95/hepatotoxicity-58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7715304" cy="578647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785786" y="6215082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Microvesicular</a:t>
            </a:r>
            <a:r>
              <a:rPr lang="en-US" dirty="0" smtClean="0"/>
              <a:t> fatty change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428604"/>
            <a:ext cx="5072098" cy="1066800"/>
          </a:xfrm>
        </p:spPr>
        <p:txBody>
          <a:bodyPr/>
          <a:lstStyle/>
          <a:p>
            <a:r>
              <a:rPr lang="el-GR" dirty="0" smtClean="0"/>
              <a:t>  </a:t>
            </a:r>
            <a:r>
              <a:rPr lang="en-US" dirty="0" smtClean="0"/>
              <a:t>Liver functions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571612"/>
            <a:ext cx="8229600" cy="4525963"/>
          </a:xfrm>
        </p:spPr>
        <p:txBody>
          <a:bodyPr/>
          <a:lstStyle/>
          <a:p>
            <a:r>
              <a:rPr lang="en-US" dirty="0" smtClean="0"/>
              <a:t>Biotransformation of </a:t>
            </a:r>
            <a:r>
              <a:rPr lang="en-US" dirty="0" err="1" smtClean="0"/>
              <a:t>xenobiotics</a:t>
            </a:r>
            <a:r>
              <a:rPr lang="en-US" dirty="0" smtClean="0"/>
              <a:t>, endogenous compounds, including hormones</a:t>
            </a:r>
          </a:p>
          <a:p>
            <a:r>
              <a:rPr lang="en-US" dirty="0" smtClean="0"/>
              <a:t>Carbohydrate metabolism and storage</a:t>
            </a:r>
          </a:p>
          <a:p>
            <a:r>
              <a:rPr lang="en-US" dirty="0" smtClean="0"/>
              <a:t>Synthesis of blood proteins (albumin, lipoproteins)</a:t>
            </a:r>
          </a:p>
          <a:p>
            <a:r>
              <a:rPr lang="en-US" dirty="0" smtClean="0"/>
              <a:t>Urea formation</a:t>
            </a:r>
          </a:p>
          <a:p>
            <a:r>
              <a:rPr lang="en-US" dirty="0" smtClean="0"/>
              <a:t>Fat metabolism</a:t>
            </a:r>
          </a:p>
          <a:p>
            <a:r>
              <a:rPr lang="en-US" dirty="0" smtClean="0"/>
              <a:t>Bile formation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image.slidesharecdn.com/hepatotoxicity-150907164838-lva1-app6892/95/hepatotoxicity-59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image.slidesharecdn.com/hepatotoxicity-150907164838-lva1-app6892/95/hepatotoxicity-60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039120" cy="6029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571480"/>
            <a:ext cx="5143536" cy="1066800"/>
          </a:xfrm>
        </p:spPr>
        <p:txBody>
          <a:bodyPr/>
          <a:lstStyle/>
          <a:p>
            <a:r>
              <a:rPr lang="en-US" dirty="0" smtClean="0"/>
              <a:t>Clear cell change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3251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Presence of clear cytoplasm with centrally placed nuclei proven to be accumulation of glycogen by special stains. </a:t>
            </a:r>
          </a:p>
          <a:p>
            <a:r>
              <a:rPr lang="en-US" sz="2400" dirty="0" smtClean="0"/>
              <a:t>Is commonly seen in well fed, not fasted animals. Often prominent in larger animals (dogs, primates) in normal state</a:t>
            </a:r>
          </a:p>
          <a:p>
            <a:r>
              <a:rPr lang="en-US" sz="2400" dirty="0" smtClean="0"/>
              <a:t>Corticosteroids produce marked glycogen accumulation in dog liver!!! Relevance to humans but reversible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image.slidesharecdn.com/hepatotoxicity-150907164838-lva1-app6892/95/hepatotoxicity-45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9252" cy="6779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mage.slidesharecdn.com/hepatotoxicity-150907164838-lva1-app6892/95/hepatotoxicity-46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358246" cy="6268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age.slidesharecdn.com/hepatotoxicity-150907164838-lva1-app6892/95/hepatotoxicity-50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Hypertrophy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Hypetrophy</a:t>
            </a:r>
            <a:r>
              <a:rPr lang="en-US" dirty="0" smtClean="0"/>
              <a:t>: increase in cell volume</a:t>
            </a:r>
          </a:p>
          <a:p>
            <a:r>
              <a:rPr lang="en-US" dirty="0" smtClean="0"/>
              <a:t>Hyperplasia: increase in cell number</a:t>
            </a:r>
          </a:p>
          <a:p>
            <a:endParaRPr lang="en-US" dirty="0" smtClean="0"/>
          </a:p>
          <a:p>
            <a:r>
              <a:rPr lang="en-US" dirty="0" smtClean="0"/>
              <a:t>Liver enlargers</a:t>
            </a:r>
          </a:p>
          <a:p>
            <a:pPr lvl="1"/>
            <a:r>
              <a:rPr lang="en-US" dirty="0" smtClean="0"/>
              <a:t>Enzyme inducers</a:t>
            </a:r>
          </a:p>
          <a:p>
            <a:pPr lvl="1"/>
            <a:r>
              <a:rPr lang="en-US" dirty="0" err="1" smtClean="0"/>
              <a:t>Peroxisomal</a:t>
            </a:r>
            <a:r>
              <a:rPr lang="en-US" dirty="0" smtClean="0"/>
              <a:t> proliferators</a:t>
            </a:r>
          </a:p>
          <a:p>
            <a:pPr lvl="1"/>
            <a:r>
              <a:rPr lang="en-US" dirty="0" smtClean="0"/>
              <a:t>Other liver enlargers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image.slidesharecdn.com/non-neoplastichepatobiliarylecture-161023154641/95/non-neoplastic-hepatobiliary-lecture-59-1024.jpg?cb=1477238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22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4282" y="428604"/>
            <a:ext cx="4929222" cy="1066800"/>
          </a:xfrm>
        </p:spPr>
        <p:txBody>
          <a:bodyPr/>
          <a:lstStyle/>
          <a:p>
            <a:r>
              <a:rPr lang="en-US" dirty="0" smtClean="0"/>
              <a:t>Enzyme inducers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49117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many instances we see hypertrophy with an increase in activity of </a:t>
            </a:r>
            <a:r>
              <a:rPr lang="en-US" sz="2400" dirty="0" err="1" smtClean="0"/>
              <a:t>microsomal</a:t>
            </a:r>
            <a:r>
              <a:rPr lang="en-US" sz="2400" dirty="0" smtClean="0"/>
              <a:t> drug metabolizing enzymes (reversible), in the absence of any morphological evidence of </a:t>
            </a:r>
            <a:r>
              <a:rPr lang="en-US" sz="2400" dirty="0" err="1" smtClean="0"/>
              <a:t>hepatocellular</a:t>
            </a:r>
            <a:r>
              <a:rPr lang="en-US" sz="2400" dirty="0" smtClean="0"/>
              <a:t> damage</a:t>
            </a:r>
          </a:p>
          <a:p>
            <a:r>
              <a:rPr lang="en-US" sz="2400" dirty="0" smtClean="0"/>
              <a:t>In rodents 5 classes: </a:t>
            </a:r>
          </a:p>
          <a:p>
            <a:pPr lvl="1"/>
            <a:r>
              <a:rPr lang="en-US" sz="2000" dirty="0" smtClean="0"/>
              <a:t>CYP1A. polycyclic hydrocarbons, </a:t>
            </a:r>
            <a:r>
              <a:rPr lang="en-US" sz="2000" dirty="0" err="1" smtClean="0"/>
              <a:t>benzo</a:t>
            </a:r>
            <a:r>
              <a:rPr lang="en-US" sz="2000" dirty="0" smtClean="0"/>
              <a:t>-a-</a:t>
            </a:r>
            <a:r>
              <a:rPr lang="en-US" sz="2000" dirty="0" err="1" smtClean="0"/>
              <a:t>pyrene</a:t>
            </a:r>
            <a:endParaRPr lang="en-US" sz="2000" dirty="0" smtClean="0"/>
          </a:p>
          <a:p>
            <a:pPr lvl="1"/>
            <a:r>
              <a:rPr lang="en-US" sz="2000" dirty="0" smtClean="0"/>
              <a:t>CYP2B. </a:t>
            </a:r>
            <a:r>
              <a:rPr lang="en-US" sz="2000" dirty="0" err="1" smtClean="0"/>
              <a:t>phenobarbitone</a:t>
            </a:r>
            <a:r>
              <a:rPr lang="en-US" sz="2000" dirty="0" smtClean="0"/>
              <a:t>, DDT</a:t>
            </a:r>
          </a:p>
          <a:p>
            <a:pPr lvl="1"/>
            <a:r>
              <a:rPr lang="en-US" sz="2000" dirty="0" smtClean="0"/>
              <a:t>CYP2E. </a:t>
            </a:r>
            <a:r>
              <a:rPr lang="en-US" sz="2000" dirty="0" err="1" smtClean="0"/>
              <a:t>isoniazid</a:t>
            </a:r>
            <a:r>
              <a:rPr lang="en-US" sz="2000" dirty="0" smtClean="0"/>
              <a:t>, ethanol, acetone</a:t>
            </a:r>
          </a:p>
          <a:p>
            <a:pPr lvl="1"/>
            <a:r>
              <a:rPr lang="en-US" sz="2000" dirty="0" smtClean="0"/>
              <a:t>CYP3A. </a:t>
            </a:r>
            <a:r>
              <a:rPr lang="en-US" sz="2000" dirty="0" err="1" smtClean="0"/>
              <a:t>dexamethasone</a:t>
            </a:r>
            <a:r>
              <a:rPr lang="en-US" sz="2000" dirty="0" smtClean="0"/>
              <a:t>, pregnenolone-16a-carbonitrile</a:t>
            </a:r>
          </a:p>
          <a:p>
            <a:pPr lvl="1"/>
            <a:r>
              <a:rPr lang="en-US" sz="2000" dirty="0" smtClean="0"/>
              <a:t>CYP4A. </a:t>
            </a:r>
            <a:r>
              <a:rPr lang="en-US" sz="2000" dirty="0" err="1" smtClean="0"/>
              <a:t>Hypolipidemic</a:t>
            </a:r>
            <a:r>
              <a:rPr lang="en-US" sz="2000" dirty="0" smtClean="0"/>
              <a:t> agents (</a:t>
            </a:r>
            <a:r>
              <a:rPr lang="en-US" sz="2000" dirty="0" err="1" smtClean="0"/>
              <a:t>clofibrate</a:t>
            </a:r>
            <a:r>
              <a:rPr lang="en-US" sz="2000" dirty="0" smtClean="0"/>
              <a:t>, </a:t>
            </a:r>
            <a:r>
              <a:rPr lang="en-US" sz="2000" dirty="0" err="1" smtClean="0"/>
              <a:t>ciprofibrate</a:t>
            </a:r>
            <a:r>
              <a:rPr lang="en-US" sz="2000" dirty="0" smtClean="0"/>
              <a:t> etc) </a:t>
            </a:r>
          </a:p>
          <a:p>
            <a:r>
              <a:rPr lang="en-US" sz="2400" dirty="0" smtClean="0"/>
              <a:t>There is usually proliferation of SER (</a:t>
            </a:r>
            <a:r>
              <a:rPr lang="en-US" sz="2400" dirty="0" err="1" smtClean="0"/>
              <a:t>eosinophilic</a:t>
            </a:r>
            <a:r>
              <a:rPr lang="en-US" sz="2400" dirty="0" smtClean="0"/>
              <a:t>, ground glass cytoplasm)</a:t>
            </a:r>
          </a:p>
          <a:p>
            <a:endParaRPr lang="en-US" dirty="0" smtClean="0"/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4572000" y="692696"/>
            <a:ext cx="4104456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In cell biology, </a:t>
            </a:r>
            <a:r>
              <a:rPr lang="en-US" sz="1200" b="1" dirty="0" err="1" smtClean="0"/>
              <a:t>microsomes</a:t>
            </a:r>
            <a:r>
              <a:rPr lang="en-US" sz="1200" dirty="0" smtClean="0"/>
              <a:t> are vesicle-like artifacts re-formed from pieces of the endoplasmic reticulum(ER) when eukaryotic cells are broken-up in the laboratory; </a:t>
            </a:r>
            <a:r>
              <a:rPr lang="en-US" sz="1200" dirty="0" err="1" smtClean="0"/>
              <a:t>microsomes</a:t>
            </a:r>
            <a:r>
              <a:rPr lang="en-US" sz="1200" dirty="0" smtClean="0"/>
              <a:t> are not present in healthy, living cells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00042"/>
            <a:ext cx="8229600" cy="1066800"/>
          </a:xfrm>
        </p:spPr>
        <p:txBody>
          <a:bodyPr/>
          <a:lstStyle/>
          <a:p>
            <a:r>
              <a:rPr lang="en-US" dirty="0" smtClean="0"/>
              <a:t>Enzyme inducers (cont)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325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is suggested that in rodents the differences in long term activity of enzyme inducers depend on the enzyme class</a:t>
            </a:r>
          </a:p>
          <a:p>
            <a:pPr lvl="1"/>
            <a:r>
              <a:rPr lang="en-US" dirty="0" smtClean="0"/>
              <a:t>CYP2B usually leads to formation of inactive metabolites</a:t>
            </a:r>
          </a:p>
          <a:p>
            <a:pPr lvl="1"/>
            <a:r>
              <a:rPr lang="en-US" dirty="0" smtClean="0"/>
              <a:t>CYP 1A generally convert the </a:t>
            </a:r>
            <a:r>
              <a:rPr lang="en-US" dirty="0" err="1" smtClean="0"/>
              <a:t>xenobiotics</a:t>
            </a:r>
            <a:r>
              <a:rPr lang="en-US" dirty="0" smtClean="0"/>
              <a:t> to reactive </a:t>
            </a:r>
            <a:r>
              <a:rPr lang="en-US" dirty="0" err="1" smtClean="0"/>
              <a:t>electrophiles</a:t>
            </a:r>
            <a:r>
              <a:rPr lang="en-US" dirty="0" smtClean="0"/>
              <a:t> giving rise to cellular toxicity and carcinogenicity</a:t>
            </a:r>
          </a:p>
          <a:p>
            <a:r>
              <a:rPr lang="en-US" dirty="0" smtClean="0"/>
              <a:t>BY CONTRAST in humans very rare drugs are significant enzyme inducers for example </a:t>
            </a:r>
            <a:r>
              <a:rPr lang="en-US" dirty="0" err="1" smtClean="0"/>
              <a:t>rifampicin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Liver structure / blood flow</a:t>
            </a:r>
            <a:endParaRPr lang="el-G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1285860"/>
            <a:ext cx="7572428" cy="527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s://image.slidesharecdn.com/non-neoplastichepatobiliarylecture-161023154641/95/non-neoplastic-hepatobiliary-lecture-62-1024.jpg?cb=1477238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8763061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https://image.slidesharecdn.com/non-neoplastichepatobiliarylecture-161023154641/95/non-neoplastic-hepatobiliary-lecture-63-1024.jpg?cb=1477238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9001156" cy="5063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0" y="857232"/>
            <a:ext cx="9144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Toxicologic</a:t>
            </a:r>
            <a:r>
              <a:rPr lang="en-US" dirty="0" smtClean="0"/>
              <a:t> significance </a:t>
            </a:r>
            <a:br>
              <a:rPr lang="en-US" dirty="0" smtClean="0"/>
            </a:br>
            <a:r>
              <a:rPr lang="en-US" dirty="0" smtClean="0"/>
              <a:t>of enzyme inducers </a:t>
            </a:r>
            <a:endParaRPr lang="el-GR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465592"/>
          </a:xfrm>
        </p:spPr>
        <p:txBody>
          <a:bodyPr/>
          <a:lstStyle/>
          <a:p>
            <a:r>
              <a:rPr lang="en-US" dirty="0" smtClean="0"/>
              <a:t>Increased degradation of hormones</a:t>
            </a:r>
          </a:p>
          <a:p>
            <a:r>
              <a:rPr lang="en-US" dirty="0" smtClean="0"/>
              <a:t>Increased deactivation or activation of </a:t>
            </a:r>
            <a:r>
              <a:rPr lang="en-US" dirty="0" err="1" smtClean="0"/>
              <a:t>xenobiotics</a:t>
            </a:r>
            <a:endParaRPr lang="en-US" dirty="0" smtClean="0"/>
          </a:p>
          <a:p>
            <a:r>
              <a:rPr lang="en-US" dirty="0" smtClean="0"/>
              <a:t>One of the biggest problems in humans is altered metabolism of drugs </a:t>
            </a:r>
          </a:p>
          <a:p>
            <a:pPr lvl="1"/>
            <a:r>
              <a:rPr lang="en-US" dirty="0" smtClean="0"/>
              <a:t> increase of the risk of drug </a:t>
            </a:r>
            <a:r>
              <a:rPr lang="en-US" dirty="0" err="1" smtClean="0"/>
              <a:t>drug</a:t>
            </a:r>
            <a:r>
              <a:rPr lang="en-US" dirty="0" smtClean="0"/>
              <a:t> interactions and</a:t>
            </a:r>
          </a:p>
          <a:p>
            <a:pPr lvl="1"/>
            <a:r>
              <a:rPr lang="en-US" dirty="0" smtClean="0"/>
              <a:t>variability of exposure 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548680"/>
            <a:ext cx="6286544" cy="1066800"/>
          </a:xfrm>
        </p:spPr>
        <p:txBody>
          <a:bodyPr/>
          <a:lstStyle/>
          <a:p>
            <a:r>
              <a:rPr lang="en-US" dirty="0" err="1" smtClean="0"/>
              <a:t>Peroxisome</a:t>
            </a:r>
            <a:r>
              <a:rPr lang="en-US" dirty="0" smtClean="0"/>
              <a:t> proliferators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325112"/>
          </a:xfrm>
        </p:spPr>
        <p:txBody>
          <a:bodyPr>
            <a:normAutofit/>
          </a:bodyPr>
          <a:lstStyle/>
          <a:p>
            <a:r>
              <a:rPr lang="en-US" dirty="0" smtClean="0"/>
              <a:t>Rodents: </a:t>
            </a:r>
            <a:r>
              <a:rPr lang="en-US" dirty="0" err="1" smtClean="0"/>
              <a:t>clofibrate</a:t>
            </a:r>
            <a:r>
              <a:rPr lang="en-US" dirty="0" smtClean="0"/>
              <a:t> produce liver enlargement , proliferation of SER and increases of p450 enzymes activity AND PEROXISOMES proliferation in rodents (not in humans).</a:t>
            </a:r>
          </a:p>
          <a:p>
            <a:r>
              <a:rPr lang="en-US" dirty="0" smtClean="0"/>
              <a:t>In rodents </a:t>
            </a:r>
            <a:r>
              <a:rPr lang="en-US" dirty="0" err="1" smtClean="0"/>
              <a:t>peroxisome</a:t>
            </a:r>
            <a:r>
              <a:rPr lang="en-US" dirty="0" smtClean="0"/>
              <a:t> proliferation is mediated through the nuclear receptor  PPAR-</a:t>
            </a:r>
            <a:r>
              <a:rPr lang="el-GR" dirty="0" smtClean="0"/>
              <a:t>α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image.slidesharecdn.com/hepatotoxicity-150907164838-lva1-app6892/95/hepatotoxicity-122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001024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image.slidesharecdn.com/hepatotoxicity-150907164838-lva1-app6892/95/hepatotoxicity-81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89316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57158" y="500042"/>
            <a:ext cx="7429552" cy="1066800"/>
          </a:xfrm>
        </p:spPr>
        <p:txBody>
          <a:bodyPr/>
          <a:lstStyle/>
          <a:p>
            <a:r>
              <a:rPr lang="en-US" dirty="0" smtClean="0"/>
              <a:t>    </a:t>
            </a:r>
            <a:r>
              <a:rPr lang="en-US" dirty="0" err="1" smtClean="0"/>
              <a:t>Peroxisome</a:t>
            </a:r>
            <a:r>
              <a:rPr lang="en-US" dirty="0" smtClean="0"/>
              <a:t> proliferators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There are considerable species differences in sensitivity to </a:t>
            </a:r>
            <a:r>
              <a:rPr lang="en-US" sz="2000" dirty="0" err="1" smtClean="0"/>
              <a:t>peroxisomal</a:t>
            </a:r>
            <a:r>
              <a:rPr lang="en-US" sz="2000" dirty="0" smtClean="0"/>
              <a:t> proliferation that are generally attributed to the expression of PPAR-</a:t>
            </a:r>
            <a:r>
              <a:rPr lang="el-GR" sz="2000" dirty="0" smtClean="0"/>
              <a:t>α</a:t>
            </a:r>
            <a:r>
              <a:rPr lang="en-US" sz="2000" dirty="0" smtClean="0"/>
              <a:t> receptor.</a:t>
            </a:r>
          </a:p>
          <a:p>
            <a:r>
              <a:rPr lang="en-US" sz="2000" dirty="0" smtClean="0"/>
              <a:t>Humans have low sensitivity because they have far lower levels of PPAR-</a:t>
            </a:r>
            <a:r>
              <a:rPr lang="el-GR" sz="2000" dirty="0" smtClean="0"/>
              <a:t>α </a:t>
            </a:r>
            <a:r>
              <a:rPr lang="en-US" sz="2000" dirty="0" smtClean="0"/>
              <a:t>expression than mice </a:t>
            </a:r>
          </a:p>
          <a:p>
            <a:r>
              <a:rPr lang="en-US" sz="2000" dirty="0" smtClean="0"/>
              <a:t>However, in order to make a reasonable risk assessment for human patients we should carefully assess every new drug causing </a:t>
            </a:r>
            <a:r>
              <a:rPr lang="en-US" sz="2000" dirty="0" err="1" smtClean="0"/>
              <a:t>peroxisome</a:t>
            </a:r>
            <a:r>
              <a:rPr lang="en-US" sz="2000" dirty="0" smtClean="0"/>
              <a:t> proliferation in other animals.</a:t>
            </a:r>
            <a:endParaRPr lang="el-GR" sz="2000" dirty="0"/>
          </a:p>
        </p:txBody>
      </p:sp>
      <p:sp>
        <p:nvSpPr>
          <p:cNvPr id="4" name="3 - TextBox"/>
          <p:cNvSpPr txBox="1"/>
          <p:nvPr/>
        </p:nvSpPr>
        <p:spPr>
          <a:xfrm>
            <a:off x="1000100" y="1428736"/>
            <a:ext cx="61436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IS THIS RELEVANT TO HUMANS???</a:t>
            </a:r>
            <a:r>
              <a:rPr lang="el-GR" dirty="0" smtClean="0"/>
              <a:t>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500042"/>
            <a:ext cx="5072098" cy="857256"/>
          </a:xfrm>
        </p:spPr>
        <p:txBody>
          <a:bodyPr/>
          <a:lstStyle/>
          <a:p>
            <a:r>
              <a:rPr lang="en-US" dirty="0" err="1" smtClean="0"/>
              <a:t>Karyomegaly</a:t>
            </a:r>
            <a:endParaRPr lang="el-GR" dirty="0"/>
          </a:p>
        </p:txBody>
      </p:sp>
      <p:pic>
        <p:nvPicPr>
          <p:cNvPr id="135172" name="Picture 4" descr="https://image.slidesharecdn.com/non-neoplastichepatobiliarylecture-161023154641/95/non-neoplastic-hepatobiliary-lecture-120-1024.jpg?cb=1477238147"/>
          <p:cNvPicPr>
            <a:picLocks noChangeAspect="1" noChangeArrowheads="1"/>
          </p:cNvPicPr>
          <p:nvPr/>
        </p:nvPicPr>
        <p:blipFill>
          <a:blip r:embed="rId2" cstate="print"/>
          <a:srcRect l="15149" t="15840" r="14685"/>
          <a:stretch>
            <a:fillRect/>
          </a:stretch>
        </p:blipFill>
        <p:spPr bwMode="auto">
          <a:xfrm>
            <a:off x="683568" y="1340768"/>
            <a:ext cx="7416824" cy="4925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Pigmentation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Bile (</a:t>
            </a:r>
            <a:r>
              <a:rPr lang="en-US" dirty="0" err="1" smtClean="0"/>
              <a:t>cholestasis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Lipofuscin</a:t>
            </a:r>
            <a:endParaRPr lang="en-US" dirty="0" smtClean="0"/>
          </a:p>
          <a:p>
            <a:r>
              <a:rPr lang="en-US" dirty="0" smtClean="0"/>
              <a:t>Hemoglobin</a:t>
            </a:r>
          </a:p>
          <a:p>
            <a:r>
              <a:rPr lang="en-US" dirty="0" err="1" smtClean="0"/>
              <a:t>Thoratrast</a:t>
            </a:r>
            <a:r>
              <a:rPr lang="en-US" dirty="0" smtClean="0"/>
              <a:t> / other drugs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image.slidesharecdn.com/hepatotoxicity-150907164838-lva1-app6892/95/hepatotoxicity-133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8324872" cy="6243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en-US" dirty="0" smtClean="0"/>
              <a:t>Normal liver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28670"/>
            <a:ext cx="8229600" cy="1857388"/>
          </a:xfrm>
        </p:spPr>
        <p:txBody>
          <a:bodyPr>
            <a:normAutofit/>
          </a:bodyPr>
          <a:lstStyle/>
          <a:p>
            <a:r>
              <a:rPr lang="en-US" dirty="0" smtClean="0"/>
              <a:t>Is divided into lobules</a:t>
            </a:r>
          </a:p>
          <a:p>
            <a:r>
              <a:rPr lang="en-US" dirty="0" smtClean="0"/>
              <a:t>The center of the lobule is the central vein</a:t>
            </a:r>
          </a:p>
          <a:p>
            <a:r>
              <a:rPr lang="en-US" dirty="0" smtClean="0"/>
              <a:t>At the periphery of the lobule are portal triads</a:t>
            </a:r>
            <a:endParaRPr lang="el-GR" dirty="0"/>
          </a:p>
        </p:txBody>
      </p:sp>
      <p:pic>
        <p:nvPicPr>
          <p:cNvPr id="9220" name="Picture 4" descr="Αποτέλεσμα εικόνας για liver 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5715000" cy="3819525"/>
          </a:xfrm>
          <a:prstGeom prst="rect">
            <a:avLst/>
          </a:prstGeom>
          <a:noFill/>
        </p:spPr>
      </p:pic>
      <p:pic>
        <p:nvPicPr>
          <p:cNvPr id="9222" name="Picture 6" descr="Αποτέλεσμα εικόνας για liver hist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7148" y="4071942"/>
            <a:ext cx="3098515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image.slidesharecdn.com/hepatotoxicity-150907164838-lva1-app6892/95/hepatotoxicity-72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572428" cy="5679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Necrosis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251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Zonal, </a:t>
            </a:r>
          </a:p>
          <a:p>
            <a:pPr lvl="1"/>
            <a:r>
              <a:rPr lang="en-US" dirty="0" err="1" smtClean="0"/>
              <a:t>Centrilobular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Is related to the administration of drugs and chemicals.</a:t>
            </a:r>
          </a:p>
          <a:p>
            <a:pPr lvl="2"/>
            <a:r>
              <a:rPr lang="en-US" dirty="0" smtClean="0"/>
              <a:t>Zone III is particularly vulnerable to </a:t>
            </a:r>
          </a:p>
          <a:p>
            <a:pPr lvl="3"/>
            <a:r>
              <a:rPr lang="en-US" dirty="0" smtClean="0"/>
              <a:t>ischemic damage (due to oxygen gradient)</a:t>
            </a:r>
          </a:p>
          <a:p>
            <a:pPr lvl="3"/>
            <a:r>
              <a:rPr lang="en-US" dirty="0" smtClean="0"/>
              <a:t>Formation of reactive metabolites  (due to increased drug </a:t>
            </a:r>
            <a:r>
              <a:rPr lang="en-US" dirty="0" err="1" smtClean="0"/>
              <a:t>metabolising</a:t>
            </a:r>
            <a:r>
              <a:rPr lang="en-US" dirty="0" smtClean="0"/>
              <a:t> capacities) </a:t>
            </a:r>
          </a:p>
          <a:p>
            <a:pPr lvl="3"/>
            <a:r>
              <a:rPr lang="en-US" dirty="0" smtClean="0"/>
              <a:t>disturbance of hepatic blood supply</a:t>
            </a:r>
          </a:p>
          <a:p>
            <a:pPr lvl="1"/>
            <a:r>
              <a:rPr lang="en-US" dirty="0" err="1" smtClean="0"/>
              <a:t>Periportal</a:t>
            </a:r>
            <a:r>
              <a:rPr lang="en-US" dirty="0" smtClean="0"/>
              <a:t>, </a:t>
            </a:r>
          </a:p>
          <a:p>
            <a:pPr lvl="2"/>
            <a:r>
              <a:rPr lang="el-GR" dirty="0" smtClean="0"/>
              <a:t>α-</a:t>
            </a:r>
            <a:r>
              <a:rPr lang="en-US" dirty="0" err="1" smtClean="0"/>
              <a:t>naphthylisocyanate</a:t>
            </a:r>
            <a:r>
              <a:rPr lang="en-US" dirty="0" smtClean="0"/>
              <a:t> and </a:t>
            </a:r>
            <a:r>
              <a:rPr lang="en-US" dirty="0" err="1" smtClean="0"/>
              <a:t>allyl</a:t>
            </a:r>
            <a:r>
              <a:rPr lang="en-US" dirty="0" smtClean="0"/>
              <a:t> alcohol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026"/>
          <p:cNvSpPr txBox="1">
            <a:spLocks noChangeArrowheads="1"/>
          </p:cNvSpPr>
          <p:nvPr/>
        </p:nvSpPr>
        <p:spPr bwMode="auto">
          <a:xfrm>
            <a:off x="1714480" y="428604"/>
            <a:ext cx="5861050" cy="679450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000066"/>
                </a:solidFill>
              </a:rPr>
              <a:t>METABOLIC ACTIVATION</a:t>
            </a:r>
            <a:endParaRPr lang="en-US" sz="3600" dirty="0">
              <a:solidFill>
                <a:srgbClr val="000066"/>
              </a:solidFill>
            </a:endParaRPr>
          </a:p>
        </p:txBody>
      </p:sp>
      <p:sp>
        <p:nvSpPr>
          <p:cNvPr id="81923" name="Text Box 1027"/>
          <p:cNvSpPr txBox="1">
            <a:spLocks noChangeArrowheads="1"/>
          </p:cNvSpPr>
          <p:nvPr/>
        </p:nvSpPr>
        <p:spPr bwMode="auto">
          <a:xfrm>
            <a:off x="0" y="108426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algn="ctr"/>
            <a:r>
              <a:rPr lang="fr-FR">
                <a:solidFill>
                  <a:srgbClr val="FFFF00"/>
                </a:solidFill>
              </a:rPr>
              <a:t>	</a:t>
            </a:r>
            <a:r>
              <a:rPr lang="en-US"/>
              <a:t>		</a:t>
            </a:r>
          </a:p>
        </p:txBody>
      </p:sp>
      <p:sp>
        <p:nvSpPr>
          <p:cNvPr id="81924" name="Line 1028"/>
          <p:cNvSpPr>
            <a:spLocks noChangeShapeType="1"/>
          </p:cNvSpPr>
          <p:nvPr/>
        </p:nvSpPr>
        <p:spPr bwMode="auto">
          <a:xfrm>
            <a:off x="4429123" y="1500175"/>
            <a:ext cx="45719" cy="42862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l-GR"/>
          </a:p>
        </p:txBody>
      </p:sp>
      <p:sp>
        <p:nvSpPr>
          <p:cNvPr id="81926" name="Rectangle 1030"/>
          <p:cNvSpPr>
            <a:spLocks noChangeArrowheads="1"/>
          </p:cNvSpPr>
          <p:nvPr/>
        </p:nvSpPr>
        <p:spPr bwMode="auto">
          <a:xfrm>
            <a:off x="4429124" y="3143248"/>
            <a:ext cx="209550" cy="28575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l-GR">
              <a:solidFill>
                <a:srgbClr val="FF0000"/>
              </a:solidFill>
            </a:endParaRPr>
          </a:p>
        </p:txBody>
      </p:sp>
      <p:sp>
        <p:nvSpPr>
          <p:cNvPr id="81928" name="Line 1032"/>
          <p:cNvSpPr>
            <a:spLocks noChangeShapeType="1"/>
          </p:cNvSpPr>
          <p:nvPr/>
        </p:nvSpPr>
        <p:spPr bwMode="auto">
          <a:xfrm flipH="1">
            <a:off x="4526279" y="2643182"/>
            <a:ext cx="45720" cy="42862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l-GR"/>
          </a:p>
        </p:txBody>
      </p:sp>
      <p:sp>
        <p:nvSpPr>
          <p:cNvPr id="81932" name="Line 1036"/>
          <p:cNvSpPr>
            <a:spLocks noChangeShapeType="1"/>
          </p:cNvSpPr>
          <p:nvPr/>
        </p:nvSpPr>
        <p:spPr bwMode="auto">
          <a:xfrm flipH="1">
            <a:off x="2643173" y="3571877"/>
            <a:ext cx="1522405" cy="42862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l-GR"/>
          </a:p>
        </p:txBody>
      </p:sp>
      <p:sp>
        <p:nvSpPr>
          <p:cNvPr id="81936" name="Text Box 1040"/>
          <p:cNvSpPr txBox="1">
            <a:spLocks noChangeArrowheads="1"/>
          </p:cNvSpPr>
          <p:nvPr/>
        </p:nvSpPr>
        <p:spPr bwMode="auto">
          <a:xfrm>
            <a:off x="357158" y="5572140"/>
            <a:ext cx="214314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Immune reactions</a:t>
            </a:r>
          </a:p>
        </p:txBody>
      </p:sp>
      <p:sp>
        <p:nvSpPr>
          <p:cNvPr id="81931" name="Line 1035"/>
          <p:cNvSpPr>
            <a:spLocks noChangeShapeType="1"/>
          </p:cNvSpPr>
          <p:nvPr/>
        </p:nvSpPr>
        <p:spPr bwMode="auto">
          <a:xfrm>
            <a:off x="4643438" y="3571876"/>
            <a:ext cx="2000264" cy="71438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l-GR"/>
          </a:p>
        </p:txBody>
      </p:sp>
      <p:sp>
        <p:nvSpPr>
          <p:cNvPr id="81933" name="Text Box 1037"/>
          <p:cNvSpPr txBox="1">
            <a:spLocks noChangeArrowheads="1"/>
          </p:cNvSpPr>
          <p:nvPr/>
        </p:nvSpPr>
        <p:spPr bwMode="auto">
          <a:xfrm flipH="1">
            <a:off x="6572264" y="4357694"/>
            <a:ext cx="21082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ym typeface="Wingdings 3" pitchFamily="18" charset="2"/>
              </a:rPr>
              <a:t>Extensive</a:t>
            </a:r>
          </a:p>
          <a:p>
            <a:r>
              <a:rPr lang="en-US" dirty="0">
                <a:sym typeface="Wingdings 3" pitchFamily="18" charset="2"/>
              </a:rPr>
              <a:t>  covalent</a:t>
            </a:r>
          </a:p>
          <a:p>
            <a:r>
              <a:rPr lang="en-US" dirty="0">
                <a:sym typeface="Wingdings 3" pitchFamily="18" charset="2"/>
              </a:rPr>
              <a:t>  </a:t>
            </a:r>
            <a:r>
              <a:rPr lang="en-US" dirty="0" smtClean="0">
                <a:sym typeface="Wingdings 3" pitchFamily="18" charset="2"/>
              </a:rPr>
              <a:t>binding with vital organelles</a:t>
            </a:r>
            <a:endParaRPr lang="en-US" dirty="0">
              <a:sym typeface="Wingdings 3" pitchFamily="18" charset="2"/>
            </a:endParaRPr>
          </a:p>
        </p:txBody>
      </p:sp>
      <p:sp>
        <p:nvSpPr>
          <p:cNvPr id="81937" name="Text Box 1041"/>
          <p:cNvSpPr txBox="1">
            <a:spLocks noChangeArrowheads="1"/>
          </p:cNvSpPr>
          <p:nvPr/>
        </p:nvSpPr>
        <p:spPr bwMode="auto">
          <a:xfrm>
            <a:off x="6858016" y="5715016"/>
            <a:ext cx="1643074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Direct toxicity</a:t>
            </a:r>
          </a:p>
        </p:txBody>
      </p:sp>
      <p:sp>
        <p:nvSpPr>
          <p:cNvPr id="81940" name="Text Box 1044"/>
          <p:cNvSpPr txBox="1">
            <a:spLocks noChangeArrowheads="1"/>
          </p:cNvSpPr>
          <p:nvPr/>
        </p:nvSpPr>
        <p:spPr bwMode="auto">
          <a:xfrm>
            <a:off x="3428992" y="2000240"/>
            <a:ext cx="2143140" cy="642942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Reactive metabolite</a:t>
            </a:r>
          </a:p>
        </p:txBody>
      </p:sp>
      <p:sp>
        <p:nvSpPr>
          <p:cNvPr id="81942" name="Text Box 1046"/>
          <p:cNvSpPr txBox="1">
            <a:spLocks noChangeArrowheads="1"/>
          </p:cNvSpPr>
          <p:nvPr/>
        </p:nvSpPr>
        <p:spPr bwMode="auto">
          <a:xfrm>
            <a:off x="4067175" y="1116013"/>
            <a:ext cx="1014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Drug</a:t>
            </a:r>
          </a:p>
        </p:txBody>
      </p:sp>
      <p:sp>
        <p:nvSpPr>
          <p:cNvPr id="81943" name="Text Box 1047"/>
          <p:cNvSpPr txBox="1">
            <a:spLocks noChangeArrowheads="1"/>
          </p:cNvSpPr>
          <p:nvPr/>
        </p:nvSpPr>
        <p:spPr bwMode="auto">
          <a:xfrm>
            <a:off x="4714876" y="164305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CYP</a:t>
            </a:r>
            <a:endParaRPr lang="en-US"/>
          </a:p>
        </p:txBody>
      </p:sp>
      <p:sp>
        <p:nvSpPr>
          <p:cNvPr id="81944" name="Line 1048"/>
          <p:cNvSpPr>
            <a:spLocks noChangeShapeType="1"/>
          </p:cNvSpPr>
          <p:nvPr/>
        </p:nvSpPr>
        <p:spPr bwMode="auto">
          <a:xfrm>
            <a:off x="3571868" y="3286124"/>
            <a:ext cx="738187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45" name="Line 1049"/>
          <p:cNvSpPr>
            <a:spLocks noChangeShapeType="1"/>
          </p:cNvSpPr>
          <p:nvPr/>
        </p:nvSpPr>
        <p:spPr bwMode="auto">
          <a:xfrm>
            <a:off x="4357686" y="3000372"/>
            <a:ext cx="1587" cy="508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46" name="Line 1050"/>
          <p:cNvSpPr>
            <a:spLocks noChangeShapeType="1"/>
          </p:cNvSpPr>
          <p:nvPr/>
        </p:nvSpPr>
        <p:spPr bwMode="auto">
          <a:xfrm flipV="1">
            <a:off x="4429124" y="3500438"/>
            <a:ext cx="195262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47" name="Line 1051"/>
          <p:cNvSpPr>
            <a:spLocks noChangeShapeType="1"/>
          </p:cNvSpPr>
          <p:nvPr/>
        </p:nvSpPr>
        <p:spPr bwMode="auto">
          <a:xfrm flipV="1">
            <a:off x="4357686" y="3071810"/>
            <a:ext cx="217487" cy="1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1950" name="Line 1054"/>
          <p:cNvSpPr>
            <a:spLocks noChangeShapeType="1"/>
          </p:cNvSpPr>
          <p:nvPr/>
        </p:nvSpPr>
        <p:spPr bwMode="auto">
          <a:xfrm flipH="1">
            <a:off x="4429124" y="3643314"/>
            <a:ext cx="71438" cy="107157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l-GR"/>
          </a:p>
        </p:txBody>
      </p:sp>
      <p:sp>
        <p:nvSpPr>
          <p:cNvPr id="25" name="Text Box 1041"/>
          <p:cNvSpPr txBox="1">
            <a:spLocks noChangeArrowheads="1"/>
          </p:cNvSpPr>
          <p:nvPr/>
        </p:nvSpPr>
        <p:spPr bwMode="auto">
          <a:xfrm>
            <a:off x="3786182" y="6143644"/>
            <a:ext cx="185738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Indirect </a:t>
            </a:r>
            <a:r>
              <a:rPr lang="en-US" dirty="0"/>
              <a:t>toxicity</a:t>
            </a:r>
          </a:p>
        </p:txBody>
      </p:sp>
      <p:sp>
        <p:nvSpPr>
          <p:cNvPr id="26" name="Text Box 1037"/>
          <p:cNvSpPr txBox="1">
            <a:spLocks noChangeArrowheads="1"/>
          </p:cNvSpPr>
          <p:nvPr/>
        </p:nvSpPr>
        <p:spPr bwMode="auto">
          <a:xfrm flipH="1">
            <a:off x="3500430" y="4857760"/>
            <a:ext cx="235745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 3" pitchFamily="18" charset="2"/>
              </a:rPr>
              <a:t>Promotion of lipid </a:t>
            </a:r>
            <a:r>
              <a:rPr lang="en-US" dirty="0" err="1" smtClean="0">
                <a:sym typeface="Wingdings 3" pitchFamily="18" charset="2"/>
              </a:rPr>
              <a:t>peroxidation</a:t>
            </a:r>
            <a:r>
              <a:rPr lang="en-US" dirty="0" smtClean="0">
                <a:sym typeface="Wingdings 3" pitchFamily="18" charset="2"/>
              </a:rPr>
              <a:t>  of membrane associated fatty acids</a:t>
            </a:r>
            <a:endParaRPr lang="en-US" dirty="0">
              <a:sym typeface="Wingdings 3" pitchFamily="18" charset="2"/>
            </a:endParaRPr>
          </a:p>
        </p:txBody>
      </p:sp>
      <p:sp>
        <p:nvSpPr>
          <p:cNvPr id="27" name="Text Box 1037"/>
          <p:cNvSpPr txBox="1">
            <a:spLocks noChangeArrowheads="1"/>
          </p:cNvSpPr>
          <p:nvPr/>
        </p:nvSpPr>
        <p:spPr bwMode="auto">
          <a:xfrm flipH="1">
            <a:off x="285720" y="3429000"/>
            <a:ext cx="225107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 3" pitchFamily="18" charset="2"/>
              </a:rPr>
              <a:t>Parent drug or metabolite act as </a:t>
            </a:r>
            <a:r>
              <a:rPr lang="en-US" dirty="0" err="1" smtClean="0">
                <a:sym typeface="Wingdings 3" pitchFamily="18" charset="2"/>
              </a:rPr>
              <a:t>hapten</a:t>
            </a:r>
            <a:r>
              <a:rPr lang="en-US" dirty="0" smtClean="0">
                <a:sym typeface="Wingdings 3" pitchFamily="18" charset="2"/>
              </a:rPr>
              <a:t> by combining with macromolecules rendering them antigenic</a:t>
            </a:r>
            <a:endParaRPr lang="en-US" dirty="0">
              <a:sym typeface="Wingdings 3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image.slidesharecdn.com/non-neoplastichepatobiliarylecture-161023154641/95/non-neoplastic-hepatobiliary-lecture-104-1024.jpg?cb=1477238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889006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image.slidesharecdn.com/non-neoplastichepatobiliarylecture-161023154641/95/non-neoplastic-hepatobiliary-lecture-105-1024.jpg?cb=1477238147"/>
          <p:cNvPicPr>
            <a:picLocks noChangeAspect="1" noChangeArrowheads="1"/>
          </p:cNvPicPr>
          <p:nvPr/>
        </p:nvPicPr>
        <p:blipFill>
          <a:blip r:embed="rId2" cstate="print"/>
          <a:srcRect l="24727" t="2199"/>
          <a:stretch>
            <a:fillRect/>
          </a:stretch>
        </p:blipFill>
        <p:spPr bwMode="auto">
          <a:xfrm>
            <a:off x="827583" y="620688"/>
            <a:ext cx="7783627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image.slidesharecdn.com/non-neoplastichepatobiliarylecture-161023154641/95/non-neoplastic-hepatobiliary-lecture-102-1024.jpg?cb=1477238147"/>
          <p:cNvPicPr>
            <a:picLocks noChangeAspect="1" noChangeArrowheads="1"/>
          </p:cNvPicPr>
          <p:nvPr/>
        </p:nvPicPr>
        <p:blipFill>
          <a:blip r:embed="rId2" cstate="print"/>
          <a:srcRect l="23175" t="2063" r="8904"/>
          <a:stretch>
            <a:fillRect/>
          </a:stretch>
        </p:blipFill>
        <p:spPr bwMode="auto">
          <a:xfrm>
            <a:off x="971600" y="764704"/>
            <a:ext cx="6624736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066800"/>
          </a:xfrm>
        </p:spPr>
        <p:txBody>
          <a:bodyPr/>
          <a:lstStyle/>
          <a:p>
            <a:r>
              <a:rPr lang="en-US" dirty="0" smtClean="0"/>
              <a:t>Necrosis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18722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Focal, </a:t>
            </a:r>
          </a:p>
          <a:p>
            <a:pPr lvl="1"/>
            <a:r>
              <a:rPr lang="en-US" sz="2000" dirty="0" smtClean="0"/>
              <a:t>sporadic occurrence of well defined foci of necrotic </a:t>
            </a:r>
            <a:r>
              <a:rPr lang="en-US" sz="2000" dirty="0" err="1" smtClean="0"/>
              <a:t>hepatocytes</a:t>
            </a:r>
            <a:r>
              <a:rPr lang="en-US" sz="2000" dirty="0" smtClean="0"/>
              <a:t>. / Is it a real phenomenon /relevant) to the </a:t>
            </a:r>
            <a:r>
              <a:rPr lang="en-US" sz="2000" dirty="0" err="1" smtClean="0"/>
              <a:t>xenobiotic</a:t>
            </a:r>
            <a:r>
              <a:rPr lang="en-US" sz="2000" dirty="0" smtClean="0"/>
              <a:t> administration?   </a:t>
            </a:r>
          </a:p>
          <a:p>
            <a:endParaRPr lang="el-GR" sz="2000" dirty="0"/>
          </a:p>
        </p:txBody>
      </p:sp>
      <p:pic>
        <p:nvPicPr>
          <p:cNvPr id="4" name="Picture 2" descr="https://image.slidesharecdn.com/non-neoplastichepatobiliarylecture-161023154641/95/non-neoplastic-hepatobiliary-lecture-100-1024.jpg?cb=1477238147"/>
          <p:cNvPicPr>
            <a:picLocks noChangeAspect="1" noChangeArrowheads="1"/>
          </p:cNvPicPr>
          <p:nvPr/>
        </p:nvPicPr>
        <p:blipFill>
          <a:blip r:embed="rId2" cstate="print"/>
          <a:srcRect l="31007" t="26250" r="9192" b="4189"/>
          <a:stretch>
            <a:fillRect/>
          </a:stretch>
        </p:blipFill>
        <p:spPr bwMode="auto">
          <a:xfrm>
            <a:off x="611560" y="2564904"/>
            <a:ext cx="6264696" cy="4099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066800"/>
          </a:xfrm>
        </p:spPr>
        <p:txBody>
          <a:bodyPr/>
          <a:lstStyle/>
          <a:p>
            <a:r>
              <a:rPr lang="en-US" dirty="0" smtClean="0"/>
              <a:t>Necrosis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18722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Single cell necrosis,</a:t>
            </a:r>
          </a:p>
          <a:p>
            <a:pPr lvl="1"/>
            <a:r>
              <a:rPr lang="en-US" sz="2000" dirty="0" smtClean="0"/>
              <a:t>affect individual </a:t>
            </a:r>
            <a:r>
              <a:rPr lang="en-US" sz="2000" dirty="0" err="1" smtClean="0"/>
              <a:t>hepatocytes</a:t>
            </a:r>
            <a:r>
              <a:rPr lang="en-US" sz="2000" dirty="0" smtClean="0"/>
              <a:t> (apoptosis) seen as isolated dense </a:t>
            </a:r>
            <a:r>
              <a:rPr lang="en-US" sz="2000" dirty="0" err="1" smtClean="0"/>
              <a:t>eosinophilic</a:t>
            </a:r>
            <a:r>
              <a:rPr lang="en-US" sz="2000" dirty="0" smtClean="0"/>
              <a:t> bodies sometimes with </a:t>
            </a:r>
            <a:r>
              <a:rPr lang="en-US" sz="2000" dirty="0" err="1" smtClean="0"/>
              <a:t>pyknotic</a:t>
            </a:r>
            <a:r>
              <a:rPr lang="en-US" sz="2000" dirty="0" smtClean="0"/>
              <a:t> nuclear fragments, without inflammation. In liver it is a common and quite normal phenomenon. </a:t>
            </a:r>
          </a:p>
          <a:p>
            <a:endParaRPr lang="el-GR" sz="2000" dirty="0"/>
          </a:p>
        </p:txBody>
      </p:sp>
      <p:pic>
        <p:nvPicPr>
          <p:cNvPr id="6" name="Picture 2" descr="https://image.slidesharecdn.com/hepatotoxicity-150907164838-lva1-app6892/95/hepatotoxicity-129-1024.jpg?cb=1441644584"/>
          <p:cNvPicPr>
            <a:picLocks noChangeAspect="1" noChangeArrowheads="1"/>
          </p:cNvPicPr>
          <p:nvPr/>
        </p:nvPicPr>
        <p:blipFill>
          <a:blip r:embed="rId2" cstate="print"/>
          <a:srcRect l="8760" t="13627" r="9480" b="3787"/>
          <a:stretch>
            <a:fillRect/>
          </a:stretch>
        </p:blipFill>
        <p:spPr bwMode="auto">
          <a:xfrm>
            <a:off x="2771800" y="2276872"/>
            <a:ext cx="5544616" cy="4200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325112"/>
          </a:xfrm>
        </p:spPr>
        <p:txBody>
          <a:bodyPr/>
          <a:lstStyle/>
          <a:p>
            <a:r>
              <a:rPr lang="en-US" dirty="0" smtClean="0"/>
              <a:t>Factors related to increased apoptosis: </a:t>
            </a:r>
          </a:p>
          <a:p>
            <a:pPr lvl="1"/>
            <a:r>
              <a:rPr lang="en-US" dirty="0" smtClean="0"/>
              <a:t>viral infections, </a:t>
            </a:r>
          </a:p>
          <a:p>
            <a:pPr lvl="1"/>
            <a:r>
              <a:rPr lang="en-US" dirty="0" smtClean="0"/>
              <a:t>immunological disorders,</a:t>
            </a:r>
          </a:p>
          <a:p>
            <a:pPr lvl="1"/>
            <a:r>
              <a:rPr lang="en-US" dirty="0" err="1" smtClean="0"/>
              <a:t>Xenobiotics</a:t>
            </a:r>
            <a:r>
              <a:rPr lang="en-US" dirty="0" smtClean="0"/>
              <a:t> (alcohol, cocaine, </a:t>
            </a:r>
            <a:r>
              <a:rPr lang="en-US" dirty="0" err="1" smtClean="0"/>
              <a:t>cycloheximide</a:t>
            </a:r>
            <a:r>
              <a:rPr lang="en-US" dirty="0" smtClean="0"/>
              <a:t>, anticancer drugs (</a:t>
            </a:r>
            <a:r>
              <a:rPr lang="en-US" dirty="0" err="1" smtClean="0"/>
              <a:t>mitomycin</a:t>
            </a:r>
            <a:r>
              <a:rPr lang="en-US" dirty="0" smtClean="0"/>
              <a:t> C), </a:t>
            </a:r>
          </a:p>
          <a:p>
            <a:pPr lvl="1"/>
            <a:r>
              <a:rPr lang="en-US" dirty="0" smtClean="0"/>
              <a:t>Withdrawal of liver enlargers 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500042"/>
            <a:ext cx="4286280" cy="1066800"/>
          </a:xfrm>
        </p:spPr>
        <p:txBody>
          <a:bodyPr/>
          <a:lstStyle/>
          <a:p>
            <a:r>
              <a:rPr lang="en-US" dirty="0" smtClean="0"/>
              <a:t>Inflammation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556792"/>
            <a:ext cx="8929718" cy="43251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Spontaneous inflammation, </a:t>
            </a:r>
          </a:p>
          <a:p>
            <a:pPr lvl="1"/>
            <a:r>
              <a:rPr lang="en-US" dirty="0" smtClean="0"/>
              <a:t>mild focal aggregates of acute or chronic inflammatory cells grouped around small zones of necrotic or degenerated </a:t>
            </a:r>
            <a:r>
              <a:rPr lang="en-US" dirty="0" err="1" smtClean="0"/>
              <a:t>eosinophilic</a:t>
            </a:r>
            <a:r>
              <a:rPr lang="en-US" dirty="0" smtClean="0"/>
              <a:t> </a:t>
            </a:r>
            <a:r>
              <a:rPr lang="en-US" dirty="0" err="1" smtClean="0"/>
              <a:t>hepatocytes</a:t>
            </a:r>
            <a:endParaRPr lang="en-US" dirty="0" smtClean="0"/>
          </a:p>
          <a:p>
            <a:pPr lvl="1"/>
            <a:r>
              <a:rPr lang="en-US" dirty="0" smtClean="0"/>
              <a:t>In general are not associated with to treatment with drugs  and chemicals</a:t>
            </a:r>
          </a:p>
          <a:p>
            <a:r>
              <a:rPr lang="en-US" dirty="0" smtClean="0"/>
              <a:t>Induced inflammation</a:t>
            </a:r>
          </a:p>
          <a:p>
            <a:pPr lvl="2"/>
            <a:r>
              <a:rPr lang="en-US" dirty="0" smtClean="0"/>
              <a:t>Acute</a:t>
            </a:r>
          </a:p>
          <a:p>
            <a:pPr lvl="2"/>
            <a:r>
              <a:rPr lang="en-US" dirty="0" smtClean="0"/>
              <a:t>Chronic (the features of chronic hepatitis found in humans are uncommonly found in laboratory animals). </a:t>
            </a:r>
          </a:p>
          <a:p>
            <a:pPr lvl="2">
              <a:buNone/>
            </a:pPr>
            <a:r>
              <a:rPr lang="en-US" dirty="0" smtClean="0"/>
              <a:t>     In humans is seen with HBV, HCV, autoimmune hepatitis and with drugs such as </a:t>
            </a:r>
            <a:r>
              <a:rPr lang="en-US" dirty="0" err="1" smtClean="0"/>
              <a:t>methydopa</a:t>
            </a:r>
            <a:r>
              <a:rPr lang="en-US" dirty="0" smtClean="0"/>
              <a:t>, </a:t>
            </a:r>
            <a:r>
              <a:rPr lang="en-US" dirty="0" err="1" smtClean="0"/>
              <a:t>nitrofurantoin</a:t>
            </a:r>
            <a:r>
              <a:rPr lang="en-US" dirty="0" smtClean="0"/>
              <a:t>, sulfonamides, </a:t>
            </a:r>
            <a:r>
              <a:rPr lang="en-US" dirty="0" err="1" smtClean="0"/>
              <a:t>isoniazid</a:t>
            </a:r>
            <a:r>
              <a:rPr lang="en-US" dirty="0" smtClean="0"/>
              <a:t>, </a:t>
            </a:r>
            <a:r>
              <a:rPr lang="en-US" dirty="0" err="1" smtClean="0"/>
              <a:t>nitroimidazole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Chronic active</a:t>
            </a:r>
          </a:p>
          <a:p>
            <a:pPr lvl="2"/>
            <a:r>
              <a:rPr lang="en-US" dirty="0" err="1" smtClean="0"/>
              <a:t>Granulomatous</a:t>
            </a:r>
            <a:r>
              <a:rPr lang="en-US" dirty="0" smtClean="0"/>
              <a:t> (if particulate forms of drug or metabolite precipitate in the liver)</a:t>
            </a:r>
            <a:br>
              <a:rPr lang="en-US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20" cy="683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image.slidesharecdn.com/hepatotoxicity-150907164838-lva1-app6892/95/hepatotoxicity-139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7929618" cy="5947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mage.slidesharecdn.com/hepatotoxicity-150907164838-lva1-app6892/95/hepatotoxicity-140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7429552" cy="557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image.slidesharecdn.com/hepatotoxicity-150907164838-lva1-app6892/95/hepatotoxicity-143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643866" cy="573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image.slidesharecdn.com/hepatotoxicity-150907164838-lva1-app6892/95/hepatotoxicity-145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71456"/>
            <a:ext cx="8382059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Αποτέλεσμα εικόνας για chronic inflammation li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7080939" cy="3738736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066800"/>
          </a:xfrm>
        </p:spPr>
        <p:txBody>
          <a:bodyPr/>
          <a:lstStyle/>
          <a:p>
            <a:r>
              <a:rPr lang="en-US" dirty="0" smtClean="0"/>
              <a:t>Chronic inflammation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</p:spPr>
        <p:txBody>
          <a:bodyPr/>
          <a:lstStyle/>
          <a:p>
            <a:r>
              <a:rPr lang="en-US" dirty="0" smtClean="0"/>
              <a:t>Proliferative lesions in rodents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2147130"/>
          </a:xfrm>
        </p:spPr>
        <p:txBody>
          <a:bodyPr>
            <a:normAutofit/>
          </a:bodyPr>
          <a:lstStyle/>
          <a:p>
            <a:r>
              <a:rPr lang="en-US" dirty="0" smtClean="0"/>
              <a:t>Foci of cellular alteration</a:t>
            </a:r>
          </a:p>
          <a:p>
            <a:r>
              <a:rPr lang="en-US" dirty="0" err="1" smtClean="0"/>
              <a:t>Hepatocellular</a:t>
            </a:r>
            <a:r>
              <a:rPr lang="en-US" dirty="0" smtClean="0"/>
              <a:t> adenoma</a:t>
            </a:r>
          </a:p>
          <a:p>
            <a:r>
              <a:rPr lang="en-US" dirty="0" err="1" smtClean="0"/>
              <a:t>Hepatocellular</a:t>
            </a:r>
            <a:r>
              <a:rPr lang="en-US" dirty="0" smtClean="0"/>
              <a:t> carcinoma</a:t>
            </a:r>
          </a:p>
          <a:p>
            <a:r>
              <a:rPr lang="en-US" dirty="0" smtClean="0"/>
              <a:t>Regenerative Hyperplasia/ cirrhosis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539552" y="4077072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humans liver </a:t>
            </a:r>
            <a:r>
              <a:rPr lang="en-US" dirty="0" err="1" smtClean="0"/>
              <a:t>neoplasms</a:t>
            </a:r>
            <a:r>
              <a:rPr lang="en-US" dirty="0" smtClean="0"/>
              <a:t> are associated with an underlying chronic liver disease / liver cirrhosis (chronic viral hepatitis B or C, chronic alcohol consumption, non-alcoholic </a:t>
            </a:r>
            <a:r>
              <a:rPr lang="en-US" dirty="0" err="1" smtClean="0"/>
              <a:t>steatohepatitis</a:t>
            </a:r>
            <a:r>
              <a:rPr lang="en-US" dirty="0" smtClean="0"/>
              <a:t>, congenital disorders)</a:t>
            </a:r>
          </a:p>
          <a:p>
            <a:r>
              <a:rPr lang="en-US" dirty="0" smtClean="0"/>
              <a:t>In carcinogenicity studies the pattern of tumor development is seldom associated with an underlying chronic inflammatory process.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image.slidesharecdn.com/hepatotoxicity-150907164838-lva1-app6892/95/hepatotoxicity-163-1024.jpg?cb=1441644584"/>
          <p:cNvPicPr>
            <a:picLocks noChangeAspect="1" noChangeArrowheads="1"/>
          </p:cNvPicPr>
          <p:nvPr/>
        </p:nvPicPr>
        <p:blipFill>
          <a:blip r:embed="rId2" cstate="print"/>
          <a:srcRect b="31183"/>
          <a:stretch>
            <a:fillRect/>
          </a:stretch>
        </p:blipFill>
        <p:spPr bwMode="auto">
          <a:xfrm>
            <a:off x="0" y="714356"/>
            <a:ext cx="8858280" cy="457200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42910" y="5429264"/>
            <a:ext cx="5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Basophilic focus</a:t>
            </a:r>
          </a:p>
          <a:p>
            <a:r>
              <a:rPr lang="en-US" dirty="0" err="1" smtClean="0"/>
              <a:t>Eosinophilic</a:t>
            </a:r>
            <a:r>
              <a:rPr lang="en-US" dirty="0" smtClean="0"/>
              <a:t> focus</a:t>
            </a:r>
          </a:p>
          <a:p>
            <a:r>
              <a:rPr lang="en-US" dirty="0" smtClean="0"/>
              <a:t>Clear cell focus</a:t>
            </a:r>
          </a:p>
          <a:p>
            <a:r>
              <a:rPr lang="en-US" dirty="0" smtClean="0"/>
              <a:t>Mixed focus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Foci of cellular alteration</a:t>
            </a:r>
            <a:br>
              <a:rPr lang="en-US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3251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Are characterized by groups of </a:t>
            </a:r>
            <a:r>
              <a:rPr lang="en-US" dirty="0" err="1" smtClean="0"/>
              <a:t>hepatocytes</a:t>
            </a:r>
            <a:r>
              <a:rPr lang="en-US" dirty="0" smtClean="0"/>
              <a:t> with cytological features distinctive from adjacent liver cells but with little alteration in architectural pattern</a:t>
            </a:r>
          </a:p>
          <a:p>
            <a:r>
              <a:rPr lang="en-US" dirty="0" smtClean="0"/>
              <a:t>Have no connection to cirrhosis</a:t>
            </a:r>
          </a:p>
          <a:p>
            <a:r>
              <a:rPr lang="en-US" dirty="0" smtClean="0"/>
              <a:t>They are common in rodent studies greater than duration of twelve months and may be seen in short duration toxicity studies following exposure to certain </a:t>
            </a:r>
            <a:r>
              <a:rPr lang="en-US" dirty="0" err="1" smtClean="0"/>
              <a:t>xenobiotics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are regarded as </a:t>
            </a:r>
            <a:r>
              <a:rPr lang="en-US" dirty="0" err="1" smtClean="0"/>
              <a:t>preneoplastic</a:t>
            </a:r>
            <a:r>
              <a:rPr lang="en-US" dirty="0" smtClean="0"/>
              <a:t> lesions by many because they are induced by many known </a:t>
            </a:r>
            <a:r>
              <a:rPr lang="en-US" dirty="0" err="1" smtClean="0"/>
              <a:t>hepatocarcinogens</a:t>
            </a:r>
            <a:r>
              <a:rPr lang="en-US" dirty="0" smtClean="0"/>
              <a:t> and temporally occur before liver tumors develop  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age.slidesharecdn.com/hepatotoxicity-150907164838-lva1-app6892/95/hepatotoxicity-164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6876256" cy="5157193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300192" y="620688"/>
            <a:ext cx="2664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are considered unequivocally </a:t>
            </a:r>
            <a:r>
              <a:rPr lang="en-US" dirty="0" err="1" smtClean="0"/>
              <a:t>preneoplastic</a:t>
            </a:r>
            <a:r>
              <a:rPr lang="en-US" dirty="0" smtClean="0"/>
              <a:t>, although a very small percentage of foci actually progress to </a:t>
            </a:r>
            <a:r>
              <a:rPr lang="en-US" dirty="0" err="1" smtClean="0"/>
              <a:t>hepatocellular</a:t>
            </a:r>
            <a:r>
              <a:rPr lang="en-US" dirty="0" smtClean="0"/>
              <a:t> </a:t>
            </a:r>
            <a:r>
              <a:rPr lang="en-US" dirty="0" err="1" smtClean="0"/>
              <a:t>neoplasia</a:t>
            </a:r>
            <a:r>
              <a:rPr lang="en-US" dirty="0" smtClean="0"/>
              <a:t>.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6732240" y="3284984"/>
            <a:ext cx="2195736" cy="2308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 above assumption  has led to the erroneous conclusion that drug induced foci represent carcinogenetic risk for humans.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ttps://image.slidesharecdn.com/hepatotoxicity-150907164838-lva1-app6892/95/hepatotoxicity-160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Αποτέλεσμα εικόνας για liver 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470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image.slidesharecdn.com/hepatotoxicity-150907164838-lva1-app6892/95/hepatotoxicity-161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88" y="0"/>
            <a:ext cx="8858312" cy="664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image.slidesharecdn.com/hepatotoxicity-150907164838-lva1-app6892/95/hepatotoxicity-162-1024.jpg?cb=1441644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001188" cy="6750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s://image.slidesharecdn.com/non-neoplastichepatobiliarylecture-161023154641/95/non-neoplastic-hepatobiliary-lecture-190-1024.jpg?cb=14772381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8763061" cy="4929222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23528" y="692696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placental form of  glutathione S-</a:t>
            </a:r>
            <a:r>
              <a:rPr lang="en-US" dirty="0" err="1" smtClean="0"/>
              <a:t>transferase</a:t>
            </a:r>
            <a:r>
              <a:rPr lang="en-US" dirty="0" smtClean="0"/>
              <a:t> has been used as a marker of foci in the rat liver treated with </a:t>
            </a:r>
            <a:r>
              <a:rPr lang="en-US" dirty="0" err="1" smtClean="0"/>
              <a:t>genotoxic</a:t>
            </a:r>
            <a:r>
              <a:rPr lang="en-US" dirty="0" smtClean="0"/>
              <a:t> carcinogens and permits quantification of foci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Hepatocellular</a:t>
            </a:r>
            <a:r>
              <a:rPr lang="en-US" dirty="0" smtClean="0"/>
              <a:t> adenomas and carcinomas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Adenomas</a:t>
            </a:r>
          </a:p>
          <a:p>
            <a:pPr lvl="1"/>
            <a:r>
              <a:rPr lang="en-US" dirty="0" smtClean="0"/>
              <a:t>Loss of normal architecture and compression of the surrounding parenchyma.</a:t>
            </a:r>
          </a:p>
          <a:p>
            <a:r>
              <a:rPr lang="en-US" dirty="0" smtClean="0"/>
              <a:t>Carcinomas</a:t>
            </a:r>
          </a:p>
          <a:p>
            <a:pPr lvl="1"/>
            <a:r>
              <a:rPr lang="en-US" dirty="0" smtClean="0"/>
              <a:t>Plus infiltration, cellular </a:t>
            </a:r>
            <a:r>
              <a:rPr lang="en-US" dirty="0" err="1" smtClean="0"/>
              <a:t>pleomorphism</a:t>
            </a:r>
            <a:r>
              <a:rPr lang="en-US" dirty="0" smtClean="0"/>
              <a:t>, mitoses, </a:t>
            </a:r>
            <a:r>
              <a:rPr lang="en-US" dirty="0" err="1" smtClean="0"/>
              <a:t>anaplasia</a:t>
            </a:r>
            <a:r>
              <a:rPr lang="en-US" dirty="0" smtClean="0"/>
              <a:t>, metastases.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/>
          <a:lstStyle/>
          <a:p>
            <a:r>
              <a:rPr lang="en-US" dirty="0" smtClean="0"/>
              <a:t>Regenerative Hyperplasia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1499628"/>
          </a:xfrm>
        </p:spPr>
        <p:txBody>
          <a:bodyPr/>
          <a:lstStyle/>
          <a:p>
            <a:r>
              <a:rPr lang="en-US" dirty="0" smtClean="0"/>
              <a:t>Focal or multifocal process with Discrete nodules  and distortion of normal plate architecture  </a:t>
            </a:r>
            <a:endParaRPr lang="el-GR" dirty="0"/>
          </a:p>
        </p:txBody>
      </p:sp>
      <p:pic>
        <p:nvPicPr>
          <p:cNvPr id="4" name="Picture 2" descr="https://image.slidesharecdn.com/non-neoplastichepatobiliarylecture-161023154641/95/non-neoplastic-hepatobiliary-lecture-139-1024.jpg?cb=1477238147"/>
          <p:cNvPicPr>
            <a:picLocks noChangeAspect="1" noChangeArrowheads="1"/>
          </p:cNvPicPr>
          <p:nvPr/>
        </p:nvPicPr>
        <p:blipFill>
          <a:blip r:embed="rId2" cstate="print"/>
          <a:srcRect l="31835" t="14673" r="6853" b="1482"/>
          <a:stretch>
            <a:fillRect/>
          </a:stretch>
        </p:blipFill>
        <p:spPr bwMode="auto">
          <a:xfrm>
            <a:off x="3059832" y="2708920"/>
            <a:ext cx="5184576" cy="3988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/>
          <a:lstStyle/>
          <a:p>
            <a:r>
              <a:rPr lang="en-US" dirty="0" smtClean="0"/>
              <a:t>Other types of hyperplasia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25112"/>
          </a:xfrm>
        </p:spPr>
        <p:txBody>
          <a:bodyPr/>
          <a:lstStyle/>
          <a:p>
            <a:r>
              <a:rPr lang="en-US" dirty="0" err="1" smtClean="0"/>
              <a:t>Kupffer</a:t>
            </a:r>
            <a:r>
              <a:rPr lang="en-US" dirty="0" smtClean="0"/>
              <a:t> cell hyperplasia</a:t>
            </a:r>
          </a:p>
          <a:p>
            <a:r>
              <a:rPr lang="en-US" dirty="0" smtClean="0"/>
              <a:t>Ito cell hyperplasia</a:t>
            </a:r>
          </a:p>
          <a:p>
            <a:r>
              <a:rPr lang="en-US" dirty="0" smtClean="0"/>
              <a:t>Bile duct hyperplasia</a:t>
            </a:r>
          </a:p>
          <a:p>
            <a:r>
              <a:rPr lang="en-US" dirty="0" smtClean="0"/>
              <a:t>Oval cell hyperplasia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t="13928" r="1936"/>
          <a:stretch>
            <a:fillRect/>
          </a:stretch>
        </p:blipFill>
        <p:spPr bwMode="auto">
          <a:xfrm>
            <a:off x="0" y="1785926"/>
            <a:ext cx="7715272" cy="508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21444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Bile duct hyperplasia: </a:t>
            </a:r>
            <a:r>
              <a:rPr lang="en-US" sz="2000" dirty="0" smtClean="0"/>
              <a:t>a spontaneous change in portal areas of aged animals, may be exacerbated by treatment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08912" cy="14401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Relevance of toxicity between preclinical toxicity studies and toxicity in humans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988840"/>
            <a:ext cx="8517632" cy="144016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800" dirty="0" smtClean="0"/>
              <a:t>There is a reasonable correlation between </a:t>
            </a:r>
            <a:r>
              <a:rPr lang="en-US" sz="1800" dirty="0" err="1" smtClean="0"/>
              <a:t>hepatotoxicity</a:t>
            </a:r>
            <a:r>
              <a:rPr lang="en-US" sz="1800" dirty="0" smtClean="0"/>
              <a:t> in humans and animals</a:t>
            </a:r>
            <a:r>
              <a:rPr lang="el-GR" sz="1800" dirty="0" smtClean="0"/>
              <a:t> (70%)</a:t>
            </a:r>
            <a:endParaRPr lang="en-US" sz="1800" dirty="0" smtClean="0"/>
          </a:p>
          <a:p>
            <a:r>
              <a:rPr lang="en-US" sz="1800" dirty="0" smtClean="0"/>
              <a:t>False negative preclinical studies were uncommon, there were however a significant number of </a:t>
            </a:r>
            <a:r>
              <a:rPr lang="en-US" sz="1800" u="sng" dirty="0" smtClean="0"/>
              <a:t>false positive</a:t>
            </a:r>
            <a:r>
              <a:rPr lang="en-US" sz="1800" dirty="0" smtClean="0"/>
              <a:t>. 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23528" y="3645024"/>
            <a:ext cx="8424936" cy="21236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relation however between humans and animals for hepatic carcinogenicity</a:t>
            </a:r>
            <a:r>
              <a:rPr lang="el-GR" dirty="0" smtClean="0"/>
              <a:t> </a:t>
            </a:r>
            <a:r>
              <a:rPr lang="en-US" dirty="0" smtClean="0"/>
              <a:t>is not reasonable</a:t>
            </a:r>
          </a:p>
          <a:p>
            <a:r>
              <a:rPr lang="en-US" dirty="0" smtClean="0"/>
              <a:t>All human carcinogens can produce </a:t>
            </a:r>
            <a:r>
              <a:rPr lang="en-US" dirty="0" err="1" smtClean="0"/>
              <a:t>neoplasms</a:t>
            </a:r>
            <a:r>
              <a:rPr lang="en-US" dirty="0" smtClean="0"/>
              <a:t> in the rodent carcinogenicity studies but the converse is not true for therapeutic agents. 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In a study among 241 drugs at least 11 produced hepatic </a:t>
            </a:r>
            <a:r>
              <a:rPr lang="en-US" sz="1400" dirty="0" err="1" smtClean="0"/>
              <a:t>neoplasms</a:t>
            </a:r>
            <a:r>
              <a:rPr lang="en-US" sz="1400" dirty="0" smtClean="0"/>
              <a:t> in </a:t>
            </a:r>
          </a:p>
          <a:p>
            <a:r>
              <a:rPr lang="en-US" sz="1400" dirty="0" smtClean="0"/>
              <a:t>	the rat, 14 in the mouse and two in both species. None of these (apart </a:t>
            </a:r>
          </a:p>
          <a:p>
            <a:r>
              <a:rPr lang="en-US" sz="1400" dirty="0" smtClean="0"/>
              <a:t>	from oral contraceptive and anabolic steroids) were associated with any </a:t>
            </a:r>
          </a:p>
          <a:p>
            <a:r>
              <a:rPr lang="en-US" sz="1400" dirty="0" smtClean="0"/>
              <a:t>	</a:t>
            </a:r>
            <a:r>
              <a:rPr lang="en-US" sz="1400" dirty="0" err="1" smtClean="0"/>
              <a:t>neoplastic</a:t>
            </a:r>
            <a:r>
              <a:rPr lang="en-US" sz="1400" dirty="0" smtClean="0"/>
              <a:t> risk for humans.</a:t>
            </a:r>
            <a:endParaRPr lang="el-G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1066800"/>
          </a:xfrm>
        </p:spPr>
        <p:txBody>
          <a:bodyPr/>
          <a:lstStyle/>
          <a:p>
            <a:r>
              <a:rPr lang="el-GR" dirty="0" smtClean="0"/>
              <a:t>Γιατί τα είπαμε όλα αυτά?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353703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l-GR" dirty="0" smtClean="0"/>
              <a:t>Να περάσουμε ευχάριστα την ώρα μας</a:t>
            </a:r>
          </a:p>
          <a:p>
            <a:pPr marL="514350" indent="-514350">
              <a:buAutoNum type="arabicPeriod"/>
            </a:pPr>
            <a:r>
              <a:rPr lang="el-GR" dirty="0" smtClean="0"/>
              <a:t>Να σας κάνουμε να μισήσετε την τοξικολογία</a:t>
            </a:r>
          </a:p>
          <a:p>
            <a:pPr marL="514350" indent="-514350">
              <a:buAutoNum type="arabicPeriod"/>
            </a:pPr>
            <a:r>
              <a:rPr lang="el-GR" dirty="0" smtClean="0"/>
              <a:t>Να επεκτείνουμε τις γνώσεις σας</a:t>
            </a:r>
          </a:p>
          <a:p>
            <a:pPr marL="514350" indent="-514350">
              <a:buAutoNum type="arabicPeriod"/>
            </a:pPr>
            <a:r>
              <a:rPr lang="el-GR" dirty="0" smtClean="0"/>
              <a:t>Να σας σπάσουμε τα νεύρα</a:t>
            </a:r>
          </a:p>
          <a:p>
            <a:pPr marL="514350" indent="-514350">
              <a:buAutoNum type="arabicPeriod"/>
            </a:pPr>
            <a:endParaRPr lang="el-GR" dirty="0" smtClean="0"/>
          </a:p>
          <a:p>
            <a:pPr marL="514350" indent="-51435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r>
              <a:rPr lang="el-GR" dirty="0" smtClean="0"/>
              <a:t> Δυσμενής αλλοίωση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916832"/>
            <a:ext cx="8229600" cy="3339816"/>
          </a:xfrm>
        </p:spPr>
        <p:txBody>
          <a:bodyPr/>
          <a:lstStyle/>
          <a:p>
            <a:r>
              <a:rPr lang="el-GR" dirty="0" smtClean="0"/>
              <a:t>Μια βιοχημική, μορφολογική ή αλλαγή</a:t>
            </a:r>
            <a:r>
              <a:rPr lang="en-US" dirty="0" smtClean="0"/>
              <a:t> </a:t>
            </a:r>
            <a:r>
              <a:rPr lang="el-GR" dirty="0" smtClean="0"/>
              <a:t>της φυσιολογίας, που είτε μεμονωμένα είτε σε συνδυασμό, επηρεάζει αρνητικά την απόδοση ολόκληρου του οργανισμού ή μειώνει την ικανότητά του να ανταποκρίνεται σε μια πρόσθετη περιβαλλοντική πρόκληση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Αποτέλεσμα εικόνας για liver 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643050"/>
            <a:ext cx="8390499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066800"/>
          </a:xfrm>
        </p:spPr>
        <p:txBody>
          <a:bodyPr/>
          <a:lstStyle/>
          <a:p>
            <a:r>
              <a:rPr lang="el-GR" dirty="0" smtClean="0"/>
              <a:t>Δυσμενής αλλοίωση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82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Μπορεί να θεωρηθεί ως μια αλλαγή (βιοχημική, λειτουργική ή δομική) που μπορεί να επηρεάσει αρνητικά την απόδοση και έχει γενικά αρνητικές επιπτώσεις στον πολλαπλασιασμό, την ανάπτυξη ή τη διάρκεια ζωής ενός μη κλινικού τοξικολογικού μοντέλου</a:t>
            </a:r>
          </a:p>
          <a:p>
            <a:r>
              <a:rPr lang="el-GR" sz="2400" dirty="0" smtClean="0"/>
              <a:t>Πιο συγκεκριμένα, η ανεπιθύμητη αντίδραση σε μια μη κλινική τοξικολογική μελέτη θα πρέπει να θεωρείται το αποτέλεσμα εκείνο που εάν εμφανιζόταν σε μια κλινική δοκιμή στον άνθρωπο θα θεωρούνταν απαράδεκτο (FDA </a:t>
            </a:r>
            <a:r>
              <a:rPr lang="el-GR" sz="2400" dirty="0" err="1" smtClean="0"/>
              <a:t>Guidance</a:t>
            </a:r>
            <a:r>
              <a:rPr lang="el-GR" sz="2400" dirty="0" smtClean="0"/>
              <a:t>, 2002).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Are some findings non-adverse?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83568" y="1916832"/>
            <a:ext cx="8229600" cy="2108270"/>
          </a:xfrm>
        </p:spPr>
        <p:txBody>
          <a:bodyPr/>
          <a:lstStyle/>
          <a:p>
            <a:r>
              <a:rPr lang="en-US" dirty="0" smtClean="0"/>
              <a:t>Bile duct hyperplasia</a:t>
            </a:r>
          </a:p>
          <a:p>
            <a:r>
              <a:rPr lang="en-US" dirty="0" err="1" smtClean="0"/>
              <a:t>Microsomal</a:t>
            </a:r>
            <a:r>
              <a:rPr lang="en-US" dirty="0" smtClean="0"/>
              <a:t> enzyme induction</a:t>
            </a:r>
          </a:p>
          <a:p>
            <a:r>
              <a:rPr lang="en-US" dirty="0" smtClean="0"/>
              <a:t>Decreased serum ALT and AST</a:t>
            </a:r>
          </a:p>
          <a:p>
            <a:r>
              <a:rPr lang="en-US" dirty="0" err="1" smtClean="0"/>
              <a:t>Extramedullary</a:t>
            </a:r>
            <a:r>
              <a:rPr lang="en-US" dirty="0" smtClean="0"/>
              <a:t> </a:t>
            </a:r>
            <a:r>
              <a:rPr lang="en-US" dirty="0" err="1" smtClean="0"/>
              <a:t>hemopoiesis</a:t>
            </a:r>
            <a:r>
              <a:rPr lang="en-US" dirty="0" smtClean="0"/>
              <a:t> in liver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899592" y="4149080"/>
            <a:ext cx="7488832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l-GR" dirty="0" smtClean="0"/>
              <a:t>Όταν τα ευρήματα δεν θέτουν σε κίνδυνο την φυσιολογία των ιστών ή οργάνων, δεν βλάπτουν τη λειτουργική ικανότητα και δεν αυξάνουν την ευαισθησία σε άλλες επιδράσεις, τότε μπορούν να θεωρηθούν ως μη δυσμενείς.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r>
              <a:rPr lang="en-US" dirty="0" smtClean="0"/>
              <a:t>MTD, NOEL, NOAEL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857364"/>
            <a:ext cx="8229600" cy="4325112"/>
          </a:xfrm>
        </p:spPr>
        <p:txBody>
          <a:bodyPr/>
          <a:lstStyle/>
          <a:p>
            <a:r>
              <a:rPr lang="en-US" dirty="0" smtClean="0"/>
              <a:t>MTD = Maximum tolerated dose</a:t>
            </a:r>
          </a:p>
          <a:p>
            <a:r>
              <a:rPr lang="en-US" dirty="0" smtClean="0"/>
              <a:t>NOEL = No observable effect level. </a:t>
            </a:r>
          </a:p>
          <a:p>
            <a:pPr lvl="1"/>
            <a:r>
              <a:rPr lang="en-US" dirty="0" smtClean="0"/>
              <a:t>Highest dose administered that does not produce toxic effects</a:t>
            </a:r>
          </a:p>
          <a:p>
            <a:r>
              <a:rPr lang="en-US" dirty="0" smtClean="0"/>
              <a:t>NOAEL = No observable adverse effect level.</a:t>
            </a:r>
          </a:p>
          <a:p>
            <a:pPr lvl="1"/>
            <a:r>
              <a:rPr lang="en-US" dirty="0" smtClean="0"/>
              <a:t>Highest dose administered that does not produce an adverse effect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r>
              <a:rPr lang="en-US" dirty="0" smtClean="0"/>
              <a:t>NOAEL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325112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Η υψηλότερη δόση ή έκθεση που δεν προκαλεί τοξικολογικά σχετική αύξηση στην ΣΥΧΝΟΤΗΤΑ ή στην ΣΟΒΑΤΟΤΗΤΑ των αλλοιώσεων μεταξύ των εκτεθειμένων ομάδων και των ομάδων ελέγχου</a:t>
            </a:r>
            <a:r>
              <a:rPr lang="en-US" dirty="0" smtClean="0"/>
              <a:t>,</a:t>
            </a:r>
            <a:r>
              <a:rPr lang="el-GR" dirty="0" smtClean="0"/>
              <a:t> στη βάση μιας προσεκτικής βιολογικής και στατιστικής ανάλυσης</a:t>
            </a:r>
          </a:p>
          <a:p>
            <a:r>
              <a:rPr lang="el-GR" dirty="0" smtClean="0"/>
              <a:t>Ελάχιστες τοξικά σχετικές αλλοιώσεις μπορεί να παρατηρούνται στην δόση NOAEL αλλά δεν θέτουν σε κίνδυνο την ανθρώπινη υγεία ή είναι δεν μπορεί να προκαλέσουν σοβαρές επιπλοκές σε συνεχιζόμενη έκθεση στην ουσία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836712"/>
            <a:ext cx="6840760" cy="1066800"/>
          </a:xfrm>
        </p:spPr>
        <p:txBody>
          <a:bodyPr/>
          <a:lstStyle/>
          <a:p>
            <a:r>
              <a:rPr lang="el-GR" dirty="0" smtClean="0"/>
              <a:t>Προσαρμογή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/>
              <a:t>Εξελικτική στρατηγική για την εξασφάλιση της επιβίωσης, χωρίς απώλεια της λειτουργίας, σε ένα νέο περιβάλλον όπου υπάρχει η </a:t>
            </a:r>
            <a:r>
              <a:rPr lang="el-GR" sz="2400" dirty="0" err="1" smtClean="0"/>
              <a:t>ξενοβιοτική</a:t>
            </a:r>
            <a:r>
              <a:rPr lang="el-GR" sz="2400" dirty="0" smtClean="0"/>
              <a:t> ουσία</a:t>
            </a:r>
          </a:p>
          <a:p>
            <a:r>
              <a:rPr lang="el-GR" sz="2400" dirty="0" smtClean="0"/>
              <a:t>Η προσαρμογή μπορεί να είναι δυσμενής</a:t>
            </a:r>
          </a:p>
          <a:p>
            <a:pPr lvl="1"/>
            <a:r>
              <a:rPr lang="el-GR" sz="2200" dirty="0" err="1" smtClean="0"/>
              <a:t>Μεταπλασία</a:t>
            </a:r>
            <a:r>
              <a:rPr lang="el-GR" sz="2200" dirty="0" smtClean="0"/>
              <a:t> του βρογχικού δένδρου</a:t>
            </a:r>
          </a:p>
          <a:p>
            <a:r>
              <a:rPr lang="el-GR" sz="2400" dirty="0" smtClean="0"/>
              <a:t>Οι προσαρμοστικές αλλαγές μπορεί να χαρακτηρίζονται από </a:t>
            </a:r>
            <a:r>
              <a:rPr lang="el-GR" sz="2400" dirty="0" err="1" smtClean="0"/>
              <a:t>αναστρεψιμότητα</a:t>
            </a:r>
            <a:r>
              <a:rPr lang="el-GR" sz="2400" dirty="0" smtClean="0"/>
              <a:t>, αλλά δεν είναι πάντα αναστρέψιμες</a:t>
            </a:r>
          </a:p>
          <a:p>
            <a:pPr lvl="1"/>
            <a:r>
              <a:rPr lang="el-GR" sz="2200" dirty="0" smtClean="0"/>
              <a:t>Ηπατική </a:t>
            </a:r>
            <a:r>
              <a:rPr lang="el-GR" sz="2200" dirty="0" err="1" smtClean="0"/>
              <a:t>ίνωση</a:t>
            </a:r>
            <a:endParaRPr lang="el-G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3568" y="908720"/>
            <a:ext cx="8229600" cy="1066800"/>
          </a:xfrm>
        </p:spPr>
        <p:txBody>
          <a:bodyPr/>
          <a:lstStyle/>
          <a:p>
            <a:r>
              <a:rPr lang="el-GR" dirty="0" err="1" smtClean="0"/>
              <a:t>Αναστρεψιμότητα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611560" y="2132856"/>
            <a:ext cx="82296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Εξαφανίζεται μετά τη διακοπή της θεραπείας/χορήγησης</a:t>
            </a:r>
          </a:p>
          <a:p>
            <a:r>
              <a:rPr lang="el-GR" dirty="0" smtClean="0"/>
              <a:t>Συνήθως προσδιορίζεται με τη χρήση ειδικών γι’ αυτό το σκοπό ομάδων ζώων  σε μελέτες τοξικότητας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908720"/>
            <a:ext cx="6249888" cy="1066800"/>
          </a:xfrm>
        </p:spPr>
        <p:txBody>
          <a:bodyPr/>
          <a:lstStyle/>
          <a:p>
            <a:r>
              <a:rPr lang="el-GR" dirty="0" smtClean="0"/>
              <a:t>Έξαρση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218768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Είναι η αύξηση του αριθμού ή/και της σοβαρότητας εμφάνισης μιας κοινής βλάβης υποβάθρου που σχετίζεται με την ηλικία ή/και την συγκεκριμένη φυλή πειραματόζωων</a:t>
            </a:r>
            <a:endParaRPr lang="en-US" sz="24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66800"/>
          </a:xfrm>
        </p:spPr>
        <p:txBody>
          <a:bodyPr/>
          <a:lstStyle/>
          <a:p>
            <a:r>
              <a:rPr lang="en-US" dirty="0" smtClean="0"/>
              <a:t>STP Recommendations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325112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Εάν το αποτέλεσμα της επίδρασης της ουσίας </a:t>
            </a:r>
            <a:r>
              <a:rPr lang="el-GR" dirty="0" err="1" smtClean="0"/>
              <a:t>υπο</a:t>
            </a:r>
            <a:r>
              <a:rPr lang="el-GR" dirty="0" smtClean="0"/>
              <a:t> διερεύνηση θεωρείται δυσμενές ή μη δυσμενές πρέπει να αναφέρεται σαφώς στην έκθεση της μελέτης</a:t>
            </a:r>
          </a:p>
          <a:p>
            <a:r>
              <a:rPr lang="el-GR" dirty="0" smtClean="0"/>
              <a:t>Η δυσμενής επίδραση που αναφέρεται αφορά μόνο στο πειραματικό μοντέλο που χρησιμοποιήθηκε στην μελέτη αυτή</a:t>
            </a:r>
          </a:p>
          <a:p>
            <a:r>
              <a:rPr lang="el-GR" dirty="0" smtClean="0"/>
              <a:t>Ο καθορισμός μιας NOAEL δόσης για την </a:t>
            </a:r>
            <a:r>
              <a:rPr lang="el-GR" dirty="0" err="1" smtClean="0"/>
              <a:t>υπο</a:t>
            </a:r>
            <a:r>
              <a:rPr lang="el-GR" dirty="0" smtClean="0"/>
              <a:t> διερεύνηση ουσία θα πρέπει να δηλώνεται σε ένα έγγραφο επισκόπησης με βάση δεδομένα από πολλαπλές μελέτες</a:t>
            </a:r>
          </a:p>
          <a:p>
            <a:r>
              <a:rPr lang="el-GR" dirty="0" smtClean="0"/>
              <a:t>Ο προσδιορισμός πιθανής τοξικότητας και η πρόβλεψη του κινδύνου για τον άνθρωπο θα πρέπει να γίνεται αφού αξιολογηθούν από κοινού όλα τα διαθέσιμα δεδομένα από μη κλινικές μελέτες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s://image.slidesharecdn.com/adversenon-adverseandadaptiveresponsesintoxicologicpathology-jstp-3-160123181850/95/adverse-nonadverse-and-adaptive-responses-in-toxicologic-pathology-jstp-104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048549" cy="5286412"/>
          </a:xfrm>
          <a:prstGeom prst="rect">
            <a:avLst/>
          </a:prstGeom>
          <a:noFill/>
        </p:spPr>
      </p:pic>
      <p:sp>
        <p:nvSpPr>
          <p:cNvPr id="4" name="3 - Έκρηξη 1"/>
          <p:cNvSpPr/>
          <p:nvPr/>
        </p:nvSpPr>
        <p:spPr>
          <a:xfrm>
            <a:off x="6228184" y="908720"/>
            <a:ext cx="2736304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ADVERSE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image.slidesharecdn.com/adversenon-adverseandadaptiveresponsesintoxicologicpathology-jstp-3-160123181850/95/adverse-nonadverse-and-adaptive-responses-in-toxicologic-pathology-jstp-121-1024.jpg?cb=1453573591"/>
          <p:cNvPicPr>
            <a:picLocks noChangeAspect="1" noChangeArrowheads="1"/>
          </p:cNvPicPr>
          <p:nvPr/>
        </p:nvPicPr>
        <p:blipFill>
          <a:blip r:embed="rId2" cstate="print"/>
          <a:srcRect l="49961" t="32864" r="869"/>
          <a:stretch>
            <a:fillRect/>
          </a:stretch>
        </p:blipFill>
        <p:spPr bwMode="auto">
          <a:xfrm>
            <a:off x="539552" y="1844824"/>
            <a:ext cx="4039476" cy="4136540"/>
          </a:xfrm>
          <a:prstGeom prst="rect">
            <a:avLst/>
          </a:prstGeom>
          <a:noFill/>
        </p:spPr>
      </p:pic>
      <p:sp>
        <p:nvSpPr>
          <p:cNvPr id="3" name="2 - Έκρηξη 1"/>
          <p:cNvSpPr/>
          <p:nvPr/>
        </p:nvSpPr>
        <p:spPr>
          <a:xfrm>
            <a:off x="5220072" y="836712"/>
            <a:ext cx="2736304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ADVERSE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83568" y="141277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Billiary</a:t>
            </a:r>
            <a:r>
              <a:rPr lang="en-US" dirty="0" smtClean="0"/>
              <a:t> duct hyperplasia</a:t>
            </a: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2564904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Bile ducts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Αποτέλεσμα εικόνας για liver ito cel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58148" cy="6856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s://image.slidesharecdn.com/adversenon-adverseandadaptiveresponsesintoxicologicpathology-jstp-3-160123181850/95/adverse-nonadverse-and-adaptive-responses-in-toxicologic-pathology-jstp-134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7905805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https://image.slidesharecdn.com/adversenon-adverseandadaptiveresponsesintoxicologicpathology-jstp-3-160123181850/95/adverse-nonadverse-and-adaptive-responses-in-toxicologic-pathology-jstp-139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143900" cy="610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908720"/>
            <a:ext cx="7632848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is hepatic enzyme induction adverse?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Necrosis / apoptosis</a:t>
            </a:r>
          </a:p>
          <a:p>
            <a:r>
              <a:rPr lang="en-US" dirty="0" smtClean="0"/>
              <a:t>Hyperplasia</a:t>
            </a:r>
          </a:p>
          <a:p>
            <a:r>
              <a:rPr lang="en-US" dirty="0" err="1" smtClean="0"/>
              <a:t>Steatosis</a:t>
            </a:r>
            <a:r>
              <a:rPr lang="en-US" dirty="0" smtClean="0"/>
              <a:t> / </a:t>
            </a:r>
            <a:r>
              <a:rPr lang="en-US" dirty="0" err="1" smtClean="0"/>
              <a:t>lipidosis</a:t>
            </a:r>
            <a:endParaRPr lang="en-US" dirty="0" smtClean="0"/>
          </a:p>
          <a:p>
            <a:r>
              <a:rPr lang="en-US" dirty="0" err="1" smtClean="0"/>
              <a:t>Cholestasis</a:t>
            </a:r>
            <a:endParaRPr lang="en-US" dirty="0" smtClean="0"/>
          </a:p>
          <a:p>
            <a:r>
              <a:rPr lang="en-US" dirty="0" err="1" smtClean="0"/>
              <a:t>Karyomegaly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image.slidesharecdn.com/adversenon-adverseandadaptiveresponsesintoxicologicpathology-jstp-3-160123181850/95/adverse-nonadverse-and-adaptive-responses-in-toxicologic-pathology-jstp-140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Αποτέλεσμα εικόνας για qu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143116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s://image.slidesharecdn.com/adversenon-adverseandadaptiveresponsesintoxicologicpathology-jstp-3-160123181850/95/adverse-nonadverse-and-adaptive-responses-in-toxicologic-pathology-jstp-143-1024.jpg?cb=1453573591"/>
          <p:cNvPicPr>
            <a:picLocks noChangeAspect="1" noChangeArrowheads="1"/>
          </p:cNvPicPr>
          <p:nvPr/>
        </p:nvPicPr>
        <p:blipFill>
          <a:blip r:embed="rId2" cstate="print"/>
          <a:srcRect b="27623"/>
          <a:stretch>
            <a:fillRect/>
          </a:stretch>
        </p:blipFill>
        <p:spPr bwMode="auto">
          <a:xfrm>
            <a:off x="323528" y="1124744"/>
            <a:ext cx="8461513" cy="4593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image.slidesharecdn.com/adversenon-adverseandadaptiveresponsesintoxicologicpathology-jstp-3-160123181850/95/adverse-nonadverse-and-adaptive-responses-in-toxicologic-pathology-jstp-145-1024.jpg?cb=1453573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7775566" cy="5831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image.slidesharecdn.com/adversenon-adverseandadaptiveresponsesintoxicologicpathology-jstp-3-160123181850/95/adverse-nonadverse-and-adaptive-responses-in-toxicologic-pathology-jstp-146-1024.jpg?cb=1453573591"/>
          <p:cNvPicPr>
            <a:picLocks noChangeAspect="1" noChangeArrowheads="1"/>
          </p:cNvPicPr>
          <p:nvPr/>
        </p:nvPicPr>
        <p:blipFill>
          <a:blip r:embed="rId2" cstate="print"/>
          <a:srcRect b="50667"/>
          <a:stretch>
            <a:fillRect/>
          </a:stretch>
        </p:blipFill>
        <p:spPr bwMode="auto">
          <a:xfrm>
            <a:off x="611560" y="1052736"/>
            <a:ext cx="7143799" cy="2643206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467544" y="4149080"/>
            <a:ext cx="778674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HYPERTROPHY CONSIDERED ADAPTIVE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Typical low severity </a:t>
            </a:r>
            <a:r>
              <a:rPr lang="en-US" dirty="0" err="1" smtClean="0"/>
              <a:t>centrilobular</a:t>
            </a:r>
            <a:r>
              <a:rPr lang="en-US" dirty="0" smtClean="0"/>
              <a:t> hypertrophy &amp; no </a:t>
            </a:r>
            <a:r>
              <a:rPr lang="en-US" dirty="0" err="1" smtClean="0"/>
              <a:t>cytotoxicity</a:t>
            </a:r>
            <a:r>
              <a:rPr lang="en-US" dirty="0" smtClean="0"/>
              <a:t> or </a:t>
            </a:r>
            <a:r>
              <a:rPr lang="en-US" dirty="0" err="1" smtClean="0"/>
              <a:t>hepatocellular</a:t>
            </a:r>
            <a:r>
              <a:rPr lang="en-US" dirty="0" smtClean="0"/>
              <a:t> degeneration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Liver weight increased up to 35%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467544" y="5373216"/>
            <a:ext cx="821537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FATTY CHANGE CONSIDERED ADVERSE (alteration to lipid metabolism)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ALT &amp; AST increased 2,6 to 4,5 at 2 highest doses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Plasma cholesterol increased 25-40% at 3 highest doses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.slidesharecdn.com/adversenon-adverseandadaptiveresponsesintoxicologicpathology-jstp-3-160123181850/95/adverse-nonadverse-and-adaptive-responses-in-toxicologic-pathology-jstp-146-1024.jpg?cb=1453573591"/>
          <p:cNvPicPr>
            <a:picLocks noChangeAspect="1" noChangeArrowheads="1"/>
          </p:cNvPicPr>
          <p:nvPr/>
        </p:nvPicPr>
        <p:blipFill>
          <a:blip r:embed="rId2" cstate="print"/>
          <a:srcRect b="50667"/>
          <a:stretch>
            <a:fillRect/>
          </a:stretch>
        </p:blipFill>
        <p:spPr bwMode="auto">
          <a:xfrm>
            <a:off x="571472" y="714356"/>
            <a:ext cx="7143799" cy="2643206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785786" y="400050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NOAEL???</a:t>
            </a:r>
            <a:endParaRPr lang="el-GR" dirty="0"/>
          </a:p>
        </p:txBody>
      </p:sp>
      <p:sp>
        <p:nvSpPr>
          <p:cNvPr id="5" name="4 - Δεξιό βέλος"/>
          <p:cNvSpPr/>
          <p:nvPr/>
        </p:nvSpPr>
        <p:spPr>
          <a:xfrm rot="13116559">
            <a:off x="3861340" y="3638397"/>
            <a:ext cx="200026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image.slidesharecdn.com/adversenon-adverseandadaptiveresponsesintoxicologicpathology-jstp-3-160123181850/95/adverse-nonadverse-and-adaptive-responses-in-toxicologic-pathology-jstp-148-1024.jpg?cb=1453573591"/>
          <p:cNvPicPr>
            <a:picLocks noChangeAspect="1" noChangeArrowheads="1"/>
          </p:cNvPicPr>
          <p:nvPr/>
        </p:nvPicPr>
        <p:blipFill>
          <a:blip r:embed="rId2" cstate="print"/>
          <a:srcRect b="28070"/>
          <a:stretch>
            <a:fillRect/>
          </a:stretch>
        </p:blipFill>
        <p:spPr bwMode="auto">
          <a:xfrm>
            <a:off x="285720" y="750051"/>
            <a:ext cx="8143932" cy="4393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2578</TotalTime>
  <Words>2332</Words>
  <Application>Microsoft Office PowerPoint</Application>
  <PresentationFormat>Προβολή στην οθόνη (4:3)</PresentationFormat>
  <Paragraphs>288</Paragraphs>
  <Slides>102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102</vt:i4>
      </vt:variant>
    </vt:vector>
  </HeadingPairs>
  <TitlesOfParts>
    <vt:vector size="103" baseType="lpstr">
      <vt:lpstr>Αστικό</vt:lpstr>
      <vt:lpstr>ORGANS’ TOXICOLOGY LIVER</vt:lpstr>
      <vt:lpstr>Στόχοι</vt:lpstr>
      <vt:lpstr>  Liver functions</vt:lpstr>
      <vt:lpstr>Liver structure / blood flow</vt:lpstr>
      <vt:lpstr>Normal liver</vt:lpstr>
      <vt:lpstr>Διαφάνεια 6</vt:lpstr>
      <vt:lpstr>Διαφάνεια 7</vt:lpstr>
      <vt:lpstr>Διαφάνεια 8</vt:lpstr>
      <vt:lpstr>Διαφάνεια 9</vt:lpstr>
      <vt:lpstr>Διαφάνεια 10</vt:lpstr>
      <vt:lpstr>  Normal Liver</vt:lpstr>
      <vt:lpstr>Διαφάνεια 12</vt:lpstr>
      <vt:lpstr>Διαφάνεια 13</vt:lpstr>
      <vt:lpstr>Hepatotoxicity</vt:lpstr>
      <vt:lpstr>Διαφάνεια 15</vt:lpstr>
      <vt:lpstr>Διαφάνεια 16</vt:lpstr>
      <vt:lpstr>Διαφάνεια 17</vt:lpstr>
      <vt:lpstr>Διαφάνεια 18</vt:lpstr>
      <vt:lpstr>Assessment of hepatotoxicity</vt:lpstr>
      <vt:lpstr>Gross pathology</vt:lpstr>
      <vt:lpstr>Διαφάνεια 21</vt:lpstr>
      <vt:lpstr>Weights</vt:lpstr>
      <vt:lpstr>Διαφάνεια 23</vt:lpstr>
      <vt:lpstr>Techniques for histologic examination </vt:lpstr>
      <vt:lpstr>Histologic lesions</vt:lpstr>
      <vt:lpstr>Fatty change</vt:lpstr>
      <vt:lpstr>Διαφάνεια 27</vt:lpstr>
      <vt:lpstr>Διαφάνεια 28</vt:lpstr>
      <vt:lpstr>Διαφάνεια 29</vt:lpstr>
      <vt:lpstr>Διαφάνεια 30</vt:lpstr>
      <vt:lpstr>Διαφάνεια 31</vt:lpstr>
      <vt:lpstr>Clear cell change</vt:lpstr>
      <vt:lpstr>Διαφάνεια 33</vt:lpstr>
      <vt:lpstr>Διαφάνεια 34</vt:lpstr>
      <vt:lpstr>Διαφάνεια 35</vt:lpstr>
      <vt:lpstr>Hypertrophy</vt:lpstr>
      <vt:lpstr>Διαφάνεια 37</vt:lpstr>
      <vt:lpstr>Enzyme inducers</vt:lpstr>
      <vt:lpstr>Enzyme inducers (cont)</vt:lpstr>
      <vt:lpstr>Διαφάνεια 40</vt:lpstr>
      <vt:lpstr>Διαφάνεια 41</vt:lpstr>
      <vt:lpstr>Toxicologic significance  of enzyme inducers </vt:lpstr>
      <vt:lpstr>Peroxisome proliferators</vt:lpstr>
      <vt:lpstr>Διαφάνεια 44</vt:lpstr>
      <vt:lpstr>Διαφάνεια 45</vt:lpstr>
      <vt:lpstr>    Peroxisome proliferators</vt:lpstr>
      <vt:lpstr>Karyomegaly</vt:lpstr>
      <vt:lpstr>Pigmentation</vt:lpstr>
      <vt:lpstr>Διαφάνεια 49</vt:lpstr>
      <vt:lpstr>Διαφάνεια 50</vt:lpstr>
      <vt:lpstr>Necrosis</vt:lpstr>
      <vt:lpstr>Διαφάνεια 52</vt:lpstr>
      <vt:lpstr>Διαφάνεια 53</vt:lpstr>
      <vt:lpstr>Διαφάνεια 54</vt:lpstr>
      <vt:lpstr>Διαφάνεια 55</vt:lpstr>
      <vt:lpstr>Necrosis</vt:lpstr>
      <vt:lpstr>Necrosis</vt:lpstr>
      <vt:lpstr>Διαφάνεια 58</vt:lpstr>
      <vt:lpstr>Inflammation</vt:lpstr>
      <vt:lpstr>Διαφάνεια 60</vt:lpstr>
      <vt:lpstr>Διαφάνεια 61</vt:lpstr>
      <vt:lpstr>Διαφάνεια 62</vt:lpstr>
      <vt:lpstr>Διαφάνεια 63</vt:lpstr>
      <vt:lpstr>Chronic inflammation </vt:lpstr>
      <vt:lpstr>Proliferative lesions in rodents </vt:lpstr>
      <vt:lpstr>Διαφάνεια 66</vt:lpstr>
      <vt:lpstr>Foci of cellular alteration </vt:lpstr>
      <vt:lpstr>Διαφάνεια 68</vt:lpstr>
      <vt:lpstr>Διαφάνεια 69</vt:lpstr>
      <vt:lpstr>Διαφάνεια 70</vt:lpstr>
      <vt:lpstr>Διαφάνεια 71</vt:lpstr>
      <vt:lpstr>Διαφάνεια 72</vt:lpstr>
      <vt:lpstr>Hepatocellular adenomas and carcinomas</vt:lpstr>
      <vt:lpstr>Regenerative Hyperplasia</vt:lpstr>
      <vt:lpstr>Other types of hyperplasia</vt:lpstr>
      <vt:lpstr>Bile duct hyperplasia: a spontaneous change in portal areas of aged animals, may be exacerbated by treatment</vt:lpstr>
      <vt:lpstr>Relevance of toxicity between preclinical toxicity studies and toxicity in humans</vt:lpstr>
      <vt:lpstr>Γιατί τα είπαμε όλα αυτά?</vt:lpstr>
      <vt:lpstr> Δυσμενής αλλοίωση</vt:lpstr>
      <vt:lpstr>Δυσμενής αλλοίωση</vt:lpstr>
      <vt:lpstr>Are some findings non-adverse?</vt:lpstr>
      <vt:lpstr>MTD, NOEL, NOAEL</vt:lpstr>
      <vt:lpstr>NOAEL</vt:lpstr>
      <vt:lpstr>Προσαρμογή</vt:lpstr>
      <vt:lpstr>Αναστρεψιμότητα</vt:lpstr>
      <vt:lpstr>Έξαρση</vt:lpstr>
      <vt:lpstr>STP Recommendations</vt:lpstr>
      <vt:lpstr>Διαφάνεια 88</vt:lpstr>
      <vt:lpstr>Διαφάνεια 89</vt:lpstr>
      <vt:lpstr>Διαφάνεια 90</vt:lpstr>
      <vt:lpstr>Διαφάνεια 91</vt:lpstr>
      <vt:lpstr>When is hepatic enzyme induction adverse?</vt:lpstr>
      <vt:lpstr>Διαφάνεια 93</vt:lpstr>
      <vt:lpstr>Διαφάνεια 94</vt:lpstr>
      <vt:lpstr>Διαφάνεια 95</vt:lpstr>
      <vt:lpstr>Διαφάνεια 96</vt:lpstr>
      <vt:lpstr>Διαφάνεια 97</vt:lpstr>
      <vt:lpstr>Διαφάνεια 98</vt:lpstr>
      <vt:lpstr>Διαφάνεια 99</vt:lpstr>
      <vt:lpstr>Διαφάνεια 100</vt:lpstr>
      <vt:lpstr>Διαφάνεια 101</vt:lpstr>
      <vt:lpstr>Διαφάνεια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133</cp:revision>
  <dcterms:created xsi:type="dcterms:W3CDTF">2017-10-22T15:22:08Z</dcterms:created>
  <dcterms:modified xsi:type="dcterms:W3CDTF">2017-11-05T16:38:46Z</dcterms:modified>
</cp:coreProperties>
</file>