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1" r:id="rId5"/>
    <p:sldId id="288"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295" r:id="rId24"/>
    <p:sldId id="280"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99309" autoAdjust="0"/>
  </p:normalViewPr>
  <p:slideViewPr>
    <p:cSldViewPr>
      <p:cViewPr>
        <p:scale>
          <a:sx n="68" d="100"/>
          <a:sy n="68" d="100"/>
        </p:scale>
        <p:origin x="-14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l-GR" smtClean="0"/>
              <a:t> Ι</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n-US" sz="2800" b="1" dirty="0" smtClean="0"/>
              <a:t>10</a:t>
            </a:r>
            <a:r>
              <a:rPr lang="el-GR" sz="2800" b="1" dirty="0" smtClean="0"/>
              <a:t>η:</a:t>
            </a:r>
            <a:r>
              <a:rPr lang="en-US" sz="2800" dirty="0" smtClean="0"/>
              <a:t> </a:t>
            </a:r>
            <a:r>
              <a:rPr lang="el-GR" sz="2800" dirty="0" smtClean="0"/>
              <a:t>Η </a:t>
            </a:r>
            <a:r>
              <a:rPr lang="el-GR" sz="2800" dirty="0"/>
              <a:t>Π</a:t>
            </a:r>
            <a:r>
              <a:rPr lang="el-GR" sz="2800" dirty="0" smtClean="0"/>
              <a:t>ροπόνηση Ταχυτήτων</a:t>
            </a:r>
            <a:r>
              <a:rPr lang="el-GR" sz="2800" dirty="0" smtClean="0"/>
              <a:t> </a:t>
            </a:r>
            <a:r>
              <a:rPr lang="el-GR" sz="2800" dirty="0" smtClean="0"/>
              <a:t>για τους Παίκτες/</a:t>
            </a:r>
            <a:r>
              <a:rPr lang="el-GR" sz="2800" dirty="0" err="1" smtClean="0"/>
              <a:t>τριες</a:t>
            </a:r>
            <a:r>
              <a:rPr lang="el-GR" sz="2800" dirty="0" smtClean="0"/>
              <a:t> στο Βόλεϊ</a:t>
            </a:r>
          </a:p>
          <a:p>
            <a:r>
              <a:rPr lang="el-GR" sz="2800" dirty="0" err="1" smtClean="0"/>
              <a:t>Πατσιαούρας</a:t>
            </a:r>
            <a:r>
              <a:rPr lang="el-GR" sz="2800" dirty="0" smtClean="0"/>
              <a:t> </a:t>
            </a:r>
            <a:r>
              <a:rPr lang="el-GR" sz="2800" dirty="0" smtClean="0"/>
              <a:t>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ΤΑΧΥΤΗΤΑ ΑΝΤΙ∆ΡΑΣΗΣ</a:t>
            </a:r>
          </a:p>
        </p:txBody>
      </p:sp>
      <p:sp>
        <p:nvSpPr>
          <p:cNvPr id="3" name="Content Placeholder 2"/>
          <p:cNvSpPr>
            <a:spLocks noGrp="1"/>
          </p:cNvSpPr>
          <p:nvPr>
            <p:ph idx="1"/>
          </p:nvPr>
        </p:nvSpPr>
        <p:spPr/>
        <p:txBody>
          <a:bodyPr>
            <a:normAutofit fontScale="85000" lnSpcReduction="20000"/>
          </a:bodyPr>
          <a:lstStyle/>
          <a:p>
            <a:r>
              <a:rPr lang="el-GR" dirty="0" smtClean="0"/>
              <a:t>Η ταχύτητα αντίδρασης είναι ο χρόνος που μεσολαβεί από την αντίληψη του εξωτερικού ερεθίσματος μέχρι την απάντηση από το νευρικό σύστημα στους μυς.</a:t>
            </a:r>
          </a:p>
          <a:p>
            <a:r>
              <a:rPr lang="el-GR" dirty="0" smtClean="0"/>
              <a:t> Η διεργασία που επιτελείται στο νευρικό σύστημα πραγματοποιείται στα εξής 4 στάδια:</a:t>
            </a:r>
            <a:br>
              <a:rPr lang="el-GR" dirty="0" smtClean="0"/>
            </a:br>
            <a:r>
              <a:rPr lang="el-GR" dirty="0" smtClean="0"/>
              <a:t>1. αρχική πληροφόρηση του ερεθίσματος μέσω των αντίστοιχων οργάνων του παίκτη/</a:t>
            </a:r>
            <a:r>
              <a:rPr lang="el-GR" dirty="0" err="1" smtClean="0"/>
              <a:t>τριας</a:t>
            </a:r>
            <a:r>
              <a:rPr lang="el-GR" dirty="0" smtClean="0"/>
              <a:t> (αφή, ακοή, κλπ.),</a:t>
            </a:r>
            <a:br>
              <a:rPr lang="el-GR" dirty="0" smtClean="0"/>
            </a:br>
            <a:r>
              <a:rPr lang="el-GR" dirty="0" smtClean="0"/>
              <a:t>2</a:t>
            </a:r>
            <a:r>
              <a:rPr lang="el-GR" dirty="0"/>
              <a:t>. </a:t>
            </a:r>
            <a:r>
              <a:rPr lang="el-GR" dirty="0" smtClean="0"/>
              <a:t>επεξεργασία του ερεθίσματος από τον εγκέφαλο (μνήμη, κωδικοποίηση), </a:t>
            </a:r>
            <a:br>
              <a:rPr lang="el-GR" dirty="0" smtClean="0"/>
            </a:br>
            <a:r>
              <a:rPr lang="el-GR" dirty="0" smtClean="0"/>
              <a:t>3. κινητική εντολή μέσω των νευρικών οδών,</a:t>
            </a:r>
            <a:br>
              <a:rPr lang="el-GR" dirty="0" smtClean="0"/>
            </a:br>
            <a:r>
              <a:rPr lang="el-GR" dirty="0" smtClean="0"/>
              <a:t>4. πέρασμα της εντολής στους μυς και εκτέλεση της εντολής.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49230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ΤΑΧΥΤΗΤΑ ΑΝΤΙ∆ΡΑΣΗΣ</a:t>
            </a:r>
          </a:p>
        </p:txBody>
      </p:sp>
      <p:sp>
        <p:nvSpPr>
          <p:cNvPr id="3" name="Content Placeholder 2"/>
          <p:cNvSpPr>
            <a:spLocks noGrp="1"/>
          </p:cNvSpPr>
          <p:nvPr>
            <p:ph idx="1"/>
          </p:nvPr>
        </p:nvSpPr>
        <p:spPr/>
        <p:txBody>
          <a:bodyPr>
            <a:normAutofit fontScale="92500" lnSpcReduction="20000"/>
          </a:bodyPr>
          <a:lstStyle/>
          <a:p>
            <a:r>
              <a:rPr lang="el-GR" dirty="0" smtClean="0"/>
              <a:t>Η ταχύτητα αντίδρασης εξαρτάται από την λειτουργικότητα του νευρικού συστήματος του παίκτη/</a:t>
            </a:r>
            <a:r>
              <a:rPr lang="el-GR" dirty="0" err="1" smtClean="0"/>
              <a:t>τριας</a:t>
            </a:r>
            <a:r>
              <a:rPr lang="el-GR" dirty="0" smtClean="0"/>
              <a:t> και από την ταχύτητα επεξεργασίας των εξωτερικών ερεθισμάτων. </a:t>
            </a:r>
          </a:p>
          <a:p>
            <a:r>
              <a:rPr lang="el-GR" dirty="0" smtClean="0"/>
              <a:t>Η ταχύτητα αντίδρασης είναι απολύτως απαραίτητη στην πετοσφαίριση που είναι κατεξοχήν άθλημα αντίδρασης και διαχωρίζεται σε:</a:t>
            </a:r>
            <a:br>
              <a:rPr lang="el-GR" dirty="0" smtClean="0"/>
            </a:br>
            <a:r>
              <a:rPr lang="el-GR" dirty="0" smtClean="0"/>
              <a:t>1. απλή αντίδραση,</a:t>
            </a:r>
            <a:br>
              <a:rPr lang="el-GR" dirty="0" smtClean="0"/>
            </a:br>
            <a:r>
              <a:rPr lang="el-GR" dirty="0" smtClean="0"/>
              <a:t>2. σύνθετη αντίδραση.</a:t>
            </a:r>
            <a:br>
              <a:rPr lang="el-GR" dirty="0" smtClean="0"/>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19012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ΤΑΧΥΤΗΤΑ ΑΝΤΙ∆ΡΑΣΗΣ</a:t>
            </a:r>
          </a:p>
        </p:txBody>
      </p:sp>
      <p:sp>
        <p:nvSpPr>
          <p:cNvPr id="3" name="Content Placeholder 2"/>
          <p:cNvSpPr>
            <a:spLocks noGrp="1"/>
          </p:cNvSpPr>
          <p:nvPr>
            <p:ph idx="1"/>
          </p:nvPr>
        </p:nvSpPr>
        <p:spPr>
          <a:xfrm>
            <a:off x="457200" y="1412776"/>
            <a:ext cx="8435280" cy="4968552"/>
          </a:xfrm>
        </p:spPr>
        <p:txBody>
          <a:bodyPr>
            <a:normAutofit fontScale="77500" lnSpcReduction="20000"/>
          </a:bodyPr>
          <a:lstStyle/>
          <a:p>
            <a:r>
              <a:rPr lang="el-GR" dirty="0" smtClean="0"/>
              <a:t>Απλή αντίδραση: είναι η απάντηση σε ένα γνωστό και αναμενόμενο ερέθισμα. Στην πετοσφαίριση συμβαίνει σπάνια στον αγώνα εκτός από την υποδοχή του σερβίς μερικές φορές, ενώ στην προπόνηση χρησιμοποιείται συχνά όταν π.χ. οι παίκτες καρφώνουν σε ένα ορισμένο σημείο του γηπέδου, ενώ κάποιος παίκτης/</a:t>
            </a:r>
            <a:r>
              <a:rPr lang="el-GR" dirty="0" err="1" smtClean="0"/>
              <a:t>τρια</a:t>
            </a:r>
            <a:r>
              <a:rPr lang="el-GR" dirty="0" smtClean="0"/>
              <a:t> αμύνεται στο ίδιο σημείο γνωρίζοντας εκ των προτέρων που θα πάει η μπάλα.</a:t>
            </a:r>
          </a:p>
          <a:p>
            <a:r>
              <a:rPr lang="el-GR" dirty="0" smtClean="0"/>
              <a:t>Σύνθετη αντίδραση: είναι η απάντηση σε ένα σχετικά άγνωστο ερέθισμα. Αυτό συμβαίνει πολύ συχνά στην πετοσφαίριση όπου ένας αμυντικός πρέπει να </a:t>
            </a:r>
            <a:r>
              <a:rPr lang="el-GR" dirty="0"/>
              <a:t>δ</a:t>
            </a:r>
            <a:r>
              <a:rPr lang="el-GR" dirty="0" smtClean="0"/>
              <a:t>ει και να προβλέψει την επιλογή του αντίπαλου επιθετικού όταν καρφώνει επιλέγοντας ταυτόχρονα </a:t>
            </a:r>
            <a:r>
              <a:rPr lang="el-GR" dirty="0" smtClean="0"/>
              <a:t>τον </a:t>
            </a:r>
            <a:r>
              <a:rPr lang="el-GR" dirty="0" smtClean="0"/>
              <a:t>τρόπο αντίδρασης (τεχνική επιλογή) που θα εφαρμόσει κατά την απόκρουση της μπάλας.</a:t>
            </a:r>
            <a:br>
              <a:rPr lang="el-GR" dirty="0" smtClean="0"/>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32778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ΚΥΚΛΙΚΗ-ΑΚΥΚΛΙΚΗ </a:t>
            </a:r>
            <a:r>
              <a:rPr lang="el-GR" dirty="0"/>
              <a:t>ΤΑΧΥΤΗΤΑ</a:t>
            </a:r>
          </a:p>
        </p:txBody>
      </p:sp>
      <p:sp>
        <p:nvSpPr>
          <p:cNvPr id="3" name="Content Placeholder 2"/>
          <p:cNvSpPr>
            <a:spLocks noGrp="1"/>
          </p:cNvSpPr>
          <p:nvPr>
            <p:ph idx="1"/>
          </p:nvPr>
        </p:nvSpPr>
        <p:spPr/>
        <p:txBody>
          <a:bodyPr>
            <a:normAutofit fontScale="85000" lnSpcReduction="10000"/>
          </a:bodyPr>
          <a:lstStyle/>
          <a:p>
            <a:r>
              <a:rPr lang="el-GR" dirty="0" smtClean="0"/>
              <a:t>Η κυκλική ταχύτητα είναι η μορφή εκείνη της κινητικής ταχύτητας η </a:t>
            </a:r>
            <a:r>
              <a:rPr lang="el-GR" dirty="0"/>
              <a:t>ο</a:t>
            </a:r>
            <a:r>
              <a:rPr lang="el-GR" dirty="0" smtClean="0"/>
              <a:t>ποία στηρίζεται στην μυϊκή αντίδραση και στην μηχανική μετατροπή της μυϊκής συστολής.</a:t>
            </a:r>
          </a:p>
          <a:p>
            <a:r>
              <a:rPr lang="el-GR" dirty="0" smtClean="0"/>
              <a:t>Στην ακυκλική ταχύτητα εντάσσονται όλες οι κινήσεις που </a:t>
            </a:r>
            <a:r>
              <a:rPr lang="el-GR" dirty="0"/>
              <a:t>δ</a:t>
            </a:r>
            <a:r>
              <a:rPr lang="el-GR" dirty="0" smtClean="0"/>
              <a:t>εν μετακινούν όλο το σώμα ενός παίκτη/</a:t>
            </a:r>
            <a:r>
              <a:rPr lang="el-GR" dirty="0" err="1" smtClean="0"/>
              <a:t>τριας</a:t>
            </a:r>
            <a:r>
              <a:rPr lang="el-GR" dirty="0" smtClean="0"/>
              <a:t> στον χώρο και που </a:t>
            </a:r>
            <a:r>
              <a:rPr lang="el-GR" dirty="0"/>
              <a:t>δ</a:t>
            </a:r>
            <a:r>
              <a:rPr lang="el-GR" dirty="0" smtClean="0"/>
              <a:t>εν επαναλαμβάνονται.</a:t>
            </a:r>
          </a:p>
          <a:p>
            <a:r>
              <a:rPr lang="el-GR" dirty="0" smtClean="0"/>
              <a:t>Τέτοιες κινήσεις βλέπουμε στην πετοσφαίριση κατά την απόκρουση από τον αμυντικό ενός καρφιού με ένα χέρι </a:t>
            </a:r>
            <a:r>
              <a:rPr lang="el-GR" dirty="0"/>
              <a:t>ή</a:t>
            </a:r>
            <a:r>
              <a:rPr lang="el-GR" dirty="0" smtClean="0"/>
              <a:t> με προβολή του ποδιού προς τα εμπρός </a:t>
            </a:r>
            <a:r>
              <a:rPr lang="el-GR" dirty="0"/>
              <a:t>ή</a:t>
            </a:r>
            <a:r>
              <a:rPr lang="el-GR" dirty="0" smtClean="0"/>
              <a:t> κατά το χτύπημα της μπάλας από το χέρι του παίκτη/</a:t>
            </a:r>
            <a:r>
              <a:rPr lang="el-GR" dirty="0" err="1" smtClean="0"/>
              <a:t>τριας</a:t>
            </a:r>
            <a:r>
              <a:rPr lang="el-GR" dirty="0" smtClean="0"/>
              <a:t> στο κυματιστό σερβίς.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389066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ΚΥΚΛΙΚΗ ΤΑΧΥΤΗΤΑ</a:t>
            </a:r>
          </a:p>
        </p:txBody>
      </p:sp>
      <p:sp>
        <p:nvSpPr>
          <p:cNvPr id="3" name="Content Placeholder 2"/>
          <p:cNvSpPr>
            <a:spLocks noGrp="1"/>
          </p:cNvSpPr>
          <p:nvPr>
            <p:ph idx="1"/>
          </p:nvPr>
        </p:nvSpPr>
        <p:spPr/>
        <p:txBody>
          <a:bodyPr>
            <a:normAutofit fontScale="77500" lnSpcReduction="20000"/>
          </a:bodyPr>
          <a:lstStyle/>
          <a:p>
            <a:r>
              <a:rPr lang="el-GR" dirty="0" smtClean="0"/>
              <a:t>Όπως είπαμε και πριν κυκλική </a:t>
            </a:r>
            <a:r>
              <a:rPr lang="el-GR" dirty="0"/>
              <a:t>τ</a:t>
            </a:r>
            <a:r>
              <a:rPr lang="el-GR" dirty="0" smtClean="0"/>
              <a:t>αχύτητα είναι η μορφή εκείνη της κινητικής ενέργειας όπου έχουμε οριζόντια μετατόπιση του παίκτη/</a:t>
            </a:r>
            <a:r>
              <a:rPr lang="el-GR" dirty="0" err="1" smtClean="0"/>
              <a:t>τριας</a:t>
            </a:r>
            <a:r>
              <a:rPr lang="el-GR" dirty="0" smtClean="0"/>
              <a:t> στο χώρο.</a:t>
            </a:r>
          </a:p>
          <a:p>
            <a:r>
              <a:rPr lang="el-GR" dirty="0" smtClean="0"/>
              <a:t>Οι μετακινήσεις που πραγματοποιεί ένας παίκτης μας μπορούν να είναι προς τα εμπρός, πλάγια </a:t>
            </a:r>
            <a:r>
              <a:rPr lang="el-GR" dirty="0"/>
              <a:t>ή</a:t>
            </a:r>
            <a:r>
              <a:rPr lang="el-GR" dirty="0" smtClean="0"/>
              <a:t> πίσω, ενώ καλύπτει αποστάσεις από 2-10 μέτρα.</a:t>
            </a:r>
          </a:p>
          <a:p>
            <a:r>
              <a:rPr lang="el-GR" dirty="0" smtClean="0"/>
              <a:t>Συνήθως η κυκλική ταχύτητα και η μετακίνηση του παίκτη/</a:t>
            </a:r>
            <a:r>
              <a:rPr lang="el-GR" dirty="0" err="1" smtClean="0"/>
              <a:t>τριας</a:t>
            </a:r>
            <a:r>
              <a:rPr lang="el-GR" dirty="0" smtClean="0"/>
              <a:t> στην πετοσφαίριση συνδυάζεται με κάποιο τεχνικό αντικείμενο </a:t>
            </a:r>
            <a:r>
              <a:rPr lang="el-GR" dirty="0"/>
              <a:t>ό</a:t>
            </a:r>
            <a:r>
              <a:rPr lang="el-GR" dirty="0" smtClean="0"/>
              <a:t>πως: </a:t>
            </a:r>
          </a:p>
          <a:p>
            <a:r>
              <a:rPr lang="el-GR" dirty="0" smtClean="0"/>
              <a:t>1. άλμα για καρφί </a:t>
            </a:r>
            <a:r>
              <a:rPr lang="el-GR" dirty="0"/>
              <a:t>ή</a:t>
            </a:r>
            <a:r>
              <a:rPr lang="el-GR" dirty="0" smtClean="0"/>
              <a:t> μπλοκ,</a:t>
            </a:r>
          </a:p>
          <a:p>
            <a:r>
              <a:rPr lang="el-GR" dirty="0" smtClean="0"/>
              <a:t>2. υποδοχή της μπάλας, πάσα </a:t>
            </a:r>
            <a:r>
              <a:rPr lang="el-GR" dirty="0"/>
              <a:t>ή</a:t>
            </a:r>
            <a:r>
              <a:rPr lang="el-GR" dirty="0" smtClean="0"/>
              <a:t> άμυνα σε κάποιο καρφί του αντιπάλου.</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281208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ΚΥΚΛΙΚΗ ΤΑΧΥΤΗΤΑ</a:t>
            </a:r>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r>
              <a:rPr lang="el-GR" dirty="0" smtClean="0"/>
              <a:t>Άλμα για καρφί ή μπλοκ: η ταχύτητα που αναπτύσσεται χρησιμοποιείται και αξιοποιείται για την καλύτερη τεχνική εκτέλεση της δεξιότητας π.χ. στο άλμα.</a:t>
            </a:r>
          </a:p>
          <a:p>
            <a:r>
              <a:rPr lang="el-GR" dirty="0" smtClean="0"/>
              <a:t>Υποδοχή, άμυνα, πάσα: αντίθετα από την προηγούμενη κατηγορία έχουμε ανάσχεση της ταχύτητας και επιβράδυνση πριν την εκτέλεση της τεχνικής δεξιότητας για τον καλύτερο έλεγχο της μπάλας. </a:t>
            </a:r>
          </a:p>
          <a:p>
            <a:r>
              <a:rPr lang="el-GR" dirty="0" smtClean="0"/>
              <a:t>Έτσι σε αυτές τις δεξιότητες παρατηρούμε και τις </a:t>
            </a:r>
            <a:r>
              <a:rPr lang="el-GR" dirty="0"/>
              <a:t>δ</a:t>
            </a:r>
            <a:r>
              <a:rPr lang="el-GR" dirty="0" smtClean="0"/>
              <a:t>υο μορφές ταχύτητας, μια φάση επιτάχυνσης για γρήγορη προσέγγιση στην μπάλα και ακολούθως την φάση επιβράδυνσης για τον καλύτερο έλεγχο της μπάλας.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365749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ΤΑΧΥΤΗΤΑ </a:t>
            </a:r>
            <a:r>
              <a:rPr lang="el-GR" dirty="0"/>
              <a:t>ΕΚΚΙΝΗΣΗΣ</a:t>
            </a:r>
          </a:p>
        </p:txBody>
      </p:sp>
      <p:sp>
        <p:nvSpPr>
          <p:cNvPr id="3" name="Content Placeholder 2"/>
          <p:cNvSpPr>
            <a:spLocks noGrp="1"/>
          </p:cNvSpPr>
          <p:nvPr>
            <p:ph idx="1"/>
          </p:nvPr>
        </p:nvSpPr>
        <p:spPr/>
        <p:txBody>
          <a:bodyPr>
            <a:normAutofit fontScale="92500"/>
          </a:bodyPr>
          <a:lstStyle/>
          <a:p>
            <a:r>
              <a:rPr lang="el-GR" dirty="0" smtClean="0"/>
              <a:t>Η ταχύτητα εκκίνησης είναι καθοριστική στην πετοσφαίριση διότι αποτελεί προϋπόθεση της ταχύτητας αντίδρασης και προηγείται αυτής.</a:t>
            </a:r>
          </a:p>
          <a:p>
            <a:r>
              <a:rPr lang="el-GR" dirty="0" smtClean="0"/>
              <a:t>Ιδιαίτερα στην άμυνα είναι σημαντική για την γρήγορη μετακίνηση του παίκτη/</a:t>
            </a:r>
            <a:r>
              <a:rPr lang="el-GR" dirty="0" err="1" smtClean="0"/>
              <a:t>τριας</a:t>
            </a:r>
            <a:r>
              <a:rPr lang="el-GR" dirty="0" smtClean="0"/>
              <a:t> κυρίως στην απόκρουση του καρφιού. </a:t>
            </a:r>
          </a:p>
          <a:p>
            <a:r>
              <a:rPr lang="el-GR" dirty="0" smtClean="0"/>
              <a:t>Στην προπόνηση πρέπει να δίνεται έμφαση στην ταχύτητα εκκίνησης και στις μετακινήσεις σε μικρές αποστάσεις.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4071787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ΕΥΚΙΝΗΣΙΑ</a:t>
            </a:r>
          </a:p>
        </p:txBody>
      </p:sp>
      <p:sp>
        <p:nvSpPr>
          <p:cNvPr id="3" name="Content Placeholder 2"/>
          <p:cNvSpPr>
            <a:spLocks noGrp="1"/>
          </p:cNvSpPr>
          <p:nvPr>
            <p:ph idx="1"/>
          </p:nvPr>
        </p:nvSpPr>
        <p:spPr>
          <a:xfrm>
            <a:off x="457200" y="1340768"/>
            <a:ext cx="8229600" cy="4896544"/>
          </a:xfrm>
        </p:spPr>
        <p:txBody>
          <a:bodyPr>
            <a:normAutofit fontScale="85000" lnSpcReduction="20000"/>
          </a:bodyPr>
          <a:lstStyle/>
          <a:p>
            <a:r>
              <a:rPr lang="el-GR" dirty="0" smtClean="0"/>
              <a:t>Λόγω της φύσης του αθλήματος με τις πολλές και διαδοχικές απρόβλεπτες καταστάσεις απαιτείται η ικανότητα της ευκινησίας από τους παίκτες μας.</a:t>
            </a:r>
          </a:p>
          <a:p>
            <a:r>
              <a:rPr lang="el-GR" dirty="0" smtClean="0"/>
              <a:t>Η ευκινησία είναι ο συνδυασμός των προαναφερόμενων  φυσικών ιδιοτήτων ενός παίκτη/</a:t>
            </a:r>
            <a:r>
              <a:rPr lang="el-GR" dirty="0" err="1" smtClean="0"/>
              <a:t>τριας</a:t>
            </a:r>
            <a:r>
              <a:rPr lang="el-GR" dirty="0" smtClean="0"/>
              <a:t> και αναφέρεται στην δυνατότητα της γρήγορης κίνησης του και στους τρεις άξονες του σώματος.</a:t>
            </a:r>
          </a:p>
          <a:p>
            <a:r>
              <a:rPr lang="el-GR" dirty="0" smtClean="0"/>
              <a:t>Την ευκινησία την βλέπουμε πολύ συχνά στους επιθετικούς παίκτες όπου μετά από ένα μπλοκ πρέπει να στραφούν να δουν που έχει πάει η μπάλα και αν  ‘‘βγήκε’’ από την άμυνα, να επιστρέψουν στις αρχικές τους θέσεις ώστε να προετοιμαστούν για αντεπίθεση.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118775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ΜΕΘΟ∆ΟΙ ΑΝΑΠΤΥΞΗΣ ΤΗΣ </a:t>
            </a:r>
            <a:r>
              <a:rPr lang="el-GR" dirty="0" smtClean="0"/>
              <a:t>ΤΑΧΥΤΗΤΑΣ</a:t>
            </a:r>
            <a:endParaRPr lang="el-GR" dirty="0"/>
          </a:p>
        </p:txBody>
      </p:sp>
      <p:sp>
        <p:nvSpPr>
          <p:cNvPr id="3" name="Content Placeholder 2"/>
          <p:cNvSpPr>
            <a:spLocks noGrp="1"/>
          </p:cNvSpPr>
          <p:nvPr>
            <p:ph idx="1"/>
          </p:nvPr>
        </p:nvSpPr>
        <p:spPr>
          <a:xfrm>
            <a:off x="457200" y="1556792"/>
            <a:ext cx="8363272" cy="4896544"/>
          </a:xfrm>
        </p:spPr>
        <p:txBody>
          <a:bodyPr>
            <a:normAutofit/>
          </a:bodyPr>
          <a:lstStyle/>
          <a:p>
            <a:r>
              <a:rPr lang="el-GR" dirty="0" smtClean="0"/>
              <a:t>Η προπόνηση για την ανάπτυξη της ταχύτητας πρέπει να γίνεται με εντάσεις 90-100%.</a:t>
            </a:r>
          </a:p>
          <a:p>
            <a:r>
              <a:rPr lang="el-GR" dirty="0" smtClean="0"/>
              <a:t>Προϋπόθεση για την ανάπτυξη της ταχύτητας είναι η ευλυγισία.</a:t>
            </a:r>
          </a:p>
          <a:p>
            <a:r>
              <a:rPr lang="el-GR" dirty="0" smtClean="0"/>
              <a:t>Η προπόνηση ταχύτητας πρέπει να συμβαδίζει και να ενσωματώνει τεχνικά στοιχεία, όπως καρφί, μπλοκ, άμυνα εδάφους κλπ.</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2890976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ΜΕΘΟ∆ΟΣ ΕΠΑΝΑΛΗΨΕΩΝ </a:t>
            </a:r>
            <a:r>
              <a:rPr lang="el-GR" dirty="0" smtClean="0"/>
              <a:t>ΣΤΗΝ </a:t>
            </a:r>
            <a:r>
              <a:rPr lang="el-GR" dirty="0"/>
              <a:t>ΠΡΟΠΟΝΗΣΗ ΤΑΧΥΤΗΤΩΝ</a:t>
            </a:r>
          </a:p>
        </p:txBody>
      </p:sp>
      <p:sp>
        <p:nvSpPr>
          <p:cNvPr id="3" name="Content Placeholder 2"/>
          <p:cNvSpPr>
            <a:spLocks noGrp="1"/>
          </p:cNvSpPr>
          <p:nvPr>
            <p:ph idx="1"/>
          </p:nvPr>
        </p:nvSpPr>
        <p:spPr>
          <a:xfrm>
            <a:off x="457200" y="1600200"/>
            <a:ext cx="8435280" cy="4781128"/>
          </a:xfrm>
        </p:spPr>
        <p:txBody>
          <a:bodyPr>
            <a:normAutofit fontScale="55000" lnSpcReduction="20000"/>
          </a:bodyPr>
          <a:lstStyle/>
          <a:p>
            <a:r>
              <a:rPr lang="el-GR" dirty="0" smtClean="0"/>
              <a:t>Η μέθοδος των επαναλήψεων είναι η καταλληλότερη για την ανάπτυξη και την </a:t>
            </a:r>
            <a:br>
              <a:rPr lang="el-GR" dirty="0" smtClean="0"/>
            </a:br>
            <a:r>
              <a:rPr lang="el-GR" dirty="0" smtClean="0"/>
              <a:t>βελτίωση της ταχύτητας ενός παίκτη/</a:t>
            </a:r>
            <a:r>
              <a:rPr lang="el-GR" dirty="0" err="1" smtClean="0"/>
              <a:t>τριας</a:t>
            </a:r>
            <a:r>
              <a:rPr lang="el-GR" dirty="0" smtClean="0"/>
              <a:t> και χρησιμοποιούνται ασκήσεις μέγιστης έντασης.</a:t>
            </a:r>
          </a:p>
          <a:p>
            <a:r>
              <a:rPr lang="el-GR" dirty="0" smtClean="0"/>
              <a:t> Η διάρκεια των επιβαρύνσεων 15΄΄-20΄΄, μεταξύ των ασκήσεων μεσολαβεί πλήρες διάλειμμα, ή μπορεί να υπάρχει μια σχέση 3:1.</a:t>
            </a:r>
          </a:p>
          <a:p>
            <a:r>
              <a:rPr lang="el-GR" dirty="0"/>
              <a:t> </a:t>
            </a:r>
            <a:r>
              <a:rPr lang="el-GR" dirty="0" smtClean="0"/>
              <a:t>Η συχνότητα των επαναλήψεων είναι από 6-10 φορές -επαναλήψεις, και ο αριθμός των σετ: 5-7.</a:t>
            </a:r>
          </a:p>
          <a:p>
            <a:r>
              <a:rPr lang="el-GR" dirty="0" smtClean="0"/>
              <a:t>Η ταχύτητα αντίδρασης είναι συνδεδεμένη με την άμυνα κυρίως, εμφανίζεται όμως και στο μπλοκ ή στην αλλαγή κατεύθυνσης του πασαδόρου ή του κεντρικού μπλοκέρ.</a:t>
            </a:r>
          </a:p>
          <a:p>
            <a:r>
              <a:rPr lang="el-GR" dirty="0" smtClean="0"/>
              <a:t>Για την βελτίωση της ταχύτητας αντίδρασης με την επαναληπτική μέθοδο χρησιμοποιούνται οπτικά και ακουστικά ερεθίσματα. Τα ακουστικά ερεθίσματα στην προπόνηση πρέπει να προηγούνται των οπτικών ερεθισμάτων. Τα οπτικά ερεθίσματα πρέπει να συνδέονται άμεσα με την μπάλα και ο παίκτης/</a:t>
            </a:r>
            <a:r>
              <a:rPr lang="el-GR" dirty="0" err="1" smtClean="0"/>
              <a:t>τρια</a:t>
            </a:r>
            <a:r>
              <a:rPr lang="el-GR" dirty="0" smtClean="0"/>
              <a:t> πρέπει να εντείνει τη προσοχή του, να αυτοσυγκεντρώνεται και να παίρνει την κατάλληλη θέση ετοιμότητας.</a:t>
            </a:r>
            <a:br>
              <a:rPr lang="el-GR" dirty="0" smtClean="0"/>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105476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ΜΕΘΟ∆ΟΣ ΣΥΝΑΓΩΝΙΣΜΟΥ</a:t>
            </a:r>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l-GR" dirty="0" smtClean="0"/>
              <a:t>Η μέθοδος του συναγωνισμού χρησιμοποιεί αγώνες ταχύτητας</a:t>
            </a:r>
            <a:r>
              <a:rPr lang="el-GR" smtClean="0"/>
              <a:t>, </a:t>
            </a:r>
            <a:r>
              <a:rPr lang="el-GR" smtClean="0"/>
              <a:t>σκυταλοδρομίες, </a:t>
            </a:r>
            <a:r>
              <a:rPr lang="el-GR" dirty="0" smtClean="0"/>
              <a:t>παιχνίδια προετοιμασίας κλπ.</a:t>
            </a:r>
          </a:p>
          <a:p>
            <a:r>
              <a:rPr lang="el-GR" dirty="0" smtClean="0"/>
              <a:t>Χρησιμοποιούνται επίσης δυναμικά παιχνίδια όπως κυνηγητό, το μαντήλι κλπ. αθλητικά παιχνίδια όπως ποδόσφαιρο, μπάσκετ, ράγκμπι κλπ. και αγώνες δρόμου με συναγωνισμό </a:t>
            </a:r>
            <a:r>
              <a:rPr lang="el-GR" dirty="0"/>
              <a:t>δ</a:t>
            </a:r>
            <a:r>
              <a:rPr lang="el-GR" dirty="0" smtClean="0"/>
              <a:t>υο ομάδων όπως τρέξιμο με ή χωρίς μπάλα στις γραμμές του γηπέδου βόλεϊ κλπ.</a:t>
            </a:r>
          </a:p>
          <a:p>
            <a:r>
              <a:rPr lang="el-GR" dirty="0" smtClean="0"/>
              <a:t>Για την βελτίωση της ταχύτητας των άνω άκρων χρησιμοποιούνται ελαφρύτερες μπάλες όπως αυτές του τένις, ή μπάλες του χάντμπολ για την καλύτερη τεχνική εκτέλεση των κινήσεων.</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114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l-GR" dirty="0" smtClean="0"/>
              <a:t>ΕΥΛΥΓΙΣΙΑ</a:t>
            </a:r>
            <a:endParaRPr lang="el-GR" dirty="0"/>
          </a:p>
        </p:txBody>
      </p:sp>
      <p:sp>
        <p:nvSpPr>
          <p:cNvPr id="3" name="Content Placeholder 2"/>
          <p:cNvSpPr>
            <a:spLocks noGrp="1"/>
          </p:cNvSpPr>
          <p:nvPr>
            <p:ph idx="1"/>
          </p:nvPr>
        </p:nvSpPr>
        <p:spPr>
          <a:xfrm>
            <a:off x="457200" y="1268760"/>
            <a:ext cx="8229600" cy="5112568"/>
          </a:xfrm>
        </p:spPr>
        <p:txBody>
          <a:bodyPr>
            <a:normAutofit fontScale="55000" lnSpcReduction="20000"/>
          </a:bodyPr>
          <a:lstStyle/>
          <a:p>
            <a:r>
              <a:rPr lang="el-GR" dirty="0" smtClean="0"/>
              <a:t>Ευλυγισία είναι η ικανότητα εκτέλεσης κινήσεων με μεγάλη άνεση έχοντας ως βάση την μυϊκή ελαστικότητα, την ανθεκτικότητα των συνδέσμων και την ανατομική κατασκευή των αρθρώσεων του σώματος.</a:t>
            </a:r>
          </a:p>
          <a:p>
            <a:r>
              <a:rPr lang="el-GR" dirty="0"/>
              <a:t>Σ</a:t>
            </a:r>
            <a:r>
              <a:rPr lang="el-GR" dirty="0" smtClean="0"/>
              <a:t>την προπόνηση ευλυγισίας διαχωρίζουμε </a:t>
            </a:r>
            <a:r>
              <a:rPr lang="el-GR" dirty="0"/>
              <a:t>δ</a:t>
            </a:r>
            <a:r>
              <a:rPr lang="el-GR" dirty="0" smtClean="0"/>
              <a:t>υο είδη :</a:t>
            </a:r>
            <a:br>
              <a:rPr lang="el-GR" dirty="0" smtClean="0"/>
            </a:br>
            <a:r>
              <a:rPr lang="el-GR" dirty="0" smtClean="0"/>
              <a:t>1. παθητική ευλυγισία που προπονείται με την βοήθεια κάποιου  συμπαίκτη/</a:t>
            </a:r>
            <a:r>
              <a:rPr lang="el-GR" dirty="0" err="1" smtClean="0"/>
              <a:t>τριας</a:t>
            </a:r>
            <a:r>
              <a:rPr lang="el-GR" dirty="0" smtClean="0"/>
              <a:t> ή οργάνων κλπ.</a:t>
            </a:r>
            <a:br>
              <a:rPr lang="el-GR" dirty="0" smtClean="0"/>
            </a:br>
            <a:r>
              <a:rPr lang="el-GR" dirty="0" smtClean="0"/>
              <a:t>2. ενεργητική ευλυγισία που προπονείται με τις ίδιες δυνάμεις του παίκτη/</a:t>
            </a:r>
            <a:r>
              <a:rPr lang="el-GR" dirty="0" err="1" smtClean="0"/>
              <a:t>τριας</a:t>
            </a:r>
            <a:r>
              <a:rPr lang="el-GR" dirty="0" smtClean="0"/>
              <a:t>.</a:t>
            </a:r>
          </a:p>
          <a:p>
            <a:r>
              <a:rPr lang="el-GR" dirty="0" smtClean="0"/>
              <a:t>Η προπόνηση ευλυγισίας τοποθετείται στην αρχή της προπόνησης ενώ πρέπει να προηγείται καλή προθέρμανση.</a:t>
            </a:r>
          </a:p>
          <a:p>
            <a:r>
              <a:rPr lang="el-GR" dirty="0" smtClean="0"/>
              <a:t>Στην ηλικία 10-14 ετών οι ασκήσεις ευλυγισίας πρέπει να πραγματοποιούνται 2-3 φορές την εβδομάδα 10΄-15΄.</a:t>
            </a:r>
          </a:p>
          <a:p>
            <a:r>
              <a:rPr lang="el-GR" dirty="0" smtClean="0"/>
              <a:t>Η  ευλυγισία πρέπει να προηγείται των ασκήσεων ταχύτητας. Στην πετοσφαίριση είναι απαραίτητη η ευλυγισία στις παρακάτω αρθρώσεις:</a:t>
            </a:r>
            <a:br>
              <a:rPr lang="el-GR" dirty="0" smtClean="0"/>
            </a:br>
            <a:r>
              <a:rPr lang="el-GR" dirty="0" smtClean="0"/>
              <a:t>1. της </a:t>
            </a:r>
            <a:r>
              <a:rPr lang="el-GR" dirty="0" err="1" smtClean="0"/>
              <a:t>ποδοκνημικής</a:t>
            </a:r>
            <a:r>
              <a:rPr lang="el-GR" dirty="0" smtClean="0"/>
              <a:t>,</a:t>
            </a:r>
            <a:br>
              <a:rPr lang="el-GR" dirty="0" smtClean="0"/>
            </a:br>
            <a:r>
              <a:rPr lang="el-GR" dirty="0" smtClean="0"/>
              <a:t>2. της σπονδυλικής στήλης,</a:t>
            </a:r>
            <a:br>
              <a:rPr lang="el-GR" dirty="0" smtClean="0"/>
            </a:br>
            <a:r>
              <a:rPr lang="el-GR" dirty="0" smtClean="0"/>
              <a:t>3. του αγκώνα,</a:t>
            </a:r>
            <a:br>
              <a:rPr lang="el-GR" dirty="0" smtClean="0"/>
            </a:br>
            <a:r>
              <a:rPr lang="el-GR" dirty="0" smtClean="0"/>
              <a:t>4. του καρπού, και</a:t>
            </a:r>
            <a:br>
              <a:rPr lang="el-GR" dirty="0" smtClean="0"/>
            </a:br>
            <a:r>
              <a:rPr lang="el-GR" dirty="0" smtClean="0"/>
              <a:t>5. των δαχτύλων.</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1811654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ΑΓΩΝΙΣΤΙΚΗ ΜΕΘΟ∆ΟΣ</a:t>
            </a:r>
          </a:p>
        </p:txBody>
      </p:sp>
      <p:sp>
        <p:nvSpPr>
          <p:cNvPr id="3" name="Content Placeholder 2"/>
          <p:cNvSpPr>
            <a:spLocks noGrp="1"/>
          </p:cNvSpPr>
          <p:nvPr>
            <p:ph idx="1"/>
          </p:nvPr>
        </p:nvSpPr>
        <p:spPr/>
        <p:txBody>
          <a:bodyPr>
            <a:normAutofit fontScale="77500" lnSpcReduction="20000"/>
          </a:bodyPr>
          <a:lstStyle/>
          <a:p>
            <a:r>
              <a:rPr lang="el-GR" dirty="0" smtClean="0"/>
              <a:t>Η αγωνιστική μέθοδος χρησιμοποιεί ασκήσεις με την συμμετοχή μικρού αριθμού παικτών/τριών σε ανάλογα προσαρμοσμένα γήπεδα.</a:t>
            </a:r>
          </a:p>
          <a:p>
            <a:r>
              <a:rPr lang="el-GR" dirty="0" smtClean="0"/>
              <a:t>Δεν πρέπει να ξεχνάμε ότι η ταχύτητα βελτιώνεται στις μικρές ηλικίες.</a:t>
            </a:r>
          </a:p>
          <a:p>
            <a:r>
              <a:rPr lang="el-GR" dirty="0" smtClean="0"/>
              <a:t>Πριν τις ασκήσεις ταχύτητας είναι απαραίτητη η καλή προθέρμανση και διατατικές ασκήσεις.</a:t>
            </a:r>
          </a:p>
          <a:p>
            <a:r>
              <a:rPr lang="el-GR" dirty="0" smtClean="0"/>
              <a:t>Μέσα σε έναν μικρόκυκλο οι ασκήσεις ταχύτητας μπαίνουν μετά την ημέρα ανάπαυσης </a:t>
            </a:r>
            <a:r>
              <a:rPr lang="el-GR" dirty="0"/>
              <a:t>ή</a:t>
            </a:r>
            <a:r>
              <a:rPr lang="el-GR" dirty="0" smtClean="0"/>
              <a:t> μετά από ελαφρά  προπόνηση. </a:t>
            </a:r>
          </a:p>
          <a:p>
            <a:r>
              <a:rPr lang="el-GR" dirty="0" smtClean="0"/>
              <a:t>Η συχνότητα των ασκήσεων μπορεί να φτάσει τις 4-5 φορές την εβδομάδα σε ομάδες υψηλού επιπέδου.</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4204334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ΜΠΕΡΓΕΛΕΣ, Ν., ΑΓΓΕΛΟΝΙΔΗΣ, Ι., ΚΑΤΣΙΚΑΔΕΛΗ, Α. (1996). ΠΕΤΟΣΦΑΙΡΙΣΗ: ΕΝΙΑΙΟΣ ΠΡΟΠΟΝΗΤΙΚΟΣ ΚΑΙ ΑΓΩΝΙΣΤΙΚΟΣ ΣΧΕΔΙΑΣΜΟΣ ΤΩΝ ΑΘΛΗΤΩΝ ΠΕΤΟΣΦΑΙΡΙΣΗΣ ΤΗΣ ΑΝΑΠΤΥΞΙΑΚΗΣ ΦΑΣΗΣ 12-16 ΕΤΩΝ. ΑΘΗΝΑ.</a:t>
            </a:r>
          </a:p>
          <a:p>
            <a:r>
              <a:rPr lang="el-GR" dirty="0" smtClean="0"/>
              <a:t>ΜΠΕΡΓΕΛΕΣ, Ν. (1993). ΠΡΟΠΟΝΗΤΙΚΗ ΠΕΤΟΣΦΑΙΡΙΣΗΣ. ΑΘΗΝΑ, ΑΥΤΟΕΚΔΟΣΗ.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 δεξιότητες που εμπλέκονται στην προπόνηση ταχυτήτων στο βόλεϊ και χρησιμοποιούνται από τους παίκτες μιας ομάδας.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Τα βασικά στοιχεία που απαρτίζουν την προπόνηση ταχυτήτων στο βόλεϊ, η γενική ταχύτητα, η ειδική ταχύτητα κλπ.</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ΠΡΟΠΟΝΗΣΗ ΤΑΧΥΤΗΤΑΣ </a:t>
            </a:r>
            <a:r>
              <a:rPr lang="el-GR" dirty="0" smtClean="0"/>
              <a:t>ΣΤΗΝ ΠΕΤΟΣΦΑΙΡΙΣΗ</a:t>
            </a:r>
            <a:endParaRPr lang="el-GR" dirty="0"/>
          </a:p>
        </p:txBody>
      </p:sp>
      <p:sp>
        <p:nvSpPr>
          <p:cNvPr id="3" name="2 - Θέση περιεχομένου"/>
          <p:cNvSpPr>
            <a:spLocks noGrp="1"/>
          </p:cNvSpPr>
          <p:nvPr>
            <p:ph idx="1"/>
          </p:nvPr>
        </p:nvSpPr>
        <p:spPr>
          <a:xfrm>
            <a:off x="251520" y="1600200"/>
            <a:ext cx="8568952" cy="4781128"/>
          </a:xfrm>
        </p:spPr>
        <p:txBody>
          <a:bodyPr>
            <a:normAutofit fontScale="70000" lnSpcReduction="20000"/>
          </a:bodyPr>
          <a:lstStyle/>
          <a:p>
            <a:r>
              <a:rPr lang="el-GR" dirty="0" smtClean="0"/>
              <a:t>Μιλώντας για ταχύτητα γενικά εννοούμε την φυσική ιδιότητα που καθιστά ικανό έναν παίκτη να μετακινεί στον χώρο ολόκληρο το σώμα του ή μέρος αυτού στο συντομότερο δυνατόν χρονικό διάστημα.</a:t>
            </a:r>
          </a:p>
          <a:p>
            <a:r>
              <a:rPr lang="el-GR" dirty="0" smtClean="0"/>
              <a:t>Η ταχύτητα που είναι το αποτέλεσμα μυϊκής ισχύος και υψηλής συχνότητας επανάληψης των κινήσεων αποτελεί καθοριστική ιδιότητα για κάθε παίκτη πετοσφαίρισης που προσδοκά υψηλή απόδοση.</a:t>
            </a:r>
            <a:endParaRPr lang="el-GR" dirty="0"/>
          </a:p>
          <a:p>
            <a:r>
              <a:rPr lang="el-GR" dirty="0" smtClean="0"/>
              <a:t>Στην πετοσφαίριση οι κινήσεις ταχύτητας που εκτελεί ένας παίκτης είναι ποικίλης μορφής και ατελής, ενώ στην ορολογία αναφέρεται </a:t>
            </a:r>
            <a:r>
              <a:rPr lang="el-GR" dirty="0"/>
              <a:t>ω</a:t>
            </a:r>
            <a:r>
              <a:rPr lang="el-GR" dirty="0" smtClean="0"/>
              <a:t>ς ακυκλική ταχύτητα.</a:t>
            </a:r>
          </a:p>
          <a:p>
            <a:r>
              <a:rPr lang="el-GR" dirty="0" smtClean="0"/>
              <a:t>Επειδή στην πετοσφαίριση εξαιτίας της διάνυσης μικρών αποστάσεων ποτέ ένας παίκτης δεν αναπτύσσει την μέγιστη του ταχύτητα του χρησιμοποιείται και ο όρος επιτάχυνση, ο οποίος είναι πιο ακριβής για το περιεχόμενο των κινήσεων στο οποίο αναφέρεται.</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ΤΑΧΥΤΗΤΑ ΣΤΗ ΠΕΤΟΣΦΑΙΡΙΣΗ</a:t>
            </a:r>
          </a:p>
        </p:txBody>
      </p:sp>
      <p:sp>
        <p:nvSpPr>
          <p:cNvPr id="3" name="Content Placeholder 2"/>
          <p:cNvSpPr>
            <a:spLocks noGrp="1"/>
          </p:cNvSpPr>
          <p:nvPr>
            <p:ph idx="1"/>
          </p:nvPr>
        </p:nvSpPr>
        <p:spPr/>
        <p:txBody>
          <a:bodyPr>
            <a:normAutofit/>
          </a:bodyPr>
          <a:lstStyle/>
          <a:p>
            <a:r>
              <a:rPr lang="el-GR" dirty="0" smtClean="0"/>
              <a:t>Όταν αναφερόμαστε στην ταχύτητα διαχωρίζουμε </a:t>
            </a:r>
            <a:r>
              <a:rPr lang="el-GR" dirty="0"/>
              <a:t>δ</a:t>
            </a:r>
            <a:r>
              <a:rPr lang="el-GR" dirty="0" smtClean="0"/>
              <a:t>υο επίπεδα:</a:t>
            </a:r>
            <a:br>
              <a:rPr lang="el-GR" dirty="0" smtClean="0"/>
            </a:br>
            <a:r>
              <a:rPr lang="el-GR" dirty="0" smtClean="0"/>
              <a:t>1. γενική ταχύτητα, η όποια είναι η γρήγορη εκτέλεση μιας απλής </a:t>
            </a:r>
            <a:r>
              <a:rPr lang="el-GR" dirty="0"/>
              <a:t>ή</a:t>
            </a:r>
            <a:r>
              <a:rPr lang="el-GR" dirty="0" smtClean="0"/>
              <a:t> σύνθετης κίνησης,</a:t>
            </a:r>
            <a:br>
              <a:rPr lang="el-GR" dirty="0" smtClean="0"/>
            </a:br>
            <a:r>
              <a:rPr lang="el-GR" dirty="0" smtClean="0"/>
              <a:t>2. ειδική ταχύτητα, που είναι η ικανότητα γρήγορης ανταπόκρισης και αντίδρασης σε οποιαδήποτε κίνηση που προσδιορίζεται και επιβάλλεται από την φύση του αθλήματος της</a:t>
            </a:r>
            <a:br>
              <a:rPr lang="el-GR" dirty="0" smtClean="0"/>
            </a:br>
            <a:r>
              <a:rPr lang="el-GR" dirty="0" smtClean="0"/>
              <a:t>πετοσφαίρισης.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4932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ΠΑΡΑΓΟΝΤΕΣ ΑΠΟ ΤΟΥΣ ΟΠΟΙΟΥΣ ΕΞΑΡΤΑΤΑΙ Η ΤΑΧΥΤΗΤΑ</a:t>
            </a:r>
          </a:p>
        </p:txBody>
      </p:sp>
      <p:sp>
        <p:nvSpPr>
          <p:cNvPr id="3" name="Content Placeholder 2"/>
          <p:cNvSpPr>
            <a:spLocks noGrp="1"/>
          </p:cNvSpPr>
          <p:nvPr>
            <p:ph idx="1"/>
          </p:nvPr>
        </p:nvSpPr>
        <p:spPr>
          <a:xfrm>
            <a:off x="467544" y="1340768"/>
            <a:ext cx="8496944" cy="5112568"/>
          </a:xfrm>
        </p:spPr>
        <p:txBody>
          <a:bodyPr>
            <a:normAutofit fontScale="70000" lnSpcReduction="20000"/>
          </a:bodyPr>
          <a:lstStyle/>
          <a:p>
            <a:r>
              <a:rPr lang="el-GR" dirty="0" smtClean="0"/>
              <a:t>Η ταχύτητα είναι μια ιδιότητα που μπορεί να αναπτυχτεί ευκολότερα σε άτομα που διαθέτουν τις ανάλογες γενετικές προδιαθέσεις και προδιαγραφές. </a:t>
            </a:r>
          </a:p>
          <a:p>
            <a:r>
              <a:rPr lang="el-GR" dirty="0" smtClean="0"/>
              <a:t>Οι παράγοντες από τους οποίους εξαρτάται η ταχύτητα είναι:</a:t>
            </a:r>
            <a:br>
              <a:rPr lang="el-GR" dirty="0" smtClean="0"/>
            </a:br>
            <a:r>
              <a:rPr lang="el-GR" dirty="0" smtClean="0"/>
              <a:t>1. ο βιολογικός παράγοντας, που προσδιορίζεται από την ανατομική κατασκευή των αρθρώσεων, την ποιότητα και ποσότητα των μυϊκών ινών,</a:t>
            </a:r>
            <a:br>
              <a:rPr lang="el-GR" dirty="0" smtClean="0"/>
            </a:br>
            <a:r>
              <a:rPr lang="el-GR" dirty="0" smtClean="0"/>
              <a:t>2. ο συντονιστικός παράγοντας, που προσδιορίζεται από την συνεργασία συναγωνιστών και ανταγωνιστών μυών,</a:t>
            </a:r>
            <a:br>
              <a:rPr lang="el-GR" dirty="0" smtClean="0"/>
            </a:br>
            <a:r>
              <a:rPr lang="el-GR" dirty="0" smtClean="0"/>
              <a:t>3. ο δυναμικός παράγοντας, που προσδιορίζεται από την ικανότητα παραγωγής μυϊκής δ</a:t>
            </a:r>
            <a:r>
              <a:rPr lang="el-GR" dirty="0"/>
              <a:t>ύ</a:t>
            </a:r>
            <a:r>
              <a:rPr lang="el-GR" dirty="0" smtClean="0"/>
              <a:t>ναμης,</a:t>
            </a:r>
            <a:br>
              <a:rPr lang="el-GR" dirty="0" smtClean="0"/>
            </a:br>
            <a:r>
              <a:rPr lang="el-GR" dirty="0" smtClean="0"/>
              <a:t>4. ο τεχνικός παράγοντας, που προσδιορίζεται από την ικανότητα της σωστής εκτέλεσης των κινήσεων των μελών του σώματος και στον συντονισμό τους,</a:t>
            </a:r>
            <a:br>
              <a:rPr lang="el-GR" dirty="0" smtClean="0"/>
            </a:br>
            <a:r>
              <a:rPr lang="el-GR" dirty="0" smtClean="0"/>
              <a:t>5. ο βουλητικός παράγοντας, που προσδιορίζεται από την συνειδητή σκέψη του παίκτη να ξεπεράσει τα διάφορα φυσικά φράγματα του εαυτού του και των κινητικών του ορίων με μεγάλη αυτοσυγκέντρωση.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184645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ΕΙ∆Η ΤΑΧΥΤΗΤΑΣ</a:t>
            </a:r>
          </a:p>
        </p:txBody>
      </p:sp>
      <p:sp>
        <p:nvSpPr>
          <p:cNvPr id="3" name="Content Placeholder 2"/>
          <p:cNvSpPr>
            <a:spLocks noGrp="1"/>
          </p:cNvSpPr>
          <p:nvPr>
            <p:ph idx="1"/>
          </p:nvPr>
        </p:nvSpPr>
        <p:spPr/>
        <p:txBody>
          <a:bodyPr>
            <a:normAutofit/>
          </a:bodyPr>
          <a:lstStyle/>
          <a:p>
            <a:r>
              <a:rPr lang="el-GR" dirty="0" smtClean="0"/>
              <a:t>Η ταχύτητα στην πετοσφαίριση </a:t>
            </a:r>
            <a:r>
              <a:rPr lang="el-GR" dirty="0"/>
              <a:t>ω</a:t>
            </a:r>
            <a:r>
              <a:rPr lang="el-GR" dirty="0" smtClean="0"/>
              <a:t>ς αποτέλεσμα της λειτουργίας του νευρομυϊκού συστήματος διακρίνεται σε:</a:t>
            </a:r>
            <a:br>
              <a:rPr lang="el-GR" dirty="0" smtClean="0"/>
            </a:br>
            <a:r>
              <a:rPr lang="el-GR" dirty="0" smtClean="0"/>
              <a:t>1. ταχύτητα αντίδρασης,</a:t>
            </a:r>
            <a:br>
              <a:rPr lang="el-GR" dirty="0" smtClean="0"/>
            </a:br>
            <a:r>
              <a:rPr lang="el-GR" dirty="0" smtClean="0"/>
              <a:t>2. ακυκλική ταχύτητα (μεμονωμένων κινήσεων),</a:t>
            </a:r>
            <a:br>
              <a:rPr lang="el-GR" dirty="0" smtClean="0"/>
            </a:br>
            <a:r>
              <a:rPr lang="el-GR" dirty="0" smtClean="0"/>
              <a:t>3. κυκλική ταχύτητα (ταχύτητα μετακίνησης),</a:t>
            </a:r>
            <a:br>
              <a:rPr lang="el-GR" dirty="0" smtClean="0"/>
            </a:br>
            <a:r>
              <a:rPr lang="el-GR" dirty="0" smtClean="0"/>
              <a:t>4. ταχύτητα εκκίνησης,</a:t>
            </a:r>
            <a:br>
              <a:rPr lang="el-GR" dirty="0" smtClean="0"/>
            </a:br>
            <a:r>
              <a:rPr lang="el-GR" dirty="0" smtClean="0"/>
              <a:t>5. ευκινησία.</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2342471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TotalTime>
  <Words>1325</Words>
  <Application>Microsoft Office PowerPoint</Application>
  <PresentationFormat>On-screen Show (4:3)</PresentationFormat>
  <Paragraphs>121</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Θέμα του Office</vt:lpstr>
      <vt:lpstr>Πετοσφαίριση Ι</vt:lpstr>
      <vt:lpstr>Άδειες Χρήσης</vt:lpstr>
      <vt:lpstr>Χρηματοδότηση</vt:lpstr>
      <vt:lpstr>Σκοποί  ενότητας</vt:lpstr>
      <vt:lpstr>Περιεχόμενα ενότητας</vt:lpstr>
      <vt:lpstr>ΠΡΟΠΟΝΗΣΗ ΤΑΧΥΤΗΤΑΣ ΣΤΗΝ ΠΕΤΟΣΦΑΙΡΙΣΗ</vt:lpstr>
      <vt:lpstr>ΤΑΧΥΤΗΤΑ ΣΤΗ ΠΕΤΟΣΦΑΙΡΙΣΗ</vt:lpstr>
      <vt:lpstr>ΠΑΡΑΓΟΝΤΕΣ ΑΠΟ ΤΟΥΣ ΟΠΟΙΟΥΣ ΕΞΑΡΤΑΤΑΙ Η ΤΑΧΥΤΗΤΑ</vt:lpstr>
      <vt:lpstr>ΕΙ∆Η ΤΑΧΥΤΗΤΑΣ</vt:lpstr>
      <vt:lpstr>ΤΑΧΥΤΗΤΑ ΑΝΤΙ∆ΡΑΣΗΣ</vt:lpstr>
      <vt:lpstr>ΤΑΧΥΤΗΤΑ ΑΝΤΙ∆ΡΑΣΗΣ</vt:lpstr>
      <vt:lpstr>ΤΑΧΥΤΗΤΑ ΑΝΤΙ∆ΡΑΣΗΣ</vt:lpstr>
      <vt:lpstr>ΚΥΚΛΙΚΗ-ΑΚΥΚΛΙΚΗ ΤΑΧΥΤΗΤΑ</vt:lpstr>
      <vt:lpstr>ΚΥΚΛΙΚΗ ΤΑΧΥΤΗΤΑ</vt:lpstr>
      <vt:lpstr>ΚΥΚΛΙΚΗ ΤΑΧΥΤΗΤΑ</vt:lpstr>
      <vt:lpstr>ΤΑΧΥΤΗΤΑ ΕΚΚΙΝΗΣΗΣ</vt:lpstr>
      <vt:lpstr>ΕΥΚΙΝΗΣΙΑ</vt:lpstr>
      <vt:lpstr>ΜΕΘΟ∆ΟΙ ΑΝΑΠΤΥΞΗΣ ΤΗΣ ΤΑΧΥΤΗΤΑΣ</vt:lpstr>
      <vt:lpstr>ΜΕΘΟ∆ΟΣ ΕΠΑΝΑΛΗΨΕΩΝ ΣΤΗΝ ΠΡΟΠΟΝΗΣΗ ΤΑΧΥΤΗΤΩΝ</vt:lpstr>
      <vt:lpstr>ΜΕΘΟ∆ΟΣ ΣΥΝΑΓΩΝΙΣΜΟΥ</vt:lpstr>
      <vt:lpstr>ΕΥΛΥΓΙΣΙΑ</vt:lpstr>
      <vt:lpstr>ΑΓΩΝΙΣΤΙΚΗ ΜΕΘΟ∆ΟΣ</vt:lpstr>
      <vt:lpstr>ΒΙΒΛΙΟΓΡΑΦΙΑ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276</cp:revision>
  <dcterms:created xsi:type="dcterms:W3CDTF">2012-09-06T09:03:05Z</dcterms:created>
  <dcterms:modified xsi:type="dcterms:W3CDTF">2015-06-26T20:47:34Z</dcterms:modified>
</cp:coreProperties>
</file>