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7"/>
  </p:notesMasterIdLst>
  <p:sldIdLst>
    <p:sldId id="256" r:id="rId2"/>
    <p:sldId id="257" r:id="rId3"/>
    <p:sldId id="258" r:id="rId4"/>
    <p:sldId id="261" r:id="rId5"/>
    <p:sldId id="287" r:id="rId6"/>
    <p:sldId id="263" r:id="rId7"/>
    <p:sldId id="288" r:id="rId8"/>
    <p:sldId id="262" r:id="rId9"/>
    <p:sldId id="285" r:id="rId10"/>
    <p:sldId id="286" r:id="rId11"/>
    <p:sldId id="264" r:id="rId12"/>
    <p:sldId id="289" r:id="rId13"/>
    <p:sldId id="284" r:id="rId14"/>
    <p:sldId id="290" r:id="rId15"/>
    <p:sldId id="265" r:id="rId16"/>
    <p:sldId id="291" r:id="rId17"/>
    <p:sldId id="283" r:id="rId18"/>
    <p:sldId id="271" r:id="rId19"/>
    <p:sldId id="276" r:id="rId20"/>
    <p:sldId id="282" r:id="rId21"/>
    <p:sldId id="292" r:id="rId22"/>
    <p:sldId id="277" r:id="rId23"/>
    <p:sldId id="278" r:id="rId24"/>
    <p:sldId id="280" r:id="rId25"/>
    <p:sldId id="27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78" y="2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643F3A-8538-4F71-918E-D58C2B71BE0D}" type="datetimeFigureOut">
              <a:rPr lang="en-US" smtClean="0"/>
              <a:t>7/10/2015</a:t>
            </a:fld>
            <a:endParaRPr lang="en-US"/>
          </a:p>
        </p:txBody>
      </p:sp>
      <p:sp>
        <p:nvSpPr>
          <p:cNvPr id="4" name="Θέση εικόνας διαφάνειας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79B783-568F-4204-A7FF-D718751251F8}" type="slidenum">
              <a:rPr lang="en-US" smtClean="0"/>
              <a:t>‹#›</a:t>
            </a:fld>
            <a:endParaRPr lang="en-US"/>
          </a:p>
        </p:txBody>
      </p:sp>
    </p:spTree>
    <p:extLst>
      <p:ext uri="{BB962C8B-B14F-4D97-AF65-F5344CB8AC3E}">
        <p14:creationId xmlns:p14="http://schemas.microsoft.com/office/powerpoint/2010/main" val="1953775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79B783-568F-4204-A7FF-D718751251F8}" type="slidenum">
              <a:rPr lang="en-US" smtClean="0"/>
              <a:t>3</a:t>
            </a:fld>
            <a:endParaRPr lang="en-US"/>
          </a:p>
        </p:txBody>
      </p:sp>
    </p:spTree>
    <p:extLst>
      <p:ext uri="{BB962C8B-B14F-4D97-AF65-F5344CB8AC3E}">
        <p14:creationId xmlns:p14="http://schemas.microsoft.com/office/powerpoint/2010/main" val="1517572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CA0870-5883-4AF1-9EAF-0877D2577550}" type="datetime1">
              <a:rPr lang="en-US" smtClean="0"/>
              <a:t>7/10/2015</a:t>
            </a:fld>
            <a:endParaRPr lang="en-US"/>
          </a:p>
        </p:txBody>
      </p:sp>
      <p:sp>
        <p:nvSpPr>
          <p:cNvPr id="5" name="Footer Placeholder 4"/>
          <p:cNvSpPr>
            <a:spLocks noGrp="1"/>
          </p:cNvSpPr>
          <p:nvPr>
            <p:ph type="ftr" sz="quarter" idx="11"/>
          </p:nvPr>
        </p:nvSpPr>
        <p:spPr/>
        <p:txBody>
          <a:bodyPr/>
          <a:lstStyle/>
          <a:p>
            <a:r>
              <a:rPr lang="en-US" smtClean="0"/>
              <a:t>Saharidis G.K.D., Dimitropoulos Ch., Skordilis E.</a:t>
            </a:r>
            <a:endParaRPr lang="en-US"/>
          </a:p>
        </p:txBody>
      </p:sp>
      <p:sp>
        <p:nvSpPr>
          <p:cNvPr id="6" name="Slide Number Placeholder 5"/>
          <p:cNvSpPr>
            <a:spLocks noGrp="1"/>
          </p:cNvSpPr>
          <p:nvPr>
            <p:ph type="sldNum" sz="quarter" idx="12"/>
          </p:nvPr>
        </p:nvSpPr>
        <p:spPr/>
        <p:txBody>
          <a:bodyPr/>
          <a:lstStyle/>
          <a:p>
            <a:fld id="{2C468401-F21C-427E-87CF-953921C9F109}" type="slidenum">
              <a:rPr lang="en-US" smtClean="0"/>
              <a:t>‹#›</a:t>
            </a:fld>
            <a:endParaRPr lang="en-US"/>
          </a:p>
        </p:txBody>
      </p:sp>
    </p:spTree>
    <p:extLst>
      <p:ext uri="{BB962C8B-B14F-4D97-AF65-F5344CB8AC3E}">
        <p14:creationId xmlns:p14="http://schemas.microsoft.com/office/powerpoint/2010/main" val="3979172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9BE3F7-2490-499B-B231-C2F1A03C6695}" type="datetime1">
              <a:rPr lang="en-US" smtClean="0"/>
              <a:t>7/10/2015</a:t>
            </a:fld>
            <a:endParaRPr lang="en-US"/>
          </a:p>
        </p:txBody>
      </p:sp>
      <p:sp>
        <p:nvSpPr>
          <p:cNvPr id="5" name="Footer Placeholder 4"/>
          <p:cNvSpPr>
            <a:spLocks noGrp="1"/>
          </p:cNvSpPr>
          <p:nvPr>
            <p:ph type="ftr" sz="quarter" idx="11"/>
          </p:nvPr>
        </p:nvSpPr>
        <p:spPr/>
        <p:txBody>
          <a:bodyPr/>
          <a:lstStyle/>
          <a:p>
            <a:r>
              <a:rPr lang="en-US" smtClean="0"/>
              <a:t>Saharidis G.K.D., Dimitropoulos Ch., Skordilis E.</a:t>
            </a:r>
            <a:endParaRPr lang="en-US"/>
          </a:p>
        </p:txBody>
      </p:sp>
      <p:sp>
        <p:nvSpPr>
          <p:cNvPr id="6" name="Slide Number Placeholder 5"/>
          <p:cNvSpPr>
            <a:spLocks noGrp="1"/>
          </p:cNvSpPr>
          <p:nvPr>
            <p:ph type="sldNum" sz="quarter" idx="12"/>
          </p:nvPr>
        </p:nvSpPr>
        <p:spPr/>
        <p:txBody>
          <a:bodyPr/>
          <a:lstStyle/>
          <a:p>
            <a:fld id="{2C468401-F21C-427E-87CF-953921C9F109}" type="slidenum">
              <a:rPr lang="en-US" smtClean="0"/>
              <a:t>‹#›</a:t>
            </a:fld>
            <a:endParaRPr lang="en-US"/>
          </a:p>
        </p:txBody>
      </p:sp>
    </p:spTree>
    <p:extLst>
      <p:ext uri="{BB962C8B-B14F-4D97-AF65-F5344CB8AC3E}">
        <p14:creationId xmlns:p14="http://schemas.microsoft.com/office/powerpoint/2010/main" val="854514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B8428-EA8F-48E4-8DC1-770D5072103E}" type="datetime1">
              <a:rPr lang="en-US" smtClean="0"/>
              <a:t>7/10/2015</a:t>
            </a:fld>
            <a:endParaRPr lang="en-US"/>
          </a:p>
        </p:txBody>
      </p:sp>
      <p:sp>
        <p:nvSpPr>
          <p:cNvPr id="5" name="Footer Placeholder 4"/>
          <p:cNvSpPr>
            <a:spLocks noGrp="1"/>
          </p:cNvSpPr>
          <p:nvPr>
            <p:ph type="ftr" sz="quarter" idx="11"/>
          </p:nvPr>
        </p:nvSpPr>
        <p:spPr/>
        <p:txBody>
          <a:bodyPr/>
          <a:lstStyle/>
          <a:p>
            <a:r>
              <a:rPr lang="en-US" smtClean="0"/>
              <a:t>Saharidis G.K.D., Dimitropoulos Ch., Skordilis E.</a:t>
            </a:r>
            <a:endParaRPr lang="en-US"/>
          </a:p>
        </p:txBody>
      </p:sp>
      <p:sp>
        <p:nvSpPr>
          <p:cNvPr id="6" name="Slide Number Placeholder 5"/>
          <p:cNvSpPr>
            <a:spLocks noGrp="1"/>
          </p:cNvSpPr>
          <p:nvPr>
            <p:ph type="sldNum" sz="quarter" idx="12"/>
          </p:nvPr>
        </p:nvSpPr>
        <p:spPr/>
        <p:txBody>
          <a:bodyPr/>
          <a:lstStyle/>
          <a:p>
            <a:fld id="{2C468401-F21C-427E-87CF-953921C9F109}" type="slidenum">
              <a:rPr lang="en-US" smtClean="0"/>
              <a:t>‹#›</a:t>
            </a:fld>
            <a:endParaRPr lang="en-US"/>
          </a:p>
        </p:txBody>
      </p:sp>
    </p:spTree>
    <p:extLst>
      <p:ext uri="{BB962C8B-B14F-4D97-AF65-F5344CB8AC3E}">
        <p14:creationId xmlns:p14="http://schemas.microsoft.com/office/powerpoint/2010/main" val="3511012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A12F3F-97FF-4F94-8672-6772B6E56717}" type="datetime1">
              <a:rPr lang="en-US" smtClean="0"/>
              <a:t>7/10/2015</a:t>
            </a:fld>
            <a:endParaRPr lang="en-US"/>
          </a:p>
        </p:txBody>
      </p:sp>
      <p:sp>
        <p:nvSpPr>
          <p:cNvPr id="5" name="Footer Placeholder 4"/>
          <p:cNvSpPr>
            <a:spLocks noGrp="1"/>
          </p:cNvSpPr>
          <p:nvPr>
            <p:ph type="ftr" sz="quarter" idx="11"/>
          </p:nvPr>
        </p:nvSpPr>
        <p:spPr/>
        <p:txBody>
          <a:bodyPr/>
          <a:lstStyle/>
          <a:p>
            <a:r>
              <a:rPr lang="en-US" smtClean="0"/>
              <a:t>Saharidis G.K.D., Dimitropoulos Ch., Skordilis E.</a:t>
            </a:r>
            <a:endParaRPr lang="en-US"/>
          </a:p>
        </p:txBody>
      </p:sp>
      <p:sp>
        <p:nvSpPr>
          <p:cNvPr id="6" name="Slide Number Placeholder 5"/>
          <p:cNvSpPr>
            <a:spLocks noGrp="1"/>
          </p:cNvSpPr>
          <p:nvPr>
            <p:ph type="sldNum" sz="quarter" idx="12"/>
          </p:nvPr>
        </p:nvSpPr>
        <p:spPr/>
        <p:txBody>
          <a:bodyPr/>
          <a:lstStyle/>
          <a:p>
            <a:fld id="{2C468401-F21C-427E-87CF-953921C9F109}" type="slidenum">
              <a:rPr lang="en-US" smtClean="0"/>
              <a:t>‹#›</a:t>
            </a:fld>
            <a:endParaRPr lang="en-US"/>
          </a:p>
        </p:txBody>
      </p:sp>
    </p:spTree>
    <p:extLst>
      <p:ext uri="{BB962C8B-B14F-4D97-AF65-F5344CB8AC3E}">
        <p14:creationId xmlns:p14="http://schemas.microsoft.com/office/powerpoint/2010/main" val="2096674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EC7679-2F12-4CD9-85A9-C6DE60C992BC}" type="datetime1">
              <a:rPr lang="en-US" smtClean="0"/>
              <a:t>7/10/2015</a:t>
            </a:fld>
            <a:endParaRPr lang="en-US"/>
          </a:p>
        </p:txBody>
      </p:sp>
      <p:sp>
        <p:nvSpPr>
          <p:cNvPr id="5" name="Footer Placeholder 4"/>
          <p:cNvSpPr>
            <a:spLocks noGrp="1"/>
          </p:cNvSpPr>
          <p:nvPr>
            <p:ph type="ftr" sz="quarter" idx="11"/>
          </p:nvPr>
        </p:nvSpPr>
        <p:spPr/>
        <p:txBody>
          <a:bodyPr/>
          <a:lstStyle/>
          <a:p>
            <a:r>
              <a:rPr lang="en-US" smtClean="0"/>
              <a:t>Saharidis G.K.D., Dimitropoulos Ch., Skordilis E.</a:t>
            </a:r>
            <a:endParaRPr lang="en-US"/>
          </a:p>
        </p:txBody>
      </p:sp>
      <p:sp>
        <p:nvSpPr>
          <p:cNvPr id="6" name="Slide Number Placeholder 5"/>
          <p:cNvSpPr>
            <a:spLocks noGrp="1"/>
          </p:cNvSpPr>
          <p:nvPr>
            <p:ph type="sldNum" sz="quarter" idx="12"/>
          </p:nvPr>
        </p:nvSpPr>
        <p:spPr/>
        <p:txBody>
          <a:bodyPr/>
          <a:lstStyle/>
          <a:p>
            <a:fld id="{2C468401-F21C-427E-87CF-953921C9F109}" type="slidenum">
              <a:rPr lang="en-US" smtClean="0"/>
              <a:t>‹#›</a:t>
            </a:fld>
            <a:endParaRPr lang="en-US"/>
          </a:p>
        </p:txBody>
      </p:sp>
    </p:spTree>
    <p:extLst>
      <p:ext uri="{BB962C8B-B14F-4D97-AF65-F5344CB8AC3E}">
        <p14:creationId xmlns:p14="http://schemas.microsoft.com/office/powerpoint/2010/main" val="895161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0E1D47-135D-421B-9781-B5C98AFCC766}" type="datetime1">
              <a:rPr lang="en-US" smtClean="0"/>
              <a:t>7/10/2015</a:t>
            </a:fld>
            <a:endParaRPr lang="en-US"/>
          </a:p>
        </p:txBody>
      </p:sp>
      <p:sp>
        <p:nvSpPr>
          <p:cNvPr id="6" name="Footer Placeholder 5"/>
          <p:cNvSpPr>
            <a:spLocks noGrp="1"/>
          </p:cNvSpPr>
          <p:nvPr>
            <p:ph type="ftr" sz="quarter" idx="11"/>
          </p:nvPr>
        </p:nvSpPr>
        <p:spPr/>
        <p:txBody>
          <a:bodyPr/>
          <a:lstStyle/>
          <a:p>
            <a:r>
              <a:rPr lang="en-US" smtClean="0"/>
              <a:t>Saharidis G.K.D., Dimitropoulos Ch., Skordilis E.</a:t>
            </a:r>
            <a:endParaRPr lang="en-US"/>
          </a:p>
        </p:txBody>
      </p:sp>
      <p:sp>
        <p:nvSpPr>
          <p:cNvPr id="7" name="Slide Number Placeholder 6"/>
          <p:cNvSpPr>
            <a:spLocks noGrp="1"/>
          </p:cNvSpPr>
          <p:nvPr>
            <p:ph type="sldNum" sz="quarter" idx="12"/>
          </p:nvPr>
        </p:nvSpPr>
        <p:spPr/>
        <p:txBody>
          <a:bodyPr/>
          <a:lstStyle/>
          <a:p>
            <a:fld id="{2C468401-F21C-427E-87CF-953921C9F109}" type="slidenum">
              <a:rPr lang="en-US" smtClean="0"/>
              <a:t>‹#›</a:t>
            </a:fld>
            <a:endParaRPr lang="en-US"/>
          </a:p>
        </p:txBody>
      </p:sp>
    </p:spTree>
    <p:extLst>
      <p:ext uri="{BB962C8B-B14F-4D97-AF65-F5344CB8AC3E}">
        <p14:creationId xmlns:p14="http://schemas.microsoft.com/office/powerpoint/2010/main" val="137375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189EB7-4FFC-40A7-B173-2C33C6A85946}" type="datetime1">
              <a:rPr lang="en-US" smtClean="0"/>
              <a:t>7/10/2015</a:t>
            </a:fld>
            <a:endParaRPr lang="en-US"/>
          </a:p>
        </p:txBody>
      </p:sp>
      <p:sp>
        <p:nvSpPr>
          <p:cNvPr id="8" name="Footer Placeholder 7"/>
          <p:cNvSpPr>
            <a:spLocks noGrp="1"/>
          </p:cNvSpPr>
          <p:nvPr>
            <p:ph type="ftr" sz="quarter" idx="11"/>
          </p:nvPr>
        </p:nvSpPr>
        <p:spPr/>
        <p:txBody>
          <a:bodyPr/>
          <a:lstStyle/>
          <a:p>
            <a:r>
              <a:rPr lang="en-US" smtClean="0"/>
              <a:t>Saharidis G.K.D., Dimitropoulos Ch., Skordilis E.</a:t>
            </a:r>
            <a:endParaRPr lang="en-US"/>
          </a:p>
        </p:txBody>
      </p:sp>
      <p:sp>
        <p:nvSpPr>
          <p:cNvPr id="9" name="Slide Number Placeholder 8"/>
          <p:cNvSpPr>
            <a:spLocks noGrp="1"/>
          </p:cNvSpPr>
          <p:nvPr>
            <p:ph type="sldNum" sz="quarter" idx="12"/>
          </p:nvPr>
        </p:nvSpPr>
        <p:spPr/>
        <p:txBody>
          <a:bodyPr/>
          <a:lstStyle/>
          <a:p>
            <a:fld id="{2C468401-F21C-427E-87CF-953921C9F109}" type="slidenum">
              <a:rPr lang="en-US" smtClean="0"/>
              <a:t>‹#›</a:t>
            </a:fld>
            <a:endParaRPr lang="en-US"/>
          </a:p>
        </p:txBody>
      </p:sp>
    </p:spTree>
    <p:extLst>
      <p:ext uri="{BB962C8B-B14F-4D97-AF65-F5344CB8AC3E}">
        <p14:creationId xmlns:p14="http://schemas.microsoft.com/office/powerpoint/2010/main" val="4199829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B57959-9AD6-4656-B0EB-F1CD773F2A77}" type="datetime1">
              <a:rPr lang="en-US" smtClean="0"/>
              <a:t>7/10/2015</a:t>
            </a:fld>
            <a:endParaRPr lang="en-US"/>
          </a:p>
        </p:txBody>
      </p:sp>
      <p:sp>
        <p:nvSpPr>
          <p:cNvPr id="4" name="Footer Placeholder 3"/>
          <p:cNvSpPr>
            <a:spLocks noGrp="1"/>
          </p:cNvSpPr>
          <p:nvPr>
            <p:ph type="ftr" sz="quarter" idx="11"/>
          </p:nvPr>
        </p:nvSpPr>
        <p:spPr/>
        <p:txBody>
          <a:bodyPr/>
          <a:lstStyle/>
          <a:p>
            <a:r>
              <a:rPr lang="en-US" smtClean="0"/>
              <a:t>Saharidis G.K.D., Dimitropoulos Ch., Skordilis E.</a:t>
            </a:r>
            <a:endParaRPr lang="en-US"/>
          </a:p>
        </p:txBody>
      </p:sp>
      <p:sp>
        <p:nvSpPr>
          <p:cNvPr id="5" name="Slide Number Placeholder 4"/>
          <p:cNvSpPr>
            <a:spLocks noGrp="1"/>
          </p:cNvSpPr>
          <p:nvPr>
            <p:ph type="sldNum" sz="quarter" idx="12"/>
          </p:nvPr>
        </p:nvSpPr>
        <p:spPr/>
        <p:txBody>
          <a:bodyPr/>
          <a:lstStyle/>
          <a:p>
            <a:fld id="{2C468401-F21C-427E-87CF-953921C9F109}" type="slidenum">
              <a:rPr lang="en-US" smtClean="0"/>
              <a:t>‹#›</a:t>
            </a:fld>
            <a:endParaRPr lang="en-US"/>
          </a:p>
        </p:txBody>
      </p:sp>
    </p:spTree>
    <p:extLst>
      <p:ext uri="{BB962C8B-B14F-4D97-AF65-F5344CB8AC3E}">
        <p14:creationId xmlns:p14="http://schemas.microsoft.com/office/powerpoint/2010/main" val="3242923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59436-B316-4A27-AE22-F31B6893707B}" type="datetime1">
              <a:rPr lang="en-US" smtClean="0"/>
              <a:t>7/10/2015</a:t>
            </a:fld>
            <a:endParaRPr lang="en-US"/>
          </a:p>
        </p:txBody>
      </p:sp>
      <p:sp>
        <p:nvSpPr>
          <p:cNvPr id="3" name="Footer Placeholder 2"/>
          <p:cNvSpPr>
            <a:spLocks noGrp="1"/>
          </p:cNvSpPr>
          <p:nvPr>
            <p:ph type="ftr" sz="quarter" idx="11"/>
          </p:nvPr>
        </p:nvSpPr>
        <p:spPr/>
        <p:txBody>
          <a:bodyPr/>
          <a:lstStyle/>
          <a:p>
            <a:r>
              <a:rPr lang="en-US" smtClean="0"/>
              <a:t>Saharidis G.K.D., Dimitropoulos Ch., Skordilis E.</a:t>
            </a:r>
            <a:endParaRPr lang="en-US"/>
          </a:p>
        </p:txBody>
      </p:sp>
      <p:sp>
        <p:nvSpPr>
          <p:cNvPr id="4" name="Slide Number Placeholder 3"/>
          <p:cNvSpPr>
            <a:spLocks noGrp="1"/>
          </p:cNvSpPr>
          <p:nvPr>
            <p:ph type="sldNum" sz="quarter" idx="12"/>
          </p:nvPr>
        </p:nvSpPr>
        <p:spPr/>
        <p:txBody>
          <a:bodyPr/>
          <a:lstStyle/>
          <a:p>
            <a:fld id="{2C468401-F21C-427E-87CF-953921C9F109}" type="slidenum">
              <a:rPr lang="en-US" smtClean="0"/>
              <a:t>‹#›</a:t>
            </a:fld>
            <a:endParaRPr lang="en-US"/>
          </a:p>
        </p:txBody>
      </p:sp>
    </p:spTree>
    <p:extLst>
      <p:ext uri="{BB962C8B-B14F-4D97-AF65-F5344CB8AC3E}">
        <p14:creationId xmlns:p14="http://schemas.microsoft.com/office/powerpoint/2010/main" val="328380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ACE97-48F3-4979-8EE4-D5B0ABF1F9D6}" type="datetime1">
              <a:rPr lang="en-US" smtClean="0"/>
              <a:t>7/10/2015</a:t>
            </a:fld>
            <a:endParaRPr lang="en-US"/>
          </a:p>
        </p:txBody>
      </p:sp>
      <p:sp>
        <p:nvSpPr>
          <p:cNvPr id="6" name="Footer Placeholder 5"/>
          <p:cNvSpPr>
            <a:spLocks noGrp="1"/>
          </p:cNvSpPr>
          <p:nvPr>
            <p:ph type="ftr" sz="quarter" idx="11"/>
          </p:nvPr>
        </p:nvSpPr>
        <p:spPr/>
        <p:txBody>
          <a:bodyPr/>
          <a:lstStyle/>
          <a:p>
            <a:r>
              <a:rPr lang="en-US" smtClean="0"/>
              <a:t>Saharidis G.K.D., Dimitropoulos Ch., Skordilis E.</a:t>
            </a:r>
            <a:endParaRPr lang="en-US"/>
          </a:p>
        </p:txBody>
      </p:sp>
      <p:sp>
        <p:nvSpPr>
          <p:cNvPr id="7" name="Slide Number Placeholder 6"/>
          <p:cNvSpPr>
            <a:spLocks noGrp="1"/>
          </p:cNvSpPr>
          <p:nvPr>
            <p:ph type="sldNum" sz="quarter" idx="12"/>
          </p:nvPr>
        </p:nvSpPr>
        <p:spPr/>
        <p:txBody>
          <a:bodyPr/>
          <a:lstStyle/>
          <a:p>
            <a:fld id="{2C468401-F21C-427E-87CF-953921C9F109}" type="slidenum">
              <a:rPr lang="en-US" smtClean="0"/>
              <a:t>‹#›</a:t>
            </a:fld>
            <a:endParaRPr lang="en-US"/>
          </a:p>
        </p:txBody>
      </p:sp>
    </p:spTree>
    <p:extLst>
      <p:ext uri="{BB962C8B-B14F-4D97-AF65-F5344CB8AC3E}">
        <p14:creationId xmlns:p14="http://schemas.microsoft.com/office/powerpoint/2010/main" val="58635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6C2B8A-AE8D-4BC5-9898-52906D257D9C}" type="datetime1">
              <a:rPr lang="en-US" smtClean="0"/>
              <a:t>7/10/2015</a:t>
            </a:fld>
            <a:endParaRPr lang="en-US"/>
          </a:p>
        </p:txBody>
      </p:sp>
      <p:sp>
        <p:nvSpPr>
          <p:cNvPr id="6" name="Footer Placeholder 5"/>
          <p:cNvSpPr>
            <a:spLocks noGrp="1"/>
          </p:cNvSpPr>
          <p:nvPr>
            <p:ph type="ftr" sz="quarter" idx="11"/>
          </p:nvPr>
        </p:nvSpPr>
        <p:spPr/>
        <p:txBody>
          <a:bodyPr/>
          <a:lstStyle/>
          <a:p>
            <a:r>
              <a:rPr lang="en-US" smtClean="0"/>
              <a:t>Saharidis G.K.D., Dimitropoulos Ch., Skordilis E.</a:t>
            </a:r>
            <a:endParaRPr lang="en-US"/>
          </a:p>
        </p:txBody>
      </p:sp>
      <p:sp>
        <p:nvSpPr>
          <p:cNvPr id="7" name="Slide Number Placeholder 6"/>
          <p:cNvSpPr>
            <a:spLocks noGrp="1"/>
          </p:cNvSpPr>
          <p:nvPr>
            <p:ph type="sldNum" sz="quarter" idx="12"/>
          </p:nvPr>
        </p:nvSpPr>
        <p:spPr/>
        <p:txBody>
          <a:bodyPr/>
          <a:lstStyle/>
          <a:p>
            <a:fld id="{2C468401-F21C-427E-87CF-953921C9F109}" type="slidenum">
              <a:rPr lang="en-US" smtClean="0"/>
              <a:t>‹#›</a:t>
            </a:fld>
            <a:endParaRPr lang="en-US"/>
          </a:p>
        </p:txBody>
      </p:sp>
    </p:spTree>
    <p:extLst>
      <p:ext uri="{BB962C8B-B14F-4D97-AF65-F5344CB8AC3E}">
        <p14:creationId xmlns:p14="http://schemas.microsoft.com/office/powerpoint/2010/main" val="1836291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1CE85A-E784-4BF6-A76D-36A49A1E5EF1}" type="datetime1">
              <a:rPr lang="en-US" smtClean="0"/>
              <a:t>7/10/2015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Saharidis G.K.D., Dimitropoulos Ch., Skordilis E.</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68401-F21C-427E-87CF-953921C9F109}" type="slidenum">
              <a:rPr lang="en-US" smtClean="0"/>
              <a:t>‹#›</a:t>
            </a:fld>
            <a:endParaRPr lang="en-US"/>
          </a:p>
        </p:txBody>
      </p:sp>
    </p:spTree>
    <p:extLst>
      <p:ext uri="{BB962C8B-B14F-4D97-AF65-F5344CB8AC3E}">
        <p14:creationId xmlns:p14="http://schemas.microsoft.com/office/powerpoint/2010/main" val="418574761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4.bin"/><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6.bin"/><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9.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wmf"/><Relationship Id="rId5" Type="http://schemas.openxmlformats.org/officeDocument/2006/relationships/oleObject" Target="../embeddings/oleObject13.bin"/><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ctrTitle"/>
          </p:nvPr>
        </p:nvSpPr>
        <p:spPr>
          <a:xfrm>
            <a:off x="152399" y="1486379"/>
            <a:ext cx="12039600" cy="1523999"/>
          </a:xfrm>
        </p:spPr>
        <p:txBody>
          <a:bodyPr>
            <a:noAutofit/>
          </a:bodyPr>
          <a:lstStyle/>
          <a:p>
            <a:r>
              <a:rPr lang="en-US" sz="4400" b="1" dirty="0">
                <a:latin typeface="+mn-lt"/>
              </a:rPr>
              <a:t>Minimizing Waiting Time at Intermediate Nodes for Intercity Public Bus Transportation</a:t>
            </a:r>
          </a:p>
        </p:txBody>
      </p:sp>
      <p:sp>
        <p:nvSpPr>
          <p:cNvPr id="3" name="Υπότιτλος 2"/>
          <p:cNvSpPr>
            <a:spLocks noGrp="1"/>
          </p:cNvSpPr>
          <p:nvPr>
            <p:ph type="subTitle" idx="1"/>
          </p:nvPr>
        </p:nvSpPr>
        <p:spPr>
          <a:xfrm>
            <a:off x="2994062" y="3066476"/>
            <a:ext cx="6362700" cy="1463632"/>
          </a:xfrm>
        </p:spPr>
        <p:txBody>
          <a:bodyPr>
            <a:normAutofit fontScale="92500" lnSpcReduction="10000"/>
          </a:bodyPr>
          <a:lstStyle/>
          <a:p>
            <a:endParaRPr lang="en-US" sz="2000" dirty="0"/>
          </a:p>
          <a:p>
            <a:r>
              <a:rPr lang="en-US" sz="2000" dirty="0" err="1"/>
              <a:t>Saharidis</a:t>
            </a:r>
            <a:r>
              <a:rPr lang="en-US" sz="2000" dirty="0"/>
              <a:t> G.K.D.</a:t>
            </a:r>
          </a:p>
          <a:p>
            <a:r>
              <a:rPr lang="en-US" sz="2000" dirty="0" err="1"/>
              <a:t>Dimitropoulos</a:t>
            </a:r>
            <a:r>
              <a:rPr lang="en-US" sz="2000" dirty="0"/>
              <a:t> Ch.</a:t>
            </a:r>
          </a:p>
          <a:p>
            <a:r>
              <a:rPr lang="en-US" sz="2000" dirty="0" err="1"/>
              <a:t>Skordilis</a:t>
            </a:r>
            <a:r>
              <a:rPr lang="en-US" sz="2000" dirty="0"/>
              <a:t> E.</a:t>
            </a:r>
          </a:p>
          <a:p>
            <a:pPr algn="l"/>
            <a:endParaRPr lang="en-US" dirty="0">
              <a:solidFill>
                <a:schemeClr val="tx1"/>
              </a:solidFill>
            </a:endParaRPr>
          </a:p>
        </p:txBody>
      </p:sp>
      <p:sp>
        <p:nvSpPr>
          <p:cNvPr id="2" name="Footer Placeholder 1"/>
          <p:cNvSpPr>
            <a:spLocks noGrp="1"/>
          </p:cNvSpPr>
          <p:nvPr>
            <p:ph type="ftr" sz="quarter" idx="11"/>
          </p:nvPr>
        </p:nvSpPr>
        <p:spPr>
          <a:xfrm>
            <a:off x="2183166" y="6356351"/>
            <a:ext cx="3608035" cy="365125"/>
          </a:xfrm>
        </p:spPr>
        <p:txBody>
          <a:bodyPr/>
          <a:lstStyle/>
          <a:p>
            <a:r>
              <a:rPr lang="en-US" dirty="0" err="1" smtClean="0"/>
              <a:t>Saharidis</a:t>
            </a:r>
            <a:r>
              <a:rPr lang="en-US" dirty="0" smtClean="0"/>
              <a:t> G.K.D., </a:t>
            </a:r>
            <a:r>
              <a:rPr lang="en-US" dirty="0" err="1" smtClean="0"/>
              <a:t>Dimitropoulos</a:t>
            </a:r>
            <a:r>
              <a:rPr lang="en-US" dirty="0" smtClean="0"/>
              <a:t> Ch., </a:t>
            </a:r>
            <a:r>
              <a:rPr lang="en-US" dirty="0" err="1" smtClean="0"/>
              <a:t>Skordilis</a:t>
            </a:r>
            <a:r>
              <a:rPr lang="en-US" dirty="0" smtClean="0"/>
              <a:t> E.</a:t>
            </a:r>
            <a:endParaRPr lang="en-US" dirty="0"/>
          </a:p>
        </p:txBody>
      </p:sp>
      <p:sp>
        <p:nvSpPr>
          <p:cNvPr id="6" name="Θέση αριθμού διαφάνειας 5"/>
          <p:cNvSpPr>
            <a:spLocks noGrp="1"/>
          </p:cNvSpPr>
          <p:nvPr>
            <p:ph type="sldNum" sz="quarter" idx="12"/>
          </p:nvPr>
        </p:nvSpPr>
        <p:spPr/>
        <p:txBody>
          <a:bodyPr/>
          <a:lstStyle/>
          <a:p>
            <a:fld id="{2C468401-F21C-427E-87CF-953921C9F109}" type="slidenum">
              <a:rPr lang="en-US" smtClean="0"/>
              <a:t>1</a:t>
            </a:fld>
            <a:endParaRPr lang="en-US"/>
          </a:p>
        </p:txBody>
      </p:sp>
      <p:grpSp>
        <p:nvGrpSpPr>
          <p:cNvPr id="7" name="Group 6" descr="Λογότυπο του Πανεπιστημίου Θεσσαλίας και του προγράμματος &quot;Ανοικτά Ακαδημαϊκά Μαθήματα&quot;"/>
          <p:cNvGrpSpPr/>
          <p:nvPr/>
        </p:nvGrpSpPr>
        <p:grpSpPr>
          <a:xfrm>
            <a:off x="2214972" y="222466"/>
            <a:ext cx="7990656" cy="1303321"/>
            <a:chOff x="467544" y="468279"/>
            <a:chExt cx="7990656" cy="1303321"/>
          </a:xfrm>
        </p:grpSpPr>
        <p:grpSp>
          <p:nvGrpSpPr>
            <p:cNvPr id="8" name="Group 7"/>
            <p:cNvGrpSpPr/>
            <p:nvPr/>
          </p:nvGrpSpPr>
          <p:grpSpPr>
            <a:xfrm>
              <a:off x="467544" y="520290"/>
              <a:ext cx="3960440" cy="1224136"/>
              <a:chOff x="395536" y="520290"/>
              <a:chExt cx="3960440" cy="1224136"/>
            </a:xfrm>
          </p:grpSpPr>
          <p:sp>
            <p:nvSpPr>
              <p:cNvPr id="10" name="TextBox 9"/>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a:solidFill>
                      <a:schemeClr val="accent2">
                        <a:lumMod val="75000"/>
                      </a:schemeClr>
                    </a:solidFill>
                  </a:rPr>
                  <a:t>ΠΑΝΕΠΙΣΤΗΜΙΟ ΘΕΣΣΑΛΙΑΣ</a:t>
                </a:r>
              </a:p>
            </p:txBody>
          </p:sp>
          <p:pic>
            <p:nvPicPr>
              <p:cNvPr id="11" name="Picture 8" descr="Λογότυπο Πανεπιστημίου Θεσσαλ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descr="Λογότυποι του πρόγραμματος &quot;Ανοικτά Ακαδημαϊκά Μαθήματα&quot;"/>
            <p:cNvPicPr>
              <a:picLocks noChangeAspect="1"/>
            </p:cNvPicPr>
            <p:nvPr/>
          </p:nvPicPr>
          <p:blipFill>
            <a:blip r:embed="rId3"/>
            <a:stretch>
              <a:fillRect/>
            </a:stretch>
          </p:blipFill>
          <p:spPr>
            <a:xfrm>
              <a:off x="6489226" y="468279"/>
              <a:ext cx="1968974" cy="1303321"/>
            </a:xfrm>
            <a:prstGeom prst="rect">
              <a:avLst/>
            </a:prstGeom>
          </p:spPr>
        </p:pic>
      </p:grpSp>
      <p:pic>
        <p:nvPicPr>
          <p:cNvPr id="12" name="Picture 2" descr="Λογότυπο Άδειας Χρήσης Creative Commons - Μη Εμπορική Χρήση - Παρόμοια Διανομή"/>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555425"/>
            <a:ext cx="1258011" cy="4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5" cstate="print"/>
          <a:srcRect/>
          <a:stretch>
            <a:fillRect/>
          </a:stretch>
        </p:blipFill>
        <p:spPr bwMode="auto">
          <a:xfrm>
            <a:off x="8494366" y="5329068"/>
            <a:ext cx="3422524" cy="814580"/>
          </a:xfrm>
          <a:prstGeom prst="rect">
            <a:avLst/>
          </a:prstGeom>
          <a:noFill/>
          <a:ln w="12700">
            <a:solidFill>
              <a:schemeClr val="accent1"/>
            </a:solidFill>
          </a:ln>
        </p:spPr>
      </p:pic>
      <p:pic>
        <p:nvPicPr>
          <p:cNvPr id="14" name="Εικόνα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6600" y="4793425"/>
            <a:ext cx="4499429" cy="1524000"/>
          </a:xfrm>
          <a:prstGeom prst="rect">
            <a:avLst/>
          </a:prstGeom>
        </p:spPr>
      </p:pic>
    </p:spTree>
    <p:extLst>
      <p:ext uri="{BB962C8B-B14F-4D97-AF65-F5344CB8AC3E}">
        <p14:creationId xmlns:p14="http://schemas.microsoft.com/office/powerpoint/2010/main" val="620025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r>
              <a:rPr lang="en-US" sz="4400" b="1" dirty="0">
                <a:latin typeface="+mn-lt"/>
              </a:rPr>
              <a:t>Sets, Parameters</a:t>
            </a:r>
          </a:p>
        </p:txBody>
      </p:sp>
      <p:sp>
        <p:nvSpPr>
          <p:cNvPr id="4" name="Footer Placeholder 3"/>
          <p:cNvSpPr>
            <a:spLocks noGrp="1"/>
          </p:cNvSpPr>
          <p:nvPr>
            <p:ph type="ftr" sz="quarter" idx="11"/>
          </p:nvPr>
        </p:nvSpPr>
        <p:spPr>
          <a:xfrm>
            <a:off x="2183166" y="6356351"/>
            <a:ext cx="3608035" cy="365125"/>
          </a:xfrm>
        </p:spPr>
        <p:txBody>
          <a:bodyPr/>
          <a:lstStyle/>
          <a:p>
            <a:r>
              <a:rPr lang="en-US" dirty="0" err="1" smtClean="0"/>
              <a:t>Saharidis</a:t>
            </a:r>
            <a:r>
              <a:rPr lang="en-US" dirty="0" smtClean="0"/>
              <a:t> G.K.D., </a:t>
            </a:r>
            <a:r>
              <a:rPr lang="en-US" dirty="0" err="1" smtClean="0"/>
              <a:t>Dimitropoulos</a:t>
            </a:r>
            <a:r>
              <a:rPr lang="en-US" dirty="0" smtClean="0"/>
              <a:t> Ch., </a:t>
            </a:r>
            <a:r>
              <a:rPr lang="en-US" dirty="0" err="1" smtClean="0"/>
              <a:t>Skordilis</a:t>
            </a:r>
            <a:r>
              <a:rPr lang="en-US" dirty="0" smtClean="0"/>
              <a:t> E.</a:t>
            </a:r>
            <a:endParaRPr lang="en-US" dirty="0"/>
          </a:p>
        </p:txBody>
      </p:sp>
      <p:sp>
        <p:nvSpPr>
          <p:cNvPr id="5" name="Slide Number Placeholder 4"/>
          <p:cNvSpPr>
            <a:spLocks noGrp="1"/>
          </p:cNvSpPr>
          <p:nvPr>
            <p:ph type="sldNum" sz="quarter" idx="12"/>
          </p:nvPr>
        </p:nvSpPr>
        <p:spPr/>
        <p:txBody>
          <a:bodyPr/>
          <a:lstStyle/>
          <a:p>
            <a:fld id="{2C468401-F21C-427E-87CF-953921C9F109}" type="slidenum">
              <a:rPr lang="en-US" smtClean="0"/>
              <a:t>10</a:t>
            </a:fld>
            <a:endParaRPr lang="en-US"/>
          </a:p>
        </p:txBody>
      </p:sp>
      <p:pic>
        <p:nvPicPr>
          <p:cNvPr id="6" name="Picture 5"/>
          <p:cNvPicPr>
            <a:picLocks noChangeAspect="1"/>
          </p:cNvPicPr>
          <p:nvPr/>
        </p:nvPicPr>
        <p:blipFill>
          <a:blip r:embed="rId2"/>
          <a:stretch>
            <a:fillRect/>
          </a:stretch>
        </p:blipFill>
        <p:spPr>
          <a:xfrm>
            <a:off x="1981200" y="990601"/>
            <a:ext cx="7239000" cy="5288547"/>
          </a:xfrm>
          <a:prstGeom prst="rect">
            <a:avLst/>
          </a:prstGeom>
        </p:spPr>
      </p:pic>
    </p:spTree>
    <p:extLst>
      <p:ext uri="{BB962C8B-B14F-4D97-AF65-F5344CB8AC3E}">
        <p14:creationId xmlns:p14="http://schemas.microsoft.com/office/powerpoint/2010/main" val="2002143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0"/>
            <a:ext cx="8229600" cy="990600"/>
          </a:xfrm>
        </p:spPr>
        <p:txBody>
          <a:bodyPr/>
          <a:lstStyle/>
          <a:p>
            <a:r>
              <a:rPr lang="en-US" sz="4400" b="1" dirty="0">
                <a:latin typeface="+mn-lt"/>
              </a:rPr>
              <a:t>Constraints </a:t>
            </a:r>
            <a:endParaRPr lang="en-US" sz="4800" b="1" dirty="0">
              <a:latin typeface="+mn-lt"/>
            </a:endParaRPr>
          </a:p>
        </p:txBody>
      </p:sp>
      <p:sp>
        <p:nvSpPr>
          <p:cNvPr id="4" name="Θέση περιεχομένου 3"/>
          <p:cNvSpPr>
            <a:spLocks noGrp="1"/>
          </p:cNvSpPr>
          <p:nvPr>
            <p:ph idx="1"/>
          </p:nvPr>
        </p:nvSpPr>
        <p:spPr>
          <a:xfrm>
            <a:off x="1981200" y="1066800"/>
            <a:ext cx="8229600" cy="5181600"/>
          </a:xfrm>
        </p:spPr>
        <p:txBody>
          <a:bodyPr>
            <a:noAutofit/>
          </a:bodyPr>
          <a:lstStyle/>
          <a:p>
            <a:pPr algn="just"/>
            <a:r>
              <a:rPr lang="en-US" sz="3200" dirty="0"/>
              <a:t>Constraint (1) defines the combination of routes to and from an intermediate node as active or inactive, based on whether the bus from the intermediate node has already left or not </a:t>
            </a:r>
          </a:p>
          <a:p>
            <a:pPr algn="just"/>
            <a:endParaRPr lang="en-US" sz="1800" dirty="0"/>
          </a:p>
          <a:p>
            <a:pPr algn="just"/>
            <a:endParaRPr lang="en-US" sz="1800" dirty="0"/>
          </a:p>
          <a:p>
            <a:pPr algn="just"/>
            <a:endParaRPr lang="en-US" sz="1800" dirty="0"/>
          </a:p>
          <a:p>
            <a:pPr algn="just"/>
            <a:endParaRPr lang="en-US" sz="1800" dirty="0"/>
          </a:p>
          <a:p>
            <a:pPr algn="just"/>
            <a:endParaRPr lang="en-US" sz="1800" dirty="0"/>
          </a:p>
          <a:p>
            <a:pPr algn="just"/>
            <a:endParaRPr lang="en-US" sz="1600" dirty="0"/>
          </a:p>
        </p:txBody>
      </p:sp>
      <p:sp>
        <p:nvSpPr>
          <p:cNvPr id="9" name="Footer Placeholder 8"/>
          <p:cNvSpPr>
            <a:spLocks noGrp="1"/>
          </p:cNvSpPr>
          <p:nvPr>
            <p:ph type="ftr" sz="quarter" idx="11"/>
          </p:nvPr>
        </p:nvSpPr>
        <p:spPr>
          <a:xfrm>
            <a:off x="2286000" y="6407151"/>
            <a:ext cx="3581400" cy="365125"/>
          </a:xfrm>
        </p:spPr>
        <p:txBody>
          <a:bodyPr/>
          <a:lstStyle/>
          <a:p>
            <a:r>
              <a:rPr lang="en-US" dirty="0" err="1" smtClean="0"/>
              <a:t>Saharidis</a:t>
            </a:r>
            <a:r>
              <a:rPr lang="en-US" dirty="0" smtClean="0"/>
              <a:t> G.K.D., </a:t>
            </a:r>
            <a:r>
              <a:rPr lang="en-US" dirty="0" err="1" smtClean="0"/>
              <a:t>Dimitropoulos</a:t>
            </a:r>
            <a:r>
              <a:rPr lang="en-US" dirty="0" smtClean="0"/>
              <a:t> Ch., </a:t>
            </a:r>
            <a:r>
              <a:rPr lang="en-US" dirty="0" err="1" smtClean="0"/>
              <a:t>Skordilis</a:t>
            </a:r>
            <a:r>
              <a:rPr lang="en-US" dirty="0" smtClean="0"/>
              <a:t> E.</a:t>
            </a:r>
            <a:endParaRPr lang="en-US" dirty="0"/>
          </a:p>
        </p:txBody>
      </p:sp>
      <p:sp>
        <p:nvSpPr>
          <p:cNvPr id="3" name="Θέση αριθμού διαφάνειας 2"/>
          <p:cNvSpPr>
            <a:spLocks noGrp="1"/>
          </p:cNvSpPr>
          <p:nvPr>
            <p:ph type="sldNum" sz="quarter" idx="12"/>
          </p:nvPr>
        </p:nvSpPr>
        <p:spPr/>
        <p:txBody>
          <a:bodyPr/>
          <a:lstStyle/>
          <a:p>
            <a:fld id="{2C468401-F21C-427E-87CF-953921C9F109}" type="slidenum">
              <a:rPr lang="en-US" smtClean="0"/>
              <a:t>11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31744755"/>
              </p:ext>
            </p:extLst>
          </p:nvPr>
        </p:nvGraphicFramePr>
        <p:xfrm>
          <a:off x="2133600" y="4114800"/>
          <a:ext cx="8181474" cy="1295400"/>
        </p:xfrm>
        <a:graphic>
          <a:graphicData uri="http://schemas.openxmlformats.org/presentationml/2006/ole">
            <mc:AlternateContent xmlns:mc="http://schemas.openxmlformats.org/markup-compatibility/2006">
              <mc:Choice xmlns:v="urn:schemas-microsoft-com:vml" Requires="v">
                <p:oleObj spid="_x0000_s7248" name="Equation" r:id="rId3" imgW="5067000" imgH="799920" progId="Equation.DSMT4">
                  <p:embed/>
                </p:oleObj>
              </mc:Choice>
              <mc:Fallback>
                <p:oleObj name="Equation" r:id="rId3" imgW="5067000" imgH="799920" progId="Equation.DSMT4">
                  <p:embed/>
                  <p:pic>
                    <p:nvPicPr>
                      <p:cNvPr id="0" name="Object 5"/>
                      <p:cNvPicPr>
                        <a:picLocks noChangeAspect="1" noChangeArrowheads="1"/>
                      </p:cNvPicPr>
                      <p:nvPr/>
                    </p:nvPicPr>
                    <p:blipFill>
                      <a:blip r:embed="rId4"/>
                      <a:srcRect/>
                      <a:stretch>
                        <a:fillRect/>
                      </a:stretch>
                    </p:blipFill>
                    <p:spPr bwMode="auto">
                      <a:xfrm>
                        <a:off x="2133600" y="4114800"/>
                        <a:ext cx="8181474" cy="12954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413952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mn-lt"/>
              </a:rPr>
              <a:t>Constraints</a:t>
            </a:r>
            <a:endParaRPr lang="en-US" sz="4000" dirty="0">
              <a:latin typeface="+mn-lt"/>
            </a:endParaRPr>
          </a:p>
        </p:txBody>
      </p:sp>
      <p:sp>
        <p:nvSpPr>
          <p:cNvPr id="3" name="Content Placeholder 2"/>
          <p:cNvSpPr>
            <a:spLocks noGrp="1"/>
          </p:cNvSpPr>
          <p:nvPr>
            <p:ph idx="1"/>
          </p:nvPr>
        </p:nvSpPr>
        <p:spPr/>
        <p:txBody>
          <a:bodyPr>
            <a:normAutofit/>
          </a:bodyPr>
          <a:lstStyle/>
          <a:p>
            <a:r>
              <a:rPr lang="en-US" sz="3200" dirty="0"/>
              <a:t>Constraint (2) calculates the waiting time between the arrival on each intermediate node and the first two available departing routes from that node towards the destination node.</a:t>
            </a:r>
          </a:p>
          <a:p>
            <a:endParaRPr lang="en-US" sz="2800" dirty="0"/>
          </a:p>
        </p:txBody>
      </p:sp>
      <p:sp>
        <p:nvSpPr>
          <p:cNvPr id="4" name="Footer Placeholder 3"/>
          <p:cNvSpPr>
            <a:spLocks noGrp="1"/>
          </p:cNvSpPr>
          <p:nvPr>
            <p:ph type="ftr" sz="quarter" idx="11"/>
          </p:nvPr>
        </p:nvSpPr>
        <p:spPr/>
        <p:txBody>
          <a:bodyPr/>
          <a:lstStyle/>
          <a:p>
            <a:r>
              <a:rPr lang="en-US" smtClean="0"/>
              <a:t>Saharidis G.K.D., Dimitropoulos Ch., Skordilis E.</a:t>
            </a:r>
            <a:endParaRPr lang="en-US"/>
          </a:p>
        </p:txBody>
      </p:sp>
      <p:sp>
        <p:nvSpPr>
          <p:cNvPr id="5" name="Slide Number Placeholder 4"/>
          <p:cNvSpPr>
            <a:spLocks noGrp="1"/>
          </p:cNvSpPr>
          <p:nvPr>
            <p:ph type="sldNum" sz="quarter" idx="12"/>
          </p:nvPr>
        </p:nvSpPr>
        <p:spPr/>
        <p:txBody>
          <a:bodyPr/>
          <a:lstStyle/>
          <a:p>
            <a:fld id="{2C468401-F21C-427E-87CF-953921C9F109}" type="slidenum">
              <a:rPr lang="en-US" smtClean="0"/>
              <a:t>12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967139954"/>
              </p:ext>
            </p:extLst>
          </p:nvPr>
        </p:nvGraphicFramePr>
        <p:xfrm>
          <a:off x="2438400" y="4495800"/>
          <a:ext cx="7957685" cy="838200"/>
        </p:xfrm>
        <a:graphic>
          <a:graphicData uri="http://schemas.openxmlformats.org/presentationml/2006/ole">
            <mc:AlternateContent xmlns:mc="http://schemas.openxmlformats.org/markup-compatibility/2006">
              <mc:Choice xmlns:v="urn:schemas-microsoft-com:vml" Requires="v">
                <p:oleObj spid="_x0000_s9228" name="Equation" r:id="rId3" imgW="4635360" imgH="507960" progId="Equation.DSMT4">
                  <p:embed/>
                </p:oleObj>
              </mc:Choice>
              <mc:Fallback>
                <p:oleObj name="Equation" r:id="rId3" imgW="4635360" imgH="507960" progId="Equation.DSMT4">
                  <p:embed/>
                  <p:pic>
                    <p:nvPicPr>
                      <p:cNvPr id="0" name=""/>
                      <p:cNvPicPr>
                        <a:picLocks noChangeAspect="1" noChangeArrowheads="1"/>
                      </p:cNvPicPr>
                      <p:nvPr/>
                    </p:nvPicPr>
                    <p:blipFill>
                      <a:blip r:embed="rId4"/>
                      <a:srcRect/>
                      <a:stretch>
                        <a:fillRect/>
                      </a:stretch>
                    </p:blipFill>
                    <p:spPr bwMode="auto">
                      <a:xfrm>
                        <a:off x="2438400" y="4495800"/>
                        <a:ext cx="7957685" cy="8382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2615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0"/>
            <a:ext cx="8229600" cy="990600"/>
          </a:xfrm>
        </p:spPr>
        <p:txBody>
          <a:bodyPr/>
          <a:lstStyle/>
          <a:p>
            <a:r>
              <a:rPr lang="en-US" sz="4400" b="1" dirty="0">
                <a:latin typeface="+mn-lt"/>
              </a:rPr>
              <a:t>Constraints </a:t>
            </a:r>
            <a:endParaRPr lang="en-US" sz="4800" b="1" dirty="0">
              <a:latin typeface="+mn-lt"/>
            </a:endParaRPr>
          </a:p>
        </p:txBody>
      </p:sp>
      <p:sp>
        <p:nvSpPr>
          <p:cNvPr id="4" name="Θέση περιεχομένου 3"/>
          <p:cNvSpPr>
            <a:spLocks noGrp="1"/>
          </p:cNvSpPr>
          <p:nvPr>
            <p:ph idx="1"/>
          </p:nvPr>
        </p:nvSpPr>
        <p:spPr>
          <a:xfrm>
            <a:off x="1981200" y="1066800"/>
            <a:ext cx="8229600" cy="5181600"/>
          </a:xfrm>
        </p:spPr>
        <p:txBody>
          <a:bodyPr>
            <a:noAutofit/>
          </a:bodyPr>
          <a:lstStyle/>
          <a:p>
            <a:pPr algn="just"/>
            <a:r>
              <a:rPr lang="en-US" sz="3200" dirty="0"/>
              <a:t>Constraint (3) assures that a bus departing from any node will return to this node before and after a certain time</a:t>
            </a:r>
          </a:p>
          <a:p>
            <a:pPr algn="just"/>
            <a:endParaRPr lang="en-US" sz="3200" dirty="0"/>
          </a:p>
          <a:p>
            <a:pPr algn="just"/>
            <a:endParaRPr lang="en-US" sz="3200" dirty="0"/>
          </a:p>
          <a:p>
            <a:pPr algn="just"/>
            <a:endParaRPr lang="en-US" sz="3200" dirty="0"/>
          </a:p>
          <a:p>
            <a:pPr marL="0" indent="0" algn="just">
              <a:buNone/>
            </a:pPr>
            <a:endParaRPr lang="en-US" sz="3200" dirty="0"/>
          </a:p>
          <a:p>
            <a:pPr marL="0" indent="0" algn="just">
              <a:buNone/>
            </a:pPr>
            <a:endParaRPr lang="en-US" sz="3200" dirty="0"/>
          </a:p>
        </p:txBody>
      </p:sp>
      <p:sp>
        <p:nvSpPr>
          <p:cNvPr id="5" name="Footer Placeholder 4"/>
          <p:cNvSpPr>
            <a:spLocks noGrp="1"/>
          </p:cNvSpPr>
          <p:nvPr>
            <p:ph type="ftr" sz="quarter" idx="11"/>
          </p:nvPr>
        </p:nvSpPr>
        <p:spPr>
          <a:xfrm>
            <a:off x="2183166" y="6356351"/>
            <a:ext cx="3608035" cy="365125"/>
          </a:xfrm>
        </p:spPr>
        <p:txBody>
          <a:bodyPr/>
          <a:lstStyle/>
          <a:p>
            <a:r>
              <a:rPr lang="en-US" dirty="0" err="1" smtClean="0"/>
              <a:t>Saharidis</a:t>
            </a:r>
            <a:r>
              <a:rPr lang="en-US" dirty="0" smtClean="0"/>
              <a:t> G.K.D., </a:t>
            </a:r>
            <a:r>
              <a:rPr lang="en-US" dirty="0" err="1" smtClean="0"/>
              <a:t>Dimitropoulos</a:t>
            </a:r>
            <a:r>
              <a:rPr lang="en-US" dirty="0" smtClean="0"/>
              <a:t> Ch., </a:t>
            </a:r>
            <a:r>
              <a:rPr lang="en-US" dirty="0" err="1" smtClean="0"/>
              <a:t>Skordilis</a:t>
            </a:r>
            <a:r>
              <a:rPr lang="en-US" dirty="0" smtClean="0"/>
              <a:t> E.</a:t>
            </a:r>
            <a:endParaRPr lang="en-US" dirty="0"/>
          </a:p>
        </p:txBody>
      </p:sp>
      <p:sp>
        <p:nvSpPr>
          <p:cNvPr id="3" name="Θέση αριθμού διαφάνειας 2"/>
          <p:cNvSpPr>
            <a:spLocks noGrp="1"/>
          </p:cNvSpPr>
          <p:nvPr>
            <p:ph type="sldNum" sz="quarter" idx="12"/>
          </p:nvPr>
        </p:nvSpPr>
        <p:spPr/>
        <p:txBody>
          <a:bodyPr/>
          <a:lstStyle/>
          <a:p>
            <a:fld id="{2C468401-F21C-427E-87CF-953921C9F109}" type="slidenum">
              <a:rPr lang="en-US" smtClean="0"/>
              <a:t>13</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549427573"/>
              </p:ext>
            </p:extLst>
          </p:nvPr>
        </p:nvGraphicFramePr>
        <p:xfrm>
          <a:off x="2183165" y="3048000"/>
          <a:ext cx="8141107" cy="457200"/>
        </p:xfrm>
        <a:graphic>
          <a:graphicData uri="http://schemas.openxmlformats.org/presentationml/2006/ole">
            <mc:AlternateContent xmlns:mc="http://schemas.openxmlformats.org/markup-compatibility/2006">
              <mc:Choice xmlns:v="urn:schemas-microsoft-com:vml" Requires="v">
                <p:oleObj spid="_x0000_s6252" name="Equation" r:id="rId3" imgW="4736880" imgH="266400" progId="Equation.DSMT4">
                  <p:embed/>
                </p:oleObj>
              </mc:Choice>
              <mc:Fallback>
                <p:oleObj name="Equation" r:id="rId3" imgW="4736880" imgH="266400" progId="Equation.DSMT4">
                  <p:embed/>
                  <p:pic>
                    <p:nvPicPr>
                      <p:cNvPr id="0" name="Object 14"/>
                      <p:cNvPicPr>
                        <a:picLocks noChangeAspect="1" noChangeArrowheads="1"/>
                      </p:cNvPicPr>
                      <p:nvPr/>
                    </p:nvPicPr>
                    <p:blipFill>
                      <a:blip r:embed="rId4"/>
                      <a:srcRect/>
                      <a:stretch>
                        <a:fillRect/>
                      </a:stretch>
                    </p:blipFill>
                    <p:spPr bwMode="auto">
                      <a:xfrm>
                        <a:off x="2183165" y="3048000"/>
                        <a:ext cx="8141107" cy="457200"/>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456939265"/>
              </p:ext>
            </p:extLst>
          </p:nvPr>
        </p:nvGraphicFramePr>
        <p:xfrm>
          <a:off x="2438400" y="4267200"/>
          <a:ext cx="7772400" cy="433346"/>
        </p:xfrm>
        <a:graphic>
          <a:graphicData uri="http://schemas.openxmlformats.org/presentationml/2006/ole">
            <mc:AlternateContent xmlns:mc="http://schemas.openxmlformats.org/markup-compatibility/2006">
              <mc:Choice xmlns:v="urn:schemas-microsoft-com:vml" Requires="v">
                <p:oleObj spid="_x0000_s6253" name="Equation" r:id="rId5" imgW="6248160" imgH="342720" progId="Equation.DSMT4">
                  <p:embed/>
                </p:oleObj>
              </mc:Choice>
              <mc:Fallback>
                <p:oleObj name="Equation" r:id="rId5" imgW="6248160" imgH="342720" progId="Equation.DSMT4">
                  <p:embed/>
                  <p:pic>
                    <p:nvPicPr>
                      <p:cNvPr id="0" name="Object 16"/>
                      <p:cNvPicPr>
                        <a:picLocks noChangeAspect="1" noChangeArrowheads="1"/>
                      </p:cNvPicPr>
                      <p:nvPr/>
                    </p:nvPicPr>
                    <p:blipFill>
                      <a:blip r:embed="rId6"/>
                      <a:srcRect/>
                      <a:stretch>
                        <a:fillRect/>
                      </a:stretch>
                    </p:blipFill>
                    <p:spPr bwMode="auto">
                      <a:xfrm>
                        <a:off x="2438400" y="4267200"/>
                        <a:ext cx="7772400" cy="43334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9321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776668"/>
          </a:xfrm>
        </p:spPr>
        <p:txBody>
          <a:bodyPr>
            <a:normAutofit/>
          </a:bodyPr>
          <a:lstStyle/>
          <a:p>
            <a:r>
              <a:rPr lang="en-US" sz="4400" b="1" dirty="0">
                <a:latin typeface="+mn-lt"/>
              </a:rPr>
              <a:t>Constraints </a:t>
            </a:r>
            <a:endParaRPr lang="en-US" sz="4000" b="1" dirty="0">
              <a:latin typeface="+mn-lt"/>
            </a:endParaRPr>
          </a:p>
        </p:txBody>
      </p:sp>
      <p:sp>
        <p:nvSpPr>
          <p:cNvPr id="3" name="Content Placeholder 2"/>
          <p:cNvSpPr>
            <a:spLocks noGrp="1"/>
          </p:cNvSpPr>
          <p:nvPr>
            <p:ph idx="1"/>
          </p:nvPr>
        </p:nvSpPr>
        <p:spPr>
          <a:xfrm>
            <a:off x="2152650" y="1219201"/>
            <a:ext cx="7886700" cy="4957763"/>
          </a:xfrm>
        </p:spPr>
        <p:txBody>
          <a:bodyPr/>
          <a:lstStyle/>
          <a:p>
            <a:pPr algn="just"/>
            <a:r>
              <a:rPr lang="en-US" sz="3200" dirty="0"/>
              <a:t>Constraint (4) assures that each bus departs after another.</a:t>
            </a:r>
          </a:p>
          <a:p>
            <a:pPr algn="just"/>
            <a:endParaRPr lang="en-US" sz="2400" dirty="0"/>
          </a:p>
          <a:p>
            <a:pPr algn="just"/>
            <a:endParaRPr lang="en-US" sz="2400" dirty="0"/>
          </a:p>
          <a:p>
            <a:pPr algn="just"/>
            <a:endParaRPr lang="en-US" sz="2400" dirty="0"/>
          </a:p>
          <a:p>
            <a:pPr algn="just"/>
            <a:endParaRPr lang="en-US" sz="2400" dirty="0"/>
          </a:p>
          <a:p>
            <a:pPr algn="just"/>
            <a:r>
              <a:rPr lang="en-US" sz="3200" dirty="0"/>
              <a:t>Constraint (5) defines the time window in which a bus must depart</a:t>
            </a:r>
          </a:p>
          <a:p>
            <a:endParaRPr lang="en-US" dirty="0"/>
          </a:p>
        </p:txBody>
      </p:sp>
      <p:sp>
        <p:nvSpPr>
          <p:cNvPr id="4" name="Footer Placeholder 3"/>
          <p:cNvSpPr>
            <a:spLocks noGrp="1"/>
          </p:cNvSpPr>
          <p:nvPr>
            <p:ph type="ftr" sz="quarter" idx="11"/>
          </p:nvPr>
        </p:nvSpPr>
        <p:spPr/>
        <p:txBody>
          <a:bodyPr/>
          <a:lstStyle/>
          <a:p>
            <a:r>
              <a:rPr lang="en-US" smtClean="0"/>
              <a:t>Saharidis G.K.D., Dimitropoulos Ch., Skordilis E.</a:t>
            </a:r>
            <a:endParaRPr lang="en-US"/>
          </a:p>
        </p:txBody>
      </p:sp>
      <p:sp>
        <p:nvSpPr>
          <p:cNvPr id="5" name="Slide Number Placeholder 4"/>
          <p:cNvSpPr>
            <a:spLocks noGrp="1"/>
          </p:cNvSpPr>
          <p:nvPr>
            <p:ph type="sldNum" sz="quarter" idx="12"/>
          </p:nvPr>
        </p:nvSpPr>
        <p:spPr/>
        <p:txBody>
          <a:bodyPr/>
          <a:lstStyle/>
          <a:p>
            <a:fld id="{2C468401-F21C-427E-87CF-953921C9F109}" type="slidenum">
              <a:rPr lang="en-US" smtClean="0"/>
              <a:t>14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228697783"/>
              </p:ext>
            </p:extLst>
          </p:nvPr>
        </p:nvGraphicFramePr>
        <p:xfrm>
          <a:off x="2410619" y="2270382"/>
          <a:ext cx="7628731" cy="407247"/>
        </p:xfrm>
        <a:graphic>
          <a:graphicData uri="http://schemas.openxmlformats.org/presentationml/2006/ole">
            <mc:AlternateContent xmlns:mc="http://schemas.openxmlformats.org/markup-compatibility/2006">
              <mc:Choice xmlns:v="urn:schemas-microsoft-com:vml" Requires="v">
                <p:oleObj spid="_x0000_s10272" name="Equation" r:id="rId3" imgW="4394160" imgH="266400" progId="Equation.DSMT4">
                  <p:embed/>
                </p:oleObj>
              </mc:Choice>
              <mc:Fallback>
                <p:oleObj name="Equation" r:id="rId3" imgW="4394160" imgH="266400" progId="Equation.DSMT4">
                  <p:embed/>
                  <p:pic>
                    <p:nvPicPr>
                      <p:cNvPr id="0" name=""/>
                      <p:cNvPicPr>
                        <a:picLocks noChangeAspect="1" noChangeArrowheads="1"/>
                      </p:cNvPicPr>
                      <p:nvPr/>
                    </p:nvPicPr>
                    <p:blipFill>
                      <a:blip r:embed="rId4"/>
                      <a:srcRect/>
                      <a:stretch>
                        <a:fillRect/>
                      </a:stretch>
                    </p:blipFill>
                    <p:spPr bwMode="auto">
                      <a:xfrm>
                        <a:off x="2410619" y="2270382"/>
                        <a:ext cx="7628731" cy="407247"/>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8030457"/>
              </p:ext>
            </p:extLst>
          </p:nvPr>
        </p:nvGraphicFramePr>
        <p:xfrm>
          <a:off x="2410231" y="2857017"/>
          <a:ext cx="7598822" cy="397337"/>
        </p:xfrm>
        <a:graphic>
          <a:graphicData uri="http://schemas.openxmlformats.org/presentationml/2006/ole">
            <mc:AlternateContent xmlns:mc="http://schemas.openxmlformats.org/markup-compatibility/2006">
              <mc:Choice xmlns:v="urn:schemas-microsoft-com:vml" Requires="v">
                <p:oleObj spid="_x0000_s10273" name="Equation" r:id="rId5" imgW="5752800" imgH="342720" progId="Equation.DSMT4">
                  <p:embed/>
                </p:oleObj>
              </mc:Choice>
              <mc:Fallback>
                <p:oleObj name="Equation" r:id="rId5" imgW="5752800" imgH="342720" progId="Equation.DSMT4">
                  <p:embed/>
                  <p:pic>
                    <p:nvPicPr>
                      <p:cNvPr id="0" name=""/>
                      <p:cNvPicPr>
                        <a:picLocks noChangeAspect="1" noChangeArrowheads="1"/>
                      </p:cNvPicPr>
                      <p:nvPr/>
                    </p:nvPicPr>
                    <p:blipFill>
                      <a:blip r:embed="rId6"/>
                      <a:srcRect/>
                      <a:stretch>
                        <a:fillRect/>
                      </a:stretch>
                    </p:blipFill>
                    <p:spPr bwMode="auto">
                      <a:xfrm>
                        <a:off x="2410231" y="2857017"/>
                        <a:ext cx="7598822" cy="397337"/>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76094145"/>
              </p:ext>
            </p:extLst>
          </p:nvPr>
        </p:nvGraphicFramePr>
        <p:xfrm>
          <a:off x="2514600" y="5105400"/>
          <a:ext cx="4492619" cy="457200"/>
        </p:xfrm>
        <a:graphic>
          <a:graphicData uri="http://schemas.openxmlformats.org/presentationml/2006/ole">
            <mc:AlternateContent xmlns:mc="http://schemas.openxmlformats.org/markup-compatibility/2006">
              <mc:Choice xmlns:v="urn:schemas-microsoft-com:vml" Requires="v">
                <p:oleObj spid="_x0000_s10274" name="Equation" r:id="rId7" imgW="3390840" imgH="342720" progId="Equation.DSMT4">
                  <p:embed/>
                </p:oleObj>
              </mc:Choice>
              <mc:Fallback>
                <p:oleObj name="Equation" r:id="rId7" imgW="3390840" imgH="34272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5105400"/>
                        <a:ext cx="4492619" cy="4572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9174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1"/>
            <a:ext cx="8229600" cy="717551"/>
          </a:xfrm>
        </p:spPr>
        <p:txBody>
          <a:bodyPr>
            <a:normAutofit/>
          </a:bodyPr>
          <a:lstStyle/>
          <a:p>
            <a:r>
              <a:rPr lang="en-US" sz="4400" b="1" dirty="0">
                <a:latin typeface="+mn-lt"/>
              </a:rPr>
              <a:t>Extensions </a:t>
            </a:r>
          </a:p>
        </p:txBody>
      </p:sp>
      <p:sp>
        <p:nvSpPr>
          <p:cNvPr id="4" name="Θέση περιεχομένου 3"/>
          <p:cNvSpPr>
            <a:spLocks noGrp="1"/>
          </p:cNvSpPr>
          <p:nvPr>
            <p:ph idx="1"/>
          </p:nvPr>
        </p:nvSpPr>
        <p:spPr>
          <a:xfrm>
            <a:off x="1981200" y="1066800"/>
            <a:ext cx="8229600" cy="4572000"/>
          </a:xfrm>
        </p:spPr>
        <p:txBody>
          <a:bodyPr>
            <a:normAutofit/>
          </a:bodyPr>
          <a:lstStyle/>
          <a:p>
            <a:pPr marL="0" indent="0" algn="just">
              <a:buNone/>
            </a:pPr>
            <a:r>
              <a:rPr lang="en-US" sz="3200" dirty="0"/>
              <a:t>Furthermore, an extension regarding high priority times is introduced. By using this extension bus departures are gravitated towards certain times. </a:t>
            </a:r>
          </a:p>
          <a:p>
            <a:pPr algn="just"/>
            <a:endParaRPr lang="en-US" sz="1400" dirty="0"/>
          </a:p>
          <a:p>
            <a:pPr algn="just"/>
            <a:endParaRPr lang="en-US" dirty="0"/>
          </a:p>
        </p:txBody>
      </p:sp>
      <p:sp>
        <p:nvSpPr>
          <p:cNvPr id="8" name="Footer Placeholder 7"/>
          <p:cNvSpPr>
            <a:spLocks noGrp="1"/>
          </p:cNvSpPr>
          <p:nvPr>
            <p:ph type="ftr" sz="quarter" idx="11"/>
          </p:nvPr>
        </p:nvSpPr>
        <p:spPr>
          <a:xfrm>
            <a:off x="2183166" y="6356351"/>
            <a:ext cx="3608035" cy="365125"/>
          </a:xfrm>
        </p:spPr>
        <p:txBody>
          <a:bodyPr/>
          <a:lstStyle/>
          <a:p>
            <a:r>
              <a:rPr lang="en-US" dirty="0" err="1" smtClean="0"/>
              <a:t>Saharidis</a:t>
            </a:r>
            <a:r>
              <a:rPr lang="en-US" dirty="0" smtClean="0"/>
              <a:t> G.K.D., </a:t>
            </a:r>
            <a:r>
              <a:rPr lang="en-US" dirty="0" err="1" smtClean="0"/>
              <a:t>Dimitropoulos</a:t>
            </a:r>
            <a:r>
              <a:rPr lang="en-US" dirty="0" smtClean="0"/>
              <a:t> Ch., </a:t>
            </a:r>
            <a:r>
              <a:rPr lang="en-US" dirty="0" err="1" smtClean="0"/>
              <a:t>Skordilis</a:t>
            </a:r>
            <a:r>
              <a:rPr lang="en-US" dirty="0" smtClean="0"/>
              <a:t> E.</a:t>
            </a:r>
            <a:endParaRPr lang="en-US" dirty="0"/>
          </a:p>
        </p:txBody>
      </p:sp>
      <p:sp>
        <p:nvSpPr>
          <p:cNvPr id="3" name="Θέση αριθμού διαφάνειας 2"/>
          <p:cNvSpPr>
            <a:spLocks noGrp="1"/>
          </p:cNvSpPr>
          <p:nvPr>
            <p:ph type="sldNum" sz="quarter" idx="12"/>
          </p:nvPr>
        </p:nvSpPr>
        <p:spPr/>
        <p:txBody>
          <a:bodyPr/>
          <a:lstStyle/>
          <a:p>
            <a:fld id="{2C468401-F21C-427E-87CF-953921C9F109}" type="slidenum">
              <a:rPr lang="en-US" smtClean="0"/>
              <a:t>15</a:t>
            </a:fld>
            <a:endParaRPr lang="en-US"/>
          </a:p>
        </p:txBody>
      </p:sp>
      <p:sp>
        <p:nvSpPr>
          <p:cNvPr id="9" name="Rectangle 30"/>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27889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616" y="18362"/>
            <a:ext cx="7886700" cy="896039"/>
          </a:xfrm>
        </p:spPr>
        <p:txBody>
          <a:bodyPr>
            <a:normAutofit/>
          </a:bodyPr>
          <a:lstStyle/>
          <a:p>
            <a:r>
              <a:rPr lang="en-US" sz="4400" b="1" dirty="0">
                <a:latin typeface="+mn-lt"/>
              </a:rPr>
              <a:t>Extensions</a:t>
            </a:r>
            <a:endParaRPr lang="en-US" sz="4000" dirty="0">
              <a:latin typeface="+mn-lt"/>
            </a:endParaRPr>
          </a:p>
        </p:txBody>
      </p:sp>
      <p:sp>
        <p:nvSpPr>
          <p:cNvPr id="3" name="Content Placeholder 2"/>
          <p:cNvSpPr>
            <a:spLocks noGrp="1"/>
          </p:cNvSpPr>
          <p:nvPr>
            <p:ph idx="1"/>
          </p:nvPr>
        </p:nvSpPr>
        <p:spPr>
          <a:xfrm>
            <a:off x="2152650" y="1066800"/>
            <a:ext cx="7886700" cy="4351338"/>
          </a:xfrm>
        </p:spPr>
        <p:txBody>
          <a:bodyPr>
            <a:noAutofit/>
          </a:bodyPr>
          <a:lstStyle/>
          <a:p>
            <a:pPr algn="just"/>
            <a:r>
              <a:rPr lang="en-US" sz="3200" dirty="0"/>
              <a:t>Constraints (7) and (8) calculates the time difference between the departing time of a route and the time where a high passenger demand occurs.</a:t>
            </a:r>
          </a:p>
          <a:p>
            <a:pPr algn="just"/>
            <a:endParaRPr lang="en-US" sz="3200" dirty="0"/>
          </a:p>
          <a:p>
            <a:pPr algn="just"/>
            <a:endParaRPr lang="en-US" sz="3200" dirty="0"/>
          </a:p>
          <a:p>
            <a:pPr algn="just"/>
            <a:r>
              <a:rPr lang="en-US" sz="3200" dirty="0"/>
              <a:t>Constraint (9) defines the number of buses affected by these high priority times. </a:t>
            </a:r>
          </a:p>
          <a:p>
            <a:pPr algn="just"/>
            <a:endParaRPr lang="en-US" sz="3200" dirty="0"/>
          </a:p>
          <a:p>
            <a:endParaRPr lang="en-US" sz="3200" dirty="0"/>
          </a:p>
        </p:txBody>
      </p:sp>
      <p:sp>
        <p:nvSpPr>
          <p:cNvPr id="4" name="Footer Placeholder 3"/>
          <p:cNvSpPr>
            <a:spLocks noGrp="1"/>
          </p:cNvSpPr>
          <p:nvPr>
            <p:ph type="ftr" sz="quarter" idx="11"/>
          </p:nvPr>
        </p:nvSpPr>
        <p:spPr/>
        <p:txBody>
          <a:bodyPr/>
          <a:lstStyle/>
          <a:p>
            <a:r>
              <a:rPr lang="en-US" smtClean="0"/>
              <a:t>Saharidis G.K.D., Dimitropoulos Ch., Skordilis E.</a:t>
            </a:r>
            <a:endParaRPr lang="en-US"/>
          </a:p>
        </p:txBody>
      </p:sp>
      <p:sp>
        <p:nvSpPr>
          <p:cNvPr id="5" name="Slide Number Placeholder 4"/>
          <p:cNvSpPr>
            <a:spLocks noGrp="1"/>
          </p:cNvSpPr>
          <p:nvPr>
            <p:ph type="sldNum" sz="quarter" idx="12"/>
          </p:nvPr>
        </p:nvSpPr>
        <p:spPr/>
        <p:txBody>
          <a:bodyPr/>
          <a:lstStyle/>
          <a:p>
            <a:fld id="{2C468401-F21C-427E-87CF-953921C9F109}" type="slidenum">
              <a:rPr lang="en-US" smtClean="0"/>
              <a:t>16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153845300"/>
              </p:ext>
            </p:extLst>
          </p:nvPr>
        </p:nvGraphicFramePr>
        <p:xfrm>
          <a:off x="2362200" y="3015534"/>
          <a:ext cx="7677150" cy="453870"/>
        </p:xfrm>
        <a:graphic>
          <a:graphicData uri="http://schemas.openxmlformats.org/presentationml/2006/ole">
            <mc:AlternateContent xmlns:mc="http://schemas.openxmlformats.org/markup-compatibility/2006">
              <mc:Choice xmlns:v="urn:schemas-microsoft-com:vml" Requires="v">
                <p:oleObj spid="_x0000_s11302" name="Equation" r:id="rId3" imgW="5562360" imgH="342720" progId="Equation.DSMT4">
                  <p:embed/>
                </p:oleObj>
              </mc:Choice>
              <mc:Fallback>
                <p:oleObj name="Equation" r:id="rId3" imgW="5562360" imgH="342720" progId="Equation.DSMT4">
                  <p:embed/>
                  <p:pic>
                    <p:nvPicPr>
                      <p:cNvPr id="0" name=""/>
                      <p:cNvPicPr>
                        <a:picLocks noChangeAspect="1" noChangeArrowheads="1"/>
                      </p:cNvPicPr>
                      <p:nvPr/>
                    </p:nvPicPr>
                    <p:blipFill>
                      <a:blip r:embed="rId4"/>
                      <a:srcRect/>
                      <a:stretch>
                        <a:fillRect/>
                      </a:stretch>
                    </p:blipFill>
                    <p:spPr bwMode="auto">
                      <a:xfrm>
                        <a:off x="2362200" y="3015534"/>
                        <a:ext cx="7677150" cy="45387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67030384"/>
              </p:ext>
            </p:extLst>
          </p:nvPr>
        </p:nvGraphicFramePr>
        <p:xfrm>
          <a:off x="2370138" y="3548934"/>
          <a:ext cx="7752472" cy="463526"/>
        </p:xfrm>
        <a:graphic>
          <a:graphicData uri="http://schemas.openxmlformats.org/presentationml/2006/ole">
            <mc:AlternateContent xmlns:mc="http://schemas.openxmlformats.org/markup-compatibility/2006">
              <mc:Choice xmlns:v="urn:schemas-microsoft-com:vml" Requires="v">
                <p:oleObj spid="_x0000_s11303" name="Equation" r:id="rId5" imgW="5752800" imgH="342720" progId="Equation.DSMT4">
                  <p:embed/>
                </p:oleObj>
              </mc:Choice>
              <mc:Fallback>
                <p:oleObj name="Equation" r:id="rId5" imgW="5752800" imgH="342720" progId="Equation.DSMT4">
                  <p:embed/>
                  <p:pic>
                    <p:nvPicPr>
                      <p:cNvPr id="0" name=""/>
                      <p:cNvPicPr>
                        <a:picLocks noChangeAspect="1" noChangeArrowheads="1"/>
                      </p:cNvPicPr>
                      <p:nvPr/>
                    </p:nvPicPr>
                    <p:blipFill>
                      <a:blip r:embed="rId6"/>
                      <a:srcRect/>
                      <a:stretch>
                        <a:fillRect/>
                      </a:stretch>
                    </p:blipFill>
                    <p:spPr bwMode="auto">
                      <a:xfrm>
                        <a:off x="2370138" y="3548934"/>
                        <a:ext cx="7752472" cy="463526"/>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09761016"/>
              </p:ext>
            </p:extLst>
          </p:nvPr>
        </p:nvGraphicFramePr>
        <p:xfrm>
          <a:off x="2438400" y="5257800"/>
          <a:ext cx="3847677" cy="693738"/>
        </p:xfrm>
        <a:graphic>
          <a:graphicData uri="http://schemas.openxmlformats.org/presentationml/2006/ole">
            <mc:AlternateContent xmlns:mc="http://schemas.openxmlformats.org/markup-compatibility/2006">
              <mc:Choice xmlns:v="urn:schemas-microsoft-com:vml" Requires="v">
                <p:oleObj spid="_x0000_s11304" name="Equation" r:id="rId7" imgW="2997200" imgH="558800" progId="Equation.DSMT4">
                  <p:embed/>
                </p:oleObj>
              </mc:Choice>
              <mc:Fallback>
                <p:oleObj name="Equation" r:id="rId7" imgW="2997200" imgH="558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5257800"/>
                        <a:ext cx="3847677" cy="693738"/>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59338023"/>
              </p:ext>
            </p:extLst>
          </p:nvPr>
        </p:nvGraphicFramePr>
        <p:xfrm>
          <a:off x="6547692" y="5111282"/>
          <a:ext cx="3392305" cy="1309770"/>
        </p:xfrm>
        <a:graphic>
          <a:graphicData uri="http://schemas.openxmlformats.org/presentationml/2006/ole">
            <mc:AlternateContent xmlns:mc="http://schemas.openxmlformats.org/markup-compatibility/2006">
              <mc:Choice xmlns:v="urn:schemas-microsoft-com:vml" Requires="v">
                <p:oleObj spid="_x0000_s11305" name="Equation" r:id="rId9" imgW="3276600" imgH="1270000" progId="Equation.DSMT4">
                  <p:embed/>
                </p:oleObj>
              </mc:Choice>
              <mc:Fallback>
                <p:oleObj name="Equation" r:id="rId9" imgW="3276600" imgH="1270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47692" y="5111282"/>
                        <a:ext cx="3392305" cy="1309770"/>
                      </a:xfrm>
                      <a:prstGeom prst="rect">
                        <a:avLst/>
                      </a:prstGeom>
                      <a:noFill/>
                    </p:spPr>
                  </p:pic>
                </p:oleObj>
              </mc:Fallback>
            </mc:AlternateContent>
          </a:graphicData>
        </a:graphic>
      </p:graphicFrame>
    </p:spTree>
    <p:extLst>
      <p:ext uri="{BB962C8B-B14F-4D97-AF65-F5344CB8AC3E}">
        <p14:creationId xmlns:p14="http://schemas.microsoft.com/office/powerpoint/2010/main" val="392706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69568"/>
          </a:xfrm>
        </p:spPr>
        <p:txBody>
          <a:bodyPr>
            <a:normAutofit/>
          </a:bodyPr>
          <a:lstStyle/>
          <a:p>
            <a:r>
              <a:rPr lang="en-US" sz="4400" b="1" dirty="0">
                <a:latin typeface="+mn-lt"/>
              </a:rPr>
              <a:t>Objective function</a:t>
            </a:r>
            <a:endParaRPr lang="el-GR" sz="4400" b="1" dirty="0">
              <a:latin typeface="+mn-lt"/>
            </a:endParaRPr>
          </a:p>
        </p:txBody>
      </p:sp>
      <p:sp>
        <p:nvSpPr>
          <p:cNvPr id="3" name="Content Placeholder 2"/>
          <p:cNvSpPr>
            <a:spLocks noGrp="1"/>
          </p:cNvSpPr>
          <p:nvPr>
            <p:ph idx="1"/>
          </p:nvPr>
        </p:nvSpPr>
        <p:spPr>
          <a:xfrm>
            <a:off x="1981200" y="1066801"/>
            <a:ext cx="8229600" cy="4906963"/>
          </a:xfrm>
        </p:spPr>
        <p:txBody>
          <a:bodyPr>
            <a:normAutofit/>
          </a:bodyPr>
          <a:lstStyle/>
          <a:p>
            <a:r>
              <a:rPr lang="en-US" sz="3200" dirty="0"/>
              <a:t>Minimization of the waiting time for all available buses departing from the intermediate node </a:t>
            </a:r>
          </a:p>
          <a:p>
            <a:endParaRPr lang="en-US" sz="2000" dirty="0"/>
          </a:p>
          <a:p>
            <a:endParaRPr lang="en-US" sz="2000" dirty="0"/>
          </a:p>
          <a:p>
            <a:endParaRPr lang="en-US" sz="2000" dirty="0"/>
          </a:p>
          <a:p>
            <a:r>
              <a:rPr lang="en-US" sz="3200" dirty="0"/>
              <a:t>Using the penalty factor :</a:t>
            </a:r>
            <a:endParaRPr lang="el-GR" sz="3200" dirty="0"/>
          </a:p>
        </p:txBody>
      </p:sp>
      <p:sp>
        <p:nvSpPr>
          <p:cNvPr id="7" name="Footer Placeholder 6"/>
          <p:cNvSpPr>
            <a:spLocks noGrp="1"/>
          </p:cNvSpPr>
          <p:nvPr>
            <p:ph type="ftr" sz="quarter" idx="11"/>
          </p:nvPr>
        </p:nvSpPr>
        <p:spPr>
          <a:xfrm>
            <a:off x="2183166" y="6356351"/>
            <a:ext cx="3531835" cy="365125"/>
          </a:xfrm>
        </p:spPr>
        <p:txBody>
          <a:bodyPr/>
          <a:lstStyle/>
          <a:p>
            <a:r>
              <a:rPr lang="en-US" dirty="0" err="1" smtClean="0"/>
              <a:t>Saharidis</a:t>
            </a:r>
            <a:r>
              <a:rPr lang="en-US" dirty="0" smtClean="0"/>
              <a:t> G.K.D., </a:t>
            </a:r>
            <a:r>
              <a:rPr lang="en-US" dirty="0" err="1" smtClean="0"/>
              <a:t>Dimitropoulos</a:t>
            </a:r>
            <a:r>
              <a:rPr lang="en-US" dirty="0" smtClean="0"/>
              <a:t> Ch., </a:t>
            </a:r>
            <a:r>
              <a:rPr lang="en-US" dirty="0" err="1" smtClean="0"/>
              <a:t>Skordilis</a:t>
            </a:r>
            <a:r>
              <a:rPr lang="en-US" dirty="0" smtClean="0"/>
              <a:t> E.</a:t>
            </a:r>
            <a:endParaRPr lang="en-US" dirty="0"/>
          </a:p>
        </p:txBody>
      </p:sp>
      <p:sp>
        <p:nvSpPr>
          <p:cNvPr id="4" name="Slide Number Placeholder 3"/>
          <p:cNvSpPr>
            <a:spLocks noGrp="1"/>
          </p:cNvSpPr>
          <p:nvPr>
            <p:ph type="sldNum" sz="quarter" idx="12"/>
          </p:nvPr>
        </p:nvSpPr>
        <p:spPr/>
        <p:txBody>
          <a:bodyPr/>
          <a:lstStyle/>
          <a:p>
            <a:fld id="{2C468401-F21C-427E-87CF-953921C9F109}" type="slidenum">
              <a:rPr lang="en-US" smtClean="0"/>
              <a:t>17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451175208"/>
              </p:ext>
            </p:extLst>
          </p:nvPr>
        </p:nvGraphicFramePr>
        <p:xfrm>
          <a:off x="2286000" y="4191001"/>
          <a:ext cx="7924800" cy="1217873"/>
        </p:xfrm>
        <a:graphic>
          <a:graphicData uri="http://schemas.openxmlformats.org/presentationml/2006/ole">
            <mc:AlternateContent xmlns:mc="http://schemas.openxmlformats.org/markup-compatibility/2006">
              <mc:Choice xmlns:v="urn:schemas-microsoft-com:vml" Requires="v">
                <p:oleObj spid="_x0000_s8234" name="Equation" r:id="rId3" imgW="5371920" imgH="914400" progId="Equation.DSMT4">
                  <p:embed/>
                </p:oleObj>
              </mc:Choice>
              <mc:Fallback>
                <p:oleObj name="Equation" r:id="rId3" imgW="5371920" imgH="914400" progId="Equation.DSMT4">
                  <p:embed/>
                  <p:pic>
                    <p:nvPicPr>
                      <p:cNvPr id="0" name="Object 14"/>
                      <p:cNvPicPr>
                        <a:picLocks noChangeAspect="1" noChangeArrowheads="1"/>
                      </p:cNvPicPr>
                      <p:nvPr/>
                    </p:nvPicPr>
                    <p:blipFill>
                      <a:blip r:embed="rId4"/>
                      <a:srcRect/>
                      <a:stretch>
                        <a:fillRect/>
                      </a:stretch>
                    </p:blipFill>
                    <p:spPr bwMode="auto">
                      <a:xfrm>
                        <a:off x="2286000" y="4191001"/>
                        <a:ext cx="7924800" cy="1217873"/>
                      </a:xfrm>
                      <a:prstGeom prst="rect">
                        <a:avLst/>
                      </a:prstGeom>
                      <a:noFill/>
                      <a:ln>
                        <a:noFill/>
                      </a:ln>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27433423"/>
              </p:ext>
            </p:extLst>
          </p:nvPr>
        </p:nvGraphicFramePr>
        <p:xfrm>
          <a:off x="2438400" y="2563058"/>
          <a:ext cx="7772400" cy="878837"/>
        </p:xfrm>
        <a:graphic>
          <a:graphicData uri="http://schemas.openxmlformats.org/presentationml/2006/ole">
            <mc:AlternateContent xmlns:mc="http://schemas.openxmlformats.org/markup-compatibility/2006">
              <mc:Choice xmlns:v="urn:schemas-microsoft-com:vml" Requires="v">
                <p:oleObj spid="_x0000_s8235" name="Equation" r:id="rId5" imgW="4863960" imgH="609480" progId="Equation.DSMT4">
                  <p:embed/>
                </p:oleObj>
              </mc:Choice>
              <mc:Fallback>
                <p:oleObj name="Equation" r:id="rId5" imgW="4863960" imgH="609480" progId="Equation.DSMT4">
                  <p:embed/>
                  <p:pic>
                    <p:nvPicPr>
                      <p:cNvPr id="0" name=""/>
                      <p:cNvPicPr>
                        <a:picLocks noChangeAspect="1" noChangeArrowheads="1"/>
                      </p:cNvPicPr>
                      <p:nvPr/>
                    </p:nvPicPr>
                    <p:blipFill>
                      <a:blip r:embed="rId6"/>
                      <a:srcRect/>
                      <a:stretch>
                        <a:fillRect/>
                      </a:stretch>
                    </p:blipFill>
                    <p:spPr bwMode="auto">
                      <a:xfrm>
                        <a:off x="2438400" y="2563058"/>
                        <a:ext cx="7772400" cy="87883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89220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0"/>
            <a:ext cx="8229600" cy="1066800"/>
          </a:xfrm>
        </p:spPr>
        <p:txBody>
          <a:bodyPr>
            <a:normAutofit/>
          </a:bodyPr>
          <a:lstStyle/>
          <a:p>
            <a:r>
              <a:rPr lang="en-US" sz="4400" b="1" dirty="0">
                <a:latin typeface="+mn-lt"/>
              </a:rPr>
              <a:t>Case study</a:t>
            </a:r>
          </a:p>
        </p:txBody>
      </p:sp>
      <p:sp>
        <p:nvSpPr>
          <p:cNvPr id="4" name="Θέση περιεχομένου 3"/>
          <p:cNvSpPr>
            <a:spLocks noGrp="1"/>
          </p:cNvSpPr>
          <p:nvPr>
            <p:ph idx="1"/>
          </p:nvPr>
        </p:nvSpPr>
        <p:spPr>
          <a:xfrm>
            <a:off x="1981200" y="1371600"/>
            <a:ext cx="8229600" cy="5029200"/>
          </a:xfrm>
        </p:spPr>
        <p:txBody>
          <a:bodyPr>
            <a:normAutofit/>
          </a:bodyPr>
          <a:lstStyle/>
          <a:p>
            <a:pPr algn="just"/>
            <a:r>
              <a:rPr lang="en-US" sz="3200" dirty="0"/>
              <a:t>The formulation was applied to the intercity bus network of the island of Crete.</a:t>
            </a:r>
          </a:p>
          <a:p>
            <a:pPr algn="just"/>
            <a:endParaRPr lang="en-US" sz="3200" dirty="0"/>
          </a:p>
          <a:p>
            <a:pPr algn="just"/>
            <a:r>
              <a:rPr lang="en-US" sz="3200" dirty="0"/>
              <a:t>Numerical data for Crete network:</a:t>
            </a:r>
          </a:p>
          <a:p>
            <a:pPr lvl="1" algn="just">
              <a:buFont typeface="Wingdings" panose="05000000000000000000" pitchFamily="2" charset="2"/>
              <a:buChar char="Ø"/>
            </a:pPr>
            <a:r>
              <a:rPr lang="en-US" sz="3200" dirty="0"/>
              <a:t>122 nodes total.</a:t>
            </a:r>
          </a:p>
          <a:p>
            <a:pPr lvl="1" algn="just">
              <a:buFont typeface="Wingdings" panose="05000000000000000000" pitchFamily="2" charset="2"/>
              <a:buChar char="Ø"/>
            </a:pPr>
            <a:r>
              <a:rPr lang="en-US" sz="3200" dirty="0"/>
              <a:t>13 of these nodes considered intermediate.</a:t>
            </a:r>
          </a:p>
          <a:p>
            <a:pPr lvl="1" algn="just">
              <a:buFont typeface="Wingdings" panose="05000000000000000000" pitchFamily="2" charset="2"/>
              <a:buChar char="Ø"/>
            </a:pPr>
            <a:r>
              <a:rPr lang="en-US" sz="3200" dirty="0"/>
              <a:t>Number of routes between nodes varies </a:t>
            </a:r>
            <a:r>
              <a:rPr lang="el-GR" sz="3200" dirty="0"/>
              <a:t>    </a:t>
            </a:r>
            <a:r>
              <a:rPr lang="en-US" sz="3200" dirty="0"/>
              <a:t>from 2 to 25.</a:t>
            </a:r>
          </a:p>
          <a:p>
            <a:pPr marL="514350" indent="-514350" algn="just">
              <a:buFont typeface="+mj-lt"/>
              <a:buAutoNum type="arabicPeriod"/>
            </a:pPr>
            <a:endParaRPr lang="en-US" dirty="0" smtClean="0">
              <a:solidFill>
                <a:schemeClr val="tx1"/>
              </a:solidFill>
            </a:endParaRPr>
          </a:p>
        </p:txBody>
      </p:sp>
      <p:sp>
        <p:nvSpPr>
          <p:cNvPr id="5" name="Footer Placeholder 4"/>
          <p:cNvSpPr>
            <a:spLocks noGrp="1"/>
          </p:cNvSpPr>
          <p:nvPr>
            <p:ph type="ftr" sz="quarter" idx="11"/>
          </p:nvPr>
        </p:nvSpPr>
        <p:spPr>
          <a:xfrm>
            <a:off x="2183166" y="6356351"/>
            <a:ext cx="3608035" cy="365125"/>
          </a:xfrm>
        </p:spPr>
        <p:txBody>
          <a:bodyPr/>
          <a:lstStyle/>
          <a:p>
            <a:r>
              <a:rPr lang="en-US" dirty="0" err="1" smtClean="0"/>
              <a:t>Saharidis</a:t>
            </a:r>
            <a:r>
              <a:rPr lang="en-US" dirty="0" smtClean="0"/>
              <a:t> G.K.D., </a:t>
            </a:r>
            <a:r>
              <a:rPr lang="en-US" dirty="0" err="1" smtClean="0"/>
              <a:t>Dimitropoulos</a:t>
            </a:r>
            <a:r>
              <a:rPr lang="en-US" dirty="0" smtClean="0"/>
              <a:t> Ch., </a:t>
            </a:r>
            <a:r>
              <a:rPr lang="en-US" dirty="0" err="1" smtClean="0"/>
              <a:t>Skordilis</a:t>
            </a:r>
            <a:r>
              <a:rPr lang="en-US" dirty="0" smtClean="0"/>
              <a:t> E.</a:t>
            </a:r>
            <a:endParaRPr lang="en-US" dirty="0"/>
          </a:p>
        </p:txBody>
      </p:sp>
      <p:sp>
        <p:nvSpPr>
          <p:cNvPr id="3" name="Θέση αριθμού διαφάνειας 2"/>
          <p:cNvSpPr>
            <a:spLocks noGrp="1"/>
          </p:cNvSpPr>
          <p:nvPr>
            <p:ph type="sldNum" sz="quarter" idx="12"/>
          </p:nvPr>
        </p:nvSpPr>
        <p:spPr/>
        <p:txBody>
          <a:bodyPr/>
          <a:lstStyle/>
          <a:p>
            <a:fld id="{2C468401-F21C-427E-87CF-953921C9F109}" type="slidenum">
              <a:rPr lang="en-US" smtClean="0"/>
              <a:t>18</a:t>
            </a:fld>
            <a:endParaRPr lang="en-US"/>
          </a:p>
        </p:txBody>
      </p:sp>
    </p:spTree>
    <p:extLst>
      <p:ext uri="{BB962C8B-B14F-4D97-AF65-F5344CB8AC3E}">
        <p14:creationId xmlns:p14="http://schemas.microsoft.com/office/powerpoint/2010/main" val="3546222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0"/>
            <a:ext cx="8229600" cy="1066800"/>
          </a:xfrm>
        </p:spPr>
        <p:txBody>
          <a:bodyPr>
            <a:normAutofit/>
          </a:bodyPr>
          <a:lstStyle/>
          <a:p>
            <a:r>
              <a:rPr lang="en-US" sz="4400" b="1" dirty="0">
                <a:latin typeface="+mn-lt"/>
              </a:rPr>
              <a:t>Case study</a:t>
            </a:r>
          </a:p>
        </p:txBody>
      </p:sp>
      <p:sp>
        <p:nvSpPr>
          <p:cNvPr id="4" name="Θέση περιεχομένου 3"/>
          <p:cNvSpPr>
            <a:spLocks noGrp="1"/>
          </p:cNvSpPr>
          <p:nvPr>
            <p:ph idx="1"/>
          </p:nvPr>
        </p:nvSpPr>
        <p:spPr>
          <a:xfrm>
            <a:off x="1981200" y="1371600"/>
            <a:ext cx="8229600" cy="5029200"/>
          </a:xfrm>
        </p:spPr>
        <p:txBody>
          <a:bodyPr>
            <a:normAutofit lnSpcReduction="10000"/>
          </a:bodyPr>
          <a:lstStyle/>
          <a:p>
            <a:pPr marL="0" indent="0">
              <a:buNone/>
            </a:pPr>
            <a:r>
              <a:rPr lang="en-US" dirty="0" smtClean="0">
                <a:solidFill>
                  <a:schemeClr val="tx1"/>
                </a:solidFill>
              </a:rPr>
              <a:t> </a:t>
            </a:r>
            <a:r>
              <a:rPr lang="en-US" sz="3200" dirty="0"/>
              <a:t>We will examine three different cases:</a:t>
            </a:r>
          </a:p>
          <a:p>
            <a:endParaRPr lang="en-US" sz="3200" dirty="0"/>
          </a:p>
          <a:p>
            <a:pPr>
              <a:buFont typeface="Wingdings" panose="05000000000000000000" pitchFamily="2" charset="2"/>
              <a:buChar char="Ø"/>
            </a:pPr>
            <a:r>
              <a:rPr lang="en-US" sz="3200" dirty="0"/>
              <a:t>Case 1 : Existing bus timetable (benchmark)</a:t>
            </a:r>
          </a:p>
          <a:p>
            <a:pPr>
              <a:buFont typeface="Wingdings" panose="05000000000000000000" pitchFamily="2" charset="2"/>
              <a:buChar char="Ø"/>
            </a:pPr>
            <a:endParaRPr lang="en-US" sz="3200" dirty="0"/>
          </a:p>
          <a:p>
            <a:pPr>
              <a:buFont typeface="Wingdings" panose="05000000000000000000" pitchFamily="2" charset="2"/>
              <a:buChar char="Ø"/>
            </a:pPr>
            <a:r>
              <a:rPr lang="en-US" sz="3200" dirty="0"/>
              <a:t>Case 2 : Minimizing waiting time without penalty factor</a:t>
            </a:r>
          </a:p>
          <a:p>
            <a:pPr>
              <a:buFont typeface="Wingdings" panose="05000000000000000000" pitchFamily="2" charset="2"/>
              <a:buChar char="Ø"/>
            </a:pPr>
            <a:endParaRPr lang="en-US" sz="3200" dirty="0"/>
          </a:p>
          <a:p>
            <a:pPr>
              <a:buFont typeface="Wingdings" panose="05000000000000000000" pitchFamily="2" charset="2"/>
              <a:buChar char="Ø"/>
            </a:pPr>
            <a:r>
              <a:rPr lang="en-US" sz="3200" dirty="0"/>
              <a:t>Case 3 : Minimizing waiting time with penalty factor to better approach the existing bus timetables</a:t>
            </a:r>
          </a:p>
          <a:p>
            <a:endParaRPr lang="en-US" dirty="0" smtClean="0">
              <a:solidFill>
                <a:schemeClr val="tx1"/>
              </a:solidFill>
            </a:endParaRPr>
          </a:p>
        </p:txBody>
      </p:sp>
      <p:sp>
        <p:nvSpPr>
          <p:cNvPr id="5" name="Footer Placeholder 4"/>
          <p:cNvSpPr>
            <a:spLocks noGrp="1"/>
          </p:cNvSpPr>
          <p:nvPr>
            <p:ph type="ftr" sz="quarter" idx="11"/>
          </p:nvPr>
        </p:nvSpPr>
        <p:spPr>
          <a:xfrm>
            <a:off x="2183166" y="6356351"/>
            <a:ext cx="3608035" cy="365125"/>
          </a:xfrm>
        </p:spPr>
        <p:txBody>
          <a:bodyPr/>
          <a:lstStyle/>
          <a:p>
            <a:r>
              <a:rPr lang="en-US" dirty="0" err="1" smtClean="0"/>
              <a:t>Saharidis</a:t>
            </a:r>
            <a:r>
              <a:rPr lang="en-US" dirty="0" smtClean="0"/>
              <a:t> G.K.D., </a:t>
            </a:r>
            <a:r>
              <a:rPr lang="en-US" dirty="0" err="1" smtClean="0"/>
              <a:t>Dimitropoulos</a:t>
            </a:r>
            <a:r>
              <a:rPr lang="en-US" dirty="0" smtClean="0"/>
              <a:t> Ch., </a:t>
            </a:r>
            <a:r>
              <a:rPr lang="en-US" dirty="0" err="1" smtClean="0"/>
              <a:t>Skordilis</a:t>
            </a:r>
            <a:r>
              <a:rPr lang="en-US" dirty="0" smtClean="0"/>
              <a:t> E.</a:t>
            </a:r>
            <a:endParaRPr lang="en-US" dirty="0"/>
          </a:p>
        </p:txBody>
      </p:sp>
      <p:sp>
        <p:nvSpPr>
          <p:cNvPr id="3" name="Θέση αριθμού διαφάνειας 2"/>
          <p:cNvSpPr>
            <a:spLocks noGrp="1"/>
          </p:cNvSpPr>
          <p:nvPr>
            <p:ph type="sldNum" sz="quarter" idx="12"/>
          </p:nvPr>
        </p:nvSpPr>
        <p:spPr/>
        <p:txBody>
          <a:bodyPr/>
          <a:lstStyle/>
          <a:p>
            <a:fld id="{2C468401-F21C-427E-87CF-953921C9F109}" type="slidenum">
              <a:rPr lang="en-US" smtClean="0"/>
              <a:t>19</a:t>
            </a:fld>
            <a:endParaRPr lang="en-US"/>
          </a:p>
        </p:txBody>
      </p:sp>
    </p:spTree>
    <p:extLst>
      <p:ext uri="{BB962C8B-B14F-4D97-AF65-F5344CB8AC3E}">
        <p14:creationId xmlns:p14="http://schemas.microsoft.com/office/powerpoint/2010/main" val="3315728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3400" y="0"/>
            <a:ext cx="8229600" cy="990600"/>
          </a:xfrm>
        </p:spPr>
        <p:txBody>
          <a:bodyPr>
            <a:normAutofit/>
          </a:bodyPr>
          <a:lstStyle/>
          <a:p>
            <a:r>
              <a:rPr lang="en-US" sz="4400" b="1" dirty="0">
                <a:latin typeface="+mn-lt"/>
              </a:rPr>
              <a:t>Introduction</a:t>
            </a:r>
          </a:p>
        </p:txBody>
      </p:sp>
      <p:sp>
        <p:nvSpPr>
          <p:cNvPr id="3" name="Θέση περιεχομένου 2"/>
          <p:cNvSpPr>
            <a:spLocks noGrp="1"/>
          </p:cNvSpPr>
          <p:nvPr>
            <p:ph idx="1"/>
          </p:nvPr>
        </p:nvSpPr>
        <p:spPr>
          <a:xfrm>
            <a:off x="533400" y="2895600"/>
            <a:ext cx="7886700" cy="4351338"/>
          </a:xfrm>
        </p:spPr>
        <p:txBody>
          <a:bodyPr>
            <a:normAutofit/>
          </a:bodyPr>
          <a:lstStyle/>
          <a:p>
            <a:pPr marL="0" indent="0">
              <a:buNone/>
            </a:pPr>
            <a:r>
              <a:rPr lang="en-US" sz="3200" dirty="0"/>
              <a:t>The purpose of this research is to create a suitable timetable for intercity buses, departing from various nodes of the network, such that the total waiting time of passengers at intermediate nodes is minimized.</a:t>
            </a:r>
          </a:p>
          <a:p>
            <a:endParaRPr lang="en-US" dirty="0"/>
          </a:p>
          <a:p>
            <a:pPr marL="0" indent="0">
              <a:buNone/>
            </a:pPr>
            <a:endParaRPr lang="en-US" dirty="0"/>
          </a:p>
        </p:txBody>
      </p:sp>
      <p:sp>
        <p:nvSpPr>
          <p:cNvPr id="5" name="Footer Placeholder 4"/>
          <p:cNvSpPr>
            <a:spLocks noGrp="1"/>
          </p:cNvSpPr>
          <p:nvPr>
            <p:ph type="ftr" sz="quarter" idx="11"/>
          </p:nvPr>
        </p:nvSpPr>
        <p:spPr>
          <a:xfrm>
            <a:off x="2183166" y="6356351"/>
            <a:ext cx="3684235" cy="365125"/>
          </a:xfrm>
        </p:spPr>
        <p:txBody>
          <a:bodyPr/>
          <a:lstStyle/>
          <a:p>
            <a:r>
              <a:rPr lang="en-US" dirty="0" err="1" smtClean="0"/>
              <a:t>Saharidis</a:t>
            </a:r>
            <a:r>
              <a:rPr lang="en-US" dirty="0" smtClean="0"/>
              <a:t> G.K.D., </a:t>
            </a:r>
            <a:r>
              <a:rPr lang="en-US" dirty="0" err="1" smtClean="0"/>
              <a:t>Dimitropoulos</a:t>
            </a:r>
            <a:r>
              <a:rPr lang="en-US" dirty="0" smtClean="0"/>
              <a:t> Ch., </a:t>
            </a:r>
            <a:r>
              <a:rPr lang="en-US" dirty="0" err="1" smtClean="0"/>
              <a:t>Skordilis</a:t>
            </a:r>
            <a:r>
              <a:rPr lang="en-US" dirty="0" smtClean="0"/>
              <a:t> E.</a:t>
            </a:r>
            <a:endParaRPr lang="en-US" dirty="0"/>
          </a:p>
        </p:txBody>
      </p:sp>
      <p:sp>
        <p:nvSpPr>
          <p:cNvPr id="4" name="Θέση αριθμού διαφάνειας 3"/>
          <p:cNvSpPr>
            <a:spLocks noGrp="1"/>
          </p:cNvSpPr>
          <p:nvPr>
            <p:ph type="sldNum" sz="quarter" idx="12"/>
          </p:nvPr>
        </p:nvSpPr>
        <p:spPr/>
        <p:txBody>
          <a:bodyPr/>
          <a:lstStyle/>
          <a:p>
            <a:fld id="{2C468401-F21C-427E-87CF-953921C9F109}" type="slidenum">
              <a:rPr lang="en-US" smtClean="0"/>
              <a:t>2</a:t>
            </a:fld>
            <a:endParaRPr lang="en-US"/>
          </a:p>
        </p:txBody>
      </p:sp>
    </p:spTree>
    <p:extLst>
      <p:ext uri="{BB962C8B-B14F-4D97-AF65-F5344CB8AC3E}">
        <p14:creationId xmlns:p14="http://schemas.microsoft.com/office/powerpoint/2010/main" val="1989697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a:xfrm>
            <a:off x="1988830" y="1396842"/>
            <a:ext cx="8229600" cy="1302218"/>
          </a:xfrm>
        </p:spPr>
        <p:txBody>
          <a:bodyPr>
            <a:noAutofit/>
          </a:bodyPr>
          <a:lstStyle/>
          <a:p>
            <a:pPr algn="just"/>
            <a:r>
              <a:rPr lang="en-US" sz="3200" dirty="0"/>
              <a:t>For the penalty factor we introduced five high priority times, each corresponding to five time zones</a:t>
            </a:r>
          </a:p>
          <a:p>
            <a:pPr algn="just"/>
            <a:endParaRPr lang="el-GR" sz="3200" dirty="0"/>
          </a:p>
          <a:p>
            <a:pPr algn="just"/>
            <a:endParaRPr lang="en-US" sz="3200" dirty="0"/>
          </a:p>
        </p:txBody>
      </p:sp>
      <p:sp>
        <p:nvSpPr>
          <p:cNvPr id="2" name="Footer Placeholder 1"/>
          <p:cNvSpPr>
            <a:spLocks noGrp="1"/>
          </p:cNvSpPr>
          <p:nvPr>
            <p:ph type="ftr" sz="quarter" idx="11"/>
          </p:nvPr>
        </p:nvSpPr>
        <p:spPr>
          <a:xfrm>
            <a:off x="2183166" y="6356351"/>
            <a:ext cx="3684235" cy="365125"/>
          </a:xfrm>
        </p:spPr>
        <p:txBody>
          <a:bodyPr/>
          <a:lstStyle/>
          <a:p>
            <a:r>
              <a:rPr lang="en-US" dirty="0" err="1" smtClean="0"/>
              <a:t>Saharidis</a:t>
            </a:r>
            <a:r>
              <a:rPr lang="en-US" dirty="0" smtClean="0"/>
              <a:t> G.K.D., </a:t>
            </a:r>
            <a:r>
              <a:rPr lang="en-US" dirty="0" err="1" smtClean="0"/>
              <a:t>Dimitropoulos</a:t>
            </a:r>
            <a:r>
              <a:rPr lang="en-US" dirty="0" smtClean="0"/>
              <a:t> Ch., </a:t>
            </a:r>
            <a:r>
              <a:rPr lang="en-US" dirty="0" err="1" smtClean="0"/>
              <a:t>Skordilis</a:t>
            </a:r>
            <a:r>
              <a:rPr lang="en-US" dirty="0" smtClean="0"/>
              <a:t> E.</a:t>
            </a:r>
            <a:endParaRPr lang="en-US" dirty="0"/>
          </a:p>
        </p:txBody>
      </p:sp>
      <p:sp>
        <p:nvSpPr>
          <p:cNvPr id="3" name="Slide Number Placeholder 2"/>
          <p:cNvSpPr>
            <a:spLocks noGrp="1"/>
          </p:cNvSpPr>
          <p:nvPr>
            <p:ph type="sldNum" sz="quarter" idx="12"/>
          </p:nvPr>
        </p:nvSpPr>
        <p:spPr/>
        <p:txBody>
          <a:bodyPr/>
          <a:lstStyle/>
          <a:p>
            <a:fld id="{BF51151C-2F77-4A65-A891-1D9CFA9A8B4D}" type="slidenum">
              <a:rPr lang="el-GR" smtClean="0"/>
              <a:t>20</a:t>
            </a:fld>
            <a:endParaRPr lang="el-GR"/>
          </a:p>
        </p:txBody>
      </p:sp>
      <p:sp>
        <p:nvSpPr>
          <p:cNvPr id="5" name="Θέση περιεχομένου 3"/>
          <p:cNvSpPr txBox="1">
            <a:spLocks/>
          </p:cNvSpPr>
          <p:nvPr/>
        </p:nvSpPr>
        <p:spPr>
          <a:xfrm>
            <a:off x="2055091" y="4800600"/>
            <a:ext cx="8229600" cy="137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just"/>
            <a:endParaRPr lang="el-GR" dirty="0">
              <a:solidFill>
                <a:schemeClr val="tx1"/>
              </a:solidFill>
            </a:endParaRPr>
          </a:p>
          <a:p>
            <a:pPr algn="just"/>
            <a:endParaRPr lang="en-US" dirty="0">
              <a:solidFill>
                <a:schemeClr val="tx1"/>
              </a:solidFill>
            </a:endParaRPr>
          </a:p>
        </p:txBody>
      </p:sp>
      <p:cxnSp>
        <p:nvCxnSpPr>
          <p:cNvPr id="6" name="Straight Connector 5"/>
          <p:cNvCxnSpPr/>
          <p:nvPr/>
        </p:nvCxnSpPr>
        <p:spPr>
          <a:xfrm flipV="1">
            <a:off x="4107139" y="3682953"/>
            <a:ext cx="5629080" cy="16156"/>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880154" y="3747746"/>
            <a:ext cx="458780" cy="307777"/>
          </a:xfrm>
          <a:prstGeom prst="rect">
            <a:avLst/>
          </a:prstGeom>
        </p:spPr>
        <p:txBody>
          <a:bodyPr wrap="none">
            <a:spAutoFit/>
          </a:bodyPr>
          <a:lstStyle/>
          <a:p>
            <a:r>
              <a:rPr lang="el-GR" sz="1400" dirty="0"/>
              <a:t>330</a:t>
            </a:r>
          </a:p>
        </p:txBody>
      </p:sp>
      <p:sp>
        <p:nvSpPr>
          <p:cNvPr id="8" name="Rectangle 7"/>
          <p:cNvSpPr/>
          <p:nvPr/>
        </p:nvSpPr>
        <p:spPr>
          <a:xfrm>
            <a:off x="4901904" y="3747744"/>
            <a:ext cx="458780" cy="307777"/>
          </a:xfrm>
          <a:prstGeom prst="rect">
            <a:avLst/>
          </a:prstGeom>
        </p:spPr>
        <p:txBody>
          <a:bodyPr wrap="none">
            <a:spAutoFit/>
          </a:bodyPr>
          <a:lstStyle/>
          <a:p>
            <a:r>
              <a:rPr lang="el-GR" sz="1400" dirty="0"/>
              <a:t>540</a:t>
            </a:r>
            <a:endParaRPr lang="el-GR" dirty="0"/>
          </a:p>
        </p:txBody>
      </p:sp>
      <p:sp>
        <p:nvSpPr>
          <p:cNvPr id="9" name="Rectangle 8"/>
          <p:cNvSpPr/>
          <p:nvPr/>
        </p:nvSpPr>
        <p:spPr>
          <a:xfrm>
            <a:off x="6107892" y="3747746"/>
            <a:ext cx="458780" cy="307777"/>
          </a:xfrm>
          <a:prstGeom prst="rect">
            <a:avLst/>
          </a:prstGeom>
        </p:spPr>
        <p:txBody>
          <a:bodyPr wrap="none">
            <a:spAutoFit/>
          </a:bodyPr>
          <a:lstStyle/>
          <a:p>
            <a:r>
              <a:rPr lang="el-GR" sz="1400" dirty="0"/>
              <a:t>750</a:t>
            </a:r>
            <a:endParaRPr lang="el-GR" dirty="0"/>
          </a:p>
        </p:txBody>
      </p:sp>
      <p:sp>
        <p:nvSpPr>
          <p:cNvPr id="10" name="Rectangle 9"/>
          <p:cNvSpPr/>
          <p:nvPr/>
        </p:nvSpPr>
        <p:spPr>
          <a:xfrm>
            <a:off x="7375634" y="3747745"/>
            <a:ext cx="458780" cy="307777"/>
          </a:xfrm>
          <a:prstGeom prst="rect">
            <a:avLst/>
          </a:prstGeom>
        </p:spPr>
        <p:txBody>
          <a:bodyPr wrap="none">
            <a:spAutoFit/>
          </a:bodyPr>
          <a:lstStyle/>
          <a:p>
            <a:r>
              <a:rPr lang="el-GR" sz="1400" dirty="0"/>
              <a:t>960</a:t>
            </a:r>
            <a:endParaRPr lang="el-GR" dirty="0"/>
          </a:p>
        </p:txBody>
      </p:sp>
      <p:sp>
        <p:nvSpPr>
          <p:cNvPr id="11" name="Rectangle 10"/>
          <p:cNvSpPr/>
          <p:nvPr/>
        </p:nvSpPr>
        <p:spPr>
          <a:xfrm>
            <a:off x="8397550" y="3747746"/>
            <a:ext cx="550151" cy="307777"/>
          </a:xfrm>
          <a:prstGeom prst="rect">
            <a:avLst/>
          </a:prstGeom>
        </p:spPr>
        <p:txBody>
          <a:bodyPr wrap="none">
            <a:spAutoFit/>
          </a:bodyPr>
          <a:lstStyle/>
          <a:p>
            <a:r>
              <a:rPr lang="el-GR" sz="1400" dirty="0"/>
              <a:t>1170</a:t>
            </a:r>
            <a:endParaRPr lang="el-GR" dirty="0"/>
          </a:p>
        </p:txBody>
      </p:sp>
      <p:sp>
        <p:nvSpPr>
          <p:cNvPr id="12" name="Rectangle 11"/>
          <p:cNvSpPr/>
          <p:nvPr/>
        </p:nvSpPr>
        <p:spPr>
          <a:xfrm>
            <a:off x="9464350" y="3747746"/>
            <a:ext cx="550151" cy="307777"/>
          </a:xfrm>
          <a:prstGeom prst="rect">
            <a:avLst/>
          </a:prstGeom>
        </p:spPr>
        <p:txBody>
          <a:bodyPr wrap="none">
            <a:spAutoFit/>
          </a:bodyPr>
          <a:lstStyle/>
          <a:p>
            <a:r>
              <a:rPr lang="el-GR" sz="1400" dirty="0"/>
              <a:t>1380</a:t>
            </a:r>
            <a:endParaRPr lang="el-GR" dirty="0"/>
          </a:p>
        </p:txBody>
      </p:sp>
      <p:cxnSp>
        <p:nvCxnSpPr>
          <p:cNvPr id="14" name="Straight Connector 13"/>
          <p:cNvCxnSpPr/>
          <p:nvPr/>
        </p:nvCxnSpPr>
        <p:spPr>
          <a:xfrm flipV="1">
            <a:off x="4107139" y="3530553"/>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9736219" y="3530553"/>
            <a:ext cx="0" cy="16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334877" y="3546709"/>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22656" y="3546709"/>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7602619" y="3546710"/>
            <a:ext cx="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669419" y="3530553"/>
            <a:ext cx="0" cy="152401"/>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021276" y="3726424"/>
            <a:ext cx="1342291" cy="276999"/>
          </a:xfrm>
          <a:prstGeom prst="rect">
            <a:avLst/>
          </a:prstGeom>
        </p:spPr>
        <p:txBody>
          <a:bodyPr wrap="none">
            <a:spAutoFit/>
          </a:bodyPr>
          <a:lstStyle/>
          <a:p>
            <a:r>
              <a:rPr lang="en-US" sz="1200" dirty="0"/>
              <a:t>Minute of the day</a:t>
            </a:r>
            <a:r>
              <a:rPr lang="el-GR" sz="1200" dirty="0"/>
              <a:t>:</a:t>
            </a:r>
          </a:p>
        </p:txBody>
      </p:sp>
      <p:sp>
        <p:nvSpPr>
          <p:cNvPr id="29"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32" name="Rectangle 31"/>
          <p:cNvSpPr/>
          <p:nvPr/>
        </p:nvSpPr>
        <p:spPr>
          <a:xfrm>
            <a:off x="4247510" y="3401236"/>
            <a:ext cx="762000" cy="228600"/>
          </a:xfrm>
          <a:prstGeom prst="rect">
            <a:avLst/>
          </a:prstGeom>
          <a:solidFill>
            <a:schemeClr val="accent3">
              <a:lumMod val="60000"/>
              <a:lumOff val="40000"/>
              <a:alpha val="5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435</a:t>
            </a:r>
          </a:p>
        </p:txBody>
      </p:sp>
      <p:sp>
        <p:nvSpPr>
          <p:cNvPr id="33" name="Rectangle 32"/>
          <p:cNvSpPr/>
          <p:nvPr/>
        </p:nvSpPr>
        <p:spPr>
          <a:xfrm>
            <a:off x="5355874" y="3401230"/>
            <a:ext cx="762000" cy="228600"/>
          </a:xfrm>
          <a:prstGeom prst="rect">
            <a:avLst/>
          </a:prstGeom>
          <a:solidFill>
            <a:schemeClr val="accent3">
              <a:lumMod val="60000"/>
              <a:lumOff val="40000"/>
              <a:alpha val="5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645</a:t>
            </a:r>
          </a:p>
        </p:txBody>
      </p:sp>
      <p:sp>
        <p:nvSpPr>
          <p:cNvPr id="34" name="Rectangle 33"/>
          <p:cNvSpPr/>
          <p:nvPr/>
        </p:nvSpPr>
        <p:spPr>
          <a:xfrm>
            <a:off x="6569067" y="3401230"/>
            <a:ext cx="762000" cy="228600"/>
          </a:xfrm>
          <a:prstGeom prst="rect">
            <a:avLst/>
          </a:prstGeom>
          <a:solidFill>
            <a:schemeClr val="accent3">
              <a:lumMod val="60000"/>
              <a:lumOff val="40000"/>
              <a:alpha val="5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855</a:t>
            </a:r>
          </a:p>
        </p:txBody>
      </p:sp>
      <p:sp>
        <p:nvSpPr>
          <p:cNvPr id="35" name="Rectangle 34"/>
          <p:cNvSpPr/>
          <p:nvPr/>
        </p:nvSpPr>
        <p:spPr>
          <a:xfrm>
            <a:off x="7755019" y="3401236"/>
            <a:ext cx="762000" cy="228600"/>
          </a:xfrm>
          <a:prstGeom prst="rect">
            <a:avLst/>
          </a:prstGeom>
          <a:solidFill>
            <a:schemeClr val="accent3">
              <a:lumMod val="60000"/>
              <a:lumOff val="40000"/>
              <a:alpha val="5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1065</a:t>
            </a:r>
          </a:p>
        </p:txBody>
      </p:sp>
      <p:sp>
        <p:nvSpPr>
          <p:cNvPr id="36" name="Rectangle 35"/>
          <p:cNvSpPr/>
          <p:nvPr/>
        </p:nvSpPr>
        <p:spPr>
          <a:xfrm>
            <a:off x="8813791" y="3401236"/>
            <a:ext cx="762000" cy="228600"/>
          </a:xfrm>
          <a:prstGeom prst="rect">
            <a:avLst/>
          </a:prstGeom>
          <a:solidFill>
            <a:schemeClr val="accent3">
              <a:lumMod val="60000"/>
              <a:lumOff val="40000"/>
              <a:alpha val="5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1275</a:t>
            </a:r>
          </a:p>
        </p:txBody>
      </p:sp>
      <p:sp>
        <p:nvSpPr>
          <p:cNvPr id="39" name="TextBox 38"/>
          <p:cNvSpPr txBox="1"/>
          <p:nvPr/>
        </p:nvSpPr>
        <p:spPr>
          <a:xfrm>
            <a:off x="4247510" y="3081202"/>
            <a:ext cx="675826" cy="307777"/>
          </a:xfrm>
          <a:prstGeom prst="rect">
            <a:avLst/>
          </a:prstGeom>
          <a:noFill/>
        </p:spPr>
        <p:txBody>
          <a:bodyPr wrap="none" rtlCol="0">
            <a:spAutoFit/>
          </a:bodyPr>
          <a:lstStyle/>
          <a:p>
            <a:r>
              <a:rPr lang="en-US" sz="1400" dirty="0"/>
              <a:t>Zone </a:t>
            </a:r>
            <a:r>
              <a:rPr lang="el-GR" sz="1400" dirty="0"/>
              <a:t>1</a:t>
            </a:r>
          </a:p>
        </p:txBody>
      </p:sp>
      <p:sp>
        <p:nvSpPr>
          <p:cNvPr id="40" name="TextBox 39"/>
          <p:cNvSpPr txBox="1"/>
          <p:nvPr/>
        </p:nvSpPr>
        <p:spPr>
          <a:xfrm>
            <a:off x="5357004" y="3077816"/>
            <a:ext cx="675826" cy="307777"/>
          </a:xfrm>
          <a:prstGeom prst="rect">
            <a:avLst/>
          </a:prstGeom>
          <a:noFill/>
        </p:spPr>
        <p:txBody>
          <a:bodyPr wrap="none" rtlCol="0">
            <a:spAutoFit/>
          </a:bodyPr>
          <a:lstStyle/>
          <a:p>
            <a:r>
              <a:rPr lang="en-US" sz="1400" dirty="0"/>
              <a:t>Zone </a:t>
            </a:r>
            <a:r>
              <a:rPr lang="el-GR" sz="1400" dirty="0"/>
              <a:t>2</a:t>
            </a:r>
          </a:p>
        </p:txBody>
      </p:sp>
      <p:sp>
        <p:nvSpPr>
          <p:cNvPr id="41" name="TextBox 40"/>
          <p:cNvSpPr txBox="1"/>
          <p:nvPr/>
        </p:nvSpPr>
        <p:spPr>
          <a:xfrm>
            <a:off x="6466498" y="3049573"/>
            <a:ext cx="675826" cy="307777"/>
          </a:xfrm>
          <a:prstGeom prst="rect">
            <a:avLst/>
          </a:prstGeom>
          <a:noFill/>
        </p:spPr>
        <p:txBody>
          <a:bodyPr wrap="none" rtlCol="0">
            <a:spAutoFit/>
          </a:bodyPr>
          <a:lstStyle/>
          <a:p>
            <a:r>
              <a:rPr lang="en-US" sz="1400" dirty="0"/>
              <a:t>Zone </a:t>
            </a:r>
            <a:r>
              <a:rPr lang="el-GR" sz="1400" dirty="0"/>
              <a:t>3</a:t>
            </a:r>
          </a:p>
        </p:txBody>
      </p:sp>
      <p:sp>
        <p:nvSpPr>
          <p:cNvPr id="42" name="TextBox 41"/>
          <p:cNvSpPr txBox="1"/>
          <p:nvPr/>
        </p:nvSpPr>
        <p:spPr>
          <a:xfrm>
            <a:off x="7741310" y="3049573"/>
            <a:ext cx="675826" cy="307777"/>
          </a:xfrm>
          <a:prstGeom prst="rect">
            <a:avLst/>
          </a:prstGeom>
          <a:noFill/>
        </p:spPr>
        <p:txBody>
          <a:bodyPr wrap="none" rtlCol="0">
            <a:spAutoFit/>
          </a:bodyPr>
          <a:lstStyle/>
          <a:p>
            <a:r>
              <a:rPr lang="en-US" sz="1400" dirty="0"/>
              <a:t>Zone </a:t>
            </a:r>
            <a:r>
              <a:rPr lang="el-GR" sz="1400" dirty="0"/>
              <a:t>4</a:t>
            </a:r>
          </a:p>
        </p:txBody>
      </p:sp>
      <p:sp>
        <p:nvSpPr>
          <p:cNvPr id="43" name="TextBox 42"/>
          <p:cNvSpPr txBox="1"/>
          <p:nvPr/>
        </p:nvSpPr>
        <p:spPr>
          <a:xfrm>
            <a:off x="8736265" y="3043112"/>
            <a:ext cx="675826" cy="307777"/>
          </a:xfrm>
          <a:prstGeom prst="rect">
            <a:avLst/>
          </a:prstGeom>
          <a:noFill/>
        </p:spPr>
        <p:txBody>
          <a:bodyPr wrap="none" rtlCol="0">
            <a:spAutoFit/>
          </a:bodyPr>
          <a:lstStyle/>
          <a:p>
            <a:r>
              <a:rPr lang="en-US" sz="1400" dirty="0"/>
              <a:t>Zone </a:t>
            </a:r>
            <a:r>
              <a:rPr lang="el-GR" sz="1400" dirty="0"/>
              <a:t>5</a:t>
            </a:r>
          </a:p>
        </p:txBody>
      </p:sp>
      <p:sp>
        <p:nvSpPr>
          <p:cNvPr id="37" name="Τίτλος 1"/>
          <p:cNvSpPr txBox="1">
            <a:spLocks/>
          </p:cNvSpPr>
          <p:nvPr/>
        </p:nvSpPr>
        <p:spPr>
          <a:xfrm>
            <a:off x="1981200" y="0"/>
            <a:ext cx="8229600" cy="10668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4400" b="1" dirty="0">
                <a:solidFill>
                  <a:schemeClr val="tx1"/>
                </a:solidFill>
                <a:effectLst/>
              </a:rPr>
              <a:t>Case study</a:t>
            </a:r>
          </a:p>
        </p:txBody>
      </p:sp>
      <p:sp>
        <p:nvSpPr>
          <p:cNvPr id="38" name="Rectangle 37"/>
          <p:cNvSpPr/>
          <p:nvPr/>
        </p:nvSpPr>
        <p:spPr>
          <a:xfrm>
            <a:off x="2009123" y="3357350"/>
            <a:ext cx="1350050" cy="276999"/>
          </a:xfrm>
          <a:prstGeom prst="rect">
            <a:avLst/>
          </a:prstGeom>
        </p:spPr>
        <p:txBody>
          <a:bodyPr wrap="none">
            <a:spAutoFit/>
          </a:bodyPr>
          <a:lstStyle/>
          <a:p>
            <a:r>
              <a:rPr lang="en-US" sz="1200" dirty="0"/>
              <a:t>High Priority Time</a:t>
            </a:r>
            <a:r>
              <a:rPr lang="el-GR" sz="1200" dirty="0"/>
              <a:t>:</a:t>
            </a:r>
          </a:p>
        </p:txBody>
      </p:sp>
    </p:spTree>
    <p:extLst>
      <p:ext uri="{BB962C8B-B14F-4D97-AF65-F5344CB8AC3E}">
        <p14:creationId xmlns:p14="http://schemas.microsoft.com/office/powerpoint/2010/main" val="550279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1082674"/>
          </a:xfrm>
        </p:spPr>
        <p:txBody>
          <a:bodyPr>
            <a:normAutofit/>
          </a:bodyPr>
          <a:lstStyle/>
          <a:p>
            <a:r>
              <a:rPr lang="en-US" sz="4400" b="1" dirty="0">
                <a:latin typeface="+mn-lt"/>
              </a:rPr>
              <a:t>Case study</a:t>
            </a:r>
            <a:endParaRPr lang="en-US" sz="4000" b="1" dirty="0">
              <a:latin typeface="+mn-lt"/>
            </a:endParaRPr>
          </a:p>
        </p:txBody>
      </p:sp>
      <p:sp>
        <p:nvSpPr>
          <p:cNvPr id="3" name="Content Placeholder 2"/>
          <p:cNvSpPr>
            <a:spLocks noGrp="1"/>
          </p:cNvSpPr>
          <p:nvPr>
            <p:ph idx="1"/>
          </p:nvPr>
        </p:nvSpPr>
        <p:spPr/>
        <p:txBody>
          <a:bodyPr>
            <a:normAutofit/>
          </a:bodyPr>
          <a:lstStyle/>
          <a:p>
            <a:pPr algn="just"/>
            <a:r>
              <a:rPr lang="en-US" sz="3200" dirty="0"/>
              <a:t>For each time zone, the number of buses affected by the high priority time was set by the number of buses departing, based on the existing bus timetable</a:t>
            </a:r>
          </a:p>
          <a:p>
            <a:pPr algn="just"/>
            <a:endParaRPr lang="el-GR" sz="3200" dirty="0"/>
          </a:p>
          <a:p>
            <a:pPr algn="just"/>
            <a:r>
              <a:rPr lang="en-US" sz="3200" dirty="0"/>
              <a:t>This also applies to the weight factor of the penalty cost in the objective function</a:t>
            </a:r>
            <a:endParaRPr lang="el-GR" sz="3200" dirty="0"/>
          </a:p>
          <a:p>
            <a:endParaRPr lang="en-US" sz="3200" dirty="0"/>
          </a:p>
        </p:txBody>
      </p:sp>
      <p:sp>
        <p:nvSpPr>
          <p:cNvPr id="4" name="Footer Placeholder 3"/>
          <p:cNvSpPr>
            <a:spLocks noGrp="1"/>
          </p:cNvSpPr>
          <p:nvPr>
            <p:ph type="ftr" sz="quarter" idx="11"/>
          </p:nvPr>
        </p:nvSpPr>
        <p:spPr/>
        <p:txBody>
          <a:bodyPr/>
          <a:lstStyle/>
          <a:p>
            <a:r>
              <a:rPr lang="en-US" smtClean="0"/>
              <a:t>Saharidis G.K.D., Dimitropoulos Ch., Skordilis E.</a:t>
            </a:r>
            <a:endParaRPr lang="en-US"/>
          </a:p>
        </p:txBody>
      </p:sp>
      <p:sp>
        <p:nvSpPr>
          <p:cNvPr id="5" name="Slide Number Placeholder 4"/>
          <p:cNvSpPr>
            <a:spLocks noGrp="1"/>
          </p:cNvSpPr>
          <p:nvPr>
            <p:ph type="sldNum" sz="quarter" idx="12"/>
          </p:nvPr>
        </p:nvSpPr>
        <p:spPr/>
        <p:txBody>
          <a:bodyPr/>
          <a:lstStyle/>
          <a:p>
            <a:fld id="{2C468401-F21C-427E-87CF-953921C9F109}" type="slidenum">
              <a:rPr lang="en-US" smtClean="0"/>
              <a:t>21</a:t>
            </a:fld>
            <a:endParaRPr lang="en-US"/>
          </a:p>
        </p:txBody>
      </p:sp>
    </p:spTree>
    <p:extLst>
      <p:ext uri="{BB962C8B-B14F-4D97-AF65-F5344CB8AC3E}">
        <p14:creationId xmlns:p14="http://schemas.microsoft.com/office/powerpoint/2010/main" val="902445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0"/>
            <a:ext cx="8229600" cy="1066800"/>
          </a:xfrm>
        </p:spPr>
        <p:txBody>
          <a:bodyPr/>
          <a:lstStyle/>
          <a:p>
            <a:r>
              <a:rPr lang="en-US" sz="4400" b="1" dirty="0">
                <a:latin typeface="+mn-lt"/>
              </a:rPr>
              <a:t>Results</a:t>
            </a:r>
            <a:endParaRPr lang="en-US" sz="4800" b="1" dirty="0">
              <a:latin typeface="+mn-lt"/>
            </a:endParaRPr>
          </a:p>
        </p:txBody>
      </p:sp>
      <p:sp>
        <p:nvSpPr>
          <p:cNvPr id="4" name="Footer Placeholder 3"/>
          <p:cNvSpPr>
            <a:spLocks noGrp="1"/>
          </p:cNvSpPr>
          <p:nvPr>
            <p:ph type="ftr" sz="quarter" idx="11"/>
          </p:nvPr>
        </p:nvSpPr>
        <p:spPr>
          <a:xfrm>
            <a:off x="2183166" y="6356351"/>
            <a:ext cx="3608035" cy="365125"/>
          </a:xfrm>
        </p:spPr>
        <p:txBody>
          <a:bodyPr/>
          <a:lstStyle/>
          <a:p>
            <a:r>
              <a:rPr lang="en-US" dirty="0" err="1" smtClean="0"/>
              <a:t>Saharidis</a:t>
            </a:r>
            <a:r>
              <a:rPr lang="en-US" dirty="0" smtClean="0"/>
              <a:t> G.K.D., </a:t>
            </a:r>
            <a:r>
              <a:rPr lang="en-US" dirty="0" err="1" smtClean="0"/>
              <a:t>Dimitropoulos</a:t>
            </a:r>
            <a:r>
              <a:rPr lang="en-US" dirty="0" smtClean="0"/>
              <a:t> Ch., </a:t>
            </a:r>
            <a:r>
              <a:rPr lang="en-US" dirty="0" err="1" smtClean="0"/>
              <a:t>Skordilis</a:t>
            </a:r>
            <a:r>
              <a:rPr lang="en-US" dirty="0" smtClean="0"/>
              <a:t> E.</a:t>
            </a:r>
            <a:endParaRPr lang="en-US" dirty="0"/>
          </a:p>
        </p:txBody>
      </p:sp>
      <p:sp>
        <p:nvSpPr>
          <p:cNvPr id="3" name="Θέση αριθμού διαφάνειας 2"/>
          <p:cNvSpPr>
            <a:spLocks noGrp="1"/>
          </p:cNvSpPr>
          <p:nvPr>
            <p:ph type="sldNum" sz="quarter" idx="12"/>
          </p:nvPr>
        </p:nvSpPr>
        <p:spPr/>
        <p:txBody>
          <a:bodyPr/>
          <a:lstStyle/>
          <a:p>
            <a:fld id="{2C468401-F21C-427E-87CF-953921C9F109}" type="slidenum">
              <a:rPr lang="en-US" smtClean="0"/>
              <a:t>22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157743505"/>
              </p:ext>
            </p:extLst>
          </p:nvPr>
        </p:nvGraphicFramePr>
        <p:xfrm>
          <a:off x="1828800" y="1600201"/>
          <a:ext cx="8516564" cy="3037113"/>
        </p:xfrm>
        <a:graphic>
          <a:graphicData uri="http://schemas.openxmlformats.org/drawingml/2006/table">
            <a:tbl>
              <a:tblPr firstRow="1" bandRow="1">
                <a:tableStyleId>{2A488322-F2BA-4B5B-9748-0D474271808F}</a:tableStyleId>
              </a:tblPr>
              <a:tblGrid>
                <a:gridCol w="1216652"/>
                <a:gridCol w="1216652"/>
                <a:gridCol w="1216652"/>
                <a:gridCol w="1216652"/>
                <a:gridCol w="1216652"/>
                <a:gridCol w="1216652"/>
                <a:gridCol w="1216652"/>
              </a:tblGrid>
              <a:tr h="849086">
                <a:tc>
                  <a:txBody>
                    <a:bodyPr/>
                    <a:lstStyle/>
                    <a:p>
                      <a:endParaRPr lang="el-GR" dirty="0"/>
                    </a:p>
                  </a:txBody>
                  <a:tcPr/>
                </a:tc>
                <a:tc>
                  <a:txBody>
                    <a:bodyPr/>
                    <a:lstStyle/>
                    <a:p>
                      <a:r>
                        <a:rPr lang="en-US" dirty="0" smtClean="0"/>
                        <a:t>Total</a:t>
                      </a:r>
                      <a:r>
                        <a:rPr lang="en-US" baseline="0" dirty="0" smtClean="0"/>
                        <a:t> Waiting Time </a:t>
                      </a:r>
                      <a:endParaRPr lang="el-GR" dirty="0"/>
                    </a:p>
                  </a:txBody>
                  <a:tcPr/>
                </a:tc>
                <a:tc>
                  <a:txBody>
                    <a:bodyPr/>
                    <a:lstStyle/>
                    <a:p>
                      <a:r>
                        <a:rPr lang="en-US" dirty="0" smtClean="0"/>
                        <a:t>(%)*</a:t>
                      </a:r>
                      <a:endParaRPr lang="el-GR" dirty="0"/>
                    </a:p>
                  </a:txBody>
                  <a:tcPr/>
                </a:tc>
                <a:tc>
                  <a:txBody>
                    <a:bodyPr/>
                    <a:lstStyle/>
                    <a:p>
                      <a:r>
                        <a:rPr lang="en-US" dirty="0" smtClean="0"/>
                        <a:t>Number of Active Routes</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endParaRPr lang="el-GR" dirty="0" smtClean="0"/>
                    </a:p>
                    <a:p>
                      <a:endParaRPr lang="el-GR" dirty="0"/>
                    </a:p>
                  </a:txBody>
                  <a:tcPr/>
                </a:tc>
                <a:tc>
                  <a:txBody>
                    <a:bodyPr/>
                    <a:lstStyle/>
                    <a:p>
                      <a:r>
                        <a:rPr lang="en-US" dirty="0" smtClean="0"/>
                        <a:t>Average Waiting</a:t>
                      </a:r>
                      <a:r>
                        <a:rPr lang="en-US" baseline="0" dirty="0" smtClean="0"/>
                        <a:t> Time</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endParaRPr lang="el-GR" dirty="0" smtClean="0"/>
                    </a:p>
                    <a:p>
                      <a:endParaRPr lang="el-GR" dirty="0"/>
                    </a:p>
                  </a:txBody>
                  <a:tcPr/>
                </a:tc>
              </a:tr>
              <a:tr h="707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Case</a:t>
                      </a:r>
                      <a:r>
                        <a:rPr lang="en-US" baseline="0" dirty="0" smtClean="0"/>
                        <a:t> 1</a:t>
                      </a:r>
                      <a:endParaRPr lang="el-GR" dirty="0" smtClean="0"/>
                    </a:p>
                    <a:p>
                      <a:endParaRPr lang="el-GR" dirty="0"/>
                    </a:p>
                  </a:txBody>
                  <a:tcPr/>
                </a:tc>
                <a:tc>
                  <a:txBody>
                    <a:bodyPr/>
                    <a:lstStyle/>
                    <a:p>
                      <a:r>
                        <a:rPr lang="en-US" dirty="0" smtClean="0"/>
                        <a:t>1,994,385</a:t>
                      </a:r>
                      <a:endParaRPr lang="el-GR" dirty="0"/>
                    </a:p>
                  </a:txBody>
                  <a:tcPr/>
                </a:tc>
                <a:tc>
                  <a:txBody>
                    <a:bodyPr/>
                    <a:lstStyle/>
                    <a:p>
                      <a:r>
                        <a:rPr lang="en-US" dirty="0" smtClean="0"/>
                        <a:t>-</a:t>
                      </a:r>
                      <a:endParaRPr lang="el-GR" dirty="0"/>
                    </a:p>
                  </a:txBody>
                  <a:tcPr/>
                </a:tc>
                <a:tc>
                  <a:txBody>
                    <a:bodyPr/>
                    <a:lstStyle/>
                    <a:p>
                      <a:r>
                        <a:rPr lang="en-US" dirty="0" smtClean="0"/>
                        <a:t>33051</a:t>
                      </a:r>
                      <a:endParaRPr lang="el-GR" dirty="0"/>
                    </a:p>
                  </a:txBody>
                  <a:tcPr/>
                </a:tc>
                <a:tc>
                  <a:txBody>
                    <a:bodyPr/>
                    <a:lstStyle/>
                    <a:p>
                      <a:r>
                        <a:rPr lang="en-US" dirty="0" smtClean="0"/>
                        <a:t>-</a:t>
                      </a:r>
                      <a:endParaRPr lang="el-GR" dirty="0"/>
                    </a:p>
                  </a:txBody>
                  <a:tcPr/>
                </a:tc>
                <a:tc>
                  <a:txBody>
                    <a:bodyPr/>
                    <a:lstStyle/>
                    <a:p>
                      <a:r>
                        <a:rPr lang="en-US" dirty="0" smtClean="0"/>
                        <a:t>60</a:t>
                      </a:r>
                      <a:endParaRPr lang="el-GR" dirty="0"/>
                    </a:p>
                  </a:txBody>
                  <a:tcPr/>
                </a:tc>
                <a:tc>
                  <a:txBody>
                    <a:bodyPr/>
                    <a:lstStyle/>
                    <a:p>
                      <a:r>
                        <a:rPr lang="en-US" dirty="0" smtClean="0"/>
                        <a:t>-</a:t>
                      </a:r>
                      <a:endParaRPr lang="el-GR" dirty="0"/>
                    </a:p>
                  </a:txBody>
                  <a:tcPr/>
                </a:tc>
              </a:tr>
              <a:tr h="707571">
                <a:tc>
                  <a:txBody>
                    <a:bodyPr/>
                    <a:lstStyle/>
                    <a:p>
                      <a:r>
                        <a:rPr lang="en-US" dirty="0" smtClean="0"/>
                        <a:t>Case 2</a:t>
                      </a:r>
                      <a:endParaRPr lang="el-GR" dirty="0"/>
                    </a:p>
                  </a:txBody>
                  <a:tcPr/>
                </a:tc>
                <a:tc>
                  <a:txBody>
                    <a:bodyPr/>
                    <a:lstStyle/>
                    <a:p>
                      <a:r>
                        <a:rPr lang="en-US" dirty="0" smtClean="0"/>
                        <a:t>493,924</a:t>
                      </a:r>
                      <a:endParaRPr lang="el-GR" dirty="0"/>
                    </a:p>
                  </a:txBody>
                  <a:tcPr/>
                </a:tc>
                <a:tc>
                  <a:txBody>
                    <a:bodyPr/>
                    <a:lstStyle/>
                    <a:p>
                      <a:r>
                        <a:rPr lang="en-US" dirty="0" smtClean="0"/>
                        <a:t>75.2</a:t>
                      </a:r>
                      <a:endParaRPr lang="el-GR" dirty="0"/>
                    </a:p>
                  </a:txBody>
                  <a:tcPr/>
                </a:tc>
                <a:tc>
                  <a:txBody>
                    <a:bodyPr/>
                    <a:lstStyle/>
                    <a:p>
                      <a:r>
                        <a:rPr lang="en-US" dirty="0" smtClean="0"/>
                        <a:t>19361</a:t>
                      </a:r>
                      <a:endParaRPr lang="el-GR" dirty="0"/>
                    </a:p>
                  </a:txBody>
                  <a:tcPr/>
                </a:tc>
                <a:tc>
                  <a:txBody>
                    <a:bodyPr/>
                    <a:lstStyle/>
                    <a:p>
                      <a:r>
                        <a:rPr lang="en-US" dirty="0" smtClean="0"/>
                        <a:t>41.4</a:t>
                      </a:r>
                      <a:endParaRPr lang="el-GR" dirty="0"/>
                    </a:p>
                  </a:txBody>
                  <a:tcPr/>
                </a:tc>
                <a:tc>
                  <a:txBody>
                    <a:bodyPr/>
                    <a:lstStyle/>
                    <a:p>
                      <a:r>
                        <a:rPr lang="en-US" dirty="0" smtClean="0"/>
                        <a:t>25</a:t>
                      </a:r>
                      <a:endParaRPr lang="el-GR" dirty="0"/>
                    </a:p>
                  </a:txBody>
                  <a:tcPr/>
                </a:tc>
                <a:tc>
                  <a:txBody>
                    <a:bodyPr/>
                    <a:lstStyle/>
                    <a:p>
                      <a:r>
                        <a:rPr lang="en-US" dirty="0" smtClean="0"/>
                        <a:t>58.3</a:t>
                      </a:r>
                      <a:endParaRPr lang="el-GR" dirty="0"/>
                    </a:p>
                  </a:txBody>
                  <a:tcPr/>
                </a:tc>
              </a:tr>
              <a:tr h="707571">
                <a:tc>
                  <a:txBody>
                    <a:bodyPr/>
                    <a:lstStyle/>
                    <a:p>
                      <a:r>
                        <a:rPr lang="en-US" dirty="0" smtClean="0"/>
                        <a:t>Case 3</a:t>
                      </a:r>
                      <a:endParaRPr lang="el-GR" dirty="0"/>
                    </a:p>
                  </a:txBody>
                  <a:tcPr/>
                </a:tc>
                <a:tc>
                  <a:txBody>
                    <a:bodyPr/>
                    <a:lstStyle/>
                    <a:p>
                      <a:r>
                        <a:rPr lang="en-US" dirty="0" smtClean="0"/>
                        <a:t>925,444</a:t>
                      </a:r>
                      <a:endParaRPr lang="el-GR" dirty="0"/>
                    </a:p>
                  </a:txBody>
                  <a:tcPr/>
                </a:tc>
                <a:tc>
                  <a:txBody>
                    <a:bodyPr/>
                    <a:lstStyle/>
                    <a:p>
                      <a:r>
                        <a:rPr lang="en-US" dirty="0" smtClean="0"/>
                        <a:t>53.5</a:t>
                      </a:r>
                      <a:endParaRPr lang="el-GR" dirty="0"/>
                    </a:p>
                  </a:txBody>
                  <a:tcPr/>
                </a:tc>
                <a:tc>
                  <a:txBody>
                    <a:bodyPr/>
                    <a:lstStyle/>
                    <a:p>
                      <a:r>
                        <a:rPr lang="en-US" dirty="0" smtClean="0"/>
                        <a:t>25565</a:t>
                      </a:r>
                      <a:endParaRPr lang="el-GR" dirty="0"/>
                    </a:p>
                  </a:txBody>
                  <a:tcPr/>
                </a:tc>
                <a:tc>
                  <a:txBody>
                    <a:bodyPr/>
                    <a:lstStyle/>
                    <a:p>
                      <a:r>
                        <a:rPr lang="en-US" dirty="0" smtClean="0"/>
                        <a:t>22.6</a:t>
                      </a:r>
                      <a:endParaRPr lang="el-GR" dirty="0"/>
                    </a:p>
                  </a:txBody>
                  <a:tcPr/>
                </a:tc>
                <a:tc>
                  <a:txBody>
                    <a:bodyPr/>
                    <a:lstStyle/>
                    <a:p>
                      <a:r>
                        <a:rPr lang="en-US" dirty="0" smtClean="0"/>
                        <a:t>36</a:t>
                      </a:r>
                      <a:endParaRPr lang="el-GR" dirty="0"/>
                    </a:p>
                  </a:txBody>
                  <a:tcPr/>
                </a:tc>
                <a:tc>
                  <a:txBody>
                    <a:bodyPr/>
                    <a:lstStyle/>
                    <a:p>
                      <a:r>
                        <a:rPr lang="en-US" dirty="0" smtClean="0"/>
                        <a:t>40.0</a:t>
                      </a:r>
                      <a:endParaRPr lang="el-GR" dirty="0"/>
                    </a:p>
                  </a:txBody>
                  <a:tcPr/>
                </a:tc>
              </a:tr>
            </a:tbl>
          </a:graphicData>
        </a:graphic>
      </p:graphicFrame>
      <p:sp>
        <p:nvSpPr>
          <p:cNvPr id="7" name="TextBox 6"/>
          <p:cNvSpPr txBox="1"/>
          <p:nvPr/>
        </p:nvSpPr>
        <p:spPr>
          <a:xfrm>
            <a:off x="1981200" y="4800600"/>
            <a:ext cx="5594032" cy="369332"/>
          </a:xfrm>
          <a:prstGeom prst="rect">
            <a:avLst/>
          </a:prstGeom>
          <a:noFill/>
        </p:spPr>
        <p:txBody>
          <a:bodyPr wrap="none" rtlCol="0">
            <a:spAutoFit/>
          </a:bodyPr>
          <a:lstStyle/>
          <a:p>
            <a:r>
              <a:rPr lang="en-US" dirty="0"/>
              <a:t>*Percentage of decrease  over existing timetable (Case 1).</a:t>
            </a:r>
            <a:endParaRPr lang="el-GR" dirty="0"/>
          </a:p>
        </p:txBody>
      </p:sp>
      <p:sp>
        <p:nvSpPr>
          <p:cNvPr id="8" name="Rounded Rectangle 7"/>
          <p:cNvSpPr/>
          <p:nvPr/>
        </p:nvSpPr>
        <p:spPr>
          <a:xfrm>
            <a:off x="4267200" y="3200400"/>
            <a:ext cx="609600" cy="381000"/>
          </a:xfrm>
          <a:prstGeom prst="roundRect">
            <a:avLst/>
          </a:prstGeom>
          <a:solidFill>
            <a:schemeClr val="accent3">
              <a:lumMod val="60000"/>
              <a:lumOff val="40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ounded Rectangle 9"/>
          <p:cNvSpPr/>
          <p:nvPr/>
        </p:nvSpPr>
        <p:spPr>
          <a:xfrm>
            <a:off x="6705600" y="3886200"/>
            <a:ext cx="609600" cy="381000"/>
          </a:xfrm>
          <a:prstGeom prst="roundRect">
            <a:avLst/>
          </a:prstGeom>
          <a:solidFill>
            <a:schemeClr val="accent5">
              <a:lumMod val="60000"/>
              <a:lumOff val="40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42614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0"/>
            <a:ext cx="8229600" cy="1066800"/>
          </a:xfrm>
        </p:spPr>
        <p:txBody>
          <a:bodyPr/>
          <a:lstStyle/>
          <a:p>
            <a:r>
              <a:rPr lang="en-US" sz="4400" b="1" dirty="0">
                <a:latin typeface="+mn-lt"/>
              </a:rPr>
              <a:t>Results</a:t>
            </a:r>
            <a:endParaRPr lang="en-US" sz="4800" b="1" dirty="0">
              <a:latin typeface="+mn-lt"/>
            </a:endParaRPr>
          </a:p>
        </p:txBody>
      </p:sp>
      <p:sp>
        <p:nvSpPr>
          <p:cNvPr id="9" name="Content Placeholder 2"/>
          <p:cNvSpPr>
            <a:spLocks noGrp="1"/>
          </p:cNvSpPr>
          <p:nvPr>
            <p:ph idx="1"/>
          </p:nvPr>
        </p:nvSpPr>
        <p:spPr>
          <a:xfrm>
            <a:off x="1960984" y="914400"/>
            <a:ext cx="8229600" cy="533400"/>
          </a:xfrm>
        </p:spPr>
        <p:txBody>
          <a:bodyPr>
            <a:normAutofit/>
          </a:bodyPr>
          <a:lstStyle/>
          <a:p>
            <a:r>
              <a:rPr lang="en-US" sz="3200" dirty="0"/>
              <a:t>Distribution of waiting times :</a:t>
            </a:r>
            <a:endParaRPr lang="el-GR" sz="3200" dirty="0"/>
          </a:p>
        </p:txBody>
      </p:sp>
      <p:sp>
        <p:nvSpPr>
          <p:cNvPr id="4" name="Footer Placeholder 3"/>
          <p:cNvSpPr>
            <a:spLocks noGrp="1"/>
          </p:cNvSpPr>
          <p:nvPr>
            <p:ph type="ftr" sz="quarter" idx="11"/>
          </p:nvPr>
        </p:nvSpPr>
        <p:spPr>
          <a:xfrm>
            <a:off x="2183166" y="6356351"/>
            <a:ext cx="3822779" cy="365125"/>
          </a:xfrm>
        </p:spPr>
        <p:txBody>
          <a:bodyPr/>
          <a:lstStyle/>
          <a:p>
            <a:r>
              <a:rPr lang="en-US" dirty="0" err="1" smtClean="0"/>
              <a:t>Saharidis</a:t>
            </a:r>
            <a:r>
              <a:rPr lang="en-US" dirty="0" smtClean="0"/>
              <a:t> G.K.D., </a:t>
            </a:r>
            <a:r>
              <a:rPr lang="en-US" dirty="0" err="1" smtClean="0"/>
              <a:t>Dimitropoulos</a:t>
            </a:r>
            <a:r>
              <a:rPr lang="en-US" dirty="0" smtClean="0"/>
              <a:t> Ch., </a:t>
            </a:r>
            <a:r>
              <a:rPr lang="en-US" dirty="0" err="1" smtClean="0"/>
              <a:t>Skordilis</a:t>
            </a:r>
            <a:r>
              <a:rPr lang="en-US" dirty="0" smtClean="0"/>
              <a:t> E.</a:t>
            </a:r>
            <a:endParaRPr lang="en-US" dirty="0"/>
          </a:p>
        </p:txBody>
      </p:sp>
      <p:sp>
        <p:nvSpPr>
          <p:cNvPr id="3" name="Θέση αριθμού διαφάνειας 2"/>
          <p:cNvSpPr>
            <a:spLocks noGrp="1"/>
          </p:cNvSpPr>
          <p:nvPr>
            <p:ph type="sldNum" sz="quarter" idx="12"/>
          </p:nvPr>
        </p:nvSpPr>
        <p:spPr/>
        <p:txBody>
          <a:bodyPr/>
          <a:lstStyle/>
          <a:p>
            <a:fld id="{2C468401-F21C-427E-87CF-953921C9F109}" type="slidenum">
              <a:rPr lang="en-US" smtClean="0"/>
              <a:t>23</a:t>
            </a:fld>
            <a:endParaRPr lang="en-US"/>
          </a:p>
        </p:txBody>
      </p:sp>
      <p:sp>
        <p:nvSpPr>
          <p:cNvPr id="11" name="Content Placeholder 2"/>
          <p:cNvSpPr txBox="1">
            <a:spLocks/>
          </p:cNvSpPr>
          <p:nvPr/>
        </p:nvSpPr>
        <p:spPr>
          <a:xfrm>
            <a:off x="1953491" y="3235442"/>
            <a:ext cx="82296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3200" dirty="0">
                <a:solidFill>
                  <a:schemeClr val="tx1"/>
                </a:solidFill>
                <a:latin typeface="+mn-lt"/>
              </a:rPr>
              <a:t>Distribution of itineraries : </a:t>
            </a:r>
            <a:endParaRPr lang="el-GR" sz="3200" dirty="0">
              <a:solidFill>
                <a:schemeClr val="tx1"/>
              </a:solidFill>
              <a:latin typeface="+mn-lt"/>
            </a:endParaRPr>
          </a:p>
        </p:txBody>
      </p:sp>
      <p:pic>
        <p:nvPicPr>
          <p:cNvPr id="4098" name="Picture 2" descr="C:\Users\Harry\Desktop\itinerar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1" y="1351113"/>
            <a:ext cx="5990059" cy="198476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Harry\Desktop\distribu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728892"/>
            <a:ext cx="6096000" cy="2917164"/>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6147649" y="4311174"/>
            <a:ext cx="329351" cy="1752600"/>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Oval 16"/>
          <p:cNvSpPr/>
          <p:nvPr/>
        </p:nvSpPr>
        <p:spPr>
          <a:xfrm>
            <a:off x="4724401" y="4953000"/>
            <a:ext cx="304799" cy="1066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Oval 17"/>
          <p:cNvSpPr/>
          <p:nvPr/>
        </p:nvSpPr>
        <p:spPr>
          <a:xfrm>
            <a:off x="4953001" y="4267200"/>
            <a:ext cx="304799" cy="1752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Oval 18"/>
          <p:cNvSpPr/>
          <p:nvPr/>
        </p:nvSpPr>
        <p:spPr>
          <a:xfrm>
            <a:off x="5715000" y="4311174"/>
            <a:ext cx="290945" cy="1752600"/>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76504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44449"/>
            <a:ext cx="8229600" cy="1066800"/>
          </a:xfrm>
        </p:spPr>
        <p:txBody>
          <a:bodyPr/>
          <a:lstStyle/>
          <a:p>
            <a:r>
              <a:rPr lang="en-US" sz="4400" b="1" dirty="0">
                <a:latin typeface="+mn-lt"/>
              </a:rPr>
              <a:t>Conclusions</a:t>
            </a:r>
            <a:endParaRPr lang="en-US" sz="4800" b="1" dirty="0">
              <a:latin typeface="+mn-lt"/>
            </a:endParaRPr>
          </a:p>
        </p:txBody>
      </p:sp>
      <p:sp>
        <p:nvSpPr>
          <p:cNvPr id="9" name="Content Placeholder 2"/>
          <p:cNvSpPr>
            <a:spLocks noGrp="1"/>
          </p:cNvSpPr>
          <p:nvPr>
            <p:ph idx="1"/>
          </p:nvPr>
        </p:nvSpPr>
        <p:spPr>
          <a:xfrm>
            <a:off x="1981200" y="914400"/>
            <a:ext cx="8229600" cy="5441950"/>
          </a:xfrm>
        </p:spPr>
        <p:txBody>
          <a:bodyPr>
            <a:noAutofit/>
          </a:bodyPr>
          <a:lstStyle/>
          <a:p>
            <a:r>
              <a:rPr lang="en-US" sz="3200" dirty="0"/>
              <a:t>For all the examined cases there is a clear reduction of the waiting times</a:t>
            </a:r>
          </a:p>
          <a:p>
            <a:r>
              <a:rPr lang="en-US" sz="3200" dirty="0"/>
              <a:t>The use of a penalty factor (Case 3)results in an increased waiting time compared to not using it (Case 2)</a:t>
            </a:r>
          </a:p>
          <a:p>
            <a:r>
              <a:rPr lang="en-US" sz="3200" dirty="0"/>
              <a:t>However, it is greatly reduced compare to the existing bus timetable</a:t>
            </a:r>
          </a:p>
          <a:p>
            <a:r>
              <a:rPr lang="en-US" sz="3200" dirty="0"/>
              <a:t>Using of a penalty factor (Case 3) leads to timetable more suitable for realistic cases, giving passengers more choices considering their departure from intermediate nodes</a:t>
            </a:r>
            <a:endParaRPr lang="el-GR" sz="3200" dirty="0"/>
          </a:p>
        </p:txBody>
      </p:sp>
      <p:sp>
        <p:nvSpPr>
          <p:cNvPr id="4" name="Footer Placeholder 3"/>
          <p:cNvSpPr>
            <a:spLocks noGrp="1"/>
          </p:cNvSpPr>
          <p:nvPr>
            <p:ph type="ftr" sz="quarter" idx="11"/>
          </p:nvPr>
        </p:nvSpPr>
        <p:spPr>
          <a:xfrm>
            <a:off x="2183166" y="6356351"/>
            <a:ext cx="3684235" cy="365125"/>
          </a:xfrm>
        </p:spPr>
        <p:txBody>
          <a:bodyPr/>
          <a:lstStyle/>
          <a:p>
            <a:r>
              <a:rPr lang="en-US" dirty="0" err="1" smtClean="0"/>
              <a:t>Saharidis</a:t>
            </a:r>
            <a:r>
              <a:rPr lang="en-US" dirty="0" smtClean="0"/>
              <a:t> G.K.D., </a:t>
            </a:r>
            <a:r>
              <a:rPr lang="en-US" dirty="0" err="1" smtClean="0"/>
              <a:t>Dimitropoulos</a:t>
            </a:r>
            <a:r>
              <a:rPr lang="en-US" dirty="0" smtClean="0"/>
              <a:t> Ch., </a:t>
            </a:r>
            <a:r>
              <a:rPr lang="en-US" dirty="0" err="1" smtClean="0"/>
              <a:t>Skordilis</a:t>
            </a:r>
            <a:r>
              <a:rPr lang="en-US" dirty="0" smtClean="0"/>
              <a:t> E.</a:t>
            </a:r>
            <a:endParaRPr lang="en-US" dirty="0"/>
          </a:p>
        </p:txBody>
      </p:sp>
      <p:sp>
        <p:nvSpPr>
          <p:cNvPr id="3" name="Θέση αριθμού διαφάνειας 2"/>
          <p:cNvSpPr>
            <a:spLocks noGrp="1"/>
          </p:cNvSpPr>
          <p:nvPr>
            <p:ph type="sldNum" sz="quarter" idx="12"/>
          </p:nvPr>
        </p:nvSpPr>
        <p:spPr/>
        <p:txBody>
          <a:bodyPr/>
          <a:lstStyle/>
          <a:p>
            <a:fld id="{2C468401-F21C-427E-87CF-953921C9F109}" type="slidenum">
              <a:rPr lang="en-US" smtClean="0"/>
              <a:t>24</a:t>
            </a:fld>
            <a:endParaRPr lang="en-US"/>
          </a:p>
        </p:txBody>
      </p:sp>
    </p:spTree>
    <p:extLst>
      <p:ext uri="{BB962C8B-B14F-4D97-AF65-F5344CB8AC3E}">
        <p14:creationId xmlns:p14="http://schemas.microsoft.com/office/powerpoint/2010/main" val="2068263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400" b="1" dirty="0">
                <a:latin typeface="+mn-lt"/>
              </a:rPr>
              <a:t>References</a:t>
            </a:r>
            <a:endParaRPr lang="en-US" b="1" dirty="0">
              <a:latin typeface="+mn-lt"/>
            </a:endParaRPr>
          </a:p>
        </p:txBody>
      </p:sp>
      <p:sp>
        <p:nvSpPr>
          <p:cNvPr id="4" name="Θέση περιεχομένου 3"/>
          <p:cNvSpPr>
            <a:spLocks noGrp="1"/>
          </p:cNvSpPr>
          <p:nvPr>
            <p:ph idx="1"/>
          </p:nvPr>
        </p:nvSpPr>
        <p:spPr/>
        <p:txBody>
          <a:bodyPr>
            <a:noAutofit/>
          </a:bodyPr>
          <a:lstStyle/>
          <a:p>
            <a:pPr marL="0" indent="0" algn="just">
              <a:buNone/>
            </a:pPr>
            <a:r>
              <a:rPr lang="en-US" sz="1200" dirty="0"/>
              <a:t>Steer Davies </a:t>
            </a:r>
            <a:r>
              <a:rPr lang="en-US" sz="1200" dirty="0" err="1"/>
              <a:t>Gleave</a:t>
            </a:r>
            <a:r>
              <a:rPr lang="en-US" sz="1200" dirty="0"/>
              <a:t>. </a:t>
            </a:r>
            <a:r>
              <a:rPr lang="en-US" sz="1200" i="1" dirty="0"/>
              <a:t>Study of passenger transport by coach. </a:t>
            </a:r>
            <a:r>
              <a:rPr lang="en-US" sz="1200" dirty="0"/>
              <a:t>Publication TREN/E1/409-2007. European Commission, 2009.</a:t>
            </a:r>
          </a:p>
          <a:p>
            <a:pPr marL="0" indent="0" algn="just">
              <a:buNone/>
            </a:pPr>
            <a:r>
              <a:rPr lang="en-US" sz="1200" dirty="0" err="1"/>
              <a:t>Ceder</a:t>
            </a:r>
            <a:r>
              <a:rPr lang="en-US" sz="1200" dirty="0"/>
              <a:t>, A, </a:t>
            </a:r>
            <a:r>
              <a:rPr lang="en-US" sz="1200" dirty="0" err="1"/>
              <a:t>Golany</a:t>
            </a:r>
            <a:r>
              <a:rPr lang="en-US" sz="1200" dirty="0"/>
              <a:t> B,  Tal O. (2001) Creating Bus Timetables with Maximal Synchronization. Transportation Research Part A</a:t>
            </a:r>
            <a:r>
              <a:rPr lang="en-US" sz="1200" i="1" dirty="0"/>
              <a:t>.</a:t>
            </a:r>
            <a:r>
              <a:rPr lang="en-US" sz="1200" dirty="0"/>
              <a:t> 35:913-928.</a:t>
            </a:r>
          </a:p>
          <a:p>
            <a:pPr marL="0" indent="0" algn="just">
              <a:buNone/>
            </a:pPr>
            <a:r>
              <a:rPr lang="en-US" sz="1200" dirty="0" err="1"/>
              <a:t>Eranki</a:t>
            </a:r>
            <a:r>
              <a:rPr lang="en-US" sz="1200" dirty="0"/>
              <a:t>, A. “A model to create bus timetables to attain maximum synchronization considering waiting times at transfer stops”. Master’s thesis. Department of Industrial and Management Systems Engineering, University of South Florida, 2004.</a:t>
            </a:r>
          </a:p>
          <a:p>
            <a:pPr marL="0" indent="0" algn="just">
              <a:buNone/>
            </a:pPr>
            <a:r>
              <a:rPr lang="en-US" sz="1200" dirty="0"/>
              <a:t>Ibarra-Rojas, O. J., and Y. A. Rios-Solis. “Synchronization of bus timetabling”. </a:t>
            </a:r>
            <a:r>
              <a:rPr lang="en-US" sz="1200" i="1" dirty="0"/>
              <a:t>Transportation Research Part B, </a:t>
            </a:r>
            <a:r>
              <a:rPr lang="en-US" sz="1200" dirty="0"/>
              <a:t>Vol. 46, 2012, pp. 599-614.</a:t>
            </a:r>
          </a:p>
          <a:p>
            <a:pPr marL="0" indent="0" algn="just">
              <a:buNone/>
            </a:pPr>
            <a:r>
              <a:rPr lang="en-US" sz="1200" dirty="0"/>
              <a:t>Hall R., </a:t>
            </a:r>
            <a:r>
              <a:rPr lang="en-US" sz="1200" dirty="0" err="1"/>
              <a:t>Dessouky</a:t>
            </a:r>
            <a:r>
              <a:rPr lang="en-US" sz="1200" dirty="0"/>
              <a:t> M. and Lu Q. “Optimal Holding Times at Transfer Stations”. </a:t>
            </a:r>
            <a:r>
              <a:rPr lang="en-US" sz="1200" i="1" dirty="0"/>
              <a:t>Computer and Industrial Engineering.</a:t>
            </a:r>
            <a:r>
              <a:rPr lang="en-US" sz="1200" dirty="0"/>
              <a:t> Vol. 40, 2001, pp. 379-397.</a:t>
            </a:r>
          </a:p>
          <a:p>
            <a:pPr marL="0" indent="0" algn="just">
              <a:buNone/>
            </a:pPr>
            <a:r>
              <a:rPr lang="en-US" sz="1200" dirty="0" err="1"/>
              <a:t>Bussieck</a:t>
            </a:r>
            <a:r>
              <a:rPr lang="en-US" sz="1200" dirty="0"/>
              <a:t> M. R., Winter T., and Zimmermann U. T. “Discrete Optimization in public rail transport”. </a:t>
            </a:r>
            <a:r>
              <a:rPr lang="en-US" sz="1200" i="1" dirty="0"/>
              <a:t>Mathematical Programming.</a:t>
            </a:r>
            <a:r>
              <a:rPr lang="en-US" sz="1200" dirty="0"/>
              <a:t> Vol. 79, Issue 1-3, 1997, pp. 415-444.</a:t>
            </a:r>
          </a:p>
          <a:p>
            <a:pPr marL="0" indent="0" algn="just">
              <a:buNone/>
            </a:pPr>
            <a:r>
              <a:rPr lang="en-US" sz="1200" dirty="0" err="1"/>
              <a:t>Goverde</a:t>
            </a:r>
            <a:r>
              <a:rPr lang="en-US" sz="1200" dirty="0"/>
              <a:t> R. M. P. “Synchronization Control of Scheduled Train Services to Minimize Passenger Waiting Time”. </a:t>
            </a:r>
            <a:r>
              <a:rPr lang="en-US" sz="1200" i="1" dirty="0"/>
              <a:t>Transport, Infrastructure and Logistics</a:t>
            </a:r>
            <a:r>
              <a:rPr lang="en-US" sz="1200" dirty="0"/>
              <a:t>, Proceedings 4</a:t>
            </a:r>
            <a:r>
              <a:rPr lang="en-US" sz="1200" baseline="30000" dirty="0"/>
              <a:t>th</a:t>
            </a:r>
            <a:r>
              <a:rPr lang="en-US" sz="1200" dirty="0"/>
              <a:t> TRAIL Congress, 1998.</a:t>
            </a:r>
          </a:p>
          <a:p>
            <a:pPr marL="0" indent="0" algn="just">
              <a:buNone/>
            </a:pPr>
            <a:r>
              <a:rPr lang="en-US" sz="1200" dirty="0"/>
              <a:t>Chen D. and Wu K. “Research on Optimization Model and Algorithm of Initial Schedule of Intercity Passenger Trains based on Fuzzy Sets”. </a:t>
            </a:r>
            <a:r>
              <a:rPr lang="en-US" sz="1200" i="1" dirty="0"/>
              <a:t>Journal of Software</a:t>
            </a:r>
            <a:r>
              <a:rPr lang="en-US" sz="1200" dirty="0"/>
              <a:t>, Vol. 7, No. 1, 2012, pp. 49-54.</a:t>
            </a:r>
          </a:p>
          <a:p>
            <a:pPr marL="0" indent="0" algn="just">
              <a:buNone/>
            </a:pPr>
            <a:r>
              <a:rPr lang="en-US" sz="1200" dirty="0"/>
              <a:t>Reinhardt L. B., Clausen T., and </a:t>
            </a:r>
            <a:r>
              <a:rPr lang="en-US" sz="1200" dirty="0" err="1"/>
              <a:t>Pisinger</a:t>
            </a:r>
            <a:r>
              <a:rPr lang="en-US" sz="1200" dirty="0"/>
              <a:t> D. “Synchronized dial-a-ride transportation of disabled passengers at airports”. </a:t>
            </a:r>
            <a:r>
              <a:rPr lang="en-US" sz="1200" i="1" dirty="0"/>
              <a:t>European Journal of Operational Research. </a:t>
            </a:r>
            <a:r>
              <a:rPr lang="en-US" sz="1200" dirty="0"/>
              <a:t>Vol. 225, 2013, pp. 106-117.</a:t>
            </a:r>
          </a:p>
          <a:p>
            <a:pPr marL="0" indent="0" algn="just">
              <a:buNone/>
            </a:pPr>
            <a:r>
              <a:rPr lang="en-US" sz="1200" dirty="0"/>
              <a:t>Wong R. C. W., Yuen T. W. Y., Fung K. W. and Leung J. M. Y. “Optimizing Timetable Synchronization for Rail Mass Transit”, </a:t>
            </a:r>
            <a:r>
              <a:rPr lang="en-US" sz="1200" i="1" dirty="0"/>
              <a:t>Transportation Science, </a:t>
            </a:r>
            <a:r>
              <a:rPr lang="en-US" sz="1200" dirty="0"/>
              <a:t>Vol. 42, No. 1, 2008, pp. 57-69.</a:t>
            </a:r>
          </a:p>
          <a:p>
            <a:pPr marL="0" indent="0" algn="just">
              <a:buNone/>
            </a:pPr>
            <a:endParaRPr lang="en-US" sz="1200" dirty="0"/>
          </a:p>
        </p:txBody>
      </p:sp>
      <p:sp>
        <p:nvSpPr>
          <p:cNvPr id="5" name="Footer Placeholder 4"/>
          <p:cNvSpPr>
            <a:spLocks noGrp="1"/>
          </p:cNvSpPr>
          <p:nvPr>
            <p:ph type="ftr" sz="quarter" idx="11"/>
          </p:nvPr>
        </p:nvSpPr>
        <p:spPr/>
        <p:txBody>
          <a:bodyPr/>
          <a:lstStyle/>
          <a:p>
            <a:r>
              <a:rPr lang="en-US" smtClean="0"/>
              <a:t>Saharidis G.K.D., Dimitropoulos Ch., Skordilis E.</a:t>
            </a:r>
            <a:endParaRPr lang="en-US"/>
          </a:p>
        </p:txBody>
      </p:sp>
      <p:sp>
        <p:nvSpPr>
          <p:cNvPr id="3" name="Θέση αριθμού διαφάνειας 2"/>
          <p:cNvSpPr>
            <a:spLocks noGrp="1"/>
          </p:cNvSpPr>
          <p:nvPr>
            <p:ph type="sldNum" sz="quarter" idx="12"/>
          </p:nvPr>
        </p:nvSpPr>
        <p:spPr/>
        <p:txBody>
          <a:bodyPr/>
          <a:lstStyle/>
          <a:p>
            <a:fld id="{2C468401-F21C-427E-87CF-953921C9F109}" type="slidenum">
              <a:rPr lang="en-US" smtClean="0"/>
              <a:t>25</a:t>
            </a:fld>
            <a:endParaRPr lang="en-US"/>
          </a:p>
        </p:txBody>
      </p:sp>
    </p:spTree>
    <p:extLst>
      <p:ext uri="{BB962C8B-B14F-4D97-AF65-F5344CB8AC3E}">
        <p14:creationId xmlns:p14="http://schemas.microsoft.com/office/powerpoint/2010/main" val="3075038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152400"/>
            <a:ext cx="8229600" cy="1371600"/>
          </a:xfrm>
        </p:spPr>
        <p:txBody>
          <a:bodyPr>
            <a:normAutofit/>
          </a:bodyPr>
          <a:lstStyle/>
          <a:p>
            <a:r>
              <a:rPr lang="en-US" sz="4400" b="1" dirty="0">
                <a:latin typeface="+mn-lt"/>
              </a:rPr>
              <a:t>Description of the problem	</a:t>
            </a:r>
          </a:p>
        </p:txBody>
      </p:sp>
      <p:sp>
        <p:nvSpPr>
          <p:cNvPr id="3" name="Θέση περιεχομένου 2"/>
          <p:cNvSpPr>
            <a:spLocks noGrp="1"/>
          </p:cNvSpPr>
          <p:nvPr>
            <p:ph idx="1"/>
          </p:nvPr>
        </p:nvSpPr>
        <p:spPr>
          <a:xfrm>
            <a:off x="1841883" y="1295400"/>
            <a:ext cx="8229600" cy="4495800"/>
          </a:xfrm>
        </p:spPr>
        <p:txBody>
          <a:bodyPr>
            <a:noAutofit/>
          </a:bodyPr>
          <a:lstStyle/>
          <a:p>
            <a:r>
              <a:rPr lang="en-US" sz="3200" dirty="0"/>
              <a:t>By using the current infrastructure of the public bus companies in Greece (dubbed KTEL), we tried to reform the bus schedule, for better service of passengers who use intermediate nodes to reach their destination.</a:t>
            </a:r>
          </a:p>
          <a:p>
            <a:endParaRPr lang="en-US" sz="3200" dirty="0"/>
          </a:p>
          <a:p>
            <a:r>
              <a:rPr lang="en-US" sz="3200" dirty="0"/>
              <a:t>In many cases, the waiting time at these nodes is very long. The reason for this is that there are interconnections of various itineraries, which increments the difficulty of a suitable time schedule.</a:t>
            </a:r>
          </a:p>
        </p:txBody>
      </p:sp>
      <p:sp>
        <p:nvSpPr>
          <p:cNvPr id="4" name="Footer Placeholder 3"/>
          <p:cNvSpPr>
            <a:spLocks noGrp="1"/>
          </p:cNvSpPr>
          <p:nvPr>
            <p:ph type="ftr" sz="quarter" idx="11"/>
          </p:nvPr>
        </p:nvSpPr>
        <p:spPr>
          <a:xfrm>
            <a:off x="1981201" y="6356352"/>
            <a:ext cx="3531835" cy="365125"/>
          </a:xfrm>
        </p:spPr>
        <p:txBody>
          <a:bodyPr/>
          <a:lstStyle/>
          <a:p>
            <a:r>
              <a:rPr lang="en-US" dirty="0" err="1" smtClean="0"/>
              <a:t>Saharidis</a:t>
            </a:r>
            <a:r>
              <a:rPr lang="en-US" dirty="0" smtClean="0"/>
              <a:t> G.K.D., </a:t>
            </a:r>
            <a:r>
              <a:rPr lang="en-US" dirty="0" err="1" smtClean="0"/>
              <a:t>Dimitropoulos</a:t>
            </a:r>
            <a:r>
              <a:rPr lang="en-US" dirty="0" smtClean="0"/>
              <a:t> Ch., </a:t>
            </a:r>
            <a:r>
              <a:rPr lang="en-US" dirty="0" err="1" smtClean="0"/>
              <a:t>Skordilis</a:t>
            </a:r>
            <a:r>
              <a:rPr lang="en-US" dirty="0" smtClean="0"/>
              <a:t> E.</a:t>
            </a:r>
            <a:endParaRPr lang="en-US" dirty="0"/>
          </a:p>
        </p:txBody>
      </p:sp>
      <p:sp>
        <p:nvSpPr>
          <p:cNvPr id="11" name="Θέση αριθμού διαφάνειας 10"/>
          <p:cNvSpPr>
            <a:spLocks noGrp="1"/>
          </p:cNvSpPr>
          <p:nvPr>
            <p:ph type="sldNum" sz="quarter" idx="12"/>
          </p:nvPr>
        </p:nvSpPr>
        <p:spPr/>
        <p:txBody>
          <a:bodyPr/>
          <a:lstStyle/>
          <a:p>
            <a:fld id="{2C468401-F21C-427E-87CF-953921C9F109}" type="slidenum">
              <a:rPr lang="en-US" smtClean="0"/>
              <a:t>3</a:t>
            </a:fld>
            <a:endParaRPr lang="en-US"/>
          </a:p>
        </p:txBody>
      </p:sp>
    </p:spTree>
    <p:extLst>
      <p:ext uri="{BB962C8B-B14F-4D97-AF65-F5344CB8AC3E}">
        <p14:creationId xmlns:p14="http://schemas.microsoft.com/office/powerpoint/2010/main" val="449711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0"/>
            <a:ext cx="8229600" cy="1143000"/>
          </a:xfrm>
        </p:spPr>
        <p:txBody>
          <a:bodyPr>
            <a:normAutofit/>
          </a:bodyPr>
          <a:lstStyle/>
          <a:p>
            <a:r>
              <a:rPr lang="en-US" sz="4400" b="1" dirty="0">
                <a:latin typeface="+mn-lt"/>
              </a:rPr>
              <a:t>Formulation of the problem</a:t>
            </a:r>
          </a:p>
        </p:txBody>
      </p:sp>
      <p:sp>
        <p:nvSpPr>
          <p:cNvPr id="4" name="Θέση περιεχομένου 3"/>
          <p:cNvSpPr>
            <a:spLocks noGrp="1"/>
          </p:cNvSpPr>
          <p:nvPr>
            <p:ph idx="1"/>
          </p:nvPr>
        </p:nvSpPr>
        <p:spPr>
          <a:xfrm>
            <a:off x="1981200" y="1371600"/>
            <a:ext cx="8305800" cy="5105400"/>
          </a:xfrm>
        </p:spPr>
        <p:txBody>
          <a:bodyPr>
            <a:normAutofit/>
          </a:bodyPr>
          <a:lstStyle/>
          <a:p>
            <a:r>
              <a:rPr lang="en-US" sz="3200" dirty="0"/>
              <a:t>The problem is formulated as a mixed integer linear program.</a:t>
            </a:r>
          </a:p>
          <a:p>
            <a:endParaRPr lang="en-US" sz="3200" dirty="0"/>
          </a:p>
          <a:p>
            <a:r>
              <a:rPr lang="en-US" sz="3200" dirty="0"/>
              <a:t>The objective function is the minimization of the sum of waiting times for every intermediate node of the network </a:t>
            </a:r>
          </a:p>
          <a:p>
            <a:endParaRPr lang="en-US" sz="1600" dirty="0"/>
          </a:p>
          <a:p>
            <a:endParaRPr lang="en-US" dirty="0"/>
          </a:p>
        </p:txBody>
      </p:sp>
      <p:sp>
        <p:nvSpPr>
          <p:cNvPr id="5" name="Footer Placeholder 4"/>
          <p:cNvSpPr>
            <a:spLocks noGrp="1"/>
          </p:cNvSpPr>
          <p:nvPr>
            <p:ph type="ftr" sz="quarter" idx="11"/>
          </p:nvPr>
        </p:nvSpPr>
        <p:spPr>
          <a:xfrm>
            <a:off x="1981201" y="6356352"/>
            <a:ext cx="3608035" cy="365125"/>
          </a:xfrm>
        </p:spPr>
        <p:txBody>
          <a:bodyPr/>
          <a:lstStyle/>
          <a:p>
            <a:r>
              <a:rPr lang="en-US" dirty="0" err="1" smtClean="0"/>
              <a:t>Saharidis</a:t>
            </a:r>
            <a:r>
              <a:rPr lang="en-US" dirty="0" smtClean="0"/>
              <a:t> G.K.D., </a:t>
            </a:r>
            <a:r>
              <a:rPr lang="en-US" dirty="0" err="1" smtClean="0"/>
              <a:t>Dimitropoulos</a:t>
            </a:r>
            <a:r>
              <a:rPr lang="en-US" dirty="0" smtClean="0"/>
              <a:t> Ch., </a:t>
            </a:r>
            <a:r>
              <a:rPr lang="en-US" dirty="0" err="1" smtClean="0"/>
              <a:t>Skordilis</a:t>
            </a:r>
            <a:r>
              <a:rPr lang="en-US" dirty="0" smtClean="0"/>
              <a:t> E.</a:t>
            </a:r>
            <a:endParaRPr lang="en-US" dirty="0"/>
          </a:p>
        </p:txBody>
      </p:sp>
      <p:sp>
        <p:nvSpPr>
          <p:cNvPr id="3" name="Θέση αριθμού διαφάνειας 2"/>
          <p:cNvSpPr>
            <a:spLocks noGrp="1"/>
          </p:cNvSpPr>
          <p:nvPr>
            <p:ph type="sldNum" sz="quarter" idx="12"/>
          </p:nvPr>
        </p:nvSpPr>
        <p:spPr/>
        <p:txBody>
          <a:bodyPr/>
          <a:lstStyle/>
          <a:p>
            <a:fld id="{2C468401-F21C-427E-87CF-953921C9F109}" type="slidenum">
              <a:rPr lang="en-US" smtClean="0"/>
              <a:t>4</a:t>
            </a:fld>
            <a:endParaRPr lang="en-US"/>
          </a:p>
        </p:txBody>
      </p:sp>
    </p:spTree>
    <p:extLst>
      <p:ext uri="{BB962C8B-B14F-4D97-AF65-F5344CB8AC3E}">
        <p14:creationId xmlns:p14="http://schemas.microsoft.com/office/powerpoint/2010/main" val="46933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mn-lt"/>
              </a:rPr>
              <a:t>Formulation of the problem</a:t>
            </a:r>
            <a:endParaRPr lang="en-US" sz="4000" dirty="0">
              <a:latin typeface="+mn-lt"/>
            </a:endParaRPr>
          </a:p>
        </p:txBody>
      </p:sp>
      <p:sp>
        <p:nvSpPr>
          <p:cNvPr id="3" name="Content Placeholder 2"/>
          <p:cNvSpPr>
            <a:spLocks noGrp="1"/>
          </p:cNvSpPr>
          <p:nvPr>
            <p:ph idx="1"/>
          </p:nvPr>
        </p:nvSpPr>
        <p:spPr/>
        <p:txBody>
          <a:bodyPr>
            <a:normAutofit/>
          </a:bodyPr>
          <a:lstStyle/>
          <a:p>
            <a:pPr algn="just"/>
            <a:r>
              <a:rPr lang="en-US" sz="3200" b="1" u="sng" dirty="0"/>
              <a:t>Assumptions:</a:t>
            </a:r>
          </a:p>
          <a:p>
            <a:pPr algn="just"/>
            <a:endParaRPr lang="en-US" sz="3200" b="1" u="sng" dirty="0"/>
          </a:p>
          <a:p>
            <a:pPr marL="514350" indent="-514350">
              <a:buFont typeface="+mj-lt"/>
              <a:buAutoNum type="arabicPeriod"/>
            </a:pPr>
            <a:r>
              <a:rPr lang="en-US" sz="3200" dirty="0"/>
              <a:t>Steady travel time between nodes</a:t>
            </a:r>
          </a:p>
          <a:p>
            <a:pPr marL="514350" indent="-514350">
              <a:buFont typeface="+mj-lt"/>
              <a:buAutoNum type="arabicPeriod"/>
            </a:pPr>
            <a:r>
              <a:rPr lang="en-US" sz="3200" dirty="0"/>
              <a:t>Steady number of itineraries (routes) between connected nodes</a:t>
            </a:r>
          </a:p>
          <a:p>
            <a:pPr marL="514350" indent="-514350">
              <a:buFont typeface="+mj-lt"/>
              <a:buAutoNum type="arabicPeriod"/>
            </a:pPr>
            <a:r>
              <a:rPr lang="en-US" sz="3200" dirty="0"/>
              <a:t>Sufficient parking space in bus terminals (no bottleneck)</a:t>
            </a:r>
          </a:p>
          <a:p>
            <a:pPr marL="514350" indent="-514350">
              <a:buFont typeface="+mj-lt"/>
              <a:buAutoNum type="arabicPeriod"/>
            </a:pPr>
            <a:r>
              <a:rPr lang="en-US" sz="3200" dirty="0"/>
              <a:t>Generally, parameters describing the problem are considered steady</a:t>
            </a:r>
          </a:p>
          <a:p>
            <a:endParaRPr lang="en-US" dirty="0"/>
          </a:p>
        </p:txBody>
      </p:sp>
      <p:sp>
        <p:nvSpPr>
          <p:cNvPr id="4" name="Footer Placeholder 3"/>
          <p:cNvSpPr>
            <a:spLocks noGrp="1"/>
          </p:cNvSpPr>
          <p:nvPr>
            <p:ph type="ftr" sz="quarter" idx="11"/>
          </p:nvPr>
        </p:nvSpPr>
        <p:spPr>
          <a:xfrm>
            <a:off x="2155404" y="6356351"/>
            <a:ext cx="3086100" cy="365125"/>
          </a:xfrm>
        </p:spPr>
        <p:txBody>
          <a:bodyPr/>
          <a:lstStyle/>
          <a:p>
            <a:r>
              <a:rPr lang="en-US" smtClean="0"/>
              <a:t>Saharidis G.K.D., Dimitropoulos Ch., Skordilis E.</a:t>
            </a:r>
            <a:endParaRPr lang="en-US"/>
          </a:p>
        </p:txBody>
      </p:sp>
      <p:sp>
        <p:nvSpPr>
          <p:cNvPr id="5" name="Slide Number Placeholder 4"/>
          <p:cNvSpPr>
            <a:spLocks noGrp="1"/>
          </p:cNvSpPr>
          <p:nvPr>
            <p:ph type="sldNum" sz="quarter" idx="12"/>
          </p:nvPr>
        </p:nvSpPr>
        <p:spPr/>
        <p:txBody>
          <a:bodyPr/>
          <a:lstStyle/>
          <a:p>
            <a:fld id="{2C468401-F21C-427E-87CF-953921C9F109}" type="slidenum">
              <a:rPr lang="en-US" smtClean="0"/>
              <a:t>5</a:t>
            </a:fld>
            <a:endParaRPr lang="en-US"/>
          </a:p>
        </p:txBody>
      </p:sp>
    </p:spTree>
    <p:extLst>
      <p:ext uri="{BB962C8B-B14F-4D97-AF65-F5344CB8AC3E}">
        <p14:creationId xmlns:p14="http://schemas.microsoft.com/office/powerpoint/2010/main" val="3946178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0"/>
            <a:ext cx="8229600" cy="1219200"/>
          </a:xfrm>
        </p:spPr>
        <p:txBody>
          <a:bodyPr>
            <a:normAutofit/>
          </a:bodyPr>
          <a:lstStyle/>
          <a:p>
            <a:r>
              <a:rPr lang="en-US" sz="4400" b="1" dirty="0">
                <a:latin typeface="+mn-lt"/>
              </a:rPr>
              <a:t>Decision variables</a:t>
            </a:r>
          </a:p>
        </p:txBody>
      </p:sp>
      <mc:AlternateContent xmlns:mc="http://schemas.openxmlformats.org/markup-compatibility/2006" xmlns:a14="http://schemas.microsoft.com/office/drawing/2010/main">
        <mc:Choice Requires="a14">
          <p:sp>
            <p:nvSpPr>
              <p:cNvPr id="4" name="Θέση περιεχομένου 3"/>
              <p:cNvSpPr>
                <a:spLocks noGrp="1"/>
              </p:cNvSpPr>
              <p:nvPr>
                <p:ph idx="1"/>
              </p:nvPr>
            </p:nvSpPr>
            <p:spPr>
              <a:xfrm>
                <a:off x="1981200" y="1364791"/>
                <a:ext cx="8229600" cy="5029200"/>
              </a:xfrm>
            </p:spPr>
            <p:txBody>
              <a:bodyPr>
                <a:noAutofit/>
              </a:bodyPr>
              <a:lstStyle/>
              <a:p>
                <a:r>
                  <a:rPr lang="en-US" sz="3200" dirty="0"/>
                  <a:t>The departure time of every bus  (</a:t>
                </a:r>
                <a14:m>
                  <m:oMath xmlns:m="http://schemas.openxmlformats.org/officeDocument/2006/math">
                    <m:sSub>
                      <m:sSubPr>
                        <m:ctrlPr>
                          <a:rPr lang="en-US" sz="3200" i="1">
                            <a:latin typeface="Cambria Math" panose="02040503050406030204" pitchFamily="18" charset="0"/>
                          </a:rPr>
                        </m:ctrlPr>
                      </m:sSubPr>
                      <m:e>
                        <m:r>
                          <a:rPr lang="en-US" sz="3200" i="1">
                            <a:latin typeface="Cambria Math"/>
                          </a:rPr>
                          <m:t>𝐿𝑇</m:t>
                        </m:r>
                      </m:e>
                      <m:sub>
                        <m:r>
                          <a:rPr lang="en-US" sz="3200" i="1">
                            <a:latin typeface="Cambria Math"/>
                          </a:rPr>
                          <m:t>𝑖</m:t>
                        </m:r>
                        <m:r>
                          <a:rPr lang="en-US" sz="3200" i="1">
                            <a:latin typeface="Cambria Math"/>
                          </a:rPr>
                          <m:t>,</m:t>
                        </m:r>
                        <m:r>
                          <a:rPr lang="en-US" sz="3200" i="1">
                            <a:latin typeface="Cambria Math"/>
                          </a:rPr>
                          <m:t>𝑗</m:t>
                        </m:r>
                        <m:r>
                          <a:rPr lang="en-US" sz="3200" i="1">
                            <a:latin typeface="Cambria Math"/>
                          </a:rPr>
                          <m:t>,</m:t>
                        </m:r>
                        <m:r>
                          <a:rPr lang="en-US" sz="3200" i="1">
                            <a:latin typeface="Cambria Math"/>
                          </a:rPr>
                          <m:t>𝑚</m:t>
                        </m:r>
                      </m:sub>
                    </m:sSub>
                  </m:oMath>
                </a14:m>
                <a:r>
                  <a:rPr lang="en-US" sz="3200" dirty="0"/>
                  <a:t>)</a:t>
                </a:r>
              </a:p>
              <a:p>
                <a:pPr marL="0" indent="0">
                  <a:buNone/>
                </a:pPr>
                <a:endParaRPr lang="en-US" sz="3200" dirty="0"/>
              </a:p>
              <a:p>
                <a:r>
                  <a:rPr lang="en-US" sz="3200" dirty="0"/>
                  <a:t>The waiting time at an intermediate node (</a:t>
                </a:r>
                <a14:m>
                  <m:oMath xmlns:m="http://schemas.openxmlformats.org/officeDocument/2006/math">
                    <m:sSubSup>
                      <m:sSubSupPr>
                        <m:ctrlPr>
                          <a:rPr lang="el-GR" sz="3200" i="1">
                            <a:latin typeface="Cambria Math" panose="02040503050406030204" pitchFamily="18" charset="0"/>
                          </a:rPr>
                        </m:ctrlPr>
                      </m:sSubSupPr>
                      <m:e>
                        <m:r>
                          <a:rPr lang="el-GR" sz="3200" i="1">
                            <a:latin typeface="Cambria Math"/>
                          </a:rPr>
                          <m:t>𝑊𝑇</m:t>
                        </m:r>
                      </m:e>
                      <m:sub>
                        <m:r>
                          <a:rPr lang="el-GR" sz="3200" i="1">
                            <a:latin typeface="Cambria Math"/>
                          </a:rPr>
                          <m:t>𝑖</m:t>
                        </m:r>
                        <m:r>
                          <a:rPr lang="el-GR" sz="3200" i="1">
                            <a:latin typeface="Cambria Math"/>
                          </a:rPr>
                          <m:t>,</m:t>
                        </m:r>
                        <m:r>
                          <a:rPr lang="el-GR" sz="3200" i="1">
                            <a:latin typeface="Cambria Math"/>
                          </a:rPr>
                          <m:t>𝑘</m:t>
                        </m:r>
                        <m:r>
                          <a:rPr lang="el-GR" sz="3200" i="1">
                            <a:latin typeface="Cambria Math"/>
                          </a:rPr>
                          <m:t>,</m:t>
                        </m:r>
                        <m:r>
                          <a:rPr lang="el-GR" sz="3200" i="1">
                            <a:latin typeface="Cambria Math"/>
                          </a:rPr>
                          <m:t>𝑗</m:t>
                        </m:r>
                      </m:sub>
                      <m:sup>
                        <m:r>
                          <a:rPr lang="el-GR" sz="3200" i="1">
                            <a:latin typeface="Cambria Math"/>
                          </a:rPr>
                          <m:t>𝑚</m:t>
                        </m:r>
                        <m:r>
                          <a:rPr lang="el-GR" sz="3200" i="1">
                            <a:latin typeface="Cambria Math"/>
                          </a:rPr>
                          <m:t>,</m:t>
                        </m:r>
                        <m:r>
                          <a:rPr lang="el-GR" sz="3200" i="1">
                            <a:latin typeface="Cambria Math"/>
                          </a:rPr>
                          <m:t>𝑛</m:t>
                        </m:r>
                      </m:sup>
                    </m:sSubSup>
                  </m:oMath>
                </a14:m>
                <a:r>
                  <a:rPr lang="en-US" sz="3200" dirty="0"/>
                  <a:t>)</a:t>
                </a:r>
              </a:p>
              <a:p>
                <a:pPr marL="0" indent="0">
                  <a:buNone/>
                </a:pPr>
                <a:endParaRPr lang="el-GR" sz="3200" dirty="0"/>
              </a:p>
              <a:p>
                <a:r>
                  <a:rPr lang="en-US" sz="3200" dirty="0"/>
                  <a:t>A binary variable that defines the combination of routes to and from an intermediate node as active or inactive (</a:t>
                </a:r>
                <a14:m>
                  <m:oMath xmlns:m="http://schemas.openxmlformats.org/officeDocument/2006/math">
                    <m:sSubSup>
                      <m:sSubSupPr>
                        <m:ctrlPr>
                          <a:rPr lang="el-GR" sz="3200" i="1">
                            <a:latin typeface="Cambria Math" panose="02040503050406030204" pitchFamily="18" charset="0"/>
                          </a:rPr>
                        </m:ctrlPr>
                      </m:sSubSupPr>
                      <m:e>
                        <m:r>
                          <a:rPr lang="en-US" sz="3200" i="1">
                            <a:latin typeface="Cambria Math"/>
                          </a:rPr>
                          <m:t>𝑌</m:t>
                        </m:r>
                      </m:e>
                      <m:sub>
                        <m:r>
                          <a:rPr lang="el-GR" sz="3200" i="1">
                            <a:latin typeface="Cambria Math"/>
                          </a:rPr>
                          <m:t>𝑖</m:t>
                        </m:r>
                        <m:r>
                          <a:rPr lang="el-GR" sz="3200" i="1">
                            <a:latin typeface="Cambria Math"/>
                          </a:rPr>
                          <m:t>,</m:t>
                        </m:r>
                        <m:r>
                          <a:rPr lang="el-GR" sz="3200" i="1">
                            <a:latin typeface="Cambria Math"/>
                          </a:rPr>
                          <m:t>𝑘</m:t>
                        </m:r>
                        <m:r>
                          <a:rPr lang="el-GR" sz="3200" i="1">
                            <a:latin typeface="Cambria Math"/>
                          </a:rPr>
                          <m:t>,</m:t>
                        </m:r>
                        <m:r>
                          <a:rPr lang="el-GR" sz="3200" i="1">
                            <a:latin typeface="Cambria Math"/>
                          </a:rPr>
                          <m:t>𝑗</m:t>
                        </m:r>
                      </m:sub>
                      <m:sup>
                        <m:r>
                          <a:rPr lang="el-GR" sz="3200" i="1">
                            <a:latin typeface="Cambria Math"/>
                          </a:rPr>
                          <m:t>𝑚</m:t>
                        </m:r>
                        <m:r>
                          <a:rPr lang="el-GR" sz="3200" i="1">
                            <a:latin typeface="Cambria Math"/>
                          </a:rPr>
                          <m:t>,</m:t>
                        </m:r>
                        <m:r>
                          <a:rPr lang="el-GR" sz="3200" i="1">
                            <a:latin typeface="Cambria Math"/>
                          </a:rPr>
                          <m:t>𝑛</m:t>
                        </m:r>
                      </m:sup>
                    </m:sSubSup>
                  </m:oMath>
                </a14:m>
                <a:r>
                  <a:rPr lang="en-US" sz="3200" dirty="0"/>
                  <a:t>)</a:t>
                </a:r>
              </a:p>
              <a:p>
                <a:endParaRPr lang="en-US" sz="3200" dirty="0"/>
              </a:p>
            </p:txBody>
          </p:sp>
        </mc:Choice>
        <mc:Fallback xmlns="">
          <p:sp>
            <p:nvSpPr>
              <p:cNvPr id="4" name="Θέση περιεχομένου 3"/>
              <p:cNvSpPr>
                <a:spLocks noGrp="1" noRot="1" noChangeAspect="1" noMove="1" noResize="1" noEditPoints="1" noAdjustHandles="1" noChangeArrowheads="1" noChangeShapeType="1" noTextEdit="1"/>
              </p:cNvSpPr>
              <p:nvPr>
                <p:ph idx="1"/>
              </p:nvPr>
            </p:nvSpPr>
            <p:spPr>
              <a:xfrm>
                <a:off x="457200" y="1364791"/>
                <a:ext cx="8229600" cy="5029200"/>
              </a:xfrm>
              <a:blipFill rotWithShape="0">
                <a:blip r:embed="rId2"/>
                <a:stretch>
                  <a:fillRect l="-1704" t="-2182" r="-370"/>
                </a:stretch>
              </a:blipFill>
            </p:spPr>
            <p:txBody>
              <a:bodyPr/>
              <a:lstStyle/>
              <a:p>
                <a:r>
                  <a:rPr lang="en-US">
                    <a:noFill/>
                  </a:rPr>
                  <a:t> </a:t>
                </a:r>
              </a:p>
            </p:txBody>
          </p:sp>
        </mc:Fallback>
      </mc:AlternateContent>
      <p:sp>
        <p:nvSpPr>
          <p:cNvPr id="5" name="Footer Placeholder 4"/>
          <p:cNvSpPr>
            <a:spLocks noGrp="1"/>
          </p:cNvSpPr>
          <p:nvPr>
            <p:ph type="ftr" sz="quarter" idx="11"/>
          </p:nvPr>
        </p:nvSpPr>
        <p:spPr>
          <a:xfrm>
            <a:off x="2183166" y="6356351"/>
            <a:ext cx="3531835" cy="365125"/>
          </a:xfrm>
        </p:spPr>
        <p:txBody>
          <a:bodyPr/>
          <a:lstStyle/>
          <a:p>
            <a:r>
              <a:rPr lang="en-US" dirty="0" err="1" smtClean="0"/>
              <a:t>Saharidis</a:t>
            </a:r>
            <a:r>
              <a:rPr lang="en-US" dirty="0" smtClean="0"/>
              <a:t> G.K.D., </a:t>
            </a:r>
            <a:r>
              <a:rPr lang="en-US" dirty="0" err="1" smtClean="0"/>
              <a:t>Dimitropoulos</a:t>
            </a:r>
            <a:r>
              <a:rPr lang="en-US" dirty="0" smtClean="0"/>
              <a:t> Ch., </a:t>
            </a:r>
            <a:r>
              <a:rPr lang="en-US" dirty="0" err="1" smtClean="0"/>
              <a:t>Skordilis</a:t>
            </a:r>
            <a:r>
              <a:rPr lang="en-US" dirty="0" smtClean="0"/>
              <a:t> E.</a:t>
            </a:r>
            <a:endParaRPr lang="en-US" dirty="0"/>
          </a:p>
        </p:txBody>
      </p:sp>
      <p:sp>
        <p:nvSpPr>
          <p:cNvPr id="3" name="Θέση αριθμού διαφάνειας 2"/>
          <p:cNvSpPr>
            <a:spLocks noGrp="1"/>
          </p:cNvSpPr>
          <p:nvPr>
            <p:ph type="sldNum" sz="quarter" idx="12"/>
          </p:nvPr>
        </p:nvSpPr>
        <p:spPr/>
        <p:txBody>
          <a:bodyPr/>
          <a:lstStyle/>
          <a:p>
            <a:fld id="{2C468401-F21C-427E-87CF-953921C9F109}" type="slidenum">
              <a:rPr lang="en-US" smtClean="0"/>
              <a:t>6</a:t>
            </a:fld>
            <a:endParaRPr lang="en-US"/>
          </a:p>
        </p:txBody>
      </p:sp>
    </p:spTree>
    <p:extLst>
      <p:ext uri="{BB962C8B-B14F-4D97-AF65-F5344CB8AC3E}">
        <p14:creationId xmlns:p14="http://schemas.microsoft.com/office/powerpoint/2010/main" val="4051896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mn-lt"/>
              </a:rPr>
              <a:t>Decision variables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63667" y="1767426"/>
                <a:ext cx="7886700" cy="4351338"/>
              </a:xfrm>
            </p:spPr>
            <p:txBody>
              <a:bodyPr>
                <a:normAutofit/>
              </a:bodyPr>
              <a:lstStyle/>
              <a:p>
                <a:r>
                  <a:rPr lang="en-US" sz="3200" dirty="0"/>
                  <a:t>The time difference between the bus departure and a high priority time (will be used as penalty factor)  (</a:t>
                </a:r>
                <a14:m>
                  <m:oMath xmlns:m="http://schemas.openxmlformats.org/officeDocument/2006/math">
                    <m:sSub>
                      <m:sSubPr>
                        <m:ctrlPr>
                          <a:rPr lang="en-US" sz="3200" i="1">
                            <a:latin typeface="Cambria Math" panose="02040503050406030204" pitchFamily="18" charset="0"/>
                          </a:rPr>
                        </m:ctrlPr>
                      </m:sSubPr>
                      <m:e>
                        <m:r>
                          <a:rPr lang="en-US" sz="3200" i="1">
                            <a:latin typeface="Cambria Math"/>
                          </a:rPr>
                          <m:t>𝐺</m:t>
                        </m:r>
                      </m:e>
                      <m:sub>
                        <m:r>
                          <a:rPr lang="en-US" sz="3200" i="1">
                            <a:latin typeface="Cambria Math"/>
                          </a:rPr>
                          <m:t>𝑖</m:t>
                        </m:r>
                        <m:r>
                          <a:rPr lang="en-US" sz="3200" i="1">
                            <a:latin typeface="Cambria Math"/>
                          </a:rPr>
                          <m:t>,</m:t>
                        </m:r>
                        <m:r>
                          <a:rPr lang="en-US" sz="3200" i="1">
                            <a:latin typeface="Cambria Math"/>
                          </a:rPr>
                          <m:t>𝑗</m:t>
                        </m:r>
                        <m:r>
                          <a:rPr lang="en-US" sz="3200" i="1">
                            <a:latin typeface="Cambria Math"/>
                          </a:rPr>
                          <m:t>,</m:t>
                        </m:r>
                        <m:r>
                          <a:rPr lang="en-US" sz="3200" i="1">
                            <a:latin typeface="Cambria Math"/>
                          </a:rPr>
                          <m:t>𝑚</m:t>
                        </m:r>
                        <m:r>
                          <a:rPr lang="en-US" sz="3200" i="1">
                            <a:latin typeface="Cambria Math"/>
                          </a:rPr>
                          <m:t>,</m:t>
                        </m:r>
                        <m:r>
                          <a:rPr lang="en-US" sz="3200" i="1">
                            <a:latin typeface="Cambria Math"/>
                          </a:rPr>
                          <m:t>𝑠</m:t>
                        </m:r>
                      </m:sub>
                    </m:sSub>
                  </m:oMath>
                </a14:m>
                <a:r>
                  <a:rPr lang="en-US" sz="3200" dirty="0"/>
                  <a:t>)</a:t>
                </a:r>
              </a:p>
              <a:p>
                <a:pPr marL="0" indent="0">
                  <a:buNone/>
                </a:pPr>
                <a:endParaRPr lang="en-US" sz="3200" dirty="0"/>
              </a:p>
              <a:p>
                <a:r>
                  <a:rPr lang="en-US" sz="3200" dirty="0"/>
                  <a:t>A binary variable that defines the number of buses affected by the high priority time (</a:t>
                </a:r>
                <a14:m>
                  <m:oMath xmlns:m="http://schemas.openxmlformats.org/officeDocument/2006/math">
                    <m:sSub>
                      <m:sSubPr>
                        <m:ctrlPr>
                          <a:rPr lang="en-US" sz="3200" i="1">
                            <a:latin typeface="Cambria Math" panose="02040503050406030204" pitchFamily="18" charset="0"/>
                          </a:rPr>
                        </m:ctrlPr>
                      </m:sSubPr>
                      <m:e>
                        <m:r>
                          <a:rPr lang="en-US" sz="3200" i="1">
                            <a:latin typeface="Cambria Math"/>
                          </a:rPr>
                          <m:t>𝐵</m:t>
                        </m:r>
                      </m:e>
                      <m:sub>
                        <m:r>
                          <a:rPr lang="en-US" sz="3200" i="1">
                            <a:latin typeface="Cambria Math"/>
                          </a:rPr>
                          <m:t>𝑖</m:t>
                        </m:r>
                        <m:r>
                          <a:rPr lang="en-US" sz="3200" i="1">
                            <a:latin typeface="Cambria Math"/>
                          </a:rPr>
                          <m:t>,</m:t>
                        </m:r>
                        <m:r>
                          <a:rPr lang="en-US" sz="3200" i="1">
                            <a:latin typeface="Cambria Math"/>
                          </a:rPr>
                          <m:t>𝑗</m:t>
                        </m:r>
                        <m:r>
                          <a:rPr lang="en-US" sz="3200" i="1">
                            <a:latin typeface="Cambria Math"/>
                          </a:rPr>
                          <m:t>,</m:t>
                        </m:r>
                        <m:r>
                          <a:rPr lang="en-US" sz="3200" i="1">
                            <a:latin typeface="Cambria Math"/>
                          </a:rPr>
                          <m:t>𝑚</m:t>
                        </m:r>
                        <m:r>
                          <a:rPr lang="en-US" sz="3200" i="1">
                            <a:latin typeface="Cambria Math"/>
                          </a:rPr>
                          <m:t>,</m:t>
                        </m:r>
                        <m:r>
                          <a:rPr lang="en-US" sz="3200" i="1">
                            <a:latin typeface="Cambria Math"/>
                          </a:rPr>
                          <m:t>𝑠</m:t>
                        </m:r>
                      </m:sub>
                    </m:sSub>
                  </m:oMath>
                </a14:m>
                <a:r>
                  <a:rPr lang="en-US" sz="3200" dirty="0"/>
                  <a:t>)</a:t>
                </a:r>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39667" y="1767426"/>
                <a:ext cx="7886700" cy="4351338"/>
              </a:xfrm>
              <a:blipFill rotWithShape="0">
                <a:blip r:embed="rId2"/>
                <a:stretch>
                  <a:fillRect l="-1777" t="-2941" r="-386"/>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2163667" y="6356351"/>
            <a:ext cx="3086100" cy="365125"/>
          </a:xfrm>
        </p:spPr>
        <p:txBody>
          <a:bodyPr/>
          <a:lstStyle/>
          <a:p>
            <a:r>
              <a:rPr lang="en-US" dirty="0" err="1" smtClean="0"/>
              <a:t>Saharidis</a:t>
            </a:r>
            <a:r>
              <a:rPr lang="en-US" dirty="0" smtClean="0"/>
              <a:t> G.K.D., </a:t>
            </a:r>
            <a:r>
              <a:rPr lang="en-US" dirty="0" err="1" smtClean="0"/>
              <a:t>Dimitropoulos</a:t>
            </a:r>
            <a:r>
              <a:rPr lang="en-US" dirty="0" smtClean="0"/>
              <a:t> Ch., </a:t>
            </a:r>
            <a:r>
              <a:rPr lang="en-US" dirty="0" err="1" smtClean="0"/>
              <a:t>Skordilis</a:t>
            </a:r>
            <a:r>
              <a:rPr lang="en-US" dirty="0" smtClean="0"/>
              <a:t> E.</a:t>
            </a:r>
            <a:endParaRPr lang="en-US" dirty="0"/>
          </a:p>
        </p:txBody>
      </p:sp>
      <p:sp>
        <p:nvSpPr>
          <p:cNvPr id="5" name="Slide Number Placeholder 4"/>
          <p:cNvSpPr>
            <a:spLocks noGrp="1"/>
          </p:cNvSpPr>
          <p:nvPr>
            <p:ph type="sldNum" sz="quarter" idx="12"/>
          </p:nvPr>
        </p:nvSpPr>
        <p:spPr/>
        <p:txBody>
          <a:bodyPr/>
          <a:lstStyle/>
          <a:p>
            <a:fld id="{2C468401-F21C-427E-87CF-953921C9F109}" type="slidenum">
              <a:rPr lang="en-US" smtClean="0"/>
              <a:t>7</a:t>
            </a:fld>
            <a:endParaRPr lang="en-US"/>
          </a:p>
        </p:txBody>
      </p:sp>
    </p:spTree>
    <p:extLst>
      <p:ext uri="{BB962C8B-B14F-4D97-AF65-F5344CB8AC3E}">
        <p14:creationId xmlns:p14="http://schemas.microsoft.com/office/powerpoint/2010/main" val="2969858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0"/>
            <a:ext cx="8229600" cy="1066800"/>
          </a:xfrm>
        </p:spPr>
        <p:txBody>
          <a:bodyPr>
            <a:normAutofit/>
          </a:bodyPr>
          <a:lstStyle/>
          <a:p>
            <a:r>
              <a:rPr lang="en-US" sz="4400" dirty="0">
                <a:latin typeface="+mn-lt"/>
              </a:rPr>
              <a:t>Illustration of the problem</a:t>
            </a:r>
          </a:p>
        </p:txBody>
      </p:sp>
      <p:pic>
        <p:nvPicPr>
          <p:cNvPr id="5" name="Picture 2" descr="C:\Users\Erwtokritos\Dropbox\Harris-Errikos TRB2013\Dimitrop - Skord 2013\Submitted  Paper\illustration of the problem (bes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1" y="1371600"/>
            <a:ext cx="6369543" cy="43434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1981201" y="6356352"/>
            <a:ext cx="2693635" cy="365125"/>
          </a:xfrm>
        </p:spPr>
        <p:txBody>
          <a:bodyPr/>
          <a:lstStyle/>
          <a:p>
            <a:r>
              <a:rPr lang="en-US" dirty="0" err="1" smtClean="0"/>
              <a:t>Saharidis</a:t>
            </a:r>
            <a:r>
              <a:rPr lang="en-US" dirty="0" smtClean="0"/>
              <a:t> G.K.D., </a:t>
            </a:r>
            <a:r>
              <a:rPr lang="en-US" dirty="0" err="1" smtClean="0"/>
              <a:t>Dimitropoulos</a:t>
            </a:r>
            <a:r>
              <a:rPr lang="en-US" dirty="0" smtClean="0"/>
              <a:t> Ch., </a:t>
            </a:r>
            <a:r>
              <a:rPr lang="en-US" dirty="0" err="1" smtClean="0"/>
              <a:t>Skordilis</a:t>
            </a:r>
            <a:r>
              <a:rPr lang="en-US" dirty="0" smtClean="0"/>
              <a:t> E.</a:t>
            </a:r>
            <a:endParaRPr lang="en-US" dirty="0"/>
          </a:p>
        </p:txBody>
      </p:sp>
      <p:sp>
        <p:nvSpPr>
          <p:cNvPr id="3" name="Θέση αριθμού διαφάνειας 2"/>
          <p:cNvSpPr>
            <a:spLocks noGrp="1"/>
          </p:cNvSpPr>
          <p:nvPr>
            <p:ph type="sldNum" sz="quarter" idx="12"/>
          </p:nvPr>
        </p:nvSpPr>
        <p:spPr/>
        <p:txBody>
          <a:bodyPr/>
          <a:lstStyle/>
          <a:p>
            <a:fld id="{2C468401-F21C-427E-87CF-953921C9F109}" type="slidenum">
              <a:rPr lang="en-US" smtClean="0"/>
              <a:t>8</a:t>
            </a:fld>
            <a:endParaRPr lang="en-US"/>
          </a:p>
        </p:txBody>
      </p:sp>
      <p:sp>
        <p:nvSpPr>
          <p:cNvPr id="6" name="TextBox 5"/>
          <p:cNvSpPr txBox="1"/>
          <p:nvPr/>
        </p:nvSpPr>
        <p:spPr>
          <a:xfrm>
            <a:off x="8534401" y="1600201"/>
            <a:ext cx="2057400" cy="4524315"/>
          </a:xfrm>
          <a:prstGeom prst="rect">
            <a:avLst/>
          </a:prstGeom>
          <a:noFill/>
        </p:spPr>
        <p:txBody>
          <a:bodyPr wrap="square" rtlCol="0">
            <a:spAutoFit/>
          </a:bodyPr>
          <a:lstStyle/>
          <a:p>
            <a:r>
              <a:rPr lang="el-GR" dirty="0"/>
              <a:t>Το σχήμα περιλαμβάνει</a:t>
            </a:r>
          </a:p>
          <a:p>
            <a:r>
              <a:rPr lang="el-GR" dirty="0"/>
              <a:t>3 παράλληλες γραμμές</a:t>
            </a:r>
          </a:p>
          <a:p>
            <a:r>
              <a:rPr lang="el-GR" dirty="0"/>
              <a:t>που αναπαριστούν τους </a:t>
            </a:r>
          </a:p>
          <a:p>
            <a:r>
              <a:rPr lang="el-GR" dirty="0"/>
              <a:t>κόμβους αναχώρησης, άφιξης</a:t>
            </a:r>
          </a:p>
          <a:p>
            <a:r>
              <a:rPr lang="el-GR" dirty="0"/>
              <a:t>και τον ενδιάμεσο. Το χρησιμοποιούμε</a:t>
            </a:r>
          </a:p>
          <a:p>
            <a:r>
              <a:rPr lang="el-GR" dirty="0"/>
              <a:t>για να δείξουμε πως υπολογίζουμε</a:t>
            </a:r>
          </a:p>
          <a:p>
            <a:r>
              <a:rPr lang="el-GR" dirty="0"/>
              <a:t>τον χρόνο αναμονής στον ενδιάμεσο.</a:t>
            </a:r>
          </a:p>
        </p:txBody>
      </p:sp>
    </p:spTree>
    <p:extLst>
      <p:ext uri="{BB962C8B-B14F-4D97-AF65-F5344CB8AC3E}">
        <p14:creationId xmlns:p14="http://schemas.microsoft.com/office/powerpoint/2010/main" val="1408737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38200"/>
          </a:xfrm>
        </p:spPr>
        <p:txBody>
          <a:bodyPr>
            <a:normAutofit/>
          </a:bodyPr>
          <a:lstStyle/>
          <a:p>
            <a:r>
              <a:rPr lang="en-US" sz="4400" dirty="0">
                <a:latin typeface="+mn-lt"/>
              </a:rPr>
              <a:t>Sets, Parameters</a:t>
            </a:r>
          </a:p>
        </p:txBody>
      </p:sp>
      <p:pic>
        <p:nvPicPr>
          <p:cNvPr id="6" name="Content Placeholder 5"/>
          <p:cNvPicPr>
            <a:picLocks noGrp="1" noChangeAspect="1"/>
          </p:cNvPicPr>
          <p:nvPr>
            <p:ph idx="1"/>
          </p:nvPr>
        </p:nvPicPr>
        <p:blipFill>
          <a:blip r:embed="rId2"/>
          <a:stretch>
            <a:fillRect/>
          </a:stretch>
        </p:blipFill>
        <p:spPr>
          <a:xfrm>
            <a:off x="1981201" y="849218"/>
            <a:ext cx="8418725" cy="5399183"/>
          </a:xfrm>
          <a:prstGeom prst="rect">
            <a:avLst/>
          </a:prstGeom>
        </p:spPr>
      </p:pic>
      <p:sp>
        <p:nvSpPr>
          <p:cNvPr id="4" name="Footer Placeholder 3"/>
          <p:cNvSpPr>
            <a:spLocks noGrp="1"/>
          </p:cNvSpPr>
          <p:nvPr>
            <p:ph type="ftr" sz="quarter" idx="11"/>
          </p:nvPr>
        </p:nvSpPr>
        <p:spPr>
          <a:xfrm>
            <a:off x="1981201" y="6356351"/>
            <a:ext cx="2769835" cy="365125"/>
          </a:xfrm>
        </p:spPr>
        <p:txBody>
          <a:bodyPr/>
          <a:lstStyle/>
          <a:p>
            <a:r>
              <a:rPr lang="en-US" dirty="0" err="1" smtClean="0"/>
              <a:t>Saharidis</a:t>
            </a:r>
            <a:r>
              <a:rPr lang="en-US" dirty="0" smtClean="0"/>
              <a:t> G.K.D., </a:t>
            </a:r>
            <a:r>
              <a:rPr lang="en-US" dirty="0" err="1" smtClean="0"/>
              <a:t>Dimitropoulos</a:t>
            </a:r>
            <a:r>
              <a:rPr lang="en-US" dirty="0" smtClean="0"/>
              <a:t> Ch., </a:t>
            </a:r>
            <a:r>
              <a:rPr lang="en-US" dirty="0" err="1" smtClean="0"/>
              <a:t>Skordilis</a:t>
            </a:r>
            <a:r>
              <a:rPr lang="en-US" dirty="0" smtClean="0"/>
              <a:t> E.</a:t>
            </a:r>
            <a:endParaRPr lang="en-US" dirty="0"/>
          </a:p>
        </p:txBody>
      </p:sp>
      <p:sp>
        <p:nvSpPr>
          <p:cNvPr id="5" name="Slide Number Placeholder 4"/>
          <p:cNvSpPr>
            <a:spLocks noGrp="1"/>
          </p:cNvSpPr>
          <p:nvPr>
            <p:ph type="sldNum" sz="quarter" idx="12"/>
          </p:nvPr>
        </p:nvSpPr>
        <p:spPr/>
        <p:txBody>
          <a:bodyPr/>
          <a:lstStyle/>
          <a:p>
            <a:fld id="{2C468401-F21C-427E-87CF-953921C9F109}" type="slidenum">
              <a:rPr lang="en-US" smtClean="0"/>
              <a:t>9</a:t>
            </a:fld>
            <a:endParaRPr lang="en-US"/>
          </a:p>
        </p:txBody>
      </p:sp>
    </p:spTree>
    <p:extLst>
      <p:ext uri="{BB962C8B-B14F-4D97-AF65-F5344CB8AC3E}">
        <p14:creationId xmlns:p14="http://schemas.microsoft.com/office/powerpoint/2010/main" val="3361060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1884</TotalTime>
  <Words>1214</Words>
  <Application>Microsoft Office PowerPoint</Application>
  <PresentationFormat>Widescreen</PresentationFormat>
  <Paragraphs>214</Paragraphs>
  <Slides>25</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Arial</vt:lpstr>
      <vt:lpstr>Calibri</vt:lpstr>
      <vt:lpstr>Calibri Light</vt:lpstr>
      <vt:lpstr>Cambria Math</vt:lpstr>
      <vt:lpstr>Wingdings</vt:lpstr>
      <vt:lpstr>Office Theme</vt:lpstr>
      <vt:lpstr>Equation</vt:lpstr>
      <vt:lpstr>Minimizing Waiting Time at Intermediate Nodes for Intercity Public Bus Transportation</vt:lpstr>
      <vt:lpstr>Introduction</vt:lpstr>
      <vt:lpstr>Description of the problem </vt:lpstr>
      <vt:lpstr>Formulation of the problem</vt:lpstr>
      <vt:lpstr>Formulation of the problem</vt:lpstr>
      <vt:lpstr>Decision variables</vt:lpstr>
      <vt:lpstr>Decision variables</vt:lpstr>
      <vt:lpstr>Illustration of the problem</vt:lpstr>
      <vt:lpstr>Sets, Parameters</vt:lpstr>
      <vt:lpstr>Sets, Parameters</vt:lpstr>
      <vt:lpstr>Constraints </vt:lpstr>
      <vt:lpstr>Constraints</vt:lpstr>
      <vt:lpstr>Constraints </vt:lpstr>
      <vt:lpstr>Constraints </vt:lpstr>
      <vt:lpstr>Extensions </vt:lpstr>
      <vt:lpstr>Extensions</vt:lpstr>
      <vt:lpstr>Objective function</vt:lpstr>
      <vt:lpstr>Case study</vt:lpstr>
      <vt:lpstr>Case study</vt:lpstr>
      <vt:lpstr>PowerPoint Presentation</vt:lpstr>
      <vt:lpstr>Case study</vt:lpstr>
      <vt:lpstr>Results</vt:lpstr>
      <vt:lpstr>Results</vt:lpstr>
      <vt:lpstr>Conclusions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Maximal Time-Table Synchronization for public bus transportation in Greece</dc:title>
  <dc:creator>Erwtokritos</dc:creator>
  <cp:lastModifiedBy>Saharidis</cp:lastModifiedBy>
  <cp:revision>79</cp:revision>
  <dcterms:created xsi:type="dcterms:W3CDTF">2014-04-30T08:22:12Z</dcterms:created>
  <dcterms:modified xsi:type="dcterms:W3CDTF">2015-07-10T14:02:07Z</dcterms:modified>
</cp:coreProperties>
</file>