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74" r:id="rId1"/>
  </p:sldMasterIdLst>
  <p:notesMasterIdLst>
    <p:notesMasterId r:id="rId11"/>
  </p:notesMasterIdLst>
  <p:handoutMasterIdLst>
    <p:handoutMasterId r:id="rId12"/>
  </p:handoutMasterIdLst>
  <p:sldIdLst>
    <p:sldId id="256" r:id="rId2"/>
    <p:sldId id="424" r:id="rId3"/>
    <p:sldId id="426" r:id="rId4"/>
    <p:sldId id="427" r:id="rId5"/>
    <p:sldId id="428" r:id="rId6"/>
    <p:sldId id="429" r:id="rId7"/>
    <p:sldId id="430" r:id="rId8"/>
    <p:sldId id="431" r:id="rId9"/>
    <p:sldId id="43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434" autoAdjust="0"/>
  </p:normalViewPr>
  <p:slideViewPr>
    <p:cSldViewPr snapToGrid="0">
      <p:cViewPr varScale="1">
        <p:scale>
          <a:sx n="61" d="100"/>
          <a:sy n="61" d="100"/>
        </p:scale>
        <p:origin x="-704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9F319C-CE7B-4281-93EF-76E8882B85C8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D9498A-20A7-4557-B368-7A57173815C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703152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1310-9761-470C-9B3B-1B9C37C911F0}" type="datetimeFigureOut">
              <a:rPr lang="el-GR" smtClean="0"/>
              <a:t>28/3/2018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0C0B0-FE27-4758-8AE6-2285D89956E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66781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60C0B0-FE27-4758-8AE6-2285D89956E2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54292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  <a:prstGeom prst="rect">
            <a:avLst/>
          </a:prstGeo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8984" y="1792224"/>
            <a:ext cx="990599" cy="304799"/>
          </a:xfrm>
          <a:prstGeom prst="rect">
            <a:avLst/>
          </a:prstGeom>
        </p:spPr>
        <p:txBody>
          <a:bodyPr/>
          <a:lstStyle>
            <a:lvl1pPr algn="l">
              <a:defRPr b="0">
                <a:solidFill>
                  <a:schemeClr val="bg1"/>
                </a:solidFill>
              </a:defRPr>
            </a:lvl1pPr>
          </a:lstStyle>
          <a:p>
            <a:fld id="{CD0170B5-818C-4A43-B104-841679AE7E3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976" y="3227832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0">
                <a:solidFill>
                  <a:schemeClr val="bg1"/>
                </a:solidFill>
              </a:defRPr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1386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969927"/>
            <a:ext cx="8825657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7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3AF8789-46BF-4E4A-B29E-B05E406158F7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7868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0704"/>
            <a:ext cx="8833104" cy="1371600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2144" y="3547872"/>
            <a:ext cx="8825659" cy="2478024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63376D64-DA27-42B3-9ECB-A642396102B3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370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2" name="TextBox 11"/>
          <p:cNvSpPr txBox="1"/>
          <p:nvPr/>
        </p:nvSpPr>
        <p:spPr bwMode="gray">
          <a:xfrm>
            <a:off x="898295" y="59676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 bwMode="gray">
          <a:xfrm>
            <a:off x="9715063" y="2629300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698249"/>
          </a:xfrm>
          <a:prstGeom prst="rect">
            <a:avLst/>
          </a:prstGeom>
        </p:spPr>
        <p:txBody>
          <a:bodyPr anchor="ctr" anchorCtr="0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 bwMode="gray">
          <a:xfrm>
            <a:off x="1945945" y="3679987"/>
            <a:ext cx="7725772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4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8"/>
            <a:ext cx="8825659" cy="997858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CF88811-DF1D-454E-934D-075FF39540B6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867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3525"/>
            <a:ext cx="8865623" cy="1819656"/>
          </a:xfrm>
          <a:prstGeom prst="rect">
            <a:avLst/>
          </a:prstGeo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9200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0E663413-D3D3-4125-BC65-7ECB83E46158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650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312916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79764"/>
            <a:ext cx="3129168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5380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4"/>
            <a:ext cx="3145380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595032"/>
            <a:ext cx="3161029" cy="58473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79764"/>
            <a:ext cx="3161029" cy="2847290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991" y="2603500"/>
            <a:ext cx="32564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5824" y="2603500"/>
            <a:ext cx="0" cy="3423554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7BC4CF45-A914-48AE-AD48-BC1C57EA498F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2094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 anchor="ctr" anchorCtr="0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5"/>
            <a:ext cx="3050438" cy="57626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0916"/>
            <a:ext cx="2691242" cy="158409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7"/>
            <a:ext cx="3050438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8"/>
            <a:ext cx="3050438" cy="91257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3" y="4532842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3" y="5109107"/>
            <a:ext cx="3050438" cy="91794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4245" y="2603500"/>
            <a:ext cx="1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7352" y="2603500"/>
            <a:ext cx="0" cy="3461811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2A95C8A-B5EB-4419-98E2-D109755814E9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6049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595033"/>
            <a:ext cx="8825659" cy="3424768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A0CC0453-BF06-4562-895C-1D4E76F2CCF0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7636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6"/>
            <a:ext cx="1441567" cy="4748591"/>
          </a:xfrm>
          <a:prstGeom prst="rect">
            <a:avLst/>
          </a:prstGeo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5"/>
            <a:ext cx="6256025" cy="474859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D25A8487-BE3E-42CC-B98C-58C91AF997CB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245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9"/>
            <a:ext cx="8825659" cy="706964"/>
          </a:xfrm>
          <a:prstGeom prst="rect">
            <a:avLst/>
          </a:prstGeom>
        </p:spPr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524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9192"/>
            <a:ext cx="4343400" cy="22860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4576" y="2679192"/>
            <a:ext cx="3758184" cy="2286000"/>
          </a:xfrm>
        </p:spPr>
        <p:txBody>
          <a:bodyPr anchor="ctr" anchorCtr="0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CCF590D4-77AD-41BE-881B-B17DAAED41EA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>
            <a:lvl1pPr>
              <a:defRPr sz="1000" b="1"/>
            </a:lvl1pPr>
          </a:lstStyle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5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9" name="Rectangle 28"/>
          <p:cNvSpPr/>
          <p:nvPr userDrawn="1"/>
        </p:nvSpPr>
        <p:spPr>
          <a:xfrm>
            <a:off x="10451002" y="-3555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5896" y="497260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177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8032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76" y="2603500"/>
            <a:ext cx="4828032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39DD584-572D-430A-9945-06DF77F6CDC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16764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69264"/>
            <a:ext cx="8825659" cy="7040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98448"/>
            <a:ext cx="4828032" cy="284378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76" y="2606040"/>
            <a:ext cx="48280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1" y="3187921"/>
            <a:ext cx="4825160" cy="285431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3819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2144" y="969264"/>
            <a:ext cx="8825659" cy="70408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3CC311CD-246C-40C1-B474-1B5ED509D870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9557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E9F52723-A34E-4484-A448-03C1A8B67425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05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298448"/>
            <a:ext cx="2793159" cy="1597152"/>
          </a:xfrm>
          <a:prstGeom prst="rect">
            <a:avLst/>
          </a:prstGeo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79008" y="1447800"/>
            <a:ext cx="5195997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3" y="3129280"/>
            <a:ext cx="2793159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82B3A32C-961E-44C3-B0D5-F4153950923C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438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52760" y="6391656"/>
            <a:ext cx="990599" cy="304799"/>
          </a:xfrm>
          <a:prstGeom prst="rect">
            <a:avLst/>
          </a:prstGeom>
        </p:spPr>
        <p:txBody>
          <a:bodyPr/>
          <a:lstStyle/>
          <a:p>
            <a:fld id="{B6CD34E8-A73E-4AC5-BE50-BA5A64DA5C2E}" type="datetime1">
              <a:rPr lang="en-US" smtClean="0"/>
              <a:t>3/28/2018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57784" y="6391656"/>
            <a:ext cx="3867912" cy="310896"/>
          </a:xfrm>
          <a:prstGeom prst="rect">
            <a:avLst/>
          </a:prstGeom>
        </p:spPr>
        <p:txBody>
          <a:bodyPr/>
          <a:lstStyle/>
          <a:p>
            <a:r>
              <a:rPr lang="el-GR" smtClean="0"/>
              <a:t>Κοινωνιογλωσσολογία - Χειμερινό Εξάμηνο: 2016-2017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9890759" y="0"/>
            <a:ext cx="1257300" cy="1143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1700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588" y="0"/>
            <a:ext cx="12193588" cy="6861555"/>
            <a:chOff x="-1588" y="0"/>
            <a:chExt cx="12193588" cy="6861555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761412" y="18288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761412" y="587095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7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30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Subtitle 2"/>
          <p:cNvSpPr txBox="1">
            <a:spLocks/>
          </p:cNvSpPr>
          <p:nvPr userDrawn="1"/>
        </p:nvSpPr>
        <p:spPr>
          <a:xfrm>
            <a:off x="2806484" y="6496786"/>
            <a:ext cx="6579032" cy="457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l-GR" sz="1200" b="1" dirty="0" smtClean="0">
                <a:solidFill>
                  <a:srgbClr val="C00000"/>
                </a:solidFill>
              </a:rPr>
              <a:t>Γραμματισμός &amp; Σχεδιασμός γλωσσικού μαθήματος – Εαρινό</a:t>
            </a:r>
            <a:r>
              <a:rPr lang="el-GR" sz="1200" b="1" baseline="0" dirty="0" smtClean="0">
                <a:solidFill>
                  <a:srgbClr val="C00000"/>
                </a:solidFill>
              </a:rPr>
              <a:t> </a:t>
            </a:r>
            <a:r>
              <a:rPr lang="el-GR" sz="1200" b="1" dirty="0" smtClean="0">
                <a:solidFill>
                  <a:srgbClr val="C00000"/>
                </a:solidFill>
              </a:rPr>
              <a:t>Εξάμηνο: 2016-2017</a:t>
            </a:r>
            <a:endParaRPr lang="en-US" sz="1200" b="1" dirty="0">
              <a:solidFill>
                <a:srgbClr val="C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2706" y="485309"/>
            <a:ext cx="456012" cy="459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  <p:sldLayoutId id="2147483786" r:id="rId12"/>
    <p:sldLayoutId id="2147483787" r:id="rId13"/>
    <p:sldLayoutId id="2147483788" r:id="rId14"/>
    <p:sldLayoutId id="2147483789" r:id="rId15"/>
    <p:sldLayoutId id="2147483790" r:id="rId16"/>
    <p:sldLayoutId id="2147483791" r:id="rId17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Pink%20Floyd%20-%20Another%20Brick%20In%20The%20Wall%20(HQ).mp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5197" y="1134109"/>
            <a:ext cx="9658679" cy="3477296"/>
          </a:xfrm>
        </p:spPr>
        <p:txBody>
          <a:bodyPr/>
          <a:lstStyle/>
          <a:p>
            <a:pPr algn="ctr"/>
            <a:r>
              <a:rPr lang="el-GR" sz="3000" b="1" dirty="0"/>
              <a:t>Σ</a:t>
            </a:r>
            <a:r>
              <a:rPr lang="el-GR" sz="3000" b="1" dirty="0" smtClean="0"/>
              <a:t>χολή Κοινωνικών &amp; Ανθρωπιστικών Επιστημών </a:t>
            </a:r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2800" dirty="0" smtClean="0"/>
              <a:t>Παιδαγωγικό Τμήμα Δημοτικής Εκπαίδευσης</a:t>
            </a:r>
            <a:br>
              <a:rPr lang="el-GR" sz="2800" dirty="0" smtClean="0"/>
            </a:br>
            <a:r>
              <a:rPr lang="el-GR" sz="3200" b="1" dirty="0"/>
              <a:t/>
            </a:r>
            <a:br>
              <a:rPr lang="el-GR" sz="3200" b="1" dirty="0"/>
            </a:br>
            <a:r>
              <a:rPr lang="el-GR" sz="3200" dirty="0"/>
              <a:t/>
            </a:r>
            <a:br>
              <a:rPr lang="el-GR" sz="3200" dirty="0"/>
            </a:br>
            <a:r>
              <a:rPr lang="el-GR" sz="2800" b="1" dirty="0" smtClean="0"/>
              <a:t>Γραμματισμός &amp; σχεδιασμός γλωσσικού μαθήματος</a:t>
            </a:r>
            <a:endParaRPr lang="el-GR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8669" y="4790259"/>
            <a:ext cx="8825658" cy="861420"/>
          </a:xfrm>
        </p:spPr>
        <p:txBody>
          <a:bodyPr>
            <a:normAutofit/>
          </a:bodyPr>
          <a:lstStyle/>
          <a:p>
            <a:pPr algn="ctr"/>
            <a:r>
              <a:rPr lang="el-GR" sz="2000" b="1" cap="none" dirty="0" smtClean="0"/>
              <a:t>3</a:t>
            </a:r>
          </a:p>
          <a:p>
            <a:pPr algn="ctr"/>
            <a:r>
              <a:rPr lang="el-GR" sz="2000" b="1" cap="none" dirty="0" smtClean="0"/>
              <a:t>Σχολικός </a:t>
            </a:r>
            <a:r>
              <a:rPr lang="el-GR" sz="2000" b="1" cap="none" dirty="0" err="1" smtClean="0"/>
              <a:t>γραμματισμός</a:t>
            </a:r>
            <a:endParaRPr lang="el-GR" sz="2000" b="1" cap="none" dirty="0"/>
          </a:p>
        </p:txBody>
      </p:sp>
    </p:spTree>
    <p:extLst>
      <p:ext uri="{BB962C8B-B14F-4D97-AF65-F5344CB8AC3E}">
        <p14:creationId xmlns:p14="http://schemas.microsoft.com/office/powerpoint/2010/main" val="505095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053" y="882228"/>
            <a:ext cx="10474646" cy="706964"/>
          </a:xfrm>
        </p:spPr>
        <p:txBody>
          <a:bodyPr/>
          <a:lstStyle/>
          <a:p>
            <a:r>
              <a:rPr lang="el-GR" sz="3200" b="1" dirty="0" smtClean="0"/>
              <a:t>Σχολικός (εγ)γραμματισμός – </a:t>
            </a:r>
            <a:r>
              <a:rPr lang="en-US" sz="3200" b="1" dirty="0" smtClean="0"/>
              <a:t>school literacy</a:t>
            </a:r>
            <a:r>
              <a:rPr lang="el-GR" sz="3200" b="1" dirty="0" smtClean="0"/>
              <a:t> (1/2)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130242" cy="4146190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Ο </a:t>
            </a:r>
            <a:r>
              <a:rPr lang="el-GR" b="1" dirty="0">
                <a:solidFill>
                  <a:srgbClr val="C00000"/>
                </a:solidFill>
              </a:rPr>
              <a:t>σχολικός γραμματισμός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αναφέρεται </a:t>
            </a:r>
            <a:r>
              <a:rPr lang="el-GR" dirty="0"/>
              <a:t>στο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σύνολο των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δεξιοτήτων </a:t>
            </a:r>
            <a:r>
              <a:rPr lang="el-GR" b="1" i="1" dirty="0">
                <a:solidFill>
                  <a:schemeClr val="accent3">
                    <a:lumMod val="75000"/>
                  </a:schemeClr>
                </a:solidFill>
              </a:rPr>
              <a:t>γραμματισμού που προσφέρονται στο σχολείο και που αποκομίζουν οι </a:t>
            </a:r>
            <a:r>
              <a:rPr lang="el-GR" b="1" i="1" dirty="0" smtClean="0">
                <a:solidFill>
                  <a:schemeClr val="accent3">
                    <a:lumMod val="75000"/>
                  </a:schemeClr>
                </a:solidFill>
              </a:rPr>
              <a:t>διδασκόμενοι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Πρόκειται για </a:t>
            </a:r>
            <a:r>
              <a:rPr lang="el-GR" dirty="0"/>
              <a:t>το γραμματισμό που καλλιεργείται μέσα </a:t>
            </a:r>
            <a:r>
              <a:rPr lang="el-GR" dirty="0" smtClean="0"/>
              <a:t>στο σχολείο</a:t>
            </a:r>
            <a:r>
              <a:rPr lang="el-GR" dirty="0"/>
              <a:t>,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απ</a:t>
            </a:r>
            <a:r>
              <a:rPr lang="el-GR" dirty="0"/>
              <a:t>’ αυτή την άποψη </a:t>
            </a:r>
            <a:r>
              <a:rPr lang="el-GR" b="1" dirty="0"/>
              <a:t>διαχωρίζεται</a:t>
            </a:r>
            <a:r>
              <a:rPr lang="el-GR" dirty="0"/>
              <a:t> από τον </a:t>
            </a:r>
            <a:r>
              <a:rPr lang="el-GR" b="1" dirty="0">
                <a:solidFill>
                  <a:srgbClr val="C00000"/>
                </a:solidFill>
              </a:rPr>
              <a:t>οικιακό </a:t>
            </a:r>
            <a:r>
              <a:rPr lang="el-GR" b="1" dirty="0" smtClean="0">
                <a:solidFill>
                  <a:srgbClr val="C00000"/>
                </a:solidFill>
              </a:rPr>
              <a:t>γραμματισμό</a:t>
            </a:r>
          </a:p>
          <a:p>
            <a:pPr algn="just"/>
            <a:r>
              <a:rPr lang="el-GR" dirty="0" smtClean="0"/>
              <a:t>αλλά </a:t>
            </a:r>
            <a:r>
              <a:rPr lang="el-GR" b="1" dirty="0"/>
              <a:t>σχετίζεται αρκετά στενά </a:t>
            </a:r>
            <a:r>
              <a:rPr lang="el-GR" dirty="0"/>
              <a:t>με τον </a:t>
            </a:r>
            <a:r>
              <a:rPr lang="el-GR" b="1" dirty="0">
                <a:solidFill>
                  <a:srgbClr val="C00000"/>
                </a:solidFill>
              </a:rPr>
              <a:t>αναδυόμενο </a:t>
            </a:r>
            <a:r>
              <a:rPr lang="el-GR" b="1" dirty="0" smtClean="0">
                <a:solidFill>
                  <a:srgbClr val="C00000"/>
                </a:solidFill>
              </a:rPr>
              <a:t>γραμματισμό </a:t>
            </a:r>
            <a:r>
              <a:rPr lang="el-GR" b="1" u="sng" dirty="0" smtClean="0">
                <a:solidFill>
                  <a:schemeClr val="accent3">
                    <a:lumMod val="75000"/>
                  </a:schemeClr>
                </a:solidFill>
              </a:rPr>
              <a:t>όταν </a:t>
            </a:r>
            <a:r>
              <a:rPr lang="el-GR" b="1" u="sng" dirty="0">
                <a:solidFill>
                  <a:schemeClr val="accent3">
                    <a:lumMod val="75000"/>
                  </a:schemeClr>
                </a:solidFill>
              </a:rPr>
              <a:t>αυτός </a:t>
            </a:r>
            <a:r>
              <a:rPr lang="el-GR" b="1" u="sng" dirty="0" smtClean="0">
                <a:solidFill>
                  <a:schemeClr val="accent3">
                    <a:lumMod val="75000"/>
                  </a:schemeClr>
                </a:solidFill>
              </a:rPr>
              <a:t>καλλιεργείται </a:t>
            </a:r>
            <a:r>
              <a:rPr lang="el-GR" b="1" u="sng" dirty="0">
                <a:solidFill>
                  <a:schemeClr val="accent3">
                    <a:lumMod val="75000"/>
                  </a:schemeClr>
                </a:solidFill>
              </a:rPr>
              <a:t>σε ίδρυμα προσχολικής εκπαίδευσης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Ο </a:t>
            </a:r>
            <a:r>
              <a:rPr lang="el-GR" b="1" dirty="0"/>
              <a:t>όρος</a:t>
            </a:r>
            <a:r>
              <a:rPr lang="el-GR" dirty="0"/>
              <a:t> </a:t>
            </a:r>
            <a:r>
              <a:rPr lang="el-GR" b="1" dirty="0" smtClean="0"/>
              <a:t>ΔΕΝ</a:t>
            </a:r>
            <a:r>
              <a:rPr lang="el-GR" dirty="0" smtClean="0"/>
              <a:t> </a:t>
            </a:r>
            <a:r>
              <a:rPr lang="el-GR" b="1" dirty="0" smtClean="0"/>
              <a:t>είχε</a:t>
            </a:r>
            <a:r>
              <a:rPr lang="el-GR" dirty="0" smtClean="0"/>
              <a:t> </a:t>
            </a:r>
            <a:r>
              <a:rPr lang="el-GR" dirty="0"/>
              <a:t>πάντα αυτή την έννοια. </a:t>
            </a:r>
            <a:endParaRPr lang="el-GR" dirty="0" smtClean="0"/>
          </a:p>
          <a:p>
            <a:pPr algn="just"/>
            <a:r>
              <a:rPr lang="el-GR" u="sng" dirty="0" smtClean="0"/>
              <a:t>Παλαιότερα</a:t>
            </a:r>
            <a:r>
              <a:rPr lang="el-GR" dirty="0" smtClean="0"/>
              <a:t> </a:t>
            </a:r>
            <a:r>
              <a:rPr lang="el-GR" dirty="0"/>
              <a:t>συνδεόταν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κυρίως με την </a:t>
            </a:r>
            <a:r>
              <a:rPr lang="el-GR" b="1" dirty="0"/>
              <a:t>ανάγνωση</a:t>
            </a:r>
            <a:r>
              <a:rPr lang="el-GR" dirty="0"/>
              <a:t> και τη </a:t>
            </a:r>
            <a:r>
              <a:rPr lang="el-GR" b="1" dirty="0"/>
              <a:t>γραφή</a:t>
            </a:r>
            <a:r>
              <a:rPr lang="el-GR" dirty="0"/>
              <a:t> και με </a:t>
            </a:r>
            <a:r>
              <a:rPr lang="el-GR" b="1" dirty="0"/>
              <a:t>δεξιότητες </a:t>
            </a:r>
            <a:r>
              <a:rPr lang="el-GR" dirty="0"/>
              <a:t>που αφορούν κυρίως </a:t>
            </a:r>
            <a:r>
              <a:rPr lang="el-GR" b="1" dirty="0"/>
              <a:t>τη </a:t>
            </a:r>
            <a:r>
              <a:rPr lang="el-GR" b="1" dirty="0" smtClean="0"/>
              <a:t>χρήση της </a:t>
            </a:r>
            <a:r>
              <a:rPr lang="el-GR" b="1" dirty="0"/>
              <a:t>γλώσσας στο κοινωνικό περιβάλλον</a:t>
            </a:r>
            <a:r>
              <a:rPr lang="el-GR" dirty="0"/>
              <a:t>. </a:t>
            </a:r>
            <a:endParaRPr lang="el-GR" dirty="0" smtClean="0"/>
          </a:p>
          <a:p>
            <a:pPr algn="just"/>
            <a:r>
              <a:rPr lang="el-GR" dirty="0" smtClean="0"/>
              <a:t>Καθώς </a:t>
            </a:r>
            <a:r>
              <a:rPr lang="el-GR" dirty="0"/>
              <a:t>όμως </a:t>
            </a:r>
            <a:r>
              <a:rPr lang="el-GR" b="1" dirty="0"/>
              <a:t>οι κοινωνίες αλλάζουν</a:t>
            </a:r>
            <a:r>
              <a:rPr lang="el-GR" dirty="0"/>
              <a:t>, </a:t>
            </a:r>
            <a:r>
              <a:rPr lang="el-GR" dirty="0" smtClean="0"/>
              <a:t>ο όρος </a:t>
            </a:r>
            <a:r>
              <a:rPr lang="el-GR" dirty="0"/>
              <a:t>απέκτησε σιγά σιγά την έννοια που έχει σήμερα, </a:t>
            </a:r>
            <a:r>
              <a:rPr lang="el-GR" dirty="0" smtClean="0"/>
              <a:t>περιλαμβάνοντας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εκτός από </a:t>
            </a:r>
            <a:r>
              <a:rPr lang="el-GR" dirty="0"/>
              <a:t>τις </a:t>
            </a:r>
            <a:r>
              <a:rPr lang="el-GR" b="1" dirty="0">
                <a:solidFill>
                  <a:srgbClr val="C00000"/>
                </a:solidFill>
              </a:rPr>
              <a:t>γλωσσικές δεξιότητες </a:t>
            </a:r>
            <a:r>
              <a:rPr lang="el-GR" dirty="0"/>
              <a:t>που προσφέρονται στο σχολικό περιβάλλον, </a:t>
            </a:r>
            <a:r>
              <a:rPr lang="el-GR" b="1" dirty="0" smtClean="0"/>
              <a:t>και δεξιότητες </a:t>
            </a:r>
            <a:r>
              <a:rPr lang="el-GR" dirty="0"/>
              <a:t>σχετικές με τους </a:t>
            </a:r>
            <a:r>
              <a:rPr lang="el-GR" b="1" dirty="0">
                <a:solidFill>
                  <a:srgbClr val="C00000"/>
                </a:solidFill>
              </a:rPr>
              <a:t>μαθηματικούς υπολογισμούς</a:t>
            </a:r>
            <a:r>
              <a:rPr lang="el-GR" dirty="0"/>
              <a:t>, τη </a:t>
            </a:r>
            <a:r>
              <a:rPr lang="el-GR" b="1" dirty="0">
                <a:solidFill>
                  <a:srgbClr val="C00000"/>
                </a:solidFill>
              </a:rPr>
              <a:t>σύγχρονη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τεχνολογία</a:t>
            </a:r>
            <a:r>
              <a:rPr lang="el-GR" dirty="0"/>
              <a:t>, τη </a:t>
            </a:r>
            <a:r>
              <a:rPr lang="el-GR" b="1" dirty="0">
                <a:solidFill>
                  <a:srgbClr val="C00000"/>
                </a:solidFill>
              </a:rPr>
              <a:t>διαχείριση</a:t>
            </a:r>
            <a:r>
              <a:rPr lang="el-GR" dirty="0"/>
              <a:t> του </a:t>
            </a:r>
            <a:r>
              <a:rPr lang="el-GR" b="1" dirty="0">
                <a:solidFill>
                  <a:srgbClr val="C00000"/>
                </a:solidFill>
              </a:rPr>
              <a:t>περιβάλλοντος</a:t>
            </a:r>
            <a:r>
              <a:rPr lang="el-GR" dirty="0"/>
              <a:t> και της </a:t>
            </a:r>
            <a:r>
              <a:rPr lang="el-GR" b="1" dirty="0">
                <a:solidFill>
                  <a:srgbClr val="C00000"/>
                </a:solidFill>
              </a:rPr>
              <a:t>κοινωνικής</a:t>
            </a:r>
            <a:r>
              <a:rPr lang="el-GR" dirty="0"/>
              <a:t> </a:t>
            </a:r>
            <a:r>
              <a:rPr lang="el-GR" b="1" dirty="0">
                <a:solidFill>
                  <a:srgbClr val="C00000"/>
                </a:solidFill>
              </a:rPr>
              <a:t>ζωής</a:t>
            </a:r>
            <a:r>
              <a:rPr lang="el-GR" dirty="0"/>
              <a:t>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63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47415"/>
            <a:ext cx="11140478" cy="4162567"/>
          </a:xfrm>
        </p:spPr>
        <p:txBody>
          <a:bodyPr/>
          <a:lstStyle/>
          <a:p>
            <a:pPr algn="just"/>
            <a:r>
              <a:rPr lang="el-GR" dirty="0" smtClean="0"/>
              <a:t>συνεχώς </a:t>
            </a:r>
            <a:r>
              <a:rPr lang="el-GR" dirty="0"/>
              <a:t>παρουσιάζεται η </a:t>
            </a:r>
            <a:r>
              <a:rPr lang="el-GR" b="1" dirty="0"/>
              <a:t>ανάγκη αύξησης των δεξιοτήτων του </a:t>
            </a:r>
            <a:r>
              <a:rPr lang="el-GR" b="1" dirty="0" smtClean="0"/>
              <a:t>ατόμου</a:t>
            </a:r>
            <a:endParaRPr lang="el-GR" dirty="0"/>
          </a:p>
          <a:p>
            <a:pPr algn="just"/>
            <a:r>
              <a:rPr lang="el-GR" dirty="0" smtClean="0"/>
              <a:t>Έτσι, ο </a:t>
            </a:r>
            <a:r>
              <a:rPr lang="el-GR" b="1" dirty="0">
                <a:solidFill>
                  <a:srgbClr val="C00000"/>
                </a:solidFill>
              </a:rPr>
              <a:t>σχολικός γραμματισμός </a:t>
            </a:r>
            <a:r>
              <a:rPr lang="el-GR" dirty="0" smtClean="0"/>
              <a:t>ΔΕΝ περιορίζεται </a:t>
            </a:r>
            <a:r>
              <a:rPr lang="el-GR" dirty="0"/>
              <a:t>πια μόνο στο σχολείο, αλλά επεκτείνεται και στην εκπαίδευση των ενηλίκων. </a:t>
            </a:r>
            <a:endParaRPr lang="el-GR" dirty="0" smtClean="0"/>
          </a:p>
          <a:p>
            <a:pPr algn="just"/>
            <a:r>
              <a:rPr lang="el-GR" dirty="0" smtClean="0"/>
              <a:t>Τα </a:t>
            </a:r>
            <a:r>
              <a:rPr lang="el-GR" b="1" dirty="0"/>
              <a:t>όρια</a:t>
            </a:r>
            <a:r>
              <a:rPr lang="el-GR" dirty="0"/>
              <a:t>, οι </a:t>
            </a:r>
            <a:r>
              <a:rPr lang="el-GR" b="1" dirty="0"/>
              <a:t>διαστάσεις</a:t>
            </a:r>
            <a:r>
              <a:rPr lang="el-GR" dirty="0"/>
              <a:t> και η </a:t>
            </a:r>
            <a:r>
              <a:rPr lang="el-GR" b="1" dirty="0"/>
              <a:t>ποιότητα</a:t>
            </a:r>
            <a:r>
              <a:rPr lang="el-GR" dirty="0"/>
              <a:t> του </a:t>
            </a:r>
            <a:r>
              <a:rPr lang="el-GR" b="1" dirty="0" smtClean="0"/>
              <a:t>ΣΧΟΛΙΚΟΥ γραμματισμού </a:t>
            </a:r>
            <a:r>
              <a:rPr lang="el-GR" dirty="0"/>
              <a:t>που προσφέρεται σε </a:t>
            </a:r>
            <a:r>
              <a:rPr lang="el-GR" b="1" dirty="0">
                <a:solidFill>
                  <a:srgbClr val="C00000"/>
                </a:solidFill>
              </a:rPr>
              <a:t>κάθε εκπαιδευτικό θεσμό </a:t>
            </a:r>
            <a:r>
              <a:rPr lang="el-GR" b="1" dirty="0" smtClean="0">
                <a:solidFill>
                  <a:srgbClr val="C00000"/>
                </a:solidFill>
                <a:sym typeface="Wingdings" panose="05000000000000000000" pitchFamily="2" charset="2"/>
              </a:rPr>
              <a:t> </a:t>
            </a:r>
            <a:endParaRPr lang="el-GR" b="1" dirty="0" smtClean="0">
              <a:solidFill>
                <a:srgbClr val="C00000"/>
              </a:solidFill>
            </a:endParaRPr>
          </a:p>
          <a:p>
            <a:pPr algn="just"/>
            <a:r>
              <a:rPr lang="el-GR" dirty="0" smtClean="0"/>
              <a:t>καθορίζονται </a:t>
            </a:r>
            <a:r>
              <a:rPr lang="el-GR" dirty="0"/>
              <a:t>από τις </a:t>
            </a:r>
            <a:r>
              <a:rPr lang="el-GR" b="1" dirty="0"/>
              <a:t>ανάγκες</a:t>
            </a:r>
            <a:r>
              <a:rPr lang="el-GR" dirty="0"/>
              <a:t> και τις </a:t>
            </a:r>
            <a:r>
              <a:rPr lang="el-GR" b="1" dirty="0"/>
              <a:t>απαιτήσεις</a:t>
            </a:r>
            <a:r>
              <a:rPr lang="el-GR" dirty="0"/>
              <a:t> του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άμεσου κοινωνικού περιβάλλοντος </a:t>
            </a:r>
            <a:r>
              <a:rPr lang="el-GR" dirty="0"/>
              <a:t>αλλά και γενικότερα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ολόκληρης της κοινωνίας</a:t>
            </a:r>
            <a:r>
              <a:rPr lang="el-GR" dirty="0"/>
              <a:t>.</a:t>
            </a:r>
          </a:p>
          <a:p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2053" y="882228"/>
            <a:ext cx="10474646" cy="706964"/>
          </a:xfrm>
        </p:spPr>
        <p:txBody>
          <a:bodyPr/>
          <a:lstStyle/>
          <a:p>
            <a:r>
              <a:rPr lang="el-GR" sz="3200" b="1" dirty="0" smtClean="0"/>
              <a:t>Σχολικός (εγ)γραμματισμός – </a:t>
            </a:r>
            <a:r>
              <a:rPr lang="en-US" sz="3200" b="1" dirty="0" smtClean="0"/>
              <a:t>school literacy</a:t>
            </a:r>
            <a:r>
              <a:rPr lang="el-GR" sz="3200" b="1" dirty="0" smtClean="0"/>
              <a:t> (2/2)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1821867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58" y="996528"/>
            <a:ext cx="10604461" cy="706964"/>
          </a:xfrm>
        </p:spPr>
        <p:txBody>
          <a:bodyPr/>
          <a:lstStyle/>
          <a:p>
            <a:r>
              <a:rPr lang="el-GR" sz="3200" b="1" dirty="0"/>
              <a:t>Σχολικός γραμματισμός και προγράμματα σπουδών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423160"/>
            <a:ext cx="11153102" cy="396867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με τις </a:t>
            </a:r>
            <a:r>
              <a:rPr lang="el-GR" dirty="0"/>
              <a:t>έρευνες του Bernstein (μετά τη δεκαετία του </a:t>
            </a:r>
            <a:r>
              <a:rPr lang="el-GR" dirty="0" smtClean="0"/>
              <a:t>1970)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η </a:t>
            </a:r>
            <a:r>
              <a:rPr lang="el-GR" b="1" dirty="0" smtClean="0"/>
              <a:t>αξία του σχολικού γραμματισμού </a:t>
            </a:r>
            <a:r>
              <a:rPr lang="el-GR" dirty="0" smtClean="0"/>
              <a:t>(ως πολύ σημαντικού για την εξέλιξη του ατόμου)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αμφισβητήθηκε</a:t>
            </a:r>
            <a:r>
              <a:rPr lang="el-GR" dirty="0" smtClean="0"/>
              <a:t> </a:t>
            </a:r>
            <a:r>
              <a:rPr lang="el-GR" dirty="0"/>
              <a:t>για τα παιδιά που προέρχονται από </a:t>
            </a:r>
            <a:r>
              <a:rPr lang="el-GR" b="1" dirty="0"/>
              <a:t>μη </a:t>
            </a:r>
            <a:r>
              <a:rPr lang="el-GR" b="1" dirty="0" smtClean="0"/>
              <a:t>προνομιούχα κοινωνικά στρώματα</a:t>
            </a:r>
          </a:p>
          <a:p>
            <a:pPr algn="just"/>
            <a:r>
              <a:rPr lang="el-GR" dirty="0"/>
              <a:t>Θεωρήθηκε ότι λόγω της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απόστασης</a:t>
            </a:r>
            <a:r>
              <a:rPr lang="el-GR" dirty="0"/>
              <a:t> που υπάρχει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ανάμεσα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στη γλώσσα του οικογενειακού </a:t>
            </a:r>
            <a:r>
              <a:rPr lang="el-GR" dirty="0"/>
              <a:t>τους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περιβάλλοντος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/>
              <a:t>και </a:t>
            </a:r>
            <a:r>
              <a:rPr lang="el-GR" dirty="0" smtClean="0"/>
              <a:t>σε </a:t>
            </a:r>
            <a:r>
              <a:rPr lang="el-GR" dirty="0"/>
              <a:t>αυτήν </a:t>
            </a:r>
            <a:r>
              <a:rPr lang="el-GR" dirty="0" smtClean="0"/>
              <a:t>του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σχολείου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l-GR" b="1" i="1" dirty="0" smtClean="0">
                <a:solidFill>
                  <a:srgbClr val="C00000"/>
                </a:solidFill>
              </a:rPr>
              <a:t>τα </a:t>
            </a:r>
            <a:r>
              <a:rPr lang="el-GR" b="1" i="1" dirty="0">
                <a:solidFill>
                  <a:srgbClr val="C00000"/>
                </a:solidFill>
              </a:rPr>
              <a:t>παιδιά αυτά δεν είναι σε θέση να γίνουν μέτοχοι του </a:t>
            </a:r>
            <a:r>
              <a:rPr lang="el-GR" b="1" i="1" dirty="0" smtClean="0">
                <a:solidFill>
                  <a:srgbClr val="C00000"/>
                </a:solidFill>
              </a:rPr>
              <a:t>σχολικού γραμματισμού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Αυτή η αμφισβήτηση είχε αποτέλεσμα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να </a:t>
            </a:r>
            <a:r>
              <a:rPr lang="el-GR" dirty="0"/>
              <a:t>επιχειρηθεί η </a:t>
            </a:r>
            <a:r>
              <a:rPr lang="el-GR" b="1" dirty="0" smtClean="0">
                <a:solidFill>
                  <a:srgbClr val="C00000"/>
                </a:solidFill>
              </a:rPr>
              <a:t>προσαρμογή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/>
              <a:t>των προγραμμάτων </a:t>
            </a:r>
            <a:r>
              <a:rPr lang="el-GR" dirty="0" smtClean="0"/>
              <a:t>σπουδών (κυρίως </a:t>
            </a:r>
            <a:r>
              <a:rPr lang="el-GR" dirty="0"/>
              <a:t>του μαθήματος της </a:t>
            </a:r>
            <a:r>
              <a:rPr lang="el-GR" dirty="0" smtClean="0"/>
              <a:t>γλώσσας) </a:t>
            </a:r>
            <a:r>
              <a:rPr lang="el-GR" dirty="0" smtClean="0">
                <a:sym typeface="Wingdings" panose="05000000000000000000" pitchFamily="2" charset="2"/>
              </a:rPr>
              <a:t></a:t>
            </a:r>
            <a:r>
              <a:rPr lang="el-GR" dirty="0" smtClean="0"/>
              <a:t> σε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ΠΙΟ ΦΙΛΙΚΟΥΣ </a:t>
            </a:r>
            <a:r>
              <a:rPr lang="el-GR" dirty="0" smtClean="0"/>
              <a:t>τρόπους </a:t>
            </a:r>
            <a:r>
              <a:rPr lang="el-GR" dirty="0"/>
              <a:t>μάθησης του προφορικού και του γραπτού </a:t>
            </a:r>
            <a:r>
              <a:rPr lang="el-GR" dirty="0" smtClean="0"/>
              <a:t>λόγου για </a:t>
            </a:r>
            <a:r>
              <a:rPr lang="el-GR" dirty="0"/>
              <a:t>όλα τα παιδιά</a:t>
            </a:r>
            <a:r>
              <a:rPr lang="el-GR" dirty="0" smtClean="0"/>
              <a:t>.</a:t>
            </a:r>
          </a:p>
          <a:p>
            <a:pPr algn="just"/>
            <a:r>
              <a:rPr lang="el-GR" dirty="0"/>
              <a:t>H προσαρμογή αυτή βασιζόταν στις αρχές της </a:t>
            </a:r>
            <a:r>
              <a:rPr lang="el-GR" b="1" i="1" dirty="0" smtClean="0"/>
              <a:t>παιδαγωγικής </a:t>
            </a:r>
            <a:r>
              <a:rPr lang="el-GR" b="1" i="1" dirty="0"/>
              <a:t>του </a:t>
            </a:r>
            <a:r>
              <a:rPr lang="el-GR" b="1" i="1" dirty="0" smtClean="0"/>
              <a:t>γραμματισμού</a:t>
            </a:r>
            <a:r>
              <a:rPr lang="el-GR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52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7241" y="973668"/>
            <a:ext cx="9139126" cy="706964"/>
          </a:xfrm>
        </p:spPr>
        <p:txBody>
          <a:bodyPr/>
          <a:lstStyle/>
          <a:p>
            <a:r>
              <a:rPr lang="el-GR" sz="3200" b="1" dirty="0" smtClean="0"/>
              <a:t>Αρχές της παιδαγωγικής του γραμματισμού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668478"/>
            <a:ext cx="11175962" cy="3568548"/>
          </a:xfrm>
        </p:spPr>
        <p:txBody>
          <a:bodyPr/>
          <a:lstStyle/>
          <a:p>
            <a:pPr algn="just"/>
            <a:r>
              <a:rPr lang="el-GR" b="1" dirty="0"/>
              <a:t>α)</a:t>
            </a:r>
            <a:r>
              <a:rPr lang="el-GR" dirty="0"/>
              <a:t> κατά τη </a:t>
            </a:r>
            <a:r>
              <a:rPr lang="el-GR" dirty="0" smtClean="0"/>
              <a:t>διδασκαλία </a:t>
            </a:r>
            <a:r>
              <a:rPr lang="el-GR" b="1" dirty="0" smtClean="0"/>
              <a:t>εφαρμόζονται</a:t>
            </a:r>
            <a:r>
              <a:rPr lang="el-GR" dirty="0" smtClean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πρακτικές γραμματισμού </a:t>
            </a:r>
            <a:r>
              <a:rPr lang="el-GR" dirty="0"/>
              <a:t>οι οποίες συνδέονται με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φαινόμενα</a:t>
            </a:r>
            <a:r>
              <a:rPr lang="el-GR" dirty="0" smtClean="0"/>
              <a:t> </a:t>
            </a:r>
            <a:r>
              <a:rPr lang="el-GR" dirty="0"/>
              <a:t>που μπορεί να συναντήσουν τα παιδιά στο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κοινωνικό</a:t>
            </a:r>
            <a:r>
              <a:rPr lang="el-GR" dirty="0"/>
              <a:t> τους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περιβάλλον</a:t>
            </a:r>
            <a:r>
              <a:rPr lang="el-GR" dirty="0" smtClean="0"/>
              <a:t>,</a:t>
            </a:r>
          </a:p>
          <a:p>
            <a:pPr marL="0" indent="0" algn="just">
              <a:buNone/>
            </a:pPr>
            <a:endParaRPr lang="el-GR" dirty="0"/>
          </a:p>
          <a:p>
            <a:pPr algn="just"/>
            <a:r>
              <a:rPr lang="el-GR" b="1" dirty="0"/>
              <a:t>β)</a:t>
            </a:r>
            <a:r>
              <a:rPr lang="el-GR" dirty="0"/>
              <a:t> </a:t>
            </a:r>
            <a:r>
              <a:rPr lang="el-GR" b="1" dirty="0"/>
              <a:t>λαμβάνονται</a:t>
            </a:r>
            <a:r>
              <a:rPr lang="el-GR" dirty="0"/>
              <a:t> </a:t>
            </a:r>
            <a:r>
              <a:rPr lang="el-GR" b="1" dirty="0"/>
              <a:t>υπόψη</a:t>
            </a:r>
            <a:r>
              <a:rPr lang="el-GR" dirty="0"/>
              <a:t> οι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διαφορετικές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γλωσσικές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αφετηρίες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γραμματισμού</a:t>
            </a:r>
            <a:r>
              <a:rPr lang="el-GR" dirty="0" smtClean="0"/>
              <a:t> των </a:t>
            </a:r>
            <a:r>
              <a:rPr lang="el-GR" dirty="0"/>
              <a:t>μαθητών, 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b="1" dirty="0" smtClean="0"/>
              <a:t>γ</a:t>
            </a:r>
            <a:r>
              <a:rPr lang="el-GR" b="1" dirty="0"/>
              <a:t>)</a:t>
            </a:r>
            <a:r>
              <a:rPr lang="el-GR" dirty="0"/>
              <a:t> </a:t>
            </a:r>
            <a:r>
              <a:rPr lang="el-GR" b="1" dirty="0"/>
              <a:t>προωθείται</a:t>
            </a:r>
            <a:r>
              <a:rPr lang="el-GR" dirty="0"/>
              <a:t> η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ενεργητική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συμμετοχή</a:t>
            </a:r>
            <a:r>
              <a:rPr lang="el-GR" dirty="0"/>
              <a:t> των μαθητών στη </a:t>
            </a:r>
            <a:r>
              <a:rPr lang="el-GR" dirty="0" smtClean="0"/>
              <a:t>μάθηση </a:t>
            </a:r>
            <a:r>
              <a:rPr lang="el-GR" dirty="0"/>
              <a:t>των γραμματισμών, 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b="1" dirty="0" smtClean="0"/>
              <a:t>δ</a:t>
            </a:r>
            <a:r>
              <a:rPr lang="el-GR" b="1" dirty="0"/>
              <a:t>)</a:t>
            </a:r>
            <a:r>
              <a:rPr lang="el-GR" dirty="0"/>
              <a:t> </a:t>
            </a:r>
            <a:r>
              <a:rPr lang="el-GR" b="1" dirty="0"/>
              <a:t>προτιμάται</a:t>
            </a:r>
            <a:r>
              <a:rPr lang="el-GR" dirty="0"/>
              <a:t> η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ενασχόληση</a:t>
            </a:r>
            <a:r>
              <a:rPr lang="el-GR" dirty="0"/>
              <a:t> με κείμενα που </a:t>
            </a:r>
            <a:r>
              <a:rPr lang="el-GR" dirty="0" smtClean="0"/>
              <a:t>έχουν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νόημα</a:t>
            </a:r>
            <a:r>
              <a:rPr lang="el-GR" dirty="0" smtClean="0"/>
              <a:t> </a:t>
            </a:r>
            <a:r>
              <a:rPr lang="el-GR" dirty="0"/>
              <a:t>για τη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ζωή</a:t>
            </a:r>
            <a:r>
              <a:rPr lang="el-GR" dirty="0" smtClean="0"/>
              <a:t> των παιδιών.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62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89" y="973668"/>
            <a:ext cx="9233978" cy="706964"/>
          </a:xfrm>
        </p:spPr>
        <p:txBody>
          <a:bodyPr/>
          <a:lstStyle/>
          <a:p>
            <a:r>
              <a:rPr lang="el-GR" sz="3200" b="1" dirty="0" smtClean="0"/>
              <a:t>Νέες ανάγκες &amp; πολυγραμματισμοί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107382" cy="401439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Δίνεται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μεγάλη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σημασία </a:t>
            </a:r>
            <a:r>
              <a:rPr lang="el-GR" dirty="0"/>
              <a:t>από την οργανωμένη πολιτεία στο σχολικό γραμματισμό </a:t>
            </a:r>
          </a:p>
          <a:p>
            <a:pPr algn="just"/>
            <a:r>
              <a:rPr lang="el-GR" dirty="0"/>
              <a:t>Τ</a:t>
            </a:r>
            <a:r>
              <a:rPr lang="el-GR" dirty="0" smtClean="0"/>
              <a:t>α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γνωστικά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 αλλάζουν ή και διευρύνονται, όποτε </a:t>
            </a:r>
            <a:r>
              <a:rPr lang="el-GR" dirty="0" smtClean="0"/>
              <a:t>δημιουργούνται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νέες</a:t>
            </a:r>
            <a:r>
              <a:rPr lang="el-GR" dirty="0" smtClean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ανάγκες</a:t>
            </a:r>
            <a:r>
              <a:rPr lang="el-GR" dirty="0"/>
              <a:t>. </a:t>
            </a:r>
            <a:endParaRPr lang="el-GR" dirty="0" smtClean="0"/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 smtClean="0"/>
              <a:t>Γι </a:t>
            </a:r>
            <a:r>
              <a:rPr lang="el-GR" dirty="0"/>
              <a:t>αυτό και γίνονται </a:t>
            </a:r>
            <a:r>
              <a:rPr lang="el-GR" i="1" dirty="0"/>
              <a:t>προσπάθειες ανανέωσης </a:t>
            </a:r>
            <a:r>
              <a:rPr lang="el-GR" dirty="0"/>
              <a:t>των προγραμμάτων </a:t>
            </a:r>
            <a:r>
              <a:rPr lang="el-GR" dirty="0" smtClean="0"/>
              <a:t>σπουδών</a:t>
            </a:r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dirty="0" smtClean="0"/>
              <a:t>Η </a:t>
            </a:r>
            <a:r>
              <a:rPr lang="el-GR" b="1" i="1" dirty="0"/>
              <a:t>σύγχρονη τεχνολογία </a:t>
            </a:r>
            <a:r>
              <a:rPr lang="el-GR" dirty="0"/>
              <a:t>δημιούργησε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ακόμη μεγαλύτερες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απαιτήσεις</a:t>
            </a:r>
            <a:r>
              <a:rPr lang="el-GR" dirty="0"/>
              <a:t>. </a:t>
            </a:r>
            <a:endParaRPr lang="el-GR" dirty="0" smtClean="0"/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 smtClean="0"/>
              <a:t>Έτσι</a:t>
            </a:r>
            <a:r>
              <a:rPr lang="el-GR" dirty="0"/>
              <a:t>, ο </a:t>
            </a:r>
            <a:r>
              <a:rPr lang="el-GR" b="1" dirty="0">
                <a:solidFill>
                  <a:srgbClr val="C00000"/>
                </a:solidFill>
              </a:rPr>
              <a:t>σχολικός γραμματισμός </a:t>
            </a:r>
            <a:r>
              <a:rPr lang="el-GR" dirty="0"/>
              <a:t>αντικαταστάθηκε από </a:t>
            </a:r>
            <a:r>
              <a:rPr lang="el-GR" dirty="0" smtClean="0"/>
              <a:t>την </a:t>
            </a:r>
            <a:r>
              <a:rPr lang="el-GR" b="1" dirty="0" smtClean="0">
                <a:solidFill>
                  <a:srgbClr val="C00000"/>
                </a:solidFill>
              </a:rPr>
              <a:t>έννοια </a:t>
            </a:r>
            <a:r>
              <a:rPr lang="el-GR" b="1" dirty="0">
                <a:solidFill>
                  <a:srgbClr val="C00000"/>
                </a:solidFill>
              </a:rPr>
              <a:t>των πολυγραμματισμών</a:t>
            </a:r>
            <a:r>
              <a:rPr lang="el-GR" dirty="0" smtClean="0"/>
              <a:t>.</a:t>
            </a:r>
          </a:p>
          <a:p>
            <a:pPr algn="just">
              <a:buFont typeface="Wingdings" panose="05000000000000000000" pitchFamily="2" charset="2"/>
              <a:buChar char="à"/>
            </a:pPr>
            <a:r>
              <a:rPr lang="el-GR" dirty="0"/>
              <a:t>Οι </a:t>
            </a:r>
            <a:r>
              <a:rPr lang="el-GR" b="1" dirty="0">
                <a:solidFill>
                  <a:srgbClr val="C00000"/>
                </a:solidFill>
              </a:rPr>
              <a:t>πολυγραμματισμοί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αποτελούν ένα </a:t>
            </a:r>
            <a:r>
              <a:rPr lang="el-GR" b="1" dirty="0"/>
              <a:t>θεωρητικό πλαίσιο </a:t>
            </a:r>
            <a:r>
              <a:rPr lang="el-GR" dirty="0"/>
              <a:t>με το οποίο επιχειρείται να ερμηνευθεί η </a:t>
            </a:r>
            <a:r>
              <a:rPr lang="el-GR" b="1" dirty="0"/>
              <a:t>πολλαπλότητα των νοημάτων </a:t>
            </a:r>
            <a:r>
              <a:rPr lang="el-GR" dirty="0"/>
              <a:t>που περιέχουν </a:t>
            </a:r>
            <a:r>
              <a:rPr lang="el-GR" b="1" dirty="0"/>
              <a:t>τα σύγχρονα πολιτισμικά προϊόντα </a:t>
            </a:r>
            <a:r>
              <a:rPr lang="el-GR" dirty="0"/>
              <a:t>και οι </a:t>
            </a:r>
            <a:r>
              <a:rPr lang="el-GR" b="1" dirty="0"/>
              <a:t>σύγχρονες πολυγλωσσικές</a:t>
            </a:r>
            <a:r>
              <a:rPr lang="el-GR" dirty="0"/>
              <a:t> και </a:t>
            </a:r>
            <a:r>
              <a:rPr lang="el-GR" b="1" dirty="0"/>
              <a:t>πολυφωνικές</a:t>
            </a:r>
            <a:r>
              <a:rPr lang="el-GR" dirty="0"/>
              <a:t> </a:t>
            </a:r>
            <a:r>
              <a:rPr lang="el-GR" b="1" dirty="0"/>
              <a:t>κοινωνίες</a:t>
            </a:r>
            <a:r>
              <a:rPr lang="el-GR" dirty="0"/>
              <a:t>.</a:t>
            </a:r>
          </a:p>
          <a:p>
            <a:pPr algn="just">
              <a:buFont typeface="Wingdings" panose="05000000000000000000" pitchFamily="2" charset="2"/>
              <a:buChar char="à"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48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58" y="973668"/>
            <a:ext cx="10833061" cy="706964"/>
          </a:xfrm>
        </p:spPr>
        <p:txBody>
          <a:bodyPr/>
          <a:lstStyle/>
          <a:p>
            <a:r>
              <a:rPr lang="el-GR" sz="3200" b="1" dirty="0" smtClean="0"/>
              <a:t>Αρχές της παιδαγωγικής των πολυγραμματισμών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54580"/>
            <a:ext cx="11084522" cy="4037258"/>
          </a:xfrm>
        </p:spPr>
        <p:txBody>
          <a:bodyPr/>
          <a:lstStyle/>
          <a:p>
            <a:pPr algn="just"/>
            <a:r>
              <a:rPr lang="el-GR" b="1" dirty="0">
                <a:solidFill>
                  <a:srgbClr val="C00000"/>
                </a:solidFill>
              </a:rPr>
              <a:t>α)</a:t>
            </a:r>
            <a:r>
              <a:rPr lang="el-GR" b="1" dirty="0"/>
              <a:t> </a:t>
            </a:r>
            <a:r>
              <a:rPr lang="el-GR" dirty="0"/>
              <a:t>η προσέγγιση των κειμένων ως </a:t>
            </a:r>
            <a:r>
              <a:rPr lang="el-GR" b="1" dirty="0"/>
              <a:t>πολυεπίπεδων</a:t>
            </a:r>
            <a:r>
              <a:rPr lang="el-GR" dirty="0"/>
              <a:t>, </a:t>
            </a:r>
            <a:r>
              <a:rPr lang="el-GR" b="1" dirty="0"/>
              <a:t>πολυτροπικών</a:t>
            </a:r>
            <a:r>
              <a:rPr lang="el-GR" dirty="0"/>
              <a:t> και </a:t>
            </a:r>
            <a:r>
              <a:rPr lang="el-GR" b="1" dirty="0" smtClean="0"/>
              <a:t>πολύσημων</a:t>
            </a:r>
            <a:r>
              <a:rPr lang="el-GR" dirty="0" smtClean="0"/>
              <a:t> </a:t>
            </a:r>
            <a:r>
              <a:rPr lang="el-GR" b="1" dirty="0"/>
              <a:t>σημειωτικών</a:t>
            </a:r>
            <a:r>
              <a:rPr lang="el-GR" dirty="0"/>
              <a:t> </a:t>
            </a:r>
            <a:r>
              <a:rPr lang="el-GR" b="1" dirty="0"/>
              <a:t>προϊόντων</a:t>
            </a:r>
            <a:r>
              <a:rPr lang="el-GR" dirty="0"/>
              <a:t>, 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b="1" dirty="0">
                <a:solidFill>
                  <a:srgbClr val="C00000"/>
                </a:solidFill>
              </a:rPr>
              <a:t>β) </a:t>
            </a:r>
            <a:r>
              <a:rPr lang="el-GR" dirty="0"/>
              <a:t>η </a:t>
            </a:r>
            <a:r>
              <a:rPr lang="el-GR" b="1" dirty="0"/>
              <a:t>στόχευση</a:t>
            </a:r>
            <a:r>
              <a:rPr lang="el-GR" dirty="0"/>
              <a:t> της </a:t>
            </a:r>
            <a:r>
              <a:rPr lang="el-GR" b="1" dirty="0"/>
              <a:t>διδασκαλίας</a:t>
            </a:r>
            <a:r>
              <a:rPr lang="el-GR" dirty="0"/>
              <a:t> στην </a:t>
            </a:r>
            <a:r>
              <a:rPr lang="el-GR" dirty="0" smtClean="0"/>
              <a:t>απόκτηση δεξιοτήτων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που </a:t>
            </a:r>
            <a:r>
              <a:rPr lang="el-GR" dirty="0"/>
              <a:t>θα επιτρέψουν τους μαθητές να κινηθούν στη μελλοντική </a:t>
            </a:r>
            <a:r>
              <a:rPr lang="el-GR" dirty="0" smtClean="0"/>
              <a:t>ζωή τους </a:t>
            </a:r>
            <a:r>
              <a:rPr lang="el-GR" b="1" dirty="0"/>
              <a:t>ενεργά</a:t>
            </a:r>
            <a:r>
              <a:rPr lang="el-GR" dirty="0"/>
              <a:t> και </a:t>
            </a:r>
            <a:r>
              <a:rPr lang="el-GR" b="1" dirty="0" smtClean="0"/>
              <a:t>συνειδητά</a:t>
            </a:r>
            <a:r>
              <a:rPr lang="el-GR" dirty="0" smtClean="0"/>
              <a:t>, </a:t>
            </a:r>
            <a:r>
              <a:rPr lang="el-GR" dirty="0"/>
              <a:t>και </a:t>
            </a:r>
            <a:endParaRPr lang="el-GR" dirty="0" smtClean="0"/>
          </a:p>
          <a:p>
            <a:pPr marL="0" indent="0" algn="just">
              <a:buNone/>
            </a:pPr>
            <a:endParaRPr lang="el-GR" dirty="0" smtClean="0"/>
          </a:p>
          <a:p>
            <a:pPr algn="just"/>
            <a:r>
              <a:rPr lang="el-GR" b="1" dirty="0" smtClean="0">
                <a:solidFill>
                  <a:srgbClr val="C00000"/>
                </a:solidFill>
              </a:rPr>
              <a:t>γ</a:t>
            </a:r>
            <a:r>
              <a:rPr lang="el-GR" b="1" dirty="0">
                <a:solidFill>
                  <a:srgbClr val="C00000"/>
                </a:solidFill>
              </a:rPr>
              <a:t>)</a:t>
            </a:r>
            <a:r>
              <a:rPr lang="el-GR" dirty="0"/>
              <a:t> η </a:t>
            </a:r>
            <a:r>
              <a:rPr lang="el-GR" b="1" dirty="0"/>
              <a:t>έμφαση</a:t>
            </a:r>
            <a:r>
              <a:rPr lang="el-GR" dirty="0"/>
              <a:t> στην </a:t>
            </a:r>
            <a:r>
              <a:rPr lang="el-GR" b="1" dirty="0"/>
              <a:t>εμβύθιση</a:t>
            </a:r>
            <a:r>
              <a:rPr lang="el-GR" dirty="0"/>
              <a:t> των μαθητών </a:t>
            </a:r>
            <a:r>
              <a:rPr lang="el-GR" dirty="0" smtClean="0"/>
              <a:t>στην </a:t>
            </a:r>
            <a:r>
              <a:rPr lang="el-GR" b="1" dirty="0" smtClean="0"/>
              <a:t>κοινωνική </a:t>
            </a:r>
            <a:r>
              <a:rPr lang="el-GR" b="1" dirty="0"/>
              <a:t>τους εμπειρία </a:t>
            </a:r>
            <a:r>
              <a:rPr lang="el-GR" dirty="0"/>
              <a:t>και η </a:t>
            </a:r>
            <a:r>
              <a:rPr lang="el-GR" b="1" dirty="0"/>
              <a:t>κατασκευή</a:t>
            </a:r>
            <a:r>
              <a:rPr lang="el-GR" dirty="0"/>
              <a:t> του </a:t>
            </a:r>
            <a:r>
              <a:rPr lang="el-GR" b="1" dirty="0"/>
              <a:t>νοήματος</a:t>
            </a:r>
            <a:r>
              <a:rPr lang="el-GR" dirty="0"/>
              <a:t> </a:t>
            </a:r>
            <a:r>
              <a:rPr lang="el-GR" dirty="0" smtClean="0"/>
              <a:t>σε </a:t>
            </a:r>
            <a:r>
              <a:rPr lang="el-GR" dirty="0"/>
              <a:t>αυτή τη βάση</a:t>
            </a:r>
            <a:r>
              <a:rPr lang="el-GR" dirty="0" smtClean="0"/>
              <a:t>.</a:t>
            </a:r>
            <a:endParaRPr lang="en-US" dirty="0" smtClean="0"/>
          </a:p>
          <a:p>
            <a:pPr algn="just"/>
            <a:r>
              <a:rPr lang="el-GR" dirty="0" smtClean="0"/>
              <a:t>Συγκρίνετε τις αρχές της παιδαγωγικής των πολυγραμματισμών με το περιεχόμενο του </a:t>
            </a:r>
            <a:r>
              <a:rPr lang="el-GR" dirty="0" smtClean="0">
                <a:hlinkClick r:id="rId2" action="ppaction://hlinkfile"/>
              </a:rPr>
              <a:t>βιντεοκλίπ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1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59" y="973668"/>
            <a:ext cx="9388008" cy="706964"/>
          </a:xfrm>
        </p:spPr>
        <p:txBody>
          <a:bodyPr/>
          <a:lstStyle/>
          <a:p>
            <a:r>
              <a:rPr lang="el-GR" sz="3200" b="1" dirty="0" smtClean="0"/>
              <a:t>Μοντέλο πορείας της διδασκαλίας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221682" cy="4014398"/>
          </a:xfrm>
        </p:spPr>
        <p:txBody>
          <a:bodyPr>
            <a:normAutofit/>
          </a:bodyPr>
          <a:lstStyle/>
          <a:p>
            <a:pPr algn="just"/>
            <a:r>
              <a:rPr lang="el-GR" dirty="0" smtClean="0"/>
              <a:t>Η </a:t>
            </a:r>
            <a:r>
              <a:rPr lang="el-GR" b="1" dirty="0" smtClean="0">
                <a:solidFill>
                  <a:srgbClr val="C00000"/>
                </a:solidFill>
              </a:rPr>
              <a:t>παιδαγωγική </a:t>
            </a:r>
            <a:r>
              <a:rPr lang="el-GR" b="1" dirty="0">
                <a:solidFill>
                  <a:srgbClr val="C00000"/>
                </a:solidFill>
              </a:rPr>
              <a:t>των πολυγραμματισμών </a:t>
            </a:r>
            <a:r>
              <a:rPr lang="el-GR" dirty="0"/>
              <a:t>προτείνει </a:t>
            </a:r>
            <a:r>
              <a:rPr lang="el-GR" b="1" dirty="0" smtClean="0"/>
              <a:t>ένα </a:t>
            </a:r>
            <a:r>
              <a:rPr lang="el-GR" b="1" dirty="0"/>
              <a:t>μοντέλο πορείας της </a:t>
            </a:r>
            <a:r>
              <a:rPr lang="el-GR" b="1" dirty="0" smtClean="0"/>
              <a:t>διδασκαλίας</a:t>
            </a:r>
            <a:r>
              <a:rPr lang="el-GR" dirty="0"/>
              <a:t>, που αποτελείται από </a:t>
            </a:r>
            <a:r>
              <a:rPr lang="el-GR" b="1" dirty="0" smtClean="0"/>
              <a:t>τέσσερα </a:t>
            </a:r>
            <a:r>
              <a:rPr lang="el-GR" b="1" dirty="0"/>
              <a:t>σημεία</a:t>
            </a:r>
            <a:r>
              <a:rPr lang="el-GR" dirty="0"/>
              <a:t>: </a:t>
            </a:r>
            <a:endParaRPr lang="el-GR" dirty="0" smtClean="0"/>
          </a:p>
          <a:p>
            <a:pPr algn="just"/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α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)</a:t>
            </a:r>
            <a:r>
              <a:rPr lang="el-GR" dirty="0"/>
              <a:t> την </a:t>
            </a:r>
            <a:r>
              <a:rPr lang="el-GR" b="1" i="1" dirty="0" smtClean="0">
                <a:solidFill>
                  <a:srgbClr val="C00000"/>
                </a:solidFill>
              </a:rPr>
              <a:t>τοποθετημένη </a:t>
            </a:r>
            <a:r>
              <a:rPr lang="el-GR" b="1" i="1" dirty="0">
                <a:solidFill>
                  <a:srgbClr val="C00000"/>
                </a:solidFill>
              </a:rPr>
              <a:t>πρακτική </a:t>
            </a:r>
            <a:r>
              <a:rPr lang="el-GR" dirty="0"/>
              <a:t>(situated practice), σύμφωνα με την οποία η διδασκαλία θα </a:t>
            </a:r>
            <a:r>
              <a:rPr lang="el-GR" dirty="0" smtClean="0"/>
              <a:t>πρέπει να </a:t>
            </a:r>
            <a:r>
              <a:rPr lang="el-GR" dirty="0"/>
              <a:t>εμπλέκει τους μαθητές σε θέματα που έχουν σχέση με την εμπειρία και </a:t>
            </a:r>
            <a:r>
              <a:rPr lang="el-GR" dirty="0" smtClean="0"/>
              <a:t>τη ζωή </a:t>
            </a:r>
            <a:r>
              <a:rPr lang="el-GR" dirty="0"/>
              <a:t>τους,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β)</a:t>
            </a:r>
            <a:r>
              <a:rPr lang="el-GR" dirty="0"/>
              <a:t> την </a:t>
            </a:r>
            <a:r>
              <a:rPr lang="el-GR" b="1" i="1" dirty="0">
                <a:solidFill>
                  <a:srgbClr val="C00000"/>
                </a:solidFill>
              </a:rPr>
              <a:t>ανοιχτή διδασκαλία </a:t>
            </a:r>
            <a:r>
              <a:rPr lang="el-GR" dirty="0"/>
              <a:t>(overt instruction), που αφορά την </a:t>
            </a:r>
            <a:r>
              <a:rPr lang="el-GR" dirty="0" smtClean="0"/>
              <a:t>καθαυτό </a:t>
            </a:r>
            <a:r>
              <a:rPr lang="el-GR" dirty="0"/>
              <a:t>διδασκαλία του γνωστικού αντικειμένου,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γ)</a:t>
            </a:r>
            <a:r>
              <a:rPr lang="el-GR" dirty="0"/>
              <a:t> την </a:t>
            </a:r>
            <a:r>
              <a:rPr lang="el-GR" b="1" i="1" dirty="0">
                <a:solidFill>
                  <a:srgbClr val="C00000"/>
                </a:solidFill>
              </a:rPr>
              <a:t>κριτική πλαισίωση </a:t>
            </a:r>
            <a:r>
              <a:rPr lang="el-GR" dirty="0"/>
              <a:t>(</a:t>
            </a:r>
            <a:r>
              <a:rPr lang="el-GR" dirty="0" smtClean="0"/>
              <a:t>critical framing</a:t>
            </a:r>
            <a:r>
              <a:rPr lang="el-GR" dirty="0"/>
              <a:t>), κατά την οποία το γνωστικό αντικείμενο διδασκαλίας εντάσσεται </a:t>
            </a:r>
            <a:r>
              <a:rPr lang="el-GR" dirty="0" smtClean="0"/>
              <a:t>σε κοινωνικά </a:t>
            </a:r>
            <a:r>
              <a:rPr lang="el-GR" dirty="0"/>
              <a:t>πλαίσια, και </a:t>
            </a:r>
            <a:endParaRPr lang="el-GR" dirty="0" smtClean="0"/>
          </a:p>
          <a:p>
            <a:pPr algn="just"/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δ) </a:t>
            </a:r>
            <a:r>
              <a:rPr lang="el-GR" dirty="0"/>
              <a:t>τη </a:t>
            </a:r>
            <a:r>
              <a:rPr lang="el-GR" b="1" i="1" dirty="0">
                <a:solidFill>
                  <a:srgbClr val="C00000"/>
                </a:solidFill>
              </a:rPr>
              <a:t>μετασχηματισμένη πρακτική </a:t>
            </a:r>
            <a:r>
              <a:rPr lang="el-GR" dirty="0"/>
              <a:t>(transformed practice</a:t>
            </a:r>
            <a:r>
              <a:rPr lang="el-GR" dirty="0" smtClean="0"/>
              <a:t>), που </a:t>
            </a:r>
            <a:r>
              <a:rPr lang="el-GR" dirty="0"/>
              <a:t>αποτελεί το στάδιο όπου εφαρμόζεται η νέα γνώση που διδάχτηκε σε </a:t>
            </a:r>
            <a:r>
              <a:rPr lang="el-GR" dirty="0" smtClean="0"/>
              <a:t>διαφορετικό </a:t>
            </a:r>
            <a:r>
              <a:rPr lang="el-GR" dirty="0"/>
              <a:t>κοινωνικό πλαίσιο.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55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219" y="973668"/>
            <a:ext cx="9111148" cy="706964"/>
          </a:xfrm>
        </p:spPr>
        <p:txBody>
          <a:bodyPr/>
          <a:lstStyle/>
          <a:p>
            <a:r>
              <a:rPr lang="el-GR" sz="3200" b="1" dirty="0" smtClean="0"/>
              <a:t>Πολυγραμματισμοί</a:t>
            </a:r>
            <a:endParaRPr lang="el-GR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8358" y="2377440"/>
            <a:ext cx="11084522" cy="4014398"/>
          </a:xfrm>
        </p:spPr>
        <p:txBody>
          <a:bodyPr>
            <a:normAutofit lnSpcReduction="10000"/>
          </a:bodyPr>
          <a:lstStyle/>
          <a:p>
            <a:pPr algn="just"/>
            <a:r>
              <a:rPr lang="el-GR" dirty="0"/>
              <a:t>Οι </a:t>
            </a:r>
            <a:r>
              <a:rPr lang="el-GR" b="1" dirty="0">
                <a:solidFill>
                  <a:srgbClr val="C00000"/>
                </a:solidFill>
              </a:rPr>
              <a:t>πολυγραμματισμοί</a:t>
            </a:r>
            <a:r>
              <a:rPr lang="el-GR" dirty="0">
                <a:solidFill>
                  <a:srgbClr val="C00000"/>
                </a:solidFill>
              </a:rPr>
              <a:t> </a:t>
            </a:r>
            <a:r>
              <a:rPr lang="el-GR" dirty="0"/>
              <a:t>έδωσαν τη δυνατότητα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να </a:t>
            </a:r>
            <a:r>
              <a:rPr lang="el-GR" dirty="0"/>
              <a:t>επενδυθούν όλα τα </a:t>
            </a:r>
            <a:r>
              <a:rPr lang="el-GR" b="1" dirty="0" smtClean="0">
                <a:solidFill>
                  <a:schemeClr val="accent3">
                    <a:lumMod val="75000"/>
                  </a:schemeClr>
                </a:solidFill>
              </a:rPr>
              <a:t>γνωστικά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αντικείμενα </a:t>
            </a:r>
            <a:r>
              <a:rPr lang="el-GR" dirty="0"/>
              <a:t>με την έννοια και τον όρο του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γραμματισμού</a:t>
            </a:r>
            <a:r>
              <a:rPr lang="el-GR" dirty="0" smtClean="0"/>
              <a:t>,</a:t>
            </a:r>
          </a:p>
          <a:p>
            <a:pPr algn="just"/>
            <a:r>
              <a:rPr lang="el-GR" dirty="0" smtClean="0"/>
              <a:t>με αποτέλεσμα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το </a:t>
            </a:r>
            <a:r>
              <a:rPr lang="el-GR" dirty="0"/>
              <a:t>παραδοσιακά ονομαζόμενο μάθημα της μητρικής και της ξένης γλώσσας </a:t>
            </a:r>
            <a:r>
              <a:rPr lang="el-GR" dirty="0" smtClean="0"/>
              <a:t>να θεωρηθεί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γλωσσικός</a:t>
            </a:r>
            <a:r>
              <a:rPr lang="el-GR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των </a:t>
            </a:r>
            <a:r>
              <a:rPr lang="el-GR" dirty="0"/>
              <a:t>μαθηματικών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αριθμητισμός</a:t>
            </a:r>
            <a:r>
              <a:rPr lang="el-GR" dirty="0"/>
              <a:t> 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μαθηματικός</a:t>
            </a:r>
            <a:r>
              <a:rPr lang="el-GR" dirty="0" smtClean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της </a:t>
            </a:r>
            <a:r>
              <a:rPr lang="el-GR" dirty="0"/>
              <a:t>μελέτης του περιβάλλοντος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περιβαλλοντικός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της </a:t>
            </a:r>
            <a:r>
              <a:rPr lang="el-GR" dirty="0"/>
              <a:t>πληροφορικής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πληροφορικός</a:t>
            </a:r>
            <a:r>
              <a:rPr lang="el-GR" dirty="0"/>
              <a:t> ή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ψηφιακός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, </a:t>
            </a:r>
            <a:endParaRPr lang="el-GR" dirty="0" smtClean="0"/>
          </a:p>
          <a:p>
            <a:pPr lvl="1" algn="just">
              <a:buFont typeface="Wingdings" panose="05000000000000000000" pitchFamily="2" charset="2"/>
              <a:buChar char="q"/>
            </a:pPr>
            <a:r>
              <a:rPr lang="el-GR" dirty="0" smtClean="0"/>
              <a:t>των εικαστικών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οπτικός</a:t>
            </a:r>
            <a:r>
              <a:rPr lang="el-GR" dirty="0"/>
              <a:t> </a:t>
            </a:r>
            <a:r>
              <a:rPr lang="el-GR" b="1" dirty="0">
                <a:solidFill>
                  <a:schemeClr val="accent3">
                    <a:lumMod val="75000"/>
                  </a:schemeClr>
                </a:solidFill>
              </a:rPr>
              <a:t>γραμματισμός</a:t>
            </a:r>
            <a:r>
              <a:rPr lang="el-GR" dirty="0"/>
              <a:t> κ.λπ.</a:t>
            </a:r>
          </a:p>
          <a:p>
            <a:pPr algn="just"/>
            <a:r>
              <a:rPr lang="el-GR" dirty="0"/>
              <a:t>Ο </a:t>
            </a:r>
            <a:r>
              <a:rPr lang="el-GR" b="1" dirty="0"/>
              <a:t>σχολικός γραμματισμός </a:t>
            </a:r>
            <a:r>
              <a:rPr lang="el-GR" dirty="0"/>
              <a:t>όχι μόνο </a:t>
            </a:r>
            <a:r>
              <a:rPr lang="el-GR" b="1" dirty="0" smtClean="0">
                <a:solidFill>
                  <a:srgbClr val="C00000"/>
                </a:solidFill>
              </a:rPr>
              <a:t>ΕΞΕΛΙΣΣΕΤΑΙ</a:t>
            </a:r>
            <a:r>
              <a:rPr lang="el-GR" dirty="0" smtClean="0"/>
              <a:t> ως </a:t>
            </a:r>
            <a:r>
              <a:rPr lang="el-GR" dirty="0"/>
              <a:t>περιεχόμενο αλλά και </a:t>
            </a:r>
            <a:r>
              <a:rPr lang="el-GR" b="1" dirty="0" smtClean="0">
                <a:solidFill>
                  <a:srgbClr val="C00000"/>
                </a:solidFill>
              </a:rPr>
              <a:t>ΔΙΑΧΕΕΤΑΙ</a:t>
            </a:r>
            <a:r>
              <a:rPr lang="el-GR" dirty="0" smtClean="0">
                <a:solidFill>
                  <a:srgbClr val="C00000"/>
                </a:solidFill>
              </a:rPr>
              <a:t> </a:t>
            </a:r>
            <a:r>
              <a:rPr lang="el-GR" dirty="0" smtClean="0"/>
              <a:t>σε </a:t>
            </a:r>
            <a:r>
              <a:rPr lang="el-GR" dirty="0"/>
              <a:t>όλο και περισσότερα γνωστικά αντικείμενα του σχολικού </a:t>
            </a:r>
            <a:r>
              <a:rPr lang="el-GR" dirty="0" smtClean="0"/>
              <a:t>προγράμματος</a:t>
            </a:r>
            <a:r>
              <a:rPr lang="el-GR" dirty="0"/>
              <a:t>, </a:t>
            </a:r>
            <a:r>
              <a:rPr lang="el-GR" u="sng" dirty="0"/>
              <a:t>συνδέοντάς τα με την κοινωνία και με κοινωνικές </a:t>
            </a:r>
            <a:r>
              <a:rPr lang="el-GR" u="sng" dirty="0" smtClean="0"/>
              <a:t>δράσεις</a:t>
            </a:r>
            <a:r>
              <a:rPr lang="el-GR" dirty="0"/>
              <a:t> </a:t>
            </a:r>
            <a:r>
              <a:rPr lang="el-GR" dirty="0" smtClean="0">
                <a:sym typeface="Wingdings" panose="05000000000000000000" pitchFamily="2" charset="2"/>
              </a:rPr>
              <a:t> </a:t>
            </a:r>
            <a:r>
              <a:rPr lang="el-GR" dirty="0" smtClean="0"/>
              <a:t>το οποίο </a:t>
            </a:r>
            <a:r>
              <a:rPr lang="el-GR" b="1" dirty="0" smtClean="0"/>
              <a:t>ΗΤΑΝ ΚΑΙ ΕΙΝΑΙ </a:t>
            </a:r>
            <a:r>
              <a:rPr lang="el-GR" b="1" dirty="0" smtClean="0">
                <a:solidFill>
                  <a:srgbClr val="C00000"/>
                </a:solidFill>
              </a:rPr>
              <a:t>ζητούμενο</a:t>
            </a:r>
            <a:r>
              <a:rPr lang="el-GR" dirty="0" smtClean="0"/>
              <a:t> </a:t>
            </a:r>
            <a:r>
              <a:rPr lang="el-GR" dirty="0"/>
              <a:t>στην εκπαίδευση.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48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3119</TotalTime>
  <Words>823</Words>
  <Application>Microsoft Office PowerPoint</Application>
  <PresentationFormat>Προσαρμογή</PresentationFormat>
  <Paragraphs>67</Paragraphs>
  <Slides>9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Ion Boardroom</vt:lpstr>
      <vt:lpstr>Σχολή Κοινωνικών &amp; Ανθρωπιστικών Επιστημών  Παιδαγωγικό Τμήμα Δημοτικής Εκπαίδευσης   Γραμματισμός &amp; σχεδιασμός γλωσσικού μαθήματος</vt:lpstr>
      <vt:lpstr>Σχολικός (εγ)γραμματισμός – school literacy (1/2)</vt:lpstr>
      <vt:lpstr>Σχολικός (εγ)γραμματισμός – school literacy (2/2)</vt:lpstr>
      <vt:lpstr>Σχολικός γραμματισμός και προγράμματα σπουδών</vt:lpstr>
      <vt:lpstr>Αρχές της παιδαγωγικής του γραμματισμού</vt:lpstr>
      <vt:lpstr>Νέες ανάγκες &amp; πολυγραμματισμοί</vt:lpstr>
      <vt:lpstr>Αρχές της παιδαγωγικής των πολυγραμματισμών</vt:lpstr>
      <vt:lpstr>Μοντέλο πορείας της διδασκαλίας</vt:lpstr>
      <vt:lpstr>Πολυγραμματισμοί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Σπυροπούλου Ναταλία</dc:creator>
  <cp:lastModifiedBy>user</cp:lastModifiedBy>
  <cp:revision>165</cp:revision>
  <dcterms:created xsi:type="dcterms:W3CDTF">2016-07-22T12:38:34Z</dcterms:created>
  <dcterms:modified xsi:type="dcterms:W3CDTF">2018-03-28T00:14:27Z</dcterms:modified>
</cp:coreProperties>
</file>