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8" d="100"/>
          <a:sy n="68" d="100"/>
        </p:scale>
        <p:origin x="-114" y="-924"/>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1 - Τίτλος"/>
          <p:cNvSpPr>
            <a:spLocks noGrp="1"/>
          </p:cNvSpPr>
          <p:nvPr>
            <p:ph type="ctrTitle"/>
          </p:nvPr>
        </p:nvSpPr>
        <p:spPr>
          <a:xfrm>
            <a:off x="685800" y="2130425"/>
            <a:ext cx="7772400" cy="1470025"/>
          </a:xfrm>
        </p:spPr>
        <p:txBody>
          <a:bodyPr/>
          <a:lstStyle/>
          <a:p>
            <a:r>
              <a:rPr lang="el-GR" smtClean="0"/>
              <a:t>Kλικ για επεξεργασία του τίτλου</a:t>
            </a:r>
            <a:endParaRPr lang="el-GR"/>
          </a:p>
        </p:txBody>
      </p:sp>
      <p:sp>
        <p:nvSpPr>
          <p:cNvPr id="3" name="2 - Υπότιτλος"/>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smtClean="0"/>
              <a:t>Κάντε κλικ για να επεξεργαστείτε τον υπότιτλο του υποδείγματος</a:t>
            </a:r>
            <a:endParaRPr lang="el-GR"/>
          </a:p>
        </p:txBody>
      </p:sp>
      <p:sp>
        <p:nvSpPr>
          <p:cNvPr id="4" name="3 - Θέση ημερομηνίας"/>
          <p:cNvSpPr>
            <a:spLocks noGrp="1"/>
          </p:cNvSpPr>
          <p:nvPr>
            <p:ph type="dt" sz="half" idx="10"/>
          </p:nvPr>
        </p:nvSpPr>
        <p:spPr/>
        <p:txBody>
          <a:bodyPr/>
          <a:lstStyle/>
          <a:p>
            <a:fld id="{29794460-847C-4A09-B13B-5E361272387C}" type="datetimeFigureOut">
              <a:rPr lang="el-GR" smtClean="0"/>
              <a:t>15/4/2019</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75A6830F-85BC-4EBE-BA36-56E42D92C8C7}" type="slidenum">
              <a:rPr lang="el-GR" smtClean="0"/>
              <a:t>‹#›</a:t>
            </a:fld>
            <a:endParaRPr lang="el-G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κατακόρυφου κειμένου"/>
          <p:cNvSpPr>
            <a:spLocks noGrp="1"/>
          </p:cNvSpPr>
          <p:nvPr>
            <p:ph type="body" orient="vert" idx="1"/>
          </p:nvPr>
        </p:nvSpPr>
        <p:spPr/>
        <p:txBody>
          <a:bodyPr vert="eaVer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29794460-847C-4A09-B13B-5E361272387C}" type="datetimeFigureOut">
              <a:rPr lang="el-GR" smtClean="0"/>
              <a:t>15/4/2019</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75A6830F-85BC-4EBE-BA36-56E42D92C8C7}" type="slidenum">
              <a:rPr lang="el-GR" smtClean="0"/>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629400" y="274638"/>
            <a:ext cx="2057400" cy="5851525"/>
          </a:xfrm>
        </p:spPr>
        <p:txBody>
          <a:bodyPr vert="eaVert"/>
          <a:lstStyle/>
          <a:p>
            <a:r>
              <a:rPr lang="el-GR" smtClean="0"/>
              <a:t>Kλικ για επεξεργασία του τίτλου</a:t>
            </a:r>
            <a:endParaRPr lang="el-GR"/>
          </a:p>
        </p:txBody>
      </p:sp>
      <p:sp>
        <p:nvSpPr>
          <p:cNvPr id="3" name="2 - Θέση κατακόρυφου κειμένου"/>
          <p:cNvSpPr>
            <a:spLocks noGrp="1"/>
          </p:cNvSpPr>
          <p:nvPr>
            <p:ph type="body" orient="vert" idx="1"/>
          </p:nvPr>
        </p:nvSpPr>
        <p:spPr>
          <a:xfrm>
            <a:off x="457200" y="274638"/>
            <a:ext cx="6019800" cy="5851525"/>
          </a:xfrm>
        </p:spPr>
        <p:txBody>
          <a:bodyPr vert="eaVer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29794460-847C-4A09-B13B-5E361272387C}" type="datetimeFigureOut">
              <a:rPr lang="el-GR" smtClean="0"/>
              <a:t>15/4/2019</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75A6830F-85BC-4EBE-BA36-56E42D92C8C7}" type="slidenum">
              <a:rPr lang="el-GR" smtClean="0"/>
              <a:t>‹#›</a:t>
            </a:fld>
            <a:endParaRPr 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περιεχομένου"/>
          <p:cNvSpPr>
            <a:spLocks noGrp="1"/>
          </p:cNvSpPr>
          <p:nvPr>
            <p:ph idx="1"/>
          </p:nvPr>
        </p:nvSpPr>
        <p:spPr/>
        <p:txBody>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29794460-847C-4A09-B13B-5E361272387C}" type="datetimeFigureOut">
              <a:rPr lang="el-GR" smtClean="0"/>
              <a:t>15/4/2019</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75A6830F-85BC-4EBE-BA36-56E42D92C8C7}" type="slidenum">
              <a:rPr lang="el-GR" smtClean="0"/>
              <a:t>‹#›</a:t>
            </a:fld>
            <a:endParaRPr lang="el-G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1 - Τίτλος"/>
          <p:cNvSpPr>
            <a:spLocks noGrp="1"/>
          </p:cNvSpPr>
          <p:nvPr>
            <p:ph type="title"/>
          </p:nvPr>
        </p:nvSpPr>
        <p:spPr>
          <a:xfrm>
            <a:off x="722313" y="4406900"/>
            <a:ext cx="7772400" cy="1362075"/>
          </a:xfrm>
        </p:spPr>
        <p:txBody>
          <a:bodyPr anchor="t"/>
          <a:lstStyle>
            <a:lvl1pPr algn="l">
              <a:defRPr sz="4000" b="1" cap="all"/>
            </a:lvl1p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Kλικ για επεξεργασία των στυλ του υποδείγματος</a:t>
            </a:r>
          </a:p>
        </p:txBody>
      </p:sp>
      <p:sp>
        <p:nvSpPr>
          <p:cNvPr id="4" name="3 - Θέση ημερομηνίας"/>
          <p:cNvSpPr>
            <a:spLocks noGrp="1"/>
          </p:cNvSpPr>
          <p:nvPr>
            <p:ph type="dt" sz="half" idx="10"/>
          </p:nvPr>
        </p:nvSpPr>
        <p:spPr/>
        <p:txBody>
          <a:bodyPr/>
          <a:lstStyle/>
          <a:p>
            <a:fld id="{29794460-847C-4A09-B13B-5E361272387C}" type="datetimeFigureOut">
              <a:rPr lang="el-GR" smtClean="0"/>
              <a:t>15/4/2019</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75A6830F-85BC-4EBE-BA36-56E42D92C8C7}" type="slidenum">
              <a:rPr lang="el-GR" smtClean="0"/>
              <a:t>‹#›</a:t>
            </a:fld>
            <a:endParaRPr lang="el-G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περιεχομένου"/>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περιεχομένου"/>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4 - Θέση ημερομηνίας"/>
          <p:cNvSpPr>
            <a:spLocks noGrp="1"/>
          </p:cNvSpPr>
          <p:nvPr>
            <p:ph type="dt" sz="half" idx="10"/>
          </p:nvPr>
        </p:nvSpPr>
        <p:spPr/>
        <p:txBody>
          <a:bodyPr/>
          <a:lstStyle/>
          <a:p>
            <a:fld id="{29794460-847C-4A09-B13B-5E361272387C}" type="datetimeFigureOut">
              <a:rPr lang="el-GR" smtClean="0"/>
              <a:t>15/4/2019</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75A6830F-85BC-4EBE-BA36-56E42D92C8C7}" type="slidenum">
              <a:rPr lang="el-GR" smtClean="0"/>
              <a:t>‹#›</a:t>
            </a:fld>
            <a:endParaRPr lang="el-G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lvl1pPr>
              <a:defRPr/>
            </a:lvl1p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Kλικ για επεξεργασία των στυλ του υποδείγματος</a:t>
            </a:r>
          </a:p>
        </p:txBody>
      </p:sp>
      <p:sp>
        <p:nvSpPr>
          <p:cNvPr id="4" name="3 - Θέση περιεχομένου"/>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4 - Θέση κειμένου"/>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Kλικ για επεξεργασία των στυλ του υποδείγματος</a:t>
            </a:r>
          </a:p>
        </p:txBody>
      </p:sp>
      <p:sp>
        <p:nvSpPr>
          <p:cNvPr id="6" name="5 - Θέση περιεχομένου"/>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6 - Θέση ημερομηνίας"/>
          <p:cNvSpPr>
            <a:spLocks noGrp="1"/>
          </p:cNvSpPr>
          <p:nvPr>
            <p:ph type="dt" sz="half" idx="10"/>
          </p:nvPr>
        </p:nvSpPr>
        <p:spPr/>
        <p:txBody>
          <a:bodyPr/>
          <a:lstStyle/>
          <a:p>
            <a:fld id="{29794460-847C-4A09-B13B-5E361272387C}" type="datetimeFigureOut">
              <a:rPr lang="el-GR" smtClean="0"/>
              <a:t>15/4/2019</a:t>
            </a:fld>
            <a:endParaRPr lang="el-GR"/>
          </a:p>
        </p:txBody>
      </p:sp>
      <p:sp>
        <p:nvSpPr>
          <p:cNvPr id="8" name="7 - Θέση υποσέλιδου"/>
          <p:cNvSpPr>
            <a:spLocks noGrp="1"/>
          </p:cNvSpPr>
          <p:nvPr>
            <p:ph type="ftr" sz="quarter" idx="11"/>
          </p:nvPr>
        </p:nvSpPr>
        <p:spPr/>
        <p:txBody>
          <a:bodyPr/>
          <a:lstStyle/>
          <a:p>
            <a:endParaRPr lang="el-GR"/>
          </a:p>
        </p:txBody>
      </p:sp>
      <p:sp>
        <p:nvSpPr>
          <p:cNvPr id="9" name="8 - Θέση αριθμού διαφάνειας"/>
          <p:cNvSpPr>
            <a:spLocks noGrp="1"/>
          </p:cNvSpPr>
          <p:nvPr>
            <p:ph type="sldNum" sz="quarter" idx="12"/>
          </p:nvPr>
        </p:nvSpPr>
        <p:spPr/>
        <p:txBody>
          <a:bodyPr/>
          <a:lstStyle/>
          <a:p>
            <a:fld id="{75A6830F-85BC-4EBE-BA36-56E42D92C8C7}" type="slidenum">
              <a:rPr lang="el-GR" smtClean="0"/>
              <a:t>‹#›</a:t>
            </a:fld>
            <a:endParaRPr lang="el-G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ημερομηνίας"/>
          <p:cNvSpPr>
            <a:spLocks noGrp="1"/>
          </p:cNvSpPr>
          <p:nvPr>
            <p:ph type="dt" sz="half" idx="10"/>
          </p:nvPr>
        </p:nvSpPr>
        <p:spPr/>
        <p:txBody>
          <a:bodyPr/>
          <a:lstStyle/>
          <a:p>
            <a:fld id="{29794460-847C-4A09-B13B-5E361272387C}" type="datetimeFigureOut">
              <a:rPr lang="el-GR" smtClean="0"/>
              <a:t>15/4/2019</a:t>
            </a:fld>
            <a:endParaRPr lang="el-GR"/>
          </a:p>
        </p:txBody>
      </p:sp>
      <p:sp>
        <p:nvSpPr>
          <p:cNvPr id="4" name="3 - Θέση υποσέλιδου"/>
          <p:cNvSpPr>
            <a:spLocks noGrp="1"/>
          </p:cNvSpPr>
          <p:nvPr>
            <p:ph type="ftr" sz="quarter" idx="11"/>
          </p:nvPr>
        </p:nvSpPr>
        <p:spPr/>
        <p:txBody>
          <a:bodyPr/>
          <a:lstStyle/>
          <a:p>
            <a:endParaRPr lang="el-GR"/>
          </a:p>
        </p:txBody>
      </p:sp>
      <p:sp>
        <p:nvSpPr>
          <p:cNvPr id="5" name="4 - Θέση αριθμού διαφάνειας"/>
          <p:cNvSpPr>
            <a:spLocks noGrp="1"/>
          </p:cNvSpPr>
          <p:nvPr>
            <p:ph type="sldNum" sz="quarter" idx="12"/>
          </p:nvPr>
        </p:nvSpPr>
        <p:spPr/>
        <p:txBody>
          <a:bodyPr/>
          <a:lstStyle/>
          <a:p>
            <a:fld id="{75A6830F-85BC-4EBE-BA36-56E42D92C8C7}" type="slidenum">
              <a:rPr lang="el-GR" smtClean="0"/>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1 - Θέση ημερομηνίας"/>
          <p:cNvSpPr>
            <a:spLocks noGrp="1"/>
          </p:cNvSpPr>
          <p:nvPr>
            <p:ph type="dt" sz="half" idx="10"/>
          </p:nvPr>
        </p:nvSpPr>
        <p:spPr/>
        <p:txBody>
          <a:bodyPr/>
          <a:lstStyle/>
          <a:p>
            <a:fld id="{29794460-847C-4A09-B13B-5E361272387C}" type="datetimeFigureOut">
              <a:rPr lang="el-GR" smtClean="0"/>
              <a:t>15/4/2019</a:t>
            </a:fld>
            <a:endParaRPr lang="el-GR"/>
          </a:p>
        </p:txBody>
      </p:sp>
      <p:sp>
        <p:nvSpPr>
          <p:cNvPr id="3" name="2 - Θέση υποσέλιδου"/>
          <p:cNvSpPr>
            <a:spLocks noGrp="1"/>
          </p:cNvSpPr>
          <p:nvPr>
            <p:ph type="ftr" sz="quarter" idx="11"/>
          </p:nvPr>
        </p:nvSpPr>
        <p:spPr/>
        <p:txBody>
          <a:bodyPr/>
          <a:lstStyle/>
          <a:p>
            <a:endParaRPr lang="el-GR"/>
          </a:p>
        </p:txBody>
      </p:sp>
      <p:sp>
        <p:nvSpPr>
          <p:cNvPr id="4" name="3 - Θέση αριθμού διαφάνειας"/>
          <p:cNvSpPr>
            <a:spLocks noGrp="1"/>
          </p:cNvSpPr>
          <p:nvPr>
            <p:ph type="sldNum" sz="quarter" idx="12"/>
          </p:nvPr>
        </p:nvSpPr>
        <p:spPr/>
        <p:txBody>
          <a:bodyPr/>
          <a:lstStyle/>
          <a:p>
            <a:fld id="{75A6830F-85BC-4EBE-BA36-56E42D92C8C7}" type="slidenum">
              <a:rPr lang="el-GR" smtClean="0"/>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3050"/>
            <a:ext cx="3008313" cy="1162050"/>
          </a:xfrm>
        </p:spPr>
        <p:txBody>
          <a:bodyPr anchor="b"/>
          <a:lstStyle>
            <a:lvl1pPr algn="l">
              <a:defRPr sz="2000" b="1"/>
            </a:lvl1pPr>
          </a:lstStyle>
          <a:p>
            <a:r>
              <a:rPr lang="el-GR" smtClean="0"/>
              <a:t>Kλικ για επεξεργασία του τίτλου</a:t>
            </a:r>
            <a:endParaRPr lang="el-GR"/>
          </a:p>
        </p:txBody>
      </p:sp>
      <p:sp>
        <p:nvSpPr>
          <p:cNvPr id="3" name="2 - Θέση περιεχομένου"/>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κειμένου"/>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fld id="{29794460-847C-4A09-B13B-5E361272387C}" type="datetimeFigureOut">
              <a:rPr lang="el-GR" smtClean="0"/>
              <a:t>15/4/2019</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75A6830F-85BC-4EBE-BA36-56E42D92C8C7}" type="slidenum">
              <a:rPr lang="el-GR" smtClean="0"/>
              <a:t>‹#›</a:t>
            </a:fld>
            <a:endParaRPr lang="el-G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1792288" y="4800600"/>
            <a:ext cx="5486400" cy="566738"/>
          </a:xfrm>
        </p:spPr>
        <p:txBody>
          <a:bodyPr anchor="b"/>
          <a:lstStyle>
            <a:lvl1pPr algn="l">
              <a:defRPr sz="2000" b="1"/>
            </a:lvl1pPr>
          </a:lstStyle>
          <a:p>
            <a:r>
              <a:rPr lang="el-GR" smtClean="0"/>
              <a:t>Kλικ για επεξεργασία του τίτλου</a:t>
            </a:r>
            <a:endParaRPr lang="el-GR"/>
          </a:p>
        </p:txBody>
      </p:sp>
      <p:sp>
        <p:nvSpPr>
          <p:cNvPr id="3" name="2 - Θέση εικόνας"/>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3 - Θέση κειμένου"/>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fld id="{29794460-847C-4A09-B13B-5E361272387C}" type="datetimeFigureOut">
              <a:rPr lang="el-GR" smtClean="0"/>
              <a:t>15/4/2019</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75A6830F-85BC-4EBE-BA36-56E42D92C8C7}" type="slidenum">
              <a:rPr lang="el-GR" smtClean="0"/>
              <a:t>‹#›</a:t>
            </a:fld>
            <a:endParaRPr lang="el-G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cstate="print"/>
          <a:srcRect/>
          <a:tile tx="0" ty="0" sx="100000" sy="100000" flip="none" algn="tl"/>
        </a:blipFill>
        <a:effectLst/>
      </p:bgPr>
    </p:bg>
    <p:spTree>
      <p:nvGrpSpPr>
        <p:cNvPr id="1" name=""/>
        <p:cNvGrpSpPr/>
        <p:nvPr/>
      </p:nvGrpSpPr>
      <p:grpSpPr>
        <a:xfrm>
          <a:off x="0" y="0"/>
          <a:ext cx="0" cy="0"/>
          <a:chOff x="0" y="0"/>
          <a:chExt cx="0" cy="0"/>
        </a:xfrm>
      </p:grpSpPr>
      <p:sp>
        <p:nvSpPr>
          <p:cNvPr id="2" name="1 - Θέση τίτλου"/>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9794460-847C-4A09-B13B-5E361272387C}" type="datetimeFigureOut">
              <a:rPr lang="el-GR" smtClean="0"/>
              <a:t>15/4/2019</a:t>
            </a:fld>
            <a:endParaRPr lang="el-GR"/>
          </a:p>
        </p:txBody>
      </p:sp>
      <p:sp>
        <p:nvSpPr>
          <p:cNvPr id="5" name="4 - Θέση υποσέλιδου"/>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5 - Θέση αριθμού διαφάνειας"/>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5A6830F-85BC-4EBE-BA36-56E42D92C8C7}" type="slidenum">
              <a:rPr lang="el-GR" smtClean="0"/>
              <a:t>‹#›</a:t>
            </a:fld>
            <a:endParaRPr lang="el-G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5" name="Rectangle 1"/>
          <p:cNvSpPr>
            <a:spLocks noChangeArrowheads="1"/>
          </p:cNvSpPr>
          <p:nvPr/>
        </p:nvSpPr>
        <p:spPr bwMode="auto">
          <a:xfrm>
            <a:off x="0" y="-184666"/>
            <a:ext cx="9144000" cy="674030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l-GR" sz="24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Το τεκμήριο του δημιουργού</a:t>
            </a:r>
            <a:endParaRPr kumimoji="0" lang="en-US" sz="24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endParaRPr>
          </a:p>
          <a:p>
            <a:pPr marL="0" marR="0" lvl="0" indent="0" algn="just" defTabSz="914400" rtl="0" eaLnBrk="1" fontAlgn="base" latinLnBrk="0" hangingPunct="1">
              <a:lnSpc>
                <a:spcPct val="100000"/>
              </a:lnSpc>
              <a:spcBef>
                <a:spcPct val="0"/>
              </a:spcBef>
              <a:spcAft>
                <a:spcPct val="0"/>
              </a:spcAft>
              <a:buClrTx/>
              <a:buSzTx/>
              <a:buFontTx/>
              <a:buNone/>
              <a:tabLst/>
            </a:pPr>
            <a:endParaRPr kumimoji="0" lang="el-GR"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l-GR" sz="240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Τεκμαίρεται ως δημιουργός το πρόσωπο του οποίου το όνομα εμφανίζεται πάνω στον υλικό φορέα του έργου κατά το συνήθη τρόπο.</a:t>
            </a:r>
            <a:endParaRPr kumimoji="0" lang="el-GR" sz="240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l-GR" sz="240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Το τεκμήριο του δημιουργού ισχύει και για τα ψευδώνυμα έργα, εφόσον το ψευδώνυμο δεν αφήνει αμφιβολία ως προς την ταυτότητα του προσώπου.</a:t>
            </a:r>
            <a:endParaRPr kumimoji="0" lang="en-US" sz="240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endParaRPr kumimoji="0" lang="el-GR" sz="240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l-GR" sz="240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Για τα προγράμματα ηλεκτρονικού υπολογιστών, τα οπτικοακουστικά έργα και τα συλλογικά έργα, τεκμήριο ότι δικαιούχος της πνευματικής ιδιοκτησίας το φυσικό ή νομικό πρόσωπο  του οποίου το όνομα ή η επωνυμία εμφανίζεται πάνω στον υλικό φορέα.</a:t>
            </a:r>
            <a:endParaRPr kumimoji="0" lang="en-US" sz="240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endParaRPr kumimoji="0" lang="el-GR" sz="240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l-GR" sz="24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Δικαιούχοι ορφανών έργων </a:t>
            </a:r>
            <a:endParaRPr kumimoji="0" lang="en-US" sz="24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endParaRPr kumimoji="0" lang="el-GR" sz="240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l-GR" sz="240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Έργα με δημιουργό αγνώστου ταυτότητας ή με δημιουργό γνωστό που δεν μπορεί να εντοπισθεί. Η χρήση των έργων χωρίς την άδεια του δημιουργού ή του δικαιούχου παράνομη.</a:t>
            </a:r>
            <a:endParaRPr kumimoji="0" lang="el-GR" sz="240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Rectangle 1"/>
          <p:cNvSpPr>
            <a:spLocks noChangeArrowheads="1"/>
          </p:cNvSpPr>
          <p:nvPr/>
        </p:nvSpPr>
        <p:spPr bwMode="auto">
          <a:xfrm>
            <a:off x="0" y="98966"/>
            <a:ext cx="9144000" cy="674030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l-GR" sz="24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Το ηθικό δικαίωμα</a:t>
            </a:r>
            <a:endParaRPr kumimoji="0" lang="el-GR"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l-GR" sz="240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Δε χάνεται μετά το θάνατο του δημιουργού. Περνάει στους κληρονόμους.</a:t>
            </a:r>
          </a:p>
          <a:p>
            <a:pPr marL="0" marR="0" lvl="0" indent="0" algn="just" defTabSz="914400" rtl="0" eaLnBrk="0" fontAlgn="base" latinLnBrk="0" hangingPunct="0">
              <a:lnSpc>
                <a:spcPct val="100000"/>
              </a:lnSpc>
              <a:spcBef>
                <a:spcPct val="0"/>
              </a:spcBef>
              <a:spcAft>
                <a:spcPct val="0"/>
              </a:spcAft>
              <a:buClrTx/>
              <a:buSzTx/>
              <a:buFontTx/>
              <a:buNone/>
              <a:tabLst/>
            </a:pPr>
            <a:endParaRPr kumimoji="0" lang="el-GR" sz="240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l-GR" sz="24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Η εξουσία δημοσίευσης. </a:t>
            </a:r>
          </a:p>
          <a:p>
            <a:pPr marL="0" marR="0" lvl="0" indent="0" algn="just" defTabSz="914400" rtl="0" eaLnBrk="0" fontAlgn="base" latinLnBrk="0" hangingPunct="0">
              <a:lnSpc>
                <a:spcPct val="100000"/>
              </a:lnSpc>
              <a:spcBef>
                <a:spcPct val="0"/>
              </a:spcBef>
              <a:spcAft>
                <a:spcPct val="0"/>
              </a:spcAft>
              <a:buClrTx/>
              <a:buSzTx/>
              <a:buFontTx/>
              <a:buNone/>
              <a:tabLst/>
            </a:pPr>
            <a:endParaRPr kumimoji="0" lang="el-GR"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l-GR" sz="240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Να αποφασίζει για το χρόνο, τον τόπο και τον τρόπο με τον οποίο το έργο προσιτό στο κοινό. Εξασφαλίζει την ελευθερία να αποφασίζει αν και πότε το έργο θα δοθεί στη δημοσιότητα και ποιοι θα είναι οι όροι δημοσίευσης. Θέτει σε λειτουργία το περιουσιακό δικαίωμα. Από τη στιγμή που αποφασίζεται η δημοσίευση, ακολουθεί η οικονομική εκμετάλλευση και η άσκηση των σχετικών εξουσιών.</a:t>
            </a:r>
          </a:p>
          <a:p>
            <a:pPr marL="0" marR="0" lvl="0" indent="0" algn="just" defTabSz="914400" rtl="0" eaLnBrk="0" fontAlgn="base" latinLnBrk="0" hangingPunct="0">
              <a:lnSpc>
                <a:spcPct val="100000"/>
              </a:lnSpc>
              <a:spcBef>
                <a:spcPct val="0"/>
              </a:spcBef>
              <a:spcAft>
                <a:spcPct val="0"/>
              </a:spcAft>
              <a:buClrTx/>
              <a:buSzTx/>
              <a:buFontTx/>
              <a:buNone/>
              <a:tabLst/>
            </a:pPr>
            <a:endParaRPr lang="el-GR" sz="2400" dirty="0">
              <a:latin typeface="Times New Roman" pitchFamily="18" charset="0"/>
              <a:ea typeface="Calibri" pitchFamily="34" charset="0"/>
              <a:cs typeface="Times New Roman" pitchFamily="18" charset="0"/>
            </a:endParaRPr>
          </a:p>
          <a:p>
            <a:r>
              <a:rPr lang="el-GR" sz="2400" b="1" dirty="0">
                <a:latin typeface="Times New Roman" pitchFamily="18" charset="0"/>
                <a:ea typeface="Calibri" pitchFamily="34" charset="0"/>
                <a:cs typeface="Times New Roman" pitchFamily="18" charset="0"/>
              </a:rPr>
              <a:t>Η εξουσία αναγνώρισης της πατρότητας</a:t>
            </a:r>
          </a:p>
          <a:p>
            <a:endParaRPr lang="el-GR" sz="2400" dirty="0">
              <a:latin typeface="Times New Roman" pitchFamily="18" charset="0"/>
              <a:ea typeface="Calibri" pitchFamily="34" charset="0"/>
              <a:cs typeface="Times New Roman" pitchFamily="18" charset="0"/>
            </a:endParaRPr>
          </a:p>
          <a:p>
            <a:pPr algn="just"/>
            <a:r>
              <a:rPr lang="el-GR" sz="2400" dirty="0">
                <a:latin typeface="Times New Roman" pitchFamily="18" charset="0"/>
                <a:ea typeface="Calibri" pitchFamily="34" charset="0"/>
                <a:cs typeface="Times New Roman" pitchFamily="18" charset="0"/>
              </a:rPr>
              <a:t>Μνεία του ονόματος σε κάθε αντίτυπο του έργου και σε κάθε δημόσια χρήση. Η εξουσία του δημιουργού να απαιτεί τη μνεία του ονόματος δικαίωμα που ο νόμος του αναγνωρίζει και δεν αποτελεί υποχρέωση του.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Ορθογώνιο"/>
          <p:cNvSpPr/>
          <p:nvPr/>
        </p:nvSpPr>
        <p:spPr>
          <a:xfrm>
            <a:off x="0" y="-171400"/>
            <a:ext cx="9144000" cy="7848302"/>
          </a:xfrm>
          <a:prstGeom prst="rect">
            <a:avLst/>
          </a:prstGeom>
        </p:spPr>
        <p:txBody>
          <a:bodyPr wrap="square">
            <a:spAutoFit/>
          </a:bodyPr>
          <a:lstStyle/>
          <a:p>
            <a:r>
              <a:rPr lang="el-GR" sz="2400" dirty="0">
                <a:latin typeface="Times New Roman" pitchFamily="18" charset="0"/>
                <a:ea typeface="Calibri" pitchFamily="34" charset="0"/>
                <a:cs typeface="Times New Roman" pitchFamily="18" charset="0"/>
              </a:rPr>
              <a:t>Κατά συνέπεια, αν θέλει μπορεί να διατηρήσει την ανωνυμία του ή να χρησιμοποιήσει ψευδώνυμο. </a:t>
            </a:r>
            <a:r>
              <a:rPr lang="el-GR" sz="2400" dirty="0">
                <a:latin typeface="Times New Roman" pitchFamily="18" charset="0"/>
                <a:ea typeface="Calibri" pitchFamily="34" charset="0"/>
                <a:cs typeface="Times New Roman" pitchFamily="18" charset="0"/>
              </a:rPr>
              <a:t>Δικαίωμα που ο νόμος του αναγνωρίζει, όχι υποχρέωση. </a:t>
            </a:r>
            <a:endParaRPr lang="el-GR" sz="2400" dirty="0" smtClean="0">
              <a:latin typeface="Times New Roman" pitchFamily="18" charset="0"/>
              <a:ea typeface="Calibri" pitchFamily="34" charset="0"/>
              <a:cs typeface="Times New Roman" pitchFamily="18" charset="0"/>
            </a:endParaRPr>
          </a:p>
          <a:p>
            <a:pPr algn="just"/>
            <a:endParaRPr lang="el-GR" sz="2400" dirty="0">
              <a:latin typeface="Times New Roman" pitchFamily="18" charset="0"/>
              <a:ea typeface="Calibri" pitchFamily="34" charset="0"/>
              <a:cs typeface="Times New Roman" pitchFamily="18" charset="0"/>
            </a:endParaRPr>
          </a:p>
          <a:p>
            <a:pPr algn="just"/>
            <a:r>
              <a:rPr lang="el-GR" sz="2400" dirty="0">
                <a:latin typeface="Times New Roman" pitchFamily="18" charset="0"/>
                <a:ea typeface="Calibri" pitchFamily="34" charset="0"/>
                <a:cs typeface="Times New Roman" pitchFamily="18" charset="0"/>
              </a:rPr>
              <a:t>Μπορεί να διατηρήσει την ανωνυμία του ή να χρησιμοποιήσει ψευδώνυμο. Π.χ. </a:t>
            </a:r>
            <a:r>
              <a:rPr lang="el-GR" sz="2400" dirty="0">
                <a:latin typeface="Times New Roman" pitchFamily="18" charset="0"/>
                <a:ea typeface="Calibri" pitchFamily="34" charset="0"/>
                <a:cs typeface="Times New Roman" pitchFamily="18" charset="0"/>
              </a:rPr>
              <a:t>η μη αναγραφή του ονόματος του μουσικοσυνθέτη σε περίπτωση τηλεοπτικής μετάδοσης του έργου αποτελεί προσβολή της εξουσίας </a:t>
            </a:r>
            <a:r>
              <a:rPr lang="el-GR" sz="2400" dirty="0" smtClean="0">
                <a:latin typeface="Times New Roman" pitchFamily="18" charset="0"/>
                <a:ea typeface="Calibri" pitchFamily="34" charset="0"/>
                <a:cs typeface="Times New Roman" pitchFamily="18" charset="0"/>
              </a:rPr>
              <a:t>αναγνώρισης </a:t>
            </a:r>
            <a:r>
              <a:rPr lang="el-GR" sz="2400" dirty="0">
                <a:latin typeface="Times New Roman" pitchFamily="18" charset="0"/>
                <a:ea typeface="Calibri" pitchFamily="34" charset="0"/>
                <a:cs typeface="Times New Roman" pitchFamily="18" charset="0"/>
              </a:rPr>
              <a:t>της πατρότητας.</a:t>
            </a:r>
            <a:endParaRPr lang="el-GR" sz="2400" dirty="0">
              <a:latin typeface="Times New Roman" pitchFamily="18" charset="0"/>
              <a:ea typeface="Calibri" pitchFamily="34" charset="0"/>
              <a:cs typeface="Times New Roman" pitchFamily="18" charset="0"/>
            </a:endParaRPr>
          </a:p>
          <a:p>
            <a:pPr algn="just"/>
            <a:endParaRPr lang="el-GR" sz="2400" dirty="0">
              <a:latin typeface="Times New Roman" pitchFamily="18" charset="0"/>
              <a:ea typeface="Calibri" pitchFamily="34" charset="0"/>
              <a:cs typeface="Times New Roman" pitchFamily="18" charset="0"/>
            </a:endParaRPr>
          </a:p>
          <a:p>
            <a:pPr algn="just"/>
            <a:r>
              <a:rPr lang="el-GR" sz="2400" dirty="0">
                <a:latin typeface="Times New Roman" pitchFamily="18" charset="0"/>
                <a:ea typeface="Calibri" pitchFamily="34" charset="0"/>
                <a:cs typeface="Times New Roman" pitchFamily="18" charset="0"/>
              </a:rPr>
              <a:t>Το όνομα του φωτογράφου σε κάθε δημοσίευση της φωτογραφίας. </a:t>
            </a:r>
            <a:r>
              <a:rPr lang="el-GR" sz="2400" dirty="0">
                <a:latin typeface="Times New Roman" pitchFamily="18" charset="0"/>
                <a:ea typeface="Calibri" pitchFamily="34" charset="0"/>
                <a:cs typeface="Times New Roman" pitchFamily="18" charset="0"/>
              </a:rPr>
              <a:t>Η αναγραφή υποχρεωτική  για όλες τις φωτογραφίες</a:t>
            </a:r>
            <a:r>
              <a:rPr lang="el-GR" sz="2400" dirty="0" smtClean="0">
                <a:latin typeface="Times New Roman" pitchFamily="18" charset="0"/>
                <a:ea typeface="Calibri" pitchFamily="34" charset="0"/>
                <a:cs typeface="Times New Roman" pitchFamily="18" charset="0"/>
              </a:rPr>
              <a:t>.</a:t>
            </a:r>
          </a:p>
          <a:p>
            <a:pPr algn="just"/>
            <a:endParaRPr lang="el-GR" sz="2400" dirty="0">
              <a:latin typeface="Times New Roman" pitchFamily="18" charset="0"/>
              <a:ea typeface="Calibri" pitchFamily="34" charset="0"/>
              <a:cs typeface="Times New Roman" pitchFamily="18" charset="0"/>
            </a:endParaRPr>
          </a:p>
          <a:p>
            <a:pPr algn="just"/>
            <a:r>
              <a:rPr lang="el-GR" sz="2400" b="1" dirty="0">
                <a:latin typeface="Times New Roman" pitchFamily="18" charset="0"/>
                <a:ea typeface="Calibri" pitchFamily="34" charset="0"/>
                <a:cs typeface="Times New Roman" pitchFamily="18" charset="0"/>
              </a:rPr>
              <a:t>Εξουσία </a:t>
            </a:r>
            <a:r>
              <a:rPr lang="el-GR" sz="2400" b="1" dirty="0" smtClean="0">
                <a:latin typeface="Times New Roman" pitchFamily="18" charset="0"/>
                <a:ea typeface="Calibri" pitchFamily="34" charset="0"/>
                <a:cs typeface="Times New Roman" pitchFamily="18" charset="0"/>
              </a:rPr>
              <a:t>αναγνώρισης </a:t>
            </a:r>
            <a:r>
              <a:rPr lang="el-GR" sz="2400" b="1" dirty="0">
                <a:latin typeface="Times New Roman" pitchFamily="18" charset="0"/>
                <a:ea typeface="Calibri" pitchFamily="34" charset="0"/>
                <a:cs typeface="Times New Roman" pitchFamily="18" charset="0"/>
              </a:rPr>
              <a:t>της πατρότητας του </a:t>
            </a:r>
            <a:r>
              <a:rPr lang="el-GR" sz="2400" b="1" dirty="0" smtClean="0">
                <a:latin typeface="Times New Roman" pitchFamily="18" charset="0"/>
                <a:ea typeface="Calibri" pitchFamily="34" charset="0"/>
                <a:cs typeface="Times New Roman" pitchFamily="18" charset="0"/>
              </a:rPr>
              <a:t>μεταφραστή</a:t>
            </a:r>
            <a:endParaRPr lang="el-GR" sz="2400" b="1" dirty="0">
              <a:latin typeface="Times New Roman" pitchFamily="18" charset="0"/>
              <a:ea typeface="Calibri" pitchFamily="34" charset="0"/>
              <a:cs typeface="Times New Roman" pitchFamily="18" charset="0"/>
            </a:endParaRPr>
          </a:p>
          <a:p>
            <a:pPr algn="just"/>
            <a:endParaRPr lang="el-GR" sz="2400" dirty="0">
              <a:latin typeface="Times New Roman" pitchFamily="18" charset="0"/>
              <a:ea typeface="Calibri" pitchFamily="34" charset="0"/>
              <a:cs typeface="Times New Roman" pitchFamily="18" charset="0"/>
            </a:endParaRPr>
          </a:p>
          <a:p>
            <a:pPr algn="just"/>
            <a:r>
              <a:rPr lang="el-GR" sz="2400" b="1" dirty="0">
                <a:latin typeface="Times New Roman" pitchFamily="18" charset="0"/>
                <a:ea typeface="Calibri" pitchFamily="34" charset="0"/>
                <a:cs typeface="Times New Roman" pitchFamily="18" charset="0"/>
              </a:rPr>
              <a:t>Εξουσία </a:t>
            </a:r>
            <a:r>
              <a:rPr lang="el-GR" sz="2400" b="1" dirty="0" smtClean="0">
                <a:latin typeface="Times New Roman" pitchFamily="18" charset="0"/>
                <a:ea typeface="Calibri" pitchFamily="34" charset="0"/>
                <a:cs typeface="Times New Roman" pitchFamily="18" charset="0"/>
              </a:rPr>
              <a:t>περιφρούρησης </a:t>
            </a:r>
            <a:r>
              <a:rPr lang="el-GR" sz="2400" b="1" dirty="0">
                <a:latin typeface="Times New Roman" pitchFamily="18" charset="0"/>
                <a:ea typeface="Calibri" pitchFamily="34" charset="0"/>
                <a:cs typeface="Times New Roman" pitchFamily="18" charset="0"/>
              </a:rPr>
              <a:t>της ακεραιότητας του έργου</a:t>
            </a:r>
          </a:p>
          <a:p>
            <a:pPr algn="just"/>
            <a:endParaRPr lang="el-GR" sz="2400" dirty="0">
              <a:latin typeface="Times New Roman" pitchFamily="18" charset="0"/>
              <a:ea typeface="Calibri" pitchFamily="34" charset="0"/>
              <a:cs typeface="Times New Roman" pitchFamily="18" charset="0"/>
            </a:endParaRPr>
          </a:p>
          <a:p>
            <a:pPr algn="just"/>
            <a:r>
              <a:rPr lang="el-GR" sz="2400" dirty="0">
                <a:latin typeface="Times New Roman" pitchFamily="18" charset="0"/>
                <a:ea typeface="Calibri" pitchFamily="34" charset="0"/>
                <a:cs typeface="Times New Roman" pitchFamily="18" charset="0"/>
              </a:rPr>
              <a:t>Απαγόρευση κάθε παραμόρφωσης, περικοπής ή άλλης </a:t>
            </a:r>
            <a:r>
              <a:rPr lang="el-GR" sz="2400" dirty="0" smtClean="0">
                <a:latin typeface="Times New Roman" pitchFamily="18" charset="0"/>
                <a:ea typeface="Calibri" pitchFamily="34" charset="0"/>
                <a:cs typeface="Times New Roman" pitchFamily="18" charset="0"/>
              </a:rPr>
              <a:t>τροποποίησης </a:t>
            </a:r>
            <a:r>
              <a:rPr lang="el-GR" sz="2400" dirty="0">
                <a:latin typeface="Times New Roman" pitchFamily="18" charset="0"/>
                <a:ea typeface="Calibri" pitchFamily="34" charset="0"/>
                <a:cs typeface="Times New Roman" pitchFamily="18" charset="0"/>
              </a:rPr>
              <a:t>του έργου καθώς και προσβολής του δημιουργού λόγω συνθηκών παρουσίασης.</a:t>
            </a:r>
            <a:endParaRPr lang="el-GR" sz="2400" dirty="0">
              <a:latin typeface="Times New Roman" pitchFamily="18" charset="0"/>
              <a:ea typeface="Calibri" pitchFamily="34" charset="0"/>
              <a:cs typeface="Times New Roman" pitchFamily="18" charset="0"/>
            </a:endParaRPr>
          </a:p>
          <a:p>
            <a:pPr algn="just"/>
            <a:endParaRPr lang="el-GR" sz="2400" dirty="0">
              <a:latin typeface="Times New Roman" pitchFamily="18" charset="0"/>
              <a:ea typeface="Calibri" pitchFamily="34" charset="0"/>
              <a:cs typeface="Times New Roman" pitchFamily="18" charset="0"/>
            </a:endParaRPr>
          </a:p>
          <a:p>
            <a:pPr algn="just"/>
            <a:endParaRPr lang="el-GR" sz="2400" dirty="0">
              <a:latin typeface="Times New Roman" pitchFamily="18" charset="0"/>
              <a:ea typeface="Calibri" pitchFamily="34" charset="0"/>
              <a:cs typeface="Times New Roman" pitchFamily="18"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Ορθογώνιο"/>
          <p:cNvSpPr/>
          <p:nvPr/>
        </p:nvSpPr>
        <p:spPr>
          <a:xfrm>
            <a:off x="0" y="0"/>
            <a:ext cx="9144000" cy="7478970"/>
          </a:xfrm>
          <a:prstGeom prst="rect">
            <a:avLst/>
          </a:prstGeom>
        </p:spPr>
        <p:txBody>
          <a:bodyPr wrap="square">
            <a:spAutoFit/>
          </a:bodyPr>
          <a:lstStyle/>
          <a:p>
            <a:pPr algn="just"/>
            <a:r>
              <a:rPr lang="el-GR" sz="2400" dirty="0">
                <a:latin typeface="Times New Roman" pitchFamily="18" charset="0"/>
                <a:ea typeface="Calibri" pitchFamily="34" charset="0"/>
                <a:cs typeface="Times New Roman" pitchFamily="18" charset="0"/>
              </a:rPr>
              <a:t>Αναγνωρίζεται δικαίωμα να αντιταχθεί σε παραμόρφωση, ακρωτηριασμό ή τροποποίηση του έργο ή προσβολή του που θίγει τιμή ή φήμη</a:t>
            </a:r>
            <a:r>
              <a:rPr lang="el-GR" sz="2400" dirty="0" smtClean="0">
                <a:latin typeface="Times New Roman" pitchFamily="18" charset="0"/>
                <a:ea typeface="Calibri" pitchFamily="34" charset="0"/>
                <a:cs typeface="Times New Roman" pitchFamily="18" charset="0"/>
              </a:rPr>
              <a:t>.</a:t>
            </a:r>
          </a:p>
          <a:p>
            <a:pPr algn="just"/>
            <a:endParaRPr lang="el-GR" sz="2400" dirty="0">
              <a:latin typeface="Times New Roman" pitchFamily="18" charset="0"/>
              <a:ea typeface="Calibri" pitchFamily="34" charset="0"/>
              <a:cs typeface="Times New Roman" pitchFamily="18" charset="0"/>
            </a:endParaRPr>
          </a:p>
          <a:p>
            <a:pPr algn="just"/>
            <a:r>
              <a:rPr lang="el-GR" sz="2400" dirty="0">
                <a:latin typeface="Times New Roman" pitchFamily="18" charset="0"/>
                <a:ea typeface="Calibri" pitchFamily="34" charset="0"/>
                <a:cs typeface="Times New Roman" pitchFamily="18" charset="0"/>
              </a:rPr>
              <a:t>Αν ο δημιουργός έχει αναθέσει σε τρίτο πρόσωπο την εκμετάλλευση, η εξουσία περιφρούρησης συνδεδεμένη με το όνομα του, αφού το ηθικό δικαίωμα αμεταβίβαστο. </a:t>
            </a:r>
            <a:r>
              <a:rPr lang="el-GR" sz="2400" dirty="0">
                <a:latin typeface="Times New Roman" pitchFamily="18" charset="0"/>
                <a:ea typeface="Calibri" pitchFamily="34" charset="0"/>
                <a:cs typeface="Times New Roman" pitchFamily="18" charset="0"/>
              </a:rPr>
              <a:t>Ο δημιουργός μπορεί να επιτρέψει εγγράφως συμβατικούς </a:t>
            </a:r>
            <a:r>
              <a:rPr lang="el-GR" sz="2400" dirty="0" smtClean="0">
                <a:latin typeface="Times New Roman" pitchFamily="18" charset="0"/>
                <a:ea typeface="Calibri" pitchFamily="34" charset="0"/>
                <a:cs typeface="Times New Roman" pitchFamily="18" charset="0"/>
              </a:rPr>
              <a:t>περιορισμούς. </a:t>
            </a:r>
            <a:r>
              <a:rPr lang="el-GR" sz="2400" dirty="0" err="1" smtClean="0">
                <a:latin typeface="Times New Roman" pitchFamily="18" charset="0"/>
                <a:ea typeface="Calibri" pitchFamily="34" charset="0"/>
                <a:cs typeface="Times New Roman" pitchFamily="18" charset="0"/>
              </a:rPr>
              <a:t>Π.χ.άδεια</a:t>
            </a:r>
            <a:r>
              <a:rPr lang="el-GR" sz="2400" dirty="0" smtClean="0">
                <a:latin typeface="Times New Roman" pitchFamily="18" charset="0"/>
                <a:ea typeface="Calibri" pitchFamily="34" charset="0"/>
                <a:cs typeface="Times New Roman" pitchFamily="18" charset="0"/>
              </a:rPr>
              <a:t> </a:t>
            </a:r>
            <a:r>
              <a:rPr lang="el-GR" sz="2400" dirty="0">
                <a:latin typeface="Times New Roman" pitchFamily="18" charset="0"/>
                <a:ea typeface="Calibri" pitchFamily="34" charset="0"/>
                <a:cs typeface="Times New Roman" pitchFamily="18" charset="0"/>
              </a:rPr>
              <a:t>για διόρθωση ορθογραφικών λαθών. Σύμβαση </a:t>
            </a:r>
            <a:r>
              <a:rPr lang="el-GR" sz="2400" dirty="0" smtClean="0">
                <a:latin typeface="Times New Roman" pitchFamily="18" charset="0"/>
                <a:ea typeface="Calibri" pitchFamily="34" charset="0"/>
                <a:cs typeface="Times New Roman" pitchFamily="18" charset="0"/>
              </a:rPr>
              <a:t>μετάφρασης</a:t>
            </a:r>
            <a:r>
              <a:rPr lang="en-US" sz="2400" dirty="0" smtClean="0">
                <a:latin typeface="Times New Roman" pitchFamily="18" charset="0"/>
                <a:ea typeface="Calibri" pitchFamily="34" charset="0"/>
                <a:cs typeface="Times New Roman" pitchFamily="18" charset="0"/>
              </a:rPr>
              <a:t>:</a:t>
            </a:r>
            <a:r>
              <a:rPr lang="el-GR" sz="2400" dirty="0" smtClean="0">
                <a:latin typeface="Times New Roman" pitchFamily="18" charset="0"/>
                <a:ea typeface="Calibri" pitchFamily="34" charset="0"/>
                <a:cs typeface="Times New Roman" pitchFamily="18" charset="0"/>
              </a:rPr>
              <a:t> </a:t>
            </a:r>
            <a:r>
              <a:rPr lang="el-GR" sz="2400" dirty="0">
                <a:latin typeface="Times New Roman" pitchFamily="18" charset="0"/>
                <a:ea typeface="Calibri" pitchFamily="34" charset="0"/>
                <a:cs typeface="Times New Roman" pitchFamily="18" charset="0"/>
              </a:rPr>
              <a:t>τροποποιήσεις στο έργο για απόδοση από μία γλώσσα σε άλλη. Όπως και σύμβαση θεατρικής παράστασης</a:t>
            </a:r>
            <a:r>
              <a:rPr lang="el-GR" sz="2400" dirty="0" smtClean="0">
                <a:latin typeface="Times New Roman" pitchFamily="18" charset="0"/>
                <a:ea typeface="Calibri" pitchFamily="34" charset="0"/>
                <a:cs typeface="Times New Roman" pitchFamily="18" charset="0"/>
              </a:rPr>
              <a:t>.</a:t>
            </a:r>
          </a:p>
          <a:p>
            <a:pPr algn="just"/>
            <a:endParaRPr lang="el-GR" sz="2400" dirty="0">
              <a:latin typeface="Times New Roman" pitchFamily="18" charset="0"/>
              <a:ea typeface="Calibri" pitchFamily="34" charset="0"/>
              <a:cs typeface="Times New Roman" pitchFamily="18" charset="0"/>
            </a:endParaRPr>
          </a:p>
          <a:p>
            <a:pPr algn="just"/>
            <a:r>
              <a:rPr lang="el-GR" sz="2400" dirty="0">
                <a:latin typeface="Times New Roman" pitchFamily="18" charset="0"/>
                <a:ea typeface="Calibri" pitchFamily="34" charset="0"/>
                <a:cs typeface="Times New Roman" pitchFamily="18" charset="0"/>
              </a:rPr>
              <a:t>Αρχιτεκτονικά έργα, ο αρχιτέκτονας μπορεί να απαιτήσει απόλυτο σεβασμό ηθικού δικαιώματος ακεραιότητας. </a:t>
            </a:r>
            <a:r>
              <a:rPr lang="el-GR" sz="2400" dirty="0">
                <a:latin typeface="Times New Roman" pitchFamily="18" charset="0"/>
                <a:ea typeface="Calibri" pitchFamily="34" charset="0"/>
                <a:cs typeface="Times New Roman" pitchFamily="18" charset="0"/>
              </a:rPr>
              <a:t>Μεταβολές από λόγους τεχνικούς ή οικονομικούς</a:t>
            </a:r>
            <a:r>
              <a:rPr lang="el-GR" sz="2400" dirty="0" smtClean="0">
                <a:latin typeface="Times New Roman" pitchFamily="18" charset="0"/>
                <a:ea typeface="Calibri" pitchFamily="34" charset="0"/>
                <a:cs typeface="Times New Roman" pitchFamily="18" charset="0"/>
              </a:rPr>
              <a:t>.</a:t>
            </a:r>
          </a:p>
          <a:p>
            <a:pPr algn="just"/>
            <a:endParaRPr lang="el-GR" sz="2400" dirty="0">
              <a:latin typeface="Times New Roman" pitchFamily="18" charset="0"/>
              <a:ea typeface="Calibri" pitchFamily="34" charset="0"/>
              <a:cs typeface="Times New Roman" pitchFamily="18" charset="0"/>
            </a:endParaRPr>
          </a:p>
          <a:p>
            <a:pPr algn="just"/>
            <a:r>
              <a:rPr lang="el-GR" sz="2400" b="1" dirty="0">
                <a:latin typeface="Times New Roman" pitchFamily="18" charset="0"/>
                <a:ea typeface="Calibri" pitchFamily="34" charset="0"/>
                <a:cs typeface="Times New Roman" pitchFamily="18" charset="0"/>
              </a:rPr>
              <a:t>Η εξουσία προσπέλασης</a:t>
            </a:r>
          </a:p>
          <a:p>
            <a:pPr algn="just"/>
            <a:r>
              <a:rPr lang="el-GR" sz="2400" dirty="0">
                <a:latin typeface="Times New Roman" pitchFamily="18" charset="0"/>
                <a:ea typeface="Calibri" pitchFamily="34" charset="0"/>
                <a:cs typeface="Times New Roman" pitchFamily="18" charset="0"/>
              </a:rPr>
              <a:t>Να επικοινωνεί με το έργο του ακόμα και όταν έχει </a:t>
            </a:r>
            <a:r>
              <a:rPr lang="el-GR" sz="2400" dirty="0" smtClean="0">
                <a:latin typeface="Times New Roman" pitchFamily="18" charset="0"/>
                <a:ea typeface="Calibri" pitchFamily="34" charset="0"/>
                <a:cs typeface="Times New Roman" pitchFamily="18" charset="0"/>
              </a:rPr>
              <a:t>μεταβιβάσει </a:t>
            </a:r>
            <a:r>
              <a:rPr lang="el-GR" sz="2400" dirty="0">
                <a:latin typeface="Times New Roman" pitchFamily="18" charset="0"/>
                <a:ea typeface="Calibri" pitchFamily="34" charset="0"/>
                <a:cs typeface="Times New Roman" pitchFamily="18" charset="0"/>
              </a:rPr>
              <a:t>το </a:t>
            </a:r>
            <a:r>
              <a:rPr lang="el-GR" sz="2400" dirty="0" smtClean="0">
                <a:latin typeface="Times New Roman" pitchFamily="18" charset="0"/>
                <a:ea typeface="Calibri" pitchFamily="34" charset="0"/>
                <a:cs typeface="Times New Roman" pitchFamily="18" charset="0"/>
              </a:rPr>
              <a:t>περιουσιακό </a:t>
            </a:r>
            <a:r>
              <a:rPr lang="el-GR" sz="2400" dirty="0">
                <a:latin typeface="Times New Roman" pitchFamily="18" charset="0"/>
                <a:ea typeface="Calibri" pitchFamily="34" charset="0"/>
                <a:cs typeface="Times New Roman" pitchFamily="18" charset="0"/>
              </a:rPr>
              <a:t>δικαίωμα.</a:t>
            </a:r>
            <a:endParaRPr lang="el-GR" sz="2400" dirty="0">
              <a:latin typeface="Times New Roman" pitchFamily="18" charset="0"/>
              <a:ea typeface="Calibri" pitchFamily="34" charset="0"/>
              <a:cs typeface="Times New Roman" pitchFamily="18" charset="0"/>
            </a:endParaRPr>
          </a:p>
          <a:p>
            <a:pPr algn="just"/>
            <a:endParaRPr lang="el-GR" sz="2400" dirty="0">
              <a:latin typeface="Times New Roman" pitchFamily="18" charset="0"/>
              <a:ea typeface="Calibri" pitchFamily="34" charset="0"/>
              <a:cs typeface="Times New Roman" pitchFamily="18" charset="0"/>
            </a:endParaRPr>
          </a:p>
          <a:p>
            <a:pPr algn="just"/>
            <a:endParaRPr lang="el-GR" sz="2400" dirty="0">
              <a:latin typeface="Times New Roman" pitchFamily="18" charset="0"/>
              <a:ea typeface="Calibri" pitchFamily="34" charset="0"/>
              <a:cs typeface="Times New Roman" pitchFamily="18"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Rectangle 1"/>
          <p:cNvSpPr>
            <a:spLocks noChangeArrowheads="1"/>
          </p:cNvSpPr>
          <p:nvPr/>
        </p:nvSpPr>
        <p:spPr bwMode="auto">
          <a:xfrm>
            <a:off x="0" y="184666"/>
            <a:ext cx="9144000" cy="637097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l-GR" sz="240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Η εξουσία προσπέλασης και όταν η κυριότητα στον υλικό φορέα ανήκει σε άλλον. Να μπορεί να ξαναδεί το έργο για ευχαρίστηση ή για να επιφέρει αλλαγές.</a:t>
            </a:r>
          </a:p>
          <a:p>
            <a:pPr marL="0" marR="0" lvl="0" indent="0" algn="just" defTabSz="914400" rtl="0" eaLnBrk="1" fontAlgn="base" latinLnBrk="0" hangingPunct="1">
              <a:lnSpc>
                <a:spcPct val="100000"/>
              </a:lnSpc>
              <a:spcBef>
                <a:spcPct val="0"/>
              </a:spcBef>
              <a:spcAft>
                <a:spcPct val="0"/>
              </a:spcAft>
              <a:buClrTx/>
              <a:buSzTx/>
              <a:buFontTx/>
              <a:buNone/>
              <a:tabLst/>
            </a:pPr>
            <a:endParaRPr kumimoji="0" lang="el-GR"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l-GR" sz="24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Η εξουσία υπαναχώρησης</a:t>
            </a:r>
          </a:p>
          <a:p>
            <a:pPr marL="0" marR="0" lvl="0" indent="0" algn="just" defTabSz="914400" rtl="0" eaLnBrk="0" fontAlgn="base" latinLnBrk="0" hangingPunct="0">
              <a:lnSpc>
                <a:spcPct val="100000"/>
              </a:lnSpc>
              <a:spcBef>
                <a:spcPct val="0"/>
              </a:spcBef>
              <a:spcAft>
                <a:spcPct val="0"/>
              </a:spcAft>
              <a:buClrTx/>
              <a:buSzTx/>
              <a:buFontTx/>
              <a:buNone/>
              <a:tabLst/>
            </a:pPr>
            <a:endParaRPr kumimoji="0" lang="el-GR"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l-GR" sz="240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Εξουσία να υπαναχωρεί από συμβάσεις μεταβίβασης του περιουσιακού δικαιώματος ή από συμβάσεις εκμετάλλευσης ή άδειας εκμετάλλευσης για έργα λόγου ή επιστήμης. Εφόσον είναι αναγκαίο λόγω μεταβολής των πεποιθήσεων ή των περιστάσεων με καταβολή αποζημίωσης. Σκοπός να έχει ο δημιουργός δυνατότητα να αποσύρει το έργο του.</a:t>
            </a:r>
          </a:p>
          <a:p>
            <a:pPr marL="0" marR="0" lvl="0" indent="0" algn="just" defTabSz="914400" rtl="0" eaLnBrk="0" fontAlgn="base" latinLnBrk="0" hangingPunct="0">
              <a:lnSpc>
                <a:spcPct val="100000"/>
              </a:lnSpc>
              <a:spcBef>
                <a:spcPct val="0"/>
              </a:spcBef>
              <a:spcAft>
                <a:spcPct val="0"/>
              </a:spcAft>
              <a:buClrTx/>
              <a:buSzTx/>
              <a:buFontTx/>
              <a:buNone/>
              <a:tabLst/>
            </a:pPr>
            <a:endParaRPr lang="el-GR" sz="2400" dirty="0">
              <a:latin typeface="Times New Roman" pitchFamily="18" charset="0"/>
              <a:ea typeface="Calibri" pitchFamily="34" charset="0"/>
              <a:cs typeface="Times New Roman" pitchFamily="18" charset="0"/>
            </a:endParaRPr>
          </a:p>
          <a:p>
            <a:pPr algn="just"/>
            <a:r>
              <a:rPr lang="el-GR" sz="2400" b="1" dirty="0">
                <a:latin typeface="Times New Roman" pitchFamily="18" charset="0"/>
                <a:ea typeface="Calibri" pitchFamily="34" charset="0"/>
                <a:cs typeface="Times New Roman" pitchFamily="18" charset="0"/>
              </a:rPr>
              <a:t>Η εξουσία εκμίσθωσης και δημόσιου δανεισμού</a:t>
            </a:r>
          </a:p>
          <a:p>
            <a:pPr algn="just"/>
            <a:endParaRPr lang="el-GR" sz="2400" dirty="0">
              <a:latin typeface="Times New Roman" pitchFamily="18" charset="0"/>
              <a:ea typeface="Calibri" pitchFamily="34" charset="0"/>
              <a:cs typeface="Times New Roman" pitchFamily="18" charset="0"/>
            </a:endParaRPr>
          </a:p>
          <a:p>
            <a:pPr algn="just"/>
            <a:r>
              <a:rPr lang="el-GR" sz="2400" dirty="0">
                <a:latin typeface="Times New Roman" pitchFamily="18" charset="0"/>
                <a:ea typeface="Calibri" pitchFamily="34" charset="0"/>
                <a:cs typeface="Times New Roman" pitchFamily="18" charset="0"/>
              </a:rPr>
              <a:t>Εκμίσθωση έχει την έννοια της διάθεσης προς χρήση πρωτοτύπων και αντιγράφων έργων για περιορισμένο χρόνο και για άμεσο ή έμμεσο οικονομικό ή εμπορικό όφελος. 	</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Ορθογώνιο"/>
          <p:cNvSpPr/>
          <p:nvPr/>
        </p:nvSpPr>
        <p:spPr>
          <a:xfrm>
            <a:off x="0" y="0"/>
            <a:ext cx="9144000" cy="6370975"/>
          </a:xfrm>
          <a:prstGeom prst="rect">
            <a:avLst/>
          </a:prstGeom>
        </p:spPr>
        <p:txBody>
          <a:bodyPr wrap="square">
            <a:spAutoFit/>
          </a:bodyPr>
          <a:lstStyle/>
          <a:p>
            <a:pPr algn="just"/>
            <a:r>
              <a:rPr lang="el-GR" sz="2400" dirty="0" smtClean="0">
                <a:latin typeface="Times New Roman" pitchFamily="18" charset="0"/>
                <a:cs typeface="Times New Roman" pitchFamily="18" charset="0"/>
              </a:rPr>
              <a:t>Ο δανεισμός έχει την έννοια της διάθεσης προς χρήση για περιορισμένο πάντοτε χρονικό διάστημα, όχι όμως για άμεσο ή έμμεσο οικονομικό ή εμπορικό όφελος, όταν γίνεται από ιδρύματα που είναι ανοιχτά στο κοινό. </a:t>
            </a:r>
            <a:r>
              <a:rPr lang="el-GR" sz="2400" dirty="0" smtClean="0">
                <a:latin typeface="Times New Roman" pitchFamily="18" charset="0"/>
                <a:cs typeface="Times New Roman" pitchFamily="18" charset="0"/>
              </a:rPr>
              <a:t>Το </a:t>
            </a:r>
            <a:r>
              <a:rPr lang="el-GR" sz="2400" dirty="0">
                <a:latin typeface="Times New Roman" pitchFamily="18" charset="0"/>
                <a:cs typeface="Times New Roman" pitchFamily="18" charset="0"/>
              </a:rPr>
              <a:t>αντικείμενο προστασίας πρέπει να επιστραφεί ύστερα από κάποιο χρονικό διάστημα, ώστε να υπάρχει διάκριση από την </a:t>
            </a:r>
            <a:r>
              <a:rPr lang="el-GR" sz="2400" dirty="0" smtClean="0">
                <a:latin typeface="Times New Roman" pitchFamily="18" charset="0"/>
                <a:cs typeface="Times New Roman" pitchFamily="18" charset="0"/>
              </a:rPr>
              <a:t>πώληση ή </a:t>
            </a:r>
            <a:r>
              <a:rPr lang="el-GR" sz="2400" dirty="0">
                <a:latin typeface="Times New Roman" pitchFamily="18" charset="0"/>
                <a:cs typeface="Times New Roman" pitchFamily="18" charset="0"/>
              </a:rPr>
              <a:t>δωρεά </a:t>
            </a:r>
            <a:r>
              <a:rPr lang="el-GR" sz="2400" dirty="0" smtClean="0">
                <a:latin typeface="Times New Roman" pitchFamily="18" charset="0"/>
                <a:cs typeface="Times New Roman" pitchFamily="18" charset="0"/>
              </a:rPr>
              <a:t>που </a:t>
            </a:r>
            <a:r>
              <a:rPr lang="el-GR" sz="2400" dirty="0">
                <a:latin typeface="Times New Roman" pitchFamily="18" charset="0"/>
                <a:cs typeface="Times New Roman" pitchFamily="18" charset="0"/>
              </a:rPr>
              <a:t>αποτελούν μορφές διάθεσης προς χρήση για απεριόριστο χρονικό διάστημα. Χαρακτηριστικά α) χρήση για περιορισμένο χρονικό διάστημα β) μη άμεσο ή έμμεσο οικονομικό όφελος γ) η διάθεση να γίνεται από ιδρύματα που είναι ανοιχτά στο </a:t>
            </a:r>
            <a:r>
              <a:rPr lang="el-GR" sz="2400" dirty="0" smtClean="0">
                <a:latin typeface="Times New Roman" pitchFamily="18" charset="0"/>
                <a:cs typeface="Times New Roman" pitchFamily="18" charset="0"/>
              </a:rPr>
              <a:t>κοινό</a:t>
            </a:r>
          </a:p>
          <a:p>
            <a:pPr algn="just"/>
            <a:endParaRPr lang="el-GR" sz="2400" dirty="0">
              <a:latin typeface="Times New Roman" pitchFamily="18" charset="0"/>
              <a:cs typeface="Times New Roman" pitchFamily="18" charset="0"/>
            </a:endParaRPr>
          </a:p>
          <a:p>
            <a:pPr algn="just"/>
            <a:r>
              <a:rPr lang="el-GR" sz="2400" b="1" dirty="0">
                <a:latin typeface="Times New Roman" pitchFamily="18" charset="0"/>
                <a:cs typeface="Times New Roman" pitchFamily="18" charset="0"/>
              </a:rPr>
              <a:t>Η εξουσία παρουσίασης του έργου στο κοινό</a:t>
            </a:r>
            <a:r>
              <a:rPr lang="el-GR" sz="2400" dirty="0">
                <a:latin typeface="Times New Roman" pitchFamily="18" charset="0"/>
                <a:cs typeface="Times New Roman" pitchFamily="18" charset="0"/>
              </a:rPr>
              <a:t>	</a:t>
            </a:r>
            <a:endParaRPr lang="el-GR" sz="2400" dirty="0" smtClean="0">
              <a:latin typeface="Times New Roman" pitchFamily="18" charset="0"/>
              <a:cs typeface="Times New Roman" pitchFamily="18" charset="0"/>
            </a:endParaRPr>
          </a:p>
          <a:p>
            <a:pPr algn="just"/>
            <a:endParaRPr lang="el-GR" sz="2400" dirty="0">
              <a:latin typeface="Times New Roman" pitchFamily="18" charset="0"/>
              <a:cs typeface="Times New Roman" pitchFamily="18" charset="0"/>
            </a:endParaRPr>
          </a:p>
          <a:p>
            <a:pPr algn="just"/>
            <a:r>
              <a:rPr lang="el-GR" sz="2400" dirty="0">
                <a:latin typeface="Times New Roman" pitchFamily="18" charset="0"/>
                <a:cs typeface="Times New Roman" pitchFamily="18" charset="0"/>
              </a:rPr>
              <a:t>Εξουσία να επιτρέπει ή να απαγορεύει την παρουσίαση στο κοινό των έργων του, </a:t>
            </a:r>
            <a:r>
              <a:rPr lang="el-GR" sz="2400" dirty="0" err="1">
                <a:latin typeface="Times New Roman" pitchFamily="18" charset="0"/>
                <a:cs typeface="Times New Roman" pitchFamily="18" charset="0"/>
              </a:rPr>
              <a:t>ενσυρμάτως</a:t>
            </a:r>
            <a:r>
              <a:rPr lang="el-GR" sz="2400" dirty="0">
                <a:latin typeface="Times New Roman" pitchFamily="18" charset="0"/>
                <a:cs typeface="Times New Roman" pitchFamily="18" charset="0"/>
              </a:rPr>
              <a:t> ή </a:t>
            </a:r>
            <a:r>
              <a:rPr lang="el-GR" sz="2400" dirty="0" err="1">
                <a:latin typeface="Times New Roman" pitchFamily="18" charset="0"/>
                <a:cs typeface="Times New Roman" pitchFamily="18" charset="0"/>
              </a:rPr>
              <a:t>ασυρμάτως</a:t>
            </a:r>
            <a:r>
              <a:rPr lang="el-GR" sz="2400" dirty="0">
                <a:latin typeface="Times New Roman" pitchFamily="18" charset="0"/>
                <a:cs typeface="Times New Roman" pitchFamily="18" charset="0"/>
              </a:rPr>
              <a:t> με οποιονδήποτε άλλο </a:t>
            </a:r>
            <a:r>
              <a:rPr lang="el-GR" sz="2400" dirty="0" smtClean="0">
                <a:latin typeface="Times New Roman" pitchFamily="18" charset="0"/>
                <a:cs typeface="Times New Roman" pitchFamily="18" charset="0"/>
              </a:rPr>
              <a:t>τρόπο, </a:t>
            </a:r>
            <a:r>
              <a:rPr lang="el-GR" sz="2400" dirty="0">
                <a:latin typeface="Times New Roman" pitchFamily="18" charset="0"/>
                <a:cs typeface="Times New Roman" pitchFamily="18" charset="0"/>
              </a:rPr>
              <a:t>καθώς και να καθιστά προσιτά τα έργα του στο κοινό κατά τρόπο ώστε οποιοσδήποτε να έχει πρόσβαση στα έργα αυτά, όπου και αν επιλέγει ο ίδιος. </a:t>
            </a:r>
            <a:endParaRPr kumimoji="0" lang="el-GR" sz="2400"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1"/>
          <p:cNvSpPr>
            <a:spLocks noChangeArrowheads="1"/>
          </p:cNvSpPr>
          <p:nvPr/>
        </p:nvSpPr>
        <p:spPr bwMode="auto">
          <a:xfrm>
            <a:off x="0" y="13266"/>
            <a:ext cx="9144000" cy="485589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lang="el-GR" sz="2400" dirty="0">
                <a:latin typeface="Times New Roman" pitchFamily="18" charset="0"/>
                <a:cs typeface="Times New Roman" pitchFamily="18" charset="0"/>
              </a:rPr>
              <a:t>Το δικαίωμα παρουσίασης στο κοινό έχει μεγάλη πρακτική σημασία στο πλαίσιο της ψηφιακής διάδοσης των έργων. </a:t>
            </a:r>
            <a:r>
              <a:rPr lang="el-GR" sz="2400" dirty="0">
                <a:latin typeface="Times New Roman" pitchFamily="18" charset="0"/>
                <a:cs typeface="Times New Roman" pitchFamily="18" charset="0"/>
              </a:rPr>
              <a:t>Ο προσδιορισμός της έννοιας του κοινού αφήνεται στην εθνική </a:t>
            </a:r>
            <a:r>
              <a:rPr lang="el-GR" sz="2400" dirty="0" smtClean="0">
                <a:latin typeface="Times New Roman" pitchFamily="18" charset="0"/>
                <a:cs typeface="Times New Roman" pitchFamily="18" charset="0"/>
              </a:rPr>
              <a:t>νομοθεσία </a:t>
            </a:r>
            <a:r>
              <a:rPr lang="el-GR" sz="2400" dirty="0">
                <a:latin typeface="Times New Roman" pitchFamily="18" charset="0"/>
                <a:cs typeface="Times New Roman" pitchFamily="18" charset="0"/>
              </a:rPr>
              <a:t>και στα εθνικά δικαστήρια. </a:t>
            </a:r>
            <a:r>
              <a:rPr lang="el-GR" sz="2400" dirty="0">
                <a:latin typeface="Times New Roman" pitchFamily="18" charset="0"/>
                <a:cs typeface="Times New Roman" pitchFamily="18" charset="0"/>
              </a:rPr>
              <a:t>Δημόσια είναι η παρουσίαση που κάνει το έργο προσιτό σε κύκλο ευρύτερο από το στενό κύκλο της οικογένειας και το άμεσο κοινωνικό περιβάλλον, ανεξαρτήτως από το αν τα πρόσωπα αυτά του ευρύτερου κύκλου βρίσκονται στον ίδιο ή σε διαφορετικούς χώρους. Περιλαμβάνει κάθε πράξη, εκτός βέβαια από τη διανομή αντιτύπων με την οποία το έργο γίνεται προσιτό στο κοινό, δηλαδή σε ένα αριθμό ατόμων που δεν χαρακτηρίζονται μεταξύ τους από ιδιαίτερες οικογενειακές, συγγενικές ή προσωπικές σχέσεις. </a:t>
            </a:r>
            <a:r>
              <a:rPr lang="el-GR" sz="2400" dirty="0">
                <a:latin typeface="Times New Roman" pitchFamily="18" charset="0"/>
                <a:cs typeface="Times New Roman" pitchFamily="18" charset="0"/>
              </a:rPr>
              <a:t>Αναγνωρίζεται στο δημιουργό το αποκλειστικό δικαίωμα να </a:t>
            </a:r>
            <a:r>
              <a:rPr lang="el-GR" sz="2400" dirty="0" smtClean="0">
                <a:latin typeface="Times New Roman" pitchFamily="18" charset="0"/>
                <a:cs typeface="Times New Roman" pitchFamily="18" charset="0"/>
              </a:rPr>
              <a:t>διαθέτει </a:t>
            </a:r>
            <a:r>
              <a:rPr lang="el-GR" sz="2400" dirty="0">
                <a:latin typeface="Times New Roman" pitchFamily="18" charset="0"/>
                <a:cs typeface="Times New Roman" pitchFamily="18" charset="0"/>
              </a:rPr>
              <a:t>στο </a:t>
            </a:r>
            <a:r>
              <a:rPr lang="el-GR" sz="2400" dirty="0" smtClean="0">
                <a:latin typeface="Times New Roman" pitchFamily="18" charset="0"/>
                <a:cs typeface="Times New Roman" pitchFamily="18" charset="0"/>
              </a:rPr>
              <a:t>κοινό. </a:t>
            </a:r>
            <a:endParaRPr lang="el-GR" sz="2400" dirty="0">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l-GR" sz="1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1158</TotalTime>
  <Words>815</Words>
  <Application>Microsoft Office PowerPoint</Application>
  <PresentationFormat>Προβολή στην οθόνη (4:3)</PresentationFormat>
  <Paragraphs>54</Paragraphs>
  <Slides>7</Slides>
  <Notes>0</Notes>
  <HiddenSlides>0</HiddenSlides>
  <MMClips>0</MMClips>
  <ScaleCrop>false</ScaleCrop>
  <HeadingPairs>
    <vt:vector size="4" baseType="variant">
      <vt:variant>
        <vt:lpstr>Θέμα</vt:lpstr>
      </vt:variant>
      <vt:variant>
        <vt:i4>1</vt:i4>
      </vt:variant>
      <vt:variant>
        <vt:lpstr>Τίτλοι διαφανειών</vt:lpstr>
      </vt:variant>
      <vt:variant>
        <vt:i4>7</vt:i4>
      </vt:variant>
    </vt:vector>
  </HeadingPairs>
  <TitlesOfParts>
    <vt:vector size="8" baseType="lpstr">
      <vt:lpstr>Θέμα του Office</vt:lpstr>
      <vt:lpstr>Διαφάνεια 1</vt:lpstr>
      <vt:lpstr>Διαφάνεια 2</vt:lpstr>
      <vt:lpstr>Διαφάνεια 3</vt:lpstr>
      <vt:lpstr>Διαφάνεια 4</vt:lpstr>
      <vt:lpstr>Διαφάνεια 5</vt:lpstr>
      <vt:lpstr>Διαφάνεια 6</vt:lpstr>
      <vt:lpstr>Διαφάνεια 7</vt:lpstr>
    </vt:vector>
  </TitlesOfParts>
  <Company>Hewlett-Packard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Διαφάνεια 1</dc:title>
  <dc:creator>Sofia Gourgouliani</dc:creator>
  <cp:lastModifiedBy>Sofia Gourgouliani</cp:lastModifiedBy>
  <cp:revision>21</cp:revision>
  <dcterms:created xsi:type="dcterms:W3CDTF">2019-04-15T10:32:01Z</dcterms:created>
  <dcterms:modified xsi:type="dcterms:W3CDTF">2019-04-16T05:50:31Z</dcterms:modified>
</cp:coreProperties>
</file>