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927" r:id="rId2"/>
    <p:sldMasterId id="2147483939" r:id="rId3"/>
  </p:sldMasterIdLst>
  <p:notesMasterIdLst>
    <p:notesMasterId r:id="rId41"/>
  </p:notesMasterIdLst>
  <p:sldIdLst>
    <p:sldId id="327" r:id="rId4"/>
    <p:sldId id="318" r:id="rId5"/>
    <p:sldId id="257" r:id="rId6"/>
    <p:sldId id="259" r:id="rId7"/>
    <p:sldId id="260" r:id="rId8"/>
    <p:sldId id="321" r:id="rId9"/>
    <p:sldId id="258" r:id="rId10"/>
    <p:sldId id="261" r:id="rId11"/>
    <p:sldId id="262" r:id="rId12"/>
    <p:sldId id="266" r:id="rId13"/>
    <p:sldId id="267" r:id="rId14"/>
    <p:sldId id="268" r:id="rId15"/>
    <p:sldId id="269" r:id="rId16"/>
    <p:sldId id="319" r:id="rId17"/>
    <p:sldId id="277" r:id="rId18"/>
    <p:sldId id="278" r:id="rId19"/>
    <p:sldId id="276" r:id="rId20"/>
    <p:sldId id="279" r:id="rId21"/>
    <p:sldId id="285" r:id="rId22"/>
    <p:sldId id="280" r:id="rId23"/>
    <p:sldId id="281" r:id="rId24"/>
    <p:sldId id="282" r:id="rId25"/>
    <p:sldId id="286" r:id="rId26"/>
    <p:sldId id="287" r:id="rId27"/>
    <p:sldId id="283" r:id="rId28"/>
    <p:sldId id="288" r:id="rId29"/>
    <p:sldId id="284" r:id="rId30"/>
    <p:sldId id="289" r:id="rId31"/>
    <p:sldId id="290" r:id="rId32"/>
    <p:sldId id="291" r:id="rId33"/>
    <p:sldId id="292" r:id="rId34"/>
    <p:sldId id="293" r:id="rId35"/>
    <p:sldId id="322" r:id="rId36"/>
    <p:sldId id="323" r:id="rId37"/>
    <p:sldId id="324" r:id="rId38"/>
    <p:sldId id="325" r:id="rId39"/>
    <p:sldId id="326" r:id="rId40"/>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4660"/>
  </p:normalViewPr>
  <p:slideViewPr>
    <p:cSldViewPr>
      <p:cViewPr varScale="1">
        <p:scale>
          <a:sx n="110" d="100"/>
          <a:sy n="110" d="100"/>
        </p:scale>
        <p:origin x="166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l-GR"/>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l-GR"/>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l-GR"/>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A8562FC-3A30-458A-B24B-B4E6BAF4B077}" type="slidenum">
              <a:rPr lang="el-GR"/>
              <a:pPr>
                <a:defRPr/>
              </a:pPr>
              <a:t>‹#›</a:t>
            </a:fld>
            <a:endParaRPr lang="el-GR"/>
          </a:p>
        </p:txBody>
      </p:sp>
    </p:spTree>
    <p:extLst>
      <p:ext uri="{BB962C8B-B14F-4D97-AF65-F5344CB8AC3E}">
        <p14:creationId xmlns:p14="http://schemas.microsoft.com/office/powerpoint/2010/main" val="3022795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Θέση εικόνας διαφάνειας"/>
          <p:cNvSpPr>
            <a:spLocks noGrp="1" noRot="1" noChangeAspect="1" noTextEdit="1"/>
          </p:cNvSpPr>
          <p:nvPr>
            <p:ph type="sldImg"/>
          </p:nvPr>
        </p:nvSpPr>
        <p:spPr>
          <a:ln/>
        </p:spPr>
      </p:sp>
      <p:sp>
        <p:nvSpPr>
          <p:cNvPr id="1331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panose="020B0604020202020204" pitchFamily="34" charset="0"/>
            </a:endParaRPr>
          </a:p>
        </p:txBody>
      </p:sp>
      <p:sp>
        <p:nvSpPr>
          <p:cNvPr id="1331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8773F9-390C-4CE4-B169-E4BAC92BC24E}" type="slidenum">
              <a:rPr lang="el-GR" altLang="el-GR"/>
              <a:pPr>
                <a:spcBef>
                  <a:spcPct val="0"/>
                </a:spcBef>
              </a:pPr>
              <a:t>10</a:t>
            </a:fld>
            <a:endParaRPr lang="el-GR" altLang="el-GR"/>
          </a:p>
        </p:txBody>
      </p:sp>
    </p:spTree>
    <p:extLst>
      <p:ext uri="{BB962C8B-B14F-4D97-AF65-F5344CB8AC3E}">
        <p14:creationId xmlns:p14="http://schemas.microsoft.com/office/powerpoint/2010/main" val="2309067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9A8562FC-3A30-458A-B24B-B4E6BAF4B077}" type="slidenum">
              <a:rPr lang="el-GR" smtClean="0"/>
              <a:pPr>
                <a:defRPr/>
              </a:pPr>
              <a:t>14</a:t>
            </a:fld>
            <a:endParaRPr lang="el-GR"/>
          </a:p>
        </p:txBody>
      </p:sp>
    </p:spTree>
    <p:extLst>
      <p:ext uri="{BB962C8B-B14F-4D97-AF65-F5344CB8AC3E}">
        <p14:creationId xmlns:p14="http://schemas.microsoft.com/office/powerpoint/2010/main" val="273769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gradFill rotWithShape="0">
          <a:gsLst>
            <a:gs pos="0">
              <a:schemeClr val="bg1"/>
            </a:gs>
            <a:gs pos="100000">
              <a:srgbClr val="32324A"/>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252413" y="65088"/>
            <a:ext cx="9864726" cy="7032625"/>
            <a:chOff x="-313" y="824"/>
            <a:chExt cx="6570" cy="3722"/>
          </a:xfrm>
        </p:grpSpPr>
        <p:sp>
          <p:nvSpPr>
            <p:cNvPr id="5" name="Rectangle 3"/>
            <p:cNvSpPr>
              <a:spLocks noChangeArrowheads="1"/>
            </p:cNvSpPr>
            <p:nvPr userDrawn="1"/>
          </p:nvSpPr>
          <p:spPr bwMode="hidden">
            <a:xfrm rot="20798144" flipV="1">
              <a:off x="-14" y="1033"/>
              <a:ext cx="174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l-GR">
                <a:latin typeface="Arial" charset="0"/>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l-GR">
                <a:latin typeface="Arial" charset="0"/>
              </a:endParaRPr>
            </a:p>
          </p:txBody>
        </p:sp>
        <p:sp>
          <p:nvSpPr>
            <p:cNvPr id="7" name="Rectangle 5"/>
            <p:cNvSpPr>
              <a:spLocks noChangeArrowheads="1"/>
            </p:cNvSpPr>
            <p:nvPr userDrawn="1"/>
          </p:nvSpPr>
          <p:spPr bwMode="hidden">
            <a:xfrm rot="20757421" flipV="1">
              <a:off x="-26"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l-GR">
                <a:latin typeface="Arial" charset="0"/>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l-GR">
                <a:latin typeface="Arial" charset="0"/>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l-GR">
                <a:latin typeface="Arial" charset="0"/>
              </a:endParaRPr>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l-GR">
                <a:latin typeface="Arial" charset="0"/>
              </a:endParaRPr>
            </a:p>
          </p:txBody>
        </p:sp>
        <p:sp>
          <p:nvSpPr>
            <p:cNvPr id="11" name="Rectangle 9"/>
            <p:cNvSpPr>
              <a:spLocks noChangeArrowheads="1"/>
            </p:cNvSpPr>
            <p:nvPr userDrawn="1"/>
          </p:nvSpPr>
          <p:spPr bwMode="hidden">
            <a:xfrm rot="20466593" flipV="1">
              <a:off x="-93" y="1694"/>
              <a:ext cx="3403" cy="7"/>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l-GR">
                <a:latin typeface="Arial" charset="0"/>
              </a:endParaRPr>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l-GR">
                <a:latin typeface="Arial" charset="0"/>
              </a:endParaRP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l-GR">
                <a:latin typeface="Arial" charset="0"/>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l-GR">
                <a:latin typeface="Arial" charset="0"/>
              </a:endParaRP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l-GR">
                <a:latin typeface="Arial" charset="0"/>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l-GR">
                <a:latin typeface="Arial" charset="0"/>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l-GR">
                <a:latin typeface="Arial" charset="0"/>
              </a:endParaRPr>
            </a:p>
          </p:txBody>
        </p:sp>
        <p:sp>
          <p:nvSpPr>
            <p:cNvPr id="18" name="Rectangle 16"/>
            <p:cNvSpPr>
              <a:spLocks noChangeArrowheads="1"/>
            </p:cNvSpPr>
            <p:nvPr userDrawn="1"/>
          </p:nvSpPr>
          <p:spPr bwMode="hidden">
            <a:xfrm rot="18994182" flipV="1">
              <a:off x="2681" y="3071"/>
              <a:ext cx="3576" cy="7"/>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l-GR">
                <a:latin typeface="Arial" charset="0"/>
              </a:endParaRPr>
            </a:p>
          </p:txBody>
        </p:sp>
        <p:sp>
          <p:nvSpPr>
            <p:cNvPr id="19" name="Rectangle 17"/>
            <p:cNvSpPr>
              <a:spLocks noChangeArrowheads="1"/>
            </p:cNvSpPr>
            <p:nvPr userDrawn="1"/>
          </p:nvSpPr>
          <p:spPr bwMode="hidden">
            <a:xfrm rot="18603245" flipV="1">
              <a:off x="4054" y="3502"/>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l-GR">
                <a:latin typeface="Arial" charset="0"/>
              </a:endParaRPr>
            </a:p>
          </p:txBody>
        </p:sp>
        <p:sp>
          <p:nvSpPr>
            <p:cNvPr id="20" name="Rectangle 18"/>
            <p:cNvSpPr>
              <a:spLocks noChangeArrowheads="1"/>
            </p:cNvSpPr>
            <p:nvPr userDrawn="1"/>
          </p:nvSpPr>
          <p:spPr bwMode="hidden">
            <a:xfrm rot="39991575" flipH="1" flipV="1">
              <a:off x="5390" y="4167"/>
              <a:ext cx="501" cy="5"/>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l-GR">
                <a:latin typeface="Arial" charset="0"/>
              </a:endParaRP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l-GR">
                <a:latin typeface="Arial" charset="0"/>
              </a:endParaRPr>
            </a:p>
          </p:txBody>
        </p:sp>
        <p:sp>
          <p:nvSpPr>
            <p:cNvPr id="22" name="Rectangle 20"/>
            <p:cNvSpPr>
              <a:spLocks noChangeArrowheads="1"/>
            </p:cNvSpPr>
            <p:nvPr userDrawn="1"/>
          </p:nvSpPr>
          <p:spPr bwMode="hidden">
            <a:xfrm rot="-20036206">
              <a:off x="-198" y="3396"/>
              <a:ext cx="4141"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l-GR">
                <a:latin typeface="Arial" charset="0"/>
              </a:endParaRP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l-GR">
                <a:latin typeface="Arial" charset="0"/>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l-GR">
                <a:latin typeface="Arial" charset="0"/>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l-GR">
                <a:latin typeface="Arial" charset="0"/>
              </a:endParaRP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l-GR">
                <a:latin typeface="Arial" charset="0"/>
              </a:endParaRPr>
            </a:p>
          </p:txBody>
        </p:sp>
        <p:sp>
          <p:nvSpPr>
            <p:cNvPr id="27" name="Rectangle 25"/>
            <p:cNvSpPr>
              <a:spLocks noChangeArrowheads="1"/>
            </p:cNvSpPr>
            <p:nvPr userDrawn="1"/>
          </p:nvSpPr>
          <p:spPr bwMode="hidden">
            <a:xfrm rot="930109" flipV="1">
              <a:off x="80" y="1946"/>
              <a:ext cx="5756" cy="7"/>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l-GR">
                <a:latin typeface="Arial" charset="0"/>
              </a:endParaRP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l-GR">
                <a:latin typeface="Arial" charset="0"/>
              </a:endParaRP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l-GR">
                <a:latin typeface="Arial" charset="0"/>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l-GR">
                <a:latin typeface="Arial" charset="0"/>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l-GR">
                <a:latin typeface="Arial" charset="0"/>
              </a:endParaRPr>
            </a:p>
          </p:txBody>
        </p:sp>
        <p:sp>
          <p:nvSpPr>
            <p:cNvPr id="32" name="Rectangle 30"/>
            <p:cNvSpPr>
              <a:spLocks noChangeArrowheads="1"/>
            </p:cNvSpPr>
            <p:nvPr userDrawn="1"/>
          </p:nvSpPr>
          <p:spPr bwMode="hidden">
            <a:xfrm rot="655690" flipV="1">
              <a:off x="1487" y="1305"/>
              <a:ext cx="4315" cy="7"/>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l-GR">
                <a:latin typeface="Arial" charset="0"/>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l-GR">
                <a:latin typeface="Arial" charset="0"/>
              </a:endParaRP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l-GR">
                <a:latin typeface="Arial" charset="0"/>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l-GR">
                <a:latin typeface="Arial" charset="0"/>
              </a:endParaRPr>
            </a:p>
          </p:txBody>
        </p:sp>
        <p:sp>
          <p:nvSpPr>
            <p:cNvPr id="36" name="Rectangle 34"/>
            <p:cNvSpPr>
              <a:spLocks noChangeArrowheads="1"/>
            </p:cNvSpPr>
            <p:nvPr userDrawn="1"/>
          </p:nvSpPr>
          <p:spPr bwMode="hidden">
            <a:xfrm rot="1169729" flipV="1">
              <a:off x="-174" y="2663"/>
              <a:ext cx="6105"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l-GR">
                <a:latin typeface="Arial" charset="0"/>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39" name="Oval 37"/>
            <p:cNvSpPr>
              <a:spLocks noChangeArrowheads="1"/>
            </p:cNvSpPr>
            <p:nvPr/>
          </p:nvSpPr>
          <p:spPr bwMode="hidden">
            <a:xfrm>
              <a:off x="159" y="3652"/>
              <a:ext cx="197"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40" name="Oval 38"/>
            <p:cNvSpPr>
              <a:spLocks noChangeArrowheads="1"/>
            </p:cNvSpPr>
            <p:nvPr/>
          </p:nvSpPr>
          <p:spPr bwMode="hidden">
            <a:xfrm>
              <a:off x="2076"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42" name="Oval 40"/>
            <p:cNvSpPr>
              <a:spLocks noChangeArrowheads="1"/>
            </p:cNvSpPr>
            <p:nvPr/>
          </p:nvSpPr>
          <p:spPr bwMode="hidden">
            <a:xfrm>
              <a:off x="1686" y="2857"/>
              <a:ext cx="155"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45" name="Oval 43"/>
            <p:cNvSpPr>
              <a:spLocks noChangeArrowheads="1"/>
            </p:cNvSpPr>
            <p:nvPr/>
          </p:nvSpPr>
          <p:spPr bwMode="hidden">
            <a:xfrm>
              <a:off x="1172" y="2642"/>
              <a:ext cx="155"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46" name="Oval 44"/>
            <p:cNvSpPr>
              <a:spLocks noChangeArrowheads="1"/>
            </p:cNvSpPr>
            <p:nvPr/>
          </p:nvSpPr>
          <p:spPr bwMode="hidden">
            <a:xfrm>
              <a:off x="2401" y="2485"/>
              <a:ext cx="155"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47" name="Oval 45"/>
            <p:cNvSpPr>
              <a:spLocks noChangeArrowheads="1"/>
            </p:cNvSpPr>
            <p:nvPr/>
          </p:nvSpPr>
          <p:spPr bwMode="hidden">
            <a:xfrm>
              <a:off x="1910" y="2314"/>
              <a:ext cx="133"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49" name="Oval 47"/>
            <p:cNvSpPr>
              <a:spLocks noChangeArrowheads="1"/>
            </p:cNvSpPr>
            <p:nvPr/>
          </p:nvSpPr>
          <p:spPr bwMode="hidden">
            <a:xfrm>
              <a:off x="2742" y="2305"/>
              <a:ext cx="141" cy="71"/>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54" name="Oval 52"/>
            <p:cNvSpPr>
              <a:spLocks noChangeArrowheads="1"/>
            </p:cNvSpPr>
            <p:nvPr/>
          </p:nvSpPr>
          <p:spPr bwMode="hidden">
            <a:xfrm>
              <a:off x="3276"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57" name="Oval 55"/>
            <p:cNvSpPr>
              <a:spLocks noChangeArrowheads="1"/>
            </p:cNvSpPr>
            <p:nvPr/>
          </p:nvSpPr>
          <p:spPr bwMode="hidden">
            <a:xfrm>
              <a:off x="1863" y="2028"/>
              <a:ext cx="140"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58" name="Oval 56"/>
            <p:cNvSpPr>
              <a:spLocks noChangeArrowheads="1"/>
            </p:cNvSpPr>
            <p:nvPr/>
          </p:nvSpPr>
          <p:spPr bwMode="hidden">
            <a:xfrm>
              <a:off x="1513" y="2175"/>
              <a:ext cx="140"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59" name="Oval 57"/>
            <p:cNvSpPr>
              <a:spLocks noChangeArrowheads="1"/>
            </p:cNvSpPr>
            <p:nvPr/>
          </p:nvSpPr>
          <p:spPr bwMode="hidden">
            <a:xfrm>
              <a:off x="1192" y="2311"/>
              <a:ext cx="133"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60" name="Oval 58"/>
            <p:cNvSpPr>
              <a:spLocks noChangeArrowheads="1"/>
            </p:cNvSpPr>
            <p:nvPr/>
          </p:nvSpPr>
          <p:spPr bwMode="hidden">
            <a:xfrm>
              <a:off x="1155" y="2047"/>
              <a:ext cx="133" cy="6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63" name="Oval 61"/>
            <p:cNvSpPr>
              <a:spLocks noChangeArrowheads="1"/>
            </p:cNvSpPr>
            <p:nvPr/>
          </p:nvSpPr>
          <p:spPr bwMode="hidden">
            <a:xfrm>
              <a:off x="1804" y="1801"/>
              <a:ext cx="128" cy="6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64" name="Oval 62"/>
            <p:cNvSpPr>
              <a:spLocks noChangeArrowheads="1"/>
            </p:cNvSpPr>
            <p:nvPr/>
          </p:nvSpPr>
          <p:spPr bwMode="hidden">
            <a:xfrm>
              <a:off x="2159" y="1905"/>
              <a:ext cx="128" cy="6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66" name="Oval 64"/>
            <p:cNvSpPr>
              <a:spLocks noChangeArrowheads="1"/>
            </p:cNvSpPr>
            <p:nvPr/>
          </p:nvSpPr>
          <p:spPr bwMode="hidden">
            <a:xfrm>
              <a:off x="470" y="2032"/>
              <a:ext cx="133"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68" name="Oval 66"/>
            <p:cNvSpPr>
              <a:spLocks noChangeArrowheads="1"/>
            </p:cNvSpPr>
            <p:nvPr/>
          </p:nvSpPr>
          <p:spPr bwMode="hidden">
            <a:xfrm>
              <a:off x="798" y="1916"/>
              <a:ext cx="128" cy="6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70" name="Oval 68"/>
            <p:cNvSpPr>
              <a:spLocks noChangeArrowheads="1"/>
            </p:cNvSpPr>
            <p:nvPr/>
          </p:nvSpPr>
          <p:spPr bwMode="hidden">
            <a:xfrm>
              <a:off x="113" y="1901"/>
              <a:ext cx="128" cy="60"/>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72" name="Oval 70"/>
            <p:cNvSpPr>
              <a:spLocks noChangeArrowheads="1"/>
            </p:cNvSpPr>
            <p:nvPr/>
          </p:nvSpPr>
          <p:spPr bwMode="hidden">
            <a:xfrm>
              <a:off x="814" y="2178"/>
              <a:ext cx="134" cy="6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74" name="Oval 72"/>
            <p:cNvSpPr>
              <a:spLocks noChangeArrowheads="1"/>
            </p:cNvSpPr>
            <p:nvPr/>
          </p:nvSpPr>
          <p:spPr bwMode="hidden">
            <a:xfrm>
              <a:off x="2544" y="2015"/>
              <a:ext cx="141" cy="7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75" name="Oval 73"/>
            <p:cNvSpPr>
              <a:spLocks noChangeArrowheads="1"/>
            </p:cNvSpPr>
            <p:nvPr/>
          </p:nvSpPr>
          <p:spPr bwMode="hidden">
            <a:xfrm>
              <a:off x="1457" y="1700"/>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76" name="Oval 74"/>
            <p:cNvSpPr>
              <a:spLocks noChangeArrowheads="1"/>
            </p:cNvSpPr>
            <p:nvPr/>
          </p:nvSpPr>
          <p:spPr bwMode="hidden">
            <a:xfrm>
              <a:off x="1747" y="1599"/>
              <a:ext cx="124"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78" name="Oval 76"/>
            <p:cNvSpPr>
              <a:spLocks noChangeArrowheads="1"/>
            </p:cNvSpPr>
            <p:nvPr/>
          </p:nvSpPr>
          <p:spPr bwMode="hidden">
            <a:xfrm>
              <a:off x="1093" y="1595"/>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79" name="Oval 77"/>
            <p:cNvSpPr>
              <a:spLocks noChangeArrowheads="1"/>
            </p:cNvSpPr>
            <p:nvPr/>
          </p:nvSpPr>
          <p:spPr bwMode="hidden">
            <a:xfrm>
              <a:off x="792" y="1690"/>
              <a:ext cx="124" cy="50"/>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4" name="Oval 82"/>
            <p:cNvSpPr>
              <a:spLocks noChangeArrowheads="1"/>
            </p:cNvSpPr>
            <p:nvPr/>
          </p:nvSpPr>
          <p:spPr bwMode="hidden">
            <a:xfrm>
              <a:off x="806" y="1512"/>
              <a:ext cx="124"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5" name="Oval 83"/>
            <p:cNvSpPr>
              <a:spLocks noChangeArrowheads="1"/>
            </p:cNvSpPr>
            <p:nvPr/>
          </p:nvSpPr>
          <p:spPr bwMode="hidden">
            <a:xfrm>
              <a:off x="495" y="1597"/>
              <a:ext cx="124"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9" name="Oval 87"/>
            <p:cNvSpPr>
              <a:spLocks noChangeArrowheads="1"/>
            </p:cNvSpPr>
            <p:nvPr/>
          </p:nvSpPr>
          <p:spPr bwMode="hidden">
            <a:xfrm>
              <a:off x="3079" y="1511"/>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92" name="Oval 90"/>
            <p:cNvSpPr>
              <a:spLocks noChangeArrowheads="1"/>
            </p:cNvSpPr>
            <p:nvPr/>
          </p:nvSpPr>
          <p:spPr bwMode="hidden">
            <a:xfrm>
              <a:off x="3651" y="1506"/>
              <a:ext cx="124"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97" name="Oval 95"/>
            <p:cNvSpPr>
              <a:spLocks noChangeArrowheads="1"/>
            </p:cNvSpPr>
            <p:nvPr/>
          </p:nvSpPr>
          <p:spPr bwMode="hidden">
            <a:xfrm>
              <a:off x="707" y="4014"/>
              <a:ext cx="190"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99" name="Oval 97"/>
            <p:cNvSpPr>
              <a:spLocks noChangeArrowheads="1"/>
            </p:cNvSpPr>
            <p:nvPr/>
          </p:nvSpPr>
          <p:spPr bwMode="hidden">
            <a:xfrm>
              <a:off x="2604" y="2867"/>
              <a:ext cx="155"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00" name="Oval 98"/>
            <p:cNvSpPr>
              <a:spLocks noChangeArrowheads="1"/>
            </p:cNvSpPr>
            <p:nvPr/>
          </p:nvSpPr>
          <p:spPr bwMode="hidden">
            <a:xfrm>
              <a:off x="2908" y="2668"/>
              <a:ext cx="155"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03" name="Oval 101"/>
            <p:cNvSpPr>
              <a:spLocks noChangeArrowheads="1"/>
            </p:cNvSpPr>
            <p:nvPr/>
          </p:nvSpPr>
          <p:spPr bwMode="hidden">
            <a:xfrm>
              <a:off x="3512" y="2302"/>
              <a:ext cx="133"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05" name="Oval 103"/>
            <p:cNvSpPr>
              <a:spLocks noChangeArrowheads="1"/>
            </p:cNvSpPr>
            <p:nvPr/>
          </p:nvSpPr>
          <p:spPr bwMode="hidden">
            <a:xfrm>
              <a:off x="3753" y="2158"/>
              <a:ext cx="133" cy="6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08" name="Oval 106"/>
            <p:cNvSpPr>
              <a:spLocks noChangeArrowheads="1"/>
            </p:cNvSpPr>
            <p:nvPr/>
          </p:nvSpPr>
          <p:spPr bwMode="hidden">
            <a:xfrm>
              <a:off x="4505" y="1700"/>
              <a:ext cx="124"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09" name="Oval 107"/>
            <p:cNvSpPr>
              <a:spLocks noChangeArrowheads="1"/>
            </p:cNvSpPr>
            <p:nvPr/>
          </p:nvSpPr>
          <p:spPr bwMode="hidden">
            <a:xfrm>
              <a:off x="4660" y="1603"/>
              <a:ext cx="124"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19" name="Oval 117"/>
            <p:cNvSpPr>
              <a:spLocks noChangeArrowheads="1"/>
            </p:cNvSpPr>
            <p:nvPr/>
          </p:nvSpPr>
          <p:spPr bwMode="hidden">
            <a:xfrm>
              <a:off x="2096" y="1284"/>
              <a:ext cx="111" cy="50"/>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22" name="Oval 120"/>
            <p:cNvSpPr>
              <a:spLocks noChangeArrowheads="1"/>
            </p:cNvSpPr>
            <p:nvPr/>
          </p:nvSpPr>
          <p:spPr bwMode="hidden">
            <a:xfrm>
              <a:off x="611" y="1284"/>
              <a:ext cx="111"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23" name="Oval 121"/>
            <p:cNvSpPr>
              <a:spLocks noChangeArrowheads="1"/>
            </p:cNvSpPr>
            <p:nvPr/>
          </p:nvSpPr>
          <p:spPr bwMode="hidden">
            <a:xfrm>
              <a:off x="306" y="1358"/>
              <a:ext cx="110"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26" name="Oval 124"/>
            <p:cNvSpPr>
              <a:spLocks noChangeArrowheads="1"/>
            </p:cNvSpPr>
            <p:nvPr/>
          </p:nvSpPr>
          <p:spPr bwMode="hidden">
            <a:xfrm>
              <a:off x="4407" y="1440"/>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29" name="Oval 127"/>
            <p:cNvSpPr>
              <a:spLocks noChangeArrowheads="1"/>
            </p:cNvSpPr>
            <p:nvPr/>
          </p:nvSpPr>
          <p:spPr bwMode="hidden">
            <a:xfrm>
              <a:off x="2853"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30" name="Oval 128"/>
            <p:cNvSpPr>
              <a:spLocks noChangeArrowheads="1"/>
            </p:cNvSpPr>
            <p:nvPr/>
          </p:nvSpPr>
          <p:spPr bwMode="hidden">
            <a:xfrm>
              <a:off x="2678" y="1109"/>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33" name="Oval 131"/>
            <p:cNvSpPr>
              <a:spLocks noChangeArrowheads="1"/>
            </p:cNvSpPr>
            <p:nvPr/>
          </p:nvSpPr>
          <p:spPr bwMode="hidden">
            <a:xfrm>
              <a:off x="1088" y="1277"/>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38" name="Oval 136"/>
            <p:cNvSpPr>
              <a:spLocks noChangeArrowheads="1"/>
            </p:cNvSpPr>
            <p:nvPr/>
          </p:nvSpPr>
          <p:spPr bwMode="hidden">
            <a:xfrm>
              <a:off x="1120" y="1063"/>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44" name="Oval 142"/>
            <p:cNvSpPr>
              <a:spLocks noChangeArrowheads="1"/>
            </p:cNvSpPr>
            <p:nvPr/>
          </p:nvSpPr>
          <p:spPr bwMode="hidden">
            <a:xfrm>
              <a:off x="2769" y="1446"/>
              <a:ext cx="111"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46" name="Oval 144"/>
            <p:cNvSpPr>
              <a:spLocks noChangeArrowheads="1"/>
            </p:cNvSpPr>
            <p:nvPr/>
          </p:nvSpPr>
          <p:spPr bwMode="hidden">
            <a:xfrm>
              <a:off x="2502"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58" name="Oval 156"/>
            <p:cNvSpPr>
              <a:spLocks noChangeArrowheads="1"/>
            </p:cNvSpPr>
            <p:nvPr/>
          </p:nvSpPr>
          <p:spPr bwMode="hidden">
            <a:xfrm>
              <a:off x="878" y="1121"/>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62" name="Oval 160"/>
            <p:cNvSpPr>
              <a:spLocks noChangeArrowheads="1"/>
            </p:cNvSpPr>
            <p:nvPr/>
          </p:nvSpPr>
          <p:spPr bwMode="hidden">
            <a:xfrm>
              <a:off x="435" y="1100"/>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64" name="Oval 162"/>
            <p:cNvSpPr>
              <a:spLocks noChangeArrowheads="1"/>
            </p:cNvSpPr>
            <p:nvPr/>
          </p:nvSpPr>
          <p:spPr bwMode="hidden">
            <a:xfrm>
              <a:off x="858" y="1001"/>
              <a:ext cx="100"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66" name="Oval 164"/>
            <p:cNvSpPr>
              <a:spLocks noChangeArrowheads="1"/>
            </p:cNvSpPr>
            <p:nvPr/>
          </p:nvSpPr>
          <p:spPr bwMode="hidden">
            <a:xfrm>
              <a:off x="1739" y="1008"/>
              <a:ext cx="100"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71" name="Oval 169"/>
            <p:cNvSpPr>
              <a:spLocks noChangeArrowheads="1"/>
            </p:cNvSpPr>
            <p:nvPr/>
          </p:nvSpPr>
          <p:spPr bwMode="hidden">
            <a:xfrm>
              <a:off x="2556" y="1516"/>
              <a:ext cx="124"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75" name="Oval 173"/>
            <p:cNvSpPr>
              <a:spLocks noChangeArrowheads="1"/>
            </p:cNvSpPr>
            <p:nvPr/>
          </p:nvSpPr>
          <p:spPr bwMode="hidden">
            <a:xfrm>
              <a:off x="1264" y="908"/>
              <a:ext cx="78"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77" name="Oval 175"/>
            <p:cNvSpPr>
              <a:spLocks noChangeArrowheads="1"/>
            </p:cNvSpPr>
            <p:nvPr/>
          </p:nvSpPr>
          <p:spPr bwMode="hidden">
            <a:xfrm>
              <a:off x="1650" y="824"/>
              <a:ext cx="82"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78" name="Oval 176"/>
            <p:cNvSpPr>
              <a:spLocks noChangeArrowheads="1"/>
            </p:cNvSpPr>
            <p:nvPr/>
          </p:nvSpPr>
          <p:spPr bwMode="hidden">
            <a:xfrm>
              <a:off x="1918" y="869"/>
              <a:ext cx="85"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79" name="Oval 177"/>
            <p:cNvSpPr>
              <a:spLocks noChangeArrowheads="1"/>
            </p:cNvSpPr>
            <p:nvPr/>
          </p:nvSpPr>
          <p:spPr bwMode="hidden">
            <a:xfrm>
              <a:off x="1720" y="923"/>
              <a:ext cx="82"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82" name="Oval 180"/>
            <p:cNvSpPr>
              <a:spLocks noChangeArrowheads="1"/>
            </p:cNvSpPr>
            <p:nvPr/>
          </p:nvSpPr>
          <p:spPr bwMode="hidden">
            <a:xfrm>
              <a:off x="1076" y="953"/>
              <a:ext cx="100"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85" name="Oval 183"/>
            <p:cNvSpPr>
              <a:spLocks noChangeArrowheads="1"/>
            </p:cNvSpPr>
            <p:nvPr/>
          </p:nvSpPr>
          <p:spPr bwMode="hidden">
            <a:xfrm>
              <a:off x="3238" y="3121"/>
              <a:ext cx="167"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86" name="Oval 184"/>
            <p:cNvSpPr>
              <a:spLocks noChangeArrowheads="1"/>
            </p:cNvSpPr>
            <p:nvPr/>
          </p:nvSpPr>
          <p:spPr bwMode="hidden">
            <a:xfrm>
              <a:off x="3550" y="2880"/>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90" name="Oval 188"/>
            <p:cNvSpPr>
              <a:spLocks noChangeArrowheads="1"/>
            </p:cNvSpPr>
            <p:nvPr/>
          </p:nvSpPr>
          <p:spPr bwMode="hidden">
            <a:xfrm>
              <a:off x="4327" y="2314"/>
              <a:ext cx="133"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91" name="Oval 189"/>
            <p:cNvSpPr>
              <a:spLocks noChangeArrowheads="1"/>
            </p:cNvSpPr>
            <p:nvPr/>
          </p:nvSpPr>
          <p:spPr bwMode="hidden">
            <a:xfrm>
              <a:off x="4712" y="2022"/>
              <a:ext cx="133"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92" name="Oval 190"/>
            <p:cNvSpPr>
              <a:spLocks noChangeArrowheads="1"/>
            </p:cNvSpPr>
            <p:nvPr/>
          </p:nvSpPr>
          <p:spPr bwMode="hidden">
            <a:xfrm>
              <a:off x="4533" y="2162"/>
              <a:ext cx="140" cy="60"/>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95" name="Oval 193"/>
            <p:cNvSpPr>
              <a:spLocks noChangeArrowheads="1"/>
            </p:cNvSpPr>
            <p:nvPr/>
          </p:nvSpPr>
          <p:spPr bwMode="hidden">
            <a:xfrm>
              <a:off x="5161" y="1702"/>
              <a:ext cx="124"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97" name="Oval 195"/>
            <p:cNvSpPr>
              <a:spLocks noChangeArrowheads="1"/>
            </p:cNvSpPr>
            <p:nvPr/>
          </p:nvSpPr>
          <p:spPr bwMode="hidden">
            <a:xfrm>
              <a:off x="5398" y="1521"/>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199" name="Oval 197"/>
            <p:cNvSpPr>
              <a:spLocks noChangeArrowheads="1"/>
            </p:cNvSpPr>
            <p:nvPr/>
          </p:nvSpPr>
          <p:spPr bwMode="hidden">
            <a:xfrm>
              <a:off x="3651" y="3693"/>
              <a:ext cx="197"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200" name="Oval 198"/>
            <p:cNvSpPr>
              <a:spLocks noChangeArrowheads="1"/>
            </p:cNvSpPr>
            <p:nvPr/>
          </p:nvSpPr>
          <p:spPr bwMode="hidden">
            <a:xfrm>
              <a:off x="4773" y="3705"/>
              <a:ext cx="202"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202" name="Oval 200"/>
            <p:cNvSpPr>
              <a:spLocks noChangeArrowheads="1"/>
            </p:cNvSpPr>
            <p:nvPr/>
          </p:nvSpPr>
          <p:spPr bwMode="hidden">
            <a:xfrm>
              <a:off x="3989" y="3396"/>
              <a:ext cx="168" cy="97"/>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204" name="Oval 202"/>
            <p:cNvSpPr>
              <a:spLocks noChangeArrowheads="1"/>
            </p:cNvSpPr>
            <p:nvPr/>
          </p:nvSpPr>
          <p:spPr bwMode="hidden">
            <a:xfrm>
              <a:off x="5044" y="3418"/>
              <a:ext cx="167" cy="9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210" name="Oval 208"/>
            <p:cNvSpPr>
              <a:spLocks noChangeArrowheads="1"/>
            </p:cNvSpPr>
            <p:nvPr/>
          </p:nvSpPr>
          <p:spPr bwMode="hidden">
            <a:xfrm>
              <a:off x="5444" y="2052"/>
              <a:ext cx="134" cy="72"/>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211" name="Oval 209"/>
            <p:cNvSpPr>
              <a:spLocks noChangeArrowheads="1"/>
            </p:cNvSpPr>
            <p:nvPr/>
          </p:nvSpPr>
          <p:spPr bwMode="hidden">
            <a:xfrm>
              <a:off x="5161" y="2314"/>
              <a:ext cx="141"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214" name="Oval 212"/>
            <p:cNvSpPr>
              <a:spLocks noChangeArrowheads="1"/>
            </p:cNvSpPr>
            <p:nvPr/>
          </p:nvSpPr>
          <p:spPr bwMode="hidden">
            <a:xfrm>
              <a:off x="5689" y="1811"/>
              <a:ext cx="128" cy="60"/>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216" name="Oval 214"/>
            <p:cNvSpPr>
              <a:spLocks noChangeArrowheads="1"/>
            </p:cNvSpPr>
            <p:nvPr/>
          </p:nvSpPr>
          <p:spPr bwMode="hidden">
            <a:xfrm>
              <a:off x="-65" y="2865"/>
              <a:ext cx="149"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217" name="Oval 215"/>
            <p:cNvSpPr>
              <a:spLocks noChangeArrowheads="1"/>
            </p:cNvSpPr>
            <p:nvPr/>
          </p:nvSpPr>
          <p:spPr bwMode="hidden">
            <a:xfrm>
              <a:off x="2" y="2477"/>
              <a:ext cx="155"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218" name="Oval 216"/>
            <p:cNvSpPr>
              <a:spLocks noChangeArrowheads="1"/>
            </p:cNvSpPr>
            <p:nvPr/>
          </p:nvSpPr>
          <p:spPr bwMode="hidden">
            <a:xfrm>
              <a:off x="-8" y="1436"/>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grpSp>
      <p:sp>
        <p:nvSpPr>
          <p:cNvPr id="9434"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l-GR"/>
              <a:t>Click to edit Master title style</a:t>
            </a:r>
          </a:p>
        </p:txBody>
      </p:sp>
      <p:sp>
        <p:nvSpPr>
          <p:cNvPr id="9435"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l-GR"/>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l-GR"/>
          </a:p>
        </p:txBody>
      </p:sp>
      <p:sp>
        <p:nvSpPr>
          <p:cNvPr id="222" name="Rectangle 222"/>
          <p:cNvSpPr>
            <a:spLocks noGrp="1" noChangeArrowheads="1"/>
          </p:cNvSpPr>
          <p:nvPr>
            <p:ph type="sldNum" sz="quarter" idx="12"/>
          </p:nvPr>
        </p:nvSpPr>
        <p:spPr/>
        <p:txBody>
          <a:bodyPr/>
          <a:lstStyle>
            <a:lvl1pPr>
              <a:defRPr smtClean="0"/>
            </a:lvl1pPr>
          </a:lstStyle>
          <a:p>
            <a:pPr>
              <a:defRPr/>
            </a:pPr>
            <a:fld id="{1A1E3A17-D94B-4F96-AA18-5F2BE4E1A071}" type="slidenum">
              <a:rPr lang="el-GR"/>
              <a:pPr>
                <a:defRPr/>
              </a:pPr>
              <a:t>‹#›</a:t>
            </a:fld>
            <a:endParaRPr lang="el-GR"/>
          </a:p>
        </p:txBody>
      </p:sp>
    </p:spTree>
    <p:extLst>
      <p:ext uri="{BB962C8B-B14F-4D97-AF65-F5344CB8AC3E}">
        <p14:creationId xmlns:p14="http://schemas.microsoft.com/office/powerpoint/2010/main" val="3771229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18"/>
          <p:cNvSpPr>
            <a:spLocks noGrp="1" noChangeArrowheads="1"/>
          </p:cNvSpPr>
          <p:nvPr>
            <p:ph type="sldNum" sz="quarter" idx="10"/>
          </p:nvPr>
        </p:nvSpPr>
        <p:spPr>
          <a:ln/>
        </p:spPr>
        <p:txBody>
          <a:bodyPr/>
          <a:lstStyle>
            <a:lvl1pPr>
              <a:defRPr/>
            </a:lvl1pPr>
          </a:lstStyle>
          <a:p>
            <a:pPr>
              <a:defRPr/>
            </a:pPr>
            <a:fld id="{B7B3B1DD-6694-41B0-90E3-C9DC238F84ED}" type="slidenum">
              <a:rPr lang="el-GR"/>
              <a:pPr>
                <a:defRPr/>
              </a:pPr>
              <a:t>‹#›</a:t>
            </a:fld>
            <a:endParaRPr lang="el-GR"/>
          </a:p>
        </p:txBody>
      </p:sp>
      <p:sp>
        <p:nvSpPr>
          <p:cNvPr id="5" name="Rectangle 219"/>
          <p:cNvSpPr>
            <a:spLocks noGrp="1" noChangeArrowheads="1"/>
          </p:cNvSpPr>
          <p:nvPr>
            <p:ph type="dt" sz="half" idx="11"/>
          </p:nvPr>
        </p:nvSpPr>
        <p:spPr>
          <a:ln/>
        </p:spPr>
        <p:txBody>
          <a:bodyPr/>
          <a:lstStyle>
            <a:lvl1pPr>
              <a:defRPr/>
            </a:lvl1pPr>
          </a:lstStyle>
          <a:p>
            <a:pPr>
              <a:defRPr/>
            </a:pPr>
            <a:endParaRPr lang="el-GR"/>
          </a:p>
        </p:txBody>
      </p:sp>
      <p:sp>
        <p:nvSpPr>
          <p:cNvPr id="6" name="Rectangle 220"/>
          <p:cNvSpPr>
            <a:spLocks noGrp="1" noChangeArrowheads="1"/>
          </p:cNvSpPr>
          <p:nvPr>
            <p:ph type="ftr" sz="quarter"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3935194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946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946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18"/>
          <p:cNvSpPr>
            <a:spLocks noGrp="1" noChangeArrowheads="1"/>
          </p:cNvSpPr>
          <p:nvPr>
            <p:ph type="sldNum" sz="quarter" idx="10"/>
          </p:nvPr>
        </p:nvSpPr>
        <p:spPr>
          <a:ln/>
        </p:spPr>
        <p:txBody>
          <a:bodyPr/>
          <a:lstStyle>
            <a:lvl1pPr>
              <a:defRPr/>
            </a:lvl1pPr>
          </a:lstStyle>
          <a:p>
            <a:pPr>
              <a:defRPr/>
            </a:pPr>
            <a:fld id="{C3A2FBF1-4333-41ED-94C7-F66DBE8D3409}" type="slidenum">
              <a:rPr lang="el-GR"/>
              <a:pPr>
                <a:defRPr/>
              </a:pPr>
              <a:t>‹#›</a:t>
            </a:fld>
            <a:endParaRPr lang="el-GR"/>
          </a:p>
        </p:txBody>
      </p:sp>
      <p:sp>
        <p:nvSpPr>
          <p:cNvPr id="5" name="Rectangle 219"/>
          <p:cNvSpPr>
            <a:spLocks noGrp="1" noChangeArrowheads="1"/>
          </p:cNvSpPr>
          <p:nvPr>
            <p:ph type="dt" sz="half" idx="11"/>
          </p:nvPr>
        </p:nvSpPr>
        <p:spPr>
          <a:ln/>
        </p:spPr>
        <p:txBody>
          <a:bodyPr/>
          <a:lstStyle>
            <a:lvl1pPr>
              <a:defRPr/>
            </a:lvl1pPr>
          </a:lstStyle>
          <a:p>
            <a:pPr>
              <a:defRPr/>
            </a:pPr>
            <a:endParaRPr lang="el-GR"/>
          </a:p>
        </p:txBody>
      </p:sp>
      <p:sp>
        <p:nvSpPr>
          <p:cNvPr id="6" name="Rectangle 220"/>
          <p:cNvSpPr>
            <a:spLocks noGrp="1" noChangeArrowheads="1"/>
          </p:cNvSpPr>
          <p:nvPr>
            <p:ph type="ftr" sz="quarter"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3609155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CCEDB5-1606-468A-A145-1FE6EB35A252}"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51826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17E07F-CABD-4AA5-8E62-53BFE5A7130E}"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757645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0C4678-D39E-4FD7-98C9-D1BD2164C1C9}"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631682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7F5CC8-CF58-46A4-BB9C-B2C9D377C135}"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571778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7124E3-C383-4F0A-9DCC-FAA5425388DC}"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602540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0143F9-FB34-4E4F-9DA8-EECE8FF81445}"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658893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017F61-F406-46DE-9153-1D7096BC16B6}"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617660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05CC57-8BD4-40A8-B7B5-07E4FE04A05F}"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874237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18"/>
          <p:cNvSpPr>
            <a:spLocks noGrp="1" noChangeArrowheads="1"/>
          </p:cNvSpPr>
          <p:nvPr>
            <p:ph type="sldNum" sz="quarter" idx="10"/>
          </p:nvPr>
        </p:nvSpPr>
        <p:spPr>
          <a:ln/>
        </p:spPr>
        <p:txBody>
          <a:bodyPr/>
          <a:lstStyle>
            <a:lvl1pPr>
              <a:defRPr/>
            </a:lvl1pPr>
          </a:lstStyle>
          <a:p>
            <a:pPr>
              <a:defRPr/>
            </a:pPr>
            <a:fld id="{3818CE36-6513-4197-A02C-06FCCFF09330}" type="slidenum">
              <a:rPr lang="el-GR"/>
              <a:pPr>
                <a:defRPr/>
              </a:pPr>
              <a:t>‹#›</a:t>
            </a:fld>
            <a:endParaRPr lang="el-GR"/>
          </a:p>
        </p:txBody>
      </p:sp>
      <p:sp>
        <p:nvSpPr>
          <p:cNvPr id="5" name="Rectangle 219"/>
          <p:cNvSpPr>
            <a:spLocks noGrp="1" noChangeArrowheads="1"/>
          </p:cNvSpPr>
          <p:nvPr>
            <p:ph type="dt" sz="half" idx="11"/>
          </p:nvPr>
        </p:nvSpPr>
        <p:spPr>
          <a:ln/>
        </p:spPr>
        <p:txBody>
          <a:bodyPr/>
          <a:lstStyle>
            <a:lvl1pPr>
              <a:defRPr/>
            </a:lvl1pPr>
          </a:lstStyle>
          <a:p>
            <a:pPr>
              <a:defRPr/>
            </a:pPr>
            <a:endParaRPr lang="el-GR"/>
          </a:p>
        </p:txBody>
      </p:sp>
      <p:sp>
        <p:nvSpPr>
          <p:cNvPr id="6" name="Rectangle 220"/>
          <p:cNvSpPr>
            <a:spLocks noGrp="1" noChangeArrowheads="1"/>
          </p:cNvSpPr>
          <p:nvPr>
            <p:ph type="ftr" sz="quarter"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3921727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EA8642-1391-4268-BB68-E3BEABCE6EB3}"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4080503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0A28E6-A602-47D0-AB3D-09B272559B09}"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994030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37BE89-97B8-49A5-B400-1E86215EBCFD}"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90125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CCEDB5-1606-468A-A145-1FE6EB35A252}"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096728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17E07F-CABD-4AA5-8E62-53BFE5A7130E}"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073704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0C4678-D39E-4FD7-98C9-D1BD2164C1C9}"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980336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7F5CC8-CF58-46A4-BB9C-B2C9D377C135}"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486760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7124E3-C383-4F0A-9DCC-FAA5425388DC}"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645443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0143F9-FB34-4E4F-9DA8-EECE8FF81445}"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346839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017F61-F406-46DE-9153-1D7096BC16B6}"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97853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218"/>
          <p:cNvSpPr>
            <a:spLocks noGrp="1" noChangeArrowheads="1"/>
          </p:cNvSpPr>
          <p:nvPr>
            <p:ph type="sldNum" sz="quarter" idx="10"/>
          </p:nvPr>
        </p:nvSpPr>
        <p:spPr>
          <a:ln/>
        </p:spPr>
        <p:txBody>
          <a:bodyPr/>
          <a:lstStyle>
            <a:lvl1pPr>
              <a:defRPr/>
            </a:lvl1pPr>
          </a:lstStyle>
          <a:p>
            <a:pPr>
              <a:defRPr/>
            </a:pPr>
            <a:fld id="{4C209221-10F3-4B58-AEBB-0F792B063B69}" type="slidenum">
              <a:rPr lang="el-GR"/>
              <a:pPr>
                <a:defRPr/>
              </a:pPr>
              <a:t>‹#›</a:t>
            </a:fld>
            <a:endParaRPr lang="el-GR"/>
          </a:p>
        </p:txBody>
      </p:sp>
      <p:sp>
        <p:nvSpPr>
          <p:cNvPr id="5" name="Rectangle 219"/>
          <p:cNvSpPr>
            <a:spLocks noGrp="1" noChangeArrowheads="1"/>
          </p:cNvSpPr>
          <p:nvPr>
            <p:ph type="dt" sz="half" idx="11"/>
          </p:nvPr>
        </p:nvSpPr>
        <p:spPr>
          <a:ln/>
        </p:spPr>
        <p:txBody>
          <a:bodyPr/>
          <a:lstStyle>
            <a:lvl1pPr>
              <a:defRPr/>
            </a:lvl1pPr>
          </a:lstStyle>
          <a:p>
            <a:pPr>
              <a:defRPr/>
            </a:pPr>
            <a:endParaRPr lang="el-GR"/>
          </a:p>
        </p:txBody>
      </p:sp>
      <p:sp>
        <p:nvSpPr>
          <p:cNvPr id="6" name="Rectangle 220"/>
          <p:cNvSpPr>
            <a:spLocks noGrp="1" noChangeArrowheads="1"/>
          </p:cNvSpPr>
          <p:nvPr>
            <p:ph type="ftr" sz="quarter"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7613944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05CC57-8BD4-40A8-B7B5-07E4FE04A05F}"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336759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EA8642-1391-4268-BB68-E3BEABCE6EB3}"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339338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0A28E6-A602-47D0-AB3D-09B272559B09}"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065711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37BE89-97B8-49A5-B400-1E86215EBCFD}"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617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218"/>
          <p:cNvSpPr>
            <a:spLocks noGrp="1" noChangeArrowheads="1"/>
          </p:cNvSpPr>
          <p:nvPr>
            <p:ph type="sldNum" sz="quarter" idx="10"/>
          </p:nvPr>
        </p:nvSpPr>
        <p:spPr>
          <a:ln/>
        </p:spPr>
        <p:txBody>
          <a:bodyPr/>
          <a:lstStyle>
            <a:lvl1pPr>
              <a:defRPr/>
            </a:lvl1pPr>
          </a:lstStyle>
          <a:p>
            <a:pPr>
              <a:defRPr/>
            </a:pPr>
            <a:fld id="{6D1D7317-B625-463F-81A6-F1034712761D}" type="slidenum">
              <a:rPr lang="el-GR"/>
              <a:pPr>
                <a:defRPr/>
              </a:pPr>
              <a:t>‹#›</a:t>
            </a:fld>
            <a:endParaRPr lang="el-GR"/>
          </a:p>
        </p:txBody>
      </p:sp>
      <p:sp>
        <p:nvSpPr>
          <p:cNvPr id="6" name="Rectangle 219"/>
          <p:cNvSpPr>
            <a:spLocks noGrp="1" noChangeArrowheads="1"/>
          </p:cNvSpPr>
          <p:nvPr>
            <p:ph type="dt" sz="half" idx="11"/>
          </p:nvPr>
        </p:nvSpPr>
        <p:spPr>
          <a:ln/>
        </p:spPr>
        <p:txBody>
          <a:bodyPr/>
          <a:lstStyle>
            <a:lvl1pPr>
              <a:defRPr/>
            </a:lvl1pPr>
          </a:lstStyle>
          <a:p>
            <a:pPr>
              <a:defRPr/>
            </a:pPr>
            <a:endParaRPr lang="el-GR"/>
          </a:p>
        </p:txBody>
      </p:sp>
      <p:sp>
        <p:nvSpPr>
          <p:cNvPr id="7" name="Rectangle 220"/>
          <p:cNvSpPr>
            <a:spLocks noGrp="1" noChangeArrowheads="1"/>
          </p:cNvSpPr>
          <p:nvPr>
            <p:ph type="ftr" sz="quarter"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5767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218"/>
          <p:cNvSpPr>
            <a:spLocks noGrp="1" noChangeArrowheads="1"/>
          </p:cNvSpPr>
          <p:nvPr>
            <p:ph type="sldNum" sz="quarter" idx="10"/>
          </p:nvPr>
        </p:nvSpPr>
        <p:spPr>
          <a:ln/>
        </p:spPr>
        <p:txBody>
          <a:bodyPr/>
          <a:lstStyle>
            <a:lvl1pPr>
              <a:defRPr/>
            </a:lvl1pPr>
          </a:lstStyle>
          <a:p>
            <a:pPr>
              <a:defRPr/>
            </a:pPr>
            <a:fld id="{D3A40198-2869-4F62-8075-24FC29E29320}" type="slidenum">
              <a:rPr lang="el-GR"/>
              <a:pPr>
                <a:defRPr/>
              </a:pPr>
              <a:t>‹#›</a:t>
            </a:fld>
            <a:endParaRPr lang="el-GR"/>
          </a:p>
        </p:txBody>
      </p:sp>
      <p:sp>
        <p:nvSpPr>
          <p:cNvPr id="8" name="Rectangle 219"/>
          <p:cNvSpPr>
            <a:spLocks noGrp="1" noChangeArrowheads="1"/>
          </p:cNvSpPr>
          <p:nvPr>
            <p:ph type="dt" sz="half" idx="11"/>
          </p:nvPr>
        </p:nvSpPr>
        <p:spPr>
          <a:ln/>
        </p:spPr>
        <p:txBody>
          <a:bodyPr/>
          <a:lstStyle>
            <a:lvl1pPr>
              <a:defRPr/>
            </a:lvl1pPr>
          </a:lstStyle>
          <a:p>
            <a:pPr>
              <a:defRPr/>
            </a:pPr>
            <a:endParaRPr lang="el-GR"/>
          </a:p>
        </p:txBody>
      </p:sp>
      <p:sp>
        <p:nvSpPr>
          <p:cNvPr id="9" name="Rectangle 220"/>
          <p:cNvSpPr>
            <a:spLocks noGrp="1" noChangeArrowheads="1"/>
          </p:cNvSpPr>
          <p:nvPr>
            <p:ph type="ftr" sz="quarter"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1024153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218"/>
          <p:cNvSpPr>
            <a:spLocks noGrp="1" noChangeArrowheads="1"/>
          </p:cNvSpPr>
          <p:nvPr>
            <p:ph type="sldNum" sz="quarter" idx="10"/>
          </p:nvPr>
        </p:nvSpPr>
        <p:spPr>
          <a:ln/>
        </p:spPr>
        <p:txBody>
          <a:bodyPr/>
          <a:lstStyle>
            <a:lvl1pPr>
              <a:defRPr/>
            </a:lvl1pPr>
          </a:lstStyle>
          <a:p>
            <a:pPr>
              <a:defRPr/>
            </a:pPr>
            <a:fld id="{C873B158-0AF0-4AA3-8B42-646227F9E163}" type="slidenum">
              <a:rPr lang="el-GR"/>
              <a:pPr>
                <a:defRPr/>
              </a:pPr>
              <a:t>‹#›</a:t>
            </a:fld>
            <a:endParaRPr lang="el-GR"/>
          </a:p>
        </p:txBody>
      </p:sp>
      <p:sp>
        <p:nvSpPr>
          <p:cNvPr id="4" name="Rectangle 219"/>
          <p:cNvSpPr>
            <a:spLocks noGrp="1" noChangeArrowheads="1"/>
          </p:cNvSpPr>
          <p:nvPr>
            <p:ph type="dt" sz="half" idx="11"/>
          </p:nvPr>
        </p:nvSpPr>
        <p:spPr>
          <a:ln/>
        </p:spPr>
        <p:txBody>
          <a:bodyPr/>
          <a:lstStyle>
            <a:lvl1pPr>
              <a:defRPr/>
            </a:lvl1pPr>
          </a:lstStyle>
          <a:p>
            <a:pPr>
              <a:defRPr/>
            </a:pPr>
            <a:endParaRPr lang="el-GR"/>
          </a:p>
        </p:txBody>
      </p:sp>
      <p:sp>
        <p:nvSpPr>
          <p:cNvPr id="5" name="Rectangle 220"/>
          <p:cNvSpPr>
            <a:spLocks noGrp="1" noChangeArrowheads="1"/>
          </p:cNvSpPr>
          <p:nvPr>
            <p:ph type="ftr" sz="quarter"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45480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8277B4B5-905B-47A4-A637-F191C55D80F1}" type="slidenum">
              <a:rPr lang="el-GR"/>
              <a:pPr>
                <a:defRPr/>
              </a:pPr>
              <a:t>‹#›</a:t>
            </a:fld>
            <a:endParaRPr lang="el-GR"/>
          </a:p>
        </p:txBody>
      </p:sp>
      <p:sp>
        <p:nvSpPr>
          <p:cNvPr id="3" name="Rectangle 219"/>
          <p:cNvSpPr>
            <a:spLocks noGrp="1" noChangeArrowheads="1"/>
          </p:cNvSpPr>
          <p:nvPr>
            <p:ph type="dt" sz="half" idx="11"/>
          </p:nvPr>
        </p:nvSpPr>
        <p:spPr>
          <a:ln/>
        </p:spPr>
        <p:txBody>
          <a:bodyPr/>
          <a:lstStyle>
            <a:lvl1pPr>
              <a:defRPr/>
            </a:lvl1pPr>
          </a:lstStyle>
          <a:p>
            <a:pPr>
              <a:defRPr/>
            </a:pPr>
            <a:endParaRPr lang="el-GR"/>
          </a:p>
        </p:txBody>
      </p:sp>
      <p:sp>
        <p:nvSpPr>
          <p:cNvPr id="4" name="Rectangle 220"/>
          <p:cNvSpPr>
            <a:spLocks noGrp="1" noChangeArrowheads="1"/>
          </p:cNvSpPr>
          <p:nvPr>
            <p:ph type="ftr" sz="quarter"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257624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218"/>
          <p:cNvSpPr>
            <a:spLocks noGrp="1" noChangeArrowheads="1"/>
          </p:cNvSpPr>
          <p:nvPr>
            <p:ph type="sldNum" sz="quarter" idx="10"/>
          </p:nvPr>
        </p:nvSpPr>
        <p:spPr>
          <a:ln/>
        </p:spPr>
        <p:txBody>
          <a:bodyPr/>
          <a:lstStyle>
            <a:lvl1pPr>
              <a:defRPr/>
            </a:lvl1pPr>
          </a:lstStyle>
          <a:p>
            <a:pPr>
              <a:defRPr/>
            </a:pPr>
            <a:fld id="{FF0F7BA1-B432-42BE-AF1F-7666C37E7C59}" type="slidenum">
              <a:rPr lang="el-GR"/>
              <a:pPr>
                <a:defRPr/>
              </a:pPr>
              <a:t>‹#›</a:t>
            </a:fld>
            <a:endParaRPr lang="el-GR"/>
          </a:p>
        </p:txBody>
      </p:sp>
      <p:sp>
        <p:nvSpPr>
          <p:cNvPr id="6" name="Rectangle 219"/>
          <p:cNvSpPr>
            <a:spLocks noGrp="1" noChangeArrowheads="1"/>
          </p:cNvSpPr>
          <p:nvPr>
            <p:ph type="dt" sz="half" idx="11"/>
          </p:nvPr>
        </p:nvSpPr>
        <p:spPr>
          <a:ln/>
        </p:spPr>
        <p:txBody>
          <a:bodyPr/>
          <a:lstStyle>
            <a:lvl1pPr>
              <a:defRPr/>
            </a:lvl1pPr>
          </a:lstStyle>
          <a:p>
            <a:pPr>
              <a:defRPr/>
            </a:pPr>
            <a:endParaRPr lang="el-GR"/>
          </a:p>
        </p:txBody>
      </p:sp>
      <p:sp>
        <p:nvSpPr>
          <p:cNvPr id="7" name="Rectangle 220"/>
          <p:cNvSpPr>
            <a:spLocks noGrp="1" noChangeArrowheads="1"/>
          </p:cNvSpPr>
          <p:nvPr>
            <p:ph type="ftr" sz="quarter"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143597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218"/>
          <p:cNvSpPr>
            <a:spLocks noGrp="1" noChangeArrowheads="1"/>
          </p:cNvSpPr>
          <p:nvPr>
            <p:ph type="sldNum" sz="quarter" idx="10"/>
          </p:nvPr>
        </p:nvSpPr>
        <p:spPr>
          <a:ln/>
        </p:spPr>
        <p:txBody>
          <a:bodyPr/>
          <a:lstStyle>
            <a:lvl1pPr>
              <a:defRPr/>
            </a:lvl1pPr>
          </a:lstStyle>
          <a:p>
            <a:pPr>
              <a:defRPr/>
            </a:pPr>
            <a:fld id="{34B66D25-16E5-4ECA-9A6C-5655217C5BE9}" type="slidenum">
              <a:rPr lang="el-GR"/>
              <a:pPr>
                <a:defRPr/>
              </a:pPr>
              <a:t>‹#›</a:t>
            </a:fld>
            <a:endParaRPr lang="el-GR"/>
          </a:p>
        </p:txBody>
      </p:sp>
      <p:sp>
        <p:nvSpPr>
          <p:cNvPr id="6" name="Rectangle 219"/>
          <p:cNvSpPr>
            <a:spLocks noGrp="1" noChangeArrowheads="1"/>
          </p:cNvSpPr>
          <p:nvPr>
            <p:ph type="dt" sz="half" idx="11"/>
          </p:nvPr>
        </p:nvSpPr>
        <p:spPr>
          <a:ln/>
        </p:spPr>
        <p:txBody>
          <a:bodyPr/>
          <a:lstStyle>
            <a:lvl1pPr>
              <a:defRPr/>
            </a:lvl1pPr>
          </a:lstStyle>
          <a:p>
            <a:pPr>
              <a:defRPr/>
            </a:pPr>
            <a:endParaRPr lang="el-GR"/>
          </a:p>
        </p:txBody>
      </p:sp>
      <p:sp>
        <p:nvSpPr>
          <p:cNvPr id="7" name="Rectangle 220"/>
          <p:cNvSpPr>
            <a:spLocks noGrp="1" noChangeArrowheads="1"/>
          </p:cNvSpPr>
          <p:nvPr>
            <p:ph type="ftr" sz="quarter" idx="12"/>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321470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F2F47"/>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 y="0"/>
            <a:ext cx="9864725" cy="7034213"/>
            <a:chOff x="-313" y="824"/>
            <a:chExt cx="6570" cy="3722"/>
          </a:xfrm>
        </p:grpSpPr>
        <p:sp>
          <p:nvSpPr>
            <p:cNvPr id="8195" name="Rectangle 3"/>
            <p:cNvSpPr>
              <a:spLocks noChangeArrowheads="1"/>
            </p:cNvSpPr>
            <p:nvPr userDrawn="1"/>
          </p:nvSpPr>
          <p:spPr bwMode="hidden">
            <a:xfrm rot="20798144" flipV="1">
              <a:off x="-14" y="1033"/>
              <a:ext cx="174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l-GR">
                <a:effectLst>
                  <a:outerShdw blurRad="38100" dist="38100" dir="2700000" algn="tl">
                    <a:srgbClr val="000000"/>
                  </a:outerShdw>
                </a:effectLst>
                <a:latin typeface="Arial" charset="0"/>
              </a:endParaRPr>
            </a:p>
          </p:txBody>
        </p:sp>
        <p:sp>
          <p:nvSpPr>
            <p:cNvPr id="819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l-GR">
                <a:effectLst>
                  <a:outerShdw blurRad="38100" dist="38100" dir="2700000" algn="tl">
                    <a:srgbClr val="000000"/>
                  </a:outerShdw>
                </a:effectLst>
                <a:latin typeface="Arial" charset="0"/>
              </a:endParaRPr>
            </a:p>
          </p:txBody>
        </p:sp>
        <p:sp>
          <p:nvSpPr>
            <p:cNvPr id="8197" name="Rectangle 5"/>
            <p:cNvSpPr>
              <a:spLocks noChangeArrowheads="1"/>
            </p:cNvSpPr>
            <p:nvPr userDrawn="1"/>
          </p:nvSpPr>
          <p:spPr bwMode="hidden">
            <a:xfrm rot="20757421" flipV="1">
              <a:off x="-26"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l-GR">
                <a:effectLst>
                  <a:outerShdw blurRad="38100" dist="38100" dir="2700000" algn="tl">
                    <a:srgbClr val="000000"/>
                  </a:outerShdw>
                </a:effectLst>
                <a:latin typeface="Arial" charset="0"/>
              </a:endParaRPr>
            </a:p>
          </p:txBody>
        </p:sp>
        <p:sp>
          <p:nvSpPr>
            <p:cNvPr id="8198" name="Rectangle 6"/>
            <p:cNvSpPr>
              <a:spLocks noChangeArrowheads="1"/>
            </p:cNvSpPr>
            <p:nvPr userDrawn="1"/>
          </p:nvSpPr>
          <p:spPr bwMode="hidden">
            <a:xfrm rot="20684206" flipV="1">
              <a:off x="-43" y="1283"/>
              <a:ext cx="2476" cy="7"/>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l-GR">
                <a:effectLst>
                  <a:outerShdw blurRad="38100" dist="38100" dir="2700000" algn="tl">
                    <a:srgbClr val="000000"/>
                  </a:outerShdw>
                </a:effectLst>
                <a:latin typeface="Arial" charset="0"/>
              </a:endParaRPr>
            </a:p>
          </p:txBody>
        </p:sp>
        <p:sp>
          <p:nvSpPr>
            <p:cNvPr id="819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l-GR">
                <a:effectLst>
                  <a:outerShdw blurRad="38100" dist="38100" dir="2700000" algn="tl">
                    <a:srgbClr val="000000"/>
                  </a:outerShdw>
                </a:effectLst>
                <a:latin typeface="Arial" charset="0"/>
              </a:endParaRPr>
            </a:p>
          </p:txBody>
        </p:sp>
        <p:sp>
          <p:nvSpPr>
            <p:cNvPr id="820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l-GR">
                <a:effectLst>
                  <a:outerShdw blurRad="38100" dist="38100" dir="2700000" algn="tl">
                    <a:srgbClr val="000000"/>
                  </a:outerShdw>
                </a:effectLst>
                <a:latin typeface="Arial" charset="0"/>
              </a:endParaRPr>
            </a:p>
          </p:txBody>
        </p:sp>
        <p:sp>
          <p:nvSpPr>
            <p:cNvPr id="820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l-GR">
                <a:effectLst>
                  <a:outerShdw blurRad="38100" dist="38100" dir="2700000" algn="tl">
                    <a:srgbClr val="000000"/>
                  </a:outerShdw>
                </a:effectLst>
                <a:latin typeface="Arial" charset="0"/>
              </a:endParaRPr>
            </a:p>
          </p:txBody>
        </p:sp>
        <p:sp>
          <p:nvSpPr>
            <p:cNvPr id="820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l-GR">
                <a:effectLst>
                  <a:outerShdw blurRad="38100" dist="38100" dir="2700000" algn="tl">
                    <a:srgbClr val="000000"/>
                  </a:outerShdw>
                </a:effectLst>
                <a:latin typeface="Arial" charset="0"/>
              </a:endParaRPr>
            </a:p>
          </p:txBody>
        </p:sp>
        <p:sp>
          <p:nvSpPr>
            <p:cNvPr id="820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l-GR">
                <a:effectLst>
                  <a:outerShdw blurRad="38100" dist="38100" dir="2700000" algn="tl">
                    <a:srgbClr val="000000"/>
                  </a:outerShdw>
                </a:effectLst>
                <a:latin typeface="Arial" charset="0"/>
              </a:endParaRPr>
            </a:p>
          </p:txBody>
        </p:sp>
        <p:sp>
          <p:nvSpPr>
            <p:cNvPr id="820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l-GR">
                <a:effectLst>
                  <a:outerShdw blurRad="38100" dist="38100" dir="2700000" algn="tl">
                    <a:srgbClr val="000000"/>
                  </a:outerShdw>
                </a:effectLst>
                <a:latin typeface="Arial" charset="0"/>
              </a:endParaRPr>
            </a:p>
          </p:txBody>
        </p:sp>
        <p:sp>
          <p:nvSpPr>
            <p:cNvPr id="820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l-GR">
                <a:effectLst>
                  <a:outerShdw blurRad="38100" dist="38100" dir="2700000" algn="tl">
                    <a:srgbClr val="000000"/>
                  </a:outerShdw>
                </a:effectLst>
                <a:latin typeface="Arial" charset="0"/>
              </a:endParaRPr>
            </a:p>
          </p:txBody>
        </p:sp>
        <p:sp>
          <p:nvSpPr>
            <p:cNvPr id="820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l-GR">
                <a:effectLst>
                  <a:outerShdw blurRad="38100" dist="38100" dir="2700000" algn="tl">
                    <a:srgbClr val="000000"/>
                  </a:outerShdw>
                </a:effectLst>
                <a:latin typeface="Arial" charset="0"/>
              </a:endParaRPr>
            </a:p>
          </p:txBody>
        </p:sp>
        <p:sp>
          <p:nvSpPr>
            <p:cNvPr id="820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l-GR">
                <a:effectLst>
                  <a:outerShdw blurRad="38100" dist="38100" dir="2700000" algn="tl">
                    <a:srgbClr val="000000"/>
                  </a:outerShdw>
                </a:effectLst>
                <a:latin typeface="Arial" charset="0"/>
              </a:endParaRPr>
            </a:p>
          </p:txBody>
        </p:sp>
        <p:sp>
          <p:nvSpPr>
            <p:cNvPr id="820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l-GR">
                <a:effectLst>
                  <a:outerShdw blurRad="38100" dist="38100" dir="2700000" algn="tl">
                    <a:srgbClr val="000000"/>
                  </a:outerShdw>
                </a:effectLst>
                <a:latin typeface="Arial" charset="0"/>
              </a:endParaRPr>
            </a:p>
          </p:txBody>
        </p:sp>
        <p:sp>
          <p:nvSpPr>
            <p:cNvPr id="8209" name="Rectangle 17"/>
            <p:cNvSpPr>
              <a:spLocks noChangeArrowheads="1"/>
            </p:cNvSpPr>
            <p:nvPr userDrawn="1"/>
          </p:nvSpPr>
          <p:spPr bwMode="hidden">
            <a:xfrm rot="18603245" flipV="1">
              <a:off x="4053" y="3502"/>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l-GR">
                <a:effectLst>
                  <a:outerShdw blurRad="38100" dist="38100" dir="2700000" algn="tl">
                    <a:srgbClr val="000000"/>
                  </a:outerShdw>
                </a:effectLst>
                <a:latin typeface="Arial" charset="0"/>
              </a:endParaRPr>
            </a:p>
          </p:txBody>
        </p:sp>
        <p:sp>
          <p:nvSpPr>
            <p:cNvPr id="8210" name="Rectangle 18"/>
            <p:cNvSpPr>
              <a:spLocks noChangeArrowheads="1"/>
            </p:cNvSpPr>
            <p:nvPr userDrawn="1"/>
          </p:nvSpPr>
          <p:spPr bwMode="hidden">
            <a:xfrm rot="39991575" flipH="1" flipV="1">
              <a:off x="5369" y="4167"/>
              <a:ext cx="501" cy="5"/>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l-GR">
                <a:effectLst>
                  <a:outerShdw blurRad="38100" dist="38100" dir="2700000" algn="tl">
                    <a:srgbClr val="000000"/>
                  </a:outerShdw>
                </a:effectLst>
                <a:latin typeface="Arial" charset="0"/>
              </a:endParaRPr>
            </a:p>
          </p:txBody>
        </p:sp>
        <p:sp>
          <p:nvSpPr>
            <p:cNvPr id="821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l-GR">
                <a:effectLst>
                  <a:outerShdw blurRad="38100" dist="38100" dir="2700000" algn="tl">
                    <a:srgbClr val="000000"/>
                  </a:outerShdw>
                </a:effectLst>
                <a:latin typeface="Arial" charset="0"/>
              </a:endParaRPr>
            </a:p>
          </p:txBody>
        </p:sp>
        <p:sp>
          <p:nvSpPr>
            <p:cNvPr id="8212" name="Rectangle 20"/>
            <p:cNvSpPr>
              <a:spLocks noChangeArrowheads="1"/>
            </p:cNvSpPr>
            <p:nvPr userDrawn="1"/>
          </p:nvSpPr>
          <p:spPr bwMode="hidden">
            <a:xfrm rot="-20036206">
              <a:off x="-198" y="3396"/>
              <a:ext cx="4141"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l-GR">
                <a:effectLst>
                  <a:outerShdw blurRad="38100" dist="38100" dir="2700000" algn="tl">
                    <a:srgbClr val="000000"/>
                  </a:outerShdw>
                </a:effectLst>
                <a:latin typeface="Arial" charset="0"/>
              </a:endParaRPr>
            </a:p>
          </p:txBody>
        </p:sp>
        <p:sp>
          <p:nvSpPr>
            <p:cNvPr id="8213" name="Rectangle 21"/>
            <p:cNvSpPr>
              <a:spLocks noChangeArrowheads="1"/>
            </p:cNvSpPr>
            <p:nvPr userDrawn="1"/>
          </p:nvSpPr>
          <p:spPr bwMode="hidden">
            <a:xfrm rot="1732981">
              <a:off x="-165" y="3624"/>
              <a:ext cx="2804" cy="7"/>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l-GR">
                <a:effectLst>
                  <a:outerShdw blurRad="38100" dist="38100" dir="2700000" algn="tl">
                    <a:srgbClr val="000000"/>
                  </a:outerShdw>
                </a:effectLst>
                <a:latin typeface="Arial" charset="0"/>
              </a:endParaRPr>
            </a:p>
          </p:txBody>
        </p:sp>
        <p:sp>
          <p:nvSpPr>
            <p:cNvPr id="821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l-GR">
                <a:effectLst>
                  <a:outerShdw blurRad="38100" dist="38100" dir="2700000" algn="tl">
                    <a:srgbClr val="000000"/>
                  </a:outerShdw>
                </a:effectLst>
                <a:latin typeface="Arial" charset="0"/>
              </a:endParaRPr>
            </a:p>
          </p:txBody>
        </p:sp>
        <p:sp>
          <p:nvSpPr>
            <p:cNvPr id="821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l-GR">
                <a:effectLst>
                  <a:outerShdw blurRad="38100" dist="38100" dir="2700000" algn="tl">
                    <a:srgbClr val="000000"/>
                  </a:outerShdw>
                </a:effectLst>
                <a:latin typeface="Arial" charset="0"/>
              </a:endParaRPr>
            </a:p>
          </p:txBody>
        </p:sp>
        <p:sp>
          <p:nvSpPr>
            <p:cNvPr id="821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l-GR">
                <a:effectLst>
                  <a:outerShdw blurRad="38100" dist="38100" dir="2700000" algn="tl">
                    <a:srgbClr val="000000"/>
                  </a:outerShdw>
                </a:effectLst>
                <a:latin typeface="Arial" charset="0"/>
              </a:endParaRPr>
            </a:p>
          </p:txBody>
        </p:sp>
        <p:sp>
          <p:nvSpPr>
            <p:cNvPr id="821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l-GR">
                <a:effectLst>
                  <a:outerShdw blurRad="38100" dist="38100" dir="2700000" algn="tl">
                    <a:srgbClr val="000000"/>
                  </a:outerShdw>
                </a:effectLst>
                <a:latin typeface="Arial" charset="0"/>
              </a:endParaRPr>
            </a:p>
          </p:txBody>
        </p:sp>
        <p:sp>
          <p:nvSpPr>
            <p:cNvPr id="821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l-GR">
                <a:effectLst>
                  <a:outerShdw blurRad="38100" dist="38100" dir="2700000" algn="tl">
                    <a:srgbClr val="000000"/>
                  </a:outerShdw>
                </a:effectLst>
                <a:latin typeface="Arial" charset="0"/>
              </a:endParaRPr>
            </a:p>
          </p:txBody>
        </p:sp>
        <p:sp>
          <p:nvSpPr>
            <p:cNvPr id="8219" name="Rectangle 27"/>
            <p:cNvSpPr>
              <a:spLocks noChangeArrowheads="1"/>
            </p:cNvSpPr>
            <p:nvPr userDrawn="1"/>
          </p:nvSpPr>
          <p:spPr bwMode="hidden">
            <a:xfrm rot="-64024402">
              <a:off x="848" y="1582"/>
              <a:ext cx="4976" cy="7"/>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l-GR">
                <a:effectLst>
                  <a:outerShdw blurRad="38100" dist="38100" dir="2700000" algn="tl">
                    <a:srgbClr val="000000"/>
                  </a:outerShdw>
                </a:effectLst>
                <a:latin typeface="Arial" charset="0"/>
              </a:endParaRPr>
            </a:p>
          </p:txBody>
        </p:sp>
        <p:sp>
          <p:nvSpPr>
            <p:cNvPr id="822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l-GR">
                <a:effectLst>
                  <a:outerShdw blurRad="38100" dist="38100" dir="2700000" algn="tl">
                    <a:srgbClr val="000000"/>
                  </a:outerShdw>
                </a:effectLst>
                <a:latin typeface="Arial" charset="0"/>
              </a:endParaRPr>
            </a:p>
          </p:txBody>
        </p:sp>
        <p:sp>
          <p:nvSpPr>
            <p:cNvPr id="822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l-GR">
                <a:effectLst>
                  <a:outerShdw blurRad="38100" dist="38100" dir="2700000" algn="tl">
                    <a:srgbClr val="000000"/>
                  </a:outerShdw>
                </a:effectLst>
                <a:latin typeface="Arial" charset="0"/>
              </a:endParaRPr>
            </a:p>
          </p:txBody>
        </p:sp>
        <p:sp>
          <p:nvSpPr>
            <p:cNvPr id="8222" name="Rectangle 30"/>
            <p:cNvSpPr>
              <a:spLocks noChangeArrowheads="1"/>
            </p:cNvSpPr>
            <p:nvPr userDrawn="1"/>
          </p:nvSpPr>
          <p:spPr bwMode="hidden">
            <a:xfrm rot="655690" flipV="1">
              <a:off x="1487" y="1305"/>
              <a:ext cx="4315"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l-GR">
                <a:effectLst>
                  <a:outerShdw blurRad="38100" dist="38100" dir="2700000" algn="tl">
                    <a:srgbClr val="000000"/>
                  </a:outerShdw>
                </a:effectLst>
                <a:latin typeface="Arial" charset="0"/>
              </a:endParaRPr>
            </a:p>
          </p:txBody>
        </p:sp>
        <p:sp>
          <p:nvSpPr>
            <p:cNvPr id="822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l-GR">
                <a:effectLst>
                  <a:outerShdw blurRad="38100" dist="38100" dir="2700000" algn="tl">
                    <a:srgbClr val="000000"/>
                  </a:outerShdw>
                </a:effectLst>
                <a:latin typeface="Arial" charset="0"/>
              </a:endParaRPr>
            </a:p>
          </p:txBody>
        </p:sp>
        <p:sp>
          <p:nvSpPr>
            <p:cNvPr id="822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l-GR">
                <a:effectLst>
                  <a:outerShdw blurRad="38100" dist="38100" dir="2700000" algn="tl">
                    <a:srgbClr val="000000"/>
                  </a:outerShdw>
                </a:effectLst>
                <a:latin typeface="Arial" charset="0"/>
              </a:endParaRPr>
            </a:p>
          </p:txBody>
        </p:sp>
        <p:sp>
          <p:nvSpPr>
            <p:cNvPr id="822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l-GR">
                <a:effectLst>
                  <a:outerShdw blurRad="38100" dist="38100" dir="2700000" algn="tl">
                    <a:srgbClr val="000000"/>
                  </a:outerShdw>
                </a:effectLst>
                <a:latin typeface="Arial" charset="0"/>
              </a:endParaRPr>
            </a:p>
          </p:txBody>
        </p:sp>
        <p:sp>
          <p:nvSpPr>
            <p:cNvPr id="8226" name="Rectangle 34"/>
            <p:cNvSpPr>
              <a:spLocks noChangeArrowheads="1"/>
            </p:cNvSpPr>
            <p:nvPr userDrawn="1"/>
          </p:nvSpPr>
          <p:spPr bwMode="hidden">
            <a:xfrm rot="1169729" flipV="1">
              <a:off x="-174" y="2663"/>
              <a:ext cx="6105"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l-GR">
                <a:effectLst>
                  <a:outerShdw blurRad="38100" dist="38100" dir="2700000" algn="tl">
                    <a:srgbClr val="000000"/>
                  </a:outerShdw>
                </a:effectLst>
                <a:latin typeface="Arial" charset="0"/>
              </a:endParaRPr>
            </a:p>
          </p:txBody>
        </p:sp>
        <p:sp>
          <p:nvSpPr>
            <p:cNvPr id="822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2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29" name="Oval 37"/>
            <p:cNvSpPr>
              <a:spLocks noChangeArrowheads="1"/>
            </p:cNvSpPr>
            <p:nvPr/>
          </p:nvSpPr>
          <p:spPr bwMode="hidden">
            <a:xfrm>
              <a:off x="159" y="3652"/>
              <a:ext cx="197"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30" name="Oval 38"/>
            <p:cNvSpPr>
              <a:spLocks noChangeArrowheads="1"/>
            </p:cNvSpPr>
            <p:nvPr/>
          </p:nvSpPr>
          <p:spPr bwMode="hidden">
            <a:xfrm>
              <a:off x="2076"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3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32" name="Oval 40"/>
            <p:cNvSpPr>
              <a:spLocks noChangeArrowheads="1"/>
            </p:cNvSpPr>
            <p:nvPr/>
          </p:nvSpPr>
          <p:spPr bwMode="hidden">
            <a:xfrm>
              <a:off x="1686" y="2857"/>
              <a:ext cx="155"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3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3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35" name="Oval 43"/>
            <p:cNvSpPr>
              <a:spLocks noChangeArrowheads="1"/>
            </p:cNvSpPr>
            <p:nvPr/>
          </p:nvSpPr>
          <p:spPr bwMode="hidden">
            <a:xfrm>
              <a:off x="1172" y="2642"/>
              <a:ext cx="155"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36" name="Oval 44"/>
            <p:cNvSpPr>
              <a:spLocks noChangeArrowheads="1"/>
            </p:cNvSpPr>
            <p:nvPr/>
          </p:nvSpPr>
          <p:spPr bwMode="hidden">
            <a:xfrm>
              <a:off x="2401" y="2485"/>
              <a:ext cx="155"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37" name="Oval 45"/>
            <p:cNvSpPr>
              <a:spLocks noChangeArrowheads="1"/>
            </p:cNvSpPr>
            <p:nvPr/>
          </p:nvSpPr>
          <p:spPr bwMode="hidden">
            <a:xfrm>
              <a:off x="1910" y="2314"/>
              <a:ext cx="133"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3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39" name="Oval 47"/>
            <p:cNvSpPr>
              <a:spLocks noChangeArrowheads="1"/>
            </p:cNvSpPr>
            <p:nvPr/>
          </p:nvSpPr>
          <p:spPr bwMode="hidden">
            <a:xfrm>
              <a:off x="2742" y="2305"/>
              <a:ext cx="141"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40" name="Oval 48"/>
            <p:cNvSpPr>
              <a:spLocks noChangeArrowheads="1"/>
            </p:cNvSpPr>
            <p:nvPr/>
          </p:nvSpPr>
          <p:spPr bwMode="hidden">
            <a:xfrm>
              <a:off x="2812" y="1898"/>
              <a:ext cx="129" cy="6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4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4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4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44" name="Oval 52"/>
            <p:cNvSpPr>
              <a:spLocks noChangeArrowheads="1"/>
            </p:cNvSpPr>
            <p:nvPr/>
          </p:nvSpPr>
          <p:spPr bwMode="hidden">
            <a:xfrm>
              <a:off x="3276" y="2024"/>
              <a:ext cx="134" cy="72"/>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4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4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47" name="Oval 55"/>
            <p:cNvSpPr>
              <a:spLocks noChangeArrowheads="1"/>
            </p:cNvSpPr>
            <p:nvPr/>
          </p:nvSpPr>
          <p:spPr bwMode="hidden">
            <a:xfrm>
              <a:off x="1863" y="2028"/>
              <a:ext cx="140"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48" name="Oval 56"/>
            <p:cNvSpPr>
              <a:spLocks noChangeArrowheads="1"/>
            </p:cNvSpPr>
            <p:nvPr/>
          </p:nvSpPr>
          <p:spPr bwMode="hidden">
            <a:xfrm>
              <a:off x="1513" y="2175"/>
              <a:ext cx="140"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49" name="Oval 57"/>
            <p:cNvSpPr>
              <a:spLocks noChangeArrowheads="1"/>
            </p:cNvSpPr>
            <p:nvPr/>
          </p:nvSpPr>
          <p:spPr bwMode="hidden">
            <a:xfrm>
              <a:off x="1192" y="2311"/>
              <a:ext cx="133"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50" name="Oval 58"/>
            <p:cNvSpPr>
              <a:spLocks noChangeArrowheads="1"/>
            </p:cNvSpPr>
            <p:nvPr/>
          </p:nvSpPr>
          <p:spPr bwMode="hidden">
            <a:xfrm>
              <a:off x="1155" y="2047"/>
              <a:ext cx="133"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5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5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5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5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5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56" name="Oval 64"/>
            <p:cNvSpPr>
              <a:spLocks noChangeArrowheads="1"/>
            </p:cNvSpPr>
            <p:nvPr/>
          </p:nvSpPr>
          <p:spPr bwMode="hidden">
            <a:xfrm>
              <a:off x="470" y="2032"/>
              <a:ext cx="133"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5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5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5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6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61" name="Oval 69"/>
            <p:cNvSpPr>
              <a:spLocks noChangeArrowheads="1"/>
            </p:cNvSpPr>
            <p:nvPr/>
          </p:nvSpPr>
          <p:spPr bwMode="hidden">
            <a:xfrm>
              <a:off x="432" y="2323"/>
              <a:ext cx="139" cy="6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6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6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64" name="Oval 72"/>
            <p:cNvSpPr>
              <a:spLocks noChangeArrowheads="1"/>
            </p:cNvSpPr>
            <p:nvPr/>
          </p:nvSpPr>
          <p:spPr bwMode="hidden">
            <a:xfrm>
              <a:off x="2544" y="2015"/>
              <a:ext cx="141"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6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66" name="Oval 74"/>
            <p:cNvSpPr>
              <a:spLocks noChangeArrowheads="1"/>
            </p:cNvSpPr>
            <p:nvPr/>
          </p:nvSpPr>
          <p:spPr bwMode="hidden">
            <a:xfrm>
              <a:off x="1747" y="1599"/>
              <a:ext cx="124"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6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6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6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7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7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7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7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74" name="Oval 82"/>
            <p:cNvSpPr>
              <a:spLocks noChangeArrowheads="1"/>
            </p:cNvSpPr>
            <p:nvPr/>
          </p:nvSpPr>
          <p:spPr bwMode="hidden">
            <a:xfrm>
              <a:off x="806" y="1512"/>
              <a:ext cx="124"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75" name="Oval 83"/>
            <p:cNvSpPr>
              <a:spLocks noChangeArrowheads="1"/>
            </p:cNvSpPr>
            <p:nvPr/>
          </p:nvSpPr>
          <p:spPr bwMode="hidden">
            <a:xfrm>
              <a:off x="495" y="1597"/>
              <a:ext cx="124"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7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7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7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7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80" name="Oval 88"/>
            <p:cNvSpPr>
              <a:spLocks noChangeArrowheads="1"/>
            </p:cNvSpPr>
            <p:nvPr/>
          </p:nvSpPr>
          <p:spPr bwMode="hidden">
            <a:xfrm>
              <a:off x="3270" y="1688"/>
              <a:ext cx="124"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8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82" name="Oval 90"/>
            <p:cNvSpPr>
              <a:spLocks noChangeArrowheads="1"/>
            </p:cNvSpPr>
            <p:nvPr/>
          </p:nvSpPr>
          <p:spPr bwMode="hidden">
            <a:xfrm>
              <a:off x="3651" y="1506"/>
              <a:ext cx="124"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8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8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8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8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87" name="Oval 95"/>
            <p:cNvSpPr>
              <a:spLocks noChangeArrowheads="1"/>
            </p:cNvSpPr>
            <p:nvPr/>
          </p:nvSpPr>
          <p:spPr bwMode="hidden">
            <a:xfrm>
              <a:off x="707" y="4014"/>
              <a:ext cx="190"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8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89" name="Oval 97"/>
            <p:cNvSpPr>
              <a:spLocks noChangeArrowheads="1"/>
            </p:cNvSpPr>
            <p:nvPr/>
          </p:nvSpPr>
          <p:spPr bwMode="hidden">
            <a:xfrm>
              <a:off x="2604" y="2867"/>
              <a:ext cx="155"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90" name="Oval 98"/>
            <p:cNvSpPr>
              <a:spLocks noChangeArrowheads="1"/>
            </p:cNvSpPr>
            <p:nvPr/>
          </p:nvSpPr>
          <p:spPr bwMode="hidden">
            <a:xfrm>
              <a:off x="2908" y="2668"/>
              <a:ext cx="155"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91" name="Oval 99"/>
            <p:cNvSpPr>
              <a:spLocks noChangeArrowheads="1"/>
            </p:cNvSpPr>
            <p:nvPr/>
          </p:nvSpPr>
          <p:spPr bwMode="hidden">
            <a:xfrm>
              <a:off x="3248" y="2454"/>
              <a:ext cx="150" cy="9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9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93" name="Oval 101"/>
            <p:cNvSpPr>
              <a:spLocks noChangeArrowheads="1"/>
            </p:cNvSpPr>
            <p:nvPr/>
          </p:nvSpPr>
          <p:spPr bwMode="hidden">
            <a:xfrm>
              <a:off x="3512" y="2302"/>
              <a:ext cx="133"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94" name="Oval 102"/>
            <p:cNvSpPr>
              <a:spLocks noChangeArrowheads="1"/>
            </p:cNvSpPr>
            <p:nvPr/>
          </p:nvSpPr>
          <p:spPr bwMode="hidden">
            <a:xfrm>
              <a:off x="3980" y="2014"/>
              <a:ext cx="134" cy="7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95" name="Oval 103"/>
            <p:cNvSpPr>
              <a:spLocks noChangeArrowheads="1"/>
            </p:cNvSpPr>
            <p:nvPr/>
          </p:nvSpPr>
          <p:spPr bwMode="hidden">
            <a:xfrm>
              <a:off x="3753" y="2158"/>
              <a:ext cx="133"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96" name="Oval 104"/>
            <p:cNvSpPr>
              <a:spLocks noChangeArrowheads="1"/>
            </p:cNvSpPr>
            <p:nvPr/>
          </p:nvSpPr>
          <p:spPr bwMode="hidden">
            <a:xfrm>
              <a:off x="4176" y="1898"/>
              <a:ext cx="128" cy="60"/>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9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9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299" name="Oval 107"/>
            <p:cNvSpPr>
              <a:spLocks noChangeArrowheads="1"/>
            </p:cNvSpPr>
            <p:nvPr/>
          </p:nvSpPr>
          <p:spPr bwMode="hidden">
            <a:xfrm>
              <a:off x="4660" y="1603"/>
              <a:ext cx="124"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0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0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0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0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0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0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0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07" name="Oval 115"/>
            <p:cNvSpPr>
              <a:spLocks noChangeArrowheads="1"/>
            </p:cNvSpPr>
            <p:nvPr/>
          </p:nvSpPr>
          <p:spPr bwMode="hidden">
            <a:xfrm>
              <a:off x="2443" y="1368"/>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0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09" name="Oval 117"/>
            <p:cNvSpPr>
              <a:spLocks noChangeArrowheads="1"/>
            </p:cNvSpPr>
            <p:nvPr/>
          </p:nvSpPr>
          <p:spPr bwMode="hidden">
            <a:xfrm>
              <a:off x="2096" y="1284"/>
              <a:ext cx="111" cy="50"/>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1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1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12" name="Oval 120"/>
            <p:cNvSpPr>
              <a:spLocks noChangeArrowheads="1"/>
            </p:cNvSpPr>
            <p:nvPr/>
          </p:nvSpPr>
          <p:spPr bwMode="hidden">
            <a:xfrm>
              <a:off x="611" y="1284"/>
              <a:ext cx="111"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13" name="Oval 121"/>
            <p:cNvSpPr>
              <a:spLocks noChangeArrowheads="1"/>
            </p:cNvSpPr>
            <p:nvPr/>
          </p:nvSpPr>
          <p:spPr bwMode="hidden">
            <a:xfrm>
              <a:off x="306" y="1358"/>
              <a:ext cx="110"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1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1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16" name="Oval 124"/>
            <p:cNvSpPr>
              <a:spLocks noChangeArrowheads="1"/>
            </p:cNvSpPr>
            <p:nvPr/>
          </p:nvSpPr>
          <p:spPr bwMode="hidden">
            <a:xfrm>
              <a:off x="4407" y="1440"/>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1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1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19" name="Oval 127"/>
            <p:cNvSpPr>
              <a:spLocks noChangeArrowheads="1"/>
            </p:cNvSpPr>
            <p:nvPr/>
          </p:nvSpPr>
          <p:spPr bwMode="hidden">
            <a:xfrm>
              <a:off x="2853"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20" name="Oval 128"/>
            <p:cNvSpPr>
              <a:spLocks noChangeArrowheads="1"/>
            </p:cNvSpPr>
            <p:nvPr/>
          </p:nvSpPr>
          <p:spPr bwMode="hidden">
            <a:xfrm>
              <a:off x="2678" y="1109"/>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2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2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23" name="Oval 131"/>
            <p:cNvSpPr>
              <a:spLocks noChangeArrowheads="1"/>
            </p:cNvSpPr>
            <p:nvPr/>
          </p:nvSpPr>
          <p:spPr bwMode="hidden">
            <a:xfrm>
              <a:off x="1088" y="1277"/>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2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2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2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2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28" name="Oval 136"/>
            <p:cNvSpPr>
              <a:spLocks noChangeArrowheads="1"/>
            </p:cNvSpPr>
            <p:nvPr/>
          </p:nvSpPr>
          <p:spPr bwMode="hidden">
            <a:xfrm>
              <a:off x="1120" y="1063"/>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2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3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3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3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3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34" name="Oval 142"/>
            <p:cNvSpPr>
              <a:spLocks noChangeArrowheads="1"/>
            </p:cNvSpPr>
            <p:nvPr/>
          </p:nvSpPr>
          <p:spPr bwMode="hidden">
            <a:xfrm>
              <a:off x="2769" y="1446"/>
              <a:ext cx="111"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3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36" name="Oval 144"/>
            <p:cNvSpPr>
              <a:spLocks noChangeArrowheads="1"/>
            </p:cNvSpPr>
            <p:nvPr/>
          </p:nvSpPr>
          <p:spPr bwMode="hidden">
            <a:xfrm>
              <a:off x="2502"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3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3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3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4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4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4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4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4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4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4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4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48" name="Oval 156"/>
            <p:cNvSpPr>
              <a:spLocks noChangeArrowheads="1"/>
            </p:cNvSpPr>
            <p:nvPr/>
          </p:nvSpPr>
          <p:spPr bwMode="hidden">
            <a:xfrm>
              <a:off x="878" y="1121"/>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4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5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5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52" name="Oval 160"/>
            <p:cNvSpPr>
              <a:spLocks noChangeArrowheads="1"/>
            </p:cNvSpPr>
            <p:nvPr/>
          </p:nvSpPr>
          <p:spPr bwMode="hidden">
            <a:xfrm>
              <a:off x="435" y="1100"/>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5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54" name="Oval 162"/>
            <p:cNvSpPr>
              <a:spLocks noChangeArrowheads="1"/>
            </p:cNvSpPr>
            <p:nvPr/>
          </p:nvSpPr>
          <p:spPr bwMode="hidden">
            <a:xfrm>
              <a:off x="858" y="1001"/>
              <a:ext cx="100"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5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56" name="Oval 164"/>
            <p:cNvSpPr>
              <a:spLocks noChangeArrowheads="1"/>
            </p:cNvSpPr>
            <p:nvPr/>
          </p:nvSpPr>
          <p:spPr bwMode="hidden">
            <a:xfrm>
              <a:off x="1739" y="1008"/>
              <a:ext cx="100"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5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5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5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60" name="Oval 168"/>
            <p:cNvSpPr>
              <a:spLocks noChangeArrowheads="1"/>
            </p:cNvSpPr>
            <p:nvPr/>
          </p:nvSpPr>
          <p:spPr bwMode="hidden">
            <a:xfrm>
              <a:off x="1667" y="1420"/>
              <a:ext cx="106" cy="50"/>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61" name="Oval 169"/>
            <p:cNvSpPr>
              <a:spLocks noChangeArrowheads="1"/>
            </p:cNvSpPr>
            <p:nvPr/>
          </p:nvSpPr>
          <p:spPr bwMode="hidden">
            <a:xfrm>
              <a:off x="2556" y="1516"/>
              <a:ext cx="124"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6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6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6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65" name="Oval 173"/>
            <p:cNvSpPr>
              <a:spLocks noChangeArrowheads="1"/>
            </p:cNvSpPr>
            <p:nvPr/>
          </p:nvSpPr>
          <p:spPr bwMode="hidden">
            <a:xfrm>
              <a:off x="1264" y="908"/>
              <a:ext cx="78"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6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67" name="Oval 175"/>
            <p:cNvSpPr>
              <a:spLocks noChangeArrowheads="1"/>
            </p:cNvSpPr>
            <p:nvPr/>
          </p:nvSpPr>
          <p:spPr bwMode="hidden">
            <a:xfrm>
              <a:off x="1650" y="824"/>
              <a:ext cx="82"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68" name="Oval 176"/>
            <p:cNvSpPr>
              <a:spLocks noChangeArrowheads="1"/>
            </p:cNvSpPr>
            <p:nvPr/>
          </p:nvSpPr>
          <p:spPr bwMode="hidden">
            <a:xfrm>
              <a:off x="1918" y="869"/>
              <a:ext cx="85"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69" name="Oval 177"/>
            <p:cNvSpPr>
              <a:spLocks noChangeArrowheads="1"/>
            </p:cNvSpPr>
            <p:nvPr/>
          </p:nvSpPr>
          <p:spPr bwMode="hidden">
            <a:xfrm>
              <a:off x="1720" y="923"/>
              <a:ext cx="82"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7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7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72" name="Oval 180"/>
            <p:cNvSpPr>
              <a:spLocks noChangeArrowheads="1"/>
            </p:cNvSpPr>
            <p:nvPr/>
          </p:nvSpPr>
          <p:spPr bwMode="hidden">
            <a:xfrm>
              <a:off x="1076" y="953"/>
              <a:ext cx="100"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7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74" name="Oval 182"/>
            <p:cNvSpPr>
              <a:spLocks noChangeArrowheads="1"/>
            </p:cNvSpPr>
            <p:nvPr/>
          </p:nvSpPr>
          <p:spPr bwMode="hidden">
            <a:xfrm>
              <a:off x="2460" y="3671"/>
              <a:ext cx="196" cy="113"/>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75" name="Oval 183"/>
            <p:cNvSpPr>
              <a:spLocks noChangeArrowheads="1"/>
            </p:cNvSpPr>
            <p:nvPr/>
          </p:nvSpPr>
          <p:spPr bwMode="hidden">
            <a:xfrm>
              <a:off x="3238" y="3121"/>
              <a:ext cx="167"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76" name="Oval 184"/>
            <p:cNvSpPr>
              <a:spLocks noChangeArrowheads="1"/>
            </p:cNvSpPr>
            <p:nvPr/>
          </p:nvSpPr>
          <p:spPr bwMode="hidden">
            <a:xfrm>
              <a:off x="3550" y="2880"/>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7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7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7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80" name="Oval 188"/>
            <p:cNvSpPr>
              <a:spLocks noChangeArrowheads="1"/>
            </p:cNvSpPr>
            <p:nvPr/>
          </p:nvSpPr>
          <p:spPr bwMode="hidden">
            <a:xfrm>
              <a:off x="4327" y="2314"/>
              <a:ext cx="133"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81" name="Oval 189"/>
            <p:cNvSpPr>
              <a:spLocks noChangeArrowheads="1"/>
            </p:cNvSpPr>
            <p:nvPr/>
          </p:nvSpPr>
          <p:spPr bwMode="hidden">
            <a:xfrm>
              <a:off x="4712" y="2022"/>
              <a:ext cx="133"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82" name="Oval 190"/>
            <p:cNvSpPr>
              <a:spLocks noChangeArrowheads="1"/>
            </p:cNvSpPr>
            <p:nvPr/>
          </p:nvSpPr>
          <p:spPr bwMode="hidden">
            <a:xfrm>
              <a:off x="4533" y="2162"/>
              <a:ext cx="140" cy="60"/>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83" name="Oval 191"/>
            <p:cNvSpPr>
              <a:spLocks noChangeArrowheads="1"/>
            </p:cNvSpPr>
            <p:nvPr/>
          </p:nvSpPr>
          <p:spPr bwMode="hidden">
            <a:xfrm>
              <a:off x="4863" y="1920"/>
              <a:ext cx="128" cy="60"/>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8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85" name="Oval 193"/>
            <p:cNvSpPr>
              <a:spLocks noChangeArrowheads="1"/>
            </p:cNvSpPr>
            <p:nvPr/>
          </p:nvSpPr>
          <p:spPr bwMode="hidden">
            <a:xfrm>
              <a:off x="5161" y="1702"/>
              <a:ext cx="124"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8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87" name="Oval 195"/>
            <p:cNvSpPr>
              <a:spLocks noChangeArrowheads="1"/>
            </p:cNvSpPr>
            <p:nvPr/>
          </p:nvSpPr>
          <p:spPr bwMode="hidden">
            <a:xfrm>
              <a:off x="5398" y="1521"/>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88"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89" name="Oval 197"/>
            <p:cNvSpPr>
              <a:spLocks noChangeArrowheads="1"/>
            </p:cNvSpPr>
            <p:nvPr/>
          </p:nvSpPr>
          <p:spPr bwMode="hidden">
            <a:xfrm>
              <a:off x="3651" y="3693"/>
              <a:ext cx="197"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90" name="Oval 198"/>
            <p:cNvSpPr>
              <a:spLocks noChangeArrowheads="1"/>
            </p:cNvSpPr>
            <p:nvPr/>
          </p:nvSpPr>
          <p:spPr bwMode="hidden">
            <a:xfrm>
              <a:off x="4773" y="3705"/>
              <a:ext cx="202"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91"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92"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93"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94"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95"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96"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97"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98"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399"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400"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401" name="Oval 209"/>
            <p:cNvSpPr>
              <a:spLocks noChangeArrowheads="1"/>
            </p:cNvSpPr>
            <p:nvPr/>
          </p:nvSpPr>
          <p:spPr bwMode="hidden">
            <a:xfrm>
              <a:off x="5161" y="2314"/>
              <a:ext cx="141"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402" name="Oval 210"/>
            <p:cNvSpPr>
              <a:spLocks noChangeArrowheads="1"/>
            </p:cNvSpPr>
            <p:nvPr/>
          </p:nvSpPr>
          <p:spPr bwMode="hidden">
            <a:xfrm>
              <a:off x="5318" y="2176"/>
              <a:ext cx="134" cy="60"/>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403"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404"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405" name="Oval 213"/>
            <p:cNvSpPr>
              <a:spLocks noChangeArrowheads="1"/>
            </p:cNvSpPr>
            <p:nvPr/>
          </p:nvSpPr>
          <p:spPr bwMode="hidden">
            <a:xfrm>
              <a:off x="5663" y="2680"/>
              <a:ext cx="156" cy="82"/>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406" name="Oval 214"/>
            <p:cNvSpPr>
              <a:spLocks noChangeArrowheads="1"/>
            </p:cNvSpPr>
            <p:nvPr/>
          </p:nvSpPr>
          <p:spPr bwMode="hidden">
            <a:xfrm>
              <a:off x="-65" y="2865"/>
              <a:ext cx="149"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407" name="Oval 215"/>
            <p:cNvSpPr>
              <a:spLocks noChangeArrowheads="1"/>
            </p:cNvSpPr>
            <p:nvPr/>
          </p:nvSpPr>
          <p:spPr bwMode="hidden">
            <a:xfrm>
              <a:off x="2" y="2477"/>
              <a:ext cx="155"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40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sp>
          <p:nvSpPr>
            <p:cNvPr id="8409"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defRPr/>
              </a:pPr>
              <a:endParaRPr lang="el-GR">
                <a:latin typeface="Arial" charset="0"/>
              </a:endParaRPr>
            </a:p>
          </p:txBody>
        </p:sp>
      </p:grpSp>
      <p:sp>
        <p:nvSpPr>
          <p:cNvPr id="8410"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305FAC99-0B18-477A-B306-4E3A963C164D}" type="slidenum">
              <a:rPr lang="el-GR"/>
              <a:pPr>
                <a:defRPr/>
              </a:pPr>
              <a:t>‹#›</a:t>
            </a:fld>
            <a:endParaRPr lang="el-GR"/>
          </a:p>
        </p:txBody>
      </p:sp>
      <p:sp>
        <p:nvSpPr>
          <p:cNvPr id="8411"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l-GR"/>
          </a:p>
        </p:txBody>
      </p:sp>
      <p:sp>
        <p:nvSpPr>
          <p:cNvPr id="8412"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l-GR"/>
          </a:p>
        </p:txBody>
      </p:sp>
      <p:sp>
        <p:nvSpPr>
          <p:cNvPr id="8413"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8414"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Tree>
  </p:cSld>
  <p:clrMap bg1="dk2" tx1="lt1" bg2="dk1" tx2="lt2" accent1="accent1" accent2="accent2" accent3="accent3" accent4="accent4" accent5="accent5" accent6="accent6" hlink="hlink" folHlink="folHlink"/>
  <p:sldLayoutIdLst>
    <p:sldLayoutId id="2147483926"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02DD75F-0342-4B79-954F-D20A326D0447}"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351234959"/>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02DD75F-0342-4B79-954F-D20A326D0447}"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4046188996"/>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 TextBox"/>
          <p:cNvSpPr txBox="1">
            <a:spLocks noChangeArrowheads="1"/>
          </p:cNvSpPr>
          <p:nvPr/>
        </p:nvSpPr>
        <p:spPr bwMode="auto">
          <a:xfrm>
            <a:off x="899592" y="1484784"/>
            <a:ext cx="73580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l-GR" sz="1800" b="1"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rgbClr val="FFFFFF"/>
                </a:solidFill>
                <a:latin typeface="Times New Roman" panose="02020603050405020304" pitchFamily="18" charset="0"/>
                <a:cs typeface="Times New Roman" panose="02020603050405020304" pitchFamily="18" charset="0"/>
              </a:rPr>
              <a:t>Εισαγωγή </a:t>
            </a:r>
            <a:r>
              <a:rPr lang="el-GR" altLang="el-GR" sz="1800" b="1" dirty="0">
                <a:solidFill>
                  <a:srgbClr val="FFFFFF"/>
                </a:solidFill>
                <a:latin typeface="Times New Roman" panose="02020603050405020304" pitchFamily="18" charset="0"/>
                <a:cs typeface="Times New Roman" panose="02020603050405020304" pitchFamily="18" charset="0"/>
              </a:rPr>
              <a:t>στην Κλασική Αρχαιολογία ΙΙ (5ος - 4ος αι. π.Χ.)</a:t>
            </a:r>
            <a:endParaRPr lang="en-US" altLang="el-GR" sz="1800" b="1" dirty="0">
              <a:solidFill>
                <a:srgbClr val="FFFFFF"/>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rgbClr val="FFFFFF"/>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rgbClr val="FFFFFF"/>
                </a:solidFill>
                <a:latin typeface="Times New Roman" panose="02020603050405020304" pitchFamily="18" charset="0"/>
                <a:cs typeface="Times New Roman" panose="02020603050405020304" pitchFamily="18" charset="0"/>
              </a:rPr>
              <a:t>Ιφιγένεια Λεβέντη</a:t>
            </a:r>
            <a:endParaRPr lang="en-US" altLang="el-GR" sz="1800" b="1"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600" dirty="0">
                <a:solidFill>
                  <a:srgbClr val="FFFFFF"/>
                </a:solidFill>
                <a:latin typeface="Times New Roman" panose="02020603050405020304" pitchFamily="18" charset="0"/>
                <a:cs typeface="Times New Roman" panose="02020603050405020304" pitchFamily="18" charset="0"/>
              </a:rPr>
              <a:t>Τμήμα: Ιστορίας, Αρχαιολογίας και Κοινωνικής </a:t>
            </a:r>
            <a:r>
              <a:rPr lang="el-GR" altLang="el-GR" sz="1600" dirty="0" smtClean="0">
                <a:solidFill>
                  <a:srgbClr val="FFFFFF"/>
                </a:solidFill>
                <a:latin typeface="Times New Roman" panose="02020603050405020304" pitchFamily="18" charset="0"/>
                <a:cs typeface="Times New Roman" panose="02020603050405020304" pitchFamily="18" charset="0"/>
              </a:rPr>
              <a:t>Ανθρωπολογίας</a:t>
            </a:r>
            <a:endParaRPr lang="en-US" altLang="el-GR" sz="1600"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dirty="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400" dirty="0">
                <a:solidFill>
                  <a:srgbClr val="FFFFFF"/>
                </a:solidFill>
                <a:latin typeface="Times New Roman" panose="02020603050405020304" pitchFamily="18" charset="0"/>
                <a:cs typeface="Times New Roman" panose="02020603050405020304" pitchFamily="18" charset="0"/>
              </a:rPr>
              <a:t>Πανεπιστήμιο Θεσσαλίας</a:t>
            </a:r>
          </a:p>
          <a:p>
            <a:pPr algn="ctr" eaLnBrk="1" hangingPunct="1">
              <a:spcBef>
                <a:spcPct val="0"/>
              </a:spcBef>
              <a:buFontTx/>
              <a:buNone/>
            </a:pPr>
            <a:endParaRPr lang="en-US" altLang="el-GR" sz="1600" b="1"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399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Aprilios2013 31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260350"/>
            <a:ext cx="3205162" cy="6191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291" name="Picture 5" descr="Aprilios2013 320"/>
          <p:cNvPicPr>
            <a:picLocks noChangeAspect="1" noChangeArrowheads="1"/>
          </p:cNvPicPr>
          <p:nvPr/>
        </p:nvPicPr>
        <p:blipFill>
          <a:blip r:embed="rId4" cstate="email">
            <a:extLst>
              <a:ext uri="{28A0092B-C50C-407E-A947-70E740481C1C}">
                <a14:useLocalDpi xmlns:a14="http://schemas.microsoft.com/office/drawing/2010/main"/>
              </a:ext>
            </a:extLst>
          </a:blip>
          <a:srcRect r="-883"/>
          <a:stretch>
            <a:fillRect/>
          </a:stretch>
        </p:blipFill>
        <p:spPr bwMode="auto">
          <a:xfrm>
            <a:off x="4211960" y="260350"/>
            <a:ext cx="4565774" cy="5501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292" name="Text Box 6"/>
          <p:cNvSpPr txBox="1">
            <a:spLocks noChangeArrowheads="1"/>
          </p:cNvSpPr>
          <p:nvPr/>
        </p:nvSpPr>
        <p:spPr bwMode="auto">
          <a:xfrm>
            <a:off x="4788024" y="5877272"/>
            <a:ext cx="40358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FontTx/>
              <a:buNone/>
            </a:pPr>
            <a:r>
              <a:rPr lang="el-GR" altLang="el-GR" sz="1200" dirty="0" err="1">
                <a:latin typeface="Times New Roman" panose="02020603050405020304" pitchFamily="18" charset="0"/>
                <a:cs typeface="Times New Roman" panose="02020603050405020304" pitchFamily="18" charset="0"/>
              </a:rPr>
              <a:t>Απουλικός</a:t>
            </a:r>
            <a:r>
              <a:rPr lang="el-GR" altLang="el-GR" sz="1200" dirty="0">
                <a:latin typeface="Times New Roman" panose="02020603050405020304" pitchFamily="18" charset="0"/>
                <a:cs typeface="Times New Roman" panose="02020603050405020304" pitchFamily="18" charset="0"/>
              </a:rPr>
              <a:t> ελικωτός κρατήρας, </a:t>
            </a:r>
            <a:r>
              <a:rPr lang="en-US" altLang="el-GR" sz="1200" dirty="0">
                <a:latin typeface="Times New Roman" panose="02020603050405020304" pitchFamily="18" charset="0"/>
                <a:cs typeface="Times New Roman" panose="02020603050405020304" pitchFamily="18" charset="0"/>
              </a:rPr>
              <a:t>H  </a:t>
            </a:r>
            <a:r>
              <a:rPr lang="el-GR" altLang="el-GR" sz="1200" dirty="0">
                <a:latin typeface="Times New Roman" panose="02020603050405020304" pitchFamily="18" charset="0"/>
                <a:cs typeface="Times New Roman" panose="02020603050405020304" pitchFamily="18" charset="0"/>
              </a:rPr>
              <a:t>βασιλική αυλή του Δαρείου.  </a:t>
            </a:r>
            <a:r>
              <a:rPr lang="el-GR" altLang="el-GR" sz="1200" dirty="0" err="1">
                <a:latin typeface="Times New Roman" panose="02020603050405020304" pitchFamily="18" charset="0"/>
                <a:cs typeface="Times New Roman" panose="02020603050405020304" pitchFamily="18" charset="0"/>
              </a:rPr>
              <a:t>Αμαζονομαχία</a:t>
            </a:r>
            <a:r>
              <a:rPr lang="el-GR" altLang="el-GR" sz="1200" dirty="0">
                <a:latin typeface="Times New Roman" panose="02020603050405020304" pitchFamily="18" charset="0"/>
                <a:cs typeface="Times New Roman" panose="02020603050405020304" pitchFamily="18" charset="0"/>
              </a:rPr>
              <a:t> στον λαιμό. Ζωγράφος του Δαρείου, περ. 330 π.Χ.</a:t>
            </a:r>
            <a:r>
              <a:rPr lang="en-US" altLang="el-GR" sz="1200" dirty="0">
                <a:latin typeface="Times New Roman" panose="02020603050405020304" pitchFamily="18" charset="0"/>
                <a:cs typeface="Times New Roman" panose="02020603050405020304" pitchFamily="18" charset="0"/>
              </a:rPr>
              <a:t>. </a:t>
            </a:r>
            <a:r>
              <a:rPr lang="el-GR" altLang="el-GR" sz="1200" dirty="0">
                <a:latin typeface="Times New Roman" panose="02020603050405020304" pitchFamily="18" charset="0"/>
                <a:cs typeface="Times New Roman" panose="02020603050405020304" pitchFamily="18" charset="0"/>
              </a:rPr>
              <a:t>Νάπολη, </a:t>
            </a:r>
            <a:r>
              <a:rPr lang="en-US" altLang="el-GR" sz="1200" dirty="0" err="1">
                <a:latin typeface="Times New Roman" panose="02020603050405020304" pitchFamily="18" charset="0"/>
                <a:cs typeface="Times New Roman" panose="02020603050405020304" pitchFamily="18" charset="0"/>
              </a:rPr>
              <a:t>Museo</a:t>
            </a:r>
            <a:r>
              <a:rPr lang="el-GR" altLang="el-GR" sz="1200" dirty="0">
                <a:latin typeface="Times New Roman" panose="02020603050405020304" pitchFamily="18" charset="0"/>
                <a:cs typeface="Times New Roman" panose="02020603050405020304" pitchFamily="18" charset="0"/>
              </a:rPr>
              <a:t> </a:t>
            </a:r>
            <a:r>
              <a:rPr lang="en-US" altLang="el-GR" sz="1200" dirty="0" err="1">
                <a:latin typeface="Times New Roman" panose="02020603050405020304" pitchFamily="18" charset="0"/>
                <a:cs typeface="Times New Roman" panose="02020603050405020304" pitchFamily="18" charset="0"/>
              </a:rPr>
              <a:t>Archeologico</a:t>
            </a:r>
            <a:r>
              <a:rPr lang="en-US" altLang="el-GR" sz="1200" dirty="0">
                <a:latin typeface="Times New Roman" panose="02020603050405020304" pitchFamily="18" charset="0"/>
                <a:cs typeface="Times New Roman" panose="02020603050405020304" pitchFamily="18" charset="0"/>
              </a:rPr>
              <a:t> </a:t>
            </a:r>
            <a:r>
              <a:rPr lang="en-US" altLang="el-GR" sz="1200" dirty="0" err="1">
                <a:latin typeface="Times New Roman" panose="02020603050405020304" pitchFamily="18" charset="0"/>
                <a:cs typeface="Times New Roman" panose="02020603050405020304" pitchFamily="18" charset="0"/>
              </a:rPr>
              <a:t>Nazionale</a:t>
            </a:r>
            <a:r>
              <a:rPr lang="en-US" altLang="el-GR" sz="1200" dirty="0">
                <a:latin typeface="Times New Roman" panose="02020603050405020304" pitchFamily="18" charset="0"/>
                <a:cs typeface="Times New Roman" panose="02020603050405020304" pitchFamily="18" charset="0"/>
              </a:rPr>
              <a:t>. </a:t>
            </a:r>
            <a:endParaRPr lang="el-GR" altLang="el-GR"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Aprilios2013 32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2213" y="188914"/>
            <a:ext cx="3528640" cy="529152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4339" name="Picture 5" descr="Aprilios2013 32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73266" y="179226"/>
            <a:ext cx="2503505" cy="530120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4340" name="Text Box 6"/>
          <p:cNvSpPr txBox="1">
            <a:spLocks noChangeArrowheads="1"/>
          </p:cNvSpPr>
          <p:nvPr/>
        </p:nvSpPr>
        <p:spPr bwMode="auto">
          <a:xfrm>
            <a:off x="971600" y="5677584"/>
            <a:ext cx="38890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FontTx/>
              <a:buNone/>
            </a:pPr>
            <a:r>
              <a:rPr lang="el-GR" altLang="el-GR" sz="1200" dirty="0" err="1">
                <a:latin typeface="Times New Roman" panose="02020603050405020304" pitchFamily="18" charset="0"/>
                <a:cs typeface="Times New Roman" panose="02020603050405020304" pitchFamily="18" charset="0"/>
              </a:rPr>
              <a:t>Απουλικός</a:t>
            </a:r>
            <a:r>
              <a:rPr lang="el-GR" altLang="el-GR" sz="1200" dirty="0">
                <a:latin typeface="Times New Roman" panose="02020603050405020304" pitchFamily="18" charset="0"/>
                <a:cs typeface="Times New Roman" panose="02020603050405020304" pitchFamily="18" charset="0"/>
              </a:rPr>
              <a:t> ερυθρόμορφος ελικωτός κρατήρας</a:t>
            </a:r>
            <a:r>
              <a:rPr lang="el-GR" altLang="el-GR" sz="1200" dirty="0" smtClean="0">
                <a:latin typeface="Times New Roman" panose="02020603050405020304" pitchFamily="18" charset="0"/>
                <a:cs typeface="Times New Roman" panose="02020603050405020304" pitchFamily="18" charset="0"/>
              </a:rPr>
              <a:t>.</a:t>
            </a:r>
            <a:r>
              <a:rPr lang="en-US" altLang="el-GR" sz="1200" dirty="0" smtClean="0">
                <a:latin typeface="Times New Roman" panose="02020603050405020304" pitchFamily="18" charset="0"/>
                <a:cs typeface="Times New Roman" panose="02020603050405020304" pitchFamily="18" charset="0"/>
              </a:rPr>
              <a:t> </a:t>
            </a:r>
            <a:r>
              <a:rPr lang="el-GR" altLang="el-GR" sz="1200" dirty="0" smtClean="0">
                <a:latin typeface="Times New Roman" panose="02020603050405020304" pitchFamily="18" charset="0"/>
                <a:cs typeface="Times New Roman" panose="02020603050405020304" pitchFamily="18" charset="0"/>
              </a:rPr>
              <a:t>Ιστορία </a:t>
            </a:r>
            <a:r>
              <a:rPr lang="el-GR" altLang="el-GR" sz="1200" dirty="0">
                <a:latin typeface="Times New Roman" panose="02020603050405020304" pitchFamily="18" charset="0"/>
                <a:cs typeface="Times New Roman" panose="02020603050405020304" pitchFamily="18" charset="0"/>
              </a:rPr>
              <a:t>της Μελανίππης, παρακολουθούμενη από θεούς.</a:t>
            </a:r>
            <a:r>
              <a:rPr lang="en-US" altLang="el-GR" sz="1200" dirty="0">
                <a:latin typeface="Times New Roman" panose="02020603050405020304" pitchFamily="18" charset="0"/>
                <a:cs typeface="Times New Roman" panose="02020603050405020304" pitchFamily="18" charset="0"/>
              </a:rPr>
              <a:t> </a:t>
            </a:r>
            <a:r>
              <a:rPr lang="el-GR" altLang="el-GR" sz="1200" dirty="0" smtClean="0">
                <a:latin typeface="Times New Roman" panose="02020603050405020304" pitchFamily="18" charset="0"/>
                <a:cs typeface="Times New Roman" panose="02020603050405020304" pitchFamily="18" charset="0"/>
              </a:rPr>
              <a:t>Ζωγράφος </a:t>
            </a:r>
            <a:r>
              <a:rPr lang="el-GR" altLang="el-GR" sz="1200" dirty="0">
                <a:latin typeface="Times New Roman" panose="02020603050405020304" pitchFamily="18" charset="0"/>
                <a:cs typeface="Times New Roman" panose="02020603050405020304" pitchFamily="18" charset="0"/>
              </a:rPr>
              <a:t>του Κάτω κόσμου. 330-320 π.Χ. Γενεύη, ιδιωτική συλλογή</a:t>
            </a:r>
            <a:r>
              <a:rPr lang="el-GR" altLang="el-GR" sz="1200" dirty="0"/>
              <a:t>.</a:t>
            </a:r>
          </a:p>
        </p:txBody>
      </p:sp>
      <p:sp>
        <p:nvSpPr>
          <p:cNvPr id="14341" name="Text Box 7"/>
          <p:cNvSpPr txBox="1">
            <a:spLocks noChangeArrowheads="1"/>
          </p:cNvSpPr>
          <p:nvPr/>
        </p:nvSpPr>
        <p:spPr bwMode="auto">
          <a:xfrm>
            <a:off x="5436096" y="5585250"/>
            <a:ext cx="30311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FontTx/>
              <a:buNone/>
            </a:pPr>
            <a:r>
              <a:rPr lang="el-GR" altLang="el-GR" sz="1200" dirty="0" err="1">
                <a:latin typeface="Times New Roman" panose="02020603050405020304" pitchFamily="18" charset="0"/>
                <a:cs typeface="Times New Roman" panose="02020603050405020304" pitchFamily="18" charset="0"/>
              </a:rPr>
              <a:t>Απουλική</a:t>
            </a:r>
            <a:r>
              <a:rPr lang="el-GR" altLang="el-GR" sz="1200" dirty="0">
                <a:latin typeface="Times New Roman" panose="02020603050405020304" pitchFamily="18" charset="0"/>
                <a:cs typeface="Times New Roman" panose="02020603050405020304" pitchFamily="18" charset="0"/>
              </a:rPr>
              <a:t> ερυθρόμορφη  λήκυθος</a:t>
            </a:r>
            <a:r>
              <a:rPr lang="en-US" altLang="el-GR" sz="1200" dirty="0">
                <a:latin typeface="Times New Roman" panose="02020603050405020304" pitchFamily="18" charset="0"/>
                <a:cs typeface="Times New Roman" panose="02020603050405020304" pitchFamily="18" charset="0"/>
              </a:rPr>
              <a:t>. </a:t>
            </a:r>
            <a:r>
              <a:rPr lang="el-GR" altLang="el-GR" sz="1200" dirty="0" smtClean="0">
                <a:latin typeface="Times New Roman" panose="02020603050405020304" pitchFamily="18" charset="0"/>
                <a:cs typeface="Times New Roman" panose="02020603050405020304" pitchFamily="18" charset="0"/>
              </a:rPr>
              <a:t>Διόσκουρο</a:t>
            </a:r>
            <a:r>
              <a:rPr lang="el-GR" altLang="el-GR" sz="1200" dirty="0">
                <a:latin typeface="Times New Roman" panose="02020603050405020304" pitchFamily="18" charset="0"/>
                <a:cs typeface="Times New Roman" panose="02020603050405020304" pitchFamily="18" charset="0"/>
              </a:rPr>
              <a:t>ι</a:t>
            </a:r>
            <a:r>
              <a:rPr lang="el-GR" altLang="el-GR" sz="1200" dirty="0" smtClean="0">
                <a:latin typeface="Times New Roman" panose="02020603050405020304" pitchFamily="18" charset="0"/>
                <a:cs typeface="Times New Roman" panose="02020603050405020304" pitchFamily="18" charset="0"/>
              </a:rPr>
              <a:t>,  </a:t>
            </a:r>
            <a:r>
              <a:rPr lang="el-GR" altLang="el-GR" sz="1200" dirty="0" err="1">
                <a:latin typeface="Times New Roman" panose="02020603050405020304" pitchFamily="18" charset="0"/>
                <a:cs typeface="Times New Roman" panose="02020603050405020304" pitchFamily="18" charset="0"/>
              </a:rPr>
              <a:t>Αφαρείδες</a:t>
            </a:r>
            <a:r>
              <a:rPr lang="el-GR" altLang="el-GR" sz="1200" dirty="0">
                <a:latin typeface="Times New Roman" panose="02020603050405020304" pitchFamily="18" charset="0"/>
                <a:cs typeface="Times New Roman" panose="02020603050405020304" pitchFamily="18" charset="0"/>
              </a:rPr>
              <a:t>, </a:t>
            </a:r>
            <a:r>
              <a:rPr lang="el-GR" altLang="el-GR" sz="1200" dirty="0" err="1">
                <a:latin typeface="Times New Roman" panose="02020603050405020304" pitchFamily="18" charset="0"/>
                <a:cs typeface="Times New Roman" panose="02020603050405020304" pitchFamily="18" charset="0"/>
              </a:rPr>
              <a:t>Λευκιπίδες</a:t>
            </a:r>
            <a:r>
              <a:rPr lang="el-GR" altLang="el-GR" sz="1200" dirty="0">
                <a:latin typeface="Times New Roman" panose="02020603050405020304" pitchFamily="18" charset="0"/>
                <a:cs typeface="Times New Roman" panose="02020603050405020304" pitchFamily="18" charset="0"/>
              </a:rPr>
              <a:t>.</a:t>
            </a:r>
            <a:r>
              <a:rPr lang="en-US" altLang="el-GR" sz="1200" dirty="0">
                <a:latin typeface="Times New Roman" panose="02020603050405020304" pitchFamily="18" charset="0"/>
                <a:cs typeface="Times New Roman" panose="02020603050405020304" pitchFamily="18" charset="0"/>
              </a:rPr>
              <a:t>. Z</a:t>
            </a:r>
            <a:r>
              <a:rPr lang="el-GR" altLang="el-GR" sz="1200" dirty="0" err="1">
                <a:latin typeface="Times New Roman" panose="02020603050405020304" pitchFamily="18" charset="0"/>
                <a:cs typeface="Times New Roman" panose="02020603050405020304" pitchFamily="18" charset="0"/>
              </a:rPr>
              <a:t>ωγράφος</a:t>
            </a:r>
            <a:r>
              <a:rPr lang="el-GR" altLang="el-GR" sz="1200" dirty="0">
                <a:latin typeface="Times New Roman" panose="02020603050405020304" pitchFamily="18" charset="0"/>
                <a:cs typeface="Times New Roman" panose="02020603050405020304" pitchFamily="18" charset="0"/>
              </a:rPr>
              <a:t> του Κάτω κόσμου, περ. 330 </a:t>
            </a:r>
            <a:r>
              <a:rPr lang="el-GR" altLang="el-GR" sz="1200" dirty="0" err="1">
                <a:latin typeface="Times New Roman" panose="02020603050405020304" pitchFamily="18" charset="0"/>
                <a:cs typeface="Times New Roman" panose="02020603050405020304" pitchFamily="18" charset="0"/>
              </a:rPr>
              <a:t>π.Χ</a:t>
            </a:r>
            <a:r>
              <a:rPr lang="en-US" altLang="el-GR" sz="1200" dirty="0">
                <a:latin typeface="Times New Roman" panose="02020603050405020304" pitchFamily="18" charset="0"/>
                <a:cs typeface="Times New Roman" panose="02020603050405020304" pitchFamily="18" charset="0"/>
              </a:rPr>
              <a:t>. Richmond, Virginia</a:t>
            </a:r>
            <a:r>
              <a:rPr lang="el-GR" altLang="el-GR" sz="1200" dirty="0">
                <a:latin typeface="Times New Roman" panose="02020603050405020304" pitchFamily="18" charset="0"/>
                <a:cs typeface="Times New Roman" panose="02020603050405020304" pitchFamily="18" charset="0"/>
              </a:rPr>
              <a:t> </a:t>
            </a:r>
            <a:r>
              <a:rPr lang="en-US" altLang="el-GR" sz="1200" dirty="0">
                <a:latin typeface="Times New Roman" panose="02020603050405020304" pitchFamily="18" charset="0"/>
                <a:cs typeface="Times New Roman" panose="02020603050405020304" pitchFamily="18" charset="0"/>
              </a:rPr>
              <a:t>Museum of Fine Arts.</a:t>
            </a:r>
            <a:endParaRPr lang="el-GR" altLang="el-GR"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Aprilios2013 32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313" y="404813"/>
            <a:ext cx="3887663" cy="489845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5363" name="Picture 5" descr="Aprilios2013 32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8103" y="692151"/>
            <a:ext cx="3056459" cy="454364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5364" name="Text Box 6"/>
          <p:cNvSpPr txBox="1">
            <a:spLocks noChangeArrowheads="1"/>
          </p:cNvSpPr>
          <p:nvPr/>
        </p:nvSpPr>
        <p:spPr bwMode="auto">
          <a:xfrm>
            <a:off x="611919" y="5445224"/>
            <a:ext cx="3600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FontTx/>
              <a:buNone/>
            </a:pPr>
            <a:r>
              <a:rPr lang="el-GR" altLang="el-GR" sz="1200" dirty="0" err="1">
                <a:latin typeface="Times New Roman" panose="02020603050405020304" pitchFamily="18" charset="0"/>
                <a:cs typeface="Times New Roman" panose="02020603050405020304" pitchFamily="18" charset="0"/>
              </a:rPr>
              <a:t>Απουλικός</a:t>
            </a:r>
            <a:r>
              <a:rPr lang="el-GR" altLang="el-GR" sz="1200" dirty="0">
                <a:latin typeface="Times New Roman" panose="02020603050405020304" pitchFamily="18" charset="0"/>
                <a:cs typeface="Times New Roman" panose="02020603050405020304" pitchFamily="18" charset="0"/>
              </a:rPr>
              <a:t> ερυθρόμορφος </a:t>
            </a:r>
            <a:r>
              <a:rPr lang="el-GR" altLang="el-GR" sz="1200" dirty="0" err="1">
                <a:latin typeface="Times New Roman" panose="02020603050405020304" pitchFamily="18" charset="0"/>
                <a:cs typeface="Times New Roman" panose="02020603050405020304" pitchFamily="18" charset="0"/>
              </a:rPr>
              <a:t>καλυκωτός</a:t>
            </a:r>
            <a:r>
              <a:rPr lang="el-GR" altLang="el-GR" sz="1200" dirty="0">
                <a:latin typeface="Times New Roman" panose="02020603050405020304" pitchFamily="18" charset="0"/>
                <a:cs typeface="Times New Roman" panose="02020603050405020304" pitchFamily="18" charset="0"/>
              </a:rPr>
              <a:t> κρατήρας. Περ. 360 π.Χ. Ομάδα </a:t>
            </a:r>
            <a:r>
              <a:rPr lang="en-US" altLang="el-GR" sz="1200" dirty="0">
                <a:latin typeface="Times New Roman" panose="02020603050405020304" pitchFamily="18" charset="0"/>
                <a:cs typeface="Times New Roman" panose="02020603050405020304" pitchFamily="18" charset="0"/>
              </a:rPr>
              <a:t>Suckling-Salting. </a:t>
            </a:r>
            <a:r>
              <a:rPr lang="el-GR" altLang="el-GR" sz="1200" dirty="0">
                <a:latin typeface="Times New Roman" panose="02020603050405020304" pitchFamily="18" charset="0"/>
                <a:cs typeface="Times New Roman" panose="02020603050405020304" pitchFamily="18" charset="0"/>
              </a:rPr>
              <a:t>Παράσταση </a:t>
            </a:r>
            <a:r>
              <a:rPr lang="el-GR" altLang="el-GR" sz="1200" i="1" dirty="0" err="1">
                <a:latin typeface="Times New Roman" panose="02020603050405020304" pitchFamily="18" charset="0"/>
                <a:cs typeface="Times New Roman" panose="02020603050405020304" pitchFamily="18" charset="0"/>
              </a:rPr>
              <a:t>φλυάκων</a:t>
            </a:r>
            <a:r>
              <a:rPr lang="el-GR" altLang="el-GR" sz="1200" i="1" dirty="0">
                <a:latin typeface="Times New Roman" panose="02020603050405020304" pitchFamily="18" charset="0"/>
                <a:cs typeface="Times New Roman" panose="02020603050405020304" pitchFamily="18" charset="0"/>
              </a:rPr>
              <a:t>.</a:t>
            </a:r>
            <a:r>
              <a:rPr lang="el-GR" altLang="el-GR" sz="1200" dirty="0">
                <a:latin typeface="Times New Roman" panose="02020603050405020304" pitchFamily="18" charset="0"/>
                <a:cs typeface="Times New Roman" panose="02020603050405020304" pitchFamily="18" charset="0"/>
              </a:rPr>
              <a:t> Ρώμη, ιδιωτική Συλλογή </a:t>
            </a:r>
          </a:p>
        </p:txBody>
      </p:sp>
      <p:sp>
        <p:nvSpPr>
          <p:cNvPr id="15365" name="Text Box 7"/>
          <p:cNvSpPr txBox="1">
            <a:spLocks noChangeArrowheads="1"/>
          </p:cNvSpPr>
          <p:nvPr/>
        </p:nvSpPr>
        <p:spPr bwMode="auto">
          <a:xfrm>
            <a:off x="5508103" y="5542142"/>
            <a:ext cx="3271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FontTx/>
              <a:buNone/>
            </a:pPr>
            <a:r>
              <a:rPr lang="el-GR" altLang="el-GR" sz="1200" dirty="0" err="1">
                <a:latin typeface="Times New Roman" panose="02020603050405020304" pitchFamily="18" charset="0"/>
                <a:cs typeface="Times New Roman" panose="02020603050405020304" pitchFamily="18" charset="0"/>
              </a:rPr>
              <a:t>Ποσειδωνικός</a:t>
            </a:r>
            <a:r>
              <a:rPr lang="el-GR" altLang="el-GR" sz="1200" dirty="0">
                <a:latin typeface="Times New Roman" panose="02020603050405020304" pitchFamily="18" charset="0"/>
                <a:cs typeface="Times New Roman" panose="02020603050405020304" pitchFamily="18" charset="0"/>
              </a:rPr>
              <a:t> ερυθρόμορφος </a:t>
            </a:r>
            <a:r>
              <a:rPr lang="el-GR" altLang="el-GR" sz="1200" dirty="0" err="1">
                <a:latin typeface="Times New Roman" panose="02020603050405020304" pitchFamily="18" charset="0"/>
                <a:cs typeface="Times New Roman" panose="02020603050405020304" pitchFamily="18" charset="0"/>
              </a:rPr>
              <a:t>καλυκωτός</a:t>
            </a:r>
            <a:r>
              <a:rPr lang="el-GR" altLang="el-GR" sz="1200" dirty="0">
                <a:latin typeface="Times New Roman" panose="02020603050405020304" pitchFamily="18" charset="0"/>
                <a:cs typeface="Times New Roman" panose="02020603050405020304" pitchFamily="18" charset="0"/>
              </a:rPr>
              <a:t> κρατήρας. Περ. 340 π.Χ. </a:t>
            </a:r>
            <a:r>
              <a:rPr lang="el-GR" altLang="el-GR" sz="1200" dirty="0" err="1">
                <a:latin typeface="Times New Roman" panose="02020603050405020304" pitchFamily="18" charset="0"/>
                <a:cs typeface="Times New Roman" panose="02020603050405020304" pitchFamily="18" charset="0"/>
              </a:rPr>
              <a:t>Ασστέας</a:t>
            </a:r>
            <a:r>
              <a:rPr lang="el-GR" altLang="el-GR" sz="1200" dirty="0">
                <a:latin typeface="Times New Roman" panose="02020603050405020304" pitchFamily="18" charset="0"/>
                <a:cs typeface="Times New Roman" panose="02020603050405020304" pitchFamily="18" charset="0"/>
              </a:rPr>
              <a:t>. Μανία Ηρακλέους. Μαδρίτη, Εθνικό Αρχαιολογικό Μουσείο.</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Aprilios2013 3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25796"/>
            <a:ext cx="3594122" cy="494116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6387" name="Picture 5" descr="Aprilios2013 330"/>
          <p:cNvPicPr>
            <a:picLocks noChangeAspect="1" noChangeArrowheads="1"/>
          </p:cNvPicPr>
          <p:nvPr/>
        </p:nvPicPr>
        <p:blipFill>
          <a:blip r:embed="rId3" cstate="email">
            <a:extLst>
              <a:ext uri="{28A0092B-C50C-407E-A947-70E740481C1C}">
                <a14:useLocalDpi xmlns:a14="http://schemas.microsoft.com/office/drawing/2010/main"/>
              </a:ext>
            </a:extLst>
          </a:blip>
          <a:srcRect r="-918"/>
          <a:stretch>
            <a:fillRect/>
          </a:stretch>
        </p:blipFill>
        <p:spPr bwMode="auto">
          <a:xfrm>
            <a:off x="4716016" y="260648"/>
            <a:ext cx="4005263" cy="525621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6388" name="Text Box 6"/>
          <p:cNvSpPr txBox="1">
            <a:spLocks noChangeArrowheads="1"/>
          </p:cNvSpPr>
          <p:nvPr/>
        </p:nvSpPr>
        <p:spPr bwMode="auto">
          <a:xfrm>
            <a:off x="604839" y="5385304"/>
            <a:ext cx="3240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FontTx/>
              <a:buNone/>
            </a:pPr>
            <a:r>
              <a:rPr lang="el-GR" altLang="el-GR" sz="1200" dirty="0" err="1">
                <a:latin typeface="Times New Roman" panose="02020603050405020304" pitchFamily="18" charset="0"/>
                <a:cs typeface="Times New Roman" panose="02020603050405020304" pitchFamily="18" charset="0"/>
              </a:rPr>
              <a:t>Ποσειδωνικός</a:t>
            </a:r>
            <a:r>
              <a:rPr lang="el-GR" altLang="el-GR" sz="1200" dirty="0">
                <a:latin typeface="Times New Roman" panose="02020603050405020304" pitchFamily="18" charset="0"/>
                <a:cs typeface="Times New Roman" panose="02020603050405020304" pitchFamily="18" charset="0"/>
              </a:rPr>
              <a:t> ερυθρόμορφος. </a:t>
            </a:r>
            <a:r>
              <a:rPr lang="el-GR" altLang="el-GR" sz="1200" dirty="0" err="1">
                <a:latin typeface="Times New Roman" panose="02020603050405020304" pitchFamily="18" charset="0"/>
                <a:cs typeface="Times New Roman" panose="02020603050405020304" pitchFamily="18" charset="0"/>
              </a:rPr>
              <a:t>καλυκωτός</a:t>
            </a:r>
            <a:r>
              <a:rPr lang="el-GR" altLang="el-GR" sz="1200" dirty="0">
                <a:latin typeface="Times New Roman" panose="02020603050405020304" pitchFamily="18" charset="0"/>
                <a:cs typeface="Times New Roman" panose="02020603050405020304" pitchFamily="18" charset="0"/>
              </a:rPr>
              <a:t> κρατήρας. Αρπαγή  της Ευρώπης. </a:t>
            </a:r>
            <a:r>
              <a:rPr lang="el-GR" altLang="el-GR" sz="1200" dirty="0" err="1">
                <a:latin typeface="Times New Roman" panose="02020603050405020304" pitchFamily="18" charset="0"/>
                <a:cs typeface="Times New Roman" panose="02020603050405020304" pitchFamily="18" charset="0"/>
              </a:rPr>
              <a:t>Ασστέας</a:t>
            </a:r>
            <a:r>
              <a:rPr lang="el-GR" altLang="el-GR" sz="1200" dirty="0">
                <a:latin typeface="Times New Roman" panose="02020603050405020304" pitchFamily="18" charset="0"/>
                <a:cs typeface="Times New Roman" panose="02020603050405020304" pitchFamily="18" charset="0"/>
              </a:rPr>
              <a:t>. 340-335 π.Χ. Μ</a:t>
            </a:r>
            <a:r>
              <a:rPr lang="en-US" altLang="el-GR" sz="1200" dirty="0" err="1">
                <a:latin typeface="Times New Roman" panose="02020603050405020304" pitchFamily="18" charset="0"/>
                <a:cs typeface="Times New Roman" panose="02020603050405020304" pitchFamily="18" charset="0"/>
              </a:rPr>
              <a:t>alibu</a:t>
            </a:r>
            <a:r>
              <a:rPr lang="en-US" altLang="el-GR" sz="1200" dirty="0">
                <a:latin typeface="Times New Roman" panose="02020603050405020304" pitchFamily="18" charset="0"/>
                <a:cs typeface="Times New Roman" panose="02020603050405020304" pitchFamily="18" charset="0"/>
              </a:rPr>
              <a:t>,</a:t>
            </a:r>
            <a:r>
              <a:rPr lang="el-GR" altLang="el-GR" sz="1200" dirty="0">
                <a:latin typeface="Times New Roman" panose="02020603050405020304" pitchFamily="18" charset="0"/>
                <a:cs typeface="Times New Roman" panose="02020603050405020304" pitchFamily="18" charset="0"/>
              </a:rPr>
              <a:t> </a:t>
            </a:r>
            <a:r>
              <a:rPr lang="en-US" altLang="el-GR" sz="1200" dirty="0" err="1">
                <a:latin typeface="Times New Roman" panose="02020603050405020304" pitchFamily="18" charset="0"/>
                <a:cs typeface="Times New Roman" panose="02020603050405020304" pitchFamily="18" charset="0"/>
              </a:rPr>
              <a:t>J.Paul</a:t>
            </a:r>
            <a:r>
              <a:rPr lang="en-US" altLang="el-GR" sz="1200" dirty="0">
                <a:latin typeface="Times New Roman" panose="02020603050405020304" pitchFamily="18" charset="0"/>
                <a:cs typeface="Times New Roman" panose="02020603050405020304" pitchFamily="18" charset="0"/>
              </a:rPr>
              <a:t> Getty Museum</a:t>
            </a:r>
            <a:r>
              <a:rPr lang="el-GR" altLang="el-GR" sz="1200" dirty="0">
                <a:latin typeface="Times New Roman" panose="02020603050405020304" pitchFamily="18" charset="0"/>
                <a:cs typeface="Times New Roman" panose="02020603050405020304" pitchFamily="18" charset="0"/>
              </a:rPr>
              <a:t>.</a:t>
            </a:r>
          </a:p>
        </p:txBody>
      </p:sp>
      <p:sp>
        <p:nvSpPr>
          <p:cNvPr id="16389" name="Text Box 7"/>
          <p:cNvSpPr txBox="1">
            <a:spLocks noChangeArrowheads="1"/>
          </p:cNvSpPr>
          <p:nvPr/>
        </p:nvSpPr>
        <p:spPr bwMode="auto">
          <a:xfrm>
            <a:off x="5429250" y="5734476"/>
            <a:ext cx="30317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FontTx/>
              <a:buNone/>
            </a:pPr>
            <a:r>
              <a:rPr lang="el-GR" altLang="el-GR" sz="1200" dirty="0" err="1">
                <a:latin typeface="Times New Roman" panose="02020603050405020304" pitchFamily="18" charset="0"/>
                <a:cs typeface="Times New Roman" panose="02020603050405020304" pitchFamily="18" charset="0"/>
              </a:rPr>
              <a:t>Ποσειδωνικός</a:t>
            </a:r>
            <a:r>
              <a:rPr lang="el-GR" altLang="el-GR" sz="1200" dirty="0">
                <a:latin typeface="Times New Roman" panose="02020603050405020304" pitchFamily="18" charset="0"/>
                <a:cs typeface="Times New Roman" panose="02020603050405020304" pitchFamily="18" charset="0"/>
              </a:rPr>
              <a:t> ερυθρόμορφος  </a:t>
            </a:r>
            <a:r>
              <a:rPr lang="el-GR" altLang="el-GR" sz="1200" dirty="0" err="1">
                <a:latin typeface="Times New Roman" panose="02020603050405020304" pitchFamily="18" charset="0"/>
                <a:cs typeface="Times New Roman" panose="02020603050405020304" pitchFamily="18" charset="0"/>
              </a:rPr>
              <a:t>κωδωνόσχημος</a:t>
            </a:r>
            <a:r>
              <a:rPr lang="el-GR" altLang="el-GR" sz="1200" dirty="0">
                <a:latin typeface="Times New Roman" panose="02020603050405020304" pitchFamily="18" charset="0"/>
                <a:cs typeface="Times New Roman" panose="02020603050405020304" pitchFamily="18" charset="0"/>
              </a:rPr>
              <a:t> κρατήρας. Η Αλκμήνη στην πυρά.</a:t>
            </a:r>
            <a:r>
              <a:rPr lang="en-US" altLang="el-GR" sz="1200" dirty="0">
                <a:latin typeface="Times New Roman" panose="02020603050405020304" pitchFamily="18" charset="0"/>
                <a:cs typeface="Times New Roman" panose="02020603050405020304" pitchFamily="18" charset="0"/>
              </a:rPr>
              <a:t> </a:t>
            </a:r>
            <a:r>
              <a:rPr lang="el-GR" altLang="el-GR" sz="1200" dirty="0" err="1">
                <a:latin typeface="Times New Roman" panose="02020603050405020304" pitchFamily="18" charset="0"/>
                <a:cs typeface="Times New Roman" panose="02020603050405020304" pitchFamily="18" charset="0"/>
              </a:rPr>
              <a:t>Πύθων</a:t>
            </a:r>
            <a:r>
              <a:rPr lang="el-GR" altLang="el-GR" sz="1200" dirty="0" smtClean="0">
                <a:latin typeface="Times New Roman" panose="02020603050405020304" pitchFamily="18" charset="0"/>
                <a:cs typeface="Times New Roman" panose="02020603050405020304" pitchFamily="18" charset="0"/>
              </a:rPr>
              <a:t>.</a:t>
            </a:r>
            <a:r>
              <a:rPr lang="en-US" altLang="el-GR" sz="1200" dirty="0" smtClean="0">
                <a:latin typeface="Times New Roman" panose="02020603050405020304" pitchFamily="18" charset="0"/>
                <a:cs typeface="Times New Roman" panose="02020603050405020304" pitchFamily="18" charset="0"/>
              </a:rPr>
              <a:t> </a:t>
            </a:r>
            <a:r>
              <a:rPr lang="el-GR" altLang="el-GR" sz="1200" dirty="0" smtClean="0">
                <a:latin typeface="Times New Roman" panose="02020603050405020304" pitchFamily="18" charset="0"/>
                <a:cs typeface="Times New Roman" panose="02020603050405020304" pitchFamily="18" charset="0"/>
              </a:rPr>
              <a:t>Περ</a:t>
            </a:r>
            <a:r>
              <a:rPr lang="el-GR" altLang="el-GR" sz="1200" dirty="0">
                <a:latin typeface="Times New Roman" panose="02020603050405020304" pitchFamily="18" charset="0"/>
                <a:cs typeface="Times New Roman" panose="02020603050405020304" pitchFamily="18" charset="0"/>
              </a:rPr>
              <a:t>. 330 π.Χ.. Λονδίνο, Βρετανικό Μουσείο.</a:t>
            </a:r>
          </a:p>
        </p:txBody>
      </p:sp>
      <p:sp>
        <p:nvSpPr>
          <p:cNvPr id="16390" name="5 - TextBox"/>
          <p:cNvSpPr txBox="1">
            <a:spLocks noChangeArrowheads="1"/>
          </p:cNvSpPr>
          <p:nvPr/>
        </p:nvSpPr>
        <p:spPr bwMode="auto">
          <a:xfrm>
            <a:off x="467545" y="6021288"/>
            <a:ext cx="49617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FontTx/>
              <a:buNone/>
            </a:pPr>
            <a:r>
              <a:rPr lang="en-US" altLang="el-GR" sz="1400" dirty="0">
                <a:latin typeface="Times New Roman" panose="02020603050405020304" pitchFamily="18" charset="0"/>
                <a:cs typeface="Times New Roman" panose="02020603050405020304" pitchFamily="18" charset="0"/>
              </a:rPr>
              <a:t>O </a:t>
            </a:r>
            <a:r>
              <a:rPr lang="el-GR" altLang="el-GR" sz="1400" dirty="0" err="1">
                <a:latin typeface="Times New Roman" panose="02020603050405020304" pitchFamily="18" charset="0"/>
                <a:cs typeface="Times New Roman" panose="02020603050405020304" pitchFamily="18" charset="0"/>
              </a:rPr>
              <a:t>Ασστέας</a:t>
            </a:r>
            <a:r>
              <a:rPr lang="el-GR" altLang="el-GR" sz="1400" dirty="0">
                <a:latin typeface="Times New Roman" panose="02020603050405020304" pitchFamily="18" charset="0"/>
                <a:cs typeface="Times New Roman" panose="02020603050405020304" pitchFamily="18" charset="0"/>
              </a:rPr>
              <a:t> και ο  μαθητής του </a:t>
            </a:r>
            <a:r>
              <a:rPr lang="el-GR" altLang="el-GR" sz="1400" dirty="0" err="1">
                <a:latin typeface="Times New Roman" panose="02020603050405020304" pitchFamily="18" charset="0"/>
                <a:cs typeface="Times New Roman" panose="02020603050405020304" pitchFamily="18" charset="0"/>
              </a:rPr>
              <a:t>Πύθων</a:t>
            </a:r>
            <a:r>
              <a:rPr lang="el-GR" altLang="el-GR" sz="1400" dirty="0">
                <a:latin typeface="Times New Roman" panose="02020603050405020304" pitchFamily="18" charset="0"/>
                <a:cs typeface="Times New Roman" panose="02020603050405020304" pitchFamily="18" charset="0"/>
              </a:rPr>
              <a:t>  από το </a:t>
            </a:r>
            <a:r>
              <a:rPr lang="el-GR" altLang="el-GR" sz="1400" dirty="0" err="1">
                <a:latin typeface="Times New Roman" panose="02020603050405020304" pitchFamily="18" charset="0"/>
                <a:cs typeface="Times New Roman" panose="02020603050405020304" pitchFamily="18" charset="0"/>
              </a:rPr>
              <a:t>κεραμεικό</a:t>
            </a:r>
            <a:r>
              <a:rPr lang="el-GR" altLang="el-GR" sz="1400" dirty="0">
                <a:latin typeface="Times New Roman" panose="02020603050405020304" pitchFamily="18" charset="0"/>
                <a:cs typeface="Times New Roman" panose="02020603050405020304" pitchFamily="18" charset="0"/>
              </a:rPr>
              <a:t> εργαστήριο της Ποσειδωνίας είναι οι μόνοι αγγειογράφοι της Κάτω Ιταλίας που υπέγραψαν τα έργα τους.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TextBox"/>
          <p:cNvSpPr txBox="1">
            <a:spLocks noChangeArrowheads="1"/>
          </p:cNvSpPr>
          <p:nvPr/>
        </p:nvSpPr>
        <p:spPr bwMode="auto">
          <a:xfrm>
            <a:off x="971600" y="379685"/>
            <a:ext cx="7128792"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9pPr>
          </a:lstStyle>
          <a:p>
            <a:pPr algn="ctr" eaLnBrk="1" hangingPunct="1">
              <a:spcBef>
                <a:spcPct val="0"/>
              </a:spcBef>
              <a:buClrTx/>
              <a:buFontTx/>
              <a:buNone/>
            </a:pPr>
            <a:r>
              <a:rPr lang="el-GR" altLang="el-GR" sz="1600" b="1" dirty="0">
                <a:latin typeface="Times New Roman" panose="02020603050405020304" pitchFamily="18" charset="0"/>
                <a:cs typeface="Times New Roman" panose="02020603050405020304" pitchFamily="18" charset="0"/>
              </a:rPr>
              <a:t>Μνημειακή Ζωγραφική 4ου  αι. π.Χ. </a:t>
            </a:r>
            <a:r>
              <a:rPr lang="en-US" altLang="el-GR" sz="1600" b="1" dirty="0">
                <a:latin typeface="Times New Roman" panose="02020603050405020304" pitchFamily="18" charset="0"/>
                <a:cs typeface="Times New Roman" panose="02020603050405020304" pitchFamily="18" charset="0"/>
              </a:rPr>
              <a:t> </a:t>
            </a:r>
          </a:p>
          <a:p>
            <a:pPr eaLnBrk="1" hangingPunct="1">
              <a:spcBef>
                <a:spcPct val="0"/>
              </a:spcBef>
              <a:buClrTx/>
              <a:buFontTx/>
              <a:buNone/>
            </a:pPr>
            <a:endParaRPr lang="en-US" altLang="el-GR" sz="1800" dirty="0"/>
          </a:p>
          <a:p>
            <a:pPr algn="just" eaLnBrk="1" hangingPunct="1">
              <a:spcBef>
                <a:spcPct val="0"/>
              </a:spcBef>
              <a:buClrTx/>
              <a:buFontTx/>
              <a:buNone/>
            </a:pPr>
            <a:r>
              <a:rPr lang="el-GR" altLang="el-GR" sz="1400" dirty="0">
                <a:latin typeface="Times New Roman" panose="02020603050405020304" pitchFamily="18" charset="0"/>
                <a:cs typeface="Times New Roman" panose="02020603050405020304" pitchFamily="18" charset="0"/>
              </a:rPr>
              <a:t>Σημαντική για τη γνώση της </a:t>
            </a:r>
            <a:r>
              <a:rPr lang="el-GR" altLang="el-GR" sz="1400" dirty="0" smtClean="0">
                <a:latin typeface="Times New Roman" panose="02020603050405020304" pitchFamily="18" charset="0"/>
                <a:cs typeface="Times New Roman" panose="02020603050405020304" pitchFamily="18" charset="0"/>
              </a:rPr>
              <a:t>Μνημειακής </a:t>
            </a:r>
            <a:r>
              <a:rPr lang="el-GR" altLang="el-GR" sz="1400" dirty="0">
                <a:latin typeface="Times New Roman" panose="02020603050405020304" pitchFamily="18" charset="0"/>
                <a:cs typeface="Times New Roman" panose="02020603050405020304" pitchFamily="18" charset="0"/>
              </a:rPr>
              <a:t>ζωγραφικής του 4</a:t>
            </a:r>
            <a:r>
              <a:rPr lang="el-GR" altLang="el-GR" sz="1400" baseline="30000" dirty="0">
                <a:latin typeface="Times New Roman" panose="02020603050405020304" pitchFamily="18" charset="0"/>
                <a:cs typeface="Times New Roman" panose="02020603050405020304" pitchFamily="18" charset="0"/>
              </a:rPr>
              <a:t>ου</a:t>
            </a:r>
            <a:r>
              <a:rPr lang="el-GR" altLang="el-GR" sz="1400" dirty="0">
                <a:latin typeface="Times New Roman" panose="02020603050405020304" pitchFamily="18" charset="0"/>
                <a:cs typeface="Times New Roman" panose="02020603050405020304" pitchFamily="18" charset="0"/>
              </a:rPr>
              <a:t>  αι. π.Χ. είναι οι Μακεδονικοί τάφοι, οι οποίοι κοσμούνται με τοιχογραφίες στην εξωτερική πρόσοψή τους ή στο εσωτερικό τους. Οι ζωγραφικές συνθέσεις είναι φιλόδοξες και προσανατολίζονται σε θέματα του μακεδονικού θεματολογίου (βασιλικό κυνήγι, αριστοκρατικό συμπόσιο, άθλα) αλλά και παραστάσεις με τον Άδη και την Περσεφόνη, θεότητες του Κάτω κόσμου. </a:t>
            </a:r>
            <a:r>
              <a:rPr lang="el-GR" altLang="el-GR" sz="1400" dirty="0" smtClean="0">
                <a:latin typeface="Times New Roman" panose="02020603050405020304" pitchFamily="18" charset="0"/>
                <a:cs typeface="Times New Roman" panose="02020603050405020304" pitchFamily="18" charset="0"/>
              </a:rPr>
              <a:t>Διατηρήθηκαν, </a:t>
            </a:r>
            <a:r>
              <a:rPr lang="el-GR" altLang="el-GR" sz="1400" dirty="0">
                <a:latin typeface="Times New Roman" panose="02020603050405020304" pitchFamily="18" charset="0"/>
                <a:cs typeface="Times New Roman" panose="02020603050405020304" pitchFamily="18" charset="0"/>
              </a:rPr>
              <a:t>καθώς οι Μακεδονικοί τάφοι θάβονταν μαζί με τον δρόμο τους κάτω από χωμάτινο τύμβο, </a:t>
            </a:r>
            <a:r>
              <a:rPr lang="el-GR" altLang="el-GR" sz="1400" dirty="0" smtClean="0">
                <a:latin typeface="Times New Roman" panose="02020603050405020304" pitchFamily="18" charset="0"/>
                <a:cs typeface="Times New Roman" panose="02020603050405020304" pitchFamily="18" charset="0"/>
              </a:rPr>
              <a:t>επομένως, παρέμεναν </a:t>
            </a:r>
            <a:r>
              <a:rPr lang="el-GR" altLang="el-GR" sz="1400" dirty="0">
                <a:latin typeface="Times New Roman" panose="02020603050405020304" pitchFamily="18" charset="0"/>
                <a:cs typeface="Times New Roman" panose="02020603050405020304" pitchFamily="18" charset="0"/>
              </a:rPr>
              <a:t>υπόγειοι. Η τεχνική των ζωγραφικών συνθέσεων </a:t>
            </a:r>
            <a:r>
              <a:rPr lang="el-GR" altLang="el-GR" sz="1400" dirty="0" smtClean="0">
                <a:latin typeface="Times New Roman" panose="02020603050405020304" pitchFamily="18" charset="0"/>
                <a:cs typeface="Times New Roman" panose="02020603050405020304" pitchFamily="18" charset="0"/>
              </a:rPr>
              <a:t>συνδυάζει </a:t>
            </a:r>
            <a:r>
              <a:rPr lang="el-GR" altLang="el-GR" sz="1400" dirty="0">
                <a:latin typeface="Times New Roman" panose="02020603050405020304" pitchFamily="18" charset="0"/>
                <a:cs typeface="Times New Roman" panose="02020603050405020304" pitchFamily="18" charset="0"/>
              </a:rPr>
              <a:t>νωπογραφία και ξηρογραφία. Σημαντικοί τάφοι με ζωγραφικές συνθέσεις  είναι </a:t>
            </a:r>
            <a:r>
              <a:rPr lang="el-GR" altLang="el-GR" sz="1400" dirty="0" smtClean="0">
                <a:latin typeface="Times New Roman" panose="02020603050405020304" pitchFamily="18" charset="0"/>
                <a:cs typeface="Times New Roman" panose="02020603050405020304" pitchFamily="18" charset="0"/>
              </a:rPr>
              <a:t>ο </a:t>
            </a:r>
            <a:r>
              <a:rPr lang="el-GR" altLang="el-GR" sz="1400" dirty="0">
                <a:latin typeface="Times New Roman" panose="02020603050405020304" pitchFamily="18" charset="0"/>
                <a:cs typeface="Times New Roman" panose="02020603050405020304" pitchFamily="18" charset="0"/>
              </a:rPr>
              <a:t>μεγάλος κιβωτιόσχημος τάφος που είναι διακοσμημένος εσωτερικά με την αρπαγή της Περσεφόνης, καθώς και ο αποδιδόμενος στον βασιλιά Φίλιππο Β΄ Μακεδονικός τάφος που φέρει στην πρόσοψη την γνωστή τοιχογραφία βασιλικού κυνηγιού στην οποία συμμετέχουν ιστορικές προσωπικότητες</a:t>
            </a:r>
            <a:r>
              <a:rPr lang="en-US" altLang="el-GR" sz="1400" dirty="0">
                <a:latin typeface="Times New Roman" panose="02020603050405020304" pitchFamily="18" charset="0"/>
                <a:cs typeface="Times New Roman" panose="02020603050405020304" pitchFamily="18" charset="0"/>
              </a:rPr>
              <a:t>,</a:t>
            </a:r>
            <a:r>
              <a:rPr lang="el-GR" altLang="el-GR" sz="1400" dirty="0">
                <a:latin typeface="Times New Roman" panose="02020603050405020304" pitchFamily="18" charset="0"/>
                <a:cs typeface="Times New Roman" panose="02020603050405020304" pitchFamily="18" charset="0"/>
              </a:rPr>
              <a:t> και οι δύο στη Μεγάλη Τούμπα στη Βεργίνα, δηλαδή τις Αιγές</a:t>
            </a:r>
            <a:r>
              <a:rPr lang="en-US" altLang="el-GR" sz="1400" dirty="0">
                <a:latin typeface="Times New Roman" panose="02020603050405020304" pitchFamily="18" charset="0"/>
                <a:cs typeface="Times New Roman" panose="02020603050405020304" pitchFamily="18" charset="0"/>
              </a:rPr>
              <a:t>,</a:t>
            </a:r>
            <a:r>
              <a:rPr lang="el-GR" altLang="el-GR" sz="1400" dirty="0">
                <a:latin typeface="Times New Roman" panose="02020603050405020304" pitchFamily="18" charset="0"/>
                <a:cs typeface="Times New Roman" panose="02020603050405020304" pitchFamily="18" charset="0"/>
              </a:rPr>
              <a:t> αρχαία πρωτεύουσα  των Μακεδόνων, όπου γίνονταν οι βασιλικές ταφές.  Ζωγραφική διακόσμηση συναντάμε και σε μικρότερους και σχετικά άσημους τάφους στη Μακεδονία. Ορισμένες συνθέσεις μακεδονικής ζωγραφικής, η οποία είναι βασική πηγή μας για την ελληνική  </a:t>
            </a:r>
            <a:r>
              <a:rPr lang="el-GR" altLang="el-GR" sz="1400" dirty="0" smtClean="0">
                <a:latin typeface="Times New Roman" panose="02020603050405020304" pitchFamily="18" charset="0"/>
                <a:cs typeface="Times New Roman" panose="02020603050405020304" pitchFamily="18" charset="0"/>
              </a:rPr>
              <a:t>μεγάλη  </a:t>
            </a:r>
            <a:r>
              <a:rPr lang="el-GR" altLang="el-GR" sz="1400" dirty="0">
                <a:latin typeface="Times New Roman" panose="02020603050405020304" pitchFamily="18" charset="0"/>
                <a:cs typeface="Times New Roman" panose="02020603050405020304" pitchFamily="18" charset="0"/>
              </a:rPr>
              <a:t>ζωγραφική του 4</a:t>
            </a:r>
            <a:r>
              <a:rPr lang="el-GR" altLang="el-GR" sz="1400" baseline="30000" dirty="0">
                <a:latin typeface="Times New Roman" panose="02020603050405020304" pitchFamily="18" charset="0"/>
                <a:cs typeface="Times New Roman" panose="02020603050405020304" pitchFamily="18" charset="0"/>
              </a:rPr>
              <a:t>ου</a:t>
            </a:r>
            <a:r>
              <a:rPr lang="el-GR" altLang="el-GR" sz="1400" dirty="0">
                <a:latin typeface="Times New Roman" panose="02020603050405020304" pitchFamily="18" charset="0"/>
                <a:cs typeface="Times New Roman" panose="02020603050405020304" pitchFamily="18" charset="0"/>
              </a:rPr>
              <a:t>  αι. π.Χ. γενικότερα, μας παραδίδονται έμμεσα, χάρι σε ψηφιδωτά δάπεδα, που διακοσμούσαν ελληνιστικές επαύλεις. Μία τέτοια περίπτωση είναι αυτή του περίφημου ψηφιδωτού με τη μάχη του Μ. Αλεξάνδρου εναντίον του Δαρείου (Γαυγάμηλα </a:t>
            </a:r>
            <a:r>
              <a:rPr lang="el-GR" altLang="el-GR" sz="1400" dirty="0" smtClean="0">
                <a:latin typeface="Times New Roman" panose="02020603050405020304" pitchFamily="18" charset="0"/>
                <a:cs typeface="Times New Roman" panose="02020603050405020304" pitchFamily="18" charset="0"/>
              </a:rPr>
              <a:t>ή </a:t>
            </a:r>
            <a:r>
              <a:rPr lang="el-GR" altLang="el-GR" sz="1400" dirty="0">
                <a:latin typeface="Times New Roman" panose="02020603050405020304" pitchFamily="18" charset="0"/>
                <a:cs typeface="Times New Roman" panose="02020603050405020304" pitchFamily="18" charset="0"/>
              </a:rPr>
              <a:t>Ισσός) από την Πομπηία. Επίσης, τοιχογραφίες που βρέθηκαν σε έπαυλη στο </a:t>
            </a:r>
            <a:r>
              <a:rPr lang="en-US" altLang="el-GR" sz="1400" dirty="0" err="1">
                <a:latin typeface="Times New Roman" panose="02020603050405020304" pitchFamily="18" charset="0"/>
                <a:cs typeface="Times New Roman" panose="02020603050405020304" pitchFamily="18" charset="0"/>
              </a:rPr>
              <a:t>Boscoreale</a:t>
            </a:r>
            <a:r>
              <a:rPr lang="en-US" altLang="el-GR" sz="1400" dirty="0">
                <a:latin typeface="Times New Roman" panose="02020603050405020304" pitchFamily="18" charset="0"/>
                <a:cs typeface="Times New Roman" panose="02020603050405020304" pitchFamily="18" charset="0"/>
              </a:rPr>
              <a:t> </a:t>
            </a:r>
            <a:r>
              <a:rPr lang="el-GR" altLang="el-GR" sz="1400" dirty="0">
                <a:latin typeface="Times New Roman" panose="02020603050405020304" pitchFamily="18" charset="0"/>
                <a:cs typeface="Times New Roman" panose="02020603050405020304" pitchFamily="18" charset="0"/>
              </a:rPr>
              <a:t>της Ιταλίας (κοντά στην Πομπηία) και σήμερα βρίσκονται στη Νέα  Υόρκη, Μητροπολιτικό Μουσείο Τέχνης, αποδίδουν χαμένες </a:t>
            </a:r>
            <a:r>
              <a:rPr lang="el-GR" altLang="el-GR" sz="1400" dirty="0" smtClean="0">
                <a:latin typeface="Times New Roman" panose="02020603050405020304" pitchFamily="18" charset="0"/>
                <a:cs typeface="Times New Roman" panose="02020603050405020304" pitchFamily="18" charset="0"/>
              </a:rPr>
              <a:t>ταφικές </a:t>
            </a:r>
            <a:r>
              <a:rPr lang="el-GR" altLang="el-GR" sz="1400" dirty="0">
                <a:latin typeface="Times New Roman" panose="02020603050405020304" pitchFamily="18" charset="0"/>
                <a:cs typeface="Times New Roman" panose="02020603050405020304" pitchFamily="18" charset="0"/>
              </a:rPr>
              <a:t>ζωγραφικές συνθέσεις από τη </a:t>
            </a:r>
            <a:r>
              <a:rPr lang="el-GR" altLang="el-GR" sz="1400" dirty="0" smtClean="0">
                <a:latin typeface="Times New Roman" panose="02020603050405020304" pitchFamily="18" charset="0"/>
                <a:cs typeface="Times New Roman" panose="02020603050405020304" pitchFamily="18" charset="0"/>
              </a:rPr>
              <a:t>Μακεδονία</a:t>
            </a:r>
            <a:r>
              <a:rPr lang="el-GR" altLang="el-GR" sz="1400" dirty="0">
                <a:latin typeface="Times New Roman" panose="02020603050405020304" pitchFamily="18" charset="0"/>
                <a:cs typeface="Times New Roman" panose="02020603050405020304" pitchFamily="18" charset="0"/>
              </a:rPr>
              <a:t> </a:t>
            </a:r>
            <a:r>
              <a:rPr lang="el-GR" altLang="el-GR" sz="1400" dirty="0" smtClean="0">
                <a:latin typeface="Times New Roman" panose="02020603050405020304" pitchFamily="18" charset="0"/>
                <a:cs typeface="Times New Roman" panose="02020603050405020304" pitchFamily="18" charset="0"/>
              </a:rPr>
              <a:t>της </a:t>
            </a:r>
            <a:r>
              <a:rPr lang="el-GR" altLang="el-GR" sz="1400" dirty="0">
                <a:latin typeface="Times New Roman" panose="02020603050405020304" pitchFamily="18" charset="0"/>
                <a:cs typeface="Times New Roman" panose="02020603050405020304" pitchFamily="18" charset="0"/>
              </a:rPr>
              <a:t>πρώιμης ελληνιστικής περιόδου.</a:t>
            </a:r>
          </a:p>
          <a:p>
            <a:pPr eaLnBrk="1" hangingPunct="1">
              <a:spcBef>
                <a:spcPct val="0"/>
              </a:spcBef>
              <a:buClrTx/>
              <a:buFontTx/>
              <a:buNone/>
            </a:pPr>
            <a:endParaRPr lang="el-GR" altLang="el-GR"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Aprilios2013 36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9616" y="251618"/>
            <a:ext cx="7416800" cy="5616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435" name="2 - TextBox"/>
          <p:cNvSpPr txBox="1">
            <a:spLocks noChangeArrowheads="1"/>
          </p:cNvSpPr>
          <p:nvPr/>
        </p:nvSpPr>
        <p:spPr bwMode="auto">
          <a:xfrm>
            <a:off x="1084833" y="6063679"/>
            <a:ext cx="7131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Η ζωγραφική σύνθεση με την αρπαγή της Περσεφόνης από τον Άδη. Μεγάλος </a:t>
            </a:r>
            <a:r>
              <a:rPr lang="el-GR" altLang="el-GR" sz="1200" dirty="0" smtClean="0">
                <a:latin typeface="Times New Roman" panose="02020603050405020304" pitchFamily="18" charset="0"/>
                <a:cs typeface="Times New Roman" panose="02020603050405020304" pitchFamily="18" charset="0"/>
              </a:rPr>
              <a:t>κιβωτιόσχημος </a:t>
            </a:r>
            <a:r>
              <a:rPr lang="el-GR" altLang="el-GR" sz="1200" dirty="0">
                <a:latin typeface="Times New Roman" panose="02020603050405020304" pitchFamily="18" charset="0"/>
                <a:cs typeface="Times New Roman" panose="02020603050405020304" pitchFamily="18" charset="0"/>
              </a:rPr>
              <a:t>τάφος της Βεργίνας.  Ακολουθούν λεπτομέρειες της σκηνής αυτής και </a:t>
            </a:r>
            <a:r>
              <a:rPr lang="en-US" altLang="el-GR" sz="1200" dirty="0">
                <a:latin typeface="Times New Roman" panose="02020603050405020304" pitchFamily="18" charset="0"/>
                <a:cs typeface="Times New Roman" panose="02020603050405020304" pitchFamily="18" charset="0"/>
              </a:rPr>
              <a:t>  </a:t>
            </a:r>
            <a:r>
              <a:rPr lang="el-GR" altLang="el-GR" sz="1200" dirty="0">
                <a:latin typeface="Times New Roman" panose="02020603050405020304" pitchFamily="18" charset="0"/>
                <a:cs typeface="Times New Roman" panose="02020603050405020304" pitchFamily="18" charset="0"/>
              </a:rPr>
              <a:t>των παραπληρωματικών μορφών της</a:t>
            </a:r>
            <a:r>
              <a:rPr lang="el-GR" altLang="el-GR" sz="1200" dirty="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Aprilios2013 36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8769" y="692150"/>
            <a:ext cx="3870325" cy="5473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459" name="Picture 5" descr="Aprilios2013 36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17281" y="836613"/>
            <a:ext cx="3559175" cy="5157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Aprilios2013 357"/>
          <p:cNvPicPr>
            <a:picLocks noChangeAspect="1" noChangeArrowheads="1"/>
          </p:cNvPicPr>
          <p:nvPr/>
        </p:nvPicPr>
        <p:blipFill>
          <a:blip r:embed="rId2" cstate="email">
            <a:extLst>
              <a:ext uri="{28A0092B-C50C-407E-A947-70E740481C1C}">
                <a14:useLocalDpi xmlns:a14="http://schemas.microsoft.com/office/drawing/2010/main"/>
              </a:ext>
            </a:extLst>
          </a:blip>
          <a:srcRect t="-699"/>
          <a:stretch>
            <a:fillRect/>
          </a:stretch>
        </p:blipFill>
        <p:spPr bwMode="auto">
          <a:xfrm>
            <a:off x="179512" y="144016"/>
            <a:ext cx="4133422" cy="6453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483" name="Picture 5" descr="Aprilios2013 36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6463" y="260350"/>
            <a:ext cx="4284662" cy="6308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Aprilios2013 37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11760" y="332656"/>
            <a:ext cx="4422775" cy="5975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62025" y="1052512"/>
            <a:ext cx="7219950" cy="4752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sz="quarter"/>
          </p:nvPr>
        </p:nvSpPr>
        <p:spPr>
          <a:xfrm>
            <a:off x="785813" y="357188"/>
            <a:ext cx="7672387" cy="1571625"/>
          </a:xfrm>
        </p:spPr>
        <p:txBody>
          <a:bodyPr/>
          <a:lstStyle/>
          <a:p>
            <a:pPr>
              <a:defRPr/>
            </a:pPr>
            <a:r>
              <a:rPr lang="en-US" sz="1600" b="1" dirty="0" smtClean="0">
                <a:effectLst/>
                <a:latin typeface="Times New Roman" pitchFamily="18" charset="0"/>
                <a:cs typeface="Times New Roman" pitchFamily="18" charset="0"/>
              </a:rPr>
              <a:t>11. </a:t>
            </a:r>
            <a:r>
              <a:rPr lang="el-GR" sz="1600" b="1" dirty="0" smtClean="0">
                <a:effectLst/>
                <a:latin typeface="Times New Roman" pitchFamily="18" charset="0"/>
                <a:cs typeface="Times New Roman" pitchFamily="18" charset="0"/>
              </a:rPr>
              <a:t>Αγγειογραφία και Μεγάλη Ζωγραφική 4</a:t>
            </a:r>
            <a:r>
              <a:rPr lang="el-GR" sz="1600" b="1" baseline="30000" dirty="0" smtClean="0">
                <a:effectLst/>
                <a:latin typeface="Times New Roman" pitchFamily="18" charset="0"/>
                <a:cs typeface="Times New Roman" pitchFamily="18" charset="0"/>
              </a:rPr>
              <a:t>ου</a:t>
            </a:r>
            <a:r>
              <a:rPr lang="el-GR" sz="1600" b="1" dirty="0" smtClean="0">
                <a:effectLst/>
                <a:latin typeface="Times New Roman" pitchFamily="18" charset="0"/>
                <a:cs typeface="Times New Roman" pitchFamily="18" charset="0"/>
              </a:rPr>
              <a:t> αι. </a:t>
            </a:r>
            <a:r>
              <a:rPr lang="el-GR" sz="1600" b="1" dirty="0" err="1" smtClean="0">
                <a:effectLst/>
                <a:latin typeface="Times New Roman" pitchFamily="18" charset="0"/>
                <a:cs typeface="Times New Roman" pitchFamily="18" charset="0"/>
              </a:rPr>
              <a:t>π.Χ.</a:t>
            </a:r>
            <a:r>
              <a:rPr lang="en-US" sz="1600" b="1" dirty="0" smtClean="0">
                <a:effectLst/>
                <a:latin typeface="Times New Roman" pitchFamily="18" charset="0"/>
                <a:cs typeface="Times New Roman" pitchFamily="18" charset="0"/>
              </a:rPr>
              <a:t/>
            </a:r>
            <a:br>
              <a:rPr lang="en-US" sz="1600" b="1" dirty="0" smtClean="0">
                <a:effectLst/>
                <a:latin typeface="Times New Roman" pitchFamily="18" charset="0"/>
                <a:cs typeface="Times New Roman" pitchFamily="18" charset="0"/>
              </a:rPr>
            </a:br>
            <a:r>
              <a:rPr lang="en-US" sz="1600" b="1" dirty="0" smtClean="0">
                <a:effectLst/>
                <a:latin typeface="Times New Roman" pitchFamily="18" charset="0"/>
                <a:cs typeface="Times New Roman" pitchFamily="18" charset="0"/>
              </a:rPr>
              <a:t/>
            </a:r>
            <a:br>
              <a:rPr lang="en-US" sz="1600" b="1" dirty="0" smtClean="0">
                <a:effectLst/>
                <a:latin typeface="Times New Roman" pitchFamily="18" charset="0"/>
                <a:cs typeface="Times New Roman" pitchFamily="18" charset="0"/>
              </a:rPr>
            </a:br>
            <a:r>
              <a:rPr lang="el-GR" sz="1600" b="1" dirty="0" smtClean="0">
                <a:effectLst/>
                <a:latin typeface="Times New Roman" pitchFamily="18" charset="0"/>
                <a:cs typeface="Times New Roman" pitchFamily="18" charset="0"/>
              </a:rPr>
              <a:t>Αττική Αγγειογραφία  4</a:t>
            </a:r>
            <a:r>
              <a:rPr lang="el-GR" sz="1600" b="1" baseline="30000" dirty="0" smtClean="0">
                <a:effectLst/>
                <a:latin typeface="Times New Roman" pitchFamily="18" charset="0"/>
                <a:cs typeface="Times New Roman" pitchFamily="18" charset="0"/>
              </a:rPr>
              <a:t>ου</a:t>
            </a:r>
            <a:r>
              <a:rPr lang="el-GR" sz="1600" b="1" dirty="0" smtClean="0">
                <a:effectLst/>
                <a:latin typeface="Times New Roman" pitchFamily="18" charset="0"/>
                <a:cs typeface="Times New Roman" pitchFamily="18" charset="0"/>
              </a:rPr>
              <a:t>  αι. </a:t>
            </a:r>
            <a:r>
              <a:rPr lang="el-GR" sz="1600" b="1" dirty="0" err="1" smtClean="0">
                <a:effectLst/>
                <a:latin typeface="Times New Roman" pitchFamily="18" charset="0"/>
                <a:cs typeface="Times New Roman" pitchFamily="18" charset="0"/>
              </a:rPr>
              <a:t>π.Χ.</a:t>
            </a:r>
            <a:r>
              <a:rPr lang="el-GR" sz="1600" b="1" dirty="0" smtClean="0">
                <a:effectLst/>
                <a:latin typeface="Times New Roman" pitchFamily="18" charset="0"/>
                <a:cs typeface="Times New Roman" pitchFamily="18" charset="0"/>
              </a:rPr>
              <a:t> </a:t>
            </a:r>
            <a:endParaRPr lang="el-GR" sz="1600" b="1" dirty="0">
              <a:effectLst/>
              <a:latin typeface="Times New Roman" pitchFamily="18" charset="0"/>
              <a:cs typeface="Times New Roman" pitchFamily="18" charset="0"/>
            </a:endParaRPr>
          </a:p>
        </p:txBody>
      </p:sp>
      <p:sp>
        <p:nvSpPr>
          <p:cNvPr id="3" name="2 - Υπότιτλος"/>
          <p:cNvSpPr>
            <a:spLocks noGrp="1"/>
          </p:cNvSpPr>
          <p:nvPr>
            <p:ph type="subTitle" sz="quarter" idx="1"/>
          </p:nvPr>
        </p:nvSpPr>
        <p:spPr>
          <a:xfrm>
            <a:off x="1043608" y="2525043"/>
            <a:ext cx="6986587" cy="3424237"/>
          </a:xfrm>
        </p:spPr>
        <p:txBody>
          <a:bodyPr/>
          <a:lstStyle/>
          <a:p>
            <a:pPr algn="just">
              <a:defRPr/>
            </a:pPr>
            <a:r>
              <a:rPr lang="el-GR" sz="1400" dirty="0" smtClean="0">
                <a:effectLst/>
                <a:latin typeface="Times New Roman" pitchFamily="18" charset="0"/>
                <a:cs typeface="Times New Roman" pitchFamily="18" charset="0"/>
              </a:rPr>
              <a:t>Στον</a:t>
            </a:r>
            <a:r>
              <a:rPr lang="en-US" sz="1400" dirty="0" smtClean="0">
                <a:effectLst/>
                <a:latin typeface="Times New Roman" pitchFamily="18" charset="0"/>
                <a:cs typeface="Times New Roman" pitchFamily="18" charset="0"/>
              </a:rPr>
              <a:t> </a:t>
            </a:r>
            <a:r>
              <a:rPr lang="el-GR" sz="1400" dirty="0" smtClean="0">
                <a:effectLst/>
                <a:latin typeface="Times New Roman" pitchFamily="18" charset="0"/>
                <a:cs typeface="Times New Roman" pitchFamily="18" charset="0"/>
              </a:rPr>
              <a:t>4</a:t>
            </a:r>
            <a:r>
              <a:rPr lang="el-GR" sz="1400" baseline="30000" dirty="0" smtClean="0">
                <a:effectLst/>
                <a:latin typeface="Times New Roman" pitchFamily="18" charset="0"/>
                <a:cs typeface="Times New Roman" pitchFamily="18" charset="0"/>
              </a:rPr>
              <a:t>ο</a:t>
            </a:r>
            <a:r>
              <a:rPr lang="el-GR" sz="1400" dirty="0" smtClean="0">
                <a:effectLst/>
                <a:latin typeface="Times New Roman" pitchFamily="18" charset="0"/>
                <a:cs typeface="Times New Roman" pitchFamily="18" charset="0"/>
              </a:rPr>
              <a:t> αι. </a:t>
            </a:r>
            <a:r>
              <a:rPr lang="el-GR" sz="1400" dirty="0" err="1" smtClean="0">
                <a:effectLst/>
                <a:latin typeface="Times New Roman" pitchFamily="18" charset="0"/>
                <a:cs typeface="Times New Roman" pitchFamily="18" charset="0"/>
              </a:rPr>
              <a:t>π.Χ.</a:t>
            </a:r>
            <a:r>
              <a:rPr lang="el-GR" sz="1400" dirty="0" smtClean="0">
                <a:effectLst/>
                <a:latin typeface="Times New Roman" pitchFamily="18" charset="0"/>
                <a:cs typeface="Times New Roman" pitchFamily="18" charset="0"/>
              </a:rPr>
              <a:t> συνεχίζεται στον</a:t>
            </a:r>
            <a:r>
              <a:rPr lang="el-GR" sz="1400" dirty="0">
                <a:effectLst/>
                <a:latin typeface="Times New Roman" pitchFamily="18" charset="0"/>
                <a:cs typeface="Times New Roman" pitchFamily="18" charset="0"/>
              </a:rPr>
              <a:t> </a:t>
            </a:r>
            <a:r>
              <a:rPr lang="el-GR" sz="1400" dirty="0" smtClean="0">
                <a:effectLst/>
                <a:latin typeface="Times New Roman" pitchFamily="18" charset="0"/>
                <a:cs typeface="Times New Roman" pitchFamily="18" charset="0"/>
              </a:rPr>
              <a:t>αττικό </a:t>
            </a:r>
            <a:r>
              <a:rPr lang="el-GR" sz="1400" dirty="0" err="1" smtClean="0">
                <a:effectLst/>
                <a:latin typeface="Times New Roman" pitchFamily="18" charset="0"/>
                <a:cs typeface="Times New Roman" pitchFamily="18" charset="0"/>
              </a:rPr>
              <a:t>Κεραμεικό</a:t>
            </a:r>
            <a:r>
              <a:rPr lang="el-GR" sz="1400" dirty="0" smtClean="0">
                <a:effectLst/>
                <a:latin typeface="Times New Roman" pitchFamily="18" charset="0"/>
                <a:cs typeface="Times New Roman" pitchFamily="18" charset="0"/>
              </a:rPr>
              <a:t> το «διακοσμητικό στυλ» της προηγούμενης περιόδου. Συνυπάρχει στις πρώτες δεκαετίες του αιώνα με το «απλούστερο στυλ» , ενώ εμφανίζονται και τα αγγεία με ανάγλυφη διακόσμηση ή αυτά που συνδυάζουν την ανάγλυφη με την ερυθρόμορφη τεχνική , όπως οι λήκυθοι του Αθηναίου κεραμέα </a:t>
            </a:r>
            <a:r>
              <a:rPr lang="el-GR" sz="1400" dirty="0" err="1" smtClean="0">
                <a:effectLst/>
                <a:latin typeface="Times New Roman" pitchFamily="18" charset="0"/>
                <a:cs typeface="Times New Roman" pitchFamily="18" charset="0"/>
              </a:rPr>
              <a:t>Ξενόφαντου</a:t>
            </a:r>
            <a:r>
              <a:rPr lang="el-GR" sz="1400" dirty="0" smtClean="0">
                <a:effectLst/>
                <a:latin typeface="Times New Roman" pitchFamily="18" charset="0"/>
                <a:cs typeface="Times New Roman" pitchFamily="18" charset="0"/>
              </a:rPr>
              <a:t> που δούλεψε στην Κριμαία. Για την αγορά στο </a:t>
            </a:r>
            <a:r>
              <a:rPr lang="el-GR" sz="1400" dirty="0" err="1" smtClean="0">
                <a:effectLst/>
                <a:latin typeface="Times New Roman" pitchFamily="18" charset="0"/>
                <a:cs typeface="Times New Roman" pitchFamily="18" charset="0"/>
              </a:rPr>
              <a:t>Κερτς</a:t>
            </a:r>
            <a:r>
              <a:rPr lang="el-GR" sz="1400" dirty="0" smtClean="0">
                <a:effectLst/>
                <a:latin typeface="Times New Roman" pitchFamily="18" charset="0"/>
                <a:cs typeface="Times New Roman" pitchFamily="18" charset="0"/>
              </a:rPr>
              <a:t> (</a:t>
            </a:r>
            <a:r>
              <a:rPr lang="el-GR" sz="1400" dirty="0" err="1" smtClean="0">
                <a:effectLst/>
                <a:latin typeface="Times New Roman" pitchFamily="18" charset="0"/>
                <a:cs typeface="Times New Roman" pitchFamily="18" charset="0"/>
              </a:rPr>
              <a:t>Παντικάπαιον</a:t>
            </a:r>
            <a:r>
              <a:rPr lang="el-GR" sz="1400" dirty="0" smtClean="0">
                <a:effectLst/>
                <a:latin typeface="Times New Roman" pitchFamily="18" charset="0"/>
                <a:cs typeface="Times New Roman" pitchFamily="18" charset="0"/>
              </a:rPr>
              <a:t> της Κριμαίας) αναπτύσσεται στην Αθήνα από το 370 έως το 320 </a:t>
            </a:r>
            <a:r>
              <a:rPr lang="el-GR" sz="1400" dirty="0" err="1" smtClean="0">
                <a:effectLst/>
                <a:latin typeface="Times New Roman" pitchFamily="18" charset="0"/>
                <a:cs typeface="Times New Roman" pitchFamily="18" charset="0"/>
              </a:rPr>
              <a:t>π.Χ.</a:t>
            </a:r>
            <a:r>
              <a:rPr lang="el-GR" sz="1400" dirty="0" smtClean="0">
                <a:effectLst/>
                <a:latin typeface="Times New Roman" pitchFamily="18" charset="0"/>
                <a:cs typeface="Times New Roman" pitchFamily="18" charset="0"/>
              </a:rPr>
              <a:t> ο ρυθμός ή στυλ </a:t>
            </a:r>
            <a:r>
              <a:rPr lang="el-GR" sz="1400" dirty="0" err="1" smtClean="0">
                <a:effectLst/>
                <a:latin typeface="Times New Roman" pitchFamily="18" charset="0"/>
                <a:cs typeface="Times New Roman" pitchFamily="18" charset="0"/>
              </a:rPr>
              <a:t>Κερτς</a:t>
            </a:r>
            <a:r>
              <a:rPr lang="en-US" sz="1400" dirty="0" smtClean="0">
                <a:effectLst/>
                <a:latin typeface="Times New Roman" pitchFamily="18" charset="0"/>
                <a:cs typeface="Times New Roman" pitchFamily="18" charset="0"/>
              </a:rPr>
              <a:t>, </a:t>
            </a:r>
            <a:r>
              <a:rPr lang="el-GR" sz="1400" dirty="0" smtClean="0">
                <a:effectLst/>
                <a:latin typeface="Times New Roman" pitchFamily="18" charset="0"/>
                <a:cs typeface="Times New Roman" pitchFamily="18" charset="0"/>
              </a:rPr>
              <a:t>με έντονη πολυχρωμία, έμφαση στη διακοσμητική λεπτομέρεια και επίδραση της μεγάλης πλαστικής. Τα συνήθη θέματα στα αγγεία αυτά είναι από τον κόσμο των γυναικών, του μύθου και της λατρείας. Κυριότερος εκπρόσωπος του Ρυθμού </a:t>
            </a:r>
            <a:r>
              <a:rPr lang="el-GR" sz="1400" dirty="0" err="1" smtClean="0">
                <a:effectLst/>
                <a:latin typeface="Times New Roman" pitchFamily="18" charset="0"/>
                <a:cs typeface="Times New Roman" pitchFamily="18" charset="0"/>
              </a:rPr>
              <a:t>Κερτς</a:t>
            </a:r>
            <a:r>
              <a:rPr lang="el-GR" sz="1400" dirty="0" smtClean="0">
                <a:effectLst/>
                <a:latin typeface="Times New Roman" pitchFamily="18" charset="0"/>
                <a:cs typeface="Times New Roman" pitchFamily="18" charset="0"/>
              </a:rPr>
              <a:t> είναι ο Ζωγράφος του Μαρσύα.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3 - TextBox"/>
          <p:cNvSpPr txBox="1">
            <a:spLocks noChangeArrowheads="1"/>
          </p:cNvSpPr>
          <p:nvPr/>
        </p:nvSpPr>
        <p:spPr bwMode="auto">
          <a:xfrm>
            <a:off x="467544" y="3068960"/>
            <a:ext cx="36421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Μαρμάρινος θρόνος με ζωγραφική παράσταση της αρπαγής της Περσεφόνης από τον Άδη. Βεργίνα, Μακεδονικός τάφος αποδιδόμενος στην </a:t>
            </a:r>
            <a:r>
              <a:rPr lang="el-GR" altLang="el-GR" sz="1200" dirty="0" smtClean="0">
                <a:latin typeface="Times New Roman" panose="02020603050405020304" pitchFamily="18" charset="0"/>
                <a:cs typeface="Times New Roman" panose="02020603050405020304" pitchFamily="18" charset="0"/>
              </a:rPr>
              <a:t>Ευρυδίκη, </a:t>
            </a:r>
            <a:r>
              <a:rPr lang="el-GR" altLang="el-GR" sz="1200" dirty="0">
                <a:latin typeface="Times New Roman" panose="02020603050405020304" pitchFamily="18" charset="0"/>
                <a:cs typeface="Times New Roman" panose="02020603050405020304" pitchFamily="18" charset="0"/>
              </a:rPr>
              <a:t>μητέρα του Φιλίππου Β΄. Ακολουθούν λεπτομέρειες της ζωγραφικής διακόσμησης του θρόνου</a:t>
            </a:r>
            <a:r>
              <a:rPr lang="el-GR" altLang="el-GR" sz="1200" dirty="0"/>
              <a:t>.</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8024" y="476672"/>
            <a:ext cx="3488407" cy="57902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18270" y="1009650"/>
            <a:ext cx="5734050" cy="483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5" descr="Aprilios2013 39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43808" y="908720"/>
            <a:ext cx="6048375" cy="3914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512" y="404664"/>
            <a:ext cx="2505075" cy="595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2 - TextBox"/>
          <p:cNvSpPr txBox="1">
            <a:spLocks noChangeArrowheads="1"/>
          </p:cNvSpPr>
          <p:nvPr/>
        </p:nvSpPr>
        <p:spPr bwMode="auto">
          <a:xfrm>
            <a:off x="1367643" y="5805264"/>
            <a:ext cx="6408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Η ζωφόρος με </a:t>
            </a:r>
            <a:r>
              <a:rPr lang="el-GR" altLang="el-GR" sz="1200" dirty="0" smtClean="0">
                <a:latin typeface="Times New Roman" panose="02020603050405020304" pitchFamily="18" charset="0"/>
                <a:cs typeface="Times New Roman" panose="02020603050405020304" pitchFamily="18" charset="0"/>
              </a:rPr>
              <a:t>την </a:t>
            </a:r>
            <a:r>
              <a:rPr lang="el-GR" altLang="el-GR" sz="1200" dirty="0">
                <a:latin typeface="Times New Roman" panose="02020603050405020304" pitchFamily="18" charset="0"/>
                <a:cs typeface="Times New Roman" panose="02020603050405020304" pitchFamily="18" charset="0"/>
              </a:rPr>
              <a:t>αρματοδρομία από τον </a:t>
            </a:r>
            <a:r>
              <a:rPr lang="el-GR" altLang="el-GR" sz="1200" dirty="0" smtClean="0">
                <a:latin typeface="Times New Roman" panose="02020603050405020304" pitchFamily="18" charset="0"/>
                <a:cs typeface="Times New Roman" panose="02020603050405020304" pitchFamily="18" charset="0"/>
              </a:rPr>
              <a:t>λεγόμενο </a:t>
            </a:r>
            <a:r>
              <a:rPr lang="el-GR" altLang="el-GR" sz="1200" dirty="0">
                <a:latin typeface="Times New Roman" panose="02020603050405020304" pitchFamily="18" charset="0"/>
                <a:cs typeface="Times New Roman" panose="02020603050405020304" pitchFamily="18" charset="0"/>
              </a:rPr>
              <a:t>Μακεδονικό τάφο του Πρίγκηπα στη Βεργίνα</a:t>
            </a:r>
            <a:r>
              <a:rPr lang="el-GR" altLang="el-GR" sz="1200" dirty="0"/>
              <a:t>. </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0587" y="1124744"/>
            <a:ext cx="7362825" cy="4391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2 - TextBox"/>
          <p:cNvSpPr txBox="1">
            <a:spLocks noChangeArrowheads="1"/>
          </p:cNvSpPr>
          <p:nvPr/>
        </p:nvSpPr>
        <p:spPr bwMode="auto">
          <a:xfrm>
            <a:off x="1403648" y="6021288"/>
            <a:ext cx="64648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Η ζωφόρος με </a:t>
            </a:r>
            <a:r>
              <a:rPr lang="el-GR" altLang="el-GR" sz="1200" dirty="0" smtClean="0">
                <a:latin typeface="Times New Roman" panose="02020603050405020304" pitchFamily="18" charset="0"/>
                <a:cs typeface="Times New Roman" panose="02020603050405020304" pitchFamily="18" charset="0"/>
              </a:rPr>
              <a:t>την </a:t>
            </a:r>
            <a:r>
              <a:rPr lang="el-GR" altLang="el-GR" sz="1200" dirty="0">
                <a:latin typeface="Times New Roman" panose="02020603050405020304" pitchFamily="18" charset="0"/>
                <a:cs typeface="Times New Roman" panose="02020603050405020304" pitchFamily="18" charset="0"/>
              </a:rPr>
              <a:t>αρματοδρομία από τον λεγόμενο τάφο του Πρίγκηπα στη Βεργίνα.  Λεπτομέρεια</a:t>
            </a:r>
            <a:r>
              <a:rPr lang="el-GR" altLang="el-GR" sz="1200" dirty="0"/>
              <a:t>. </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1600" y="620688"/>
            <a:ext cx="7267575" cy="4924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Aprilios2013 38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850" y="188913"/>
            <a:ext cx="4537075" cy="489426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8675" name="Picture 5" descr="Aprilios2013 37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08400" y="2781300"/>
            <a:ext cx="5111750" cy="373538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8676" name="4 - TextBox"/>
          <p:cNvSpPr txBox="1">
            <a:spLocks noChangeArrowheads="1"/>
          </p:cNvSpPr>
          <p:nvPr/>
        </p:nvSpPr>
        <p:spPr bwMode="auto">
          <a:xfrm>
            <a:off x="5072063" y="785813"/>
            <a:ext cx="3892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Η πρόσοψη του  Μακεδονικού τάφου του λεγόμενου  του Φιλίππου Β΄ με τη ζωγραφική σύνθεση της ζωφόρου του κυνηγιού. Βεργίνα, Μεγάλη Τούμπα.</a:t>
            </a:r>
          </a:p>
        </p:txBody>
      </p:sp>
      <p:sp>
        <p:nvSpPr>
          <p:cNvPr id="28677" name="5 - TextBox"/>
          <p:cNvSpPr txBox="1">
            <a:spLocks noChangeArrowheads="1"/>
          </p:cNvSpPr>
          <p:nvPr/>
        </p:nvSpPr>
        <p:spPr bwMode="auto">
          <a:xfrm>
            <a:off x="5436096" y="1916832"/>
            <a:ext cx="30337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Ακολουθούν λεπτομέρειες της ζωγραφικής σύνθεσης στο πρωτότυπο και σε αναπαράσταση.</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2 - TextBox"/>
          <p:cNvSpPr txBox="1">
            <a:spLocks noChangeArrowheads="1"/>
          </p:cNvSpPr>
          <p:nvPr/>
        </p:nvSpPr>
        <p:spPr bwMode="auto">
          <a:xfrm>
            <a:off x="2123728" y="6237312"/>
            <a:ext cx="5379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Αναπαράσταση της πρόσοψης του </a:t>
            </a:r>
            <a:r>
              <a:rPr lang="el-GR" altLang="el-GR" sz="1200" dirty="0" smtClean="0">
                <a:latin typeface="Times New Roman" panose="02020603050405020304" pitchFamily="18" charset="0"/>
                <a:cs typeface="Times New Roman" panose="02020603050405020304" pitchFamily="18" charset="0"/>
              </a:rPr>
              <a:t>Μακεδονικού </a:t>
            </a:r>
            <a:r>
              <a:rPr lang="el-GR" altLang="el-GR" sz="1200" dirty="0">
                <a:latin typeface="Times New Roman" panose="02020603050405020304" pitchFamily="18" charset="0"/>
                <a:cs typeface="Times New Roman" panose="02020603050405020304" pitchFamily="18" charset="0"/>
              </a:rPr>
              <a:t>τάφου του λεγόμενου  του Φιλίππου Β’ με τη ζωγραφική σύνθεση της ζωφόρου του </a:t>
            </a:r>
            <a:r>
              <a:rPr lang="el-GR" altLang="el-GR" sz="1200" dirty="0" smtClean="0">
                <a:latin typeface="Times New Roman" panose="02020603050405020304" pitchFamily="18" charset="0"/>
                <a:cs typeface="Times New Roman" panose="02020603050405020304" pitchFamily="18" charset="0"/>
              </a:rPr>
              <a:t>κυνηγιού.</a:t>
            </a:r>
            <a:endParaRPr lang="el-GR" altLang="el-GR" sz="1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51720" y="188640"/>
            <a:ext cx="4933950" cy="5905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1520" y="188640"/>
            <a:ext cx="8591550" cy="3343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608" y="3645024"/>
            <a:ext cx="7194665" cy="3013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Aprilios2013 38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503" y="1052513"/>
            <a:ext cx="4608513" cy="412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38397" y="836712"/>
            <a:ext cx="4029075" cy="2486025"/>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72955" y="3789040"/>
            <a:ext cx="3819525" cy="25336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2332" y="995362"/>
            <a:ext cx="7658100" cy="4867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Aprilios2013 29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0733" y="1124744"/>
            <a:ext cx="3165475" cy="4975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3" name="Picture 5" descr="Aprilios2013 300"/>
          <p:cNvPicPr>
            <a:picLocks noChangeAspect="1" noChangeArrowheads="1"/>
          </p:cNvPicPr>
          <p:nvPr/>
        </p:nvPicPr>
        <p:blipFill>
          <a:blip r:embed="rId3" cstate="email">
            <a:extLst>
              <a:ext uri="{28A0092B-C50C-407E-A947-70E740481C1C}">
                <a14:useLocalDpi xmlns:a14="http://schemas.microsoft.com/office/drawing/2010/main"/>
              </a:ext>
            </a:extLst>
          </a:blip>
          <a:srcRect r="-587"/>
          <a:stretch>
            <a:fillRect/>
          </a:stretch>
        </p:blipFill>
        <p:spPr bwMode="auto">
          <a:xfrm>
            <a:off x="5434926" y="902704"/>
            <a:ext cx="2774709" cy="489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124" name="4 - TextBox"/>
          <p:cNvSpPr txBox="1">
            <a:spLocks noChangeArrowheads="1"/>
          </p:cNvSpPr>
          <p:nvPr/>
        </p:nvSpPr>
        <p:spPr bwMode="auto">
          <a:xfrm>
            <a:off x="827584" y="6150298"/>
            <a:ext cx="3357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err="1">
                <a:latin typeface="Times New Roman" panose="02020603050405020304" pitchFamily="18" charset="0"/>
                <a:cs typeface="Times New Roman" panose="02020603050405020304" pitchFamily="18" charset="0"/>
              </a:rPr>
              <a:t>Γαμικός</a:t>
            </a:r>
            <a:r>
              <a:rPr lang="el-GR" altLang="el-GR" sz="1200" dirty="0">
                <a:latin typeface="Times New Roman" panose="02020603050405020304" pitchFamily="18" charset="0"/>
                <a:cs typeface="Times New Roman" panose="02020603050405020304" pitchFamily="18" charset="0"/>
              </a:rPr>
              <a:t> </a:t>
            </a:r>
            <a:r>
              <a:rPr lang="el-GR" altLang="el-GR" sz="1200" dirty="0" err="1">
                <a:latin typeface="Times New Roman" panose="02020603050405020304" pitchFamily="18" charset="0"/>
                <a:cs typeface="Times New Roman" panose="02020603050405020304" pitchFamily="18" charset="0"/>
              </a:rPr>
              <a:t>λέβης</a:t>
            </a:r>
            <a:r>
              <a:rPr lang="el-GR" altLang="el-GR" sz="1200" dirty="0">
                <a:latin typeface="Times New Roman" panose="02020603050405020304" pitchFamily="18" charset="0"/>
                <a:cs typeface="Times New Roman" panose="02020603050405020304" pitchFamily="18" charset="0"/>
              </a:rPr>
              <a:t> ρυθμού </a:t>
            </a:r>
            <a:r>
              <a:rPr lang="el-GR" altLang="el-GR" sz="1200" dirty="0" err="1">
                <a:latin typeface="Times New Roman" panose="02020603050405020304" pitchFamily="18" charset="0"/>
                <a:cs typeface="Times New Roman" panose="02020603050405020304" pitchFamily="18" charset="0"/>
              </a:rPr>
              <a:t>Κερτς</a:t>
            </a:r>
            <a:r>
              <a:rPr lang="el-GR" altLang="el-GR" sz="1200" dirty="0">
                <a:latin typeface="Times New Roman" panose="02020603050405020304" pitchFamily="18" charset="0"/>
                <a:cs typeface="Times New Roman" panose="02020603050405020304" pitchFamily="18" charset="0"/>
              </a:rPr>
              <a:t>, 360-355 </a:t>
            </a:r>
            <a:r>
              <a:rPr lang="el-GR" altLang="el-GR" sz="1200" dirty="0" err="1">
                <a:latin typeface="Times New Roman" panose="02020603050405020304" pitchFamily="18" charset="0"/>
                <a:cs typeface="Times New Roman" panose="02020603050405020304" pitchFamily="18" charset="0"/>
              </a:rPr>
              <a:t>π.Χ.</a:t>
            </a:r>
            <a:r>
              <a:rPr lang="el-GR" altLang="el-GR" sz="1200" dirty="0">
                <a:latin typeface="Times New Roman" panose="02020603050405020304" pitchFamily="18" charset="0"/>
                <a:cs typeface="Times New Roman" panose="02020603050405020304" pitchFamily="18" charset="0"/>
              </a:rPr>
              <a:t> </a:t>
            </a:r>
            <a:r>
              <a:rPr lang="el-GR" altLang="el-GR" sz="1200" dirty="0" err="1">
                <a:latin typeface="Times New Roman" panose="02020603050405020304" pitchFamily="18" charset="0"/>
                <a:cs typeface="Times New Roman" panose="02020603050405020304" pitchFamily="18" charset="0"/>
              </a:rPr>
              <a:t>Επαύλια</a:t>
            </a:r>
            <a:r>
              <a:rPr lang="el-GR" altLang="el-GR" sz="1200" dirty="0">
                <a:latin typeface="Times New Roman" panose="02020603050405020304" pitchFamily="18" charset="0"/>
                <a:cs typeface="Times New Roman" panose="02020603050405020304" pitchFamily="18" charset="0"/>
              </a:rPr>
              <a:t>. Γαμήλια σκηνή.  Ζωγράφος του Μαρσύα. Αγ. </a:t>
            </a:r>
            <a:r>
              <a:rPr lang="el-GR" altLang="el-GR" sz="1200" dirty="0" smtClean="0">
                <a:latin typeface="Times New Roman" panose="02020603050405020304" pitchFamily="18" charset="0"/>
                <a:cs typeface="Times New Roman" panose="02020603050405020304" pitchFamily="18" charset="0"/>
              </a:rPr>
              <a:t>Πετρούπολη</a:t>
            </a:r>
            <a:r>
              <a:rPr lang="en-US" altLang="el-GR" sz="1200" dirty="0" smtClean="0">
                <a:latin typeface="Times New Roman" panose="02020603050405020304" pitchFamily="18" charset="0"/>
                <a:cs typeface="Times New Roman" panose="02020603050405020304" pitchFamily="18" charset="0"/>
              </a:rPr>
              <a:t>,</a:t>
            </a:r>
            <a:r>
              <a:rPr lang="el-GR" altLang="el-GR" sz="1200" dirty="0" smtClean="0">
                <a:latin typeface="Times New Roman" panose="02020603050405020304" pitchFamily="18" charset="0"/>
                <a:cs typeface="Times New Roman" panose="02020603050405020304" pitchFamily="18" charset="0"/>
              </a:rPr>
              <a:t> </a:t>
            </a:r>
            <a:r>
              <a:rPr lang="el-GR" altLang="el-GR" sz="1200" dirty="0" err="1">
                <a:latin typeface="Times New Roman" panose="02020603050405020304" pitchFamily="18" charset="0"/>
                <a:cs typeface="Times New Roman" panose="02020603050405020304" pitchFamily="18" charset="0"/>
              </a:rPr>
              <a:t>Ερμιτάζ</a:t>
            </a:r>
            <a:r>
              <a:rPr lang="el-GR" altLang="el-GR" sz="1200" dirty="0">
                <a:latin typeface="Times New Roman" panose="02020603050405020304" pitchFamily="18" charset="0"/>
                <a:cs typeface="Times New Roman" panose="02020603050405020304" pitchFamily="18" charset="0"/>
              </a:rPr>
              <a:t>.</a:t>
            </a:r>
          </a:p>
        </p:txBody>
      </p:sp>
      <p:sp>
        <p:nvSpPr>
          <p:cNvPr id="5125" name="5 - TextBox"/>
          <p:cNvSpPr txBox="1">
            <a:spLocks noChangeArrowheads="1"/>
          </p:cNvSpPr>
          <p:nvPr/>
        </p:nvSpPr>
        <p:spPr bwMode="auto">
          <a:xfrm>
            <a:off x="5652120" y="5930466"/>
            <a:ext cx="26431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Αττική ερυθρόμορφη </a:t>
            </a:r>
            <a:r>
              <a:rPr lang="el-GR" altLang="el-GR" sz="1200" dirty="0" err="1">
                <a:latin typeface="Times New Roman" panose="02020603050405020304" pitchFamily="18" charset="0"/>
                <a:cs typeface="Times New Roman" panose="02020603050405020304" pitchFamily="18" charset="0"/>
              </a:rPr>
              <a:t>πελίκη</a:t>
            </a:r>
            <a:r>
              <a:rPr lang="el-GR" altLang="el-GR" sz="1200" dirty="0">
                <a:latin typeface="Times New Roman" panose="02020603050405020304" pitchFamily="18" charset="0"/>
                <a:cs typeface="Times New Roman" panose="02020603050405020304" pitchFamily="18" charset="0"/>
              </a:rPr>
              <a:t>.  355-350 π.Χ.  Αρπαγή Θέτιδας από </a:t>
            </a:r>
            <a:r>
              <a:rPr lang="el-GR" altLang="el-GR" sz="1200" dirty="0" err="1">
                <a:latin typeface="Times New Roman" panose="02020603050405020304" pitchFamily="18" charset="0"/>
                <a:cs typeface="Times New Roman" panose="02020603050405020304" pitchFamily="18" charset="0"/>
              </a:rPr>
              <a:t>Πηλέα</a:t>
            </a:r>
            <a:r>
              <a:rPr lang="el-GR" altLang="el-GR" sz="1200" dirty="0">
                <a:latin typeface="Times New Roman" panose="02020603050405020304" pitchFamily="18" charset="0"/>
                <a:cs typeface="Times New Roman" panose="02020603050405020304" pitchFamily="18" charset="0"/>
              </a:rPr>
              <a:t>. Ζωγράφος του </a:t>
            </a:r>
            <a:r>
              <a:rPr lang="el-GR" altLang="el-GR" sz="1200" dirty="0" err="1">
                <a:latin typeface="Times New Roman" panose="02020603050405020304" pitchFamily="18" charset="0"/>
                <a:cs typeface="Times New Roman" panose="02020603050405020304" pitchFamily="18" charset="0"/>
              </a:rPr>
              <a:t>Μαρσύα</a:t>
            </a:r>
            <a:r>
              <a:rPr lang="el-GR" altLang="el-GR" sz="1200" dirty="0">
                <a:latin typeface="Times New Roman" panose="02020603050405020304" pitchFamily="18" charset="0"/>
                <a:cs typeface="Times New Roman" panose="02020603050405020304" pitchFamily="18" charset="0"/>
              </a:rPr>
              <a:t>. Λονδίνο, Βρετανικό Μουσείο.</a:t>
            </a:r>
          </a:p>
        </p:txBody>
      </p:sp>
      <p:sp>
        <p:nvSpPr>
          <p:cNvPr id="5126" name="7 - TextBox"/>
          <p:cNvSpPr txBox="1">
            <a:spLocks noChangeArrowheads="1"/>
          </p:cNvSpPr>
          <p:nvPr/>
        </p:nvSpPr>
        <p:spPr bwMode="auto">
          <a:xfrm>
            <a:off x="500063" y="44624"/>
            <a:ext cx="59441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FontTx/>
              <a:buNone/>
            </a:pPr>
            <a:r>
              <a:rPr lang="el-GR" altLang="el-GR" sz="1400" dirty="0">
                <a:latin typeface="Times New Roman" panose="02020603050405020304" pitchFamily="18" charset="0"/>
                <a:cs typeface="Times New Roman" panose="02020603050405020304" pitchFamily="18" charset="0"/>
              </a:rPr>
              <a:t>Τα αττικά αγγεία του </a:t>
            </a:r>
            <a:r>
              <a:rPr lang="el-GR" altLang="el-GR" sz="1400" b="1" dirty="0">
                <a:latin typeface="Times New Roman" panose="02020603050405020304" pitchFamily="18" charset="0"/>
                <a:cs typeface="Times New Roman" panose="02020603050405020304" pitchFamily="18" charset="0"/>
              </a:rPr>
              <a:t>Ρυθμού </a:t>
            </a:r>
            <a:r>
              <a:rPr lang="el-GR" altLang="el-GR" sz="1400" b="1" dirty="0" err="1">
                <a:latin typeface="Times New Roman" panose="02020603050405020304" pitchFamily="18" charset="0"/>
                <a:cs typeface="Times New Roman" panose="02020603050405020304" pitchFamily="18" charset="0"/>
              </a:rPr>
              <a:t>Κέρτς</a:t>
            </a:r>
            <a:r>
              <a:rPr lang="el-GR" altLang="el-GR" sz="1400" b="1" dirty="0">
                <a:latin typeface="Times New Roman" panose="02020603050405020304" pitchFamily="18" charset="0"/>
                <a:cs typeface="Times New Roman" panose="02020603050405020304" pitchFamily="18" charset="0"/>
              </a:rPr>
              <a:t>  </a:t>
            </a:r>
            <a:r>
              <a:rPr lang="en-US" altLang="el-GR" sz="1400" b="1" dirty="0">
                <a:latin typeface="Times New Roman" panose="02020603050405020304" pitchFamily="18" charset="0"/>
                <a:cs typeface="Times New Roman" panose="02020603050405020304" pitchFamily="18" charset="0"/>
              </a:rPr>
              <a:t>(370-320 </a:t>
            </a:r>
            <a:r>
              <a:rPr lang="el-GR" altLang="el-GR" sz="1400" b="1" dirty="0">
                <a:latin typeface="Times New Roman" panose="02020603050405020304" pitchFamily="18" charset="0"/>
                <a:cs typeface="Times New Roman" panose="02020603050405020304" pitchFamily="18" charset="0"/>
              </a:rPr>
              <a:t>π.Χ.</a:t>
            </a:r>
            <a:r>
              <a:rPr lang="en-US" altLang="el-GR" sz="1400" b="1" dirty="0">
                <a:latin typeface="Times New Roman" panose="02020603050405020304" pitchFamily="18" charset="0"/>
                <a:cs typeface="Times New Roman" panose="02020603050405020304" pitchFamily="18" charset="0"/>
              </a:rPr>
              <a:t>) </a:t>
            </a:r>
            <a:r>
              <a:rPr lang="el-GR" altLang="el-GR" sz="1400" dirty="0">
                <a:latin typeface="Times New Roman" panose="02020603050405020304" pitchFamily="18" charset="0"/>
                <a:cs typeface="Times New Roman" panose="02020603050405020304" pitchFamily="18" charset="0"/>
              </a:rPr>
              <a:t>βρέθηκαν κυρίως στο </a:t>
            </a:r>
            <a:r>
              <a:rPr lang="el-GR" altLang="el-GR" sz="1400" dirty="0" err="1">
                <a:latin typeface="Times New Roman" panose="02020603050405020304" pitchFamily="18" charset="0"/>
                <a:cs typeface="Times New Roman" panose="02020603050405020304" pitchFamily="18" charset="0"/>
              </a:rPr>
              <a:t>Κέρτς</a:t>
            </a:r>
            <a:r>
              <a:rPr lang="el-GR" altLang="el-GR" sz="1400" dirty="0">
                <a:latin typeface="Times New Roman" panose="02020603050405020304" pitchFamily="18" charset="0"/>
                <a:cs typeface="Times New Roman" panose="02020603050405020304" pitchFamily="18" charset="0"/>
              </a:rPr>
              <a:t> της Κριμαίας, αρχαίο </a:t>
            </a:r>
            <a:r>
              <a:rPr lang="el-GR" altLang="el-GR" sz="1400" dirty="0" err="1">
                <a:latin typeface="Times New Roman" panose="02020603050405020304" pitchFamily="18" charset="0"/>
                <a:cs typeface="Times New Roman" panose="02020603050405020304" pitchFamily="18" charset="0"/>
              </a:rPr>
              <a:t>Παντικάπαιον</a:t>
            </a:r>
            <a:r>
              <a:rPr lang="el-GR" altLang="el-GR" sz="1400" dirty="0">
                <a:latin typeface="Times New Roman" panose="02020603050405020304" pitchFamily="18" charset="0"/>
                <a:cs typeface="Times New Roman" panose="02020603050405020304" pitchFamily="18" charset="0"/>
              </a:rPr>
              <a:t>, όπου εξάγονταν. Πρόκειται για έναν ιδιαίτερα διακοσμητικό ρυθμό με επίθετα χρώματα και επίδραση της σύγχρονης μνημειώδους γλυπτικής</a:t>
            </a:r>
            <a:r>
              <a:rPr lang="en-US" altLang="el-GR" sz="1400" dirty="0">
                <a:latin typeface="Times New Roman" panose="02020603050405020304" pitchFamily="18" charset="0"/>
                <a:cs typeface="Times New Roman" panose="02020603050405020304" pitchFamily="18" charset="0"/>
              </a:rPr>
              <a:t>.</a:t>
            </a:r>
            <a:endParaRPr lang="el-GR" altLang="el-GR"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3568" y="1196752"/>
            <a:ext cx="3695700" cy="4743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76056" y="1244377"/>
            <a:ext cx="3286125" cy="4695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3 - TextBox"/>
          <p:cNvSpPr txBox="1">
            <a:spLocks noChangeArrowheads="1"/>
          </p:cNvSpPr>
          <p:nvPr/>
        </p:nvSpPr>
        <p:spPr bwMode="auto">
          <a:xfrm>
            <a:off x="1264686" y="5949280"/>
            <a:ext cx="68333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Ο Μακεδονικός τάφος του Αγ. </a:t>
            </a:r>
            <a:r>
              <a:rPr lang="el-GR" altLang="el-GR" sz="1200" dirty="0" smtClean="0">
                <a:latin typeface="Times New Roman" panose="02020603050405020304" pitchFamily="18" charset="0"/>
                <a:cs typeface="Times New Roman" panose="02020603050405020304" pitchFamily="18" charset="0"/>
              </a:rPr>
              <a:t>Αθανασίου</a:t>
            </a:r>
            <a:r>
              <a:rPr lang="el-GR" altLang="el-GR" sz="1200" dirty="0">
                <a:latin typeface="Times New Roman" panose="02020603050405020304" pitchFamily="18" charset="0"/>
                <a:cs typeface="Times New Roman" panose="02020603050405020304" pitchFamily="18" charset="0"/>
              </a:rPr>
              <a:t>. Ζωγραφική παράσταση στην πρόσοψη. Ζωφόρος και  ασπίδες. Λεπτομέρειες </a:t>
            </a:r>
            <a:r>
              <a:rPr lang="el-GR" altLang="el-GR" sz="1200" dirty="0" smtClean="0">
                <a:latin typeface="Times New Roman" panose="02020603050405020304" pitchFamily="18" charset="0"/>
                <a:cs typeface="Times New Roman" panose="02020603050405020304" pitchFamily="18" charset="0"/>
              </a:rPr>
              <a:t>του </a:t>
            </a:r>
            <a:r>
              <a:rPr lang="el-GR" altLang="el-GR" sz="1200" dirty="0">
                <a:latin typeface="Times New Roman" panose="02020603050405020304" pitchFamily="18" charset="0"/>
                <a:cs typeface="Times New Roman" panose="02020603050405020304" pitchFamily="18" charset="0"/>
              </a:rPr>
              <a:t>ζωγραφικού διακόσμου της πρόσοψης του μνημείου στη συνέχεια</a:t>
            </a:r>
            <a:r>
              <a:rPr lang="el-GR" altLang="el-GR" sz="1200" dirty="0" smtClean="0">
                <a:latin typeface="Times New Roman" panose="02020603050405020304" pitchFamily="18" charset="0"/>
                <a:cs typeface="Times New Roman" panose="02020603050405020304" pitchFamily="18" charset="0"/>
              </a:rPr>
              <a:t>. Κάτω εικονίζονταν Μακεδόνες εταίροι ως φρουροί του νεκρού.</a:t>
            </a:r>
            <a:endParaRPr lang="el-GR" altLang="el-GR" sz="1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3608" y="548680"/>
            <a:ext cx="7067550" cy="5114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8162" y="1719262"/>
            <a:ext cx="8067675" cy="3419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1844824"/>
            <a:ext cx="6912768" cy="2246769"/>
          </a:xfrm>
          <a:prstGeom prst="rect">
            <a:avLst/>
          </a:prstGeom>
          <a:noFill/>
        </p:spPr>
        <p:txBody>
          <a:bodyPr wrap="square" rtlCol="0">
            <a:spAutoFit/>
          </a:bodyPr>
          <a:lstStyle/>
          <a:p>
            <a:pPr algn="just">
              <a:defRPr/>
            </a:pPr>
            <a:r>
              <a:rPr lang="el-GR" sz="1400" b="1" dirty="0">
                <a:latin typeface="Times New Roman" pitchFamily="18" charset="0"/>
                <a:cs typeface="Times New Roman" pitchFamily="18" charset="0"/>
              </a:rPr>
              <a:t>Βιβλιογραφία</a:t>
            </a:r>
            <a:r>
              <a:rPr lang="en-US" sz="1400" b="1" dirty="0">
                <a:latin typeface="Times New Roman" pitchFamily="18" charset="0"/>
                <a:cs typeface="Times New Roman" pitchFamily="18" charset="0"/>
              </a:rPr>
              <a:t>-</a:t>
            </a:r>
            <a:r>
              <a:rPr lang="el-GR" sz="1400" b="1" dirty="0" smtClean="0">
                <a:latin typeface="Times New Roman" pitchFamily="18" charset="0"/>
                <a:cs typeface="Times New Roman" pitchFamily="18" charset="0"/>
              </a:rPr>
              <a:t>Πηγές </a:t>
            </a:r>
            <a:r>
              <a:rPr lang="el-GR" sz="1400" b="1" dirty="0" smtClean="0">
                <a:latin typeface="Times New Roman" pitchFamily="18" charset="0"/>
                <a:cs typeface="Times New Roman" pitchFamily="18" charset="0"/>
              </a:rPr>
              <a:t>Εικόνων</a:t>
            </a:r>
            <a:endParaRPr lang="en-US" sz="1400" b="1" dirty="0">
              <a:latin typeface="Times New Roman" pitchFamily="18" charset="0"/>
              <a:cs typeface="Times New Roman" pitchFamily="18" charset="0"/>
            </a:endParaRPr>
          </a:p>
          <a:p>
            <a:pPr algn="just">
              <a:defRPr/>
            </a:pPr>
            <a:r>
              <a:rPr lang="en-US" sz="1400" dirty="0">
                <a:latin typeface="Times New Roman" pitchFamily="18" charset="0"/>
                <a:cs typeface="Times New Roman" pitchFamily="18" charset="0"/>
              </a:rPr>
              <a:t>M</a:t>
            </a:r>
            <a:r>
              <a:rPr lang="el-GR" sz="1400" dirty="0">
                <a:latin typeface="Times New Roman" pitchFamily="18" charset="0"/>
                <a:cs typeface="Times New Roman" pitchFamily="18" charset="0"/>
              </a:rPr>
              <a:t>. Α. Τιβέριος. </a:t>
            </a:r>
            <a:r>
              <a:rPr lang="el-GR" sz="1400" i="1" dirty="0">
                <a:latin typeface="Times New Roman" pitchFamily="18" charset="0"/>
                <a:cs typeface="Times New Roman" pitchFamily="18" charset="0"/>
              </a:rPr>
              <a:t>Ελληνική τέχνη. Αρχαία Αγγεία, </a:t>
            </a:r>
            <a:r>
              <a:rPr lang="el-GR" sz="1400" dirty="0">
                <a:latin typeface="Times New Roman" pitchFamily="18" charset="0"/>
                <a:cs typeface="Times New Roman" pitchFamily="18" charset="0"/>
              </a:rPr>
              <a:t>Εκδοτική Αθηνών, Αθήνα </a:t>
            </a:r>
            <a:r>
              <a:rPr lang="el-GR" sz="1400" dirty="0" smtClean="0">
                <a:latin typeface="Times New Roman" pitchFamily="18" charset="0"/>
                <a:cs typeface="Times New Roman" pitchFamily="18" charset="0"/>
              </a:rPr>
              <a:t>19</a:t>
            </a:r>
            <a:r>
              <a:rPr lang="en-US" sz="1400" dirty="0" smtClean="0">
                <a:latin typeface="Times New Roman" pitchFamily="18" charset="0"/>
                <a:cs typeface="Times New Roman" pitchFamily="18" charset="0"/>
              </a:rPr>
              <a:t>9</a:t>
            </a:r>
            <a:r>
              <a:rPr lang="el-GR" sz="1400" dirty="0" smtClean="0">
                <a:latin typeface="Times New Roman" pitchFamily="18" charset="0"/>
                <a:cs typeface="Times New Roman" pitchFamily="18" charset="0"/>
              </a:rPr>
              <a:t>6.</a:t>
            </a:r>
            <a:endParaRPr lang="en-US" sz="1400" dirty="0" smtClean="0">
              <a:latin typeface="Times New Roman" pitchFamily="18" charset="0"/>
              <a:cs typeface="Times New Roman" pitchFamily="18" charset="0"/>
            </a:endParaRPr>
          </a:p>
          <a:p>
            <a:pPr eaLnBrk="1" hangingPunct="1"/>
            <a:r>
              <a:rPr lang="el-GR" altLang="el-GR" sz="1400" dirty="0" smtClean="0">
                <a:latin typeface="Times New Roman" panose="02020603050405020304" pitchFamily="18" charset="0"/>
                <a:cs typeface="Times New Roman" panose="02020603050405020304" pitchFamily="18" charset="0"/>
              </a:rPr>
              <a:t>Α.</a:t>
            </a:r>
            <a:r>
              <a:rPr lang="en-US" altLang="el-GR" sz="1400" dirty="0">
                <a:latin typeface="Times New Roman" panose="02020603050405020304" pitchFamily="18" charset="0"/>
                <a:cs typeface="Times New Roman" panose="02020603050405020304" pitchFamily="18" charset="0"/>
              </a:rPr>
              <a:t>D. </a:t>
            </a:r>
            <a:r>
              <a:rPr lang="en-US" altLang="el-GR" sz="1400" dirty="0" err="1">
                <a:latin typeface="Times New Roman" panose="02020603050405020304" pitchFamily="18" charset="0"/>
                <a:cs typeface="Times New Roman" panose="02020603050405020304" pitchFamily="18" charset="0"/>
              </a:rPr>
              <a:t>Trendall</a:t>
            </a:r>
            <a:r>
              <a:rPr lang="en-US" altLang="el-GR" sz="1400" dirty="0">
                <a:latin typeface="Times New Roman" panose="02020603050405020304" pitchFamily="18" charset="0"/>
                <a:cs typeface="Times New Roman" panose="02020603050405020304" pitchFamily="18" charset="0"/>
              </a:rPr>
              <a:t>, </a:t>
            </a:r>
            <a:r>
              <a:rPr lang="en-US" altLang="el-GR" sz="1400" i="1" dirty="0">
                <a:latin typeface="Times New Roman" panose="02020603050405020304" pitchFamily="18" charset="0"/>
                <a:cs typeface="Times New Roman" panose="02020603050405020304" pitchFamily="18" charset="0"/>
              </a:rPr>
              <a:t>E</a:t>
            </a:r>
            <a:r>
              <a:rPr lang="el-GR" altLang="el-GR" sz="1400" i="1" dirty="0" err="1">
                <a:latin typeface="Times New Roman" panose="02020603050405020304" pitchFamily="18" charset="0"/>
                <a:cs typeface="Times New Roman" panose="02020603050405020304" pitchFamily="18" charset="0"/>
              </a:rPr>
              <a:t>ρυθρόμορφα</a:t>
            </a:r>
            <a:r>
              <a:rPr lang="el-GR" altLang="el-GR" sz="1400" i="1" dirty="0">
                <a:latin typeface="Times New Roman" panose="02020603050405020304" pitchFamily="18" charset="0"/>
                <a:cs typeface="Times New Roman" panose="02020603050405020304" pitchFamily="18" charset="0"/>
              </a:rPr>
              <a:t> Αγγεία της Νότιας Ιταλίας και Σικελίας, </a:t>
            </a:r>
            <a:r>
              <a:rPr lang="en-US" altLang="el-GR" sz="1400" dirty="0">
                <a:latin typeface="Times New Roman" panose="02020603050405020304" pitchFamily="18" charset="0"/>
                <a:cs typeface="Times New Roman" panose="02020603050405020304" pitchFamily="18" charset="0"/>
              </a:rPr>
              <a:t>E</a:t>
            </a:r>
            <a:r>
              <a:rPr lang="el-GR" altLang="el-GR" sz="1400" dirty="0" err="1">
                <a:latin typeface="Times New Roman" panose="02020603050405020304" pitchFamily="18" charset="0"/>
                <a:cs typeface="Times New Roman" panose="02020603050405020304" pitchFamily="18" charset="0"/>
              </a:rPr>
              <a:t>κδόσεις</a:t>
            </a:r>
            <a:r>
              <a:rPr lang="el-GR" altLang="el-GR" sz="1400" dirty="0">
                <a:latin typeface="Times New Roman" panose="02020603050405020304" pitchFamily="18" charset="0"/>
                <a:cs typeface="Times New Roman" panose="02020603050405020304" pitchFamily="18" charset="0"/>
              </a:rPr>
              <a:t> Παπαδήμα, </a:t>
            </a:r>
            <a:r>
              <a:rPr lang="el-GR" altLang="el-GR" sz="1400" dirty="0" smtClean="0">
                <a:latin typeface="Times New Roman" panose="02020603050405020304" pitchFamily="18" charset="0"/>
                <a:cs typeface="Times New Roman" panose="02020603050405020304" pitchFamily="18" charset="0"/>
              </a:rPr>
              <a:t>Αθήνα</a:t>
            </a:r>
            <a:r>
              <a:rPr lang="el-GR" altLang="el-GR" sz="1400" dirty="0" smtClean="0">
                <a:latin typeface="Times New Roman" panose="02020603050405020304" pitchFamily="18" charset="0"/>
                <a:cs typeface="Times New Roman" panose="02020603050405020304" pitchFamily="18" charset="0"/>
              </a:rPr>
              <a:t> 1996</a:t>
            </a:r>
            <a:r>
              <a:rPr lang="el-GR" altLang="el-GR" sz="1400" dirty="0" smtClean="0">
                <a:latin typeface="Times New Roman" panose="02020603050405020304" pitchFamily="18" charset="0"/>
                <a:cs typeface="Times New Roman" panose="02020603050405020304" pitchFamily="18" charset="0"/>
              </a:rPr>
              <a:t>.</a:t>
            </a:r>
            <a:endParaRPr lang="en-US" altLang="el-GR" sz="1400" dirty="0">
              <a:latin typeface="Times New Roman" panose="02020603050405020304" pitchFamily="18" charset="0"/>
              <a:cs typeface="Times New Roman" panose="02020603050405020304" pitchFamily="18" charset="0"/>
            </a:endParaRPr>
          </a:p>
          <a:p>
            <a:pPr eaLnBrk="1" hangingPunct="1"/>
            <a:r>
              <a:rPr lang="en-US" altLang="el-GR" sz="1400" dirty="0">
                <a:latin typeface="Times New Roman" panose="02020603050405020304" pitchFamily="18" charset="0"/>
                <a:cs typeface="Times New Roman" panose="02020603050405020304" pitchFamily="18" charset="0"/>
              </a:rPr>
              <a:t>S. </a:t>
            </a:r>
            <a:r>
              <a:rPr lang="en-US" altLang="el-GR" sz="1400" dirty="0" smtClean="0">
                <a:latin typeface="Times New Roman" panose="02020603050405020304" pitchFamily="18" charset="0"/>
                <a:cs typeface="Times New Roman" panose="02020603050405020304" pitchFamily="18" charset="0"/>
              </a:rPr>
              <a:t>Descamps</a:t>
            </a:r>
            <a:r>
              <a:rPr lang="el-GR" altLang="el-GR" sz="1400" dirty="0">
                <a:latin typeface="Times New Roman" panose="02020603050405020304" pitchFamily="18" charset="0"/>
                <a:cs typeface="Times New Roman" panose="02020603050405020304" pitchFamily="18" charset="0"/>
              </a:rPr>
              <a:t>-</a:t>
            </a:r>
            <a:r>
              <a:rPr lang="en-US" altLang="el-GR" sz="1400" dirty="0" err="1" smtClean="0">
                <a:latin typeface="Times New Roman" panose="02020603050405020304" pitchFamily="18" charset="0"/>
                <a:cs typeface="Times New Roman" panose="02020603050405020304" pitchFamily="18" charset="0"/>
              </a:rPr>
              <a:t>Lequime</a:t>
            </a:r>
            <a:r>
              <a:rPr lang="el-GR" altLang="el-GR" sz="1400" dirty="0" smtClean="0">
                <a:latin typeface="Times New Roman" panose="02020603050405020304" pitchFamily="18" charset="0"/>
                <a:cs typeface="Times New Roman" panose="02020603050405020304" pitchFamily="18" charset="0"/>
              </a:rPr>
              <a:t> </a:t>
            </a:r>
            <a:r>
              <a:rPr lang="el-GR" altLang="el-GR" sz="1400" dirty="0" err="1" smtClean="0">
                <a:latin typeface="Times New Roman" panose="02020603050405020304" pitchFamily="18" charset="0"/>
                <a:cs typeface="Times New Roman" panose="02020603050405020304" pitchFamily="18" charset="0"/>
              </a:rPr>
              <a:t>επιμ</a:t>
            </a:r>
            <a:r>
              <a:rPr lang="el-GR" altLang="el-GR" sz="1400" dirty="0">
                <a:latin typeface="Times New Roman" panose="02020603050405020304" pitchFamily="18" charset="0"/>
                <a:cs typeface="Times New Roman" panose="02020603050405020304" pitchFamily="18" charset="0"/>
              </a:rPr>
              <a:t>., </a:t>
            </a:r>
            <a:r>
              <a:rPr lang="en-US" altLang="el-GR" sz="1400" i="1" dirty="0" err="1">
                <a:latin typeface="Times New Roman" panose="02020603050405020304" pitchFamily="18" charset="0"/>
                <a:cs typeface="Times New Roman" panose="02020603050405020304" pitchFamily="18" charset="0"/>
              </a:rPr>
              <a:t>Peinture</a:t>
            </a:r>
            <a:r>
              <a:rPr lang="en-US" altLang="el-GR" sz="1400" i="1" dirty="0">
                <a:latin typeface="Times New Roman" panose="02020603050405020304" pitchFamily="18" charset="0"/>
                <a:cs typeface="Times New Roman" panose="02020603050405020304" pitchFamily="18" charset="0"/>
              </a:rPr>
              <a:t> et </a:t>
            </a:r>
            <a:r>
              <a:rPr lang="en-US" altLang="el-GR" sz="1400" i="1" dirty="0" err="1" smtClean="0">
                <a:latin typeface="Times New Roman" panose="02020603050405020304" pitchFamily="18" charset="0"/>
                <a:cs typeface="Times New Roman" panose="02020603050405020304" pitchFamily="18" charset="0"/>
              </a:rPr>
              <a:t>Couleur</a:t>
            </a:r>
            <a:r>
              <a:rPr lang="en-US" altLang="el-GR" sz="1400" i="1" dirty="0" smtClean="0">
                <a:latin typeface="Times New Roman" panose="02020603050405020304" pitchFamily="18" charset="0"/>
                <a:cs typeface="Times New Roman" panose="02020603050405020304" pitchFamily="18" charset="0"/>
              </a:rPr>
              <a:t> </a:t>
            </a:r>
            <a:r>
              <a:rPr lang="en-US" altLang="el-GR" sz="1400" i="1" dirty="0" err="1">
                <a:latin typeface="Times New Roman" panose="02020603050405020304" pitchFamily="18" charset="0"/>
                <a:cs typeface="Times New Roman" panose="02020603050405020304" pitchFamily="18" charset="0"/>
              </a:rPr>
              <a:t>dans</a:t>
            </a:r>
            <a:r>
              <a:rPr lang="en-US" altLang="el-GR" sz="1400" i="1" dirty="0">
                <a:latin typeface="Times New Roman" panose="02020603050405020304" pitchFamily="18" charset="0"/>
                <a:cs typeface="Times New Roman" panose="02020603050405020304" pitchFamily="18" charset="0"/>
              </a:rPr>
              <a:t> le </a:t>
            </a:r>
            <a:r>
              <a:rPr lang="en-US" altLang="el-GR" sz="1400" i="1" dirty="0" smtClean="0">
                <a:latin typeface="Times New Roman" panose="02020603050405020304" pitchFamily="18" charset="0"/>
                <a:cs typeface="Times New Roman" panose="02020603050405020304" pitchFamily="18" charset="0"/>
              </a:rPr>
              <a:t>monde </a:t>
            </a:r>
            <a:r>
              <a:rPr lang="en-US" altLang="el-GR" sz="1400" i="1" dirty="0" err="1" smtClean="0">
                <a:latin typeface="Times New Roman" panose="02020603050405020304" pitchFamily="18" charset="0"/>
                <a:cs typeface="Times New Roman" panose="02020603050405020304" pitchFamily="18" charset="0"/>
              </a:rPr>
              <a:t>grec</a:t>
            </a:r>
            <a:r>
              <a:rPr lang="en-US" altLang="el-GR" sz="1400" i="1" dirty="0" smtClean="0">
                <a:latin typeface="Times New Roman" panose="02020603050405020304" pitchFamily="18" charset="0"/>
                <a:cs typeface="Times New Roman" panose="02020603050405020304" pitchFamily="18" charset="0"/>
              </a:rPr>
              <a:t> </a:t>
            </a:r>
            <a:r>
              <a:rPr lang="en-US" altLang="el-GR" sz="1400" i="1" dirty="0">
                <a:latin typeface="Times New Roman" panose="02020603050405020304" pitchFamily="18" charset="0"/>
                <a:cs typeface="Times New Roman" panose="02020603050405020304" pitchFamily="18" charset="0"/>
              </a:rPr>
              <a:t>antique</a:t>
            </a:r>
            <a:r>
              <a:rPr lang="en-US" altLang="el-GR" sz="1400" dirty="0">
                <a:latin typeface="Times New Roman" panose="02020603050405020304" pitchFamily="18" charset="0"/>
                <a:cs typeface="Times New Roman" panose="02020603050405020304" pitchFamily="18" charset="0"/>
              </a:rPr>
              <a:t>, Paris, </a:t>
            </a:r>
            <a:r>
              <a:rPr lang="en-US" altLang="el-GR" sz="1400" dirty="0" err="1" smtClean="0">
                <a:latin typeface="Times New Roman" panose="02020603050405020304" pitchFamily="18" charset="0"/>
                <a:cs typeface="Times New Roman" panose="02020603050405020304" pitchFamily="18" charset="0"/>
              </a:rPr>
              <a:t>Mus</a:t>
            </a:r>
            <a:r>
              <a:rPr lang="en-US" altLang="el-GR" sz="1400" dirty="0" err="1" smtClean="0">
                <a:latin typeface="Times New Roman"/>
                <a:cs typeface="Times New Roman"/>
              </a:rPr>
              <a:t>é</a:t>
            </a:r>
            <a:r>
              <a:rPr lang="en-US" altLang="el-GR" sz="1400" dirty="0" err="1" smtClean="0">
                <a:latin typeface="Times New Roman" panose="02020603050405020304" pitchFamily="18" charset="0"/>
                <a:cs typeface="Times New Roman" panose="02020603050405020304" pitchFamily="18" charset="0"/>
              </a:rPr>
              <a:t>e</a:t>
            </a:r>
            <a:r>
              <a:rPr lang="en-US" altLang="el-GR" sz="1400" dirty="0" smtClean="0">
                <a:latin typeface="Times New Roman" panose="02020603050405020304" pitchFamily="18" charset="0"/>
                <a:cs typeface="Times New Roman" panose="02020603050405020304" pitchFamily="18" charset="0"/>
              </a:rPr>
              <a:t> </a:t>
            </a:r>
            <a:r>
              <a:rPr lang="en-US" altLang="el-GR" sz="1400" dirty="0">
                <a:latin typeface="Times New Roman" panose="02020603050405020304" pitchFamily="18" charset="0"/>
                <a:cs typeface="Times New Roman" panose="02020603050405020304" pitchFamily="18" charset="0"/>
              </a:rPr>
              <a:t>du Louvre 2007.</a:t>
            </a:r>
          </a:p>
          <a:p>
            <a:pPr eaLnBrk="1" hangingPunct="1"/>
            <a:r>
              <a:rPr lang="en-US" altLang="el-GR" sz="1400" dirty="0">
                <a:latin typeface="Times New Roman" panose="02020603050405020304" pitchFamily="18" charset="0"/>
                <a:cs typeface="Times New Roman" panose="02020603050405020304" pitchFamily="18" charset="0"/>
              </a:rPr>
              <a:t>O. </a:t>
            </a:r>
            <a:r>
              <a:rPr lang="en-US" altLang="el-GR" sz="1400" dirty="0" err="1">
                <a:latin typeface="Times New Roman" panose="02020603050405020304" pitchFamily="18" charset="0"/>
                <a:cs typeface="Times New Roman" panose="02020603050405020304" pitchFamily="18" charset="0"/>
              </a:rPr>
              <a:t>Palagia</a:t>
            </a:r>
            <a:r>
              <a:rPr lang="en-US" altLang="el-GR" sz="1400" dirty="0">
                <a:latin typeface="Times New Roman" panose="02020603050405020304" pitchFamily="18" charset="0"/>
                <a:cs typeface="Times New Roman" panose="02020603050405020304" pitchFamily="18" charset="0"/>
              </a:rPr>
              <a:t>, The Frescoes of the Villa of </a:t>
            </a:r>
            <a:r>
              <a:rPr lang="en-US" altLang="el-GR" sz="1400" dirty="0" smtClean="0">
                <a:latin typeface="Times New Roman" panose="02020603050405020304" pitchFamily="18" charset="0"/>
                <a:cs typeface="Times New Roman" panose="02020603050405020304" pitchFamily="18" charset="0"/>
              </a:rPr>
              <a:t>P. </a:t>
            </a:r>
            <a:r>
              <a:rPr lang="en-US" altLang="el-GR" sz="1400" dirty="0" err="1" smtClean="0">
                <a:latin typeface="Times New Roman" panose="02020603050405020304" pitchFamily="18" charset="0"/>
                <a:cs typeface="Times New Roman" panose="02020603050405020304" pitchFamily="18" charset="0"/>
              </a:rPr>
              <a:t>Fannius</a:t>
            </a:r>
            <a:r>
              <a:rPr lang="en-US" altLang="el-GR" sz="1400" dirty="0" smtClean="0">
                <a:latin typeface="Times New Roman" panose="02020603050405020304" pitchFamily="18" charset="0"/>
                <a:cs typeface="Times New Roman" panose="02020603050405020304" pitchFamily="18" charset="0"/>
              </a:rPr>
              <a:t> </a:t>
            </a:r>
            <a:r>
              <a:rPr lang="en-US" altLang="el-GR" sz="1400" dirty="0" err="1" smtClean="0">
                <a:latin typeface="Times New Roman" panose="02020603050405020304" pitchFamily="18" charset="0"/>
                <a:cs typeface="Times New Roman" panose="02020603050405020304" pitchFamily="18" charset="0"/>
              </a:rPr>
              <a:t>Synistor</a:t>
            </a:r>
            <a:r>
              <a:rPr lang="en-US" altLang="el-GR" sz="1400" dirty="0" smtClean="0">
                <a:latin typeface="Times New Roman" panose="02020603050405020304" pitchFamily="18" charset="0"/>
                <a:cs typeface="Times New Roman" panose="02020603050405020304" pitchFamily="18" charset="0"/>
              </a:rPr>
              <a:t> </a:t>
            </a:r>
            <a:r>
              <a:rPr lang="en-US" altLang="el-GR" sz="1400" dirty="0">
                <a:latin typeface="Times New Roman" panose="02020603050405020304" pitchFamily="18" charset="0"/>
                <a:cs typeface="Times New Roman" panose="02020603050405020304" pitchFamily="18" charset="0"/>
              </a:rPr>
              <a:t>in </a:t>
            </a:r>
            <a:r>
              <a:rPr lang="en-US" altLang="el-GR" sz="1400" dirty="0" err="1">
                <a:latin typeface="Times New Roman" panose="02020603050405020304" pitchFamily="18" charset="0"/>
                <a:cs typeface="Times New Roman" panose="02020603050405020304" pitchFamily="18" charset="0"/>
              </a:rPr>
              <a:t>Boscoreale</a:t>
            </a:r>
            <a:r>
              <a:rPr lang="en-US" altLang="el-GR" sz="1400" dirty="0">
                <a:latin typeface="Times New Roman" panose="02020603050405020304" pitchFamily="18" charset="0"/>
                <a:cs typeface="Times New Roman" panose="02020603050405020304" pitchFamily="18" charset="0"/>
              </a:rPr>
              <a:t> as </a:t>
            </a:r>
            <a:r>
              <a:rPr lang="en-US" altLang="el-GR" sz="1400" dirty="0" smtClean="0">
                <a:latin typeface="Times New Roman" panose="02020603050405020304" pitchFamily="18" charset="0"/>
                <a:cs typeface="Times New Roman" panose="02020603050405020304" pitchFamily="18" charset="0"/>
              </a:rPr>
              <a:t>Reflections </a:t>
            </a:r>
            <a:r>
              <a:rPr lang="en-US" altLang="el-GR" sz="1400" dirty="0">
                <a:latin typeface="Times New Roman" panose="02020603050405020304" pitchFamily="18" charset="0"/>
                <a:cs typeface="Times New Roman" panose="02020603050405020304" pitchFamily="18" charset="0"/>
              </a:rPr>
              <a:t>of Macedonian Funerary Paintings of the Early Hellenistic Period, </a:t>
            </a:r>
            <a:r>
              <a:rPr lang="el-GR" altLang="el-GR" sz="1400" dirty="0">
                <a:latin typeface="Times New Roman" panose="02020603050405020304" pitchFamily="18" charset="0"/>
                <a:cs typeface="Times New Roman" panose="02020603050405020304" pitchFamily="18" charset="0"/>
              </a:rPr>
              <a:t> στο Η. </a:t>
            </a:r>
            <a:r>
              <a:rPr lang="en-US" altLang="el-GR" sz="1400" dirty="0" err="1">
                <a:latin typeface="Times New Roman" panose="02020603050405020304" pitchFamily="18" charset="0"/>
                <a:cs typeface="Times New Roman" panose="02020603050405020304" pitchFamily="18" charset="0"/>
              </a:rPr>
              <a:t>Hauben</a:t>
            </a:r>
            <a:r>
              <a:rPr lang="en-US" altLang="el-GR" sz="1400" dirty="0">
                <a:latin typeface="Times New Roman" panose="02020603050405020304" pitchFamily="18" charset="0"/>
                <a:cs typeface="Times New Roman" panose="02020603050405020304" pitchFamily="18" charset="0"/>
              </a:rPr>
              <a:t> </a:t>
            </a:r>
            <a:r>
              <a:rPr lang="el-GR" altLang="el-GR" sz="1400" dirty="0">
                <a:latin typeface="Times New Roman" panose="02020603050405020304" pitchFamily="18" charset="0"/>
                <a:cs typeface="Times New Roman" panose="02020603050405020304" pitchFamily="18" charset="0"/>
              </a:rPr>
              <a:t>και Α. Μ</a:t>
            </a:r>
            <a:r>
              <a:rPr lang="en-US" altLang="el-GR" sz="1400" dirty="0" err="1">
                <a:latin typeface="Times New Roman" panose="02020603050405020304" pitchFamily="18" charset="0"/>
                <a:cs typeface="Times New Roman" panose="02020603050405020304" pitchFamily="18" charset="0"/>
              </a:rPr>
              <a:t>eeus</a:t>
            </a:r>
            <a:r>
              <a:rPr lang="el-GR" altLang="el-GR" sz="1400" dirty="0">
                <a:latin typeface="Times New Roman" panose="02020603050405020304" pitchFamily="18" charset="0"/>
                <a:cs typeface="Times New Roman" panose="02020603050405020304" pitchFamily="18" charset="0"/>
              </a:rPr>
              <a:t> </a:t>
            </a:r>
            <a:r>
              <a:rPr lang="el-GR" altLang="el-GR" sz="1400" dirty="0" err="1">
                <a:latin typeface="Times New Roman" panose="02020603050405020304" pitchFamily="18" charset="0"/>
                <a:cs typeface="Times New Roman" panose="02020603050405020304" pitchFamily="18" charset="0"/>
              </a:rPr>
              <a:t>επιμ</a:t>
            </a:r>
            <a:r>
              <a:rPr lang="el-GR" altLang="el-GR" sz="1400" dirty="0">
                <a:latin typeface="Times New Roman" panose="02020603050405020304" pitchFamily="18" charset="0"/>
                <a:cs typeface="Times New Roman" panose="02020603050405020304" pitchFamily="18" charset="0"/>
              </a:rPr>
              <a:t>., </a:t>
            </a:r>
            <a:r>
              <a:rPr lang="en-US" altLang="el-GR" sz="1400" i="1" dirty="0">
                <a:latin typeface="Times New Roman" panose="02020603050405020304" pitchFamily="18" charset="0"/>
                <a:cs typeface="Times New Roman" panose="02020603050405020304" pitchFamily="18" charset="0"/>
              </a:rPr>
              <a:t>The Age of the </a:t>
            </a:r>
            <a:r>
              <a:rPr lang="en-US" altLang="el-GR" sz="1400" i="1" dirty="0" smtClean="0">
                <a:latin typeface="Times New Roman" panose="02020603050405020304" pitchFamily="18" charset="0"/>
                <a:cs typeface="Times New Roman" panose="02020603050405020304" pitchFamily="18" charset="0"/>
              </a:rPr>
              <a:t>Successors </a:t>
            </a:r>
            <a:r>
              <a:rPr lang="en-US" altLang="el-GR" sz="1400" i="1" dirty="0">
                <a:latin typeface="Times New Roman" panose="02020603050405020304" pitchFamily="18" charset="0"/>
                <a:cs typeface="Times New Roman" panose="02020603050405020304" pitchFamily="18" charset="0"/>
              </a:rPr>
              <a:t>and the Creation of the Hellenistic Kingdoms (323-276 B.C.)</a:t>
            </a:r>
            <a:r>
              <a:rPr lang="el-GR" altLang="el-GR" sz="1400" dirty="0">
                <a:latin typeface="Times New Roman" panose="02020603050405020304" pitchFamily="18" charset="0"/>
                <a:cs typeface="Times New Roman" panose="02020603050405020304" pitchFamily="18" charset="0"/>
              </a:rPr>
              <a:t>, </a:t>
            </a:r>
            <a:r>
              <a:rPr lang="en-US" altLang="el-GR" sz="1400" dirty="0" err="1">
                <a:latin typeface="Times New Roman" panose="02020603050405020304" pitchFamily="18" charset="0"/>
                <a:cs typeface="Times New Roman" panose="02020603050405020304" pitchFamily="18" charset="0"/>
              </a:rPr>
              <a:t>Peeters</a:t>
            </a:r>
            <a:r>
              <a:rPr lang="en-US" altLang="el-GR" sz="1400" dirty="0">
                <a:latin typeface="Times New Roman" panose="02020603050405020304" pitchFamily="18" charset="0"/>
                <a:cs typeface="Times New Roman" panose="02020603050405020304" pitchFamily="18" charset="0"/>
              </a:rPr>
              <a:t> 2014,  </a:t>
            </a:r>
            <a:r>
              <a:rPr lang="en-US" altLang="el-GR" sz="1400" dirty="0" smtClean="0">
                <a:latin typeface="Times New Roman" panose="02020603050405020304" pitchFamily="18" charset="0"/>
                <a:cs typeface="Times New Roman" panose="02020603050405020304" pitchFamily="18" charset="0"/>
              </a:rPr>
              <a:t>207-229.</a:t>
            </a:r>
            <a:endParaRPr lang="el-GR" alt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16390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35063" y="404813"/>
            <a:ext cx="6781800" cy="808037"/>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Χρηματοδότηση</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7411" name="Content Placeholder 2"/>
          <p:cNvSpPr>
            <a:spLocks noGrp="1"/>
          </p:cNvSpPr>
          <p:nvPr>
            <p:ph idx="1"/>
          </p:nvPr>
        </p:nvSpPr>
        <p:spPr>
          <a:xfrm>
            <a:off x="467544" y="2132856"/>
            <a:ext cx="8115300" cy="1583506"/>
          </a:xfrm>
        </p:spPr>
        <p:txBody>
          <a:bodyPr/>
          <a:lstStyle/>
          <a:p>
            <a:r>
              <a:rPr lang="el-GR" sz="1400" dirty="0" smtClean="0">
                <a:solidFill>
                  <a:schemeClr val="bg1"/>
                </a:solidFill>
                <a:latin typeface="Times New Roman" panose="02020603050405020304" pitchFamily="18" charset="0"/>
                <a:cs typeface="Times New Roman" panose="02020603050405020304" pitchFamily="18" charset="0"/>
              </a:rPr>
              <a:t>Το παρόν εκπαιδευτικό υλικό έχει αναπτυχθεί </a:t>
            </a:r>
            <a:r>
              <a:rPr lang="el-GR" sz="1400" dirty="0" err="1" smtClean="0">
                <a:solidFill>
                  <a:schemeClr val="bg1"/>
                </a:solidFill>
                <a:latin typeface="Times New Roman" panose="02020603050405020304" pitchFamily="18" charset="0"/>
                <a:cs typeface="Times New Roman" panose="02020603050405020304" pitchFamily="18" charset="0"/>
              </a:rPr>
              <a:t>στ</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πλαίσι</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του εκπαιδευτικού έργου του διδάσκοντα.</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a:t>
            </a:r>
            <a:r>
              <a:rPr lang="el-GR" sz="1400" b="1" dirty="0" smtClean="0">
                <a:solidFill>
                  <a:schemeClr val="bg1"/>
                </a:solidFill>
                <a:latin typeface="Times New Roman" panose="02020603050405020304" pitchFamily="18" charset="0"/>
                <a:cs typeface="Times New Roman" panose="02020603050405020304" pitchFamily="18" charset="0"/>
              </a:rPr>
              <a:t>Ανοικτά Ακαδημαϊκά Μαθήματα στο Πανεπιστήμιο Θεσσαλίας</a:t>
            </a:r>
            <a:r>
              <a:rPr lang="el-GR" sz="1400" dirty="0" smtClean="0">
                <a:solidFill>
                  <a:schemeClr val="bg1"/>
                </a:solidFill>
                <a:latin typeface="Times New Roman" panose="02020603050405020304" pitchFamily="18" charset="0"/>
                <a:cs typeface="Times New Roman" panose="02020603050405020304" pitchFamily="18" charset="0"/>
              </a:rPr>
              <a:t>» έχει χρηματοδοτήσει μόνο την αναδιαμόρφωση του εκπαιδευτικού υλικού. </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 name="Picture 3" descr="Λογότυπο Επιχειρησιακού Προγράμματος Εκπαίδευση και Δια βίου Μάθηση"/>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4825" y="4652963"/>
            <a:ext cx="5502275" cy="1387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16750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08075" y="115888"/>
            <a:ext cx="6781800" cy="936625"/>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Σημείωμα </a:t>
            </a:r>
            <a:r>
              <a:rPr lang="el-GR" sz="1600" dirty="0" err="1" smtClean="0">
                <a:solidFill>
                  <a:schemeClr val="bg1"/>
                </a:solidFill>
                <a:latin typeface="Times New Roman" panose="02020603050405020304" pitchFamily="18" charset="0"/>
                <a:cs typeface="Times New Roman" panose="02020603050405020304" pitchFamily="18" charset="0"/>
              </a:rPr>
              <a:t>Αδειοδότησης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214313" y="1268413"/>
            <a:ext cx="8929687" cy="1439862"/>
          </a:xfrm>
        </p:spPr>
        <p:txBody>
          <a:bodyPr/>
          <a:lstStyle/>
          <a:p>
            <a:pPr marL="0" indent="0">
              <a:buFontTx/>
              <a:buNone/>
            </a:pPr>
            <a:r>
              <a:rPr lang="el-GR" sz="1400" dirty="0" smtClean="0">
                <a:solidFill>
                  <a:schemeClr val="bg1"/>
                </a:solidFill>
                <a:latin typeface="Times New Roman" panose="02020603050405020304" pitchFamily="18" charset="0"/>
                <a:cs typeface="Times New Roman" panose="02020603050405020304" pitchFamily="18" charset="0"/>
              </a:rPr>
              <a:t>Το παρόν υλικό διατίθεται με τους όρους της άδειας χρήσης </a:t>
            </a:r>
            <a:r>
              <a:rPr lang="el-GR" sz="1400" dirty="0" err="1" smtClean="0">
                <a:solidFill>
                  <a:schemeClr val="bg1"/>
                </a:solidFill>
                <a:latin typeface="Times New Roman" panose="02020603050405020304" pitchFamily="18" charset="0"/>
                <a:cs typeface="Times New Roman" panose="02020603050405020304" pitchFamily="18" charset="0"/>
              </a:rPr>
              <a:t>Creative</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Commons</a:t>
            </a:r>
            <a:r>
              <a:rPr lang="el-GR" sz="1400" dirty="0" smtClean="0">
                <a:solidFill>
                  <a:schemeClr val="bg1"/>
                </a:solidFill>
                <a:latin typeface="Times New Roman" panose="02020603050405020304" pitchFamily="18" charset="0"/>
                <a:cs typeface="Times New Roman" panose="02020603050405020304"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smtClean="0">
                <a:solidFill>
                  <a:schemeClr val="bg1"/>
                </a:solidFill>
                <a:latin typeface="Times New Roman" panose="02020603050405020304" pitchFamily="18" charset="0"/>
                <a:cs typeface="Times New Roman" panose="02020603050405020304" pitchFamily="18" charset="0"/>
              </a:rPr>
              <a:t>κ.λ.π</a:t>
            </a:r>
            <a:r>
              <a:rPr lang="el-GR" sz="1400" dirty="0" smtClean="0">
                <a:solidFill>
                  <a:schemeClr val="bg1"/>
                </a:solidFill>
                <a:latin typeface="Times New Roman" panose="02020603050405020304" pitchFamily="18" charset="0"/>
                <a:cs typeface="Times New Roman" panose="02020603050405020304" pitchFamily="18" charset="0"/>
              </a:rPr>
              <a:t>., τα οποία εμπεριέχονται σε αυτό και τα οποία αναφέρονται μαζί με τους όρους χρήσης τους στο «Σημείωμα Χρήσης Έργων Τρίτων».                     </a:t>
            </a:r>
          </a:p>
          <a:p>
            <a:pPr marL="0" indent="0">
              <a:buFontTx/>
              <a:buNone/>
            </a:pPr>
            <a:endParaRPr lang="el-GR" sz="1800" dirty="0" smtClean="0"/>
          </a:p>
        </p:txBody>
      </p:sp>
      <p:pic>
        <p:nvPicPr>
          <p:cNvPr id="5" name="Picture 2" descr="Λογότυπο creative comm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2500" y="2708920"/>
            <a:ext cx="1831975" cy="66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4313" y="3789040"/>
            <a:ext cx="8569325" cy="2462213"/>
          </a:xfrm>
          <a:prstGeom prst="rect">
            <a:avLst/>
          </a:prstGeom>
          <a:noFill/>
        </p:spPr>
        <p:txBody>
          <a:bodyPr>
            <a:spAutoFit/>
          </a:bodyPr>
          <a:lstStyle/>
          <a:p>
            <a:pPr>
              <a:defRPr/>
            </a:pPr>
            <a:r>
              <a:rPr lang="el-GR" sz="1400" dirty="0">
                <a:solidFill>
                  <a:srgbClr val="FFFFFF"/>
                </a:solidFill>
                <a:latin typeface="Times New Roman" panose="02020603050405020304" pitchFamily="18" charset="0"/>
                <a:cs typeface="Times New Roman" panose="02020603050405020304" pitchFamily="18" charset="0"/>
              </a:rPr>
              <a:t>[1] http://creativecommons.org/licenses/by-nc-sa/4.0/ </a:t>
            </a:r>
            <a:endParaRPr lang="en-US" sz="1400" dirty="0">
              <a:solidFill>
                <a:srgbClr val="FFFFFF"/>
              </a:solidFill>
              <a:latin typeface="Times New Roman" panose="02020603050405020304" pitchFamily="18" charset="0"/>
              <a:cs typeface="Times New Roman" panose="02020603050405020304" pitchFamily="18" charset="0"/>
            </a:endParaRPr>
          </a:p>
          <a:p>
            <a:pPr>
              <a:defRPr/>
            </a:pPr>
            <a:endParaRPr lang="el-GR" sz="1400" dirty="0">
              <a:solidFill>
                <a:srgbClr val="FFFFFF"/>
              </a:solidFill>
              <a:latin typeface="Times New Roman" panose="02020603050405020304" pitchFamily="18" charset="0"/>
              <a:cs typeface="Times New Roman" panose="02020603050405020304" pitchFamily="18" charset="0"/>
            </a:endParaRPr>
          </a:p>
          <a:p>
            <a:pPr>
              <a:defRPr/>
            </a:pPr>
            <a:r>
              <a:rPr lang="el-GR" sz="1400" dirty="0">
                <a:solidFill>
                  <a:srgbClr val="FFFFFF"/>
                </a:solidFill>
                <a:latin typeface="Times New Roman" panose="02020603050405020304" pitchFamily="18" charset="0"/>
                <a:cs typeface="Times New Roman" panose="02020603050405020304" pitchFamily="18" charset="0"/>
              </a:rPr>
              <a:t>Ως </a:t>
            </a:r>
            <a:r>
              <a:rPr lang="el-GR" sz="1400" b="1" dirty="0">
                <a:solidFill>
                  <a:srgbClr val="FFFFFF"/>
                </a:solidFill>
                <a:latin typeface="Times New Roman" panose="02020603050405020304" pitchFamily="18" charset="0"/>
                <a:cs typeface="Times New Roman" panose="02020603050405020304" pitchFamily="18" charset="0"/>
              </a:rPr>
              <a:t>Μη Εμπορική</a:t>
            </a:r>
            <a:r>
              <a:rPr lang="el-GR" sz="1400" dirty="0">
                <a:solidFill>
                  <a:srgbClr val="FFFFFF"/>
                </a:solidFill>
                <a:latin typeface="Times New Roman" panose="02020603050405020304" pitchFamily="18" charset="0"/>
                <a:cs typeface="Times New Roman" panose="02020603050405020304" pitchFamily="18" charset="0"/>
              </a:rPr>
              <a:t> ορίζεται η χρήση:</a:t>
            </a:r>
          </a:p>
          <a:p>
            <a:pPr marL="342900" indent="-342900">
              <a:buFont typeface="Arial" panose="020B0604020202020204" pitchFamily="34" charset="0"/>
              <a:buChar char="•"/>
              <a:defRPr/>
            </a:pPr>
            <a:r>
              <a:rPr lang="el-GR" sz="1400" dirty="0">
                <a:solidFill>
                  <a:srgbClr val="FFFFFF"/>
                </a:solidFill>
                <a:latin typeface="Times New Roman" panose="02020603050405020304" pitchFamily="18" charset="0"/>
                <a:cs typeface="Times New Roman" panose="02020603050405020304" pitchFamily="18" charset="0"/>
              </a:rPr>
              <a:t>που δεν περιλαμβάνει άμεσο ή έμμεσο οικονομικό όφελος από την χρήση του έργου, για το διανομέα του έργου και </a:t>
            </a:r>
            <a:r>
              <a:rPr lang="el-GR" sz="1400" dirty="0" err="1">
                <a:solidFill>
                  <a:srgbClr val="FFFFFF"/>
                </a:solidFill>
                <a:latin typeface="Times New Roman" panose="02020603050405020304" pitchFamily="18" charset="0"/>
                <a:cs typeface="Times New Roman" panose="02020603050405020304" pitchFamily="18" charset="0"/>
              </a:rPr>
              <a:t>αδειοδόχο</a:t>
            </a:r>
            <a:endParaRPr lang="el-GR" sz="1400" dirty="0">
              <a:solidFill>
                <a:srgbClr val="FFFF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l-GR" sz="1400" dirty="0">
                <a:solidFill>
                  <a:srgbClr val="FFFFFF"/>
                </a:solidFill>
                <a:latin typeface="Times New Roman" panose="02020603050405020304" pitchFamily="18" charset="0"/>
                <a:cs typeface="Times New Roman" panose="02020603050405020304" pitchFamily="18" charset="0"/>
              </a:rPr>
              <a:t>που</a:t>
            </a:r>
            <a:r>
              <a:rPr lang="en-GB" sz="1400" dirty="0">
                <a:solidFill>
                  <a:srgbClr val="FFFFFF"/>
                </a:solidFill>
                <a:latin typeface="Times New Roman" panose="02020603050405020304" pitchFamily="18" charset="0"/>
                <a:cs typeface="Times New Roman" panose="02020603050405020304" pitchFamily="18" charset="0"/>
              </a:rPr>
              <a:t> </a:t>
            </a:r>
            <a:r>
              <a:rPr lang="el-GR" sz="1400" dirty="0">
                <a:solidFill>
                  <a:srgbClr val="FFFFFF"/>
                </a:solidFill>
                <a:latin typeface="Times New Roman" panose="02020603050405020304" pitchFamily="18" charset="0"/>
                <a:cs typeface="Times New Roman" panose="02020603050405020304" pitchFamily="18" charset="0"/>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sz="1400" dirty="0">
                <a:solidFill>
                  <a:srgbClr val="FFFFFF"/>
                </a:solidFill>
                <a:latin typeface="Times New Roman" panose="02020603050405020304" pitchFamily="18" charset="0"/>
                <a:cs typeface="Times New Roman" panose="02020603050405020304" pitchFamily="18" charset="0"/>
              </a:rPr>
              <a:t>που</a:t>
            </a:r>
            <a:r>
              <a:rPr lang="en-GB" sz="1400" dirty="0">
                <a:solidFill>
                  <a:srgbClr val="FFFFFF"/>
                </a:solidFill>
                <a:latin typeface="Times New Roman" panose="02020603050405020304" pitchFamily="18" charset="0"/>
                <a:cs typeface="Times New Roman" panose="02020603050405020304" pitchFamily="18" charset="0"/>
              </a:rPr>
              <a:t> </a:t>
            </a:r>
            <a:r>
              <a:rPr lang="el-GR" sz="1400" dirty="0">
                <a:solidFill>
                  <a:srgbClr val="FFFFFF"/>
                </a:solidFill>
                <a:latin typeface="Times New Roman" panose="02020603050405020304" pitchFamily="18" charset="0"/>
                <a:cs typeface="Times New Roman" panose="02020603050405020304" pitchFamily="18" charset="0"/>
              </a:rPr>
              <a:t>δεν προσπορίζει στο διανομέα του έργου και</a:t>
            </a:r>
            <a:r>
              <a:rPr lang="en-GB" sz="1400" dirty="0">
                <a:solidFill>
                  <a:srgbClr val="FFFFFF"/>
                </a:solidFill>
                <a:latin typeface="Times New Roman" panose="02020603050405020304" pitchFamily="18" charset="0"/>
                <a:cs typeface="Times New Roman" panose="02020603050405020304" pitchFamily="18" charset="0"/>
              </a:rPr>
              <a:t> </a:t>
            </a:r>
            <a:r>
              <a:rPr lang="el-GR" sz="1400" dirty="0" err="1">
                <a:solidFill>
                  <a:srgbClr val="FFFFFF"/>
                </a:solidFill>
                <a:latin typeface="Times New Roman" panose="02020603050405020304" pitchFamily="18" charset="0"/>
                <a:cs typeface="Times New Roman" panose="02020603050405020304" pitchFamily="18" charset="0"/>
              </a:rPr>
              <a:t>αδειοδόχο</a:t>
            </a:r>
            <a:r>
              <a:rPr lang="en-GB" sz="1400" dirty="0">
                <a:solidFill>
                  <a:srgbClr val="FFFFFF"/>
                </a:solidFill>
                <a:latin typeface="Times New Roman" panose="02020603050405020304" pitchFamily="18" charset="0"/>
                <a:cs typeface="Times New Roman" panose="02020603050405020304" pitchFamily="18" charset="0"/>
              </a:rPr>
              <a:t> </a:t>
            </a:r>
            <a:r>
              <a:rPr lang="el-GR" sz="1400" dirty="0">
                <a:solidFill>
                  <a:srgbClr val="FFFFFF"/>
                </a:solidFill>
                <a:latin typeface="Times New Roman" panose="02020603050405020304" pitchFamily="18" charset="0"/>
                <a:cs typeface="Times New Roman" panose="02020603050405020304" pitchFamily="18" charset="0"/>
              </a:rPr>
              <a:t>έμμεσο οικονομικό όφελος (π.χ. διαφημίσεις) από την προβολή του έργου σε διαδικτυακό τόπο</a:t>
            </a:r>
            <a:endParaRPr lang="en-US" sz="1400" dirty="0">
              <a:solidFill>
                <a:srgbClr val="FFFF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endParaRPr lang="el-GR" sz="1400" dirty="0">
              <a:solidFill>
                <a:srgbClr val="FFFFFF"/>
              </a:solidFill>
              <a:latin typeface="Times New Roman" panose="02020603050405020304" pitchFamily="18" charset="0"/>
              <a:cs typeface="Times New Roman" panose="02020603050405020304" pitchFamily="18" charset="0"/>
            </a:endParaRPr>
          </a:p>
          <a:p>
            <a:pPr>
              <a:defRPr/>
            </a:pPr>
            <a:r>
              <a:rPr lang="el-GR" sz="1400" dirty="0">
                <a:solidFill>
                  <a:srgbClr val="FFFFFF"/>
                </a:solidFill>
                <a:latin typeface="Times New Roman" panose="02020603050405020304" pitchFamily="18" charset="0"/>
                <a:cs typeface="Times New Roman" panose="02020603050405020304" pitchFamily="18" charset="0"/>
              </a:rPr>
              <a:t>Ο δικαιούχος μπορεί να παρέχει στον </a:t>
            </a:r>
            <a:r>
              <a:rPr lang="el-GR" sz="1400" dirty="0" err="1">
                <a:solidFill>
                  <a:srgbClr val="FFFFFF"/>
                </a:solidFill>
                <a:latin typeface="Times New Roman" panose="02020603050405020304" pitchFamily="18" charset="0"/>
                <a:cs typeface="Times New Roman" panose="02020603050405020304" pitchFamily="18" charset="0"/>
              </a:rPr>
              <a:t>αδειοδόχο</a:t>
            </a:r>
            <a:r>
              <a:rPr lang="el-GR" sz="1400" dirty="0">
                <a:solidFill>
                  <a:srgbClr val="FFFFFF"/>
                </a:solidFill>
                <a:latin typeface="Times New Roman" panose="02020603050405020304" pitchFamily="18" charset="0"/>
                <a:cs typeface="Times New Roman" panose="02020603050405020304" pitchFamily="18" charset="0"/>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11530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67544" y="2420888"/>
            <a:ext cx="8229600" cy="1108720"/>
          </a:xfrm>
        </p:spPr>
        <p:txBody>
          <a:bodyPr/>
          <a:lstStyle/>
          <a:p>
            <a:pPr marL="0" indent="0" algn="ctr">
              <a:buNone/>
            </a:pPr>
            <a:r>
              <a:rPr lang="el-GR" sz="1600" dirty="0">
                <a:solidFill>
                  <a:schemeClr val="bg1"/>
                </a:solidFill>
                <a:latin typeface="Times New Roman" panose="02020603050405020304" pitchFamily="18" charset="0"/>
                <a:cs typeface="Times New Roman" panose="02020603050405020304" pitchFamily="18" charset="0"/>
              </a:rPr>
              <a:t>Οι φωτογραφίες από μουσεία έχουν δημιουργηθεί από τη διδάσκουσα του μαθήματος, επίκουρη καθηγήτρια Ιφιγένεια </a:t>
            </a:r>
            <a:r>
              <a:rPr lang="el-GR" sz="1600" dirty="0" smtClean="0">
                <a:solidFill>
                  <a:schemeClr val="bg1"/>
                </a:solidFill>
                <a:latin typeface="Times New Roman" panose="02020603050405020304" pitchFamily="18" charset="0"/>
                <a:cs typeface="Times New Roman" panose="02020603050405020304" pitchFamily="18" charset="0"/>
              </a:rPr>
              <a:t>Λεβέντη</a:t>
            </a:r>
            <a:endParaRPr lang="el-GR"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4449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888232"/>
            <a:ext cx="8229600" cy="2620888"/>
          </a:xfrm>
        </p:spPr>
        <p:txBody>
          <a:bodyPr/>
          <a:lstStyle/>
          <a:p>
            <a:pPr marL="0" indent="0" algn="ctr">
              <a:buFontTx/>
              <a:buNone/>
            </a:pPr>
            <a:endParaRPr lang="en-US" sz="1600" dirty="0" smtClean="0">
              <a:solidFill>
                <a:schemeClr val="bg1"/>
              </a:solidFill>
              <a:latin typeface="Times New Roman" panose="02020603050405020304" pitchFamily="18" charset="0"/>
              <a:cs typeface="Times New Roman" panose="02020603050405020304" pitchFamily="18" charset="0"/>
            </a:endParaRPr>
          </a:p>
          <a:p>
            <a:pPr marL="0" indent="0" algn="ctr">
              <a:buFontTx/>
              <a:buNone/>
            </a:pPr>
            <a:endParaRPr lang="en-US" sz="1600" dirty="0">
              <a:solidFill>
                <a:schemeClr val="bg1"/>
              </a:solidFill>
              <a:latin typeface="Times New Roman" panose="02020603050405020304" pitchFamily="18" charset="0"/>
              <a:cs typeface="Times New Roman" panose="02020603050405020304" pitchFamily="18" charset="0"/>
            </a:endParaRPr>
          </a:p>
          <a:p>
            <a:pPr marL="0" indent="0" algn="ctr">
              <a:buFontTx/>
              <a:buNone/>
            </a:pPr>
            <a:r>
              <a:rPr lang="el-GR" sz="1600" dirty="0" smtClean="0">
                <a:solidFill>
                  <a:schemeClr val="bg1"/>
                </a:solidFill>
                <a:latin typeface="Times New Roman" panose="02020603050405020304" pitchFamily="18" charset="0"/>
                <a:cs typeface="Times New Roman" panose="02020603050405020304" pitchFamily="18" charset="0"/>
              </a:rPr>
              <a:t>Το </a:t>
            </a:r>
            <a:r>
              <a:rPr lang="en-US" sz="1600" dirty="0" smtClean="0">
                <a:solidFill>
                  <a:schemeClr val="bg1"/>
                </a:solidFill>
                <a:latin typeface="Times New Roman" panose="02020603050405020304" pitchFamily="18" charset="0"/>
                <a:cs typeface="Times New Roman" panose="02020603050405020304" pitchFamily="18" charset="0"/>
              </a:rPr>
              <a:t>copyright </a:t>
            </a:r>
            <a:r>
              <a:rPr lang="el-GR" sz="1600" dirty="0" smtClean="0">
                <a:solidFill>
                  <a:schemeClr val="bg1"/>
                </a:solidFill>
                <a:latin typeface="Times New Roman" panose="02020603050405020304" pitchFamily="18" charset="0"/>
                <a:cs typeface="Times New Roman" panose="02020603050405020304" pitchFamily="18" charset="0"/>
              </a:rPr>
              <a:t>έργων τρίτων ανήκει εξ ολοκλήρου στους δημιουργούς τους. Τα έργα χρησιμοποιήθηκαν στο πλαίσιο του μαθήματος αποκλειστικά για εκπαιδευτικούς και μη εμπορικούς σκοπούς.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0568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Aprilios2013 30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1" y="142875"/>
            <a:ext cx="3143250" cy="56015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7" name="Picture 5" descr="Aprilios2013 30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7701" y="142875"/>
            <a:ext cx="3883523" cy="5662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148" name="4 - TextBox"/>
          <p:cNvSpPr txBox="1">
            <a:spLocks noChangeArrowheads="1"/>
          </p:cNvSpPr>
          <p:nvPr/>
        </p:nvSpPr>
        <p:spPr bwMode="auto">
          <a:xfrm>
            <a:off x="293105" y="5783600"/>
            <a:ext cx="37748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Αγγεία  με ανάγλυφη διακόσμηση. Και τα δύο  στην Αγία </a:t>
            </a:r>
            <a:r>
              <a:rPr lang="el-GR" altLang="el-GR" sz="1200" dirty="0" smtClean="0">
                <a:latin typeface="Times New Roman" panose="02020603050405020304" pitchFamily="18" charset="0"/>
                <a:cs typeface="Times New Roman" panose="02020603050405020304" pitchFamily="18" charset="0"/>
              </a:rPr>
              <a:t>Πετρούπολη</a:t>
            </a:r>
            <a:r>
              <a:rPr lang="en-US" altLang="el-GR" sz="1200" dirty="0" smtClean="0">
                <a:latin typeface="Times New Roman" panose="02020603050405020304" pitchFamily="18" charset="0"/>
                <a:cs typeface="Times New Roman" panose="02020603050405020304" pitchFamily="18" charset="0"/>
              </a:rPr>
              <a:t>,</a:t>
            </a:r>
            <a:r>
              <a:rPr lang="el-GR" altLang="el-GR" sz="1200" dirty="0" smtClean="0">
                <a:latin typeface="Times New Roman" panose="02020603050405020304" pitchFamily="18" charset="0"/>
                <a:cs typeface="Times New Roman" panose="02020603050405020304" pitchFamily="18" charset="0"/>
              </a:rPr>
              <a:t> </a:t>
            </a:r>
            <a:r>
              <a:rPr lang="el-GR" altLang="el-GR" sz="1200" dirty="0" err="1">
                <a:latin typeface="Times New Roman" panose="02020603050405020304" pitchFamily="18" charset="0"/>
                <a:cs typeface="Times New Roman" panose="02020603050405020304" pitchFamily="18" charset="0"/>
              </a:rPr>
              <a:t>Ερμιτάζ</a:t>
            </a:r>
            <a:r>
              <a:rPr lang="el-GR" altLang="el-GR" sz="1200" dirty="0">
                <a:latin typeface="Times New Roman" panose="02020603050405020304" pitchFamily="18" charset="0"/>
                <a:cs typeface="Times New Roman" panose="02020603050405020304" pitchFamily="18" charset="0"/>
              </a:rPr>
              <a:t>. Αττική  </a:t>
            </a:r>
            <a:r>
              <a:rPr lang="el-GR" altLang="el-GR" sz="1200" dirty="0" err="1">
                <a:latin typeface="Times New Roman" panose="02020603050405020304" pitchFamily="18" charset="0"/>
                <a:cs typeface="Times New Roman" panose="02020603050405020304" pitchFamily="18" charset="0"/>
              </a:rPr>
              <a:t>αρυβαλλοειδής</a:t>
            </a:r>
            <a:r>
              <a:rPr lang="el-GR" altLang="el-GR" sz="1200" dirty="0">
                <a:latin typeface="Times New Roman" panose="02020603050405020304" pitchFamily="18" charset="0"/>
                <a:cs typeface="Times New Roman" panose="02020603050405020304" pitchFamily="18" charset="0"/>
              </a:rPr>
              <a:t> λήκυθος </a:t>
            </a:r>
            <a:r>
              <a:rPr lang="el-GR" altLang="el-GR" sz="1200" dirty="0" smtClean="0">
                <a:latin typeface="Times New Roman" panose="02020603050405020304" pitchFamily="18" charset="0"/>
                <a:cs typeface="Times New Roman" panose="02020603050405020304" pitchFamily="18" charset="0"/>
              </a:rPr>
              <a:t>του </a:t>
            </a:r>
            <a:r>
              <a:rPr lang="el-GR" altLang="el-GR" sz="1200" dirty="0" err="1">
                <a:latin typeface="Times New Roman" panose="02020603050405020304" pitchFamily="18" charset="0"/>
                <a:cs typeface="Times New Roman" panose="02020603050405020304" pitchFamily="18" charset="0"/>
              </a:rPr>
              <a:t>Ξενόφαντου</a:t>
            </a:r>
            <a:r>
              <a:rPr lang="el-GR" altLang="el-GR" sz="1200" dirty="0">
                <a:latin typeface="Times New Roman" panose="02020603050405020304" pitchFamily="18" charset="0"/>
                <a:cs typeface="Times New Roman" panose="02020603050405020304" pitchFamily="18" charset="0"/>
              </a:rPr>
              <a:t>.  Περσικό κυνήγι με συμμετοχή ιστορικών προσώπων (Δαρείος, Κύρος, Αβροκόμας). 390-380 π.Χ. </a:t>
            </a:r>
          </a:p>
        </p:txBody>
      </p:sp>
      <p:sp>
        <p:nvSpPr>
          <p:cNvPr id="6149" name="6 - TextBox"/>
          <p:cNvSpPr txBox="1">
            <a:spLocks noChangeArrowheads="1"/>
          </p:cNvSpPr>
          <p:nvPr/>
        </p:nvSpPr>
        <p:spPr bwMode="auto">
          <a:xfrm>
            <a:off x="4655425" y="5951021"/>
            <a:ext cx="40719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Αττική υδρία με ερυθρόμορφη και ανάγλυφη διακόσμηση.  Περ. 350 π.Χ.  Ζωγράφος της Γαμήλιας Πομπής. Έριδα </a:t>
            </a:r>
            <a:r>
              <a:rPr lang="el-GR" altLang="el-GR" sz="1200" dirty="0" smtClean="0">
                <a:latin typeface="Times New Roman" panose="02020603050405020304" pitchFamily="18" charset="0"/>
                <a:cs typeface="Times New Roman" panose="02020603050405020304" pitchFamily="18" charset="0"/>
              </a:rPr>
              <a:t>Αθηνάς και </a:t>
            </a:r>
            <a:r>
              <a:rPr lang="el-GR" altLang="el-GR" sz="1200" dirty="0">
                <a:latin typeface="Times New Roman" panose="02020603050405020304" pitchFamily="18" charset="0"/>
                <a:cs typeface="Times New Roman" panose="02020603050405020304" pitchFamily="18" charset="0"/>
              </a:rPr>
              <a:t>Ποσειδώνος για την κυριαρχία στην Αττική γη</a:t>
            </a:r>
            <a:r>
              <a:rPr lang="el-GR" altLang="el-GR" sz="1200"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Aprilios2013 30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764704"/>
            <a:ext cx="3328080" cy="51120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1" name="Picture 5" descr="Aprilios2013 3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67944" y="1124744"/>
            <a:ext cx="4824413" cy="4222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172" name="3 - TextBox"/>
          <p:cNvSpPr txBox="1">
            <a:spLocks noChangeArrowheads="1"/>
          </p:cNvSpPr>
          <p:nvPr/>
        </p:nvSpPr>
        <p:spPr bwMode="auto">
          <a:xfrm>
            <a:off x="4643438" y="6000750"/>
            <a:ext cx="4000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Αττική υδρία με ανάγλυφη διακόσμηση, λεγόμενη </a:t>
            </a:r>
            <a:r>
              <a:rPr lang="en-US" altLang="el-GR" sz="1200" dirty="0">
                <a:latin typeface="Times New Roman" panose="02020603050405020304" pitchFamily="18" charset="0"/>
                <a:cs typeface="Times New Roman" panose="02020603050405020304" pitchFamily="18" charset="0"/>
              </a:rPr>
              <a:t>Regina </a:t>
            </a:r>
            <a:r>
              <a:rPr lang="en-US" altLang="el-GR" sz="1200" dirty="0" err="1">
                <a:latin typeface="Times New Roman" panose="02020603050405020304" pitchFamily="18" charset="0"/>
                <a:cs typeface="Times New Roman" panose="02020603050405020304" pitchFamily="18" charset="0"/>
              </a:rPr>
              <a:t>Vasorum</a:t>
            </a:r>
            <a:r>
              <a:rPr lang="en-US" altLang="el-GR" sz="1200" dirty="0">
                <a:latin typeface="Times New Roman" panose="02020603050405020304" pitchFamily="18" charset="0"/>
                <a:cs typeface="Times New Roman" panose="02020603050405020304" pitchFamily="18" charset="0"/>
              </a:rPr>
              <a:t>. </a:t>
            </a:r>
            <a:r>
              <a:rPr lang="el-GR" altLang="el-GR" sz="1200" dirty="0" err="1" smtClean="0">
                <a:latin typeface="Times New Roman" panose="02020603050405020304" pitchFamily="18" charset="0"/>
                <a:cs typeface="Times New Roman" panose="02020603050405020304" pitchFamily="18" charset="0"/>
              </a:rPr>
              <a:t>Ελευσινιακό</a:t>
            </a:r>
            <a:r>
              <a:rPr lang="el-GR" altLang="el-GR" sz="1200" dirty="0" smtClean="0">
                <a:latin typeface="Times New Roman" panose="02020603050405020304" pitchFamily="18" charset="0"/>
                <a:cs typeface="Times New Roman" panose="02020603050405020304" pitchFamily="18" charset="0"/>
              </a:rPr>
              <a:t> πάνθεο. </a:t>
            </a:r>
            <a:r>
              <a:rPr lang="el-GR" altLang="el-GR" sz="1200" dirty="0">
                <a:latin typeface="Times New Roman" panose="02020603050405020304" pitchFamily="18" charset="0"/>
                <a:cs typeface="Times New Roman" panose="02020603050405020304" pitchFamily="18" charset="0"/>
              </a:rPr>
              <a:t>335-325 π.Χ. Αγία </a:t>
            </a:r>
            <a:r>
              <a:rPr lang="el-GR" altLang="el-GR" sz="1200" dirty="0" smtClean="0">
                <a:latin typeface="Times New Roman" panose="02020603050405020304" pitchFamily="18" charset="0"/>
                <a:cs typeface="Times New Roman" panose="02020603050405020304" pitchFamily="18" charset="0"/>
              </a:rPr>
              <a:t>Πετρούπολη</a:t>
            </a:r>
            <a:r>
              <a:rPr lang="en-US" altLang="el-GR" sz="1200" dirty="0" smtClean="0">
                <a:latin typeface="Times New Roman" panose="02020603050405020304" pitchFamily="18" charset="0"/>
                <a:cs typeface="Times New Roman" panose="02020603050405020304" pitchFamily="18" charset="0"/>
              </a:rPr>
              <a:t>,</a:t>
            </a:r>
            <a:r>
              <a:rPr lang="el-GR" altLang="el-GR" sz="1200" dirty="0" smtClean="0">
                <a:latin typeface="Times New Roman" panose="02020603050405020304" pitchFamily="18" charset="0"/>
                <a:cs typeface="Times New Roman" panose="02020603050405020304" pitchFamily="18" charset="0"/>
              </a:rPr>
              <a:t> </a:t>
            </a:r>
            <a:r>
              <a:rPr lang="el-GR" altLang="el-GR" sz="1200" dirty="0" err="1">
                <a:latin typeface="Times New Roman" panose="02020603050405020304" pitchFamily="18" charset="0"/>
                <a:cs typeface="Times New Roman" panose="02020603050405020304" pitchFamily="18" charset="0"/>
              </a:rPr>
              <a:t>Ερμιτάζ</a:t>
            </a:r>
            <a:r>
              <a:rPr lang="el-GR" altLang="el-GR" sz="12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TextBox"/>
          <p:cNvSpPr txBox="1">
            <a:spLocks noChangeArrowheads="1"/>
          </p:cNvSpPr>
          <p:nvPr/>
        </p:nvSpPr>
        <p:spPr bwMode="auto">
          <a:xfrm>
            <a:off x="755576" y="1124744"/>
            <a:ext cx="7643812"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el-GR" altLang="el-GR" sz="1600" b="1" dirty="0">
                <a:latin typeface="Times New Roman" panose="02020603050405020304" pitchFamily="18" charset="0"/>
                <a:cs typeface="Times New Roman" panose="02020603050405020304" pitchFamily="18" charset="0"/>
              </a:rPr>
              <a:t>Τα αγγεία του 4</a:t>
            </a:r>
            <a:r>
              <a:rPr lang="el-GR" altLang="el-GR" sz="1600" b="1" baseline="30000" dirty="0">
                <a:latin typeface="Times New Roman" panose="02020603050405020304" pitchFamily="18" charset="0"/>
                <a:cs typeface="Times New Roman" panose="02020603050405020304" pitchFamily="18" charset="0"/>
              </a:rPr>
              <a:t>ου</a:t>
            </a:r>
            <a:r>
              <a:rPr lang="el-GR" altLang="el-GR" sz="1600" b="1" dirty="0">
                <a:latin typeface="Times New Roman" panose="02020603050405020304" pitchFamily="18" charset="0"/>
                <a:cs typeface="Times New Roman" panose="02020603050405020304" pitchFamily="18" charset="0"/>
              </a:rPr>
              <a:t> αι. </a:t>
            </a:r>
            <a:r>
              <a:rPr lang="el-GR" altLang="el-GR" sz="1600" b="1" dirty="0" err="1">
                <a:latin typeface="Times New Roman" panose="02020603050405020304" pitchFamily="18" charset="0"/>
                <a:cs typeface="Times New Roman" panose="02020603050405020304" pitchFamily="18" charset="0"/>
              </a:rPr>
              <a:t>π.Χ.</a:t>
            </a:r>
            <a:r>
              <a:rPr lang="el-GR" altLang="el-GR" sz="1600" b="1" dirty="0">
                <a:latin typeface="Times New Roman" panose="02020603050405020304" pitchFamily="18" charset="0"/>
                <a:cs typeface="Times New Roman" panose="02020603050405020304" pitchFamily="18" charset="0"/>
              </a:rPr>
              <a:t> στη Νότια Ιταλία και τη Σικελία  </a:t>
            </a:r>
          </a:p>
          <a:p>
            <a:pPr eaLnBrk="1" hangingPunct="1">
              <a:spcBef>
                <a:spcPct val="0"/>
              </a:spcBef>
              <a:buClrTx/>
              <a:buFontTx/>
              <a:buNone/>
            </a:pPr>
            <a:endParaRPr lang="el-GR" altLang="el-GR" sz="1600" b="1" dirty="0">
              <a:latin typeface="Times New Roman" panose="02020603050405020304" pitchFamily="18" charset="0"/>
              <a:cs typeface="Times New Roman" panose="02020603050405020304" pitchFamily="18" charset="0"/>
            </a:endParaRPr>
          </a:p>
          <a:p>
            <a:pPr algn="just" eaLnBrk="1" hangingPunct="1">
              <a:spcBef>
                <a:spcPct val="0"/>
              </a:spcBef>
              <a:buClrTx/>
              <a:buFontTx/>
              <a:buNone/>
            </a:pPr>
            <a:r>
              <a:rPr lang="el-GR" altLang="el-GR" sz="1400" dirty="0">
                <a:latin typeface="Times New Roman" panose="02020603050405020304" pitchFamily="18" charset="0"/>
                <a:cs typeface="Times New Roman" panose="02020603050405020304" pitchFamily="18" charset="0"/>
              </a:rPr>
              <a:t>Από </a:t>
            </a:r>
            <a:r>
              <a:rPr lang="el-GR" altLang="el-GR" sz="1400" dirty="0" smtClean="0">
                <a:latin typeface="Times New Roman" panose="02020603050405020304" pitchFamily="18" charset="0"/>
                <a:cs typeface="Times New Roman" panose="02020603050405020304" pitchFamily="18" charset="0"/>
              </a:rPr>
              <a:t>τις </a:t>
            </a:r>
            <a:r>
              <a:rPr lang="el-GR" altLang="el-GR" sz="1400" dirty="0">
                <a:latin typeface="Times New Roman" panose="02020603050405020304" pitchFamily="18" charset="0"/>
                <a:cs typeface="Times New Roman" panose="02020603050405020304" pitchFamily="18" charset="0"/>
              </a:rPr>
              <a:t>αρχές του 4</a:t>
            </a:r>
            <a:r>
              <a:rPr lang="el-GR" altLang="el-GR" sz="1400" baseline="30000" dirty="0">
                <a:latin typeface="Times New Roman" panose="02020603050405020304" pitchFamily="18" charset="0"/>
                <a:cs typeface="Times New Roman" panose="02020603050405020304" pitchFamily="18" charset="0"/>
              </a:rPr>
              <a:t>ου</a:t>
            </a:r>
            <a:r>
              <a:rPr lang="el-GR" altLang="el-GR" sz="1400" dirty="0">
                <a:latin typeface="Times New Roman" panose="02020603050405020304" pitchFamily="18" charset="0"/>
                <a:cs typeface="Times New Roman" panose="02020603050405020304" pitchFamily="18" charset="0"/>
              </a:rPr>
              <a:t> αι. </a:t>
            </a:r>
            <a:r>
              <a:rPr lang="el-GR" altLang="el-GR" sz="1400" dirty="0" err="1">
                <a:latin typeface="Times New Roman" panose="02020603050405020304" pitchFamily="18" charset="0"/>
                <a:cs typeface="Times New Roman" panose="02020603050405020304" pitchFamily="18" charset="0"/>
              </a:rPr>
              <a:t>π.Χ.</a:t>
            </a:r>
            <a:r>
              <a:rPr lang="el-GR" altLang="el-GR" sz="1400" dirty="0">
                <a:latin typeface="Times New Roman" panose="02020603050405020304" pitchFamily="18" charset="0"/>
                <a:cs typeface="Times New Roman" panose="02020603050405020304" pitchFamily="18" charset="0"/>
              </a:rPr>
              <a:t> η παραγωγή ερυθρόμορφων αγγείων στην Κάτω Ιταλία και τη Σικελία αποκτά ιδιαίτερο, τοπικό χαρακτήρα. Χρησιμοποιούνται τα αττικά σχήματα αγγείων μαζί με ένα νέο, τη </a:t>
            </a:r>
            <a:r>
              <a:rPr lang="el-GR" altLang="el-GR" sz="1400" dirty="0" err="1">
                <a:latin typeface="Times New Roman" panose="02020603050405020304" pitchFamily="18" charset="0"/>
                <a:cs typeface="Times New Roman" panose="02020603050405020304" pitchFamily="18" charset="0"/>
              </a:rPr>
              <a:t>νεστορίδα</a:t>
            </a:r>
            <a:r>
              <a:rPr lang="el-GR" altLang="el-GR" sz="1400" dirty="0">
                <a:latin typeface="Times New Roman" panose="02020603050405020304" pitchFamily="18" charset="0"/>
                <a:cs typeface="Times New Roman" panose="02020603050405020304" pitchFamily="18" charset="0"/>
              </a:rPr>
              <a:t>. Διακρίνονται πέντε επιμέρους εργαστήρια, στη Λευκανία, Απουλία, Σικελία, Καμπανία, και στην πόλη </a:t>
            </a:r>
            <a:r>
              <a:rPr lang="el-GR" altLang="el-GR" sz="1400" dirty="0" err="1">
                <a:latin typeface="Times New Roman" panose="02020603050405020304" pitchFamily="18" charset="0"/>
                <a:cs typeface="Times New Roman" panose="02020603050405020304" pitchFamily="18" charset="0"/>
              </a:rPr>
              <a:t>Ποσειδωνία</a:t>
            </a:r>
            <a:r>
              <a:rPr lang="el-GR" altLang="el-GR" sz="1400" dirty="0">
                <a:latin typeface="Times New Roman" panose="02020603050405020304" pitchFamily="18" charset="0"/>
                <a:cs typeface="Times New Roman" panose="02020603050405020304" pitchFamily="18" charset="0"/>
              </a:rPr>
              <a:t> (</a:t>
            </a:r>
            <a:r>
              <a:rPr lang="en-US" altLang="el-GR" sz="1400" dirty="0">
                <a:latin typeface="Times New Roman" panose="02020603050405020304" pitchFamily="18" charset="0"/>
                <a:cs typeface="Times New Roman" panose="02020603050405020304" pitchFamily="18" charset="0"/>
              </a:rPr>
              <a:t>Paestum</a:t>
            </a:r>
            <a:r>
              <a:rPr lang="el-GR" altLang="el-GR" sz="1400" dirty="0">
                <a:latin typeface="Times New Roman" panose="02020603050405020304" pitchFamily="18" charset="0"/>
                <a:cs typeface="Times New Roman" panose="02020603050405020304" pitchFamily="18" charset="0"/>
              </a:rPr>
              <a:t>) της Λευκανίας</a:t>
            </a:r>
            <a:r>
              <a:rPr lang="en-US" altLang="el-GR" sz="1400" dirty="0">
                <a:latin typeface="Times New Roman" panose="02020603050405020304" pitchFamily="18" charset="0"/>
                <a:cs typeface="Times New Roman" panose="02020603050405020304" pitchFamily="18" charset="0"/>
              </a:rPr>
              <a:t>. </a:t>
            </a:r>
            <a:r>
              <a:rPr lang="el-GR" altLang="el-GR" sz="1400" dirty="0">
                <a:latin typeface="Times New Roman" panose="02020603050405020304" pitchFamily="18" charset="0"/>
                <a:cs typeface="Times New Roman" panose="02020603050405020304" pitchFamily="18" charset="0"/>
              </a:rPr>
              <a:t>Η απόδοση της μυθολογίας στα </a:t>
            </a:r>
            <a:r>
              <a:rPr lang="el-GR" altLang="el-GR" sz="1400" dirty="0" err="1">
                <a:latin typeface="Times New Roman" panose="02020603050405020304" pitchFamily="18" charset="0"/>
                <a:cs typeface="Times New Roman" panose="02020603050405020304" pitchFamily="18" charset="0"/>
              </a:rPr>
              <a:t>κατωιταλιωτικά</a:t>
            </a:r>
            <a:r>
              <a:rPr lang="el-GR" altLang="el-GR" sz="1400" dirty="0">
                <a:latin typeface="Times New Roman" panose="02020603050405020304" pitchFamily="18" charset="0"/>
                <a:cs typeface="Times New Roman" panose="02020603050405020304" pitchFamily="18" charset="0"/>
              </a:rPr>
              <a:t> αγγεία επηρεάζεται από τις δραματικές θεατρικές παραστάσεις. Επίσης αναπτύσσουν και ένα ιδιαίτερο θεματολόγιο, σχετικό με τον κόσμο των νεκρών. Το περισσότερο παραγωγικό και δυναμικό </a:t>
            </a:r>
            <a:r>
              <a:rPr lang="el-GR" altLang="el-GR" sz="1400" dirty="0" err="1">
                <a:latin typeface="Times New Roman" panose="02020603050405020304" pitchFamily="18" charset="0"/>
                <a:cs typeface="Times New Roman" panose="02020603050405020304" pitchFamily="18" charset="0"/>
              </a:rPr>
              <a:t>κατωιταλιωτικό</a:t>
            </a:r>
            <a:r>
              <a:rPr lang="el-GR" altLang="el-GR" sz="1400" dirty="0">
                <a:latin typeface="Times New Roman" panose="02020603050405020304" pitchFamily="18" charset="0"/>
                <a:cs typeface="Times New Roman" panose="02020603050405020304" pitchFamily="18" charset="0"/>
              </a:rPr>
              <a:t> εργαστήριο είναι αυτό του Τάραντα. Πολύ γνωστός εκπρόσωπός του στο τρίτο τέταρτο του 4</a:t>
            </a:r>
            <a:r>
              <a:rPr lang="el-GR" altLang="el-GR" sz="1400" baseline="30000" dirty="0">
                <a:latin typeface="Times New Roman" panose="02020603050405020304" pitchFamily="18" charset="0"/>
                <a:cs typeface="Times New Roman" panose="02020603050405020304" pitchFamily="18" charset="0"/>
              </a:rPr>
              <a:t>ου</a:t>
            </a:r>
            <a:r>
              <a:rPr lang="el-GR" altLang="el-GR" sz="1400" dirty="0">
                <a:latin typeface="Times New Roman" panose="02020603050405020304" pitchFamily="18" charset="0"/>
                <a:cs typeface="Times New Roman" panose="02020603050405020304" pitchFamily="18" charset="0"/>
              </a:rPr>
              <a:t> αι. </a:t>
            </a:r>
            <a:r>
              <a:rPr lang="el-GR" altLang="el-GR" sz="1400" dirty="0" err="1">
                <a:latin typeface="Times New Roman" panose="02020603050405020304" pitchFamily="18" charset="0"/>
                <a:cs typeface="Times New Roman" panose="02020603050405020304" pitchFamily="18" charset="0"/>
              </a:rPr>
              <a:t>π.Χ.</a:t>
            </a:r>
            <a:r>
              <a:rPr lang="el-GR" altLang="el-GR" sz="1400" dirty="0">
                <a:latin typeface="Times New Roman" panose="02020603050405020304" pitchFamily="18" charset="0"/>
                <a:cs typeface="Times New Roman" panose="02020603050405020304" pitchFamily="18" charset="0"/>
              </a:rPr>
              <a:t> είναι ο Ζωγράφος του Δαρείου, που </a:t>
            </a:r>
            <a:r>
              <a:rPr lang="el-GR" altLang="el-GR" sz="1400" dirty="0" smtClean="0">
                <a:latin typeface="Times New Roman" panose="02020603050405020304" pitchFamily="18" charset="0"/>
                <a:cs typeface="Times New Roman" panose="02020603050405020304" pitchFamily="18" charset="0"/>
              </a:rPr>
              <a:t>ζωγραφίζει μεγάλους </a:t>
            </a:r>
            <a:r>
              <a:rPr lang="el-GR" altLang="el-GR" sz="1400" dirty="0">
                <a:latin typeface="Times New Roman" panose="02020603050405020304" pitchFamily="18" charset="0"/>
                <a:cs typeface="Times New Roman" panose="02020603050405020304" pitchFamily="18" charset="0"/>
              </a:rPr>
              <a:t>ελικωτούς κρατήρες διατάσσοντας τις σκηνές του σε </a:t>
            </a:r>
            <a:r>
              <a:rPr lang="el-GR" altLang="el-GR" sz="1400" dirty="0" smtClean="0">
                <a:latin typeface="Times New Roman" panose="02020603050405020304" pitchFamily="18" charset="0"/>
                <a:cs typeface="Times New Roman" panose="02020603050405020304" pitchFamily="18" charset="0"/>
              </a:rPr>
              <a:t>πολλαπλά επίπεδα</a:t>
            </a:r>
            <a:r>
              <a:rPr lang="el-GR" altLang="el-GR" sz="1400" dirty="0">
                <a:latin typeface="Times New Roman" panose="02020603050405020304" pitchFamily="18" charset="0"/>
                <a:cs typeface="Times New Roman" panose="02020603050405020304" pitchFamily="18" charset="0"/>
              </a:rPr>
              <a:t>. Στο εργαστήριο της </a:t>
            </a:r>
            <a:r>
              <a:rPr lang="el-GR" altLang="el-GR" sz="1400" dirty="0" err="1">
                <a:latin typeface="Times New Roman" panose="02020603050405020304" pitchFamily="18" charset="0"/>
                <a:cs typeface="Times New Roman" panose="02020603050405020304" pitchFamily="18" charset="0"/>
              </a:rPr>
              <a:t>Ποσειδωνίας</a:t>
            </a:r>
            <a:r>
              <a:rPr lang="el-GR" altLang="el-GR" sz="1400" dirty="0">
                <a:latin typeface="Times New Roman" panose="02020603050405020304" pitchFamily="18" charset="0"/>
                <a:cs typeface="Times New Roman" panose="02020603050405020304" pitchFamily="18" charset="0"/>
              </a:rPr>
              <a:t> σημαντικοί αγγειογράφοι είναι ο </a:t>
            </a:r>
            <a:r>
              <a:rPr lang="el-GR" altLang="el-GR" sz="1400" dirty="0" err="1">
                <a:latin typeface="Times New Roman" panose="02020603050405020304" pitchFamily="18" charset="0"/>
                <a:cs typeface="Times New Roman" panose="02020603050405020304" pitchFamily="18" charset="0"/>
              </a:rPr>
              <a:t>Ασστέας</a:t>
            </a:r>
            <a:r>
              <a:rPr lang="el-GR" altLang="el-GR" sz="1400" dirty="0">
                <a:latin typeface="Times New Roman" panose="02020603050405020304" pitchFamily="18" charset="0"/>
                <a:cs typeface="Times New Roman" panose="02020603050405020304" pitchFamily="18" charset="0"/>
              </a:rPr>
              <a:t> και ο μαθητής του </a:t>
            </a:r>
            <a:r>
              <a:rPr lang="el-GR" altLang="el-GR" sz="1400" dirty="0" smtClean="0">
                <a:latin typeface="Times New Roman" panose="02020603050405020304" pitchFamily="18" charset="0"/>
                <a:cs typeface="Times New Roman" panose="02020603050405020304" pitchFamily="18" charset="0"/>
              </a:rPr>
              <a:t>Πύθων, </a:t>
            </a:r>
            <a:r>
              <a:rPr lang="el-GR" altLang="el-GR" sz="1400" dirty="0">
                <a:latin typeface="Times New Roman" panose="02020603050405020304" pitchFamily="18" charset="0"/>
                <a:cs typeface="Times New Roman" panose="02020603050405020304" pitchFamily="18" charset="0"/>
              </a:rPr>
              <a:t>οι μόνοι από τους </a:t>
            </a:r>
            <a:r>
              <a:rPr lang="el-GR" altLang="el-GR" sz="1400" dirty="0" err="1">
                <a:latin typeface="Times New Roman" panose="02020603050405020304" pitchFamily="18" charset="0"/>
                <a:cs typeface="Times New Roman" panose="02020603050405020304" pitchFamily="18" charset="0"/>
              </a:rPr>
              <a:t>κατωιταλιωτικούς</a:t>
            </a:r>
            <a:r>
              <a:rPr lang="el-GR" altLang="el-GR" sz="1400" dirty="0">
                <a:latin typeface="Times New Roman" panose="02020603050405020304" pitchFamily="18" charset="0"/>
                <a:cs typeface="Times New Roman" panose="02020603050405020304" pitchFamily="18" charset="0"/>
              </a:rPr>
              <a:t> αγγειογράφους που υπογράφουν με το όνομά τους. Το εργαστήριο αυτό ειδικεύεται στους </a:t>
            </a:r>
            <a:r>
              <a:rPr lang="el-GR" altLang="el-GR" sz="1400" dirty="0" err="1">
                <a:latin typeface="Times New Roman" panose="02020603050405020304" pitchFamily="18" charset="0"/>
                <a:cs typeface="Times New Roman" panose="02020603050405020304" pitchFamily="18" charset="0"/>
              </a:rPr>
              <a:t>κωδωνόσχημους</a:t>
            </a:r>
            <a:r>
              <a:rPr lang="el-GR" altLang="el-GR" sz="1400" dirty="0">
                <a:latin typeface="Times New Roman" panose="02020603050405020304" pitchFamily="18" charset="0"/>
                <a:cs typeface="Times New Roman" panose="02020603050405020304" pitchFamily="18" charset="0"/>
              </a:rPr>
              <a:t> κρατήρες.  Τα </a:t>
            </a:r>
            <a:r>
              <a:rPr lang="el-GR" altLang="el-GR" sz="1400" i="1" dirty="0">
                <a:latin typeface="Times New Roman" panose="02020603050405020304" pitchFamily="18" charset="0"/>
                <a:cs typeface="Times New Roman" panose="02020603050405020304" pitchFamily="18" charset="0"/>
              </a:rPr>
              <a:t>αγγεία</a:t>
            </a:r>
            <a:r>
              <a:rPr lang="en-US" altLang="el-GR" sz="1400" i="1" dirty="0">
                <a:latin typeface="Times New Roman" panose="02020603050405020304" pitchFamily="18" charset="0"/>
                <a:cs typeface="Times New Roman" panose="02020603050405020304" pitchFamily="18" charset="0"/>
              </a:rPr>
              <a:t> </a:t>
            </a:r>
            <a:r>
              <a:rPr lang="el-GR" altLang="el-GR" sz="1400" i="1" dirty="0" err="1">
                <a:latin typeface="Times New Roman" panose="02020603050405020304" pitchFamily="18" charset="0"/>
                <a:cs typeface="Times New Roman" panose="02020603050405020304" pitchFamily="18" charset="0"/>
              </a:rPr>
              <a:t>φλύακες</a:t>
            </a:r>
            <a:r>
              <a:rPr lang="el-GR" altLang="el-GR" sz="1400" i="1" dirty="0">
                <a:latin typeface="Times New Roman" panose="02020603050405020304" pitchFamily="18" charset="0"/>
                <a:cs typeface="Times New Roman" panose="02020603050405020304" pitchFamily="18" charset="0"/>
              </a:rPr>
              <a:t> </a:t>
            </a:r>
            <a:r>
              <a:rPr lang="el-GR" altLang="el-GR" sz="1400" dirty="0">
                <a:latin typeface="Times New Roman" panose="02020603050405020304" pitchFamily="18" charset="0"/>
                <a:cs typeface="Times New Roman" panose="02020603050405020304" pitchFamily="18" charset="0"/>
              </a:rPr>
              <a:t>παρωδούν μυθολογικά και μάλιστα θεατρικά θέματα και οι μορφές αποδίδονται ως καρικατούρες που προκαλούν χιουμοριστική διάθεση και προφανώς </a:t>
            </a:r>
            <a:r>
              <a:rPr lang="el-GR" altLang="el-GR" sz="1400" dirty="0" smtClean="0">
                <a:latin typeface="Times New Roman" panose="02020603050405020304" pitchFamily="18" charset="0"/>
                <a:cs typeface="Times New Roman" panose="02020603050405020304" pitchFamily="18" charset="0"/>
              </a:rPr>
              <a:t>απεικονίζουν </a:t>
            </a:r>
            <a:r>
              <a:rPr lang="el-GR" altLang="el-GR" sz="1400" dirty="0">
                <a:latin typeface="Times New Roman" panose="02020603050405020304" pitchFamily="18" charset="0"/>
                <a:cs typeface="Times New Roman" panose="02020603050405020304" pitchFamily="18" charset="0"/>
              </a:rPr>
              <a:t>τους ηθοποιούς λαϊκότροπης κωμωδίας.</a:t>
            </a:r>
            <a:r>
              <a:rPr lang="el-GR" altLang="el-GR" sz="1400" b="1" dirty="0">
                <a:latin typeface="Times New Roman" panose="02020603050405020304" pitchFamily="18" charset="0"/>
                <a:cs typeface="Times New Roman" panose="02020603050405020304" pitchFamily="18" charset="0"/>
              </a:rPr>
              <a:t> </a:t>
            </a:r>
          </a:p>
          <a:p>
            <a:pPr algn="just" eaLnBrk="1" hangingPunct="1">
              <a:spcBef>
                <a:spcPct val="0"/>
              </a:spcBef>
              <a:buClrTx/>
              <a:buFontTx/>
              <a:buNone/>
            </a:pPr>
            <a:endParaRPr lang="el-GR" altLang="el-GR" sz="1400" b="1" dirty="0">
              <a:latin typeface="Times New Roman" panose="02020603050405020304" pitchFamily="18" charset="0"/>
              <a:cs typeface="Times New Roman" panose="02020603050405020304" pitchFamily="18" charset="0"/>
            </a:endParaRPr>
          </a:p>
          <a:p>
            <a:pPr algn="just" eaLnBrk="1" hangingPunct="1">
              <a:spcBef>
                <a:spcPct val="0"/>
              </a:spcBef>
              <a:buClrTx/>
              <a:buFontTx/>
              <a:buNone/>
            </a:pPr>
            <a:endParaRPr lang="el-GR" altLang="el-GR" sz="1400" b="1" dirty="0">
              <a:latin typeface="Times New Roman" panose="02020603050405020304" pitchFamily="18" charset="0"/>
              <a:cs typeface="Times New Roman" panose="02020603050405020304" pitchFamily="18" charset="0"/>
            </a:endParaRPr>
          </a:p>
          <a:p>
            <a:pPr eaLnBrk="1" hangingPunct="1">
              <a:spcBef>
                <a:spcPct val="0"/>
              </a:spcBef>
              <a:buClrTx/>
              <a:buFontTx/>
              <a:buNone/>
            </a:pPr>
            <a:endParaRPr lang="el-GR" altLang="el-GR" sz="1400" dirty="0">
              <a:latin typeface="Times New Roman" panose="02020603050405020304" pitchFamily="18" charset="0"/>
              <a:cs typeface="Times New Roman" panose="02020603050405020304" pitchFamily="18" charset="0"/>
            </a:endParaRPr>
          </a:p>
          <a:p>
            <a:pPr eaLnBrk="1" hangingPunct="1">
              <a:spcBef>
                <a:spcPct val="0"/>
              </a:spcBef>
              <a:buClrTx/>
              <a:buFontTx/>
              <a:buNone/>
            </a:pPr>
            <a:endParaRPr lang="el-GR" altLang="el-GR" sz="1200" dirty="0">
              <a:latin typeface="Times New Roman" panose="02020603050405020304" pitchFamily="18" charset="0"/>
              <a:cs typeface="Times New Roman" panose="02020603050405020304" pitchFamily="18" charset="0"/>
            </a:endParaRPr>
          </a:p>
          <a:p>
            <a:pPr eaLnBrk="1" hangingPunct="1">
              <a:spcBef>
                <a:spcPct val="0"/>
              </a:spcBef>
              <a:buClrTx/>
              <a:buFontTx/>
              <a:buNone/>
            </a:pPr>
            <a:endParaRPr lang="el-GR" altLang="el-GR" sz="1200" dirty="0">
              <a:latin typeface="Times New Roman" panose="02020603050405020304" pitchFamily="18" charset="0"/>
              <a:cs typeface="Times New Roman" panose="02020603050405020304" pitchFamily="18" charset="0"/>
            </a:endParaRPr>
          </a:p>
          <a:p>
            <a:pPr eaLnBrk="1" hangingPunct="1">
              <a:spcBef>
                <a:spcPct val="0"/>
              </a:spcBef>
              <a:buClrTx/>
              <a:buFontTx/>
              <a:buNone/>
            </a:pPr>
            <a:endParaRPr lang="el-GR" altLang="el-GR" sz="1200" dirty="0">
              <a:latin typeface="Times New Roman" panose="02020603050405020304" pitchFamily="18" charset="0"/>
              <a:cs typeface="Times New Roman" panose="02020603050405020304" pitchFamily="18" charset="0"/>
            </a:endParaRPr>
          </a:p>
          <a:p>
            <a:pPr eaLnBrk="1" hangingPunct="1">
              <a:spcBef>
                <a:spcPct val="0"/>
              </a:spcBef>
              <a:buClrTx/>
              <a:buFontTx/>
              <a:buNone/>
            </a:pPr>
            <a:endParaRPr lang="el-GR" altLang="el-GR"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Aprilios2013 30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750" y="1214438"/>
            <a:ext cx="3914775" cy="5441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19" name="Picture 6" descr="Aprilios2013 3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57688" y="142875"/>
            <a:ext cx="4559300" cy="6480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220" name="Text Box 7"/>
          <p:cNvSpPr txBox="1">
            <a:spLocks noChangeArrowheads="1"/>
          </p:cNvSpPr>
          <p:nvPr/>
        </p:nvSpPr>
        <p:spPr bwMode="auto">
          <a:xfrm>
            <a:off x="492918" y="241960"/>
            <a:ext cx="3500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FontTx/>
              <a:buNone/>
            </a:pPr>
            <a:r>
              <a:rPr lang="el-GR" altLang="el-GR" sz="1200" dirty="0" err="1">
                <a:latin typeface="Times New Roman" panose="02020603050405020304" pitchFamily="18" charset="0"/>
                <a:cs typeface="Times New Roman" panose="02020603050405020304" pitchFamily="18" charset="0"/>
              </a:rPr>
              <a:t>Λευκανικός</a:t>
            </a:r>
            <a:r>
              <a:rPr lang="el-GR" altLang="el-GR" sz="1200" dirty="0">
                <a:latin typeface="Times New Roman" panose="02020603050405020304" pitchFamily="18" charset="0"/>
                <a:cs typeface="Times New Roman" panose="02020603050405020304" pitchFamily="18" charset="0"/>
              </a:rPr>
              <a:t> ερυθρόμορφος ελικωτός κρατήρας. Ζωγράφος των </a:t>
            </a:r>
            <a:r>
              <a:rPr lang="el-GR" altLang="el-GR" sz="1200" dirty="0" err="1">
                <a:latin typeface="Times New Roman" panose="02020603050405020304" pitchFamily="18" charset="0"/>
                <a:cs typeface="Times New Roman" panose="02020603050405020304" pitchFamily="18" charset="0"/>
              </a:rPr>
              <a:t>Καρνείων</a:t>
            </a:r>
            <a:r>
              <a:rPr lang="el-GR" altLang="el-GR" sz="1200" dirty="0">
                <a:latin typeface="Times New Roman" panose="02020603050405020304" pitchFamily="18" charset="0"/>
                <a:cs typeface="Times New Roman" panose="02020603050405020304" pitchFamily="18" charset="0"/>
              </a:rPr>
              <a:t>. Διονυσιακή σκηνή και χορός για τον Απόλλωνα </a:t>
            </a:r>
            <a:r>
              <a:rPr lang="el-GR" altLang="el-GR" sz="1200" dirty="0" err="1">
                <a:latin typeface="Times New Roman" panose="02020603050405020304" pitchFamily="18" charset="0"/>
                <a:cs typeface="Times New Roman" panose="02020603050405020304" pitchFamily="18" charset="0"/>
              </a:rPr>
              <a:t>Κάρνειο</a:t>
            </a:r>
            <a:r>
              <a:rPr lang="el-GR" altLang="el-GR" sz="1200" dirty="0">
                <a:latin typeface="Times New Roman" panose="02020603050405020304" pitchFamily="18" charset="0"/>
                <a:cs typeface="Times New Roman" panose="02020603050405020304" pitchFamily="18" charset="0"/>
              </a:rPr>
              <a:t>. Περ. 410-400 π.Χ. </a:t>
            </a:r>
            <a:r>
              <a:rPr lang="el-GR" altLang="el-GR" sz="1200" dirty="0" err="1">
                <a:latin typeface="Times New Roman" panose="02020603050405020304" pitchFamily="18" charset="0"/>
                <a:cs typeface="Times New Roman" panose="02020603050405020304" pitchFamily="18" charset="0"/>
              </a:rPr>
              <a:t>Τάραντας</a:t>
            </a:r>
            <a:r>
              <a:rPr lang="el-GR" altLang="el-GR" sz="1200" dirty="0">
                <a:latin typeface="Times New Roman" panose="02020603050405020304" pitchFamily="18" charset="0"/>
                <a:cs typeface="Times New Roman" panose="02020603050405020304" pitchFamily="18" charset="0"/>
              </a:rPr>
              <a:t>, </a:t>
            </a:r>
            <a:r>
              <a:rPr lang="en-US" altLang="el-GR" sz="1200" dirty="0" err="1">
                <a:latin typeface="Times New Roman" panose="02020603050405020304" pitchFamily="18" charset="0"/>
                <a:cs typeface="Times New Roman" panose="02020603050405020304" pitchFamily="18" charset="0"/>
              </a:rPr>
              <a:t>Museo</a:t>
            </a:r>
            <a:r>
              <a:rPr lang="en-US" altLang="el-GR" sz="1200" dirty="0">
                <a:latin typeface="Times New Roman" panose="02020603050405020304" pitchFamily="18" charset="0"/>
                <a:cs typeface="Times New Roman" panose="02020603050405020304" pitchFamily="18" charset="0"/>
              </a:rPr>
              <a:t> </a:t>
            </a:r>
            <a:r>
              <a:rPr lang="en-US" altLang="el-GR" sz="1200" dirty="0" err="1">
                <a:latin typeface="Times New Roman" panose="02020603050405020304" pitchFamily="18" charset="0"/>
                <a:cs typeface="Times New Roman" panose="02020603050405020304" pitchFamily="18" charset="0"/>
              </a:rPr>
              <a:t>Archeologico</a:t>
            </a:r>
            <a:r>
              <a:rPr lang="en-US" altLang="el-GR" sz="1200" dirty="0">
                <a:latin typeface="Times New Roman" panose="02020603050405020304" pitchFamily="18" charset="0"/>
                <a:cs typeface="Times New Roman" panose="02020603050405020304" pitchFamily="18" charset="0"/>
              </a:rPr>
              <a:t> </a:t>
            </a:r>
            <a:r>
              <a:rPr lang="en-US" altLang="el-GR" sz="1200" dirty="0" err="1">
                <a:latin typeface="Times New Roman" panose="02020603050405020304" pitchFamily="18" charset="0"/>
                <a:cs typeface="Times New Roman" panose="02020603050405020304" pitchFamily="18" charset="0"/>
              </a:rPr>
              <a:t>Nazionale</a:t>
            </a:r>
            <a:r>
              <a:rPr lang="en-US" altLang="el-GR" sz="1200" dirty="0">
                <a:latin typeface="+mj-lt"/>
              </a:rPr>
              <a:t>.</a:t>
            </a:r>
            <a:r>
              <a:rPr lang="el-GR" altLang="el-GR" sz="1200" dirty="0">
                <a:latin typeface="+mj-lt"/>
              </a:rPr>
              <a:t> </a:t>
            </a:r>
          </a:p>
        </p:txBody>
      </p:sp>
      <p:sp>
        <p:nvSpPr>
          <p:cNvPr id="9221" name="5 - TextBox"/>
          <p:cNvSpPr txBox="1">
            <a:spLocks noChangeArrowheads="1"/>
          </p:cNvSpPr>
          <p:nvPr/>
        </p:nvSpPr>
        <p:spPr bwMode="auto">
          <a:xfrm flipV="1">
            <a:off x="491919" y="258233"/>
            <a:ext cx="35750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FontTx/>
              <a:buNone/>
            </a:pPr>
            <a:r>
              <a:rPr lang="el-GR" altLang="el-GR" sz="100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Aprilios2013 31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 y="357188"/>
            <a:ext cx="3459163" cy="451961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43" name="Picture 5" descr="Aprilios2013 3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4088" y="389650"/>
            <a:ext cx="3140075" cy="47371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244" name="3 - TextBox"/>
          <p:cNvSpPr txBox="1">
            <a:spLocks noChangeArrowheads="1"/>
          </p:cNvSpPr>
          <p:nvPr/>
        </p:nvSpPr>
        <p:spPr bwMode="auto">
          <a:xfrm>
            <a:off x="565594" y="5371812"/>
            <a:ext cx="35724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err="1" smtClean="0">
                <a:latin typeface="Times New Roman" panose="02020603050405020304" pitchFamily="18" charset="0"/>
                <a:cs typeface="Times New Roman" panose="02020603050405020304" pitchFamily="18" charset="0"/>
              </a:rPr>
              <a:t>Λ</a:t>
            </a:r>
            <a:r>
              <a:rPr lang="el-GR" altLang="el-GR" sz="1200" dirty="0" err="1">
                <a:latin typeface="Times New Roman" panose="02020603050405020304" pitchFamily="18" charset="0"/>
                <a:cs typeface="Times New Roman" panose="02020603050405020304" pitchFamily="18" charset="0"/>
              </a:rPr>
              <a:t>ε</a:t>
            </a:r>
            <a:r>
              <a:rPr lang="el-GR" altLang="el-GR" sz="1200" dirty="0" err="1" smtClean="0">
                <a:latin typeface="Times New Roman" panose="02020603050405020304" pitchFamily="18" charset="0"/>
                <a:cs typeface="Times New Roman" panose="02020603050405020304" pitchFamily="18" charset="0"/>
              </a:rPr>
              <a:t>υκανική</a:t>
            </a:r>
            <a:r>
              <a:rPr lang="el-GR" altLang="el-GR" sz="1200" dirty="0" smtClean="0">
                <a:latin typeface="Times New Roman" panose="02020603050405020304" pitchFamily="18" charset="0"/>
                <a:cs typeface="Times New Roman" panose="02020603050405020304" pitchFamily="18" charset="0"/>
              </a:rPr>
              <a:t> </a:t>
            </a:r>
            <a:r>
              <a:rPr lang="el-GR" altLang="el-GR" sz="1200" dirty="0">
                <a:latin typeface="Times New Roman" panose="02020603050405020304" pitchFamily="18" charset="0"/>
                <a:cs typeface="Times New Roman" panose="02020603050405020304" pitchFamily="18" charset="0"/>
              </a:rPr>
              <a:t>ερυθρόμορφη </a:t>
            </a:r>
            <a:r>
              <a:rPr lang="el-GR" altLang="el-GR" sz="1200" dirty="0" err="1">
                <a:latin typeface="Times New Roman" panose="02020603050405020304" pitchFamily="18" charset="0"/>
                <a:cs typeface="Times New Roman" panose="02020603050405020304" pitchFamily="18" charset="0"/>
              </a:rPr>
              <a:t>πελίκη</a:t>
            </a:r>
            <a:r>
              <a:rPr lang="el-GR" altLang="el-GR" sz="1200" dirty="0">
                <a:latin typeface="Times New Roman" panose="02020603050405020304" pitchFamily="18" charset="0"/>
                <a:cs typeface="Times New Roman" panose="02020603050405020304" pitchFamily="18" charset="0"/>
              </a:rPr>
              <a:t>, Παράσταση από το θεατρικό έργο </a:t>
            </a:r>
            <a:r>
              <a:rPr lang="el-GR" altLang="el-GR" sz="1200" i="1" dirty="0">
                <a:latin typeface="Times New Roman" panose="02020603050405020304" pitchFamily="18" charset="0"/>
                <a:cs typeface="Times New Roman" panose="02020603050405020304" pitchFamily="18" charset="0"/>
              </a:rPr>
              <a:t>Ηρακλείδες</a:t>
            </a:r>
            <a:r>
              <a:rPr lang="el-GR" altLang="el-GR" sz="1200" dirty="0">
                <a:latin typeface="Times New Roman" panose="02020603050405020304" pitchFamily="18" charset="0"/>
                <a:cs typeface="Times New Roman" panose="02020603050405020304" pitchFamily="18" charset="0"/>
              </a:rPr>
              <a:t> του Ευριπίδη. Ο Ιόλαος και  τέσσερις γιοί  του Ηρακλή σε ιερό του Διός, παρουσία της Αθηνάς. Αγγειογράφος της ομάδας του Ζωγράφου των </a:t>
            </a:r>
            <a:r>
              <a:rPr lang="el-GR" altLang="el-GR" sz="1200" dirty="0" err="1">
                <a:latin typeface="Times New Roman" panose="02020603050405020304" pitchFamily="18" charset="0"/>
                <a:cs typeface="Times New Roman" panose="02020603050405020304" pitchFamily="18" charset="0"/>
              </a:rPr>
              <a:t>Καρνείων</a:t>
            </a:r>
            <a:r>
              <a:rPr lang="el-GR" altLang="el-GR" sz="1200" dirty="0">
                <a:latin typeface="Times New Roman" panose="02020603050405020304" pitchFamily="18" charset="0"/>
                <a:cs typeface="Times New Roman" panose="02020603050405020304" pitchFamily="18" charset="0"/>
              </a:rPr>
              <a:t>. Περ. 400 π.Χ. </a:t>
            </a:r>
            <a:r>
              <a:rPr lang="en-US" altLang="el-GR" sz="1200" dirty="0" err="1">
                <a:latin typeface="Times New Roman" panose="02020603050405020304" pitchFamily="18" charset="0"/>
                <a:cs typeface="Times New Roman" panose="02020603050405020304" pitchFamily="18" charset="0"/>
              </a:rPr>
              <a:t>Policoro</a:t>
            </a:r>
            <a:r>
              <a:rPr lang="en-US" altLang="el-GR" sz="1200" dirty="0">
                <a:latin typeface="Times New Roman" panose="02020603050405020304" pitchFamily="18" charset="0"/>
                <a:cs typeface="Times New Roman" panose="02020603050405020304" pitchFamily="18" charset="0"/>
              </a:rPr>
              <a:t>, </a:t>
            </a:r>
            <a:r>
              <a:rPr lang="en-US" altLang="el-GR" sz="1200" dirty="0" err="1">
                <a:latin typeface="Times New Roman" panose="02020603050405020304" pitchFamily="18" charset="0"/>
                <a:cs typeface="Times New Roman" panose="02020603050405020304" pitchFamily="18" charset="0"/>
              </a:rPr>
              <a:t>Museo</a:t>
            </a:r>
            <a:r>
              <a:rPr lang="en-US" altLang="el-GR" sz="1200" dirty="0">
                <a:latin typeface="Times New Roman" panose="02020603050405020304" pitchFamily="18" charset="0"/>
                <a:cs typeface="Times New Roman" panose="02020603050405020304" pitchFamily="18" charset="0"/>
              </a:rPr>
              <a:t> </a:t>
            </a:r>
            <a:r>
              <a:rPr lang="el-GR" altLang="el-GR" sz="1200" dirty="0">
                <a:latin typeface="Times New Roman" panose="02020603050405020304" pitchFamily="18" charset="0"/>
                <a:cs typeface="Times New Roman" panose="02020603050405020304" pitchFamily="18" charset="0"/>
              </a:rPr>
              <a:t>Ν</a:t>
            </a:r>
            <a:r>
              <a:rPr lang="en-US" altLang="el-GR" sz="1200" dirty="0" err="1">
                <a:latin typeface="Times New Roman" panose="02020603050405020304" pitchFamily="18" charset="0"/>
                <a:cs typeface="Times New Roman" panose="02020603050405020304" pitchFamily="18" charset="0"/>
              </a:rPr>
              <a:t>azionale</a:t>
            </a:r>
            <a:r>
              <a:rPr lang="en-US" altLang="el-GR" sz="1200" dirty="0">
                <a:latin typeface="Times New Roman" panose="02020603050405020304" pitchFamily="18" charset="0"/>
                <a:cs typeface="Times New Roman" panose="02020603050405020304" pitchFamily="18" charset="0"/>
              </a:rPr>
              <a:t> </a:t>
            </a:r>
            <a:r>
              <a:rPr lang="en-US" altLang="el-GR" sz="1200" dirty="0" err="1">
                <a:latin typeface="Times New Roman" panose="02020603050405020304" pitchFamily="18" charset="0"/>
                <a:cs typeface="Times New Roman" panose="02020603050405020304" pitchFamily="18" charset="0"/>
              </a:rPr>
              <a:t>della</a:t>
            </a:r>
            <a:r>
              <a:rPr lang="en-US" altLang="el-GR" sz="1200" dirty="0">
                <a:latin typeface="Times New Roman" panose="02020603050405020304" pitchFamily="18" charset="0"/>
                <a:cs typeface="Times New Roman" panose="02020603050405020304" pitchFamily="18" charset="0"/>
              </a:rPr>
              <a:t> </a:t>
            </a:r>
            <a:r>
              <a:rPr lang="en-US" altLang="el-GR" sz="1200" dirty="0" err="1">
                <a:latin typeface="Times New Roman" panose="02020603050405020304" pitchFamily="18" charset="0"/>
                <a:cs typeface="Times New Roman" panose="02020603050405020304" pitchFamily="18" charset="0"/>
              </a:rPr>
              <a:t>Siritide</a:t>
            </a:r>
            <a:r>
              <a:rPr lang="el-GR" altLang="el-GR" sz="1200" dirty="0">
                <a:latin typeface="Times New Roman" panose="02020603050405020304" pitchFamily="18" charset="0"/>
                <a:cs typeface="Times New Roman" panose="02020603050405020304" pitchFamily="18" charset="0"/>
              </a:rPr>
              <a:t>.</a:t>
            </a:r>
          </a:p>
        </p:txBody>
      </p:sp>
      <p:sp>
        <p:nvSpPr>
          <p:cNvPr id="10245" name="4 - TextBox"/>
          <p:cNvSpPr txBox="1">
            <a:spLocks noChangeArrowheads="1"/>
          </p:cNvSpPr>
          <p:nvPr/>
        </p:nvSpPr>
        <p:spPr bwMode="auto">
          <a:xfrm>
            <a:off x="5508104" y="5373216"/>
            <a:ext cx="32146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err="1">
                <a:latin typeface="Times New Roman" panose="02020603050405020304" pitchFamily="18" charset="0"/>
                <a:cs typeface="Times New Roman" panose="02020603050405020304" pitchFamily="18" charset="0"/>
              </a:rPr>
              <a:t>Απουλικός</a:t>
            </a:r>
            <a:r>
              <a:rPr lang="el-GR" altLang="el-GR" sz="1200" dirty="0">
                <a:latin typeface="Times New Roman" panose="02020603050405020304" pitchFamily="18" charset="0"/>
                <a:cs typeface="Times New Roman" panose="02020603050405020304" pitchFamily="18" charset="0"/>
              </a:rPr>
              <a:t> ερυθρόμορφος ελικωτός κρατήρας με σκηνή της </a:t>
            </a:r>
            <a:r>
              <a:rPr lang="el-GR" altLang="el-GR" sz="1200" i="1" dirty="0" err="1">
                <a:latin typeface="Times New Roman" panose="02020603050405020304" pitchFamily="18" charset="0"/>
                <a:cs typeface="Times New Roman" panose="02020603050405020304" pitchFamily="18" charset="0"/>
              </a:rPr>
              <a:t>Ορέστειας</a:t>
            </a:r>
            <a:r>
              <a:rPr lang="el-GR" altLang="el-GR" sz="1200" dirty="0">
                <a:latin typeface="Times New Roman" panose="02020603050405020304" pitchFamily="18" charset="0"/>
                <a:cs typeface="Times New Roman" panose="02020603050405020304" pitchFamily="18" charset="0"/>
              </a:rPr>
              <a:t>. Ο Ορέστης, αποδίδεται ως ικέτης στο δελφικό ιερό του Απόλλωνος.  Αγγειογράφος κοντά στον Ζωγράφο της Μαύρης Ερινύας. Περ. 380 π.Χ. </a:t>
            </a:r>
            <a:r>
              <a:rPr lang="en-US" altLang="el-GR" sz="1200" dirty="0">
                <a:latin typeface="Times New Roman" panose="02020603050405020304" pitchFamily="18" charset="0"/>
                <a:cs typeface="Times New Roman" panose="02020603050405020304" pitchFamily="18" charset="0"/>
              </a:rPr>
              <a:t>N</a:t>
            </a:r>
            <a:r>
              <a:rPr lang="el-GR" altLang="el-GR" sz="1200" dirty="0" err="1">
                <a:latin typeface="Times New Roman" panose="02020603050405020304" pitchFamily="18" charset="0"/>
                <a:cs typeface="Times New Roman" panose="02020603050405020304" pitchFamily="18" charset="0"/>
              </a:rPr>
              <a:t>άπολη</a:t>
            </a:r>
            <a:r>
              <a:rPr lang="el-GR" altLang="el-GR" sz="1200" dirty="0">
                <a:latin typeface="Times New Roman" panose="02020603050405020304" pitchFamily="18" charset="0"/>
                <a:cs typeface="Times New Roman" panose="02020603050405020304" pitchFamily="18" charset="0"/>
              </a:rPr>
              <a:t>, </a:t>
            </a:r>
            <a:r>
              <a:rPr lang="en-US" altLang="el-GR" sz="1200" dirty="0" err="1">
                <a:latin typeface="Times New Roman" panose="02020603050405020304" pitchFamily="18" charset="0"/>
                <a:cs typeface="Times New Roman" panose="02020603050405020304" pitchFamily="18" charset="0"/>
              </a:rPr>
              <a:t>Museo</a:t>
            </a:r>
            <a:r>
              <a:rPr lang="en-US" altLang="el-GR" sz="1200" dirty="0">
                <a:latin typeface="Times New Roman" panose="02020603050405020304" pitchFamily="18" charset="0"/>
                <a:cs typeface="Times New Roman" panose="02020603050405020304" pitchFamily="18" charset="0"/>
              </a:rPr>
              <a:t> </a:t>
            </a:r>
            <a:r>
              <a:rPr lang="en-US" altLang="el-GR" sz="1200" dirty="0" err="1">
                <a:latin typeface="Times New Roman" panose="02020603050405020304" pitchFamily="18" charset="0"/>
                <a:cs typeface="Times New Roman" panose="02020603050405020304" pitchFamily="18" charset="0"/>
              </a:rPr>
              <a:t>Archeologico</a:t>
            </a:r>
            <a:r>
              <a:rPr lang="el-GR" altLang="el-GR" sz="1200" dirty="0">
                <a:latin typeface="Times New Roman" panose="02020603050405020304" pitchFamily="18" charset="0"/>
                <a:cs typeface="Times New Roman" panose="02020603050405020304" pitchFamily="18" charset="0"/>
              </a:rPr>
              <a:t> </a:t>
            </a:r>
            <a:r>
              <a:rPr lang="en-US" altLang="el-GR" sz="1200" dirty="0" err="1">
                <a:latin typeface="Times New Roman" panose="02020603050405020304" pitchFamily="18" charset="0"/>
                <a:cs typeface="Times New Roman" panose="02020603050405020304" pitchFamily="18" charset="0"/>
              </a:rPr>
              <a:t>Nazionale</a:t>
            </a:r>
            <a:r>
              <a:rPr lang="el-GR" altLang="el-GR" sz="12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Aprilios2013 3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625" y="857250"/>
            <a:ext cx="3508375" cy="376396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67" name="Picture 4" descr="Aprilios2013 314"/>
          <p:cNvPicPr>
            <a:picLocks noChangeAspect="1" noChangeArrowheads="1"/>
          </p:cNvPicPr>
          <p:nvPr/>
        </p:nvPicPr>
        <p:blipFill>
          <a:blip r:embed="rId3" cstate="email">
            <a:extLst>
              <a:ext uri="{28A0092B-C50C-407E-A947-70E740481C1C}">
                <a14:useLocalDpi xmlns:a14="http://schemas.microsoft.com/office/drawing/2010/main"/>
              </a:ext>
            </a:extLst>
          </a:blip>
          <a:srcRect t="-1087"/>
          <a:stretch>
            <a:fillRect/>
          </a:stretch>
        </p:blipFill>
        <p:spPr bwMode="auto">
          <a:xfrm>
            <a:off x="4429125" y="571500"/>
            <a:ext cx="4398963" cy="469106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268" name="3 - TextBox"/>
          <p:cNvSpPr txBox="1">
            <a:spLocks noChangeArrowheads="1"/>
          </p:cNvSpPr>
          <p:nvPr/>
        </p:nvSpPr>
        <p:spPr bwMode="auto">
          <a:xfrm>
            <a:off x="1835696" y="5733256"/>
            <a:ext cx="5806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Απόλλων και Ορέστης στους Δελφούς. Λεπτομέρεια από το προηγούμενο αγγείο.</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Dots</Template>
  <TotalTime>638</TotalTime>
  <Words>1707</Words>
  <Application>Microsoft Office PowerPoint</Application>
  <PresentationFormat>On-screen Show (4:3)</PresentationFormat>
  <Paragraphs>80</Paragraphs>
  <Slides>37</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37</vt:i4>
      </vt:variant>
    </vt:vector>
  </HeadingPairs>
  <TitlesOfParts>
    <vt:vector size="43" baseType="lpstr">
      <vt:lpstr>Arial</vt:lpstr>
      <vt:lpstr>Times New Roman</vt:lpstr>
      <vt:lpstr>Wingdings</vt:lpstr>
      <vt:lpstr>Digital Dots</vt:lpstr>
      <vt:lpstr>Προεπιλεγμένη σχεδίαση</vt:lpstr>
      <vt:lpstr>1_Προεπιλεγμένη σχεδίαση</vt:lpstr>
      <vt:lpstr>PowerPoint Presentation</vt:lpstr>
      <vt:lpstr>11. Αγγειογραφία και Μεγάλη Ζωγραφική 4ου αι. π.Χ.  Αττική Αγγειογραφία  4ου  αι. π.Χ.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Χρηματοδότηση</vt:lpstr>
      <vt:lpstr>Σημείωμα Αδειοδότησης</vt:lpstr>
      <vt:lpstr>PowerPoint Presentation</vt:lpstr>
      <vt:lpstr>PowerPoint Presentation</vt:lpstr>
    </vt:vector>
  </TitlesOfParts>
  <Company>.:L4zy w4r3z:.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Ifigeneia</dc:creator>
  <cp:lastModifiedBy>trinitrick</cp:lastModifiedBy>
  <cp:revision>141</cp:revision>
  <dcterms:created xsi:type="dcterms:W3CDTF">2013-04-07T08:10:15Z</dcterms:created>
  <dcterms:modified xsi:type="dcterms:W3CDTF">2015-09-03T14:51:26Z</dcterms:modified>
</cp:coreProperties>
</file>