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2"/>
  </p:sldMasterIdLst>
  <p:notesMasterIdLst>
    <p:notesMasterId r:id="rId20"/>
  </p:notesMasterIdLst>
  <p:sldIdLst>
    <p:sldId id="256" r:id="rId3"/>
    <p:sldId id="272" r:id="rId4"/>
    <p:sldId id="257" r:id="rId5"/>
    <p:sldId id="258" r:id="rId6"/>
    <p:sldId id="259" r:id="rId7"/>
    <p:sldId id="260" r:id="rId8"/>
    <p:sldId id="261" r:id="rId9"/>
    <p:sldId id="262" r:id="rId10"/>
    <p:sldId id="264" r:id="rId11"/>
    <p:sldId id="265" r:id="rId12"/>
    <p:sldId id="266" r:id="rId13"/>
    <p:sldId id="267" r:id="rId14"/>
    <p:sldId id="270" r:id="rId15"/>
    <p:sldId id="271" r:id="rId16"/>
    <p:sldId id="263" r:id="rId17"/>
    <p:sldId id="268"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7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8287AA-0D99-42CE-A71B-10FA9908BBF8}" type="datetimeFigureOut">
              <a:rPr lang="en-US" smtClean="0"/>
              <a:pPr/>
              <a:t>1/22/2015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C167DB-EFF0-400D-96A1-6799F871DE5B}" type="slidenum">
              <a:rPr lang="en-US" smtClean="0"/>
              <a:pPr/>
              <a:t>‹#›</a:t>
            </a:fld>
            <a:endParaRPr lang="en-US" dirty="0"/>
          </a:p>
        </p:txBody>
      </p:sp>
    </p:spTree>
    <p:extLst>
      <p:ext uri="{BB962C8B-B14F-4D97-AF65-F5344CB8AC3E}">
        <p14:creationId xmlns:p14="http://schemas.microsoft.com/office/powerpoint/2010/main" val="2138692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noProof="0" dirty="0"/>
          </a:p>
        </p:txBody>
      </p:sp>
      <p:sp>
        <p:nvSpPr>
          <p:cNvPr id="4" name="Slide Number Placeholder 3"/>
          <p:cNvSpPr>
            <a:spLocks noGrp="1"/>
          </p:cNvSpPr>
          <p:nvPr>
            <p:ph type="sldNum" sz="quarter" idx="10"/>
          </p:nvPr>
        </p:nvSpPr>
        <p:spPr/>
        <p:txBody>
          <a:bodyPr/>
          <a:lstStyle/>
          <a:p>
            <a:fld id="{D7C167DB-EFF0-400D-96A1-6799F871DE5B}"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l-GR" smtClean="0"/>
          </a:p>
        </p:txBody>
      </p:sp>
      <p:sp>
        <p:nvSpPr>
          <p:cNvPr id="4" name="Slide Number Placeholder 3"/>
          <p:cNvSpPr>
            <a:spLocks noGrp="1"/>
          </p:cNvSpPr>
          <p:nvPr>
            <p:ph type="sldNum" sz="quarter" idx="5"/>
          </p:nvPr>
        </p:nvSpPr>
        <p:spPr/>
        <p:txBody>
          <a:bodyPr/>
          <a:lstStyle/>
          <a:p>
            <a:pPr>
              <a:defRPr/>
            </a:pPr>
            <a:fld id="{90B0CA5A-6C3C-4775-B332-EE4BEFB5B4A7}" type="slidenum">
              <a:rPr lang="el-GR" smtClean="0"/>
              <a:pPr>
                <a:defRPr/>
              </a:pPr>
              <a:t>4</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smtClean="0"/>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298043B-F631-4902-BDD5-AA2D8EA3FA44}" type="slidenum">
              <a:rPr lang="el-GR" smtClean="0"/>
              <a:pPr fontAlgn="base">
                <a:spcBef>
                  <a:spcPct val="0"/>
                </a:spcBef>
                <a:spcAft>
                  <a:spcPct val="0"/>
                </a:spcAft>
                <a:defRPr/>
              </a:pPr>
              <a:t>8</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dirty="0"/>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l-GR" smtClean="0"/>
              <a:t>Kλικ για επεξεργασία του τίτλου</a:t>
            </a:r>
            <a:endParaRPr lang="en-US" dirty="0"/>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a:endParaRPr lang="en-US" dirty="0"/>
          </a:p>
        </p:txBody>
      </p:sp>
      <p:sp>
        <p:nvSpPr>
          <p:cNvPr id="15" name="Date Placeholder 14"/>
          <p:cNvSpPr>
            <a:spLocks noGrp="1"/>
          </p:cNvSpPr>
          <p:nvPr>
            <p:ph type="dt" sz="half" idx="10"/>
          </p:nvPr>
        </p:nvSpPr>
        <p:spPr/>
        <p:txBody>
          <a:bodyPr/>
          <a:lstStyle/>
          <a:p>
            <a:fld id="{A4FA328D-5317-4F95-839E-0AA561BE120B}" type="datetime1">
              <a:rPr lang="en-US" smtClean="0"/>
              <a:pPr/>
              <a:t>1/22/2015</a:t>
            </a:fld>
            <a:endParaRPr lang="en-US" dirty="0"/>
          </a:p>
        </p:txBody>
      </p:sp>
      <p:sp>
        <p:nvSpPr>
          <p:cNvPr id="16" name="Slide Number Placeholder 15"/>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7" name="Footer Placeholder 16"/>
          <p:cNvSpPr>
            <a:spLocks noGrp="1"/>
          </p:cNvSpPr>
          <p:nvPr>
            <p:ph type="ftr" sz="quarter" idx="12"/>
          </p:nvPr>
        </p:nvSpPr>
        <p:spPr/>
        <p:txBody>
          <a:bodyPr/>
          <a:lstStyle/>
          <a:p>
            <a:r>
              <a:rPr lang="el-GR" smtClean="0"/>
              <a:t>ΠΤΔΕ, Πανεπιστήμιο Θεσσαλίας</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A7A64E9E-216A-434B-B18A-238D817ABB22}" type="datetime1">
              <a:rPr lang="en-US" smtClean="0"/>
              <a:pPr/>
              <a:t>1/22/2015</a:t>
            </a:fld>
            <a:endParaRPr lang="en-US" dirty="0"/>
          </a:p>
        </p:txBody>
      </p:sp>
      <p:sp>
        <p:nvSpPr>
          <p:cNvPr id="5" name="Footer Placeholder 4"/>
          <p:cNvSpPr>
            <a:spLocks noGrp="1"/>
          </p:cNvSpPr>
          <p:nvPr>
            <p:ph type="ftr" sz="quarter" idx="11"/>
          </p:nvPr>
        </p:nvSpPr>
        <p:spPr/>
        <p:txBody>
          <a:bodyPr/>
          <a:lstStyle/>
          <a:p>
            <a:r>
              <a:rPr lang="el-GR" smtClean="0"/>
              <a:t>ΠΤΔΕ, Πανεπιστήμιο Θεσσαλίας</a:t>
            </a:r>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87F696DD-7BF7-4076-8C73-A390F3AD6666}" type="datetime1">
              <a:rPr lang="en-US" smtClean="0"/>
              <a:pPr/>
              <a:t>1/22/2015</a:t>
            </a:fld>
            <a:endParaRPr lang="en-US" dirty="0"/>
          </a:p>
        </p:txBody>
      </p:sp>
      <p:sp>
        <p:nvSpPr>
          <p:cNvPr id="5" name="Footer Placeholder 4"/>
          <p:cNvSpPr>
            <a:spLocks noGrp="1"/>
          </p:cNvSpPr>
          <p:nvPr>
            <p:ph type="ftr" sz="quarter" idx="11"/>
          </p:nvPr>
        </p:nvSpPr>
        <p:spPr/>
        <p:txBody>
          <a:bodyPr/>
          <a:lstStyle/>
          <a:p>
            <a:r>
              <a:rPr lang="el-GR" smtClean="0"/>
              <a:t>ΠΤΔΕ, Πανεπιστήμιο Θεσσαλίας</a:t>
            </a:r>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4" name="Date Placeholder 13"/>
          <p:cNvSpPr>
            <a:spLocks noGrp="1"/>
          </p:cNvSpPr>
          <p:nvPr>
            <p:ph type="dt" sz="half" idx="14"/>
          </p:nvPr>
        </p:nvSpPr>
        <p:spPr/>
        <p:txBody>
          <a:bodyPr/>
          <a:lstStyle/>
          <a:p>
            <a:fld id="{1201E4FA-0702-466C-A31A-755AE80FE42B}" type="datetime1">
              <a:rPr lang="en-US" smtClean="0"/>
              <a:pPr/>
              <a:t>1/22/2015</a:t>
            </a:fld>
            <a:endParaRPr lang="en-US" dirty="0"/>
          </a:p>
        </p:txBody>
      </p:sp>
      <p:sp>
        <p:nvSpPr>
          <p:cNvPr id="15" name="Slide Number Placeholder 14"/>
          <p:cNvSpPr>
            <a:spLocks noGrp="1"/>
          </p:cNvSpPr>
          <p:nvPr>
            <p:ph type="sldNum" sz="quarter" idx="15"/>
          </p:nvPr>
        </p:nvSpPr>
        <p:spPr/>
        <p:txBody>
          <a:bodyPr/>
          <a:lstStyle>
            <a:lvl1pPr algn="ctr">
              <a:defRPr/>
            </a:lvl1pPr>
          </a:lstStyle>
          <a:p>
            <a:pPr algn="ctr"/>
            <a:fld id="{CEAB1635-7AB6-4A02-8F63-2344453D2D84}" type="slidenum">
              <a:rPr lang="en-US" smtClean="0"/>
              <a:pPr algn="ctr"/>
              <a:t>‹#›</a:t>
            </a:fld>
            <a:endParaRPr lang="en-US" dirty="0"/>
          </a:p>
        </p:txBody>
      </p:sp>
      <p:sp>
        <p:nvSpPr>
          <p:cNvPr id="16" name="Footer Placeholder 15"/>
          <p:cNvSpPr>
            <a:spLocks noGrp="1"/>
          </p:cNvSpPr>
          <p:nvPr>
            <p:ph type="ftr" sz="quarter" idx="16"/>
          </p:nvPr>
        </p:nvSpPr>
        <p:spPr/>
        <p:txBody>
          <a:bodyPr/>
          <a:lstStyle/>
          <a:p>
            <a:r>
              <a:rPr lang="el-GR" smtClean="0"/>
              <a:t>ΠΤΔΕ, Πανεπιστήμιο Θεσσαλίας</a:t>
            </a:r>
            <a:endParaRPr lang="en-US" dirty="0"/>
          </a:p>
        </p:txBody>
      </p:sp>
      <p:sp>
        <p:nvSpPr>
          <p:cNvPr id="17" name="Title 16"/>
          <p:cNvSpPr>
            <a:spLocks noGrp="1"/>
          </p:cNvSpPr>
          <p:nvPr>
            <p:ph type="title"/>
          </p:nvPr>
        </p:nvSpPr>
        <p:spPr/>
        <p:txBody>
          <a:bodyPr rtlCol="0" anchor="b" anchorCtr="0"/>
          <a:lstStyle/>
          <a:p>
            <a:r>
              <a:rPr lang="el-GR" smtClean="0"/>
              <a:t>Kλικ για επεξεργασία του τίτλου</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6BC019A-15A7-4C70-A2F5-0ADDAD679131}" type="datetime1">
              <a:rPr lang="en-US" smtClean="0"/>
              <a:pPr/>
              <a:t>1/22/2015</a:t>
            </a:fld>
            <a:endParaRPr lang="en-US" dirty="0"/>
          </a:p>
        </p:txBody>
      </p:sp>
      <p:sp>
        <p:nvSpPr>
          <p:cNvPr id="5" name="Footer Placeholder 4"/>
          <p:cNvSpPr>
            <a:spLocks noGrp="1"/>
          </p:cNvSpPr>
          <p:nvPr>
            <p:ph type="ftr" sz="quarter" idx="11"/>
          </p:nvPr>
        </p:nvSpPr>
        <p:spPr/>
        <p:txBody>
          <a:bodyPr/>
          <a:lstStyle/>
          <a:p>
            <a:r>
              <a:rPr lang="el-GR" smtClean="0"/>
              <a:t>ΠΤΔΕ, Πανεπιστήμιο Θεσσαλίας</a:t>
            </a:r>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latinLnBrk="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l-GR" smtClean="0"/>
              <a:t>Kλικ για επεξεργασία του τίτλου</a:t>
            </a:r>
            <a:endParaRPr lang="en-US" dirty="0"/>
          </a:p>
        </p:txBody>
      </p:sp>
      <p:sp>
        <p:nvSpPr>
          <p:cNvPr id="3" name="Text Placeholder 2"/>
          <p:cNvSpPr>
            <a:spLocks noGrp="1"/>
          </p:cNvSpPr>
          <p:nvPr>
            <p:ph type="body" idx="1"/>
          </p:nvPr>
        </p:nvSpPr>
        <p:spPr>
          <a:xfrm>
            <a:off x="685800" y="4958864"/>
            <a:ext cx="7924800" cy="984736"/>
          </a:xfrm>
        </p:spPr>
        <p:txBody>
          <a:bodyPr anchor="t"/>
          <a:lstStyle>
            <a:lvl1pPr>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955F173-FB94-47CD-BAB2-D38473C14D32}" type="datetime1">
              <a:rPr lang="en-US" smtClean="0"/>
              <a:pPr/>
              <a:t>1/22/2015</a:t>
            </a:fld>
            <a:endParaRPr lang="en-US" dirty="0"/>
          </a:p>
        </p:txBody>
      </p:sp>
      <p:sp>
        <p:nvSpPr>
          <p:cNvPr id="6" name="Footer Placeholder 5"/>
          <p:cNvSpPr>
            <a:spLocks noGrp="1"/>
          </p:cNvSpPr>
          <p:nvPr>
            <p:ph type="ftr" sz="quarter" idx="11"/>
          </p:nvPr>
        </p:nvSpPr>
        <p:spPr/>
        <p:txBody>
          <a:bodyPr/>
          <a:lstStyle/>
          <a:p>
            <a:r>
              <a:rPr lang="el-GR" smtClean="0"/>
              <a:t>ΠΤΔΕ, Πανεπιστήμιο Θεσσαλίας</a:t>
            </a:r>
            <a:endParaRPr lang="en-US" dirty="0"/>
          </a:p>
        </p:txBody>
      </p:sp>
      <p:sp>
        <p:nvSpPr>
          <p:cNvPr id="7" name="Slide Number Placeholder 6"/>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p:txBody>
          <a:bodyPr/>
          <a:lstStyle/>
          <a:p>
            <a:r>
              <a:rPr lang="el-GR" smtClean="0"/>
              <a:t>Kλικ για επεξεργασία του τίτλου</a:t>
            </a:r>
            <a:endParaRPr lang="en-US" dirty="0"/>
          </a:p>
        </p:txBody>
      </p:sp>
      <p:sp>
        <p:nvSpPr>
          <p:cNvPr id="11" name="Content Placeholder 10"/>
          <p:cNvSpPr>
            <a:spLocks noGrp="1"/>
          </p:cNvSpPr>
          <p:nvPr>
            <p:ph sz="half" idx="1"/>
          </p:nvPr>
        </p:nvSpPr>
        <p:spPr>
          <a:xfrm>
            <a:off x="457200" y="1524000"/>
            <a:ext cx="4059936"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3" name="Content Placeholder 12"/>
          <p:cNvSpPr>
            <a:spLocks noGrp="1"/>
          </p:cNvSpPr>
          <p:nvPr>
            <p:ph sz="half" idx="2"/>
          </p:nvPr>
        </p:nvSpPr>
        <p:spPr>
          <a:xfrm>
            <a:off x="4648200" y="1524000"/>
            <a:ext cx="4059936"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EAB1635-7AB6-4A02-8F63-2344453D2D84}" type="slidenum">
              <a:rPr lang="en-US" smtClean="0"/>
              <a:pPr/>
              <a:t>‹#›</a:t>
            </a:fld>
            <a:endParaRPr lang="en-US" dirty="0"/>
          </a:p>
        </p:txBody>
      </p:sp>
      <p:sp>
        <p:nvSpPr>
          <p:cNvPr id="8" name="Footer Placeholder 7"/>
          <p:cNvSpPr>
            <a:spLocks noGrp="1"/>
          </p:cNvSpPr>
          <p:nvPr>
            <p:ph type="ftr" sz="quarter" idx="11"/>
          </p:nvPr>
        </p:nvSpPr>
        <p:spPr/>
        <p:txBody>
          <a:bodyPr/>
          <a:lstStyle/>
          <a:p>
            <a:r>
              <a:rPr lang="el-GR" smtClean="0"/>
              <a:t>ΠΤΔΕ, Πανεπιστήμιο Θεσσαλίας</a:t>
            </a:r>
            <a:endParaRPr lang="en-US" dirty="0"/>
          </a:p>
        </p:txBody>
      </p:sp>
      <p:sp>
        <p:nvSpPr>
          <p:cNvPr id="7" name="Date Placeholder 6"/>
          <p:cNvSpPr>
            <a:spLocks noGrp="1"/>
          </p:cNvSpPr>
          <p:nvPr>
            <p:ph type="dt" sz="half" idx="10"/>
          </p:nvPr>
        </p:nvSpPr>
        <p:spPr/>
        <p:txBody>
          <a:bodyPr/>
          <a:lstStyle/>
          <a:p>
            <a:fld id="{D5A9C58E-1465-4B19-8D53-FBF4EA97A3F6}" type="datetime1">
              <a:rPr lang="en-US" smtClean="0"/>
              <a:pPr/>
              <a:t>1/22/2015</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32" name="Content Placeholder 31"/>
          <p:cNvSpPr>
            <a:spLocks noGrp="1"/>
          </p:cNvSpPr>
          <p:nvPr>
            <p:ph sz="half" idx="2"/>
          </p:nvPr>
        </p:nvSpPr>
        <p:spPr>
          <a:xfrm>
            <a:off x="457200" y="2201896"/>
            <a:ext cx="4038600" cy="391363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34" name="Content Placeholder 33"/>
          <p:cNvSpPr>
            <a:spLocks noGrp="1"/>
          </p:cNvSpPr>
          <p:nvPr>
            <p:ph sz="quarter" idx="4"/>
          </p:nvPr>
        </p:nvSpPr>
        <p:spPr>
          <a:xfrm>
            <a:off x="4649788" y="2201896"/>
            <a:ext cx="4038600" cy="391363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lang="el-GR" smtClean="0"/>
              <a:t>Kλικ για επεξεργασία του τίτλου</a:t>
            </a:r>
            <a:endParaRPr lang="en-US" dirty="0"/>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A5997A2-9D96-4108-AA0A-52B93073074C}" type="datetime1">
              <a:rPr lang="en-US" smtClean="0"/>
              <a:pPr/>
              <a:t>1/22/2015</a:t>
            </a:fld>
            <a:endParaRPr lang="en-US" dirty="0"/>
          </a:p>
        </p:txBody>
      </p:sp>
      <p:sp>
        <p:nvSpPr>
          <p:cNvPr id="4" name="Footer Placeholder 3"/>
          <p:cNvSpPr>
            <a:spLocks noGrp="1"/>
          </p:cNvSpPr>
          <p:nvPr>
            <p:ph type="ftr" sz="quarter" idx="11"/>
          </p:nvPr>
        </p:nvSpPr>
        <p:spPr/>
        <p:txBody>
          <a:bodyPr/>
          <a:lstStyle/>
          <a:p>
            <a:r>
              <a:rPr lang="el-GR" smtClean="0"/>
              <a:t>ΠΤΔΕ, Πανεπιστήμιο Θεσσαλίας</a:t>
            </a:r>
            <a:endParaRPr lang="en-US" dirty="0"/>
          </a:p>
        </p:txBody>
      </p:sp>
      <p:sp>
        <p:nvSpPr>
          <p:cNvPr id="5" name="Slide Number Placeholder 4"/>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p:txBody>
          <a:bodyPr/>
          <a:lstStyle/>
          <a:p>
            <a:r>
              <a:rPr lang="el-GR" smtClean="0"/>
              <a:t>Kλικ για επεξεργασία του τίτλου</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79CC9-8477-409C-BBC5-BEFE25CCEE14}" type="datetime1">
              <a:rPr lang="en-US" smtClean="0"/>
              <a:pPr/>
              <a:t>1/22/2015</a:t>
            </a:fld>
            <a:endParaRPr lang="en-US" dirty="0"/>
          </a:p>
        </p:txBody>
      </p:sp>
      <p:sp>
        <p:nvSpPr>
          <p:cNvPr id="3" name="Footer Placeholder 2"/>
          <p:cNvSpPr>
            <a:spLocks noGrp="1"/>
          </p:cNvSpPr>
          <p:nvPr>
            <p:ph type="ftr" sz="quarter" idx="11"/>
          </p:nvPr>
        </p:nvSpPr>
        <p:spPr/>
        <p:txBody>
          <a:bodyPr/>
          <a:lstStyle/>
          <a:p>
            <a:r>
              <a:rPr lang="el-GR" smtClean="0"/>
              <a:t>ΠΤΔΕ, Πανεπιστήμιο Θεσσαλίας</a:t>
            </a:r>
            <a:endParaRPr lang="en-US" dirty="0"/>
          </a:p>
        </p:txBody>
      </p:sp>
      <p:sp>
        <p:nvSpPr>
          <p:cNvPr id="4" name="Slide Number Placeholder 3"/>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ts val="24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el-GR" smtClean="0"/>
              <a:t>Kλικ για επεξεργασία του τίτλου</a:t>
            </a:r>
            <a:endParaRPr lang="en-US" dirty="0"/>
          </a:p>
        </p:txBody>
      </p:sp>
      <p:sp>
        <p:nvSpPr>
          <p:cNvPr id="8" name="Date Placeholder 7"/>
          <p:cNvSpPr>
            <a:spLocks noGrp="1"/>
          </p:cNvSpPr>
          <p:nvPr>
            <p:ph type="dt" sz="half" idx="14"/>
          </p:nvPr>
        </p:nvSpPr>
        <p:spPr/>
        <p:txBody>
          <a:bodyPr/>
          <a:lstStyle/>
          <a:p>
            <a:fld id="{3C3D94C4-788C-4CC5-8BA2-F0B9DCBF8A36}" type="datetime1">
              <a:rPr lang="en-US" smtClean="0"/>
              <a:pPr/>
              <a:t>1/22/2015</a:t>
            </a:fld>
            <a:endParaRPr lang="en-US" dirty="0"/>
          </a:p>
        </p:txBody>
      </p:sp>
      <p:sp>
        <p:nvSpPr>
          <p:cNvPr id="9" name="Slide Number Placeholder 8"/>
          <p:cNvSpPr>
            <a:spLocks noGrp="1"/>
          </p:cNvSpPr>
          <p:nvPr>
            <p:ph type="sldNum" sz="quarter" idx="15"/>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6"/>
          </p:nvPr>
        </p:nvSpPr>
        <p:spPr/>
        <p:txBody>
          <a:bodyPr/>
          <a:lstStyle/>
          <a:p>
            <a:r>
              <a:rPr lang="el-GR" smtClean="0"/>
              <a:t>ΠΤΔΕ, Πανεπιστήμιο Θεσσαλίας</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el-GR" smtClean="0"/>
              <a:t>Kλικ για επεξεργασία του τίτλου</a:t>
            </a:r>
            <a:endParaRPr lang="en-US" dirty="0"/>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ts val="24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8" name="Date Placeholder 7"/>
          <p:cNvSpPr>
            <a:spLocks noGrp="1"/>
          </p:cNvSpPr>
          <p:nvPr>
            <p:ph type="dt" sz="half" idx="10"/>
          </p:nvPr>
        </p:nvSpPr>
        <p:spPr/>
        <p:txBody>
          <a:bodyPr/>
          <a:lstStyle/>
          <a:p>
            <a:fld id="{2E9D8F46-4821-46DB-AE27-B90E662F8604}" type="datetime1">
              <a:rPr lang="en-US" smtClean="0"/>
              <a:pPr/>
              <a:t>1/22/2015</a:t>
            </a:fld>
            <a:endParaRPr lang="en-US" dirty="0"/>
          </a:p>
        </p:txBody>
      </p:sp>
      <p:sp>
        <p:nvSpPr>
          <p:cNvPr id="9" name="Slide Number Placeholder 8"/>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2"/>
          </p:nvPr>
        </p:nvSpPr>
        <p:spPr/>
        <p:txBody>
          <a:bodyPr/>
          <a:lstStyle/>
          <a:p>
            <a:r>
              <a:rPr lang="el-GR" smtClean="0"/>
              <a:t>ΠΤΔΕ, Πανεπιστήμιο Θεσσαλίας</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a:defRPr sz="1200">
                <a:solidFill>
                  <a:schemeClr val="tx2"/>
                </a:solidFill>
              </a:defRPr>
            </a:lvl1pPr>
          </a:lstStyle>
          <a:p>
            <a:fld id="{6688A24E-F0E0-4092-A87A-7B2EC1886EF5}" type="datetime1">
              <a:rPr lang="en-US" smtClean="0"/>
              <a:pPr/>
              <a:t>1/22/2015</a:t>
            </a:fld>
            <a:endParaRPr lang="en-US" sz="1200" dirty="0">
              <a:solidFill>
                <a:schemeClr val="tx2"/>
              </a:solidFill>
            </a:endParaRPr>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a:defRPr sz="1200">
                <a:solidFill>
                  <a:schemeClr val="tx2"/>
                </a:solidFill>
              </a:defRPr>
            </a:lvl1pPr>
          </a:lstStyle>
          <a:p>
            <a:pPr algn="r"/>
            <a:r>
              <a:rPr lang="el-GR" sz="1200" smtClean="0">
                <a:solidFill>
                  <a:schemeClr val="tx2"/>
                </a:solidFill>
              </a:rPr>
              <a:t>ΠΤΔΕ, Πανεπιστήμιο Θεσσαλίας</a:t>
            </a:r>
            <a:endParaRPr lang="en-US" sz="1200" dirty="0">
              <a:solidFill>
                <a:schemeClr val="tx2"/>
              </a:solidFill>
            </a:endParaRPr>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a:defRPr sz="1600" baseline="0">
                <a:solidFill>
                  <a:schemeClr val="tx2"/>
                </a:solidFill>
              </a:defRPr>
            </a:lvl1pPr>
          </a:lstStyle>
          <a:p>
            <a:pPr algn="ctr"/>
            <a:fld id="{CEAB1635-7AB6-4A02-8F63-2344453D2D84}" type="slidenum">
              <a:rPr lang="en-US" smtClean="0"/>
              <a:pPr algn="ctr"/>
              <a:t>‹#›</a:t>
            </a:fld>
            <a:endParaRPr lang="en-US" sz="1600" baseline="0" dirty="0">
              <a:solidFill>
                <a:schemeClr val="tx2"/>
              </a:solidFill>
            </a:endParaRP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l-GR" smtClean="0"/>
              <a:t>Kλικ για επεξεργασία του τίτλου</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lang="en-US" sz="4200" b="0" kern="1200" spc="-100" baseline="0" dirty="0">
          <a:ln w="3200">
            <a:solidFill>
              <a:schemeClr val="bg2">
                <a:shade val="75000"/>
                <a:alpha val="25000"/>
              </a:schemeClr>
            </a:solidFill>
            <a:prstDash val="solid"/>
            <a:round/>
          </a:ln>
          <a:solidFill>
            <a:srgbClr val="F9F9F9"/>
          </a:solidFill>
          <a:effectLst>
            <a:outerShdw blurRad="50800" dist="38100" dir="2700000" algn="tl" rotWithShape="0">
              <a:prstClr val="black">
                <a:alpha val="40000"/>
              </a:prstClr>
            </a:out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komvos.edu.gr/glwssa/odigos/odigos_n.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Γλωσσική πολυμορφία και γλωσσική διδασκαλία στο Δημοτικό Σχολείο</a:t>
            </a:r>
            <a:endParaRPr lang="en-US" dirty="0"/>
          </a:p>
        </p:txBody>
      </p:sp>
      <p:sp>
        <p:nvSpPr>
          <p:cNvPr id="3" name="Subtitle 2"/>
          <p:cNvSpPr>
            <a:spLocks noGrp="1"/>
          </p:cNvSpPr>
          <p:nvPr>
            <p:ph type="subTitle" idx="1"/>
          </p:nvPr>
        </p:nvSpPr>
        <p:spPr/>
        <p:txBody>
          <a:bodyPr/>
          <a:lstStyle/>
          <a:p>
            <a:r>
              <a:rPr lang="el-GR" dirty="0"/>
              <a:t>Μ</a:t>
            </a:r>
            <a:r>
              <a:rPr lang="el-GR" dirty="0" smtClean="0"/>
              <a:t>άθημα 3: Ακαδημαϊκή γλωσσική ικανότητα</a:t>
            </a:r>
          </a:p>
          <a:p>
            <a:r>
              <a:rPr lang="el-GR" i="1" dirty="0"/>
              <a:t>Δ</a:t>
            </a:r>
            <a:r>
              <a:rPr lang="el-GR" i="1" dirty="0" smtClean="0"/>
              <a:t>ιδάσκουσα: Βασιλάκη Ευγενία</a:t>
            </a:r>
            <a:endParaRPr lang="en-US" i="1" dirty="0" smtClean="0"/>
          </a:p>
          <a:p>
            <a:r>
              <a:rPr lang="el-GR" i="1" dirty="0" smtClean="0"/>
              <a:t>ΠΤΔΕ, </a:t>
            </a:r>
            <a:r>
              <a:rPr lang="el-GR" i="1" dirty="0"/>
              <a:t>Π</a:t>
            </a:r>
            <a:r>
              <a:rPr lang="el-GR" i="1" dirty="0" smtClean="0"/>
              <a:t>ανεπιστήμιο </a:t>
            </a:r>
            <a:r>
              <a:rPr lang="el-GR" i="1" dirty="0"/>
              <a:t>Θ</a:t>
            </a:r>
            <a:r>
              <a:rPr lang="el-GR" i="1" dirty="0" smtClean="0"/>
              <a:t>εσσαλίας</a:t>
            </a:r>
            <a:endParaRPr lang="en-US"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67544" y="1268760"/>
            <a:ext cx="8229600" cy="4572000"/>
          </a:xfrm>
        </p:spPr>
        <p:txBody>
          <a:bodyPr/>
          <a:lstStyle/>
          <a:p>
            <a:pPr algn="just"/>
            <a:r>
              <a:rPr lang="el-GR" dirty="0" smtClean="0"/>
              <a:t>«η γλώσσα των βιβλίων»</a:t>
            </a:r>
          </a:p>
          <a:p>
            <a:pPr algn="just">
              <a:buFont typeface="Wingdings" panose="05000000000000000000" pitchFamily="2" charset="2"/>
              <a:buChar char="Ø"/>
            </a:pPr>
            <a:r>
              <a:rPr lang="el-GR" dirty="0" smtClean="0"/>
              <a:t>λεξιλόγιο: ειδικό λεξιλόγιο (περιεχομένου) και μη ειδικό λεξιλόγιο</a:t>
            </a:r>
          </a:p>
          <a:p>
            <a:pPr algn="just">
              <a:buNone/>
            </a:pPr>
            <a:r>
              <a:rPr lang="el-GR" sz="2000" dirty="0" smtClean="0"/>
              <a:t>*το ειδικό λεξιλόγιο διδάσκεται σε όλους τους μαθητές, καθώς συνδέεται άμεσα με το νέο γνωστικό περιεχόμενο</a:t>
            </a:r>
          </a:p>
          <a:p>
            <a:pPr algn="just">
              <a:buFont typeface="Wingdings" panose="05000000000000000000" pitchFamily="2" charset="2"/>
              <a:buChar char="Ø"/>
            </a:pPr>
            <a:r>
              <a:rPr lang="el-GR" dirty="0" smtClean="0"/>
              <a:t>γραμματικές δομές (παθητική σύνταξη, </a:t>
            </a:r>
            <a:r>
              <a:rPr lang="el-GR" dirty="0" err="1" smtClean="0"/>
              <a:t>υποτεταγμένος</a:t>
            </a:r>
            <a:r>
              <a:rPr lang="el-GR" dirty="0" smtClean="0"/>
              <a:t> λόγος, ονοματοποιήσεις, λόγια κλίση)</a:t>
            </a:r>
          </a:p>
          <a:p>
            <a:pPr indent="0" algn="just">
              <a:buNone/>
            </a:pPr>
            <a:r>
              <a:rPr lang="el-GR" sz="2000" dirty="0" smtClean="0"/>
              <a:t>«η αποκωδικοποίηση (από την πλευρά του μαθητή) σημαίνει τον εντοπισμό των βασικών γλωσσικών κατηγοριών και την οργάνωσή τους σε ένα συνεκτικό δίκτυο π.χ. ποιες είναι οι διαδικασίες, τα μέσα, οι φορείς, οι συνθήκες που επιτρέπουν την εμφάνιση ενός φαινομένου και ποια τα αποτελέσματά του» (</a:t>
            </a:r>
            <a:r>
              <a:rPr lang="el-GR" sz="2000" dirty="0" err="1" smtClean="0"/>
              <a:t>Αραποπούλου</a:t>
            </a:r>
            <a:r>
              <a:rPr lang="el-GR" sz="2000" dirty="0" smtClean="0"/>
              <a:t> &amp; </a:t>
            </a:r>
            <a:r>
              <a:rPr lang="el-GR" sz="2000" dirty="0" err="1" smtClean="0"/>
              <a:t>Γιαννουλοπούλου</a:t>
            </a:r>
            <a:r>
              <a:rPr lang="el-GR" sz="2000" dirty="0" smtClean="0"/>
              <a:t> 2001) </a:t>
            </a:r>
          </a:p>
          <a:p>
            <a:pPr indent="0" algn="just">
              <a:buNone/>
            </a:pPr>
            <a:endParaRPr lang="el-GR" sz="2000" dirty="0"/>
          </a:p>
        </p:txBody>
      </p:sp>
      <p:sp>
        <p:nvSpPr>
          <p:cNvPr id="3" name="2 - Θέση αριθμού διαφάνειας"/>
          <p:cNvSpPr>
            <a:spLocks noGrp="1"/>
          </p:cNvSpPr>
          <p:nvPr>
            <p:ph type="sldNum" sz="quarter" idx="15"/>
          </p:nvPr>
        </p:nvSpPr>
        <p:spPr/>
        <p:txBody>
          <a:bodyPr/>
          <a:lstStyle/>
          <a:p>
            <a:pPr algn="ctr"/>
            <a:fld id="{CEAB1635-7AB6-4A02-8F63-2344453D2D84}" type="slidenum">
              <a:rPr lang="en-US" smtClean="0"/>
              <a:pPr algn="ctr"/>
              <a:t>10</a:t>
            </a:fld>
            <a:endParaRPr lang="en-US" dirty="0"/>
          </a:p>
        </p:txBody>
      </p:sp>
      <p:sp>
        <p:nvSpPr>
          <p:cNvPr id="4" name="3 - Τίτλος"/>
          <p:cNvSpPr>
            <a:spLocks noGrp="1"/>
          </p:cNvSpPr>
          <p:nvPr>
            <p:ph type="title"/>
          </p:nvPr>
        </p:nvSpPr>
        <p:spPr>
          <a:xfrm>
            <a:off x="457200" y="152400"/>
            <a:ext cx="8229600" cy="900336"/>
          </a:xfrm>
        </p:spPr>
        <p:txBody>
          <a:bodyPr>
            <a:normAutofit/>
          </a:bodyPr>
          <a:lstStyle/>
          <a:p>
            <a:pPr algn="ctr"/>
            <a:r>
              <a:rPr lang="el-GR" sz="3200" dirty="0" smtClean="0"/>
              <a:t>χαρακτηριστικά ακαδημαϊκής γλώσσας</a:t>
            </a:r>
            <a:endParaRPr lang="el-GR"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24000"/>
            <a:ext cx="8229600" cy="5001344"/>
          </a:xfrm>
        </p:spPr>
        <p:txBody>
          <a:bodyPr>
            <a:normAutofit fontScale="85000" lnSpcReduction="20000"/>
          </a:bodyPr>
          <a:lstStyle/>
          <a:p>
            <a:pPr algn="just">
              <a:buNone/>
            </a:pPr>
            <a:r>
              <a:rPr lang="el-GR" sz="3000" b="1" dirty="0" smtClean="0"/>
              <a:t>τεχνικότητα</a:t>
            </a:r>
            <a:r>
              <a:rPr lang="el-GR" sz="3000" dirty="0" smtClean="0"/>
              <a:t> (είτε με χρήση λέξης που προέρχεται από την καθομιλούμενη γλώσσα π.χ. </a:t>
            </a:r>
            <a:r>
              <a:rPr lang="el-GR" sz="3000" i="1" dirty="0" smtClean="0"/>
              <a:t>υπόλοιπο</a:t>
            </a:r>
            <a:r>
              <a:rPr lang="el-GR" sz="3000" dirty="0" smtClean="0"/>
              <a:t> είτε με τη δημιουργία μιας καινούργιας λέξης π.χ. </a:t>
            </a:r>
            <a:r>
              <a:rPr lang="el-GR" sz="3000" i="1" dirty="0" smtClean="0"/>
              <a:t>φωτοσύνθεση</a:t>
            </a:r>
            <a:r>
              <a:rPr lang="el-GR" sz="3000" dirty="0" smtClean="0"/>
              <a:t>)</a:t>
            </a:r>
          </a:p>
          <a:p>
            <a:pPr algn="just">
              <a:buNone/>
            </a:pPr>
            <a:r>
              <a:rPr lang="el-GR" sz="3000" b="1" dirty="0" err="1" smtClean="0"/>
              <a:t>αφαιρετικότητα</a:t>
            </a:r>
            <a:r>
              <a:rPr lang="el-GR" sz="3000" dirty="0" smtClean="0"/>
              <a:t> (ονοματοποιήσεις π.χ. </a:t>
            </a:r>
            <a:r>
              <a:rPr lang="el-GR" sz="3000" i="1" dirty="0" smtClean="0"/>
              <a:t>η ρύπανση των θαλασσών από τα απόβλητα των εργοστασίων</a:t>
            </a:r>
            <a:r>
              <a:rPr lang="el-GR" sz="3000" dirty="0" smtClean="0"/>
              <a:t>: δράσεις </a:t>
            </a:r>
            <a:r>
              <a:rPr lang="el-GR" sz="3000" dirty="0" smtClean="0">
                <a:sym typeface="Wingdings" pitchFamily="2" charset="2"/>
              </a:rPr>
              <a:t> διαδικασίες</a:t>
            </a:r>
            <a:r>
              <a:rPr lang="el-GR" sz="3000" dirty="0" smtClean="0"/>
              <a:t>)</a:t>
            </a:r>
          </a:p>
          <a:p>
            <a:pPr algn="just">
              <a:buNone/>
            </a:pPr>
            <a:r>
              <a:rPr lang="el-GR" sz="3000" b="1" dirty="0" smtClean="0"/>
              <a:t>λεξική πυκνότητα </a:t>
            </a:r>
            <a:r>
              <a:rPr lang="el-GR" sz="3000" dirty="0" smtClean="0"/>
              <a:t>(πληθώρα λέξεων περιεχομένου και σχετική απουσία γραμματικών λέξεων</a:t>
            </a:r>
            <a:r>
              <a:rPr lang="el-GR" sz="3000" i="1" dirty="0" smtClean="0"/>
              <a:t>: η αναγκαιότητα λήψης μέτρων για την αντιμετώπιση της ατμοσφαιρικής ρύπανσης</a:t>
            </a:r>
            <a:r>
              <a:rPr lang="el-GR" sz="3000" dirty="0" smtClean="0"/>
              <a:t>)</a:t>
            </a:r>
          </a:p>
          <a:p>
            <a:pPr>
              <a:buNone/>
            </a:pPr>
            <a:endParaRPr lang="el-GR" dirty="0" smtClean="0"/>
          </a:p>
          <a:p>
            <a:pPr>
              <a:buNone/>
            </a:pPr>
            <a:endParaRPr lang="el-GR" dirty="0" smtClean="0"/>
          </a:p>
          <a:p>
            <a:pPr>
              <a:buNone/>
            </a:pPr>
            <a:r>
              <a:rPr lang="el-GR" sz="1900" dirty="0" smtClean="0"/>
              <a:t>(</a:t>
            </a:r>
            <a:r>
              <a:rPr lang="el-GR" sz="1900" b="1" dirty="0" smtClean="0">
                <a:sym typeface="Wingdings"/>
              </a:rPr>
              <a:t></a:t>
            </a:r>
            <a:r>
              <a:rPr lang="el-GR" sz="1900" dirty="0" smtClean="0"/>
              <a:t>: </a:t>
            </a:r>
            <a:r>
              <a:rPr lang="el-GR" sz="1900" dirty="0" err="1" smtClean="0"/>
              <a:t>Αραποπούλου</a:t>
            </a:r>
            <a:r>
              <a:rPr lang="el-GR" sz="1900" dirty="0" smtClean="0"/>
              <a:t>, Μ. &amp; </a:t>
            </a:r>
            <a:r>
              <a:rPr lang="el-GR" sz="1900" dirty="0" err="1" smtClean="0"/>
              <a:t>Γιαννουλοπούλου</a:t>
            </a:r>
            <a:r>
              <a:rPr lang="el-GR" sz="1900" dirty="0" smtClean="0"/>
              <a:t>, Γ. (2001). Η χρήση της γλώσσας στα μη γλωσσικά μαθήματα: ο λόγος των επιστημών. Στο Α.-Φ. </a:t>
            </a:r>
            <a:r>
              <a:rPr lang="el-GR" sz="1900" dirty="0" err="1" smtClean="0"/>
              <a:t>Χριστίδης</a:t>
            </a:r>
            <a:r>
              <a:rPr lang="el-GR" sz="1900" dirty="0" smtClean="0"/>
              <a:t> (</a:t>
            </a:r>
            <a:r>
              <a:rPr lang="el-GR" sz="1900" dirty="0" err="1" smtClean="0"/>
              <a:t>επ</a:t>
            </a:r>
            <a:r>
              <a:rPr lang="el-GR" sz="1900" dirty="0" smtClean="0"/>
              <a:t>.) </a:t>
            </a:r>
            <a:r>
              <a:rPr lang="el-GR" sz="1900" i="1" dirty="0" smtClean="0"/>
              <a:t>Εγκυκλοπαιδικός Οδηγός για τη Γλώσσα</a:t>
            </a:r>
            <a:r>
              <a:rPr lang="el-GR" sz="1900" dirty="0" smtClean="0"/>
              <a:t>. </a:t>
            </a:r>
            <a:r>
              <a:rPr lang="en-US" sz="1900" dirty="0" smtClean="0">
                <a:hlinkClick r:id="rId2"/>
              </a:rPr>
              <a:t>http://www.komvos.edu.gr/glwssa/odigos/odigos_n.htm</a:t>
            </a:r>
            <a:r>
              <a:rPr lang="el-GR" sz="1900" dirty="0" smtClean="0"/>
              <a:t>)</a:t>
            </a:r>
          </a:p>
          <a:p>
            <a:pPr>
              <a:buNone/>
            </a:pPr>
            <a:endParaRPr lang="el-GR" dirty="0"/>
          </a:p>
        </p:txBody>
      </p:sp>
      <p:sp>
        <p:nvSpPr>
          <p:cNvPr id="3" name="2 - Θέση αριθμού διαφάνειας"/>
          <p:cNvSpPr>
            <a:spLocks noGrp="1"/>
          </p:cNvSpPr>
          <p:nvPr>
            <p:ph type="sldNum" sz="quarter" idx="15"/>
          </p:nvPr>
        </p:nvSpPr>
        <p:spPr/>
        <p:txBody>
          <a:bodyPr/>
          <a:lstStyle/>
          <a:p>
            <a:pPr algn="ctr"/>
            <a:fld id="{CEAB1635-7AB6-4A02-8F63-2344453D2D84}" type="slidenum">
              <a:rPr lang="en-US" smtClean="0"/>
              <a:pPr algn="ctr"/>
              <a:t>11</a:t>
            </a:fld>
            <a:endParaRPr lang="en-US" dirty="0"/>
          </a:p>
        </p:txBody>
      </p:sp>
      <p:sp>
        <p:nvSpPr>
          <p:cNvPr id="4" name="3 - Τίτλος"/>
          <p:cNvSpPr>
            <a:spLocks noGrp="1"/>
          </p:cNvSpPr>
          <p:nvPr>
            <p:ph type="title"/>
          </p:nvPr>
        </p:nvSpPr>
        <p:spPr/>
        <p:txBody>
          <a:bodyPr>
            <a:normAutofit/>
          </a:bodyPr>
          <a:lstStyle/>
          <a:p>
            <a:pPr algn="ctr"/>
            <a:r>
              <a:rPr lang="el-GR" sz="3200" dirty="0" smtClean="0"/>
              <a:t>χαρακτηριστικά ακαδημαϊκής γλώσσας:</a:t>
            </a:r>
            <a:br>
              <a:rPr lang="el-GR" sz="3200" dirty="0" smtClean="0"/>
            </a:br>
            <a:r>
              <a:rPr lang="el-GR" sz="3200" dirty="0" smtClean="0"/>
              <a:t>ο λόγος των επιστημών</a:t>
            </a:r>
            <a:endParaRPr lang="el-GR"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85000" lnSpcReduction="20000"/>
          </a:bodyPr>
          <a:lstStyle/>
          <a:p>
            <a:pPr marL="0" indent="0">
              <a:buNone/>
            </a:pPr>
            <a:r>
              <a:rPr lang="el-GR" dirty="0" smtClean="0"/>
              <a:t>		διδακτική καθοδήγηση </a:t>
            </a:r>
            <a:r>
              <a:rPr lang="el-GR" dirty="0" smtClean="0">
                <a:sym typeface="Wingdings" pitchFamily="2" charset="2"/>
              </a:rPr>
              <a:t> </a:t>
            </a:r>
            <a:r>
              <a:rPr lang="el-GR" dirty="0" err="1" smtClean="0">
                <a:sym typeface="Wingdings" pitchFamily="2" charset="2"/>
              </a:rPr>
              <a:t>πλαισιακή</a:t>
            </a:r>
            <a:r>
              <a:rPr lang="el-GR" dirty="0" smtClean="0">
                <a:sym typeface="Wingdings" pitchFamily="2" charset="2"/>
              </a:rPr>
              <a:t> </a:t>
            </a:r>
            <a:r>
              <a:rPr lang="el-GR" dirty="0">
                <a:sym typeface="Wingdings" pitchFamily="2" charset="2"/>
              </a:rPr>
              <a:t> </a:t>
            </a:r>
            <a:r>
              <a:rPr lang="el-GR" dirty="0" smtClean="0">
                <a:sym typeface="Wingdings" pitchFamily="2" charset="2"/>
              </a:rPr>
              <a:t>στήριξη</a:t>
            </a:r>
          </a:p>
          <a:p>
            <a:pPr marL="0" indent="0">
              <a:buNone/>
            </a:pPr>
            <a:endParaRPr lang="el-GR" dirty="0" smtClean="0"/>
          </a:p>
          <a:p>
            <a:pPr marL="0" indent="0">
              <a:buNone/>
            </a:pPr>
            <a:r>
              <a:rPr lang="el-GR" dirty="0" smtClean="0"/>
              <a:t>		ευκαιρίες έκθεσης σε ακαδημαϊκές μορφές γλώσσας</a:t>
            </a:r>
          </a:p>
          <a:p>
            <a:pPr algn="just">
              <a:buFont typeface="Wingdings" pitchFamily="2" charset="2"/>
              <a:buChar char="ü"/>
            </a:pPr>
            <a:r>
              <a:rPr lang="el-GR" sz="2000" dirty="0" smtClean="0"/>
              <a:t>συχνά οι μαθητές αφιερώνουν περισσότερο χρόνο εξασκούμενοι στην αποκωδικοποίηση (εξάσκηση στην αναγνώριση μεμονωμένων φθόγγων και λέξεων) παρά στην ανάγνωση για κατανόηση του νοήματος (μέσω κειμένων που τους προκαλούν το ενδιαφέρον)</a:t>
            </a:r>
          </a:p>
          <a:p>
            <a:pPr algn="just">
              <a:buFont typeface="Wingdings" pitchFamily="2" charset="2"/>
              <a:buChar char="ü"/>
            </a:pPr>
            <a:r>
              <a:rPr lang="el-GR" sz="2000" dirty="0" smtClean="0"/>
              <a:t>μεγαλόφωνη ανάγνωση λογοτεχνικών και πληροφοριακών βιβλίων στο σπίτι (εξοικείωση με τον «καλλιεργημένο λόγο» και σχετικό λεξιλόγιο)  (περιφερειακή γνώση </a:t>
            </a:r>
            <a:r>
              <a:rPr lang="el-GR" sz="2000" dirty="0" err="1" smtClean="0"/>
              <a:t>λεξιλογίου</a:t>
            </a:r>
            <a:r>
              <a:rPr lang="el-GR" sz="2000" dirty="0" err="1" smtClean="0">
                <a:sym typeface="Wingdings" pitchFamily="2" charset="2"/>
              </a:rPr>
              <a:t></a:t>
            </a:r>
            <a:r>
              <a:rPr lang="el-GR" sz="2000" dirty="0" smtClean="0">
                <a:sym typeface="Wingdings" pitchFamily="2" charset="2"/>
              </a:rPr>
              <a:t> ενεργητική γνώση λεξιλογίου)</a:t>
            </a:r>
          </a:p>
          <a:p>
            <a:pPr algn="just">
              <a:buFont typeface="Wingdings" pitchFamily="2" charset="2"/>
              <a:buChar char="ü"/>
            </a:pPr>
            <a:r>
              <a:rPr lang="el-GR" sz="2000" dirty="0" smtClean="0">
                <a:sym typeface="Wingdings" pitchFamily="2" charset="2"/>
              </a:rPr>
              <a:t>χρήση στον προφορικό λόγο από τους εκπαιδευτικούς (λεξιλόγιο ενταγμένο σε γλωσσικό περιβάλλον με νόημα, αναδιατύπωση με συνώνυμα)</a:t>
            </a:r>
          </a:p>
          <a:p>
            <a:pPr algn="just">
              <a:buFont typeface="Wingdings" pitchFamily="2" charset="2"/>
              <a:buChar char="ü"/>
            </a:pPr>
            <a:r>
              <a:rPr lang="el-GR" sz="2000" dirty="0" smtClean="0">
                <a:sym typeface="Wingdings" pitchFamily="2" charset="2"/>
              </a:rPr>
              <a:t>ακρόαση ηχογραφημένων βιβλίων (εντός και εκτός σχολείου): θετική συσχέτιση με την καλλιέργεια κινήτρων για την ανάγνωση βιβλίων, την ανάπτυξη του λεξιλογίου και των δεξιοτήτων παραγωγής γραπτού λόγου, την εφαρμογή γνωστικών στρατηγικών για την κατανόηση γραπτού λόγου, βλ. </a:t>
            </a:r>
            <a:r>
              <a:rPr lang="en-US" sz="2000" dirty="0" err="1" smtClean="0">
                <a:sym typeface="Wingdings" pitchFamily="2" charset="2"/>
              </a:rPr>
              <a:t>Himmele</a:t>
            </a:r>
            <a:r>
              <a:rPr lang="en-US" sz="2000" dirty="0" smtClean="0">
                <a:sym typeface="Wingdings" pitchFamily="2" charset="2"/>
              </a:rPr>
              <a:t> &amp; </a:t>
            </a:r>
            <a:r>
              <a:rPr lang="en-US" sz="2000" dirty="0" err="1" smtClean="0">
                <a:sym typeface="Wingdings" pitchFamily="2" charset="2"/>
              </a:rPr>
              <a:t>Himmele</a:t>
            </a:r>
            <a:r>
              <a:rPr lang="en-US" sz="2000" dirty="0" smtClean="0">
                <a:sym typeface="Wingdings" pitchFamily="2" charset="2"/>
              </a:rPr>
              <a:t> 2009)</a:t>
            </a:r>
          </a:p>
          <a:p>
            <a:pPr algn="just">
              <a:buFont typeface="Wingdings" pitchFamily="2" charset="2"/>
              <a:buChar char="ü"/>
            </a:pPr>
            <a:r>
              <a:rPr lang="el-GR" sz="2000" dirty="0" smtClean="0">
                <a:sym typeface="Wingdings" pitchFamily="2" charset="2"/>
              </a:rPr>
              <a:t>ενίσχυση της καλλιέργειας και χρήσης της πρώτης γλώσσας στο οικογενειακό περιβάλλον</a:t>
            </a:r>
          </a:p>
          <a:p>
            <a:pPr>
              <a:buFont typeface="Wingdings" pitchFamily="2" charset="2"/>
              <a:buChar char="ü"/>
            </a:pPr>
            <a:endParaRPr lang="el-GR" sz="2000" dirty="0" smtClean="0"/>
          </a:p>
          <a:p>
            <a:pPr>
              <a:buFont typeface="Wingdings" pitchFamily="2" charset="2"/>
              <a:buChar char="ü"/>
            </a:pP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12</a:t>
            </a:fld>
            <a:endParaRPr lang="en-US" dirty="0"/>
          </a:p>
        </p:txBody>
      </p:sp>
      <p:sp>
        <p:nvSpPr>
          <p:cNvPr id="4" name="Τίτλος 3"/>
          <p:cNvSpPr>
            <a:spLocks noGrp="1"/>
          </p:cNvSpPr>
          <p:nvPr>
            <p:ph type="title"/>
          </p:nvPr>
        </p:nvSpPr>
        <p:spPr>
          <a:xfrm>
            <a:off x="457200" y="152400"/>
            <a:ext cx="8291264" cy="1219200"/>
          </a:xfrm>
        </p:spPr>
        <p:txBody>
          <a:bodyPr>
            <a:normAutofit/>
          </a:bodyPr>
          <a:lstStyle/>
          <a:p>
            <a:pPr algn="ctr"/>
            <a:r>
              <a:rPr lang="el-GR" sz="3200" dirty="0" smtClean="0"/>
              <a:t>καλλιέργεια της ακαδημαϊκής γλωσσικής ικανότητας</a:t>
            </a:r>
            <a:endParaRPr lang="el-GR" sz="3200" dirty="0"/>
          </a:p>
        </p:txBody>
      </p:sp>
      <p:cxnSp>
        <p:nvCxnSpPr>
          <p:cNvPr id="6" name="Ευθύγραμμο βέλος σύνδεσης 5"/>
          <p:cNvCxnSpPr/>
          <p:nvPr/>
        </p:nvCxnSpPr>
        <p:spPr>
          <a:xfrm flipV="1">
            <a:off x="384626" y="1650441"/>
            <a:ext cx="1944216" cy="57606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p:cNvCxnSpPr/>
          <p:nvPr/>
        </p:nvCxnSpPr>
        <p:spPr>
          <a:xfrm>
            <a:off x="378486" y="2226505"/>
            <a:ext cx="1944216" cy="12242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3866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623888" y="980728"/>
            <a:ext cx="8062911" cy="5877272"/>
          </a:xfrm>
        </p:spPr>
        <p:txBody>
          <a:bodyPr/>
          <a:lstStyle/>
          <a:p>
            <a:pPr marL="0" indent="0">
              <a:buNone/>
            </a:pP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13</a:t>
            </a:fld>
            <a:endParaRPr lang="en-US" dirty="0"/>
          </a:p>
        </p:txBody>
      </p:sp>
      <p:sp>
        <p:nvSpPr>
          <p:cNvPr id="4" name="Τίτλος 3"/>
          <p:cNvSpPr>
            <a:spLocks noGrp="1"/>
          </p:cNvSpPr>
          <p:nvPr>
            <p:ph type="title"/>
          </p:nvPr>
        </p:nvSpPr>
        <p:spPr>
          <a:xfrm>
            <a:off x="457200" y="152400"/>
            <a:ext cx="8229600" cy="828328"/>
          </a:xfrm>
        </p:spPr>
        <p:txBody>
          <a:bodyPr>
            <a:normAutofit/>
          </a:bodyPr>
          <a:lstStyle/>
          <a:p>
            <a:r>
              <a:rPr lang="el-GR" sz="3200" dirty="0" smtClean="0"/>
              <a:t>ανάπτυξη ακαδημαϊκής γλωσσικής ικανότητας</a:t>
            </a:r>
            <a:endParaRPr lang="el-GR"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9" y="980728"/>
            <a:ext cx="7404496" cy="5760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Επεξήγηση με σύννεφο 4"/>
          <p:cNvSpPr/>
          <p:nvPr/>
        </p:nvSpPr>
        <p:spPr>
          <a:xfrm>
            <a:off x="6588224" y="0"/>
            <a:ext cx="2555776" cy="198884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συστηματική διδασκαλία της γλώσσας </a:t>
            </a:r>
            <a:r>
              <a:rPr lang="el-GR" dirty="0" err="1" smtClean="0"/>
              <a:t>στόχου</a:t>
            </a:r>
            <a:r>
              <a:rPr lang="el-GR" dirty="0" err="1" smtClean="0">
                <a:sym typeface="Wingdings" pitchFamily="2" charset="2"/>
              </a:rPr>
              <a:t></a:t>
            </a:r>
            <a:r>
              <a:rPr lang="el-GR" dirty="0" smtClean="0">
                <a:sym typeface="Wingdings" pitchFamily="2" charset="2"/>
              </a:rPr>
              <a:t> (</a:t>
            </a:r>
            <a:r>
              <a:rPr lang="el-GR" dirty="0" err="1" smtClean="0">
                <a:sym typeface="Wingdings" pitchFamily="2" charset="2"/>
              </a:rPr>
              <a:t>δι)</a:t>
            </a:r>
            <a:r>
              <a:rPr lang="el-GR" dirty="0" err="1" smtClean="0"/>
              <a:t>γλωσσική</a:t>
            </a:r>
            <a:r>
              <a:rPr lang="el-GR" dirty="0" smtClean="0"/>
              <a:t> επίγνωση</a:t>
            </a:r>
            <a:endParaRPr lang="el-GR" dirty="0"/>
          </a:p>
        </p:txBody>
      </p:sp>
    </p:spTree>
    <p:extLst>
      <p:ext uri="{BB962C8B-B14F-4D97-AF65-F5344CB8AC3E}">
        <p14:creationId xmlns:p14="http://schemas.microsoft.com/office/powerpoint/2010/main" val="1672571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2400"/>
            <a:ext cx="8229600" cy="1044352"/>
          </a:xfrm>
        </p:spPr>
        <p:txBody>
          <a:bodyPr>
            <a:normAutofit/>
          </a:bodyPr>
          <a:lstStyle/>
          <a:p>
            <a:pPr algn="ctr" eaLnBrk="1" hangingPunct="1"/>
            <a:r>
              <a:rPr lang="el-GR" sz="3200" dirty="0" smtClean="0">
                <a:solidFill>
                  <a:schemeClr val="tx1"/>
                </a:solidFill>
              </a:rPr>
              <a:t>ανάπτυξη </a:t>
            </a:r>
            <a:r>
              <a:rPr lang="el-GR" sz="3200" dirty="0">
                <a:solidFill>
                  <a:schemeClr val="tx1"/>
                </a:solidFill>
              </a:rPr>
              <a:t> </a:t>
            </a:r>
            <a:r>
              <a:rPr lang="el-GR" sz="3200" dirty="0" smtClean="0">
                <a:solidFill>
                  <a:schemeClr val="tx1"/>
                </a:solidFill>
              </a:rPr>
              <a:t>ακαδημαϊκής γλωσσικής ικανότητας</a:t>
            </a:r>
          </a:p>
        </p:txBody>
      </p:sp>
      <p:sp>
        <p:nvSpPr>
          <p:cNvPr id="15364" name="Content Placeholder 3"/>
          <p:cNvSpPr>
            <a:spLocks noGrp="1"/>
          </p:cNvSpPr>
          <p:nvPr>
            <p:ph sz="quarter" idx="1"/>
          </p:nvPr>
        </p:nvSpPr>
        <p:spPr>
          <a:xfrm>
            <a:off x="301625" y="1527175"/>
            <a:ext cx="8504238" cy="4572000"/>
          </a:xfrm>
        </p:spPr>
        <p:txBody>
          <a:bodyPr/>
          <a:lstStyle/>
          <a:p>
            <a:pPr algn="just" eaLnBrk="1" hangingPunct="1">
              <a:buFont typeface="Wingdings 2" pitchFamily="18" charset="2"/>
              <a:buNone/>
            </a:pPr>
            <a:r>
              <a:rPr lang="el-GR" sz="2200" b="1" dirty="0" smtClean="0"/>
              <a:t>εστίαση στο νόημα</a:t>
            </a:r>
            <a:r>
              <a:rPr lang="el-GR" sz="2200" dirty="0" smtClean="0"/>
              <a:t>: παροχή ευκαιριών στους μαθητές για να επεξεργάζονται γλώσσα και έννοιες που έχουν νόημα γι’ αυτούς</a:t>
            </a:r>
          </a:p>
          <a:p>
            <a:pPr algn="just" eaLnBrk="1" hangingPunct="1">
              <a:buFont typeface="Wingdings 2" pitchFamily="18" charset="2"/>
              <a:buNone/>
            </a:pPr>
            <a:r>
              <a:rPr lang="el-GR" sz="2200" b="1" dirty="0" smtClean="0"/>
              <a:t>εστίαση στη γλώσσα</a:t>
            </a:r>
            <a:r>
              <a:rPr lang="el-GR" sz="2200" dirty="0" smtClean="0"/>
              <a:t>: παροχή ευκαιριών στους μαθητές για να κατανοήσουν βαθύτερα τις γλώσσες που μιλούν</a:t>
            </a:r>
            <a:endParaRPr lang="en-US" sz="2200" dirty="0" smtClean="0"/>
          </a:p>
          <a:p>
            <a:pPr algn="just" eaLnBrk="1" hangingPunct="1">
              <a:buFont typeface="Wingdings 2" pitchFamily="18" charset="2"/>
              <a:buNone/>
            </a:pPr>
            <a:r>
              <a:rPr lang="el-GR" sz="2200" dirty="0" smtClean="0"/>
              <a:t>αλλά και πώς η χρήση της γλώσσας διαπλέκεται με τις σχέσεις εξουσίας που επηρεάζουν τη ζωή τους</a:t>
            </a:r>
          </a:p>
          <a:p>
            <a:pPr algn="just" eaLnBrk="1" hangingPunct="1">
              <a:buFont typeface="Wingdings 2" pitchFamily="18" charset="2"/>
              <a:buNone/>
            </a:pPr>
            <a:r>
              <a:rPr lang="el-GR" sz="2200" b="1" dirty="0" smtClean="0"/>
              <a:t>εστίαση στη χρήση της γλώσσας</a:t>
            </a:r>
            <a:r>
              <a:rPr lang="el-GR" sz="2200" dirty="0" smtClean="0"/>
              <a:t>: παροχή ευκαιριών στους μαθητές να χρησιμοποιούν αποτελεσματικά τις γλώσσες τους, ώστε να συνδεθούν με άλλους ανθρώπους και να διακριθούν στον κόσμο όπου ζουν</a:t>
            </a:r>
          </a:p>
        </p:txBody>
      </p:sp>
    </p:spTree>
    <p:extLst>
      <p:ext uri="{BB962C8B-B14F-4D97-AF65-F5344CB8AC3E}">
        <p14:creationId xmlns:p14="http://schemas.microsoft.com/office/powerpoint/2010/main" val="714281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5"/>
          </p:nvPr>
        </p:nvSpPr>
        <p:spPr/>
        <p:txBody>
          <a:bodyPr/>
          <a:lstStyle/>
          <a:p>
            <a:pPr algn="ctr"/>
            <a:fld id="{CEAB1635-7AB6-4A02-8F63-2344453D2D84}" type="slidenum">
              <a:rPr lang="en-US" smtClean="0"/>
              <a:pPr algn="ctr"/>
              <a:t>15</a:t>
            </a:fld>
            <a:endParaRPr lang="en-US" dirty="0"/>
          </a:p>
        </p:txBody>
      </p:sp>
      <p:sp>
        <p:nvSpPr>
          <p:cNvPr id="4" name="3 - Τίτλος"/>
          <p:cNvSpPr>
            <a:spLocks noGrp="1"/>
          </p:cNvSpPr>
          <p:nvPr>
            <p:ph type="title"/>
          </p:nvPr>
        </p:nvSpPr>
        <p:spPr>
          <a:xfrm>
            <a:off x="457200" y="152400"/>
            <a:ext cx="8229600" cy="1044352"/>
          </a:xfrm>
        </p:spPr>
        <p:txBody>
          <a:bodyPr>
            <a:noAutofit/>
          </a:bodyPr>
          <a:lstStyle/>
          <a:p>
            <a:pPr algn="ctr"/>
            <a:r>
              <a:rPr lang="el-GR" sz="3200" dirty="0" smtClean="0"/>
              <a:t>γνωστικές απαιτήσεις δραστηριοτήτων και </a:t>
            </a:r>
            <a:r>
              <a:rPr lang="el-GR" sz="3200" dirty="0" err="1" smtClean="0"/>
              <a:t>πλαισιακή</a:t>
            </a:r>
            <a:r>
              <a:rPr lang="el-GR" sz="3200" dirty="0" smtClean="0"/>
              <a:t> στήριξη</a:t>
            </a:r>
            <a:endParaRPr lang="el-GR" sz="32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827584" y="1524000"/>
            <a:ext cx="7416824" cy="5001344"/>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pPr marL="0" indent="0" algn="just">
              <a:buNone/>
            </a:pPr>
            <a:r>
              <a:rPr lang="el-GR" u="sng" dirty="0" smtClean="0"/>
              <a:t>κάθετος άξονας</a:t>
            </a:r>
            <a:r>
              <a:rPr lang="el-GR" dirty="0" smtClean="0"/>
              <a:t>: απλές νοητικά μη απαιτητικές δραστηριότητες που διεκπεραιώνονται με αυτοματοποιημένο τρόπο </a:t>
            </a:r>
            <a:r>
              <a:rPr lang="el-GR" dirty="0" smtClean="0">
                <a:sym typeface="Wingdings" pitchFamily="2" charset="2"/>
              </a:rPr>
              <a:t> νοητικά απαιτητικές δραστηριότητες που για να διεκπεραιωθούν απαιτείται η ενεργοποίηση ανώτερων νοητικών διαδικασιών</a:t>
            </a:r>
          </a:p>
          <a:p>
            <a:pPr marL="0" indent="0" algn="just">
              <a:buNone/>
            </a:pPr>
            <a:r>
              <a:rPr lang="el-GR" u="sng" dirty="0" smtClean="0">
                <a:sym typeface="Wingdings" pitchFamily="2" charset="2"/>
              </a:rPr>
              <a:t>οριζόντιος άξονας</a:t>
            </a:r>
            <a:r>
              <a:rPr lang="el-GR" dirty="0" smtClean="0">
                <a:sym typeface="Wingdings" pitchFamily="2" charset="2"/>
              </a:rPr>
              <a:t>: γενναιόδωρη παροχή βοηθημάτων στήριξης  σχεδόν μηδενική παροχή βοηθημάτων στήριξης: οι δραστηριότητες κατανοούνται και διεκπεραιώνονται στη βάση λεκτικά διατυπωμένων οδηγιών</a:t>
            </a:r>
          </a:p>
          <a:p>
            <a:pPr marL="0" indent="0" algn="just">
              <a:buNone/>
            </a:pPr>
            <a:r>
              <a:rPr lang="el-GR" i="1" dirty="0" smtClean="0">
                <a:sym typeface="Wingdings" pitchFamily="2" charset="2"/>
              </a:rPr>
              <a:t>βοηθήματα στήριξης</a:t>
            </a:r>
            <a:r>
              <a:rPr lang="el-GR" dirty="0" smtClean="0">
                <a:sym typeface="Wingdings" pitchFamily="2" charset="2"/>
              </a:rPr>
              <a:t>: εικόνες</a:t>
            </a:r>
            <a:r>
              <a:rPr lang="el-GR" dirty="0">
                <a:sym typeface="Wingdings" pitchFamily="2" charset="2"/>
              </a:rPr>
              <a:t>, </a:t>
            </a:r>
            <a:r>
              <a:rPr lang="el-GR" dirty="0" smtClean="0">
                <a:sym typeface="Wingdings" pitchFamily="2" charset="2"/>
              </a:rPr>
              <a:t>σχεδιαγράμματα, εποπτικά υλικά, παραδείγματα</a:t>
            </a:r>
            <a:r>
              <a:rPr lang="el-GR" dirty="0">
                <a:sym typeface="Wingdings" pitchFamily="2" charset="2"/>
              </a:rPr>
              <a:t>, συνεργατική μάθηση, πρώτη γλώσσα μαθητή </a:t>
            </a:r>
            <a:r>
              <a:rPr lang="el-GR" dirty="0" smtClean="0">
                <a:sym typeface="Wingdings" pitchFamily="2" charset="2"/>
              </a:rPr>
              <a:t>κ.ά.</a:t>
            </a:r>
            <a:endParaRPr lang="el-GR" dirty="0"/>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16</a:t>
            </a:fld>
            <a:endParaRPr lang="en-US" dirty="0"/>
          </a:p>
        </p:txBody>
      </p:sp>
      <p:sp>
        <p:nvSpPr>
          <p:cNvPr id="4" name="Τίτλος 3"/>
          <p:cNvSpPr>
            <a:spLocks noGrp="1"/>
          </p:cNvSpPr>
          <p:nvPr>
            <p:ph type="title"/>
          </p:nvPr>
        </p:nvSpPr>
        <p:spPr/>
        <p:txBody>
          <a:bodyPr>
            <a:normAutofit/>
          </a:bodyPr>
          <a:lstStyle/>
          <a:p>
            <a:pPr algn="ctr"/>
            <a:r>
              <a:rPr lang="el-GR" sz="3200" dirty="0" smtClean="0"/>
              <a:t>γνωστικές απαιτήσεις δραστηριοτήτων και </a:t>
            </a:r>
            <a:r>
              <a:rPr lang="el-GR" sz="3200" dirty="0" err="1" smtClean="0"/>
              <a:t>πλαισιακή</a:t>
            </a:r>
            <a:r>
              <a:rPr lang="el-GR" sz="3200" dirty="0" smtClean="0"/>
              <a:t> στήριξη </a:t>
            </a:r>
            <a:r>
              <a:rPr lang="el-GR" sz="1800" dirty="0" smtClean="0"/>
              <a:t>(</a:t>
            </a:r>
            <a:r>
              <a:rPr lang="el-GR" sz="1800" dirty="0" err="1" smtClean="0"/>
              <a:t>Σκούρτου</a:t>
            </a:r>
            <a:r>
              <a:rPr lang="el-GR" sz="1800" dirty="0" smtClean="0"/>
              <a:t> , </a:t>
            </a:r>
            <a:r>
              <a:rPr lang="el-GR" sz="1800" dirty="0" err="1" smtClean="0"/>
              <a:t>Βρατσάλης</a:t>
            </a:r>
            <a:r>
              <a:rPr lang="el-GR" sz="1800" dirty="0" smtClean="0"/>
              <a:t> &amp; </a:t>
            </a:r>
            <a:r>
              <a:rPr lang="el-GR" sz="1800" dirty="0" err="1" smtClean="0"/>
              <a:t>Γκόβαρης</a:t>
            </a:r>
            <a:r>
              <a:rPr lang="el-GR" sz="1800" dirty="0" smtClean="0"/>
              <a:t> 2004:82)</a:t>
            </a:r>
            <a:endParaRPr lang="el-GR" sz="1800" dirty="0"/>
          </a:p>
        </p:txBody>
      </p:sp>
    </p:spTree>
    <p:extLst>
      <p:ext uri="{BB962C8B-B14F-4D97-AF65-F5344CB8AC3E}">
        <p14:creationId xmlns:p14="http://schemas.microsoft.com/office/powerpoint/2010/main" val="1590061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a:bodyPr>
          <a:lstStyle/>
          <a:p>
            <a:pPr marL="0" indent="0" algn="just">
              <a:buNone/>
            </a:pPr>
            <a:r>
              <a:rPr lang="el-GR" sz="2400" b="1" dirty="0"/>
              <a:t>β</a:t>
            </a:r>
            <a:r>
              <a:rPr lang="el-GR" sz="2400" b="1" dirty="0" smtClean="0"/>
              <a:t>ασικός </a:t>
            </a:r>
            <a:r>
              <a:rPr lang="el-GR" sz="2400" b="1" dirty="0"/>
              <a:t>στόχος </a:t>
            </a:r>
            <a:r>
              <a:rPr lang="el-GR" sz="2400" dirty="0"/>
              <a:t>είναι η παροχή τέτοιων βοηθημάτων στήριξης ώστε, χωρίς να μειώνεται το νοητικό επίπεδο γνωστικά απαιτητικών </a:t>
            </a:r>
            <a:r>
              <a:rPr lang="el-GR" sz="2400" dirty="0" smtClean="0"/>
              <a:t>δραστηριοτήτων,</a:t>
            </a:r>
          </a:p>
          <a:p>
            <a:pPr marL="0" indent="0" algn="just">
              <a:buNone/>
            </a:pPr>
            <a:r>
              <a:rPr lang="el-GR" sz="2400" dirty="0" smtClean="0"/>
              <a:t>να </a:t>
            </a:r>
            <a:r>
              <a:rPr lang="el-GR" sz="2400" dirty="0"/>
              <a:t>εξασφαλίζεται η ενεργός εμπλοκή του μαθητή </a:t>
            </a:r>
            <a:r>
              <a:rPr lang="el-GR" sz="2400" dirty="0" smtClean="0"/>
              <a:t>και</a:t>
            </a:r>
          </a:p>
          <a:p>
            <a:pPr marL="0" indent="0" algn="just">
              <a:buNone/>
            </a:pPr>
            <a:r>
              <a:rPr lang="el-GR" sz="2400" dirty="0" smtClean="0"/>
              <a:t>να </a:t>
            </a:r>
            <a:r>
              <a:rPr lang="el-GR" sz="2400" dirty="0"/>
              <a:t>αποτρέπεται η απόσυρσή του από τη μάθηση λόγω του υψηλού βαθμού δυσκολίας </a:t>
            </a:r>
            <a:endParaRPr lang="el-GR" sz="2400" dirty="0" smtClean="0"/>
          </a:p>
          <a:p>
            <a:pPr marL="0" indent="0" algn="just">
              <a:buNone/>
            </a:pPr>
            <a:r>
              <a:rPr lang="el-GR" sz="2400" i="1" dirty="0" smtClean="0"/>
              <a:t>	</a:t>
            </a:r>
            <a:r>
              <a:rPr lang="en-US" sz="2400" i="1" dirty="0" smtClean="0">
                <a:sym typeface="Wingdings" pitchFamily="2" charset="2"/>
              </a:rPr>
              <a:t> </a:t>
            </a:r>
            <a:r>
              <a:rPr lang="el-GR" sz="2400" i="1" dirty="0" smtClean="0"/>
              <a:t>γλώσσα και περιεχόμενο μπορούν να κατακτηθούν πιο αποτελεσματικά, όταν οι μαθητές προκαλούνται μεν νοητικά, αλλά λαμβάνουν </a:t>
            </a:r>
            <a:r>
              <a:rPr lang="el-GR" sz="2400" i="1" dirty="0"/>
              <a:t>τη γλωσσική και </a:t>
            </a:r>
            <a:r>
              <a:rPr lang="el-GR" sz="2400" i="1" dirty="0" err="1"/>
              <a:t>πλαισιακή</a:t>
            </a:r>
            <a:r>
              <a:rPr lang="el-GR" sz="2400" i="1" dirty="0"/>
              <a:t> υποστήριξη που απαιτείται για την επιτυχή εκτέλεση του σχολικού </a:t>
            </a:r>
            <a:r>
              <a:rPr lang="el-GR" sz="2400" i="1" dirty="0" smtClean="0"/>
              <a:t>καθήκοντος  </a:t>
            </a:r>
            <a:r>
              <a:rPr lang="el-GR" sz="2400" dirty="0"/>
              <a:t>(</a:t>
            </a:r>
            <a:r>
              <a:rPr lang="en-US" sz="2400" dirty="0"/>
              <a:t>Cummins</a:t>
            </a:r>
            <a:r>
              <a:rPr lang="el-GR" sz="2400" dirty="0"/>
              <a:t>, </a:t>
            </a:r>
            <a:r>
              <a:rPr lang="el-GR" sz="2400" dirty="0" smtClean="0"/>
              <a:t>1996/2005: 109</a:t>
            </a:r>
            <a:r>
              <a:rPr lang="el-GR" sz="2400" dirty="0"/>
              <a:t>).</a:t>
            </a:r>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17</a:t>
            </a:fld>
            <a:endParaRPr lang="en-US" dirty="0"/>
          </a:p>
        </p:txBody>
      </p:sp>
      <p:sp>
        <p:nvSpPr>
          <p:cNvPr id="4" name="Τίτλος 3"/>
          <p:cNvSpPr>
            <a:spLocks noGrp="1"/>
          </p:cNvSpPr>
          <p:nvPr>
            <p:ph type="title"/>
          </p:nvPr>
        </p:nvSpPr>
        <p:spPr/>
        <p:txBody>
          <a:bodyPr>
            <a:normAutofit/>
          </a:bodyPr>
          <a:lstStyle/>
          <a:p>
            <a:pPr algn="ctr"/>
            <a:r>
              <a:rPr lang="el-GR" sz="3200" dirty="0"/>
              <a:t>γνωστικές απαιτήσεις δραστηριοτήτων και </a:t>
            </a:r>
            <a:r>
              <a:rPr lang="el-GR" sz="3200" dirty="0" err="1"/>
              <a:t>πλαισιακή</a:t>
            </a:r>
            <a:r>
              <a:rPr lang="el-GR" sz="3200" dirty="0"/>
              <a:t> στήριξη</a:t>
            </a:r>
          </a:p>
        </p:txBody>
      </p:sp>
    </p:spTree>
    <p:extLst>
      <p:ext uri="{BB962C8B-B14F-4D97-AF65-F5344CB8AC3E}">
        <p14:creationId xmlns:p14="http://schemas.microsoft.com/office/powerpoint/2010/main" val="34328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a:r>
              <a:rPr lang="el-GR" dirty="0" smtClean="0"/>
              <a:t>να συνειδητοποιήσουν οι φοιτητές τη διάκριση του </a:t>
            </a:r>
            <a:r>
              <a:rPr lang="en-US" dirty="0" smtClean="0"/>
              <a:t>Cummins </a:t>
            </a:r>
            <a:r>
              <a:rPr lang="el-GR" dirty="0" smtClean="0"/>
              <a:t>μεταξύ συνομιλιακής ευχέρειας και ακαδημαϊκής γλωσσικής ικανότητας,</a:t>
            </a:r>
          </a:p>
          <a:p>
            <a:pPr algn="just"/>
            <a:r>
              <a:rPr lang="el-GR" dirty="0" smtClean="0"/>
              <a:t>να αναγνωρίζουν βασικά χαρακτηριστικά της ακαδημαϊκής γλώσσας,</a:t>
            </a:r>
          </a:p>
          <a:p>
            <a:pPr algn="just"/>
            <a:r>
              <a:rPr lang="el-GR" dirty="0" smtClean="0"/>
              <a:t>να εξοικειωθούν σε θεωρητικό επίπεδο με το πλαίσιο ανάπτυξης της ακαδημαϊκής γλωσσικής ικανότητας δίγλωσσων μαθητών.</a:t>
            </a:r>
          </a:p>
          <a:p>
            <a:pPr algn="just"/>
            <a:endParaRPr lang="el-GR" dirty="0"/>
          </a:p>
          <a:p>
            <a:pPr algn="just"/>
            <a:r>
              <a:rPr lang="el-GR" b="1" dirty="0" smtClean="0"/>
              <a:t>Λέξεις κλειδιά</a:t>
            </a:r>
            <a:r>
              <a:rPr lang="el-GR" b="1" dirty="0" smtClean="0"/>
              <a:t>: </a:t>
            </a:r>
            <a:r>
              <a:rPr lang="el-GR" dirty="0" smtClean="0"/>
              <a:t>συνομιλιακή ευχέρεια, ακαδημαϊκή γλωσσική ικανότητα, γλώσσα της επιστήμης, καλλιέργεια ακαδημαϊκής γλωσσικής ικανότητας, πλαίσιο στήριξης</a:t>
            </a:r>
            <a:endParaRPr lang="en-US" dirty="0"/>
          </a:p>
        </p:txBody>
      </p:sp>
      <p:sp>
        <p:nvSpPr>
          <p:cNvPr id="3" name="Slide Number Placeholder 2"/>
          <p:cNvSpPr>
            <a:spLocks noGrp="1"/>
          </p:cNvSpPr>
          <p:nvPr>
            <p:ph type="sldNum" sz="quarter" idx="15"/>
          </p:nvPr>
        </p:nvSpPr>
        <p:spPr/>
        <p:txBody>
          <a:bodyPr/>
          <a:lstStyle/>
          <a:p>
            <a:pPr algn="ctr"/>
            <a:fld id="{CEAB1635-7AB6-4A02-8F63-2344453D2D84}" type="slidenum">
              <a:rPr lang="en-US" smtClean="0"/>
              <a:pPr algn="ctr"/>
              <a:t>2</a:t>
            </a:fld>
            <a:endParaRPr lang="en-US" dirty="0"/>
          </a:p>
        </p:txBody>
      </p:sp>
      <p:sp>
        <p:nvSpPr>
          <p:cNvPr id="4" name="Title 3"/>
          <p:cNvSpPr>
            <a:spLocks noGrp="1"/>
          </p:cNvSpPr>
          <p:nvPr>
            <p:ph type="title"/>
          </p:nvPr>
        </p:nvSpPr>
        <p:spPr/>
        <p:txBody>
          <a:bodyPr/>
          <a:lstStyle/>
          <a:p>
            <a:pPr algn="ctr"/>
            <a:r>
              <a:rPr lang="el-GR" dirty="0" smtClean="0"/>
              <a:t>μαθησιακοί στόχοι</a:t>
            </a:r>
            <a:endParaRPr lang="en-US" dirty="0"/>
          </a:p>
        </p:txBody>
      </p:sp>
    </p:spTree>
    <p:extLst>
      <p:ext uri="{BB962C8B-B14F-4D97-AF65-F5344CB8AC3E}">
        <p14:creationId xmlns:p14="http://schemas.microsoft.com/office/powerpoint/2010/main" val="20071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51520" y="260648"/>
            <a:ext cx="8534400" cy="1039813"/>
          </a:xfrm>
        </p:spPr>
        <p:txBody>
          <a:bodyPr>
            <a:noAutofit/>
          </a:bodyPr>
          <a:lstStyle/>
          <a:p>
            <a:pPr algn="ctr" eaLnBrk="1" hangingPunct="1"/>
            <a:r>
              <a:rPr lang="el-GR" sz="2400" dirty="0" smtClean="0">
                <a:solidFill>
                  <a:schemeClr val="tx1"/>
                </a:solidFill>
                <a:latin typeface="+mn-lt"/>
              </a:rPr>
              <a:t>σχέση μεταξύ γλωσσικής ανάπτυξης και σχολικής επιτυχίας των δίγλωσσων μαθητών:</a:t>
            </a:r>
            <a:br>
              <a:rPr lang="el-GR" sz="2400" dirty="0" smtClean="0">
                <a:solidFill>
                  <a:schemeClr val="tx1"/>
                </a:solidFill>
                <a:latin typeface="+mn-lt"/>
              </a:rPr>
            </a:br>
            <a:r>
              <a:rPr lang="el-GR" sz="2400" dirty="0" smtClean="0">
                <a:solidFill>
                  <a:schemeClr val="tx1"/>
                </a:solidFill>
                <a:latin typeface="+mn-lt"/>
              </a:rPr>
              <a:t> παραδείγματα από </a:t>
            </a:r>
            <a:r>
              <a:rPr lang="en-US" sz="2400" dirty="0" smtClean="0">
                <a:solidFill>
                  <a:schemeClr val="tx1"/>
                </a:solidFill>
                <a:latin typeface="+mn-lt"/>
              </a:rPr>
              <a:t>Cummins 2005</a:t>
            </a:r>
            <a:endParaRPr lang="el-GR" sz="2400" dirty="0" smtClean="0">
              <a:solidFill>
                <a:schemeClr val="tx1"/>
              </a:solidFill>
              <a:latin typeface="+mn-lt"/>
            </a:endParaRPr>
          </a:p>
        </p:txBody>
      </p:sp>
      <p:sp>
        <p:nvSpPr>
          <p:cNvPr id="15364" name="Content Placeholder 3"/>
          <p:cNvSpPr>
            <a:spLocks noGrp="1"/>
          </p:cNvSpPr>
          <p:nvPr>
            <p:ph sz="quarter" idx="1"/>
          </p:nvPr>
        </p:nvSpPr>
        <p:spPr>
          <a:xfrm>
            <a:off x="301625" y="1527175"/>
            <a:ext cx="8504238" cy="4572000"/>
          </a:xfrm>
        </p:spPr>
        <p:txBody>
          <a:bodyPr/>
          <a:lstStyle/>
          <a:p>
            <a:pPr algn="just" eaLnBrk="1" hangingPunct="1"/>
            <a:r>
              <a:rPr lang="el-GR" sz="2400" dirty="0" smtClean="0"/>
              <a:t>παράδοξο ανεπτυγμένης επικοινωνιακής ευχέρειας που δεν συνοδεύεται από ανάλογη σχολική επιτυχία </a:t>
            </a:r>
            <a:endParaRPr lang="en-US" sz="2400" dirty="0" smtClean="0"/>
          </a:p>
          <a:p>
            <a:pPr algn="just" eaLnBrk="1" hangingPunct="1"/>
            <a:r>
              <a:rPr lang="el-GR" sz="2400" dirty="0" smtClean="0"/>
              <a:t>οι δεξιότητες στη διαπροσωπική προφορική επικοινωνία ερμηνεύονται ως έγκυροι δείκτες της συνολικής ικανότητας στη γλώσσα</a:t>
            </a:r>
          </a:p>
          <a:p>
            <a:pPr algn="just" eaLnBrk="1" hangingPunct="1"/>
            <a:r>
              <a:rPr lang="el-GR" sz="2400" dirty="0" smtClean="0"/>
              <a:t>η απόδοση μειωμένων γνωστικών ικανοτήτων σε μαθητές που διαφέρουν πολιτισμικά μπορεί να </a:t>
            </a:r>
            <a:r>
              <a:rPr lang="el-GR" sz="2400" dirty="0" err="1" smtClean="0"/>
              <a:t>αυτοεπαληθευτεί</a:t>
            </a:r>
            <a:endParaRPr lang="en-US" sz="2400" dirty="0" smtClean="0"/>
          </a:p>
          <a:p>
            <a:pPr eaLnBrk="1" hangingPunct="1">
              <a:buFont typeface="Wingdings 2" pitchFamily="18" charset="2"/>
              <a:buNone/>
            </a:pPr>
            <a:endParaRPr lang="en-US" dirty="0" smtClean="0">
              <a:latin typeface="Palatino Linotype" pitchFamily="18" charset="0"/>
            </a:endParaRPr>
          </a:p>
          <a:p>
            <a:pPr eaLnBrk="1" hangingPunct="1">
              <a:buFont typeface="Wingdings 2" pitchFamily="18" charset="2"/>
              <a:buNone/>
            </a:pPr>
            <a:endParaRPr lang="en-US" dirty="0" smtClean="0">
              <a:latin typeface="Palatino Linotype" pitchFamily="18" charset="0"/>
            </a:endParaRPr>
          </a:p>
          <a:p>
            <a:pPr eaLnBrk="1" hangingPunct="1">
              <a:buFont typeface="Wingdings 2" pitchFamily="18" charset="2"/>
              <a:buNone/>
            </a:pPr>
            <a:endParaRPr lang="en-US" dirty="0" smtClean="0">
              <a:latin typeface="Palatino Linotype" pitchFamily="18" charset="0"/>
            </a:endParaRPr>
          </a:p>
          <a:p>
            <a:pPr eaLnBrk="1" hangingPunct="1">
              <a:buFont typeface="Wingdings 2" pitchFamily="18" charset="2"/>
              <a:buNone/>
            </a:pPr>
            <a:endParaRPr lang="el-GR" dirty="0" smtClean="0">
              <a:latin typeface="Palatino Linotype" pitchFamily="18" charset="0"/>
            </a:endParaRPr>
          </a:p>
        </p:txBody>
      </p:sp>
      <p:sp>
        <p:nvSpPr>
          <p:cNvPr id="2" name="Θέση αριθμού διαφάνειας 1"/>
          <p:cNvSpPr>
            <a:spLocks noGrp="1"/>
          </p:cNvSpPr>
          <p:nvPr>
            <p:ph type="sldNum" sz="quarter" idx="15"/>
          </p:nvPr>
        </p:nvSpPr>
        <p:spPr/>
        <p:txBody>
          <a:bodyPr/>
          <a:lstStyle/>
          <a:p>
            <a:pPr algn="ctr"/>
            <a:fld id="{CEAB1635-7AB6-4A02-8F63-2344453D2D84}" type="slidenum">
              <a:rPr lang="en-US" smtClean="0"/>
              <a:pPr algn="ctr"/>
              <a:t>3</a:t>
            </a:fld>
            <a:endParaRPr lang="en-US" dirty="0"/>
          </a:p>
        </p:txBody>
      </p:sp>
    </p:spTree>
    <p:extLst>
      <p:ext uri="{BB962C8B-B14F-4D97-AF65-F5344CB8AC3E}">
        <p14:creationId xmlns:p14="http://schemas.microsoft.com/office/powerpoint/2010/main" val="669135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23850" y="188913"/>
            <a:ext cx="8534400" cy="1184275"/>
          </a:xfrm>
        </p:spPr>
        <p:txBody>
          <a:bodyPr>
            <a:noAutofit/>
          </a:bodyPr>
          <a:lstStyle/>
          <a:p>
            <a:pPr algn="ctr" eaLnBrk="1" hangingPunct="1"/>
            <a:r>
              <a:rPr lang="el-GR" sz="2400" dirty="0" smtClean="0">
                <a:solidFill>
                  <a:schemeClr val="tx1"/>
                </a:solidFill>
                <a:latin typeface="+mn-lt"/>
              </a:rPr>
              <a:t>σχέση μεταξύ γλωσσικής ανάπτυξης και σχολικής επιτυχίας των δίγλωσσων μαθητών:</a:t>
            </a:r>
            <a:br>
              <a:rPr lang="el-GR" sz="2400" dirty="0" smtClean="0">
                <a:solidFill>
                  <a:schemeClr val="tx1"/>
                </a:solidFill>
                <a:latin typeface="+mn-lt"/>
              </a:rPr>
            </a:br>
            <a:r>
              <a:rPr lang="el-GR" sz="2400" dirty="0" smtClean="0">
                <a:solidFill>
                  <a:schemeClr val="tx1"/>
                </a:solidFill>
                <a:latin typeface="+mn-lt"/>
              </a:rPr>
              <a:t>ένα παράδειγμα από τα δεδομένα στην Ελληνική</a:t>
            </a:r>
          </a:p>
        </p:txBody>
      </p:sp>
      <p:pic>
        <p:nvPicPr>
          <p:cNvPr id="16389" name="Picture 2"/>
          <p:cNvPicPr>
            <a:picLocks noGrp="1" noChangeAspect="1" noChangeArrowheads="1"/>
          </p:cNvPicPr>
          <p:nvPr>
            <p:ph sz="quarter" idx="1"/>
          </p:nvPr>
        </p:nvPicPr>
        <p:blipFill>
          <a:blip r:embed="rId3" cstate="print">
            <a:extLst>
              <a:ext uri="{28A0092B-C50C-407E-A947-70E740481C1C}">
                <a14:useLocalDpi xmlns:a14="http://schemas.microsoft.com/office/drawing/2010/main" val="0"/>
              </a:ext>
            </a:extLst>
          </a:blip>
          <a:srcRect/>
          <a:stretch>
            <a:fillRect/>
          </a:stretch>
        </p:blipFill>
        <p:spPr>
          <a:xfrm>
            <a:off x="1116013" y="1484313"/>
            <a:ext cx="7127875" cy="3384550"/>
          </a:xfrm>
          <a:noFill/>
        </p:spPr>
      </p:pic>
      <p:sp>
        <p:nvSpPr>
          <p:cNvPr id="16390" name="TextBox 6"/>
          <p:cNvSpPr txBox="1">
            <a:spLocks noChangeArrowheads="1"/>
          </p:cNvSpPr>
          <p:nvPr/>
        </p:nvSpPr>
        <p:spPr bwMode="auto">
          <a:xfrm>
            <a:off x="2987675" y="4868863"/>
            <a:ext cx="51133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l-GR" i="1" dirty="0" err="1">
                <a:latin typeface="+mn-lt"/>
              </a:rPr>
              <a:t>Τσοκαλίδου</a:t>
            </a:r>
            <a:r>
              <a:rPr lang="el-GR" i="1" dirty="0">
                <a:latin typeface="+mn-lt"/>
              </a:rPr>
              <a:t> 2005</a:t>
            </a:r>
          </a:p>
        </p:txBody>
      </p:sp>
    </p:spTree>
    <p:extLst>
      <p:ext uri="{BB962C8B-B14F-4D97-AF65-F5344CB8AC3E}">
        <p14:creationId xmlns:p14="http://schemas.microsoft.com/office/powerpoint/2010/main" val="2761845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539750" y="333374"/>
            <a:ext cx="8064500" cy="1151409"/>
          </a:xfrm>
        </p:spPr>
        <p:txBody>
          <a:bodyPr>
            <a:noAutofit/>
          </a:bodyPr>
          <a:lstStyle/>
          <a:p>
            <a:pPr algn="ctr" eaLnBrk="1" hangingPunct="1"/>
            <a:r>
              <a:rPr lang="el-GR" sz="3200" dirty="0" smtClean="0">
                <a:solidFill>
                  <a:schemeClr val="tx1"/>
                </a:solidFill>
                <a:latin typeface="+mn-lt"/>
              </a:rPr>
              <a:t>οι τρεις πτυχές της γλωσσικής ικανότητας </a:t>
            </a:r>
            <a:r>
              <a:rPr lang="en-US" sz="3200" dirty="0" smtClean="0">
                <a:solidFill>
                  <a:schemeClr val="tx1"/>
                </a:solidFill>
                <a:latin typeface="+mn-lt"/>
              </a:rPr>
              <a:t/>
            </a:r>
            <a:br>
              <a:rPr lang="en-US" sz="3200" dirty="0" smtClean="0">
                <a:solidFill>
                  <a:schemeClr val="tx1"/>
                </a:solidFill>
                <a:latin typeface="+mn-lt"/>
              </a:rPr>
            </a:br>
            <a:r>
              <a:rPr lang="el-GR" sz="3200" dirty="0" smtClean="0">
                <a:solidFill>
                  <a:schemeClr val="tx1"/>
                </a:solidFill>
                <a:latin typeface="+mn-lt"/>
              </a:rPr>
              <a:t>(</a:t>
            </a:r>
            <a:r>
              <a:rPr lang="en-US" sz="3200" dirty="0" smtClean="0">
                <a:solidFill>
                  <a:schemeClr val="tx1"/>
                </a:solidFill>
                <a:latin typeface="+mn-lt"/>
              </a:rPr>
              <a:t>Cummins 1996/2005)</a:t>
            </a:r>
            <a:r>
              <a:rPr lang="el-GR" sz="3200" dirty="0" smtClean="0">
                <a:solidFill>
                  <a:schemeClr val="tx1"/>
                </a:solidFill>
                <a:latin typeface="+mn-lt"/>
              </a:rPr>
              <a:t> (1/3)</a:t>
            </a:r>
          </a:p>
        </p:txBody>
      </p:sp>
      <p:sp>
        <p:nvSpPr>
          <p:cNvPr id="17412" name="Content Placeholder 3"/>
          <p:cNvSpPr>
            <a:spLocks noGrp="1"/>
          </p:cNvSpPr>
          <p:nvPr>
            <p:ph sz="quarter" idx="1"/>
          </p:nvPr>
        </p:nvSpPr>
        <p:spPr>
          <a:xfrm>
            <a:off x="301625" y="1773238"/>
            <a:ext cx="8504238" cy="4325937"/>
          </a:xfrm>
        </p:spPr>
        <p:txBody>
          <a:bodyPr/>
          <a:lstStyle/>
          <a:p>
            <a:pPr algn="just" eaLnBrk="1" hangingPunct="1"/>
            <a:r>
              <a:rPr lang="el-GR" i="1" dirty="0" smtClean="0"/>
              <a:t>α. </a:t>
            </a:r>
            <a:r>
              <a:rPr lang="el-GR" i="1" dirty="0" err="1" smtClean="0"/>
              <a:t>συνομιλιακή</a:t>
            </a:r>
            <a:r>
              <a:rPr lang="el-GR" i="1" dirty="0" smtClean="0"/>
              <a:t> (επικοινωνιακή) ευχέρεια</a:t>
            </a:r>
            <a:r>
              <a:rPr lang="el-GR" dirty="0" smtClean="0"/>
              <a:t>: ικανότητα διεξαγωγής μιας συνομιλίας σε περιστάσεις οικειότητας και επαφής, πρόσωπο με πρόσωπο</a:t>
            </a:r>
          </a:p>
          <a:p>
            <a:pPr algn="just" eaLnBrk="1" hangingPunct="1">
              <a:buFont typeface="Wingdings 2" pitchFamily="18" charset="2"/>
              <a:buNone/>
            </a:pPr>
            <a:r>
              <a:rPr lang="en-US" dirty="0" smtClean="0"/>
              <a:t>	</a:t>
            </a:r>
            <a:r>
              <a:rPr lang="el-GR" u="sng" dirty="0" smtClean="0"/>
              <a:t>χαρακτηριστικά</a:t>
            </a:r>
            <a:r>
              <a:rPr lang="el-GR" dirty="0" smtClean="0"/>
              <a:t>: λεξιλόγιο υψηλής συχνότητας, απλές γραμματικές δομές, υποστήριξη από εξωτερικούς δείκτες (εκφράσεις προσώπου, χειρονομίες, επιτονισμός…) (</a:t>
            </a:r>
            <a:r>
              <a:rPr lang="el-GR" dirty="0" err="1" smtClean="0"/>
              <a:t>πλαισιακή</a:t>
            </a:r>
            <a:r>
              <a:rPr lang="el-GR" dirty="0" smtClean="0"/>
              <a:t> στήριξη)</a:t>
            </a:r>
          </a:p>
          <a:p>
            <a:pPr eaLnBrk="1" hangingPunct="1"/>
            <a:endParaRPr lang="el-GR" dirty="0" smtClean="0">
              <a:latin typeface="Palatino Linotype" pitchFamily="18" charset="0"/>
            </a:endParaRPr>
          </a:p>
        </p:txBody>
      </p:sp>
      <p:sp>
        <p:nvSpPr>
          <p:cNvPr id="2" name="Θέση αριθμού διαφάνειας 1"/>
          <p:cNvSpPr>
            <a:spLocks noGrp="1"/>
          </p:cNvSpPr>
          <p:nvPr>
            <p:ph type="sldNum" sz="quarter" idx="15"/>
          </p:nvPr>
        </p:nvSpPr>
        <p:spPr/>
        <p:txBody>
          <a:bodyPr/>
          <a:lstStyle/>
          <a:p>
            <a:pPr algn="ctr"/>
            <a:fld id="{CEAB1635-7AB6-4A02-8F63-2344453D2D84}" type="slidenum">
              <a:rPr lang="en-US" smtClean="0"/>
              <a:pPr algn="ctr"/>
              <a:t>5</a:t>
            </a:fld>
            <a:endParaRPr lang="en-US" dirty="0"/>
          </a:p>
        </p:txBody>
      </p:sp>
    </p:spTree>
    <p:extLst>
      <p:ext uri="{BB962C8B-B14F-4D97-AF65-F5344CB8AC3E}">
        <p14:creationId xmlns:p14="http://schemas.microsoft.com/office/powerpoint/2010/main" val="2211433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539750" y="333374"/>
            <a:ext cx="8064500" cy="1151409"/>
          </a:xfrm>
        </p:spPr>
        <p:txBody>
          <a:bodyPr>
            <a:noAutofit/>
          </a:bodyPr>
          <a:lstStyle/>
          <a:p>
            <a:pPr algn="ctr" eaLnBrk="1" hangingPunct="1"/>
            <a:r>
              <a:rPr lang="el-GR" sz="3200" dirty="0" smtClean="0">
                <a:solidFill>
                  <a:schemeClr val="tx1"/>
                </a:solidFill>
                <a:latin typeface="+mn-lt"/>
              </a:rPr>
              <a:t>οι τρεις πτυχές της γλωσσικής ικανότητας </a:t>
            </a:r>
            <a:r>
              <a:rPr lang="en-US" sz="3200" dirty="0" smtClean="0">
                <a:solidFill>
                  <a:schemeClr val="tx1"/>
                </a:solidFill>
                <a:latin typeface="+mn-lt"/>
              </a:rPr>
              <a:t/>
            </a:r>
            <a:br>
              <a:rPr lang="en-US" sz="3200" dirty="0" smtClean="0">
                <a:solidFill>
                  <a:schemeClr val="tx1"/>
                </a:solidFill>
                <a:latin typeface="+mn-lt"/>
              </a:rPr>
            </a:br>
            <a:r>
              <a:rPr lang="el-GR" sz="3200" dirty="0" smtClean="0">
                <a:solidFill>
                  <a:schemeClr val="tx1"/>
                </a:solidFill>
                <a:latin typeface="+mn-lt"/>
              </a:rPr>
              <a:t>(</a:t>
            </a:r>
            <a:r>
              <a:rPr lang="en-US" sz="3200" dirty="0" smtClean="0">
                <a:solidFill>
                  <a:schemeClr val="tx1"/>
                </a:solidFill>
                <a:latin typeface="+mn-lt"/>
              </a:rPr>
              <a:t>Cummins 1996/2005)</a:t>
            </a:r>
            <a:r>
              <a:rPr lang="el-GR" sz="3200" dirty="0" smtClean="0">
                <a:solidFill>
                  <a:schemeClr val="tx1"/>
                </a:solidFill>
                <a:latin typeface="+mn-lt"/>
              </a:rPr>
              <a:t> (2/3)</a:t>
            </a:r>
          </a:p>
        </p:txBody>
      </p:sp>
      <p:sp>
        <p:nvSpPr>
          <p:cNvPr id="18436" name="Content Placeholder 3"/>
          <p:cNvSpPr>
            <a:spLocks noGrp="1"/>
          </p:cNvSpPr>
          <p:nvPr>
            <p:ph sz="quarter" idx="1"/>
          </p:nvPr>
        </p:nvSpPr>
        <p:spPr>
          <a:xfrm>
            <a:off x="301625" y="1773238"/>
            <a:ext cx="8504238" cy="4325937"/>
          </a:xfrm>
        </p:spPr>
        <p:txBody>
          <a:bodyPr/>
          <a:lstStyle/>
          <a:p>
            <a:pPr algn="just" eaLnBrk="1" hangingPunct="1"/>
            <a:r>
              <a:rPr lang="el-GR" i="1" dirty="0" smtClean="0"/>
              <a:t>β. διακριτές γλωσσικές δεξιότητες</a:t>
            </a:r>
            <a:r>
              <a:rPr lang="el-GR" dirty="0" smtClean="0"/>
              <a:t>: ειδικές φωνολογικές και γραμματικές γνώσεις καθώς και γνώσεις γραφής και ανάγνωσης που αποκτώνται έπειτα από άμεση διδασκαλία και εξάσκηση, επίσημη ή ανεπίσημη</a:t>
            </a:r>
          </a:p>
        </p:txBody>
      </p:sp>
      <p:sp>
        <p:nvSpPr>
          <p:cNvPr id="2" name="Θέση αριθμού διαφάνειας 1"/>
          <p:cNvSpPr>
            <a:spLocks noGrp="1"/>
          </p:cNvSpPr>
          <p:nvPr>
            <p:ph type="sldNum" sz="quarter" idx="15"/>
          </p:nvPr>
        </p:nvSpPr>
        <p:spPr/>
        <p:txBody>
          <a:bodyPr/>
          <a:lstStyle/>
          <a:p>
            <a:pPr algn="ctr"/>
            <a:fld id="{CEAB1635-7AB6-4A02-8F63-2344453D2D84}" type="slidenum">
              <a:rPr lang="en-US" smtClean="0"/>
              <a:pPr algn="ctr"/>
              <a:t>6</a:t>
            </a:fld>
            <a:endParaRPr lang="en-US" dirty="0"/>
          </a:p>
        </p:txBody>
      </p:sp>
    </p:spTree>
    <p:extLst>
      <p:ext uri="{BB962C8B-B14F-4D97-AF65-F5344CB8AC3E}">
        <p14:creationId xmlns:p14="http://schemas.microsoft.com/office/powerpoint/2010/main" val="1470650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539750" y="333374"/>
            <a:ext cx="8064500" cy="1151409"/>
          </a:xfrm>
        </p:spPr>
        <p:txBody>
          <a:bodyPr>
            <a:noAutofit/>
          </a:bodyPr>
          <a:lstStyle/>
          <a:p>
            <a:pPr algn="ctr" eaLnBrk="1" hangingPunct="1"/>
            <a:r>
              <a:rPr lang="el-GR" sz="3200" dirty="0" smtClean="0">
                <a:solidFill>
                  <a:schemeClr val="tx1"/>
                </a:solidFill>
                <a:latin typeface="+mn-lt"/>
              </a:rPr>
              <a:t>οι τρεις πτυχές της γλωσσικής ικανότητας </a:t>
            </a:r>
            <a:r>
              <a:rPr lang="en-US" sz="3200" dirty="0" smtClean="0">
                <a:solidFill>
                  <a:schemeClr val="tx1"/>
                </a:solidFill>
                <a:latin typeface="+mn-lt"/>
              </a:rPr>
              <a:t/>
            </a:r>
            <a:br>
              <a:rPr lang="en-US" sz="3200" dirty="0" smtClean="0">
                <a:solidFill>
                  <a:schemeClr val="tx1"/>
                </a:solidFill>
                <a:latin typeface="+mn-lt"/>
              </a:rPr>
            </a:br>
            <a:r>
              <a:rPr lang="el-GR" sz="3200" dirty="0" smtClean="0">
                <a:solidFill>
                  <a:schemeClr val="tx1"/>
                </a:solidFill>
                <a:latin typeface="+mn-lt"/>
              </a:rPr>
              <a:t>(</a:t>
            </a:r>
            <a:r>
              <a:rPr lang="en-US" sz="3200" dirty="0" smtClean="0">
                <a:solidFill>
                  <a:schemeClr val="tx1"/>
                </a:solidFill>
                <a:latin typeface="+mn-lt"/>
              </a:rPr>
              <a:t>Cummins 1996/2005)</a:t>
            </a:r>
            <a:r>
              <a:rPr lang="el-GR" sz="3200" dirty="0" smtClean="0">
                <a:solidFill>
                  <a:schemeClr val="tx1"/>
                </a:solidFill>
                <a:latin typeface="+mn-lt"/>
              </a:rPr>
              <a:t> (3/3)</a:t>
            </a:r>
          </a:p>
        </p:txBody>
      </p:sp>
      <p:sp>
        <p:nvSpPr>
          <p:cNvPr id="19460" name="Content Placeholder 3"/>
          <p:cNvSpPr>
            <a:spLocks noGrp="1"/>
          </p:cNvSpPr>
          <p:nvPr>
            <p:ph sz="quarter" idx="1"/>
          </p:nvPr>
        </p:nvSpPr>
        <p:spPr>
          <a:xfrm>
            <a:off x="301625" y="1773238"/>
            <a:ext cx="8504238" cy="4325937"/>
          </a:xfrm>
        </p:spPr>
        <p:txBody>
          <a:bodyPr/>
          <a:lstStyle/>
          <a:p>
            <a:pPr algn="just" eaLnBrk="1" hangingPunct="1"/>
            <a:r>
              <a:rPr lang="el-GR" i="1" dirty="0" smtClean="0"/>
              <a:t>γ. ακαδημαϊκή γλωσσική ικανότητα</a:t>
            </a:r>
            <a:r>
              <a:rPr lang="el-GR" dirty="0" smtClean="0"/>
              <a:t>: ικανότητα κατανόησης και παραγωγής ολοένα και πιο σύνθετης και απαιτητικής προφορικής και γραπτής γλώσσας</a:t>
            </a:r>
          </a:p>
          <a:p>
            <a:pPr algn="just" eaLnBrk="1" hangingPunct="1">
              <a:buFont typeface="Wingdings 2" pitchFamily="18" charset="2"/>
              <a:buNone/>
            </a:pPr>
            <a:r>
              <a:rPr lang="en-US" dirty="0" smtClean="0"/>
              <a:t>	</a:t>
            </a:r>
            <a:r>
              <a:rPr lang="el-GR" u="sng" dirty="0" smtClean="0"/>
              <a:t>χαρακτηριστικά:</a:t>
            </a:r>
            <a:r>
              <a:rPr lang="el-GR" dirty="0" smtClean="0"/>
              <a:t> λεξιλόγιο χαμηλής συχνότητας, σύνθετη σύνταξη, αφηρημένες εκφράσεις, κείμενα απαιτητικά από γλωσσική και εννοιολογική άποψη, ακρίβεια και συνεκτικότητα (μειωμένη έως μηδενική </a:t>
            </a:r>
            <a:r>
              <a:rPr lang="el-GR" dirty="0" err="1" smtClean="0"/>
              <a:t>πλαισιακή</a:t>
            </a:r>
            <a:r>
              <a:rPr lang="el-GR" dirty="0" smtClean="0"/>
              <a:t> στήριξη)</a:t>
            </a:r>
          </a:p>
        </p:txBody>
      </p:sp>
      <p:sp>
        <p:nvSpPr>
          <p:cNvPr id="3" name="Θέση αριθμού διαφάνειας 2"/>
          <p:cNvSpPr>
            <a:spLocks noGrp="1"/>
          </p:cNvSpPr>
          <p:nvPr>
            <p:ph type="sldNum" sz="quarter" idx="15"/>
          </p:nvPr>
        </p:nvSpPr>
        <p:spPr/>
        <p:txBody>
          <a:bodyPr/>
          <a:lstStyle/>
          <a:p>
            <a:pPr algn="ctr"/>
            <a:fld id="{CEAB1635-7AB6-4A02-8F63-2344453D2D84}" type="slidenum">
              <a:rPr lang="en-US" smtClean="0"/>
              <a:pPr algn="ctr"/>
              <a:t>7</a:t>
            </a:fld>
            <a:endParaRPr lang="en-US" dirty="0"/>
          </a:p>
        </p:txBody>
      </p:sp>
    </p:spTree>
    <p:extLst>
      <p:ext uri="{BB962C8B-B14F-4D97-AF65-F5344CB8AC3E}">
        <p14:creationId xmlns:p14="http://schemas.microsoft.com/office/powerpoint/2010/main" val="1368439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lgn="ctr" eaLnBrk="1" hangingPunct="1"/>
            <a:r>
              <a:rPr lang="el-GR" sz="2800" dirty="0" smtClean="0">
                <a:solidFill>
                  <a:schemeClr val="tx1"/>
                </a:solidFill>
                <a:latin typeface="+mn-lt"/>
              </a:rPr>
              <a:t>χρόνοι που απαιτούνται για την ανάπτυξη των διαφορετικών πτυχών της γλωσσικής ικανότητας</a:t>
            </a:r>
          </a:p>
        </p:txBody>
      </p:sp>
      <p:sp>
        <p:nvSpPr>
          <p:cNvPr id="20484" name="Content Placeholder 3"/>
          <p:cNvSpPr>
            <a:spLocks noGrp="1"/>
          </p:cNvSpPr>
          <p:nvPr>
            <p:ph sz="quarter" idx="1"/>
          </p:nvPr>
        </p:nvSpPr>
        <p:spPr>
          <a:xfrm>
            <a:off x="301625" y="1527175"/>
            <a:ext cx="8504238" cy="4572000"/>
          </a:xfrm>
        </p:spPr>
        <p:txBody>
          <a:bodyPr/>
          <a:lstStyle/>
          <a:p>
            <a:pPr algn="just" eaLnBrk="1" hangingPunct="1">
              <a:buFont typeface="Wingdings 2" pitchFamily="18" charset="2"/>
              <a:buNone/>
            </a:pPr>
            <a:r>
              <a:rPr lang="el-GR" sz="2000" u="sng" dirty="0" smtClean="0"/>
              <a:t>ερευνητικά δεδομένα από την Αγγλική</a:t>
            </a:r>
          </a:p>
          <a:p>
            <a:pPr algn="just" eaLnBrk="1" hangingPunct="1"/>
            <a:r>
              <a:rPr lang="el-GR" sz="2000" dirty="0" smtClean="0"/>
              <a:t>επικοινωνιακή ευχέρεια: περίπου 2 χρόνια</a:t>
            </a:r>
          </a:p>
          <a:p>
            <a:pPr algn="just" eaLnBrk="1" hangingPunct="1"/>
            <a:r>
              <a:rPr lang="el-GR" sz="2000" dirty="0" smtClean="0"/>
              <a:t>ακαδημαϊκή γλωσσική ικανότητα: περίπου 5-7 χρόνια</a:t>
            </a:r>
          </a:p>
          <a:p>
            <a:pPr algn="just" eaLnBrk="1" hangingPunct="1">
              <a:buFont typeface="Wingdings 2" pitchFamily="18" charset="2"/>
              <a:buNone/>
            </a:pPr>
            <a:r>
              <a:rPr lang="el-GR" sz="2000" dirty="0" smtClean="0"/>
              <a:t>	γιατί:</a:t>
            </a:r>
          </a:p>
          <a:p>
            <a:pPr lvl="1" indent="0" algn="just" eaLnBrk="1" hangingPunct="1">
              <a:buFont typeface="Wingdings" pitchFamily="2" charset="2"/>
              <a:buChar char="ü"/>
            </a:pPr>
            <a:r>
              <a:rPr lang="el-GR" sz="2000" dirty="0" smtClean="0"/>
              <a:t> συνήθως απαιτείται αρκετά λιγότερη γνώση της ίδιας της γλώσσας, για να λειτουργήσει κανείς κατάλληλα στη διαπροσωπική επικοινωνία από </a:t>
            </a:r>
            <a:r>
              <a:rPr lang="el-GR" sz="2000" dirty="0" err="1" smtClean="0"/>
              <a:t>ό,τι</a:t>
            </a:r>
            <a:r>
              <a:rPr lang="el-GR" sz="2000" dirty="0" smtClean="0"/>
              <a:t> απαιτείται σε εκπαιδευτικές καταστάσεις</a:t>
            </a:r>
          </a:p>
          <a:p>
            <a:pPr lvl="1" indent="0" algn="just" eaLnBrk="1" hangingPunct="1">
              <a:buFont typeface="Wingdings" pitchFamily="2" charset="2"/>
              <a:buChar char="ü"/>
            </a:pPr>
            <a:r>
              <a:rPr lang="el-GR" sz="2000" dirty="0" smtClean="0"/>
              <a:t> οι ομιλητές της πρώτης γλώσσας δεν μένουν αμετακίνητοι – έτσι τα παιδιά που μαθαίνουν την Αγγλική πρέπει να φτάσουν έναν στόχο που διαρκώς απομακρύνεται</a:t>
            </a:r>
          </a:p>
          <a:p>
            <a:pPr eaLnBrk="1" hangingPunct="1">
              <a:buFont typeface="Wingdings 2" pitchFamily="18" charset="2"/>
              <a:buNone/>
            </a:pPr>
            <a:endParaRPr lang="el-GR" sz="2000" dirty="0" smtClean="0">
              <a:latin typeface="Palatino Linotype" pitchFamily="18" charset="0"/>
            </a:endParaRPr>
          </a:p>
        </p:txBody>
      </p:sp>
      <p:sp>
        <p:nvSpPr>
          <p:cNvPr id="2" name="Θέση αριθμού διαφάνειας 1"/>
          <p:cNvSpPr>
            <a:spLocks noGrp="1"/>
          </p:cNvSpPr>
          <p:nvPr>
            <p:ph type="sldNum" sz="quarter" idx="15"/>
          </p:nvPr>
        </p:nvSpPr>
        <p:spPr/>
        <p:txBody>
          <a:bodyPr/>
          <a:lstStyle/>
          <a:p>
            <a:pPr algn="ctr"/>
            <a:fld id="{CEAB1635-7AB6-4A02-8F63-2344453D2D84}" type="slidenum">
              <a:rPr lang="en-US" smtClean="0"/>
              <a:pPr algn="ctr"/>
              <a:t>8</a:t>
            </a:fld>
            <a:endParaRPr lang="en-US" dirty="0"/>
          </a:p>
        </p:txBody>
      </p:sp>
    </p:spTree>
    <p:extLst>
      <p:ext uri="{BB962C8B-B14F-4D97-AF65-F5344CB8AC3E}">
        <p14:creationId xmlns:p14="http://schemas.microsoft.com/office/powerpoint/2010/main" val="18103064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5"/>
          </p:nvPr>
        </p:nvSpPr>
        <p:spPr/>
        <p:txBody>
          <a:bodyPr/>
          <a:lstStyle/>
          <a:p>
            <a:pPr algn="ctr"/>
            <a:fld id="{CEAB1635-7AB6-4A02-8F63-2344453D2D84}" type="slidenum">
              <a:rPr lang="en-US" smtClean="0"/>
              <a:pPr algn="ctr"/>
              <a:t>9</a:t>
            </a:fld>
            <a:endParaRPr lang="en-US" dirty="0"/>
          </a:p>
        </p:txBody>
      </p:sp>
      <p:sp>
        <p:nvSpPr>
          <p:cNvPr id="4" name="3 - Τίτλος"/>
          <p:cNvSpPr>
            <a:spLocks noGrp="1"/>
          </p:cNvSpPr>
          <p:nvPr>
            <p:ph type="title"/>
          </p:nvPr>
        </p:nvSpPr>
        <p:spPr/>
        <p:txBody>
          <a:bodyPr>
            <a:normAutofit/>
          </a:bodyPr>
          <a:lstStyle/>
          <a:p>
            <a:pPr algn="ctr"/>
            <a:r>
              <a:rPr lang="el-GR" sz="3200" dirty="0" smtClean="0"/>
              <a:t>χαρακτηριστικά ακαδημαϊκής γλώσσας</a:t>
            </a:r>
            <a:br>
              <a:rPr lang="el-GR" sz="3200" dirty="0" smtClean="0"/>
            </a:br>
            <a:r>
              <a:rPr lang="el-GR" sz="2400" dirty="0" smtClean="0"/>
              <a:t>(Μελέτη Περιβάλλοντος, Δ΄ Δημοτικού)</a:t>
            </a:r>
            <a:endParaRPr lang="el-GR" sz="24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457200" y="1412776"/>
            <a:ext cx="8229600" cy="4464496"/>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2_13">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tint val="100000"/>
                <a:shade val="42000"/>
                <a:hueMod val="100000"/>
                <a:satMod val="100000"/>
              </a:schemeClr>
              <a:schemeClr val="phClr">
                <a:tint val="4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5E01529-6B35-4974-8E89-7421D46222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m2_13</Template>
  <TotalTime>0</TotalTime>
  <Words>759</Words>
  <Application>Microsoft Office PowerPoint</Application>
  <PresentationFormat>Προβολή στην οθόνη (4:3)</PresentationFormat>
  <Paragraphs>90</Paragraphs>
  <Slides>17</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m2_13</vt:lpstr>
      <vt:lpstr>Γλωσσική πολυμορφία και γλωσσική διδασκαλία στο Δημοτικό Σχολείο</vt:lpstr>
      <vt:lpstr>μαθησιακοί στόχοι</vt:lpstr>
      <vt:lpstr>σχέση μεταξύ γλωσσικής ανάπτυξης και σχολικής επιτυχίας των δίγλωσσων μαθητών:  παραδείγματα από Cummins 2005</vt:lpstr>
      <vt:lpstr>σχέση μεταξύ γλωσσικής ανάπτυξης και σχολικής επιτυχίας των δίγλωσσων μαθητών: ένα παράδειγμα από τα δεδομένα στην Ελληνική</vt:lpstr>
      <vt:lpstr>οι τρεις πτυχές της γλωσσικής ικανότητας  (Cummins 1996/2005) (1/3)</vt:lpstr>
      <vt:lpstr>οι τρεις πτυχές της γλωσσικής ικανότητας  (Cummins 1996/2005) (2/3)</vt:lpstr>
      <vt:lpstr>οι τρεις πτυχές της γλωσσικής ικανότητας  (Cummins 1996/2005) (3/3)</vt:lpstr>
      <vt:lpstr>χρόνοι που απαιτούνται για την ανάπτυξη των διαφορετικών πτυχών της γλωσσικής ικανότητας</vt:lpstr>
      <vt:lpstr>χαρακτηριστικά ακαδημαϊκής γλώσσας (Μελέτη Περιβάλλοντος, Δ΄ Δημοτικού)</vt:lpstr>
      <vt:lpstr>χαρακτηριστικά ακαδημαϊκής γλώσσας</vt:lpstr>
      <vt:lpstr>χαρακτηριστικά ακαδημαϊκής γλώσσας: ο λόγος των επιστημών</vt:lpstr>
      <vt:lpstr>καλλιέργεια της ακαδημαϊκής γλωσσικής ικανότητας</vt:lpstr>
      <vt:lpstr>ανάπτυξη ακαδημαϊκής γλωσσικής ικανότητας</vt:lpstr>
      <vt:lpstr>ανάπτυξη  ακαδημαϊκής γλωσσικής ικανότητας</vt:lpstr>
      <vt:lpstr>γνωστικές απαιτήσεις δραστηριοτήτων και πλαισιακή στήριξη</vt:lpstr>
      <vt:lpstr>γνωστικές απαιτήσεις δραστηριοτήτων και πλαισιακή στήριξη (Σκούρτου , Βρατσάλης &amp; Γκόβαρης 2004:82)</vt:lpstr>
      <vt:lpstr>γνωστικές απαιτήσεις δραστηριοτήτων και πλαισιακή στήριξη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2013-03-13T11:38:08Z</dcterms:created>
  <dcterms:modified xsi:type="dcterms:W3CDTF">2015-01-22T17:01:29Z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TC101079719990</vt:lpwstr>
  </property>
</Properties>
</file>