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9" r:id="rId5"/>
    <p:sldId id="259" r:id="rId6"/>
    <p:sldId id="260" r:id="rId7"/>
    <p:sldId id="262" r:id="rId8"/>
    <p:sldId id="263" r:id="rId9"/>
    <p:sldId id="264" r:id="rId10"/>
    <p:sldId id="265" r:id="rId11"/>
    <p:sldId id="261" r:id="rId12"/>
    <p:sldId id="266" r:id="rId13"/>
    <p:sldId id="267" r:id="rId14"/>
    <p:sldId id="268" r:id="rId15"/>
    <p:sldId id="270"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190" y="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7 - Τίτλος"/>
          <p:cNvSpPr>
            <a:spLocks noGrp="1"/>
          </p:cNvSpPr>
          <p:nvPr>
            <p:ph type="ctrTitle"/>
          </p:nvPr>
        </p:nvSpPr>
        <p:spPr>
          <a:xfrm>
            <a:off x="2286000" y="3124200"/>
            <a:ext cx="6172200" cy="1894362"/>
          </a:xfrm>
        </p:spPr>
        <p:txBody>
          <a:bodyPr/>
          <a:lstStyle>
            <a:lvl1pPr>
              <a:defRPr b="1"/>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bwMode="auto">
          <a:xfrm rot="5400000">
            <a:off x="7764621" y="1174097"/>
            <a:ext cx="2286000" cy="381000"/>
          </a:xfrm>
        </p:spPr>
        <p:txBody>
          <a:bodyPr/>
          <a:lstStyle/>
          <a:p>
            <a:fld id="{EF8201B0-517B-4A7B-8EBA-F0047EFA8362}" type="datetimeFigureOut">
              <a:rPr lang="el-GR" smtClean="0"/>
              <a:pPr/>
              <a:t>27/2/2019</a:t>
            </a:fld>
            <a:endParaRPr lang="el-GR"/>
          </a:p>
        </p:txBody>
      </p:sp>
      <p:sp>
        <p:nvSpPr>
          <p:cNvPr id="17" name="16 - Θέση υποσέλιδου"/>
          <p:cNvSpPr>
            <a:spLocks noGrp="1"/>
          </p:cNvSpPr>
          <p:nvPr>
            <p:ph type="ftr" sz="quarter" idx="11"/>
          </p:nvPr>
        </p:nvSpPr>
        <p:spPr bwMode="auto">
          <a:xfrm rot="5400000">
            <a:off x="7077269" y="4181669"/>
            <a:ext cx="3657600" cy="384048"/>
          </a:xfrm>
        </p:spPr>
        <p:txBody>
          <a:bodyPr/>
          <a:lstStyle/>
          <a:p>
            <a:endParaRPr lang="el-GR"/>
          </a:p>
        </p:txBody>
      </p:sp>
      <p:sp>
        <p:nvSpPr>
          <p:cNvPr id="10" name="9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 Ευθεία γραμμή σύνδεσης"/>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Έλλειψη"/>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 Έλλειψη"/>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 Θέση αριθμού διαφάνειας"/>
          <p:cNvSpPr>
            <a:spLocks noGrp="1"/>
          </p:cNvSpPr>
          <p:nvPr>
            <p:ph type="sldNum" sz="quarter" idx="12"/>
          </p:nvPr>
        </p:nvSpPr>
        <p:spPr bwMode="auto">
          <a:xfrm>
            <a:off x="1325544" y="4928702"/>
            <a:ext cx="609600" cy="517524"/>
          </a:xfrm>
        </p:spPr>
        <p:txBody>
          <a:bodyPr/>
          <a:lstStyle/>
          <a:p>
            <a:fld id="{5C5B9EDD-BE3F-4656-9DB4-E644EA7B26F0}"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EF8201B0-517B-4A7B-8EBA-F0047EFA8362}" type="datetimeFigureOut">
              <a:rPr lang="el-GR" smtClean="0"/>
              <a:pPr/>
              <a:t>27/2/2019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C5B9EDD-BE3F-4656-9DB4-E644EA7B26F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1676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EF8201B0-517B-4A7B-8EBA-F0047EFA8362}" type="datetimeFigureOut">
              <a:rPr lang="el-GR" smtClean="0"/>
              <a:pPr/>
              <a:t>27/2/2019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C5B9EDD-BE3F-4656-9DB4-E644EA7B26F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8" name="7 - Θέση περιεχομένου"/>
          <p:cNvSpPr>
            <a:spLocks noGrp="1"/>
          </p:cNvSpPr>
          <p:nvPr>
            <p:ph sz="quarter" idx="1"/>
          </p:nvPr>
        </p:nvSpPr>
        <p:spPr>
          <a:xfrm>
            <a:off x="457200" y="1600200"/>
            <a:ext cx="7467600" cy="487375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4"/>
          </p:nvPr>
        </p:nvSpPr>
        <p:spPr/>
        <p:txBody>
          <a:bodyPr rtlCol="0"/>
          <a:lstStyle/>
          <a:p>
            <a:fld id="{EF8201B0-517B-4A7B-8EBA-F0047EFA8362}" type="datetimeFigureOut">
              <a:rPr lang="el-GR" smtClean="0"/>
              <a:pPr/>
              <a:t>27/2/2019</a:t>
            </a:fld>
            <a:endParaRPr lang="el-GR"/>
          </a:p>
        </p:txBody>
      </p:sp>
      <p:sp>
        <p:nvSpPr>
          <p:cNvPr id="9" name="8 - Θέση αριθμού διαφάνειας"/>
          <p:cNvSpPr>
            <a:spLocks noGrp="1"/>
          </p:cNvSpPr>
          <p:nvPr>
            <p:ph type="sldNum" sz="quarter" idx="15"/>
          </p:nvPr>
        </p:nvSpPr>
        <p:spPr/>
        <p:txBody>
          <a:bodyPr rtlCol="0"/>
          <a:lstStyle/>
          <a:p>
            <a:fld id="{5C5B9EDD-BE3F-4656-9DB4-E644EA7B26F0}" type="slidenum">
              <a:rPr lang="el-GR" smtClean="0"/>
              <a:pPr/>
              <a:t>‹#›</a:t>
            </a:fld>
            <a:endParaRPr lang="el-GR"/>
          </a:p>
        </p:txBody>
      </p:sp>
      <p:sp>
        <p:nvSpPr>
          <p:cNvPr id="10" name="9 - Θέση υποσέλιδου"/>
          <p:cNvSpPr>
            <a:spLocks noGrp="1"/>
          </p:cNvSpPr>
          <p:nvPr>
            <p:ph type="ftr" sz="quarter" idx="16"/>
          </p:nvPr>
        </p:nvSpPr>
        <p:spPr/>
        <p:txBody>
          <a:bodyPr rtlCol="0"/>
          <a:lstStyle/>
          <a:p>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286000" y="2895600"/>
            <a:ext cx="6172200" cy="2053590"/>
          </a:xfrm>
        </p:spPr>
        <p:txBody>
          <a:bodyPr/>
          <a:lstStyle>
            <a:lvl1pPr algn="l">
              <a:buNone/>
              <a:defRPr sz="3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bwMode="auto">
          <a:xfrm rot="5400000">
            <a:off x="7763256" y="1170432"/>
            <a:ext cx="2286000" cy="381000"/>
          </a:xfrm>
        </p:spPr>
        <p:txBody>
          <a:bodyPr/>
          <a:lstStyle/>
          <a:p>
            <a:fld id="{EF8201B0-517B-4A7B-8EBA-F0047EFA8362}" type="datetimeFigureOut">
              <a:rPr lang="el-GR" smtClean="0"/>
              <a:pPr/>
              <a:t>27/2/2019</a:t>
            </a:fld>
            <a:endParaRPr lang="el-GR"/>
          </a:p>
        </p:txBody>
      </p:sp>
      <p:sp>
        <p:nvSpPr>
          <p:cNvPr id="5" name="4 - Θέση υποσέλιδου"/>
          <p:cNvSpPr>
            <a:spLocks noGrp="1"/>
          </p:cNvSpPr>
          <p:nvPr>
            <p:ph type="ftr" sz="quarter" idx="11"/>
          </p:nvPr>
        </p:nvSpPr>
        <p:spPr bwMode="auto">
          <a:xfrm rot="5400000">
            <a:off x="7077456" y="4178808"/>
            <a:ext cx="3657600" cy="384048"/>
          </a:xfrm>
        </p:spPr>
        <p:txBody>
          <a:bodyPr/>
          <a:lstStyle/>
          <a:p>
            <a:endParaRPr lang="el-GR"/>
          </a:p>
        </p:txBody>
      </p:sp>
      <p:sp>
        <p:nvSpPr>
          <p:cNvPr id="9" name="8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 Έλλειψη"/>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 Έλλειψη"/>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Έλλειψη"/>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Ευθεία γραμμή σύνδεσης"/>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 Θέση αριθμού διαφάνειας"/>
          <p:cNvSpPr>
            <a:spLocks noGrp="1"/>
          </p:cNvSpPr>
          <p:nvPr>
            <p:ph type="sldNum" sz="quarter" idx="12"/>
          </p:nvPr>
        </p:nvSpPr>
        <p:spPr bwMode="auto">
          <a:xfrm>
            <a:off x="1340616" y="4928702"/>
            <a:ext cx="609600" cy="517524"/>
          </a:xfrm>
        </p:spPr>
        <p:txBody>
          <a:bodyPr/>
          <a:lstStyle/>
          <a:p>
            <a:fld id="{5C5B9EDD-BE3F-4656-9DB4-E644EA7B26F0}"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EF8201B0-517B-4A7B-8EBA-F0047EFA8362}" type="datetimeFigureOut">
              <a:rPr lang="el-GR" smtClean="0"/>
              <a:pPr/>
              <a:t>27/2/2019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C5B9EDD-BE3F-4656-9DB4-E644EA7B26F0}" type="slidenum">
              <a:rPr lang="el-GR" smtClean="0"/>
              <a:pPr/>
              <a:t>‹#›</a:t>
            </a:fld>
            <a:endParaRPr lang="el-GR"/>
          </a:p>
        </p:txBody>
      </p:sp>
      <p:sp>
        <p:nvSpPr>
          <p:cNvPr id="9" name="8 - Θέση περιεχομένου"/>
          <p:cNvSpPr>
            <a:spLocks noGrp="1"/>
          </p:cNvSpPr>
          <p:nvPr>
            <p:ph sz="quarter" idx="1"/>
          </p:nvPr>
        </p:nvSpPr>
        <p:spPr>
          <a:xfrm>
            <a:off x="457200"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270248"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7543800" cy="1143000"/>
          </a:xfrm>
        </p:spPr>
        <p:txBody>
          <a:bodyPr anchor="b"/>
          <a:lstStyle>
            <a:lvl1pPr>
              <a:defRPr/>
            </a:lvl1pPr>
          </a:lstStyle>
          <a:p>
            <a:r>
              <a:rPr kumimoji="0" lang="el-GR" smtClean="0"/>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EF8201B0-517B-4A7B-8EBA-F0047EFA8362}" type="datetimeFigureOut">
              <a:rPr lang="el-GR" smtClean="0"/>
              <a:pPr/>
              <a:t>27/2/2019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C5B9EDD-BE3F-4656-9DB4-E644EA7B26F0}" type="slidenum">
              <a:rPr lang="el-GR" smtClean="0"/>
              <a:pPr/>
              <a:t>‹#›</a:t>
            </a:fld>
            <a:endParaRPr lang="el-GR"/>
          </a:p>
        </p:txBody>
      </p:sp>
      <p:sp>
        <p:nvSpPr>
          <p:cNvPr id="11" name="10 - Θέση περιεχομένου"/>
          <p:cNvSpPr>
            <a:spLocks noGrp="1"/>
          </p:cNvSpPr>
          <p:nvPr>
            <p:ph sz="quarter" idx="2"/>
          </p:nvPr>
        </p:nvSpPr>
        <p:spPr>
          <a:xfrm>
            <a:off x="457200"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371975"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κειμένου"/>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4" name="13 - Θέση κειμένου"/>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6" name="5 - Θέση ημερομηνίας"/>
          <p:cNvSpPr>
            <a:spLocks noGrp="1"/>
          </p:cNvSpPr>
          <p:nvPr>
            <p:ph type="dt" sz="half" idx="10"/>
          </p:nvPr>
        </p:nvSpPr>
        <p:spPr/>
        <p:txBody>
          <a:bodyPr rtlCol="0"/>
          <a:lstStyle/>
          <a:p>
            <a:fld id="{EF8201B0-517B-4A7B-8EBA-F0047EFA8362}" type="datetimeFigureOut">
              <a:rPr lang="el-GR" smtClean="0"/>
              <a:pPr/>
              <a:t>27/2/2019</a:t>
            </a:fld>
            <a:endParaRPr lang="el-GR"/>
          </a:p>
        </p:txBody>
      </p:sp>
      <p:sp>
        <p:nvSpPr>
          <p:cNvPr id="7" name="6 - Θέση αριθμού διαφάνειας"/>
          <p:cNvSpPr>
            <a:spLocks noGrp="1"/>
          </p:cNvSpPr>
          <p:nvPr>
            <p:ph type="sldNum" sz="quarter" idx="11"/>
          </p:nvPr>
        </p:nvSpPr>
        <p:spPr/>
        <p:txBody>
          <a:bodyPr rtlCol="0"/>
          <a:lstStyle/>
          <a:p>
            <a:fld id="{5C5B9EDD-BE3F-4656-9DB4-E644EA7B26F0}" type="slidenum">
              <a:rPr lang="el-GR" smtClean="0"/>
              <a:pPr/>
              <a:t>‹#›</a:t>
            </a:fld>
            <a:endParaRPr lang="el-GR"/>
          </a:p>
        </p:txBody>
      </p:sp>
      <p:sp>
        <p:nvSpPr>
          <p:cNvPr id="8" name="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EF8201B0-517B-4A7B-8EBA-F0047EFA8362}" type="datetimeFigureOut">
              <a:rPr lang="el-GR" smtClean="0"/>
              <a:pPr/>
              <a:t>27/2/2019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C5B9EDD-BE3F-4656-9DB4-E644EA7B26F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 Τίτλος"/>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 Θέση περιεχομένου"/>
          <p:cNvSpPr>
            <a:spLocks noGrp="1"/>
          </p:cNvSpPr>
          <p:nvPr>
            <p:ph sz="quarter" idx="1"/>
          </p:nvPr>
        </p:nvSpPr>
        <p:spPr>
          <a:xfrm>
            <a:off x="304800" y="274320"/>
            <a:ext cx="5638800" cy="6327648"/>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20 - Θέση ημερομηνίας"/>
          <p:cNvSpPr>
            <a:spLocks noGrp="1"/>
          </p:cNvSpPr>
          <p:nvPr>
            <p:ph type="dt" sz="half" idx="14"/>
          </p:nvPr>
        </p:nvSpPr>
        <p:spPr/>
        <p:txBody>
          <a:bodyPr rtlCol="0"/>
          <a:lstStyle/>
          <a:p>
            <a:fld id="{EF8201B0-517B-4A7B-8EBA-F0047EFA8362}" type="datetimeFigureOut">
              <a:rPr lang="el-GR" smtClean="0"/>
              <a:pPr/>
              <a:t>27/2/2019</a:t>
            </a:fld>
            <a:endParaRPr lang="el-GR"/>
          </a:p>
        </p:txBody>
      </p:sp>
      <p:sp>
        <p:nvSpPr>
          <p:cNvPr id="22" name="21 - Θέση αριθμού διαφάνειας"/>
          <p:cNvSpPr>
            <a:spLocks noGrp="1"/>
          </p:cNvSpPr>
          <p:nvPr>
            <p:ph type="sldNum" sz="quarter" idx="15"/>
          </p:nvPr>
        </p:nvSpPr>
        <p:spPr/>
        <p:txBody>
          <a:bodyPr rtlCol="0"/>
          <a:lstStyle/>
          <a:p>
            <a:fld id="{5C5B9EDD-BE3F-4656-9DB4-E644EA7B26F0}" type="slidenum">
              <a:rPr lang="el-GR" smtClean="0"/>
              <a:pPr/>
              <a:t>‹#›</a:t>
            </a:fld>
            <a:endParaRPr lang="el-GR"/>
          </a:p>
        </p:txBody>
      </p:sp>
      <p:sp>
        <p:nvSpPr>
          <p:cNvPr id="23" name="22 - Θέση υποσέλιδου"/>
          <p:cNvSpPr>
            <a:spLocks noGrp="1"/>
          </p:cNvSpPr>
          <p:nvPr>
            <p:ph type="ftr" sz="quarter" idx="16"/>
          </p:nvPr>
        </p:nvSpPr>
        <p:spPr/>
        <p:txBody>
          <a:bodyPr rtlCol="0"/>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 Τίτλος"/>
          <p:cNvSpPr>
            <a:spLocks noGrp="1"/>
          </p:cNvSpPr>
          <p:nvPr>
            <p:ph type="title"/>
          </p:nvPr>
        </p:nvSpPr>
        <p:spPr>
          <a:xfrm rot="5400000">
            <a:off x="3350133" y="3200400"/>
            <a:ext cx="6309360" cy="457200"/>
          </a:xfrm>
        </p:spPr>
        <p:txBody>
          <a:bodyPr anchor="b"/>
          <a:lstStyle>
            <a:lvl1pPr algn="l">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10" name="9 - Ευθεία γραμμή σύνδεσης"/>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 Ορθογώνιο"/>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 Θέση ημερομηνίας"/>
          <p:cNvSpPr>
            <a:spLocks noGrp="1"/>
          </p:cNvSpPr>
          <p:nvPr>
            <p:ph type="dt" sz="half" idx="10"/>
          </p:nvPr>
        </p:nvSpPr>
        <p:spPr/>
        <p:txBody>
          <a:bodyPr rtlCol="0"/>
          <a:lstStyle/>
          <a:p>
            <a:fld id="{EF8201B0-517B-4A7B-8EBA-F0047EFA8362}" type="datetimeFigureOut">
              <a:rPr lang="el-GR" smtClean="0"/>
              <a:pPr/>
              <a:t>27/2/2019</a:t>
            </a:fld>
            <a:endParaRPr lang="el-GR"/>
          </a:p>
        </p:txBody>
      </p:sp>
      <p:sp>
        <p:nvSpPr>
          <p:cNvPr id="18" name="17 - Θέση αριθμού διαφάνειας"/>
          <p:cNvSpPr>
            <a:spLocks noGrp="1"/>
          </p:cNvSpPr>
          <p:nvPr>
            <p:ph type="sldNum" sz="quarter" idx="11"/>
          </p:nvPr>
        </p:nvSpPr>
        <p:spPr/>
        <p:txBody>
          <a:bodyPr rtlCol="0"/>
          <a:lstStyle/>
          <a:p>
            <a:fld id="{5C5B9EDD-BE3F-4656-9DB4-E644EA7B26F0}" type="slidenum">
              <a:rPr lang="el-GR" smtClean="0"/>
              <a:pPr/>
              <a:t>‹#›</a:t>
            </a:fld>
            <a:endParaRPr lang="el-GR"/>
          </a:p>
        </p:txBody>
      </p:sp>
      <p:sp>
        <p:nvSpPr>
          <p:cNvPr id="21" name="20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 Θέση τίτλου"/>
          <p:cNvSpPr>
            <a:spLocks noGrp="1"/>
          </p:cNvSpPr>
          <p:nvPr>
            <p:ph type="title"/>
          </p:nvPr>
        </p:nvSpPr>
        <p:spPr>
          <a:xfrm>
            <a:off x="457200" y="274638"/>
            <a:ext cx="7467600" cy="1143000"/>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F8201B0-517B-4A7B-8EBA-F0047EFA8362}" type="datetimeFigureOut">
              <a:rPr lang="el-GR" smtClean="0"/>
              <a:pPr/>
              <a:t>27/2/2019</a:t>
            </a:fld>
            <a:endParaRPr lang="el-GR"/>
          </a:p>
        </p:txBody>
      </p:sp>
      <p:sp>
        <p:nvSpPr>
          <p:cNvPr id="3" name="2 - Θέση υποσέλιδου"/>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l-GR"/>
          </a:p>
        </p:txBody>
      </p:sp>
      <p:sp>
        <p:nvSpPr>
          <p:cNvPr id="7" name="6 - Ευθεία γραμμή σύνδεσης"/>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Θέση αριθμού διαφάνειας"/>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C5B9EDD-BE3F-4656-9DB4-E644EA7B26F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 Id="rId9" Type="http://schemas.openxmlformats.org/officeDocument/2006/relationships/image" Target="../media/image1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aesop.iep.edu.gr/node/26436"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979712" y="1412776"/>
            <a:ext cx="6316216" cy="2237634"/>
          </a:xfrm>
        </p:spPr>
        <p:txBody>
          <a:bodyPr>
            <a:normAutofit fontScale="90000"/>
          </a:bodyPr>
          <a:lstStyle/>
          <a:p>
            <a:pPr algn="ctr"/>
            <a:r>
              <a:rPr lang="el-GR" dirty="0" smtClean="0"/>
              <a:t>ΣΥΝΑΙΣΘΗΜΑΤΙΚΕΣ ΔΥΣΚΟΛΙΕΣ ΚΑΙ ΠΡΟΒΛΗΜΑΤΑ ΣΥΜΠΕΡΙΦΟΡΑΣ ΣΤΟ ΣΧΟΛΕΙΟ: ΕΚΠΑΙΔΕΥΤΙΚΕΣ ΠΑΡΕΜΒΑΣΕΙΣ</a:t>
            </a:r>
            <a:endParaRPr lang="el-GR" dirty="0"/>
          </a:p>
        </p:txBody>
      </p:sp>
      <p:sp>
        <p:nvSpPr>
          <p:cNvPr id="3" name="2 - Υπότιτλος"/>
          <p:cNvSpPr>
            <a:spLocks noGrp="1"/>
          </p:cNvSpPr>
          <p:nvPr>
            <p:ph type="subTitle" idx="1"/>
          </p:nvPr>
        </p:nvSpPr>
        <p:spPr>
          <a:xfrm>
            <a:off x="2286000" y="4725144"/>
            <a:ext cx="6172200" cy="1649778"/>
          </a:xfrm>
        </p:spPr>
        <p:txBody>
          <a:bodyPr/>
          <a:lstStyle/>
          <a:p>
            <a:r>
              <a:rPr lang="el-GR" dirty="0" smtClean="0"/>
              <a:t>ΔΙΔΑΣΚΟΥΣΑ: ΔΙΔΑΣΚΑΛΟΥ ΕΛΕΝΗ</a:t>
            </a:r>
          </a:p>
          <a:p>
            <a:r>
              <a:rPr lang="el-GR" dirty="0" smtClean="0"/>
              <a:t>ΦΟΙΤΗΤΡΙΑ: ΡΗΓΑ ΠΗΝΕΛΟΠΗ</a:t>
            </a:r>
          </a:p>
          <a:p>
            <a:r>
              <a:rPr lang="el-GR" dirty="0" smtClean="0"/>
              <a:t>ΕΞΑΜΗΝΟ: 4</a:t>
            </a:r>
            <a:r>
              <a:rPr lang="el-GR" baseline="30000" dirty="0" smtClean="0"/>
              <a:t>Ο</a:t>
            </a:r>
            <a:r>
              <a:rPr lang="el-GR" dirty="0" smtClean="0"/>
              <a:t> </a:t>
            </a:r>
          </a:p>
          <a:p>
            <a:r>
              <a:rPr lang="el-GR" dirty="0" smtClean="0"/>
              <a:t>ΑΚΑΔΗΜΑΪΚΟ ΕΤΟΣ: 2018- 2019</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err="1" smtClean="0"/>
              <a:t>Δειγματα</a:t>
            </a:r>
            <a:r>
              <a:rPr lang="el-GR" b="1" dirty="0" smtClean="0"/>
              <a:t> </a:t>
            </a:r>
            <a:r>
              <a:rPr lang="el-GR" b="1" dirty="0" err="1" smtClean="0"/>
              <a:t>εικονων</a:t>
            </a:r>
            <a:endParaRPr lang="el-GR" b="1" dirty="0"/>
          </a:p>
        </p:txBody>
      </p:sp>
      <p:pic>
        <p:nvPicPr>
          <p:cNvPr id="9" name="8 - Θέση περιεχομένου" descr="54067820-mujer-iconos-expresión-de-emociones-y-belleza-de-la-mujer-emociones-del-vector-a - Αντίγραφο (2).jpg"/>
          <p:cNvPicPr>
            <a:picLocks noGrp="1" noChangeAspect="1"/>
          </p:cNvPicPr>
          <p:nvPr>
            <p:ph sz="quarter" idx="1"/>
          </p:nvPr>
        </p:nvPicPr>
        <p:blipFill>
          <a:blip r:embed="rId2" cstate="print"/>
          <a:stretch>
            <a:fillRect/>
          </a:stretch>
        </p:blipFill>
        <p:spPr>
          <a:xfrm>
            <a:off x="4860032" y="1988840"/>
            <a:ext cx="1296144" cy="144016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0" name="9 - Εικόνα" descr="54067820-mujer-iconos-expresión-de-emociones-y-belleza-de-la-mujer-emociones-del-vector-a - Αντίγραφο (3).jpg"/>
          <p:cNvPicPr>
            <a:picLocks noChangeAspect="1"/>
          </p:cNvPicPr>
          <p:nvPr/>
        </p:nvPicPr>
        <p:blipFill>
          <a:blip r:embed="rId3" cstate="print"/>
          <a:stretch>
            <a:fillRect/>
          </a:stretch>
        </p:blipFill>
        <p:spPr>
          <a:xfrm>
            <a:off x="6444208" y="1988840"/>
            <a:ext cx="1368152" cy="144016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1" name="10 - Εικόνα" descr="54067820-mujer-iconos-expresión-de-emociones-y-belleza-de-la-mujer-emociones-del-vector-a - Αντίγραφο (4).jpg"/>
          <p:cNvPicPr>
            <a:picLocks noChangeAspect="1"/>
          </p:cNvPicPr>
          <p:nvPr/>
        </p:nvPicPr>
        <p:blipFill>
          <a:blip r:embed="rId4" cstate="print"/>
          <a:stretch>
            <a:fillRect/>
          </a:stretch>
        </p:blipFill>
        <p:spPr>
          <a:xfrm>
            <a:off x="683568" y="3645024"/>
            <a:ext cx="1296144" cy="144016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2" name="11 - Εικόνα" descr="54067820-mujer-iconos-expresión-de-emociones-y-belleza-de-la-mujer-emociones-del-vector-a - Αντίγραφο.jpg"/>
          <p:cNvPicPr>
            <a:picLocks noChangeAspect="1"/>
          </p:cNvPicPr>
          <p:nvPr/>
        </p:nvPicPr>
        <p:blipFill>
          <a:blip r:embed="rId5" cstate="print"/>
          <a:stretch>
            <a:fillRect/>
          </a:stretch>
        </p:blipFill>
        <p:spPr>
          <a:xfrm>
            <a:off x="2267744" y="3645024"/>
            <a:ext cx="1368152" cy="144016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3" name="12 - Εικόνα" descr="73708464-set-of-male-emoji-characters-cartoon-style-emotion-icons-isolated-boys-avatars-w - Αντίγραφο (2).jpg"/>
          <p:cNvPicPr>
            <a:picLocks noChangeAspect="1"/>
          </p:cNvPicPr>
          <p:nvPr/>
        </p:nvPicPr>
        <p:blipFill>
          <a:blip r:embed="rId6" cstate="print"/>
          <a:stretch>
            <a:fillRect/>
          </a:stretch>
        </p:blipFill>
        <p:spPr>
          <a:xfrm>
            <a:off x="683568" y="1916832"/>
            <a:ext cx="1296144" cy="15292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4" name="13 - Εικόνα" descr="73708464-set-of-male-emoji-characters-cartoon-style-emotion-icons-isolated-boys-avatars-w - Αντίγραφο (3).jpg"/>
          <p:cNvPicPr>
            <a:picLocks noChangeAspect="1"/>
          </p:cNvPicPr>
          <p:nvPr/>
        </p:nvPicPr>
        <p:blipFill>
          <a:blip r:embed="rId7" cstate="print"/>
          <a:stretch>
            <a:fillRect/>
          </a:stretch>
        </p:blipFill>
        <p:spPr>
          <a:xfrm>
            <a:off x="2267744" y="1916832"/>
            <a:ext cx="1368152" cy="151216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5" name="14 - Εικόνα" descr="73708464-set-of-male-emoji-characters-cartoon-style-emotion-icons-isolated-boys-avatars-w - Αντίγραφο.jpg"/>
          <p:cNvPicPr>
            <a:picLocks noChangeAspect="1"/>
          </p:cNvPicPr>
          <p:nvPr/>
        </p:nvPicPr>
        <p:blipFill>
          <a:blip r:embed="rId8" cstate="print"/>
          <a:stretch>
            <a:fillRect/>
          </a:stretch>
        </p:blipFill>
        <p:spPr>
          <a:xfrm>
            <a:off x="4860032" y="3573016"/>
            <a:ext cx="1296144" cy="151216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6" name="15 - Εικόνα" descr="73708464-set-of-male-emoji-characters-cartoon-style-emotion-icons-isolated-boys-avatars-with-.jpg"/>
          <p:cNvPicPr>
            <a:picLocks noChangeAspect="1"/>
          </p:cNvPicPr>
          <p:nvPr/>
        </p:nvPicPr>
        <p:blipFill>
          <a:blip r:embed="rId9" cstate="print"/>
          <a:stretch>
            <a:fillRect/>
          </a:stretch>
        </p:blipFill>
        <p:spPr>
          <a:xfrm>
            <a:off x="6444208" y="3573016"/>
            <a:ext cx="1368152" cy="151216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err="1" smtClean="0"/>
              <a:t>Κυριο</a:t>
            </a:r>
            <a:r>
              <a:rPr lang="el-GR" b="1" dirty="0" smtClean="0"/>
              <a:t> </a:t>
            </a:r>
            <a:r>
              <a:rPr lang="el-GR" b="1" dirty="0" err="1" smtClean="0"/>
              <a:t>μεροσ</a:t>
            </a:r>
            <a:r>
              <a:rPr lang="el-GR" b="1" dirty="0" smtClean="0"/>
              <a:t> </a:t>
            </a:r>
            <a:r>
              <a:rPr lang="el-GR" b="1" dirty="0" err="1" smtClean="0"/>
              <a:t>δραστηριοτητασ</a:t>
            </a:r>
            <a:endParaRPr lang="el-GR" dirty="0"/>
          </a:p>
        </p:txBody>
      </p:sp>
      <p:sp>
        <p:nvSpPr>
          <p:cNvPr id="3" name="2 - Θέση περιεχομένου"/>
          <p:cNvSpPr>
            <a:spLocks noGrp="1"/>
          </p:cNvSpPr>
          <p:nvPr>
            <p:ph sz="quarter" idx="1"/>
          </p:nvPr>
        </p:nvSpPr>
        <p:spPr/>
        <p:txBody>
          <a:bodyPr>
            <a:normAutofit/>
          </a:bodyPr>
          <a:lstStyle/>
          <a:p>
            <a:pPr algn="just"/>
            <a:r>
              <a:rPr lang="el-GR" i="1" dirty="0" smtClean="0"/>
              <a:t>Η/Ο εκπαιδευτικός ζητά από τα παιδιά να χρησιμοποιήσουν τις κάρτες που έχουν μπροστά τους και να εργαστούν σε ομάδες προκειμένου να αναγνωρίσουν το είδος το συναισθημάτων που βλέπουν στις εικόνες. </a:t>
            </a:r>
          </a:p>
          <a:p>
            <a:pPr algn="just"/>
            <a:endParaRPr lang="el-GR" i="1" dirty="0" smtClean="0"/>
          </a:p>
          <a:p>
            <a:pPr algn="just"/>
            <a:r>
              <a:rPr lang="el-GR" i="1" dirty="0" smtClean="0"/>
              <a:t>Έπειτα, καλεί την κάθε ομάδα να ανακοινώσει στις υπόλοιπες τα συναισθήματα που αναγνώρισε και να αιτιολογήσει την απάντησή της.</a:t>
            </a:r>
          </a:p>
          <a:p>
            <a:pPr algn="just"/>
            <a:r>
              <a:rPr lang="el-GR" i="1" dirty="0" smtClean="0"/>
              <a:t>Ζητείται η σύμφωνη ή διαφορετική γνώμη και των μελών των υπολοίπων ομάδων, όπου κρίνεται απαραίτητο.</a:t>
            </a:r>
          </a:p>
          <a:p>
            <a:pPr algn="just"/>
            <a:endParaRPr lang="en-US" dirty="0" smtClean="0"/>
          </a:p>
          <a:p>
            <a:pPr algn="just"/>
            <a:endParaRPr lang="el-GR" dirty="0" smtClean="0"/>
          </a:p>
          <a:p>
            <a:pPr algn="just"/>
            <a:endParaRPr lang="el-GR" dirty="0" smtClean="0"/>
          </a:p>
          <a:p>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err="1" smtClean="0"/>
              <a:t>Κυριο</a:t>
            </a:r>
            <a:r>
              <a:rPr lang="el-GR" b="1" dirty="0" smtClean="0"/>
              <a:t> </a:t>
            </a:r>
            <a:r>
              <a:rPr lang="el-GR" b="1" dirty="0" err="1" smtClean="0"/>
              <a:t>μεροσ</a:t>
            </a:r>
            <a:r>
              <a:rPr lang="el-GR" b="1" dirty="0" smtClean="0"/>
              <a:t> </a:t>
            </a:r>
            <a:r>
              <a:rPr lang="el-GR" b="1" dirty="0" err="1" smtClean="0"/>
              <a:t>δραστηριοτητασ</a:t>
            </a:r>
            <a:endParaRPr lang="el-GR" dirty="0"/>
          </a:p>
        </p:txBody>
      </p:sp>
      <p:sp>
        <p:nvSpPr>
          <p:cNvPr id="3" name="2 - Θέση περιεχομένου"/>
          <p:cNvSpPr>
            <a:spLocks noGrp="1"/>
          </p:cNvSpPr>
          <p:nvPr>
            <p:ph sz="quarter" idx="1"/>
          </p:nvPr>
        </p:nvSpPr>
        <p:spPr/>
        <p:txBody>
          <a:bodyPr>
            <a:normAutofit lnSpcReduction="10000"/>
          </a:bodyPr>
          <a:lstStyle/>
          <a:p>
            <a:pPr algn="just"/>
            <a:r>
              <a:rPr lang="el-GR" i="1" dirty="0" smtClean="0"/>
              <a:t>Η/Ο εκπαιδευτικός ζητά, στην συνέχεια, από τους μαθητές να </a:t>
            </a:r>
            <a:r>
              <a:rPr lang="el-GR" i="1" dirty="0" smtClean="0"/>
              <a:t>της/του </a:t>
            </a:r>
            <a:r>
              <a:rPr lang="el-GR" i="1" dirty="0" smtClean="0"/>
              <a:t>υπενθυμίσουν που αλλού θυμούνται να έχουν ξανά αναφέρει παρόμοια συναισθήματα, ώστε να γίνει σύνδεση με τα συναισθήματα της ηρωίδας του παραμυθιού.</a:t>
            </a:r>
          </a:p>
          <a:p>
            <a:pPr algn="just"/>
            <a:r>
              <a:rPr lang="el-GR" i="1" dirty="0" smtClean="0"/>
              <a:t>Έπειτα, τα καλεί στο πλαίσιο της ομάδας τους να επιλέξουν το καθένα με τη σειρά κάποιες ή και όλες τις κάρτες και με γνώμονα αυτές να αναφέρουν στα μέλη της αν και πότε τα ίδια ένιωσαν παρόμοια συναισθήματα και αν προσπάθησαν να κάνουν κάτι για να διαχειριστούν τα αρνητικά ή να σκεφτούν πως θα προσπαθούσαν να τα διαχειριστούν (φόβος, λύπη).</a:t>
            </a:r>
            <a:endParaRPr lang="el-GR" i="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err="1" smtClean="0"/>
              <a:t>Κυριο</a:t>
            </a:r>
            <a:r>
              <a:rPr lang="el-GR" b="1" dirty="0" smtClean="0"/>
              <a:t> </a:t>
            </a:r>
            <a:r>
              <a:rPr lang="el-GR" b="1" dirty="0" err="1" smtClean="0"/>
              <a:t>μεροσ</a:t>
            </a:r>
            <a:r>
              <a:rPr lang="el-GR" b="1" dirty="0" smtClean="0"/>
              <a:t> </a:t>
            </a:r>
            <a:r>
              <a:rPr lang="el-GR" b="1" dirty="0" err="1" smtClean="0"/>
              <a:t>δραστηριοτητασ</a:t>
            </a:r>
            <a:endParaRPr lang="el-GR" dirty="0"/>
          </a:p>
        </p:txBody>
      </p:sp>
      <p:sp>
        <p:nvSpPr>
          <p:cNvPr id="3" name="2 - Θέση περιεχομένου"/>
          <p:cNvSpPr>
            <a:spLocks noGrp="1"/>
          </p:cNvSpPr>
          <p:nvPr>
            <p:ph sz="quarter" idx="1"/>
          </p:nvPr>
        </p:nvSpPr>
        <p:spPr>
          <a:xfrm>
            <a:off x="457200" y="1916832"/>
            <a:ext cx="7467600" cy="4557120"/>
          </a:xfrm>
        </p:spPr>
        <p:txBody>
          <a:bodyPr/>
          <a:lstStyle/>
          <a:p>
            <a:pPr algn="just"/>
            <a:r>
              <a:rPr lang="el-GR" i="1" dirty="0" smtClean="0"/>
              <a:t>Η/Ο εκπαιδευτικός προμηθεύει την κάθε ομάδα με ένα χαρτόνι μέτρου, μαρκαδόρους και κόλλες και τις ζητά να συνθέσουν ένα κολλάζ </a:t>
            </a:r>
            <a:r>
              <a:rPr lang="el-GR" i="1" dirty="0" smtClean="0"/>
              <a:t>χρησιμοποιώντας </a:t>
            </a:r>
            <a:r>
              <a:rPr lang="el-GR" i="1" dirty="0" smtClean="0"/>
              <a:t>τις </a:t>
            </a:r>
            <a:r>
              <a:rPr lang="el-GR" i="1" dirty="0" smtClean="0"/>
              <a:t>κάρτες συναισθημάτων</a:t>
            </a:r>
            <a:r>
              <a:rPr lang="el-GR" i="1" dirty="0" smtClean="0"/>
              <a:t> και σχεδιάζοντας </a:t>
            </a:r>
            <a:r>
              <a:rPr lang="el-GR" i="1" dirty="0" smtClean="0"/>
              <a:t>δικές τους ζωγραφιές που θα αφηγούνται μια μικρή σύντομη ιστορία </a:t>
            </a:r>
            <a:r>
              <a:rPr lang="el-GR" i="1" dirty="0" smtClean="0"/>
              <a:t>του ήρωα ή της ηρωίδας που έχουν επιλέξει, για τα συναισθήματά της/του σε διάφορες καταστάσεις, όπως αυτή που τους  παρουσιάστηκε στο σχετικό παραμύθι.</a:t>
            </a:r>
            <a:endParaRPr lang="el-GR" i="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err="1" smtClean="0"/>
              <a:t>Αξιολογηση</a:t>
            </a:r>
            <a:endParaRPr lang="el-GR" b="1" dirty="0"/>
          </a:p>
        </p:txBody>
      </p:sp>
      <p:sp>
        <p:nvSpPr>
          <p:cNvPr id="3" name="2 - Θέση περιεχομένου"/>
          <p:cNvSpPr>
            <a:spLocks noGrp="1"/>
          </p:cNvSpPr>
          <p:nvPr>
            <p:ph sz="quarter" idx="1"/>
          </p:nvPr>
        </p:nvSpPr>
        <p:spPr/>
        <p:txBody>
          <a:bodyPr/>
          <a:lstStyle/>
          <a:p>
            <a:pPr algn="just"/>
            <a:r>
              <a:rPr lang="el-GR" i="1" dirty="0" smtClean="0"/>
              <a:t>Η/Ο εκπαιδευτικός ζητά από την κάθε ομάδα να επιλέξει είτε να παρουσιάσει την ιστορία που έφτιαξε στις υπόλοιπες ομάδες της τάξης ή να </a:t>
            </a:r>
            <a:r>
              <a:rPr lang="el-GR" i="1" dirty="0" smtClean="0"/>
              <a:t>επιχειρήσει, </a:t>
            </a:r>
            <a:r>
              <a:rPr lang="el-GR" i="1" dirty="0" smtClean="0"/>
              <a:t>κάνοντας μια μικρή </a:t>
            </a:r>
            <a:r>
              <a:rPr lang="el-GR" i="1" dirty="0" smtClean="0"/>
              <a:t>προετοιμασία, </a:t>
            </a:r>
            <a:r>
              <a:rPr lang="el-GR" i="1" dirty="0" smtClean="0"/>
              <a:t>να την </a:t>
            </a:r>
            <a:r>
              <a:rPr lang="el-GR" i="1" dirty="0" smtClean="0"/>
              <a:t>δραματοποιήσει, </a:t>
            </a:r>
            <a:r>
              <a:rPr lang="el-GR" i="1" dirty="0" smtClean="0"/>
              <a:t>αναλαμβάνοντας το κάθε μέλος από έναν ρόλο, με κοινό την υπόλοιπη τάξη.</a:t>
            </a:r>
            <a:endParaRPr lang="el-GR"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260648"/>
            <a:ext cx="8424936" cy="1143000"/>
          </a:xfrm>
        </p:spPr>
        <p:txBody>
          <a:bodyPr/>
          <a:lstStyle/>
          <a:p>
            <a:r>
              <a:rPr lang="el-GR" b="1" dirty="0" smtClean="0"/>
              <a:t>Ευχαριστώ Πολύ για την προσοχή </a:t>
            </a:r>
            <a:r>
              <a:rPr lang="el-GR" b="1" dirty="0" err="1" smtClean="0"/>
              <a:t>σασ</a:t>
            </a:r>
            <a:r>
              <a:rPr lang="el-GR" b="1" dirty="0" smtClean="0"/>
              <a:t>! </a:t>
            </a:r>
            <a:endParaRPr lang="el-GR" b="1" dirty="0"/>
          </a:p>
        </p:txBody>
      </p:sp>
      <p:pic>
        <p:nvPicPr>
          <p:cNvPr id="4" name="3 - Θέση περιεχομένου" descr="final pic..jpg"/>
          <p:cNvPicPr>
            <a:picLocks noGrp="1" noChangeAspect="1"/>
          </p:cNvPicPr>
          <p:nvPr>
            <p:ph sz="quarter" idx="1"/>
          </p:nvPr>
        </p:nvPicPr>
        <p:blipFill>
          <a:blip r:embed="rId2" cstate="print"/>
          <a:stretch>
            <a:fillRect/>
          </a:stretch>
        </p:blipFill>
        <p:spPr>
          <a:xfrm>
            <a:off x="457200" y="2170112"/>
            <a:ext cx="7467600" cy="3733800"/>
          </a:xfrm>
        </p:spPr>
      </p:pic>
      <p:sp>
        <p:nvSpPr>
          <p:cNvPr id="5" name="4 - Γελαστό πρόσωπο"/>
          <p:cNvSpPr/>
          <p:nvPr/>
        </p:nvSpPr>
        <p:spPr>
          <a:xfrm>
            <a:off x="7956376" y="836712"/>
            <a:ext cx="576064" cy="576064"/>
          </a:xfrm>
          <a:prstGeom prst="smileyFac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971600" y="1772816"/>
            <a:ext cx="7025208" cy="4341096"/>
          </a:xfrm>
        </p:spPr>
        <p:txBody>
          <a:bodyPr/>
          <a:lstStyle/>
          <a:p>
            <a:pPr algn="ctr">
              <a:buNone/>
            </a:pPr>
            <a:r>
              <a:rPr lang="el-GR" sz="3200" dirty="0" smtClean="0"/>
              <a:t>Δημιουργία μιας δραστηριότητας για μαθητές δημοτικού με θέμα την:</a:t>
            </a:r>
          </a:p>
          <a:p>
            <a:pPr algn="ctr">
              <a:buNone/>
            </a:pPr>
            <a:endParaRPr lang="el-GR" dirty="0" smtClean="0"/>
          </a:p>
          <a:p>
            <a:pPr algn="ctr">
              <a:buNone/>
            </a:pPr>
            <a:r>
              <a:rPr lang="el-GR" sz="4000" dirty="0" smtClean="0"/>
              <a:t> </a:t>
            </a:r>
            <a:r>
              <a:rPr lang="el-GR" sz="4000" b="1" dirty="0" smtClean="0">
                <a:solidFill>
                  <a:srgbClr val="0070C0"/>
                </a:solidFill>
              </a:rPr>
              <a:t>αναγνώριση</a:t>
            </a:r>
            <a:r>
              <a:rPr lang="el-GR" sz="4000" dirty="0" smtClean="0"/>
              <a:t> </a:t>
            </a:r>
            <a:r>
              <a:rPr lang="el-GR" sz="3200" dirty="0" smtClean="0"/>
              <a:t>και</a:t>
            </a:r>
            <a:r>
              <a:rPr lang="el-GR" sz="4000" dirty="0" smtClean="0"/>
              <a:t> </a:t>
            </a:r>
            <a:r>
              <a:rPr lang="el-GR" sz="4000" b="1" dirty="0" smtClean="0">
                <a:solidFill>
                  <a:srgbClr val="0070C0"/>
                </a:solidFill>
              </a:rPr>
              <a:t>έκφραση</a:t>
            </a:r>
            <a:r>
              <a:rPr lang="el-GR" sz="4000" dirty="0" smtClean="0"/>
              <a:t> </a:t>
            </a:r>
            <a:r>
              <a:rPr lang="el-GR" sz="4000" b="1" dirty="0" smtClean="0">
                <a:solidFill>
                  <a:schemeClr val="accent3">
                    <a:lumMod val="60000"/>
                    <a:lumOff val="40000"/>
                  </a:schemeClr>
                </a:solidFill>
              </a:rPr>
              <a:t>συναισθημάτων</a:t>
            </a:r>
            <a:endParaRPr lang="el-GR" sz="4000" b="1" dirty="0">
              <a:solidFill>
                <a:schemeClr val="accent3">
                  <a:lumMod val="60000"/>
                  <a:lumOff val="40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251520" y="1268760"/>
            <a:ext cx="8424936" cy="5328592"/>
          </a:xfrm>
        </p:spPr>
        <p:txBody>
          <a:bodyPr>
            <a:normAutofit/>
          </a:bodyPr>
          <a:lstStyle/>
          <a:p>
            <a:r>
              <a:rPr lang="el-GR" sz="3200" b="1" dirty="0" smtClean="0"/>
              <a:t>Τίτλος Δραστηριότητας: </a:t>
            </a:r>
            <a:r>
              <a:rPr lang="el-GR" sz="2800" dirty="0" smtClean="0"/>
              <a:t>Αναγνωρίζω και εκφράζω τα συναισθήματά μου.</a:t>
            </a:r>
          </a:p>
          <a:p>
            <a:pPr>
              <a:buNone/>
            </a:pPr>
            <a:endParaRPr lang="el-GR" sz="3200" dirty="0" smtClean="0"/>
          </a:p>
          <a:p>
            <a:pPr algn="just"/>
            <a:r>
              <a:rPr lang="el-GR" sz="3200" b="1" dirty="0" smtClean="0"/>
              <a:t>Γενικός Σκοπός: </a:t>
            </a:r>
            <a:r>
              <a:rPr lang="el-GR" sz="2800" dirty="0" smtClean="0"/>
              <a:t>Να αναγνωρίζουν, να κατανοούν και να εκφράζουν τα </a:t>
            </a:r>
            <a:r>
              <a:rPr lang="el-GR" sz="2800" dirty="0" smtClean="0"/>
              <a:t>βασικά συναισθήματά (χαρά, λύπη, θυμός, φόβος).</a:t>
            </a:r>
            <a:endParaRPr lang="el-GR" sz="2800" dirty="0" smtClean="0"/>
          </a:p>
          <a:p>
            <a:pPr marL="937260" lvl="1" indent="-571500">
              <a:buFont typeface="+mj-lt"/>
              <a:buAutoNum type="arabicPeriod"/>
            </a:pPr>
            <a:endParaRPr lang="el-GR" sz="2900" dirty="0" smtClean="0"/>
          </a:p>
          <a:p>
            <a:pPr marL="708660" lvl="2" indent="-342900" algn="just">
              <a:spcBef>
                <a:spcPts val="600"/>
              </a:spcBef>
              <a:buSzPct val="70000"/>
              <a:buFont typeface="+mj-lt"/>
              <a:buAutoNum type="arabicPeriod"/>
            </a:pPr>
            <a:endParaRPr lang="el-GR" dirty="0" smtClean="0"/>
          </a:p>
          <a:p>
            <a:pPr marL="880110" lvl="1" indent="-514350">
              <a:buFont typeface="+mj-lt"/>
              <a:buAutoNum type="arabicPeriod"/>
            </a:pPr>
            <a:endParaRPr lang="el-GR" sz="29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332656"/>
            <a:ext cx="7467600" cy="1143000"/>
          </a:xfrm>
        </p:spPr>
        <p:txBody>
          <a:bodyPr/>
          <a:lstStyle/>
          <a:p>
            <a:r>
              <a:rPr lang="el-GR" sz="2800" b="1" dirty="0" smtClean="0"/>
              <a:t>Ειδικοί Στόχοι</a:t>
            </a:r>
            <a:br>
              <a:rPr lang="el-GR" sz="2800" b="1" dirty="0" smtClean="0"/>
            </a:br>
            <a:endParaRPr lang="el-GR" dirty="0"/>
          </a:p>
        </p:txBody>
      </p:sp>
      <p:sp>
        <p:nvSpPr>
          <p:cNvPr id="3" name="2 - Θέση περιεχομένου"/>
          <p:cNvSpPr>
            <a:spLocks noGrp="1"/>
          </p:cNvSpPr>
          <p:nvPr>
            <p:ph sz="quarter" idx="1"/>
          </p:nvPr>
        </p:nvSpPr>
        <p:spPr>
          <a:xfrm>
            <a:off x="179512" y="1124744"/>
            <a:ext cx="8291264" cy="5472608"/>
          </a:xfrm>
        </p:spPr>
        <p:txBody>
          <a:bodyPr>
            <a:normAutofit fontScale="40000" lnSpcReduction="20000"/>
          </a:bodyPr>
          <a:lstStyle/>
          <a:p>
            <a:pPr marL="708660" lvl="2" indent="-342900" algn="just">
              <a:spcBef>
                <a:spcPts val="600"/>
              </a:spcBef>
              <a:buSzPct val="70000"/>
              <a:buFont typeface="+mj-lt"/>
              <a:buAutoNum type="arabicPeriod"/>
            </a:pPr>
            <a:r>
              <a:rPr lang="el-GR" sz="5000" i="1" dirty="0" smtClean="0"/>
              <a:t>Να </a:t>
            </a:r>
            <a:r>
              <a:rPr lang="el-GR" sz="5000" i="1" dirty="0" smtClean="0"/>
              <a:t>αναγνωρίσουν και να κατονομάσουν τα συναισθήματα της ηρωίδας του παραμυθιού με αναφορά στις στιγμές/περιστάσεις που τα εμφάνισε</a:t>
            </a:r>
            <a:r>
              <a:rPr lang="el-GR" sz="5000" dirty="0" smtClean="0"/>
              <a:t>.</a:t>
            </a:r>
          </a:p>
          <a:p>
            <a:pPr marL="708660" lvl="2" indent="-342900" algn="just">
              <a:spcBef>
                <a:spcPts val="600"/>
              </a:spcBef>
              <a:buSzPct val="70000"/>
              <a:buFont typeface="+mj-lt"/>
              <a:buAutoNum type="arabicPeriod"/>
            </a:pPr>
            <a:r>
              <a:rPr lang="el-GR" sz="5000" i="1" dirty="0" smtClean="0"/>
              <a:t>Να αναγνωρίσουν, εργαζόμενα σε ομάδες, τα τέσσερα βασικά συναισθήματα που απεικονίζονται σε κάρτες και να αιτιολογούν την απάντησή τους.</a:t>
            </a:r>
          </a:p>
          <a:p>
            <a:pPr marL="708660" lvl="2" indent="-342900" algn="just">
              <a:spcBef>
                <a:spcPts val="600"/>
              </a:spcBef>
              <a:buSzPct val="70000"/>
              <a:buFont typeface="+mj-lt"/>
              <a:buAutoNum type="arabicPeriod"/>
            </a:pPr>
            <a:r>
              <a:rPr lang="el-GR" sz="5000" i="1" dirty="0" smtClean="0"/>
              <a:t>Να επιλέξουν από τις κάρτες με τα συναισθήματα εκείνες που απεικονίζουν συναισθήματα που έχουν βιώσει και τα ίδια και να εκφράσουν στο πλαίσιο της ομάδας τους στιγμές που τα έκαναν να νιώσουν με </a:t>
            </a:r>
            <a:r>
              <a:rPr lang="el-GR" sz="5000" i="1" dirty="0" smtClean="0"/>
              <a:t>αυτόν τον τρόπο και πως τα </a:t>
            </a:r>
            <a:r>
              <a:rPr lang="el-GR" sz="5000" i="1" dirty="0" err="1" smtClean="0"/>
              <a:t>διαχειρήστηκαν</a:t>
            </a:r>
            <a:r>
              <a:rPr lang="el-GR" sz="5000" i="1" dirty="0" smtClean="0"/>
              <a:t>.</a:t>
            </a:r>
            <a:endParaRPr lang="el-GR" sz="5000" i="1" dirty="0" smtClean="0"/>
          </a:p>
          <a:p>
            <a:pPr marL="708660" lvl="2" indent="-342900" algn="just">
              <a:spcBef>
                <a:spcPts val="600"/>
              </a:spcBef>
              <a:buSzPct val="70000"/>
              <a:buFont typeface="+mj-lt"/>
              <a:buAutoNum type="arabicPeriod"/>
            </a:pPr>
            <a:r>
              <a:rPr lang="el-GR" sz="5000" i="1" dirty="0" smtClean="0"/>
              <a:t>Να δημιουργήσουν, εργαζόμενα σε ομάδες, ένα κολλάζ που περιγράφει μια σύντομη ιστορία για τα τέσσερα βασικά συναισθήματα που επεξεργάστηκαν στο παραμύθι και τις κάρτες, κάνοντας χρήση αυτών και ζωγραφίζοντας στοιχεία που θα συμπλήρωναν το νόημά της</a:t>
            </a:r>
            <a:r>
              <a:rPr lang="el-GR" sz="5000" i="1" dirty="0" smtClean="0"/>
              <a:t>.</a:t>
            </a:r>
          </a:p>
          <a:p>
            <a:pPr marL="708660" lvl="2" indent="-342900" algn="just">
              <a:spcBef>
                <a:spcPts val="600"/>
              </a:spcBef>
              <a:buSzPct val="70000"/>
              <a:buFont typeface="+mj-lt"/>
              <a:buAutoNum type="arabicPeriod"/>
            </a:pPr>
            <a:r>
              <a:rPr lang="el-GR" sz="5000" i="1" dirty="0" smtClean="0"/>
              <a:t>Να παρουσιάσουν στην ολομέλεια της τάξης ή να δραματοποιήσουν την ιστορία με τα συναισθήματα του ήρωα/</a:t>
            </a:r>
            <a:r>
              <a:rPr lang="el-GR" sz="5000" i="1" dirty="0" err="1" smtClean="0"/>
              <a:t>ίδας</a:t>
            </a:r>
            <a:r>
              <a:rPr lang="el-GR" sz="5000" i="1" dirty="0" smtClean="0"/>
              <a:t> που δημιούργησαν στο πλαίσιο της ομάδας τους.</a:t>
            </a:r>
            <a:endParaRPr lang="el-GR" sz="5000" i="1" dirty="0" smtClean="0"/>
          </a:p>
          <a:p>
            <a:pPr marL="708660" lvl="2" indent="-342900" algn="just">
              <a:spcBef>
                <a:spcPts val="600"/>
              </a:spcBef>
              <a:buSzPct val="70000"/>
              <a:buFont typeface="+mj-lt"/>
              <a:buAutoNum type="arabicPeriod"/>
            </a:pPr>
            <a:endParaRPr lang="el-GR" dirty="0" smtClean="0"/>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457200" y="620688"/>
            <a:ext cx="8219256" cy="5853264"/>
          </a:xfrm>
        </p:spPr>
        <p:txBody>
          <a:bodyPr>
            <a:normAutofit fontScale="92500" lnSpcReduction="20000"/>
          </a:bodyPr>
          <a:lstStyle/>
          <a:p>
            <a:r>
              <a:rPr lang="el-GR" sz="3200" b="1" dirty="0" smtClean="0"/>
              <a:t>Διδακτικές Μέθοδοι: </a:t>
            </a:r>
            <a:r>
              <a:rPr lang="el-GR" sz="3200" dirty="0" smtClean="0"/>
              <a:t>Αφήγηση, </a:t>
            </a:r>
            <a:r>
              <a:rPr lang="el-GR" sz="3200" dirty="0" err="1" smtClean="0"/>
              <a:t>Ερωτο</a:t>
            </a:r>
            <a:r>
              <a:rPr lang="el-GR" sz="3200" dirty="0" smtClean="0"/>
              <a:t>-απαντήσεις, </a:t>
            </a:r>
            <a:r>
              <a:rPr lang="el-GR" sz="3200" dirty="0" err="1" smtClean="0"/>
              <a:t>Ομαδοσυνεγατική</a:t>
            </a:r>
            <a:r>
              <a:rPr lang="el-GR" sz="3200" dirty="0" smtClean="0"/>
              <a:t> Μέθοδος, Δραματοποίηση.</a:t>
            </a:r>
          </a:p>
          <a:p>
            <a:endParaRPr lang="el-GR" sz="3200" dirty="0" smtClean="0"/>
          </a:p>
          <a:p>
            <a:r>
              <a:rPr lang="el-GR" sz="3200" b="1" dirty="0" smtClean="0"/>
              <a:t>Υλικά – Μέσα: </a:t>
            </a:r>
          </a:p>
          <a:p>
            <a:pPr lvl="1"/>
            <a:r>
              <a:rPr lang="el-GR" sz="2900" dirty="0" smtClean="0"/>
              <a:t>Εικόνες συναισθημάτων (χαράς, λύπης, θυμού, φόβου)</a:t>
            </a:r>
          </a:p>
          <a:p>
            <a:pPr lvl="1"/>
            <a:r>
              <a:rPr lang="el-GR" sz="2900" dirty="0" smtClean="0"/>
              <a:t>Παραμύθι: «Η παλέτα των συναισθημάτων»</a:t>
            </a:r>
          </a:p>
          <a:p>
            <a:pPr lvl="1"/>
            <a:r>
              <a:rPr lang="el-GR" sz="2900" dirty="0" smtClean="0"/>
              <a:t>Χαρτόνι μέτρου</a:t>
            </a:r>
          </a:p>
          <a:p>
            <a:pPr lvl="1"/>
            <a:r>
              <a:rPr lang="el-GR" sz="2900" dirty="0" smtClean="0"/>
              <a:t>Μαρκαδόροι</a:t>
            </a:r>
          </a:p>
          <a:p>
            <a:pPr lvl="1"/>
            <a:r>
              <a:rPr lang="el-GR" sz="2900" dirty="0" smtClean="0"/>
              <a:t>Κόλλες</a:t>
            </a:r>
          </a:p>
          <a:p>
            <a:endParaRPr lang="el-GR" sz="3200" b="1" dirty="0" smtClean="0"/>
          </a:p>
          <a:p>
            <a:r>
              <a:rPr lang="el-GR" sz="3200" b="1" dirty="0" smtClean="0"/>
              <a:t> Διάρκεια: </a:t>
            </a:r>
            <a:r>
              <a:rPr lang="el-GR" sz="2900" dirty="0" smtClean="0"/>
              <a:t>35 λεπτά</a:t>
            </a:r>
          </a:p>
          <a:p>
            <a:endParaRPr lang="el-GR" sz="3200" b="1" dirty="0" smtClean="0"/>
          </a:p>
          <a:p>
            <a:endParaRPr lang="el-GR" sz="3200" b="1" dirty="0" smtClean="0"/>
          </a:p>
          <a:p>
            <a:pPr lvl="1">
              <a:buNone/>
            </a:pPr>
            <a:endParaRPr lang="el-GR" sz="2900" dirty="0" smtClean="0"/>
          </a:p>
          <a:p>
            <a:pPr>
              <a:buNone/>
            </a:pPr>
            <a:endParaRPr lang="el-GR" sz="3200" b="1"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67600" cy="994122"/>
          </a:xfrm>
        </p:spPr>
        <p:txBody>
          <a:bodyPr/>
          <a:lstStyle/>
          <a:p>
            <a:r>
              <a:rPr lang="el-GR" b="1" dirty="0" smtClean="0"/>
              <a:t>Αφορμηση ΔΡΑΣΤΗΡΙΟΤΗΤΑΣ</a:t>
            </a:r>
          </a:p>
        </p:txBody>
      </p:sp>
      <p:sp>
        <p:nvSpPr>
          <p:cNvPr id="3" name="2 - Θέση περιεχομένου"/>
          <p:cNvSpPr>
            <a:spLocks noGrp="1"/>
          </p:cNvSpPr>
          <p:nvPr>
            <p:ph sz="quarter" idx="1"/>
          </p:nvPr>
        </p:nvSpPr>
        <p:spPr>
          <a:xfrm>
            <a:off x="251520" y="1556792"/>
            <a:ext cx="8424936" cy="4917160"/>
          </a:xfrm>
        </p:spPr>
        <p:txBody>
          <a:bodyPr/>
          <a:lstStyle/>
          <a:p>
            <a:pPr marL="0" indent="0" algn="just">
              <a:buNone/>
            </a:pPr>
            <a:r>
              <a:rPr lang="el-GR" i="1" dirty="0" smtClean="0"/>
              <a:t>Η/Ο εκπαιδευτικός χρησιμοποιεί ως αφόρμηση για τον σκοπό της δραστηριότητάς της/του το παραμύθι </a:t>
            </a:r>
            <a:r>
              <a:rPr lang="el-GR" b="1" i="1" dirty="0" smtClean="0"/>
              <a:t>«Η παλέτα των συναισθημάτων» </a:t>
            </a:r>
            <a:r>
              <a:rPr lang="el-GR" i="1" dirty="0" smtClean="0"/>
              <a:t>και με βάση αυτό θα πραγματοποιήσει  στη συνέχεια μια </a:t>
            </a:r>
            <a:r>
              <a:rPr lang="el-GR" b="1" i="1" dirty="0" smtClean="0"/>
              <a:t>συζήτηση</a:t>
            </a:r>
            <a:r>
              <a:rPr lang="el-GR" i="1" dirty="0" smtClean="0"/>
              <a:t> με τους μαθητές γύρω από τα </a:t>
            </a:r>
            <a:r>
              <a:rPr lang="el-GR" b="1" i="1" dirty="0" smtClean="0"/>
              <a:t>συναισθήματα</a:t>
            </a:r>
            <a:r>
              <a:rPr lang="el-GR" i="1" dirty="0" smtClean="0"/>
              <a:t> της ηρωίδας του παραμυθιού και θα </a:t>
            </a:r>
            <a:r>
              <a:rPr lang="el-GR" b="1" i="1" dirty="0" smtClean="0"/>
              <a:t>οργανώσει</a:t>
            </a:r>
            <a:r>
              <a:rPr lang="el-GR" i="1" dirty="0" smtClean="0"/>
              <a:t> μια </a:t>
            </a:r>
            <a:r>
              <a:rPr lang="el-GR" b="1" i="1" dirty="0" smtClean="0"/>
              <a:t>σειρά</a:t>
            </a:r>
            <a:r>
              <a:rPr lang="el-GR" i="1" dirty="0" smtClean="0"/>
              <a:t> από </a:t>
            </a:r>
            <a:r>
              <a:rPr lang="el-GR" b="1" i="1" dirty="0" smtClean="0"/>
              <a:t>δραστηριότητες αναγνώρισης και έκφρασης ίδιων ή παρόμοιων συναισθημάτων από την πλευρά των μαθητών</a:t>
            </a:r>
            <a:r>
              <a:rPr lang="el-GR" i="1" dirty="0" smtClean="0"/>
              <a:t>.</a:t>
            </a:r>
            <a:endParaRPr lang="el-GR"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71600" y="260648"/>
            <a:ext cx="7467600" cy="864096"/>
          </a:xfrm>
        </p:spPr>
        <p:txBody>
          <a:bodyPr>
            <a:normAutofit/>
          </a:bodyPr>
          <a:lstStyle/>
          <a:p>
            <a:pPr algn="ctr"/>
            <a:r>
              <a:rPr lang="el-GR" b="1" dirty="0" smtClean="0"/>
              <a:t>«Η </a:t>
            </a:r>
            <a:r>
              <a:rPr lang="el-GR" b="1" dirty="0" err="1" smtClean="0"/>
              <a:t>παλετα</a:t>
            </a:r>
            <a:r>
              <a:rPr lang="el-GR" b="1" dirty="0" smtClean="0"/>
              <a:t> των </a:t>
            </a:r>
            <a:r>
              <a:rPr lang="el-GR" b="1" dirty="0" err="1" smtClean="0"/>
              <a:t>συναισθηματων</a:t>
            </a:r>
            <a:r>
              <a:rPr lang="el-GR" b="1" dirty="0" smtClean="0"/>
              <a:t>»</a:t>
            </a:r>
            <a:endParaRPr lang="el-GR" b="1" dirty="0"/>
          </a:p>
        </p:txBody>
      </p:sp>
      <p:sp>
        <p:nvSpPr>
          <p:cNvPr id="3" name="2 - Θέση περιεχομένου"/>
          <p:cNvSpPr>
            <a:spLocks noGrp="1"/>
          </p:cNvSpPr>
          <p:nvPr>
            <p:ph sz="quarter" idx="1"/>
          </p:nvPr>
        </p:nvSpPr>
        <p:spPr>
          <a:xfrm>
            <a:off x="457200" y="1340768"/>
            <a:ext cx="7467600" cy="5133184"/>
          </a:xfrm>
        </p:spPr>
        <p:txBody>
          <a:bodyPr/>
          <a:lstStyle/>
          <a:p>
            <a:pPr algn="ctr">
              <a:buNone/>
            </a:pPr>
            <a:r>
              <a:rPr lang="fr-FR" dirty="0" smtClean="0">
                <a:hlinkClick r:id="rId2"/>
              </a:rPr>
              <a:t>http://aesop.iep.edu.gr/node/26436</a:t>
            </a:r>
            <a:endParaRPr lang="el-GR" dirty="0" smtClean="0">
              <a:hlinkClick r:id="rId2"/>
            </a:endParaRPr>
          </a:p>
          <a:p>
            <a:pPr algn="ctr">
              <a:buNone/>
            </a:pPr>
            <a:endParaRPr lang="el-GR" dirty="0" smtClean="0">
              <a:hlinkClick r:id="rId2"/>
            </a:endParaRPr>
          </a:p>
          <a:p>
            <a:pPr algn="ctr">
              <a:buNone/>
            </a:pPr>
            <a:endParaRPr lang="el-GR" dirty="0" smtClean="0">
              <a:hlinkClick r:id="rId2"/>
            </a:endParaRPr>
          </a:p>
          <a:p>
            <a:pPr algn="ctr">
              <a:buNone/>
            </a:pPr>
            <a:endParaRPr lang="el-GR" dirty="0" smtClean="0">
              <a:hlinkClick r:id="rId2"/>
            </a:endParaRPr>
          </a:p>
          <a:p>
            <a:pPr algn="ctr">
              <a:buNone/>
            </a:pPr>
            <a:endParaRPr lang="el-GR" dirty="0" smtClean="0">
              <a:hlinkClick r:id="rId2"/>
            </a:endParaRPr>
          </a:p>
          <a:p>
            <a:pPr algn="ctr">
              <a:buNone/>
            </a:pPr>
            <a:endParaRPr lang="el-GR" dirty="0" smtClean="0">
              <a:hlinkClick r:id="rId2"/>
            </a:endParaRPr>
          </a:p>
          <a:p>
            <a:pPr algn="ctr">
              <a:buNone/>
            </a:pPr>
            <a:endParaRPr lang="el-GR" dirty="0" smtClean="0">
              <a:hlinkClick r:id="rId2"/>
            </a:endParaRPr>
          </a:p>
        </p:txBody>
      </p:sp>
      <p:pic>
        <p:nvPicPr>
          <p:cNvPr id="4" name="3 - Εικόνα" descr="αρχείο λήψης.jpg"/>
          <p:cNvPicPr>
            <a:picLocks noChangeAspect="1"/>
          </p:cNvPicPr>
          <p:nvPr/>
        </p:nvPicPr>
        <p:blipFill>
          <a:blip r:embed="rId3" cstate="print"/>
          <a:stretch>
            <a:fillRect/>
          </a:stretch>
        </p:blipFill>
        <p:spPr>
          <a:xfrm>
            <a:off x="395536" y="2420888"/>
            <a:ext cx="3456384" cy="3312368"/>
          </a:xfrm>
          <a:prstGeom prst="rect">
            <a:avLst/>
          </a:prstGeom>
        </p:spPr>
      </p:pic>
      <p:pic>
        <p:nvPicPr>
          <p:cNvPr id="5" name="4 - Εικόνα" descr="αρχείο λήψης (1).jpg"/>
          <p:cNvPicPr>
            <a:picLocks noChangeAspect="1"/>
          </p:cNvPicPr>
          <p:nvPr/>
        </p:nvPicPr>
        <p:blipFill>
          <a:blip r:embed="rId4" cstate="print"/>
          <a:stretch>
            <a:fillRect/>
          </a:stretch>
        </p:blipFill>
        <p:spPr>
          <a:xfrm>
            <a:off x="4139952" y="2132856"/>
            <a:ext cx="4176464" cy="2088232"/>
          </a:xfrm>
          <a:prstGeom prst="rect">
            <a:avLst/>
          </a:prstGeom>
        </p:spPr>
      </p:pic>
      <p:pic>
        <p:nvPicPr>
          <p:cNvPr id="6" name="5 - Εικόνα" descr="images.jpg"/>
          <p:cNvPicPr>
            <a:picLocks noChangeAspect="1"/>
          </p:cNvPicPr>
          <p:nvPr/>
        </p:nvPicPr>
        <p:blipFill>
          <a:blip r:embed="rId5" cstate="print"/>
          <a:stretch>
            <a:fillRect/>
          </a:stretch>
        </p:blipFill>
        <p:spPr>
          <a:xfrm>
            <a:off x="4139952" y="4365104"/>
            <a:ext cx="4176464" cy="2160240"/>
          </a:xfrm>
          <a:prstGeom prst="rect">
            <a:avLst/>
          </a:prstGeom>
        </p:spPr>
      </p:pic>
      <p:sp>
        <p:nvSpPr>
          <p:cNvPr id="7" name="6 - TextBox"/>
          <p:cNvSpPr txBox="1"/>
          <p:nvPr/>
        </p:nvSpPr>
        <p:spPr>
          <a:xfrm>
            <a:off x="323528" y="5805264"/>
            <a:ext cx="3672408" cy="873572"/>
          </a:xfrm>
          <a:prstGeom prst="rect">
            <a:avLst/>
          </a:prstGeom>
          <a:noFill/>
        </p:spPr>
        <p:txBody>
          <a:bodyPr wrap="square" rtlCol="0">
            <a:spAutoFit/>
          </a:bodyPr>
          <a:lstStyle/>
          <a:p>
            <a:pPr>
              <a:lnSpc>
                <a:spcPct val="150000"/>
              </a:lnSpc>
            </a:pPr>
            <a:r>
              <a:rPr lang="el-GR" dirty="0" smtClean="0">
                <a:latin typeface="Times New Roman" pitchFamily="18" charset="0"/>
                <a:cs typeface="Times New Roman" pitchFamily="18" charset="0"/>
              </a:rPr>
              <a:t>Συγγραφέας: </a:t>
            </a:r>
            <a:r>
              <a:rPr lang="el-GR" dirty="0" err="1" smtClean="0">
                <a:latin typeface="Times New Roman" pitchFamily="18" charset="0"/>
                <a:cs typeface="Times New Roman" pitchFamily="18" charset="0"/>
              </a:rPr>
              <a:t>Έρα</a:t>
            </a:r>
            <a:r>
              <a:rPr lang="el-GR" dirty="0" smtClean="0">
                <a:latin typeface="Times New Roman" pitchFamily="18" charset="0"/>
                <a:cs typeface="Times New Roman" pitchFamily="18" charset="0"/>
              </a:rPr>
              <a:t> </a:t>
            </a:r>
            <a:r>
              <a:rPr lang="el-GR" dirty="0" err="1" smtClean="0">
                <a:latin typeface="Times New Roman" pitchFamily="18" charset="0"/>
                <a:cs typeface="Times New Roman" pitchFamily="18" charset="0"/>
              </a:rPr>
              <a:t>Μουλάκη</a:t>
            </a:r>
            <a:endParaRPr lang="el-GR" dirty="0" smtClean="0">
              <a:latin typeface="Times New Roman" pitchFamily="18" charset="0"/>
              <a:cs typeface="Times New Roman" pitchFamily="18" charset="0"/>
            </a:endParaRPr>
          </a:p>
          <a:p>
            <a:pPr>
              <a:lnSpc>
                <a:spcPct val="150000"/>
              </a:lnSpc>
            </a:pPr>
            <a:r>
              <a:rPr lang="el-GR" dirty="0" smtClean="0">
                <a:latin typeface="Times New Roman" pitchFamily="18" charset="0"/>
                <a:cs typeface="Times New Roman" pitchFamily="18" charset="0"/>
              </a:rPr>
              <a:t>Εκδόσεις: Κέδρος</a:t>
            </a:r>
            <a:endParaRPr lang="el-G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147248" cy="1143000"/>
          </a:xfrm>
        </p:spPr>
        <p:txBody>
          <a:bodyPr>
            <a:normAutofit fontScale="90000"/>
          </a:bodyPr>
          <a:lstStyle/>
          <a:p>
            <a:r>
              <a:rPr lang="el-GR" b="1" dirty="0" err="1" smtClean="0"/>
              <a:t>Ενδεικτικέσ</a:t>
            </a:r>
            <a:r>
              <a:rPr lang="el-GR" b="1" dirty="0" smtClean="0"/>
              <a:t> </a:t>
            </a:r>
            <a:r>
              <a:rPr lang="el-GR" b="1" dirty="0" err="1" smtClean="0"/>
              <a:t>ερωτησεισ</a:t>
            </a:r>
            <a:r>
              <a:rPr lang="el-GR" b="1" dirty="0" smtClean="0"/>
              <a:t> </a:t>
            </a:r>
            <a:r>
              <a:rPr lang="el-GR" b="1" dirty="0" err="1" smtClean="0"/>
              <a:t>εκπαιδευτικου</a:t>
            </a:r>
            <a:r>
              <a:rPr lang="el-GR" b="1" dirty="0" smtClean="0"/>
              <a:t> </a:t>
            </a:r>
            <a:r>
              <a:rPr lang="el-GR" b="1" dirty="0" err="1" smtClean="0"/>
              <a:t>μετα</a:t>
            </a:r>
            <a:r>
              <a:rPr lang="el-GR" b="1" dirty="0" smtClean="0"/>
              <a:t> την </a:t>
            </a:r>
            <a:r>
              <a:rPr lang="el-GR" b="1" dirty="0" err="1" smtClean="0"/>
              <a:t>ολοκληρωση</a:t>
            </a:r>
            <a:r>
              <a:rPr lang="el-GR" b="1" dirty="0" smtClean="0"/>
              <a:t> τησ </a:t>
            </a:r>
            <a:r>
              <a:rPr lang="el-GR" b="1" dirty="0" err="1" smtClean="0"/>
              <a:t>αφηγησησ</a:t>
            </a:r>
            <a:r>
              <a:rPr lang="el-GR" b="1" dirty="0" smtClean="0"/>
              <a:t> του </a:t>
            </a:r>
            <a:r>
              <a:rPr lang="el-GR" b="1" dirty="0" err="1" smtClean="0"/>
              <a:t>παραμυθιου</a:t>
            </a:r>
            <a:endParaRPr lang="el-GR" b="1" dirty="0"/>
          </a:p>
        </p:txBody>
      </p:sp>
      <p:sp>
        <p:nvSpPr>
          <p:cNvPr id="3" name="2 - Θέση περιεχομένου"/>
          <p:cNvSpPr>
            <a:spLocks noGrp="1"/>
          </p:cNvSpPr>
          <p:nvPr>
            <p:ph sz="quarter" idx="1"/>
          </p:nvPr>
        </p:nvSpPr>
        <p:spPr>
          <a:xfrm>
            <a:off x="457200" y="1600200"/>
            <a:ext cx="7787208" cy="4873752"/>
          </a:xfrm>
        </p:spPr>
        <p:txBody>
          <a:bodyPr/>
          <a:lstStyle/>
          <a:p>
            <a:pPr algn="just"/>
            <a:r>
              <a:rPr lang="el-GR" sz="2800" i="1" dirty="0" smtClean="0"/>
              <a:t>Ποιά είναι η ηρωίδα του παραμυθιού;</a:t>
            </a:r>
          </a:p>
          <a:p>
            <a:pPr algn="just"/>
            <a:r>
              <a:rPr lang="el-GR" sz="2800" i="1" dirty="0" smtClean="0"/>
              <a:t>Ποιό πρόβλημα αντιμετωπίζει η ηρωίδα;</a:t>
            </a:r>
          </a:p>
          <a:p>
            <a:pPr algn="just"/>
            <a:r>
              <a:rPr lang="el-GR" sz="2800" i="1" dirty="0" smtClean="0"/>
              <a:t>Ποιός την βοηθάει να βρει λύση στο πρόβλημά της;</a:t>
            </a:r>
          </a:p>
          <a:p>
            <a:pPr algn="just"/>
            <a:r>
              <a:rPr lang="el-GR" sz="2800" i="1" dirty="0" smtClean="0"/>
              <a:t>Με ποιόν τρόπο ο ζωγράφος καταφέρνει να βοηθήσει τη </a:t>
            </a:r>
            <a:r>
              <a:rPr lang="el-GR" sz="2800" i="1" dirty="0" err="1" smtClean="0"/>
              <a:t>Συναισθηματικούλα</a:t>
            </a:r>
            <a:r>
              <a:rPr lang="el-GR" sz="2800" i="1" dirty="0" smtClean="0"/>
              <a:t>;</a:t>
            </a:r>
          </a:p>
          <a:p>
            <a:pPr algn="just"/>
            <a:r>
              <a:rPr lang="el-GR" sz="2800" i="1" dirty="0" smtClean="0"/>
              <a:t>Ποιά συναισθήματα ανακαλύπτει  η </a:t>
            </a:r>
            <a:r>
              <a:rPr lang="el-GR" sz="2800" i="1" dirty="0" err="1" smtClean="0"/>
              <a:t>Συναισθηματικούλα</a:t>
            </a:r>
            <a:r>
              <a:rPr lang="el-GR" sz="2800" i="1" dirty="0" smtClean="0"/>
              <a:t> ότι έχει νιώσει και σε ποιές περιπτώσεις;</a:t>
            </a:r>
          </a:p>
          <a:p>
            <a:endParaRPr lang="el-GR"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188640"/>
            <a:ext cx="7467600" cy="1143000"/>
          </a:xfrm>
        </p:spPr>
        <p:txBody>
          <a:bodyPr/>
          <a:lstStyle/>
          <a:p>
            <a:r>
              <a:rPr lang="el-GR" b="1" dirty="0" err="1" smtClean="0"/>
              <a:t>Κυριο</a:t>
            </a:r>
            <a:r>
              <a:rPr lang="el-GR" b="1" dirty="0" smtClean="0"/>
              <a:t> </a:t>
            </a:r>
            <a:r>
              <a:rPr lang="el-GR" b="1" dirty="0" err="1" smtClean="0"/>
              <a:t>μεροσ</a:t>
            </a:r>
            <a:r>
              <a:rPr lang="el-GR" b="1" dirty="0" smtClean="0"/>
              <a:t> </a:t>
            </a:r>
            <a:r>
              <a:rPr lang="el-GR" b="1" dirty="0" err="1" smtClean="0"/>
              <a:t>δραστηριοτητασ</a:t>
            </a:r>
            <a:endParaRPr lang="el-GR" b="1" dirty="0"/>
          </a:p>
        </p:txBody>
      </p:sp>
      <p:sp>
        <p:nvSpPr>
          <p:cNvPr id="3" name="2 - Θέση περιεχομένου"/>
          <p:cNvSpPr>
            <a:spLocks noGrp="1"/>
          </p:cNvSpPr>
          <p:nvPr>
            <p:ph sz="quarter" idx="1"/>
          </p:nvPr>
        </p:nvSpPr>
        <p:spPr>
          <a:xfrm>
            <a:off x="457200" y="1600200"/>
            <a:ext cx="7467600" cy="4997152"/>
          </a:xfrm>
        </p:spPr>
        <p:txBody>
          <a:bodyPr/>
          <a:lstStyle/>
          <a:p>
            <a:pPr algn="just"/>
            <a:r>
              <a:rPr lang="el-GR" i="1" dirty="0" smtClean="0"/>
              <a:t>Η/Ο εκπαιδευτικός έχει οργανώσει τον χώρο της σχολικής τάξης (τοποθέτηση των θρανίων των μαθητών ανά δύο), έτσι ώστε να διευκολυνθεί η εργασία σε μικρές ομάδες (5 ομάδες των 4 ατόμων). Στο κέντρο κάθε χώρου εργασίας έχει τοποθετήσει από τέσσερις κάρτες που απεικονίζουν τέσσερα βασικά συναισθήματα: </a:t>
            </a:r>
            <a:r>
              <a:rPr lang="el-GR" b="1" i="1" dirty="0" smtClean="0"/>
              <a:t>χαρά, λύπη, θυμός, φόβος.</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Προεξοχή">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372</TotalTime>
  <Words>760</Words>
  <Application>Microsoft Office PowerPoint</Application>
  <PresentationFormat>Προβολή στην οθόνη (4:3)</PresentationFormat>
  <Paragraphs>64</Paragraphs>
  <Slides>15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15</vt:i4>
      </vt:variant>
    </vt:vector>
  </HeadingPairs>
  <TitlesOfParts>
    <vt:vector size="16" baseType="lpstr">
      <vt:lpstr>Προεξοχή</vt:lpstr>
      <vt:lpstr>ΣΥΝΑΙΣΘΗΜΑΤΙΚΕΣ ΔΥΣΚΟΛΙΕΣ ΚΑΙ ΠΡΟΒΛΗΜΑΤΑ ΣΥΜΠΕΡΙΦΟΡΑΣ ΣΤΟ ΣΧΟΛΕΙΟ: ΕΚΠΑΙΔΕΥΤΙΚΕΣ ΠΑΡΕΜΒΑΣΕΙΣ</vt:lpstr>
      <vt:lpstr>Διαφάνεια 2</vt:lpstr>
      <vt:lpstr>Διαφάνεια 3</vt:lpstr>
      <vt:lpstr>Ειδικοί Στόχοι </vt:lpstr>
      <vt:lpstr>Διαφάνεια 5</vt:lpstr>
      <vt:lpstr>Αφορμηση ΔΡΑΣΤΗΡΙΟΤΗΤΑΣ</vt:lpstr>
      <vt:lpstr>«Η παλετα των συναισθηματων»</vt:lpstr>
      <vt:lpstr>Ενδεικτικέσ ερωτησεισ εκπαιδευτικου μετα την ολοκληρωση τησ αφηγησησ του παραμυθιου</vt:lpstr>
      <vt:lpstr>Κυριο μεροσ δραστηριοτητασ</vt:lpstr>
      <vt:lpstr>Δειγματα εικονων</vt:lpstr>
      <vt:lpstr>Κυριο μεροσ δραστηριοτητασ</vt:lpstr>
      <vt:lpstr>Κυριο μεροσ δραστηριοτητασ</vt:lpstr>
      <vt:lpstr>Κυριο μεροσ δραστηριοτητασ</vt:lpstr>
      <vt:lpstr>Αξιολογηση</vt:lpstr>
      <vt:lpstr>Ευχαριστώ Πολύ για την προσοχή σασ!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ΣΥΝΑΙΣΘΗΜΑΤΙΚΕΣ ΔΥΣΚΟΛΙΕΣ ΚΑΙ ΠΡΟΒΛΗΜΑΤΑ ΣΤΜΠΕΡΙΦΟΡΑΣ ΣΤΟ ΣΧΟΛΕΙΟ ΕΚΠΑΙΔΕΥΤΙΚΕΣ ΠΑΡΕΜΒΑΣΕΙΣ</dc:title>
  <dc:creator>piriga2</dc:creator>
  <cp:lastModifiedBy>piriga2</cp:lastModifiedBy>
  <cp:revision>29</cp:revision>
  <dcterms:created xsi:type="dcterms:W3CDTF">2019-02-26T18:38:48Z</dcterms:created>
  <dcterms:modified xsi:type="dcterms:W3CDTF">2019-02-27T10:16:03Z</dcterms:modified>
</cp:coreProperties>
</file>