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53F49-612E-483A-8084-31AB5609439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DBE7E-F6F9-4005-AC89-33E7591DDBF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5913F-DC78-4960-824D-DDDF08EC0AAD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5E751-B13F-4886-B03D-91D08AF7DE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49325" y="1981200"/>
            <a:ext cx="3754438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949325" y="4114800"/>
            <a:ext cx="3754438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DBCB6-96BA-42E2-ACBA-86AF298E9B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931863" y="96838"/>
            <a:ext cx="7678737" cy="599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59455-7EDE-4431-BF40-D95018CF4D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Sony%20Vaio%201112\Desktop\athanassiou%20&#948;&#953;&#959;&#961;&#952;&#969;&#956;&#941;&#957;&#945;\Vivaldi%20-%20Concerto%20for%20Mandolin%20in%20C%20Major%20RV425%20-%20YouTube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6"/>
          <p:cNvSpPr>
            <a:spLocks noChangeArrowheads="1"/>
          </p:cNvSpPr>
          <p:nvPr/>
        </p:nvSpPr>
        <p:spPr bwMode="auto">
          <a:xfrm>
            <a:off x="900113" y="83661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b="1" dirty="0">
                <a:solidFill>
                  <a:srgbClr val="FF33CC"/>
                </a:solidFill>
                <a:latin typeface="Comic Sans MS" pitchFamily="66" charset="0"/>
              </a:rPr>
              <a:t>ΕΝΤΟΜΑ </a:t>
            </a:r>
            <a:r>
              <a:rPr lang="el-GR" sz="4000" b="1" dirty="0" smtClean="0">
                <a:solidFill>
                  <a:srgbClr val="FF33CC"/>
                </a:solidFill>
                <a:latin typeface="Comic Sans MS" pitchFamily="66" charset="0"/>
              </a:rPr>
              <a:t>ΒΑΜΒΑΚΟΣ</a:t>
            </a:r>
            <a:endParaRPr lang="el-GR" sz="4000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3075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20938"/>
            <a:ext cx="6400800" cy="1752600"/>
          </a:xfrm>
          <a:noFill/>
        </p:spPr>
        <p:txBody>
          <a:bodyPr/>
          <a:lstStyle/>
          <a:p>
            <a:pPr algn="ctr" eaLnBrk="1" hangingPunct="1"/>
            <a:endParaRPr lang="el-GR" sz="2400" dirty="0" smtClean="0">
              <a:latin typeface="Comic Sans MS" pitchFamily="66" charset="0"/>
            </a:endParaRPr>
          </a:p>
          <a:p>
            <a:pPr algn="ctr" eaLnBrk="1" hangingPunct="1"/>
            <a:r>
              <a:rPr lang="el-GR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Χρήστος Γ. Αθανασίου</a:t>
            </a:r>
            <a:endParaRPr lang="en-GB" sz="24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 algn="ctr" eaLnBrk="1" hangingPunct="1"/>
            <a:r>
              <a:rPr lang="en-GB" sz="2400" dirty="0" smtClean="0">
                <a:solidFill>
                  <a:srgbClr val="66FF33"/>
                </a:solidFill>
                <a:latin typeface="Comic Sans MS" pitchFamily="66" charset="0"/>
              </a:rPr>
              <a:t>e-mail: </a:t>
            </a:r>
            <a:r>
              <a:rPr lang="en-GB" sz="2400" dirty="0" err="1" smtClean="0">
                <a:solidFill>
                  <a:srgbClr val="66FF33"/>
                </a:solidFill>
                <a:latin typeface="Comic Sans MS" pitchFamily="66" charset="0"/>
              </a:rPr>
              <a:t>athanassiou</a:t>
            </a:r>
            <a:r>
              <a:rPr lang="en-GB" sz="2400" dirty="0" smtClean="0">
                <a:solidFill>
                  <a:srgbClr val="66FF33"/>
                </a:solidFill>
                <a:latin typeface="Comic Sans MS" pitchFamily="66" charset="0"/>
              </a:rPr>
              <a:t>@</a:t>
            </a:r>
            <a:r>
              <a:rPr lang="en-US" sz="2400" dirty="0" err="1" smtClean="0">
                <a:solidFill>
                  <a:srgbClr val="66FF33"/>
                </a:solidFill>
                <a:latin typeface="Comic Sans MS" pitchFamily="66" charset="0"/>
              </a:rPr>
              <a:t>agr</a:t>
            </a:r>
            <a:r>
              <a:rPr lang="en-US" sz="2400" dirty="0" smtClean="0">
                <a:solidFill>
                  <a:srgbClr val="66FF33"/>
                </a:solidFill>
                <a:latin typeface="Comic Sans MS" pitchFamily="66" charset="0"/>
              </a:rPr>
              <a:t>.</a:t>
            </a:r>
            <a:r>
              <a:rPr lang="en-GB" sz="2400" dirty="0" smtClean="0">
                <a:solidFill>
                  <a:srgbClr val="66FF33"/>
                </a:solidFill>
                <a:latin typeface="Comic Sans MS" pitchFamily="66" charset="0"/>
              </a:rPr>
              <a:t>uth.gr</a:t>
            </a:r>
            <a:endParaRPr lang="el-GR" sz="2400" dirty="0" smtClean="0">
              <a:solidFill>
                <a:srgbClr val="66FF33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90000"/>
              </a:lnSpc>
            </a:pPr>
            <a:endParaRPr lang="el-GR" sz="2400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Vivaldi - Concerto for Mandolin in C Major RV425 - YouTub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96975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453336"/>
            <a:ext cx="1905000" cy="457200"/>
          </a:xfrm>
          <a:noFill/>
        </p:spPr>
        <p:txBody>
          <a:bodyPr/>
          <a:lstStyle/>
          <a:p>
            <a:fld id="{5499ED4B-4392-4F69-B92B-8DA8420D285E}" type="slidenum">
              <a:rPr lang="en-GB" smtClean="0"/>
              <a:pPr/>
              <a:t>1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DSC01490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215900"/>
            <a:ext cx="8642350" cy="6381750"/>
          </a:xfrm>
          <a:noFill/>
        </p:spPr>
      </p:pic>
      <p:sp>
        <p:nvSpPr>
          <p:cNvPr id="12291" name="2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E201238E-AD20-4105-9200-25BFAB6BD0CA}" type="slidenum">
              <a:rPr lang="en-GB" smtClean="0"/>
              <a:pPr/>
              <a:t>10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705000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60350"/>
            <a:ext cx="8713787" cy="6408738"/>
          </a:xfrm>
          <a:noFill/>
        </p:spPr>
      </p:pic>
      <p:sp>
        <p:nvSpPr>
          <p:cNvPr id="13315" name="2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4340B781-DB45-4D63-B2A9-530C54B6531D}" type="slidenum">
              <a:rPr lang="en-GB" smtClean="0"/>
              <a:pPr/>
              <a:t>11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P729005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206375"/>
            <a:ext cx="5113338" cy="3835400"/>
          </a:xfrm>
          <a:noFill/>
        </p:spPr>
      </p:pic>
      <p:pic>
        <p:nvPicPr>
          <p:cNvPr id="14339" name="Picture 6" descr="DSC0208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492500" y="2619375"/>
            <a:ext cx="5472113" cy="4049713"/>
          </a:xfrm>
          <a:noFill/>
        </p:spPr>
      </p:pic>
      <p:sp>
        <p:nvSpPr>
          <p:cNvPr id="14340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17FAF8FE-2B34-400E-9884-B89C9C9C945C}" type="slidenum">
              <a:rPr lang="en-GB" smtClean="0"/>
              <a:pPr/>
              <a:t>12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3"/>
          <p:cNvSpPr>
            <a:spLocks noGrp="1" noChangeArrowheads="1"/>
          </p:cNvSpPr>
          <p:nvPr>
            <p:ph type="title" sz="quarter"/>
          </p:nvPr>
        </p:nvSpPr>
        <p:spPr>
          <a:xfrm>
            <a:off x="179512" y="188640"/>
            <a:ext cx="7158037" cy="14128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200" b="1" i="1" dirty="0" smtClean="0">
                <a:solidFill>
                  <a:srgbClr val="CC00FF"/>
                </a:solidFill>
                <a:latin typeface="Comic Sans MS" pitchFamily="66" charset="0"/>
              </a:rPr>
              <a:t>Aphis </a:t>
            </a:r>
            <a:r>
              <a:rPr lang="en-US" sz="3200" b="1" i="1" dirty="0" err="1" smtClean="0">
                <a:solidFill>
                  <a:srgbClr val="CC00FF"/>
                </a:solidFill>
                <a:latin typeface="Comic Sans MS" pitchFamily="66" charset="0"/>
              </a:rPr>
              <a:t>gossypii</a:t>
            </a:r>
            <a:r>
              <a:rPr lang="en-US" sz="3200" b="1" i="1" dirty="0" smtClean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CC00FF"/>
                </a:solidFill>
                <a:latin typeface="Comic Sans MS" pitchFamily="66" charset="0"/>
              </a:rPr>
              <a:t>(</a:t>
            </a:r>
            <a:r>
              <a:rPr lang="en-US" sz="3200" b="1" dirty="0" err="1" smtClean="0">
                <a:solidFill>
                  <a:srgbClr val="CC00FF"/>
                </a:solidFill>
                <a:latin typeface="Comic Sans MS" pitchFamily="66" charset="0"/>
              </a:rPr>
              <a:t>Hemiptera</a:t>
            </a:r>
            <a:r>
              <a:rPr lang="en-US" sz="3200" b="1" dirty="0" smtClean="0">
                <a:solidFill>
                  <a:srgbClr val="CC00FF"/>
                </a:solidFill>
                <a:latin typeface="Comic Sans MS" pitchFamily="66" charset="0"/>
              </a:rPr>
              <a:t>: </a:t>
            </a:r>
            <a:r>
              <a:rPr lang="en-US" sz="3200" b="1" dirty="0" err="1" smtClean="0">
                <a:solidFill>
                  <a:srgbClr val="CC00FF"/>
                </a:solidFill>
                <a:latin typeface="Comic Sans MS" pitchFamily="66" charset="0"/>
              </a:rPr>
              <a:t>Aphididae</a:t>
            </a:r>
            <a:r>
              <a:rPr lang="en-US" sz="3200" b="1" dirty="0" smtClean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en-US" sz="3200" b="1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3200" b="1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b="1" i="1" dirty="0" err="1" smtClean="0">
                <a:solidFill>
                  <a:srgbClr val="00FF00"/>
                </a:solidFill>
                <a:latin typeface="Comic Sans MS" pitchFamily="66" charset="0"/>
              </a:rPr>
              <a:t>Αφίδα</a:t>
            </a:r>
            <a:r>
              <a:rPr lang="el-GR" sz="2400" b="1" i="1" dirty="0" smtClean="0">
                <a:solidFill>
                  <a:srgbClr val="00FF00"/>
                </a:solidFill>
                <a:latin typeface="Comic Sans MS" pitchFamily="66" charset="0"/>
              </a:rPr>
              <a:t> του βαμβακιού</a:t>
            </a:r>
          </a:p>
        </p:txBody>
      </p:sp>
      <p:pic>
        <p:nvPicPr>
          <p:cNvPr id="15363" name="Picture 22" descr="Aphgo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04025" y="1268413"/>
            <a:ext cx="2160588" cy="2376487"/>
          </a:xfrm>
          <a:noFill/>
        </p:spPr>
      </p:pic>
      <p:pic>
        <p:nvPicPr>
          <p:cNvPr id="15364" name="Picture 26" descr="Aphgos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1268413"/>
            <a:ext cx="2159000" cy="2376487"/>
          </a:xfrm>
          <a:noFill/>
        </p:spPr>
      </p:pic>
      <p:sp>
        <p:nvSpPr>
          <p:cNvPr id="15365" name="Rectangle 21"/>
          <p:cNvSpPr>
            <a:spLocks noChangeArrowheads="1"/>
          </p:cNvSpPr>
          <p:nvPr/>
        </p:nvSpPr>
        <p:spPr bwMode="auto">
          <a:xfrm>
            <a:off x="107504" y="1916832"/>
            <a:ext cx="4608512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4"/>
              </a:buBlip>
            </a:pP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Πολυφάγο, μεταναστευτικό είδος, πάνω από 200 ξενιστές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4"/>
              </a:buBlip>
            </a:pPr>
            <a:endParaRPr lang="en-GB" sz="2400" dirty="0">
              <a:solidFill>
                <a:srgbClr val="FF33CC"/>
              </a:solidFill>
              <a:latin typeface="Comic Sans MS" pitchFamily="66" charset="0"/>
            </a:endParaRP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4"/>
              </a:buBlip>
            </a:pP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Τέλειο: Μήκος 1.2-2 </a:t>
            </a:r>
            <a:r>
              <a:rPr lang="en-GB" sz="2400" dirty="0">
                <a:solidFill>
                  <a:srgbClr val="FF33CC"/>
                </a:solidFill>
                <a:latin typeface="Comic Sans MS" pitchFamily="66" charset="0"/>
              </a:rPr>
              <a:t>mm</a:t>
            </a: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. Χρώμα κίτρινο έως </a:t>
            </a:r>
            <a:r>
              <a:rPr lang="el-GR" sz="2400" dirty="0" err="1">
                <a:solidFill>
                  <a:srgbClr val="FF33CC"/>
                </a:solidFill>
                <a:latin typeface="Comic Sans MS" pitchFamily="66" charset="0"/>
              </a:rPr>
              <a:t>καστανόμαυρο</a:t>
            </a:r>
            <a:r>
              <a:rPr lang="el-GR" sz="2400" dirty="0">
                <a:solidFill>
                  <a:srgbClr val="FF33CC"/>
                </a:solidFill>
                <a:latin typeface="Comic Sans MS" pitchFamily="66" charset="0"/>
              </a:rPr>
              <a:t>. Σιφώνια μαύρα κοντά.</a:t>
            </a:r>
          </a:p>
        </p:txBody>
      </p:sp>
      <p:pic>
        <p:nvPicPr>
          <p:cNvPr id="15366" name="Picture 28" descr="aphgos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804025" y="3789363"/>
            <a:ext cx="2160588" cy="2592387"/>
          </a:xfrm>
          <a:noFill/>
        </p:spPr>
      </p:pic>
      <p:pic>
        <p:nvPicPr>
          <p:cNvPr id="15367" name="Picture 30" descr="aphgos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3787775"/>
            <a:ext cx="215900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75513" y="6525344"/>
            <a:ext cx="1905000" cy="457200"/>
          </a:xfrm>
          <a:noFill/>
        </p:spPr>
        <p:txBody>
          <a:bodyPr/>
          <a:lstStyle/>
          <a:p>
            <a:fld id="{482A05F6-14B1-4F4E-BD10-7F250747B790}" type="slidenum">
              <a:rPr lang="en-GB" smtClean="0"/>
              <a:pPr/>
              <a:t>13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3EA82E4F-D3CD-4C80-8C62-F1CA04551C13}" type="slidenum">
              <a:rPr lang="en-GB" smtClean="0"/>
              <a:pPr/>
              <a:t>14</a:t>
            </a:fld>
            <a:endParaRPr lang="en-GB" smtClean="0"/>
          </a:p>
        </p:txBody>
      </p:sp>
      <p:pic>
        <p:nvPicPr>
          <p:cNvPr id="1638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49275"/>
            <a:ext cx="4276725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549275"/>
            <a:ext cx="42576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005263"/>
            <a:ext cx="282892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4005263"/>
            <a:ext cx="28956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05525" y="4027488"/>
            <a:ext cx="27146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685800" y="59055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b="1" dirty="0">
                <a:solidFill>
                  <a:srgbClr val="92D050"/>
                </a:solidFill>
                <a:latin typeface="Comic Sans MS" pitchFamily="66" charset="0"/>
              </a:rPr>
              <a:t>ΕΝΤΟΜΑ ΒΑΜΒΑΚΟΣ</a:t>
            </a:r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687388" y="234950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l-GR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/>
            </a:r>
            <a:br>
              <a:rPr lang="el-GR" sz="28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</a:br>
            <a:r>
              <a:rPr lang="en-GB" sz="2400" b="1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Pectinophora</a:t>
            </a:r>
            <a:r>
              <a:rPr lang="en-GB" sz="24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GB" sz="2400" b="1" i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gossypiella</a:t>
            </a:r>
            <a:r>
              <a:rPr lang="en-GB" sz="2400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en-GB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(Lepidoptera: </a:t>
            </a:r>
            <a:r>
              <a:rPr lang="en-GB" sz="24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Gelechiidae</a:t>
            </a:r>
            <a:r>
              <a:rPr lang="en-GB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) </a:t>
            </a:r>
            <a:r>
              <a:rPr lang="el-GR" sz="2400" b="1" dirty="0">
                <a:solidFill>
                  <a:srgbClr val="FF0000"/>
                </a:solidFill>
                <a:latin typeface="Comic Sans MS" pitchFamily="66" charset="0"/>
              </a:rPr>
              <a:t>ρόδινο σκουλήκι</a:t>
            </a:r>
            <a:br>
              <a:rPr lang="el-G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GB" sz="2400" b="1" i="1" dirty="0" err="1">
                <a:solidFill>
                  <a:srgbClr val="FF33CC"/>
                </a:solidFill>
                <a:latin typeface="Comic Sans MS" pitchFamily="66" charset="0"/>
              </a:rPr>
              <a:t>Helicoverpa</a:t>
            </a:r>
            <a:r>
              <a:rPr lang="en-GB" sz="2400" b="1" i="1" dirty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n-GB" sz="2400" b="1" i="1" dirty="0" err="1">
                <a:solidFill>
                  <a:srgbClr val="FF33CC"/>
                </a:solidFill>
                <a:latin typeface="Comic Sans MS" pitchFamily="66" charset="0"/>
              </a:rPr>
              <a:t>armigera</a:t>
            </a:r>
            <a:r>
              <a:rPr lang="en-GB" sz="2400" b="1" i="1" dirty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n-GB" sz="2400" b="1" dirty="0">
                <a:solidFill>
                  <a:srgbClr val="FF33CC"/>
                </a:solidFill>
                <a:latin typeface="Comic Sans MS" pitchFamily="66" charset="0"/>
              </a:rPr>
              <a:t>(Lepidoptera: </a:t>
            </a:r>
            <a:r>
              <a:rPr lang="en-GB" sz="2400" b="1" dirty="0" err="1">
                <a:solidFill>
                  <a:srgbClr val="FF33CC"/>
                </a:solidFill>
                <a:latin typeface="Comic Sans MS" pitchFamily="66" charset="0"/>
              </a:rPr>
              <a:t>Noctuidae</a:t>
            </a:r>
            <a:r>
              <a:rPr lang="en-GB" sz="2400" b="1" dirty="0">
                <a:solidFill>
                  <a:srgbClr val="FF33CC"/>
                </a:solidFill>
                <a:latin typeface="Comic Sans MS" pitchFamily="66" charset="0"/>
              </a:rPr>
              <a:t>): </a:t>
            </a:r>
            <a:r>
              <a:rPr lang="el-GR" sz="2400" b="1" dirty="0">
                <a:solidFill>
                  <a:srgbClr val="008000"/>
                </a:solidFill>
                <a:latin typeface="Comic Sans MS" pitchFamily="66" charset="0"/>
              </a:rPr>
              <a:t>πράσινο σκουλήκι</a:t>
            </a:r>
            <a:br>
              <a:rPr lang="el-GR" sz="2400" b="1" dirty="0">
                <a:solidFill>
                  <a:srgbClr val="008000"/>
                </a:solidFill>
                <a:latin typeface="Comic Sans MS" pitchFamily="66" charset="0"/>
              </a:rPr>
            </a:br>
            <a:r>
              <a:rPr lang="en-US" sz="2400" b="1" i="1" dirty="0">
                <a:solidFill>
                  <a:srgbClr val="66FF33"/>
                </a:solidFill>
                <a:latin typeface="Comic Sans MS" pitchFamily="66" charset="0"/>
              </a:rPr>
              <a:t>Aphis </a:t>
            </a:r>
            <a:r>
              <a:rPr lang="en-US" sz="2400" b="1" i="1" dirty="0" err="1">
                <a:solidFill>
                  <a:srgbClr val="66FF33"/>
                </a:solidFill>
                <a:latin typeface="Comic Sans MS" pitchFamily="66" charset="0"/>
              </a:rPr>
              <a:t>gossypii</a:t>
            </a:r>
            <a:r>
              <a:rPr lang="en-US" sz="2400" b="1" i="1" dirty="0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n-US" sz="2400" b="1" dirty="0">
                <a:solidFill>
                  <a:srgbClr val="66FF33"/>
                </a:solidFill>
                <a:latin typeface="Comic Sans MS" pitchFamily="66" charset="0"/>
              </a:rPr>
              <a:t>(</a:t>
            </a:r>
            <a:r>
              <a:rPr lang="en-US" sz="2400" b="1" dirty="0" err="1">
                <a:solidFill>
                  <a:srgbClr val="66FF33"/>
                </a:solidFill>
                <a:latin typeface="Comic Sans MS" pitchFamily="66" charset="0"/>
              </a:rPr>
              <a:t>Hemiptera</a:t>
            </a:r>
            <a:r>
              <a:rPr lang="en-US" sz="2400" b="1" dirty="0">
                <a:solidFill>
                  <a:srgbClr val="66FF33"/>
                </a:solidFill>
                <a:latin typeface="Comic Sans MS" pitchFamily="66" charset="0"/>
              </a:rPr>
              <a:t>: </a:t>
            </a:r>
            <a:r>
              <a:rPr lang="en-US" sz="2400" b="1" dirty="0" err="1">
                <a:solidFill>
                  <a:srgbClr val="66FF33"/>
                </a:solidFill>
                <a:latin typeface="Comic Sans MS" pitchFamily="66" charset="0"/>
              </a:rPr>
              <a:t>Aphididae</a:t>
            </a:r>
            <a:r>
              <a:rPr lang="en-US" sz="2400" b="1" dirty="0">
                <a:solidFill>
                  <a:srgbClr val="66FF33"/>
                </a:solidFill>
                <a:latin typeface="Comic Sans MS" pitchFamily="66" charset="0"/>
              </a:rPr>
              <a:t>)</a:t>
            </a:r>
            <a:r>
              <a:rPr lang="en-US" sz="2400" b="1" dirty="0">
                <a:latin typeface="Comic Sans MS" pitchFamily="66" charset="0"/>
              </a:rPr>
              <a:t/>
            </a:r>
            <a:br>
              <a:rPr lang="en-US" sz="2400" b="1" dirty="0">
                <a:latin typeface="Comic Sans MS" pitchFamily="66" charset="0"/>
              </a:rPr>
            </a:br>
            <a:r>
              <a:rPr lang="el-GR" sz="2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αφίδα</a:t>
            </a:r>
            <a:r>
              <a:rPr lang="el-GR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του βαμβακιού</a:t>
            </a:r>
            <a:r>
              <a:rPr lang="el-GR" sz="2400" b="1" dirty="0">
                <a:solidFill>
                  <a:schemeClr val="tx2"/>
                </a:solidFill>
                <a:latin typeface="Comic Sans MS" pitchFamily="66" charset="0"/>
              </a:rPr>
              <a:t/>
            </a:r>
            <a:br>
              <a:rPr lang="el-GR" sz="2400" b="1" dirty="0">
                <a:solidFill>
                  <a:schemeClr val="tx2"/>
                </a:solidFill>
                <a:latin typeface="Comic Sans MS" pitchFamily="66" charset="0"/>
              </a:rPr>
            </a:br>
            <a:endParaRPr lang="el-GR" sz="2400" b="1" i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100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2908B778-0178-4645-A713-7EADF00A3821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title"/>
          </p:nvPr>
        </p:nvSpPr>
        <p:spPr>
          <a:xfrm>
            <a:off x="611560" y="158737"/>
            <a:ext cx="7158037" cy="141287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l-GR" sz="3200" b="1" i="1" dirty="0" err="1" smtClean="0">
                <a:solidFill>
                  <a:srgbClr val="CC00FF"/>
                </a:solidFill>
                <a:latin typeface="Comic Sans MS" pitchFamily="66" charset="0"/>
              </a:rPr>
              <a:t>Pectinophora</a:t>
            </a:r>
            <a:r>
              <a:rPr lang="el-GR" sz="3200" b="1" i="1" dirty="0" smtClean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l-GR" sz="3200" b="1" i="1" dirty="0" err="1" smtClean="0">
                <a:solidFill>
                  <a:srgbClr val="CC00FF"/>
                </a:solidFill>
                <a:latin typeface="Comic Sans MS" pitchFamily="66" charset="0"/>
              </a:rPr>
              <a:t>gossypiella</a:t>
            </a:r>
            <a:r>
              <a:rPr lang="en-GB" sz="3200" b="1" i="1" dirty="0" smtClean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CC00FF"/>
                </a:solidFill>
                <a:latin typeface="Comic Sans MS" pitchFamily="66" charset="0"/>
              </a:rPr>
              <a:t>(Lepidoptera: </a:t>
            </a:r>
            <a:r>
              <a:rPr lang="en-US" sz="3200" b="1" dirty="0" err="1" smtClean="0">
                <a:solidFill>
                  <a:srgbClr val="CC00FF"/>
                </a:solidFill>
                <a:latin typeface="Comic Sans MS" pitchFamily="66" charset="0"/>
              </a:rPr>
              <a:t>Gelechiidae</a:t>
            </a:r>
            <a:r>
              <a:rPr lang="en-US" sz="3200" b="1" dirty="0" smtClean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32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b="1" dirty="0" err="1" smtClean="0">
                <a:solidFill>
                  <a:srgbClr val="00FF00"/>
                </a:solidFill>
                <a:latin typeface="Comic Sans MS" pitchFamily="66" charset="0"/>
              </a:rPr>
              <a:t>κν</a:t>
            </a:r>
            <a:r>
              <a:rPr lang="el-GR" sz="2400" b="1" dirty="0" smtClean="0">
                <a:solidFill>
                  <a:srgbClr val="00FF00"/>
                </a:solidFill>
                <a:latin typeface="Comic Sans MS" pitchFamily="66" charset="0"/>
              </a:rPr>
              <a:t>. Ρόδινο σκουλήκι του βαμβακιού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071678"/>
            <a:ext cx="4752975" cy="25273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SzTx/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Προσβάλλει </a:t>
            </a:r>
            <a:r>
              <a:rPr lang="en-GB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Malvacea</a:t>
            </a:r>
            <a:endParaRPr lang="el-GR" sz="2400" dirty="0" smtClean="0">
              <a:solidFill>
                <a:schemeClr val="accent1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None/>
            </a:pPr>
            <a:endParaRPr lang="en-GB" sz="2400" dirty="0" smtClean="0">
              <a:solidFill>
                <a:srgbClr val="FF33CC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Τέλειο: Άνοιγμα πτερύγων 15-20 </a:t>
            </a:r>
            <a:r>
              <a:rPr lang="en-GB" sz="2400" dirty="0" smtClean="0">
                <a:solidFill>
                  <a:srgbClr val="FFC000"/>
                </a:solidFill>
                <a:latin typeface="Comic Sans MS" pitchFamily="66" charset="0"/>
              </a:rPr>
              <a:t>mm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. Πτέρυγες τεφρο-καστανές με κροσσούς.</a:t>
            </a: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None/>
            </a:pPr>
            <a:endParaRPr lang="el-GR" sz="2400" dirty="0" smtClean="0">
              <a:solidFill>
                <a:srgbClr val="FF33CC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SzTx/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33CC"/>
                </a:solidFill>
                <a:latin typeface="Comic Sans MS" pitchFamily="66" charset="0"/>
              </a:rPr>
              <a:t>Προνύμφη: ρόδινη, σε πλήρη ανάπτυξη μέχρι και 15 </a:t>
            </a:r>
            <a:r>
              <a:rPr lang="en-GB" sz="2400" dirty="0" smtClean="0">
                <a:solidFill>
                  <a:srgbClr val="FF33CC"/>
                </a:solidFill>
                <a:latin typeface="Comic Sans MS" pitchFamily="66" charset="0"/>
              </a:rPr>
              <a:t>mm. </a:t>
            </a:r>
            <a:r>
              <a:rPr lang="el-GR" sz="2400" dirty="0" smtClean="0">
                <a:solidFill>
                  <a:srgbClr val="FF33CC"/>
                </a:solidFill>
                <a:latin typeface="Comic Sans MS" pitchFamily="66" charset="0"/>
              </a:rPr>
              <a:t>Υπόλευκο στα πρώτα προνυμφικά στάδια, ρόδινο αργότερα</a:t>
            </a:r>
          </a:p>
        </p:txBody>
      </p:sp>
      <p:sp>
        <p:nvSpPr>
          <p:cNvPr id="5125" name="Rectangle 9"/>
          <p:cNvSpPr>
            <a:spLocks noRot="1" noChangeArrowheads="1"/>
          </p:cNvSpPr>
          <p:nvPr/>
        </p:nvSpPr>
        <p:spPr bwMode="auto">
          <a:xfrm>
            <a:off x="0" y="2497138"/>
            <a:ext cx="95662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</a:pPr>
            <a:endParaRPr lang="el-GR" sz="2800">
              <a:latin typeface="Comic Sans MS" pitchFamily="66" charset="0"/>
            </a:endParaRPr>
          </a:p>
        </p:txBody>
      </p:sp>
      <p:pic>
        <p:nvPicPr>
          <p:cNvPr id="5126" name="Picture 14" descr="P gossypiell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4114800"/>
            <a:ext cx="3673475" cy="2554288"/>
          </a:xfrm>
          <a:noFill/>
          <a:ln w="12700">
            <a:solidFill>
              <a:schemeClr val="tx2"/>
            </a:solidFill>
          </a:ln>
        </p:spPr>
      </p:pic>
      <p:sp>
        <p:nvSpPr>
          <p:cNvPr id="512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5825" y="6525344"/>
            <a:ext cx="1905000" cy="457200"/>
          </a:xfrm>
          <a:noFill/>
        </p:spPr>
        <p:txBody>
          <a:bodyPr/>
          <a:lstStyle/>
          <a:p>
            <a:fld id="{4EF050CF-2547-45F6-97C0-14893184CAEC}" type="slidenum">
              <a:rPr lang="en-GB" smtClean="0"/>
              <a:pPr/>
              <a:t>3</a:t>
            </a:fld>
            <a:endParaRPr lang="en-GB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1155" y="1566865"/>
            <a:ext cx="36671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6300788" y="908050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b="1" dirty="0">
                <a:solidFill>
                  <a:srgbClr val="FF33CC"/>
                </a:solidFill>
                <a:latin typeface="Comic Sans MS" pitchFamily="66" charset="0"/>
              </a:rPr>
              <a:t>Ροζέτα</a:t>
            </a: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3132138" y="5149850"/>
            <a:ext cx="16557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b="1" dirty="0">
                <a:solidFill>
                  <a:srgbClr val="FF33CC"/>
                </a:solidFill>
                <a:latin typeface="Comic Sans MS" pitchFamily="66" charset="0"/>
              </a:rPr>
              <a:t>Υγιές άνθος</a:t>
            </a:r>
          </a:p>
        </p:txBody>
      </p:sp>
      <p:sp>
        <p:nvSpPr>
          <p:cNvPr id="614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75513" y="6525344"/>
            <a:ext cx="1905000" cy="457200"/>
          </a:xfrm>
          <a:noFill/>
        </p:spPr>
        <p:txBody>
          <a:bodyPr/>
          <a:lstStyle/>
          <a:p>
            <a:fld id="{A685A6BC-5855-432C-AFD4-07C86FE9C938}" type="slidenum">
              <a:rPr lang="en-GB" smtClean="0"/>
              <a:pPr/>
              <a:t>4</a:t>
            </a:fld>
            <a:endParaRPr lang="en-GB" smtClean="0"/>
          </a:p>
        </p:txBody>
      </p:sp>
      <p:pic>
        <p:nvPicPr>
          <p:cNvPr id="614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463" y="422275"/>
            <a:ext cx="58293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076700"/>
            <a:ext cx="3762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75513" y="6525344"/>
            <a:ext cx="1905000" cy="457200"/>
          </a:xfrm>
          <a:noFill/>
        </p:spPr>
        <p:txBody>
          <a:bodyPr/>
          <a:lstStyle/>
          <a:p>
            <a:fld id="{9BE196E4-13BA-4E93-909D-D7F6C2A57659}" type="slidenum">
              <a:rPr lang="en-GB" smtClean="0"/>
              <a:pPr/>
              <a:t>5</a:t>
            </a:fld>
            <a:endParaRPr lang="en-GB" smtClean="0"/>
          </a:p>
        </p:txBody>
      </p:sp>
      <p:pic>
        <p:nvPicPr>
          <p:cNvPr id="7171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421957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33375"/>
            <a:ext cx="42291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357563"/>
            <a:ext cx="42672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30" y="3429000"/>
            <a:ext cx="413385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164388" y="6525344"/>
            <a:ext cx="1905000" cy="457200"/>
          </a:xfrm>
          <a:noFill/>
        </p:spPr>
        <p:txBody>
          <a:bodyPr/>
          <a:lstStyle/>
          <a:p>
            <a:fld id="{221C311D-6B31-4012-B01E-6EA9C0058399}" type="slidenum">
              <a:rPr lang="en-GB" smtClean="0"/>
              <a:pPr/>
              <a:t>6</a:t>
            </a:fld>
            <a:endParaRPr lang="en-GB" dirty="0" smtClean="0"/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96975"/>
            <a:ext cx="42957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196975"/>
            <a:ext cx="41529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96838"/>
            <a:ext cx="7158037" cy="1412875"/>
          </a:xfrm>
          <a:noFill/>
        </p:spPr>
        <p:txBody>
          <a:bodyPr/>
          <a:lstStyle/>
          <a:p>
            <a:pPr algn="l" eaLnBrk="1" hangingPunct="1"/>
            <a:r>
              <a:rPr lang="en-GB" sz="2800" b="1" i="1" dirty="0" smtClean="0">
                <a:solidFill>
                  <a:srgbClr val="CC00FF"/>
                </a:solidFill>
                <a:latin typeface="Comic Sans MS" pitchFamily="66" charset="0"/>
              </a:rPr>
              <a:t>Helicoverpa armigera </a:t>
            </a:r>
            <a:r>
              <a:rPr lang="en-US" sz="2800" b="1" dirty="0" smtClean="0">
                <a:solidFill>
                  <a:srgbClr val="CC00FF"/>
                </a:solidFill>
                <a:latin typeface="Comic Sans MS" pitchFamily="66" charset="0"/>
              </a:rPr>
              <a:t>(Lepidoptera: </a:t>
            </a:r>
            <a:r>
              <a:rPr lang="en-US" sz="2800" b="1" dirty="0" err="1" smtClean="0">
                <a:solidFill>
                  <a:srgbClr val="CC00FF"/>
                </a:solidFill>
                <a:latin typeface="Comic Sans MS" pitchFamily="66" charset="0"/>
              </a:rPr>
              <a:t>Noctuidae</a:t>
            </a:r>
            <a:r>
              <a:rPr lang="en-US" sz="2800" b="1" dirty="0" smtClean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en-US" sz="2800" b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b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b="1" dirty="0" err="1" smtClean="0">
                <a:solidFill>
                  <a:srgbClr val="00FF00"/>
                </a:solidFill>
                <a:latin typeface="Comic Sans MS" pitchFamily="66" charset="0"/>
              </a:rPr>
              <a:t>κν</a:t>
            </a:r>
            <a:r>
              <a:rPr lang="el-GR" sz="2400" b="1" dirty="0" smtClean="0">
                <a:solidFill>
                  <a:srgbClr val="00FF00"/>
                </a:solidFill>
                <a:latin typeface="Comic Sans MS" pitchFamily="66" charset="0"/>
              </a:rPr>
              <a:t>. Πράσινο σκουλήκι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981200"/>
            <a:ext cx="4608513" cy="3535363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00FF"/>
                </a:solidFill>
                <a:latin typeface="Comic Sans MS" pitchFamily="66" charset="0"/>
              </a:rPr>
              <a:t>Πολυφάγο, μεταναστευτικό είδος, πάνω από 70 ξενιστές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endParaRPr lang="en-GB" sz="2400" dirty="0" smtClean="0">
              <a:solidFill>
                <a:srgbClr val="FF00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Τέλειο: Άνοιγμα πτερύγων 30-40 </a:t>
            </a:r>
            <a:r>
              <a:rPr lang="en-GB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mm</a:t>
            </a:r>
            <a:r>
              <a:rPr lang="el-G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. Πτέρυγες </a:t>
            </a:r>
            <a:r>
              <a:rPr lang="el-GR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καστανοκίτρινες</a:t>
            </a:r>
            <a:r>
              <a:rPr lang="el-G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endParaRPr lang="el-GR" sz="2400" dirty="0" smtClean="0">
              <a:solidFill>
                <a:srgbClr val="FF00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Προνύμφη: </a:t>
            </a:r>
            <a:r>
              <a:rPr lang="el-GR" sz="2400" dirty="0" err="1" smtClean="0">
                <a:solidFill>
                  <a:srgbClr val="FFC000"/>
                </a:solidFill>
                <a:latin typeface="Comic Sans MS" pitchFamily="66" charset="0"/>
              </a:rPr>
              <a:t>πρασινοκαστανή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, σε πλήρη ανάπτυξη μέχρι και 40 </a:t>
            </a:r>
            <a:r>
              <a:rPr lang="en-GB" sz="2400" dirty="0" smtClean="0">
                <a:solidFill>
                  <a:srgbClr val="FFC000"/>
                </a:solidFill>
                <a:latin typeface="Comic Sans MS" pitchFamily="66" charset="0"/>
              </a:rPr>
              <a:t>mm.</a:t>
            </a:r>
            <a:endParaRPr lang="el-GR" sz="2400" dirty="0" smtClean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9220" name="Picture 9" descr="SLIDE0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981075"/>
            <a:ext cx="4032250" cy="2659063"/>
          </a:xfrm>
          <a:noFill/>
        </p:spPr>
      </p:pic>
      <p:sp>
        <p:nvSpPr>
          <p:cNvPr id="9221" name="Rectangle 7"/>
          <p:cNvSpPr>
            <a:spLocks noRot="1" noChangeArrowheads="1"/>
          </p:cNvSpPr>
          <p:nvPr/>
        </p:nvSpPr>
        <p:spPr bwMode="auto">
          <a:xfrm>
            <a:off x="0" y="2497138"/>
            <a:ext cx="956627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n"/>
            </a:pPr>
            <a:endParaRPr lang="el-GR" sz="2800">
              <a:latin typeface="Comic Sans MS" pitchFamily="66" charset="0"/>
            </a:endParaRPr>
          </a:p>
        </p:txBody>
      </p:sp>
      <p:pic>
        <p:nvPicPr>
          <p:cNvPr id="9222" name="Picture 11" descr="heliothis larva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32363" y="3860800"/>
            <a:ext cx="4032250" cy="2808288"/>
          </a:xfrm>
          <a:noFill/>
          <a:ln w="12700">
            <a:solidFill>
              <a:schemeClr val="tx2"/>
            </a:solidFill>
          </a:ln>
        </p:spPr>
      </p:pic>
      <p:sp>
        <p:nvSpPr>
          <p:cNvPr id="9223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0C9AFEAE-4C89-4014-B422-13F19D38D124}" type="slidenum">
              <a:rPr lang="en-GB" smtClean="0"/>
              <a:pPr/>
              <a:t>7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D2E04B41-0575-4167-93E1-DAF625443B65}" type="slidenum">
              <a:rPr lang="en-GB" smtClean="0"/>
              <a:pPr/>
              <a:t>8</a:t>
            </a:fld>
            <a:endParaRPr lang="en-GB" dirty="0" smtClean="0"/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40005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667000"/>
            <a:ext cx="59245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DSC01395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260350"/>
            <a:ext cx="8642350" cy="6337300"/>
          </a:xfrm>
          <a:noFill/>
        </p:spPr>
      </p:pic>
      <p:sp>
        <p:nvSpPr>
          <p:cNvPr id="11267" name="2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04075" y="6525344"/>
            <a:ext cx="1905000" cy="457200"/>
          </a:xfrm>
          <a:noFill/>
        </p:spPr>
        <p:txBody>
          <a:bodyPr/>
          <a:lstStyle/>
          <a:p>
            <a:fld id="{00210009-8502-4EBD-94D7-D8737D6E159F}" type="slidenum">
              <a:rPr lang="en-GB" smtClean="0"/>
              <a:pPr/>
              <a:t>9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141</Words>
  <Application>Microsoft Office PowerPoint</Application>
  <PresentationFormat>Προβολή στην οθόνη (4:3)</PresentationFormat>
  <Paragraphs>39</Paragraphs>
  <Slides>14</Slides>
  <Notes>1</Notes>
  <HiddenSlides>0</HiddenSlides>
  <MMClips>1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Διαφάνεια 1</vt:lpstr>
      <vt:lpstr>Διαφάνεια 2</vt:lpstr>
      <vt:lpstr>Pectinophora gossypiella (Lepidoptera: Gelechiidae) κν. Ρόδινο σκουλήκι του βαμβακιού</vt:lpstr>
      <vt:lpstr>Διαφάνεια 4</vt:lpstr>
      <vt:lpstr>Διαφάνεια 5</vt:lpstr>
      <vt:lpstr>Διαφάνεια 6</vt:lpstr>
      <vt:lpstr>Helicoverpa armigera (Lepidoptera: Noctuidae) κν. Πράσινο σκουλήκι</vt:lpstr>
      <vt:lpstr>Διαφάνεια 8</vt:lpstr>
      <vt:lpstr>Διαφάνεια 9</vt:lpstr>
      <vt:lpstr>Διαφάνεια 10</vt:lpstr>
      <vt:lpstr>Διαφάνεια 11</vt:lpstr>
      <vt:lpstr>Διαφάνεια 12</vt:lpstr>
      <vt:lpstr>Aphis gossypii (Hemiptera: Aphididae) Αφίδα του βαμβακιού</vt:lpstr>
      <vt:lpstr>Διαφάνεια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ΛΙΝΑ</dc:creator>
  <cp:lastModifiedBy>Sony Vaio 1112</cp:lastModifiedBy>
  <cp:revision>9</cp:revision>
  <dcterms:created xsi:type="dcterms:W3CDTF">2014-03-12T23:43:20Z</dcterms:created>
  <dcterms:modified xsi:type="dcterms:W3CDTF">2014-06-18T15:00:38Z</dcterms:modified>
</cp:coreProperties>
</file>