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A6A6"/>
    <a:srgbClr val="4D9BA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 Ελεύθερη σχεδίαση"/>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 Τίτλος"/>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19" name="18 - Θέση υποσέλιδου"/>
          <p:cNvSpPr>
            <a:spLocks noGrp="1"/>
          </p:cNvSpPr>
          <p:nvPr>
            <p:ph type="ftr" sz="quarter" idx="11"/>
          </p:nvPr>
        </p:nvSpPr>
        <p:spPr/>
        <p:txBody>
          <a:bodyPr/>
          <a:lstStyle/>
          <a:p>
            <a:endParaRPr lang="el-GR"/>
          </a:p>
        </p:txBody>
      </p:sp>
      <p:sp>
        <p:nvSpPr>
          <p:cNvPr id="27" name="26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lgn="l">
              <a:defRPr/>
            </a:lvl1p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 Ελεύθερη σχεδίαση"/>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 Τίτλος"/>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7467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320"/>
            <a:ext cx="7470648" cy="1143000"/>
          </a:xfrm>
        </p:spPr>
        <p:txBody>
          <a:bodyPr anchor="ctr"/>
          <a:lstStyle>
            <a:lvl1pPr algn="l">
              <a:defRPr sz="4600"/>
            </a:lvl1pPr>
          </a:lstStyle>
          <a:p>
            <a:r>
              <a:rPr kumimoji="0" lang="el-GR" smtClean="0"/>
              <a:t>Kλικ για επεξεργασία του τίτλου</a:t>
            </a:r>
            <a:endParaRPr kumimoji="0" lang="en-US"/>
          </a:p>
        </p:txBody>
      </p:sp>
      <p:sp>
        <p:nvSpPr>
          <p:cNvPr id="7" name="6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8" name="7 - Θέση αριθμού διαφάνειας"/>
          <p:cNvSpPr>
            <a:spLocks noGrp="1"/>
          </p:cNvSpPr>
          <p:nvPr>
            <p:ph type="sldNum" sz="quarter" idx="11"/>
          </p:nvPr>
        </p:nvSpPr>
        <p:spPr/>
        <p:txBody>
          <a:bodyPr/>
          <a:lstStyle/>
          <a:p>
            <a:fld id="{6063D9E0-36B7-4A8A-B4DA-29AD7A7250D6}" type="slidenum">
              <a:rPr lang="el-GR" smtClean="0"/>
              <a:pPr/>
              <a:t>‹#›</a:t>
            </a:fld>
            <a:endParaRPr lang="el-GR"/>
          </a:p>
        </p:txBody>
      </p:sp>
      <p:sp>
        <p:nvSpPr>
          <p:cNvPr id="9" name="8 - Θέση υποσέλιδου"/>
          <p:cNvSpPr>
            <a:spLocks noGrp="1"/>
          </p:cNvSpPr>
          <p:nvPr>
            <p:ph type="ftr" sz="quarter" idx="12"/>
          </p:nvPr>
        </p:nvSpPr>
        <p:spPr/>
        <p:txBody>
          <a:bodyPr/>
          <a:lstStyle/>
          <a:p>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3118F089-AE8A-4654-ACBC-20106FA2CD46}" type="datetimeFigureOut">
              <a:rPr lang="el-GR" smtClean="0"/>
              <a:pPr/>
              <a:t>11/1/2018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156448" y="6422064"/>
            <a:ext cx="762000" cy="365125"/>
          </a:xfrm>
        </p:spPr>
        <p:txBody>
          <a:bodyPr/>
          <a:lstStyle/>
          <a:p>
            <a:fld id="{6063D9E0-36B7-4A8A-B4DA-29AD7A7250D6}"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457200" y="6422064"/>
            <a:ext cx="2133600" cy="365125"/>
          </a:xfrm>
        </p:spPr>
        <p:txBody>
          <a:bodyPr/>
          <a:lstStyle/>
          <a:p>
            <a:fld id="{3118F089-AE8A-4654-ACBC-20106FA2CD46}" type="datetimeFigureOut">
              <a:rPr lang="el-GR" smtClean="0"/>
              <a:pPr/>
              <a:t>11/1/2018</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6063D9E0-36B7-4A8A-B4DA-29AD7A7250D6}"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 Ελεύθερη σχεδίαση"/>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 Ελεύθερη σχεδίαση"/>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 Θέση τίτλου"/>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118F089-AE8A-4654-ACBC-20106FA2CD46}" type="datetimeFigureOut">
              <a:rPr lang="el-GR" smtClean="0"/>
              <a:pPr/>
              <a:t>11/1/2018</a:t>
            </a:fld>
            <a:endParaRPr lang="el-GR"/>
          </a:p>
        </p:txBody>
      </p:sp>
      <p:sp>
        <p:nvSpPr>
          <p:cNvPr id="22" name="21 - Θέση υποσέλιδου"/>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l-GR"/>
          </a:p>
        </p:txBody>
      </p:sp>
      <p:sp>
        <p:nvSpPr>
          <p:cNvPr id="18" name="17 - Θέση αριθμού διαφάνειας"/>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063D9E0-36B7-4A8A-B4DA-29AD7A7250D6}"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icsd.aegean.gr/website_files/metaptyxiako/767272130.pdf" TargetMode="External"/><Relationship Id="rId3" Type="http://schemas.openxmlformats.org/officeDocument/2006/relationships/hyperlink" Target="http://atermon.gr/solutions/hr-management/" TargetMode="External"/><Relationship Id="rId7" Type="http://schemas.openxmlformats.org/officeDocument/2006/relationships/hyperlink" Target="https://www.ugs.gr/gr/greek-shipping-and-economy/greek-shipping-and-economy-2017/" TargetMode="External"/><Relationship Id="rId2" Type="http://schemas.openxmlformats.org/officeDocument/2006/relationships/hyperlink" Target="http://www.entersoft.gr/Products/HR-Management" TargetMode="External"/><Relationship Id="rId1" Type="http://schemas.openxmlformats.org/officeDocument/2006/relationships/slideLayout" Target="../slideLayouts/slideLayout2.xml"/><Relationship Id="rId6" Type="http://schemas.openxmlformats.org/officeDocument/2006/relationships/hyperlink" Target="http://www.whiztec.com/hcm.php" TargetMode="External"/><Relationship Id="rId5" Type="http://schemas.openxmlformats.org/officeDocument/2006/relationships/hyperlink" Target="https://www.vtiger.com/" TargetMode="External"/><Relationship Id="rId4" Type="http://schemas.openxmlformats.org/officeDocument/2006/relationships/hyperlink" Target="http://www.epsilonhr.gr/ScanHRMS.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Τίτλος"/>
          <p:cNvSpPr>
            <a:spLocks noGrp="1"/>
          </p:cNvSpPr>
          <p:nvPr>
            <p:ph type="ctrTitle"/>
          </p:nvPr>
        </p:nvSpPr>
        <p:spPr>
          <a:xfrm>
            <a:off x="714348" y="2643182"/>
            <a:ext cx="7772400" cy="500066"/>
          </a:xfrm>
        </p:spPr>
        <p:txBody>
          <a:bodyPr>
            <a:normAutofit fontScale="90000"/>
          </a:bodyPr>
          <a:lstStyle/>
          <a:p>
            <a:pPr algn="just"/>
            <a:r>
              <a:rPr lang="en-US" sz="2200" b="1" dirty="0">
                <a:latin typeface="Times New Roman" pitchFamily="18" charset="0"/>
                <a:cs typeface="Times New Roman" pitchFamily="18" charset="0"/>
              </a:rPr>
              <a:t>MASTER’S EXTENDED ESSAY IN MARITIME </a:t>
            </a:r>
            <a:r>
              <a:rPr lang="en-US" sz="2200" b="1" dirty="0" smtClean="0">
                <a:latin typeface="Times New Roman" pitchFamily="18" charset="0"/>
                <a:cs typeface="Times New Roman" pitchFamily="18" charset="0"/>
              </a:rPr>
              <a:t>INFORMATION </a:t>
            </a:r>
            <a:r>
              <a:rPr lang="en-US" sz="2200" b="1" dirty="0">
                <a:latin typeface="Times New Roman" pitchFamily="18" charset="0"/>
                <a:cs typeface="Times New Roman" pitchFamily="18" charset="0"/>
              </a:rPr>
              <a:t>TECHNOLOGY</a:t>
            </a:r>
            <a:r>
              <a:rPr lang="el-GR" b="1" dirty="0"/>
              <a:t/>
            </a:r>
            <a:br>
              <a:rPr lang="el-GR" b="1" dirty="0"/>
            </a:br>
            <a:endParaRPr lang="el-GR" b="1" dirty="0"/>
          </a:p>
        </p:txBody>
      </p:sp>
      <p:sp>
        <p:nvSpPr>
          <p:cNvPr id="6" name="5 - Υπότιτλος"/>
          <p:cNvSpPr>
            <a:spLocks noGrp="1"/>
          </p:cNvSpPr>
          <p:nvPr>
            <p:ph type="subTitle" idx="1"/>
          </p:nvPr>
        </p:nvSpPr>
        <p:spPr>
          <a:xfrm>
            <a:off x="1357290" y="3286124"/>
            <a:ext cx="6400800" cy="2709866"/>
          </a:xfrm>
        </p:spPr>
        <p:txBody>
          <a:bodyPr>
            <a:normAutofit fontScale="70000" lnSpcReduction="20000"/>
          </a:bodyPr>
          <a:lstStyle/>
          <a:p>
            <a:endParaRPr lang="en-US" sz="3400" b="1" dirty="0" smtClean="0">
              <a:solidFill>
                <a:srgbClr val="FF0000"/>
              </a:solidFill>
              <a:latin typeface="Times New Roman" pitchFamily="18" charset="0"/>
              <a:cs typeface="Times New Roman" pitchFamily="18" charset="0"/>
            </a:endParaRPr>
          </a:p>
          <a:p>
            <a:endParaRPr lang="en-US" sz="3400" b="1" dirty="0" smtClean="0">
              <a:solidFill>
                <a:srgbClr val="FF0000"/>
              </a:solidFill>
              <a:latin typeface="Times New Roman" pitchFamily="18" charset="0"/>
              <a:cs typeface="Times New Roman" pitchFamily="18" charset="0"/>
            </a:endParaRPr>
          </a:p>
          <a:p>
            <a:r>
              <a:rPr lang="en-US" sz="3400" b="1" dirty="0" smtClean="0">
                <a:latin typeface="Times New Roman" pitchFamily="18" charset="0"/>
                <a:cs typeface="Times New Roman" pitchFamily="18" charset="0"/>
              </a:rPr>
              <a:t>“Human </a:t>
            </a:r>
            <a:r>
              <a:rPr lang="en-US" sz="3400" b="1" dirty="0">
                <a:latin typeface="Times New Roman" pitchFamily="18" charset="0"/>
                <a:cs typeface="Times New Roman" pitchFamily="18" charset="0"/>
              </a:rPr>
              <a:t>Resources Management </a:t>
            </a:r>
            <a:r>
              <a:rPr lang="en-US" sz="3400" b="1" dirty="0" smtClean="0">
                <a:latin typeface="Times New Roman" pitchFamily="18" charset="0"/>
                <a:cs typeface="Times New Roman" pitchFamily="18" charset="0"/>
              </a:rPr>
              <a:t>Software”</a:t>
            </a:r>
          </a:p>
          <a:p>
            <a:endParaRPr lang="en-US" sz="3400" b="1" dirty="0">
              <a:solidFill>
                <a:schemeClr val="tx1"/>
              </a:solidFill>
              <a:latin typeface="Times New Roman" pitchFamily="18" charset="0"/>
              <a:cs typeface="Times New Roman" pitchFamily="18" charset="0"/>
            </a:endParaRPr>
          </a:p>
          <a:p>
            <a:r>
              <a:rPr lang="en-US" sz="3400" b="1" dirty="0" smtClean="0">
                <a:solidFill>
                  <a:schemeClr val="tx1"/>
                </a:solidFill>
                <a:latin typeface="Times New Roman" pitchFamily="18" charset="0"/>
                <a:cs typeface="Times New Roman" pitchFamily="18" charset="0"/>
              </a:rPr>
              <a:t>KARANIKA ANASTASIA</a:t>
            </a:r>
            <a:r>
              <a:rPr lang="en-US" sz="3400" b="1" dirty="0">
                <a:solidFill>
                  <a:schemeClr val="tx1"/>
                </a:solidFill>
                <a:latin typeface="Times New Roman" pitchFamily="18" charset="0"/>
                <a:cs typeface="Times New Roman" pitchFamily="18" charset="0"/>
              </a:rPr>
              <a:t/>
            </a:r>
            <a:br>
              <a:rPr lang="en-US" sz="3400" b="1" dirty="0">
                <a:solidFill>
                  <a:schemeClr val="tx1"/>
                </a:solidFill>
                <a:latin typeface="Times New Roman" pitchFamily="18" charset="0"/>
                <a:cs typeface="Times New Roman" pitchFamily="18" charset="0"/>
              </a:rPr>
            </a:br>
            <a:r>
              <a:rPr lang="en-US" sz="3400" b="1" dirty="0" smtClean="0">
                <a:latin typeface="Times New Roman" pitchFamily="18" charset="0"/>
                <a:cs typeface="Times New Roman" pitchFamily="18" charset="0"/>
              </a:rPr>
              <a:t>    </a:t>
            </a:r>
            <a:r>
              <a:rPr lang="en-US" sz="2100" b="1" dirty="0" smtClean="0">
                <a:latin typeface="Times New Roman" pitchFamily="18" charset="0"/>
                <a:cs typeface="Times New Roman" pitchFamily="18" charset="0"/>
              </a:rPr>
              <a:t>Registration number : 00271</a:t>
            </a:r>
            <a:endParaRPr lang="el-GR" sz="2100" dirty="0" smtClean="0">
              <a:latin typeface="Times New Roman" pitchFamily="18" charset="0"/>
              <a:cs typeface="Times New Roman" pitchFamily="18" charset="0"/>
            </a:endParaRPr>
          </a:p>
          <a:p>
            <a:r>
              <a:rPr lang="en-US" sz="3400" dirty="0" smtClean="0">
                <a:solidFill>
                  <a:schemeClr val="tx1"/>
                </a:solidFill>
                <a:latin typeface="Times New Roman" pitchFamily="18" charset="0"/>
                <a:cs typeface="Times New Roman" pitchFamily="18" charset="0"/>
              </a:rPr>
              <a:t>      </a:t>
            </a:r>
            <a:r>
              <a:rPr lang="en-US" sz="3400" b="1" dirty="0" smtClean="0">
                <a:solidFill>
                  <a:schemeClr val="tx1"/>
                </a:solidFill>
                <a:latin typeface="Times New Roman" pitchFamily="18" charset="0"/>
                <a:cs typeface="Times New Roman" pitchFamily="18" charset="0"/>
              </a:rPr>
              <a:t>KEFALAS </a:t>
            </a:r>
            <a:r>
              <a:rPr lang="en-US" sz="3400" b="1" dirty="0">
                <a:solidFill>
                  <a:schemeClr val="tx1"/>
                </a:solidFill>
                <a:latin typeface="Times New Roman" pitchFamily="18" charset="0"/>
                <a:cs typeface="Times New Roman" pitchFamily="18" charset="0"/>
              </a:rPr>
              <a:t>KONSTANTINOS</a:t>
            </a:r>
            <a:endParaRPr lang="el-GR" sz="3400" dirty="0">
              <a:solidFill>
                <a:schemeClr val="tx1"/>
              </a:solidFill>
              <a:latin typeface="Times New Roman" pitchFamily="18" charset="0"/>
              <a:cs typeface="Times New Roman" pitchFamily="18" charset="0"/>
            </a:endParaRPr>
          </a:p>
          <a:p>
            <a:r>
              <a:rPr lang="en-US" sz="2100" dirty="0">
                <a:solidFill>
                  <a:schemeClr val="tx1"/>
                </a:solidFill>
                <a:latin typeface="Times New Roman" pitchFamily="18" charset="0"/>
                <a:cs typeface="Times New Roman" pitchFamily="18" charset="0"/>
              </a:rPr>
              <a:t>       </a:t>
            </a:r>
            <a:r>
              <a:rPr lang="en-US" sz="2100" b="1" dirty="0" smtClean="0">
                <a:latin typeface="Times New Roman" pitchFamily="18" charset="0"/>
                <a:cs typeface="Times New Roman" pitchFamily="18" charset="0"/>
              </a:rPr>
              <a:t>Registration </a:t>
            </a:r>
            <a:r>
              <a:rPr lang="en-US" sz="2100" b="1" dirty="0">
                <a:latin typeface="Times New Roman" pitchFamily="18" charset="0"/>
                <a:cs typeface="Times New Roman" pitchFamily="18" charset="0"/>
              </a:rPr>
              <a:t>number : 00334</a:t>
            </a:r>
            <a:endParaRPr lang="el-GR" sz="2100" dirty="0">
              <a:latin typeface="Times New Roman" pitchFamily="18" charset="0"/>
              <a:cs typeface="Times New Roman" pitchFamily="18" charset="0"/>
            </a:endParaRPr>
          </a:p>
          <a:p>
            <a:endParaRPr lang="el-GR" dirty="0">
              <a:solidFill>
                <a:schemeClr val="tx1"/>
              </a:solidFill>
              <a:latin typeface="Times New Roman" pitchFamily="18" charset="0"/>
              <a:cs typeface="Times New Roman" pitchFamily="18" charset="0"/>
            </a:endParaRPr>
          </a:p>
          <a:p>
            <a:endParaRPr lang="el-GR" dirty="0">
              <a:solidFill>
                <a:schemeClr val="tx1"/>
              </a:solidFill>
              <a:latin typeface="Times New Roman" pitchFamily="18" charset="0"/>
              <a:cs typeface="Times New Roman" pitchFamily="18" charset="0"/>
            </a:endParaRPr>
          </a:p>
        </p:txBody>
      </p:sp>
      <p:pic>
        <p:nvPicPr>
          <p:cNvPr id="1026" name="Picture 2" descr="C:\Users\dim\Desktop\uth_logo_16en.png"/>
          <p:cNvPicPr>
            <a:picLocks noChangeAspect="1" noChangeArrowheads="1"/>
          </p:cNvPicPr>
          <p:nvPr/>
        </p:nvPicPr>
        <p:blipFill>
          <a:blip r:embed="rId2"/>
          <a:srcRect/>
          <a:stretch>
            <a:fillRect/>
          </a:stretch>
        </p:blipFill>
        <p:spPr bwMode="auto">
          <a:xfrm>
            <a:off x="2786050" y="0"/>
            <a:ext cx="3500462" cy="2475379"/>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n-US" sz="3600" b="1" dirty="0" smtClean="0">
                <a:latin typeface="Times New Roman" pitchFamily="18" charset="0"/>
                <a:cs typeface="Times New Roman" pitchFamily="18" charset="0"/>
              </a:rPr>
              <a:t>Information systems</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HR Information System (HRIS) is a comprehensive system that compiles all the functions, processes and data of HR Management and produces all human resource information that all the company's management levels need.</a:t>
            </a:r>
          </a:p>
          <a:p>
            <a:pPr algn="just"/>
            <a:r>
              <a:rPr lang="en-US" sz="2400" dirty="0" smtClean="0">
                <a:latin typeface="Times New Roman" pitchFamily="18" charset="0"/>
                <a:cs typeface="Times New Roman" pitchFamily="18" charset="0"/>
              </a:rPr>
              <a:t>The necessity of these systems lies in the fact that all human resource management functions need to be done more efficiently and more rapidly, while it is much easier to assess the various elements needed to make specific decisions, but also to evaluate them the goals and needs of each business.</a:t>
            </a:r>
            <a:endParaRPr lang="el-GR" sz="24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pPr algn="ctr"/>
            <a:r>
              <a:rPr lang="en-US" sz="3600" b="1" dirty="0" smtClean="0">
                <a:latin typeface="Times New Roman" pitchFamily="18" charset="0"/>
                <a:cs typeface="Times New Roman" pitchFamily="18" charset="0"/>
              </a:rPr>
              <a:t>Human Resource Management Software</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500034" y="2071678"/>
            <a:ext cx="7467600" cy="3900502"/>
          </a:xfrm>
        </p:spPr>
        <p:txBody>
          <a:bodyPr>
            <a:normAutofit fontScale="92500"/>
          </a:bodyPr>
          <a:lstStyle/>
          <a:p>
            <a:pPr>
              <a:buNone/>
            </a:pPr>
            <a:r>
              <a:rPr lang="en-US" sz="2400" dirty="0" smtClean="0">
                <a:latin typeface="Times New Roman" pitchFamily="18" charset="0"/>
                <a:cs typeface="Times New Roman" pitchFamily="18" charset="0"/>
              </a:rPr>
              <a:t>     Every business is unique.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But everyone has a common feature.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And that's the most valuable element they have. </a:t>
            </a:r>
          </a:p>
          <a:p>
            <a:pPr>
              <a:buNone/>
            </a:pPr>
            <a:r>
              <a:rPr lang="en-US" sz="2400" dirty="0" smtClean="0">
                <a:latin typeface="Times New Roman" pitchFamily="18" charset="0"/>
                <a:cs typeface="Times New Roman" pitchFamily="18" charset="0"/>
              </a:rPr>
              <a:t>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The element, which makes a company more competitive and more productive among other companies. </a:t>
            </a:r>
          </a:p>
          <a:p>
            <a:pPr>
              <a:buNone/>
            </a:pP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And that is nothing else than their people. </a:t>
            </a:r>
            <a:endParaRPr lang="el-GR" sz="24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357166"/>
            <a:ext cx="8001056" cy="1143000"/>
          </a:xfrm>
        </p:spPr>
        <p:txBody>
          <a:bodyPr>
            <a:noAutofit/>
          </a:bodyPr>
          <a:lstStyle/>
          <a:p>
            <a:pPr algn="just"/>
            <a:r>
              <a:rPr lang="en-US" sz="2800" b="1" dirty="0" smtClean="0">
                <a:latin typeface="Times New Roman" pitchFamily="18" charset="0"/>
                <a:cs typeface="Times New Roman" pitchFamily="18" charset="0"/>
              </a:rPr>
              <a:t>EXISTING  HR  MANAGEMENT  SOFTWARE</a:t>
            </a:r>
            <a:endParaRPr lang="el-GR" sz="2800" b="1"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28596" y="2071679"/>
            <a:ext cx="7467600" cy="3571900"/>
          </a:xfrm>
        </p:spPr>
        <p:txBody>
          <a:bodyPr>
            <a:normAutofit/>
          </a:bodyPr>
          <a:lstStyle/>
          <a:p>
            <a:pPr marL="550926" indent="-514350">
              <a:buFont typeface="+mj-lt"/>
              <a:buAutoNum type="arabicPeriod"/>
            </a:pPr>
            <a:r>
              <a:rPr lang="en-US" sz="2800" dirty="0" err="1" smtClean="0">
                <a:latin typeface="Times New Roman" pitchFamily="18" charset="0"/>
                <a:cs typeface="Times New Roman" pitchFamily="18" charset="0"/>
              </a:rPr>
              <a:t>Entersoft</a:t>
            </a:r>
            <a:endParaRPr lang="en-US" sz="2800" dirty="0" smtClean="0">
              <a:latin typeface="Times New Roman" pitchFamily="18" charset="0"/>
              <a:cs typeface="Times New Roman" pitchFamily="18" charset="0"/>
            </a:endParaRPr>
          </a:p>
          <a:p>
            <a:pPr marL="550926" indent="-514350">
              <a:buFont typeface="+mj-lt"/>
              <a:buAutoNum type="arabicPeriod"/>
            </a:pPr>
            <a:r>
              <a:rPr lang="en-US" sz="2800" dirty="0" err="1" smtClean="0">
                <a:latin typeface="Times New Roman" pitchFamily="18" charset="0"/>
                <a:cs typeface="Times New Roman" pitchFamily="18" charset="0"/>
              </a:rPr>
              <a:t>Talentia</a:t>
            </a:r>
            <a:r>
              <a:rPr lang="en-US" sz="2800" dirty="0" smtClean="0">
                <a:latin typeface="Times New Roman" pitchFamily="18" charset="0"/>
                <a:cs typeface="Times New Roman" pitchFamily="18" charset="0"/>
              </a:rPr>
              <a:t> Human Capital Management</a:t>
            </a:r>
          </a:p>
          <a:p>
            <a:pPr marL="550926" indent="-514350">
              <a:buFont typeface="+mj-lt"/>
              <a:buAutoNum type="arabicPeriod"/>
            </a:pPr>
            <a:r>
              <a:rPr lang="en-US" sz="2800" dirty="0" err="1" smtClean="0">
                <a:latin typeface="Times New Roman" pitchFamily="18" charset="0"/>
                <a:cs typeface="Times New Roman" pitchFamily="18" charset="0"/>
              </a:rPr>
              <a:t>ScanHRMS</a:t>
            </a:r>
            <a:endParaRPr lang="en-US" sz="2800" dirty="0" smtClean="0">
              <a:latin typeface="Times New Roman" pitchFamily="18" charset="0"/>
              <a:cs typeface="Times New Roman" pitchFamily="18" charset="0"/>
            </a:endParaRPr>
          </a:p>
          <a:p>
            <a:pPr marL="550926" indent="-514350">
              <a:buFont typeface="+mj-lt"/>
              <a:buAutoNum type="arabicPeriod"/>
            </a:pPr>
            <a:r>
              <a:rPr lang="en-US" sz="2800" dirty="0" err="1" smtClean="0">
                <a:latin typeface="Times New Roman" pitchFamily="18" charset="0"/>
                <a:cs typeface="Times New Roman" pitchFamily="18" charset="0"/>
              </a:rPr>
              <a:t>Vtiger</a:t>
            </a:r>
            <a:endParaRPr lang="en-US" sz="2800" dirty="0" smtClean="0">
              <a:latin typeface="Times New Roman" pitchFamily="18" charset="0"/>
              <a:cs typeface="Times New Roman" pitchFamily="18" charset="0"/>
            </a:endParaRPr>
          </a:p>
          <a:p>
            <a:pPr marL="550926" indent="-514350">
              <a:buFont typeface="+mj-lt"/>
              <a:buAutoNum type="arabicPeriod"/>
            </a:pPr>
            <a:r>
              <a:rPr lang="en-US" sz="2800" dirty="0" smtClean="0">
                <a:latin typeface="Times New Roman" pitchFamily="18" charset="0"/>
                <a:cs typeface="Times New Roman" pitchFamily="18" charset="0"/>
              </a:rPr>
              <a:t>WHIZTEC</a:t>
            </a:r>
          </a:p>
        </p:txBody>
      </p:sp>
    </p:spTree>
  </p:cSld>
  <p:clrMapOvr>
    <a:masterClrMapping/>
  </p:clrMapOvr>
  <p:transition>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περιεχομένου"/>
          <p:cNvSpPr>
            <a:spLocks noGrp="1"/>
          </p:cNvSpPr>
          <p:nvPr>
            <p:ph sz="quarter" idx="2"/>
          </p:nvPr>
        </p:nvSpPr>
        <p:spPr>
          <a:xfrm>
            <a:off x="0" y="2285992"/>
            <a:ext cx="4500562" cy="4572008"/>
          </a:xfrm>
        </p:spPr>
        <p:txBody>
          <a:bodyPr>
            <a:noAutofit/>
          </a:bodyPr>
          <a:lstStyle/>
          <a:p>
            <a:pPr algn="just"/>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Entersoft</a:t>
            </a:r>
            <a:r>
              <a:rPr lang="en-US" sz="2000" dirty="0" smtClean="0">
                <a:latin typeface="Times New Roman" pitchFamily="18" charset="0"/>
                <a:cs typeface="Times New Roman" pitchFamily="18" charset="0"/>
              </a:rPr>
              <a:t>  supports the HR Management needs of the GCC based companies, with the integrated software of DLI HRWORKS.</a:t>
            </a:r>
          </a:p>
          <a:p>
            <a:pPr algn="just"/>
            <a:r>
              <a:rPr lang="en-US" sz="2000" dirty="0" smtClean="0">
                <a:latin typeface="Times New Roman" pitchFamily="18" charset="0"/>
                <a:cs typeface="Times New Roman" pitchFamily="18" charset="0"/>
              </a:rPr>
              <a:t>DLI specializes in Employee Time Attendance, Payroll/HR, Job Management and Canteen Management Software Systems with RFID and Biometric based On-line Terminals for Employee Access Control, Time Attendance and Job Registration. </a:t>
            </a:r>
          </a:p>
          <a:p>
            <a:pPr algn="just">
              <a:buNone/>
            </a:pPr>
            <a:endParaRPr lang="el-GR" sz="2000" dirty="0">
              <a:latin typeface="Times New Roman" pitchFamily="18" charset="0"/>
              <a:cs typeface="Times New Roman" pitchFamily="18" charset="0"/>
            </a:endParaRPr>
          </a:p>
        </p:txBody>
      </p:sp>
      <p:sp>
        <p:nvSpPr>
          <p:cNvPr id="6" name="5 - Θέση περιεχομένου"/>
          <p:cNvSpPr>
            <a:spLocks noGrp="1"/>
          </p:cNvSpPr>
          <p:nvPr>
            <p:ph sz="quarter" idx="4"/>
          </p:nvPr>
        </p:nvSpPr>
        <p:spPr>
          <a:xfrm>
            <a:off x="4500562" y="2285992"/>
            <a:ext cx="4643439" cy="4572008"/>
          </a:xfrm>
        </p:spPr>
        <p:txBody>
          <a:bodyPr>
            <a:normAutofit/>
          </a:bodyPr>
          <a:lstStyle/>
          <a:p>
            <a:pPr algn="just"/>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r>
              <a:rPr lang="en-US" sz="2000" dirty="0" err="1" smtClean="0">
                <a:latin typeface="Times New Roman" pitchFamily="18" charset="0"/>
                <a:cs typeface="Times New Roman" pitchFamily="18" charset="0"/>
              </a:rPr>
              <a:t>Talentia</a:t>
            </a:r>
            <a:r>
              <a:rPr lang="en-US" sz="2000" dirty="0" smtClean="0">
                <a:latin typeface="Times New Roman" pitchFamily="18" charset="0"/>
                <a:cs typeface="Times New Roman" pitchFamily="18" charset="0"/>
              </a:rPr>
              <a:t> HCM integrates modern software tools incorporating the latest developments in the Human Resources industry. It is multi-lingual, supports Greek and it is fully compatible with the </a:t>
            </a:r>
            <a:r>
              <a:rPr lang="en-US" sz="2000" dirty="0" err="1" smtClean="0">
                <a:latin typeface="Times New Roman" pitchFamily="18" charset="0"/>
                <a:cs typeface="Times New Roman" pitchFamily="18" charset="0"/>
              </a:rPr>
              <a:t>AtermonTime</a:t>
            </a:r>
            <a:r>
              <a:rPr lang="en-US" sz="2000" dirty="0" smtClean="0">
                <a:latin typeface="Times New Roman" pitchFamily="18" charset="0"/>
                <a:cs typeface="Times New Roman" pitchFamily="18" charset="0"/>
              </a:rPr>
              <a:t> &amp; Attendance Management and Payroll Systems.</a:t>
            </a:r>
            <a:endParaRPr lang="el-GR" sz="2000" dirty="0" smtClean="0">
              <a:latin typeface="Times New Roman" pitchFamily="18" charset="0"/>
              <a:cs typeface="Times New Roman" pitchFamily="18" charset="0"/>
            </a:endParaRPr>
          </a:p>
          <a:p>
            <a:pPr algn="just"/>
            <a:endParaRPr lang="el-GR" sz="2000" dirty="0">
              <a:latin typeface="Times New Roman" pitchFamily="18" charset="0"/>
              <a:cs typeface="Times New Roman" pitchFamily="18" charset="0"/>
            </a:endParaRPr>
          </a:p>
        </p:txBody>
      </p:sp>
      <p:pic>
        <p:nvPicPr>
          <p:cNvPr id="23554" name="Picture 2" descr="C:\Users\dim\Desktop\entersoft2.jpg"/>
          <p:cNvPicPr>
            <a:picLocks noChangeAspect="1" noChangeArrowheads="1"/>
          </p:cNvPicPr>
          <p:nvPr/>
        </p:nvPicPr>
        <p:blipFill>
          <a:blip r:embed="rId2"/>
          <a:srcRect/>
          <a:stretch>
            <a:fillRect/>
          </a:stretch>
        </p:blipFill>
        <p:spPr bwMode="auto">
          <a:xfrm>
            <a:off x="0" y="0"/>
            <a:ext cx="4500557" cy="2285992"/>
          </a:xfrm>
          <a:prstGeom prst="rect">
            <a:avLst/>
          </a:prstGeom>
          <a:noFill/>
        </p:spPr>
      </p:pic>
      <p:pic>
        <p:nvPicPr>
          <p:cNvPr id="10" name="Picture 1" descr="talentia-partner-technology.png"/>
          <p:cNvPicPr/>
          <p:nvPr/>
        </p:nvPicPr>
        <p:blipFill>
          <a:blip r:embed="rId3" cstate="print"/>
          <a:stretch>
            <a:fillRect/>
          </a:stretch>
        </p:blipFill>
        <p:spPr>
          <a:xfrm>
            <a:off x="5072066" y="0"/>
            <a:ext cx="4071934" cy="2214554"/>
          </a:xfrm>
          <a:prstGeom prst="rect">
            <a:avLst/>
          </a:prstGeom>
        </p:spPr>
      </p:pic>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περιεχομένου"/>
          <p:cNvSpPr>
            <a:spLocks noGrp="1"/>
          </p:cNvSpPr>
          <p:nvPr>
            <p:ph sz="quarter" idx="2"/>
          </p:nvPr>
        </p:nvSpPr>
        <p:spPr>
          <a:xfrm>
            <a:off x="0" y="2571744"/>
            <a:ext cx="4643438" cy="4286256"/>
          </a:xfrm>
        </p:spPr>
        <p:txBody>
          <a:bodyPr>
            <a:normAutofit fontScale="77500" lnSpcReduction="20000"/>
          </a:bodyPr>
          <a:lstStyle/>
          <a:p>
            <a:pPr algn="just"/>
            <a:r>
              <a:rPr lang="en-US" dirty="0" smtClean="0">
                <a:latin typeface="Times New Roman" pitchFamily="18" charset="0"/>
                <a:cs typeface="Times New Roman" pitchFamily="18" charset="0"/>
              </a:rPr>
              <a:t>Scan develops and supports two specialized products in Computer Science, </a:t>
            </a:r>
            <a:r>
              <a:rPr lang="en-US" dirty="0" err="1" smtClean="0">
                <a:latin typeface="Times New Roman" pitchFamily="18" charset="0"/>
                <a:cs typeface="Times New Roman" pitchFamily="18" charset="0"/>
              </a:rPr>
              <a:t>ScanHRMS</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ScanTimer</a:t>
            </a:r>
            <a:r>
              <a:rPr lang="en-US" dirty="0" smtClean="0">
                <a:latin typeface="Times New Roman" pitchFamily="18" charset="0"/>
                <a:cs typeface="Times New Roman" pitchFamily="18" charset="0"/>
              </a:rPr>
              <a:t>.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err="1" smtClean="0">
                <a:latin typeface="Times New Roman" pitchFamily="18" charset="0"/>
                <a:cs typeface="Times New Roman" pitchFamily="18" charset="0"/>
              </a:rPr>
              <a:t>ScanTimer</a:t>
            </a:r>
            <a:r>
              <a:rPr lang="en-US" dirty="0" smtClean="0">
                <a:latin typeface="Times New Roman" pitchFamily="18" charset="0"/>
                <a:cs typeface="Times New Roman" pitchFamily="18" charset="0"/>
              </a:rPr>
              <a:t> is a modern, specialized product for Managing Time Management processes. It supports with fullness, flexibility and efficiency all its range requirements and the needs of the Human Resources Division, through one integrated information system. It is structured in thematic modules (subsystems), which work together as a whole system but they can also work autonomously, to serve the best possible strategic goals of the business, its specific needs and the market conditions.</a:t>
            </a:r>
            <a:endParaRPr lang="el-GR" dirty="0">
              <a:latin typeface="Times New Roman" pitchFamily="18" charset="0"/>
              <a:cs typeface="Times New Roman" pitchFamily="18" charset="0"/>
            </a:endParaRPr>
          </a:p>
        </p:txBody>
      </p:sp>
      <p:sp>
        <p:nvSpPr>
          <p:cNvPr id="6" name="5 - Θέση περιεχομένου"/>
          <p:cNvSpPr>
            <a:spLocks noGrp="1"/>
          </p:cNvSpPr>
          <p:nvPr>
            <p:ph sz="quarter" idx="4"/>
          </p:nvPr>
        </p:nvSpPr>
        <p:spPr>
          <a:xfrm>
            <a:off x="4643438" y="2643183"/>
            <a:ext cx="4500562" cy="4214818"/>
          </a:xfrm>
        </p:spPr>
        <p:txBody>
          <a:bodyPr>
            <a:normAutofit/>
          </a:bodyPr>
          <a:lstStyle/>
          <a:p>
            <a:pPr algn="just"/>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Vtiger</a:t>
            </a:r>
            <a:r>
              <a:rPr lang="en-US" sz="2000" dirty="0" smtClean="0">
                <a:latin typeface="Times New Roman" pitchFamily="18" charset="0"/>
                <a:cs typeface="Times New Roman" pitchFamily="18" charset="0"/>
              </a:rPr>
              <a:t> CRM is a cloud software application that helps businesses be more customer centric through software. It centralizes a database of customers and all of the information, about them. This means contact information, internal notes and documents, calendar events, deals, phone and email conversations, and more.</a:t>
            </a:r>
            <a:endParaRPr lang="el-GR" sz="2000" dirty="0">
              <a:latin typeface="Times New Roman" pitchFamily="18" charset="0"/>
              <a:cs typeface="Times New Roman" pitchFamily="18" charset="0"/>
            </a:endParaRPr>
          </a:p>
        </p:txBody>
      </p:sp>
      <p:pic>
        <p:nvPicPr>
          <p:cNvPr id="24578" name="Picture 2" descr="C:\Users\dim\Desktop\Scan-HRMS-logo-454280.jpg"/>
          <p:cNvPicPr>
            <a:picLocks noChangeAspect="1" noChangeArrowheads="1"/>
          </p:cNvPicPr>
          <p:nvPr/>
        </p:nvPicPr>
        <p:blipFill>
          <a:blip r:embed="rId2"/>
          <a:srcRect/>
          <a:stretch>
            <a:fillRect/>
          </a:stretch>
        </p:blipFill>
        <p:spPr bwMode="auto">
          <a:xfrm>
            <a:off x="0" y="0"/>
            <a:ext cx="4643438" cy="2571744"/>
          </a:xfrm>
          <a:prstGeom prst="rect">
            <a:avLst/>
          </a:prstGeom>
          <a:noFill/>
        </p:spPr>
      </p:pic>
      <p:pic>
        <p:nvPicPr>
          <p:cNvPr id="9" name="Picture 7" descr="Vtiger-ultimate-edition-EN.jpg"/>
          <p:cNvPicPr/>
          <p:nvPr/>
        </p:nvPicPr>
        <p:blipFill>
          <a:blip r:embed="rId3" cstate="print"/>
          <a:stretch>
            <a:fillRect/>
          </a:stretch>
        </p:blipFill>
        <p:spPr>
          <a:xfrm>
            <a:off x="4643438" y="0"/>
            <a:ext cx="4500562" cy="2571744"/>
          </a:xfrm>
          <a:prstGeom prst="rect">
            <a:avLst/>
          </a:prstGeom>
        </p:spPr>
      </p:pic>
    </p:spTree>
  </p:cSld>
  <p:clrMapOvr>
    <a:masterClrMapping/>
  </p:clrMapOvr>
  <p:transition>
    <p:cut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500034" y="1857364"/>
            <a:ext cx="7467600" cy="4525963"/>
          </a:xfrm>
        </p:spPr>
        <p:txBody>
          <a:bodyPr>
            <a:noAutofit/>
          </a:bodyPr>
          <a:lstStyle/>
          <a:p>
            <a:pPr algn="just"/>
            <a:r>
              <a:rPr lang="en-US" sz="2000" dirty="0" smtClean="0">
                <a:latin typeface="Times New Roman" pitchFamily="18" charset="0"/>
                <a:cs typeface="Times New Roman" pitchFamily="18" charset="0"/>
              </a:rPr>
              <a:t>WHIZTEC Human Capital Management offers comprehensive human resource management capabilities, from workforce management to compensation and talent management. Extensive business process automation and rich self-service enables organizations to free up their HR teams to perform value-added services while reducing operational costs. WHIZTEC HCM Streamlines and integrates essential workforce processes such as employee administration, document management, organizational management, time and attendance management, leave and travel management, benefits, payroll, Employee Gratuity Fund (EPF) calculations and legal reporting</a:t>
            </a:r>
            <a:endParaRPr lang="el-GR" sz="2000" dirty="0">
              <a:latin typeface="Times New Roman" pitchFamily="18" charset="0"/>
              <a:cs typeface="Times New Roman" pitchFamily="18" charset="0"/>
            </a:endParaRPr>
          </a:p>
        </p:txBody>
      </p:sp>
      <p:pic>
        <p:nvPicPr>
          <p:cNvPr id="4" name="Picture 8" descr="slider_04.jpg"/>
          <p:cNvPicPr/>
          <p:nvPr/>
        </p:nvPicPr>
        <p:blipFill>
          <a:blip r:embed="rId2" cstate="print"/>
          <a:stretch>
            <a:fillRect/>
          </a:stretch>
        </p:blipFill>
        <p:spPr>
          <a:xfrm>
            <a:off x="500034" y="285728"/>
            <a:ext cx="7500990" cy="1143008"/>
          </a:xfrm>
          <a:prstGeom prst="rect">
            <a:avLst/>
          </a:prstGeom>
        </p:spPr>
      </p:pic>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1143000"/>
          </a:xfrm>
        </p:spPr>
        <p:txBody>
          <a:bodyPr>
            <a:normAutofit/>
          </a:bodyPr>
          <a:lstStyle/>
          <a:p>
            <a:pPr algn="ctr"/>
            <a:r>
              <a:rPr lang="en-US" sz="2400" b="1" dirty="0" smtClean="0">
                <a:latin typeface="Times New Roman" pitchFamily="18" charset="0"/>
                <a:cs typeface="Times New Roman" pitchFamily="18" charset="0"/>
              </a:rPr>
              <a:t>HOW AN HR MANAGEMENT SOFTWARE SHOULD BE (1)</a:t>
            </a:r>
            <a:endParaRPr lang="el-GR" sz="2400" b="1" dirty="0">
              <a:latin typeface="Times New Roman" pitchFamily="18" charset="0"/>
              <a:cs typeface="Times New Roman" pitchFamily="18" charset="0"/>
            </a:endParaRPr>
          </a:p>
        </p:txBody>
      </p:sp>
      <p:sp>
        <p:nvSpPr>
          <p:cNvPr id="3" name="2 - Θέση περιεχομένου"/>
          <p:cNvSpPr>
            <a:spLocks noGrp="1"/>
          </p:cNvSpPr>
          <p:nvPr>
            <p:ph idx="1"/>
          </p:nvPr>
        </p:nvSpPr>
        <p:spPr/>
        <p:txBody>
          <a:bodyPr>
            <a:normAutofit/>
          </a:bodyPr>
          <a:lstStyle/>
          <a:p>
            <a:pPr lvl="0" algn="just"/>
            <a:r>
              <a:rPr lang="en-US" sz="2400" dirty="0" smtClean="0">
                <a:latin typeface="Times New Roman" pitchFamily="18" charset="0"/>
                <a:cs typeface="Times New Roman" pitchFamily="18" charset="0"/>
              </a:rPr>
              <a:t>Automate business processes with rich self-service interfaces. So the cost of managing human resources by a significant percentage is decentralized, resulting in several of its processes running faster</a:t>
            </a:r>
            <a:endParaRPr lang="el-GR" sz="2400" dirty="0" smtClean="0">
              <a:latin typeface="Times New Roman" pitchFamily="18" charset="0"/>
              <a:cs typeface="Times New Roman" pitchFamily="18" charset="0"/>
            </a:endParaRPr>
          </a:p>
          <a:p>
            <a:pPr lvl="0" algn="just"/>
            <a:r>
              <a:rPr lang="en-US" sz="2400" dirty="0" smtClean="0">
                <a:latin typeface="Times New Roman" pitchFamily="18" charset="0"/>
                <a:cs typeface="Times New Roman" pitchFamily="18" charset="0"/>
              </a:rPr>
              <a:t>Supporting mechanisms for calculating rewards with accuracy and fairness. They will also have to distribute them electronically to the bank accounts of their staff. </a:t>
            </a:r>
            <a:r>
              <a:rPr lang="el-GR" sz="2400" dirty="0" err="1" smtClean="0">
                <a:latin typeface="Times New Roman" pitchFamily="18" charset="0"/>
                <a:cs typeface="Times New Roman" pitchFamily="18" charset="0"/>
              </a:rPr>
              <a:t>Payroll</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is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supported</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by</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historical</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payment</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mechanisms</a:t>
            </a:r>
            <a:endParaRPr lang="el-GR" sz="2400" dirty="0" smtClean="0">
              <a:latin typeface="Times New Roman" pitchFamily="18" charset="0"/>
              <a:cs typeface="Times New Roman" pitchFamily="18" charset="0"/>
            </a:endParaRPr>
          </a:p>
          <a:p>
            <a:pPr lvl="0" algn="just"/>
            <a:r>
              <a:rPr lang="en-US" sz="2400" dirty="0" smtClean="0">
                <a:latin typeface="Times New Roman" pitchFamily="18" charset="0"/>
                <a:cs typeface="Times New Roman" pitchFamily="18" charset="0"/>
              </a:rPr>
              <a:t>Keep a full employee file supported by efficient search engines based on a variety of filters</a:t>
            </a:r>
            <a:endParaRPr lang="el-GR" sz="2400" dirty="0" smtClean="0">
              <a:latin typeface="Times New Roman" pitchFamily="18" charset="0"/>
              <a:cs typeface="Times New Roman" pitchFamily="18" charset="0"/>
            </a:endParaRPr>
          </a:p>
          <a:p>
            <a:pPr algn="just"/>
            <a:endParaRPr lang="el-GR" sz="2400" dirty="0">
              <a:latin typeface="Times New Roman" pitchFamily="18" charset="0"/>
              <a:cs typeface="Times New Roman" pitchFamily="18" charset="0"/>
            </a:endParaRPr>
          </a:p>
        </p:txBody>
      </p:sp>
    </p:spTree>
  </p:cSld>
  <p:clrMapOvr>
    <a:masterClrMapping/>
  </p:clrMapOvr>
  <p:transition>
    <p:wheel spokes="2"/>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500042"/>
            <a:ext cx="9144000" cy="654032"/>
          </a:xfrm>
        </p:spPr>
        <p:txBody>
          <a:bodyPr>
            <a:normAutofit/>
          </a:bodyPr>
          <a:lstStyle/>
          <a:p>
            <a:pPr algn="ctr"/>
            <a:r>
              <a:rPr lang="en-US" sz="2400" b="1" dirty="0" smtClean="0">
                <a:latin typeface="Times New Roman" pitchFamily="18" charset="0"/>
                <a:cs typeface="Times New Roman" pitchFamily="18" charset="0"/>
              </a:rPr>
              <a:t>HOW AN HR MANAGEMENT SOFTWARE SHOULD BE (2)</a:t>
            </a:r>
            <a:endParaRPr lang="el-GR" sz="2400" dirty="0">
              <a:latin typeface="Times New Roman" pitchFamily="18" charset="0"/>
              <a:cs typeface="Times New Roman" pitchFamily="18" charset="0"/>
            </a:endParaRPr>
          </a:p>
        </p:txBody>
      </p:sp>
      <p:sp>
        <p:nvSpPr>
          <p:cNvPr id="3" name="2 - Θέση περιεχομένου"/>
          <p:cNvSpPr>
            <a:spLocks noGrp="1"/>
          </p:cNvSpPr>
          <p:nvPr>
            <p:ph idx="1"/>
          </p:nvPr>
        </p:nvSpPr>
        <p:spPr/>
        <p:txBody>
          <a:bodyPr>
            <a:normAutofit/>
          </a:bodyPr>
          <a:lstStyle/>
          <a:p>
            <a:pPr lvl="0" algn="just"/>
            <a:r>
              <a:rPr lang="en-US" sz="2400" dirty="0" smtClean="0">
                <a:latin typeface="Times New Roman" pitchFamily="18" charset="0"/>
                <a:cs typeface="Times New Roman" pitchFamily="18" charset="0"/>
              </a:rPr>
              <a:t>A complete and customizable production and reporting system that supports all required data visualization formats</a:t>
            </a:r>
            <a:endParaRPr lang="el-GR" sz="2400" dirty="0" smtClean="0">
              <a:latin typeface="Times New Roman" pitchFamily="18" charset="0"/>
              <a:cs typeface="Times New Roman" pitchFamily="18" charset="0"/>
            </a:endParaRPr>
          </a:p>
          <a:p>
            <a:pPr lvl="0" algn="just"/>
            <a:r>
              <a:rPr lang="en-US" sz="2400" dirty="0" smtClean="0">
                <a:latin typeface="Times New Roman" pitchFamily="18" charset="0"/>
                <a:cs typeface="Times New Roman" pitchFamily="18" charset="0"/>
              </a:rPr>
              <a:t>Its functions are adaptable to the legislative status of all countries, which is very important for shipping companies</a:t>
            </a:r>
            <a:endParaRPr lang="el-GR" sz="2400" dirty="0" smtClean="0">
              <a:latin typeface="Times New Roman" pitchFamily="18" charset="0"/>
              <a:cs typeface="Times New Roman" pitchFamily="18" charset="0"/>
            </a:endParaRPr>
          </a:p>
          <a:p>
            <a:pPr lvl="0" algn="just"/>
            <a:r>
              <a:rPr lang="en-US" sz="2400" dirty="0" smtClean="0">
                <a:latin typeface="Times New Roman" pitchFamily="18" charset="0"/>
                <a:cs typeface="Times New Roman" pitchFamily="18" charset="0"/>
              </a:rPr>
              <a:t>Subsystem to describe job requirements and fill them according to the qualifications of the staff</a:t>
            </a:r>
            <a:endParaRPr lang="el-GR" sz="2400" dirty="0" smtClean="0">
              <a:latin typeface="Times New Roman" pitchFamily="18" charset="0"/>
              <a:cs typeface="Times New Roman" pitchFamily="18" charset="0"/>
            </a:endParaRPr>
          </a:p>
          <a:p>
            <a:pPr lvl="0" algn="just"/>
            <a:r>
              <a:rPr lang="en-US" sz="2400" dirty="0" smtClean="0">
                <a:latin typeface="Times New Roman" pitchFamily="18" charset="0"/>
                <a:cs typeface="Times New Roman" pitchFamily="18" charset="0"/>
              </a:rPr>
              <a:t>To enable the manager to establish upgrading systems according to the employee's performance on the basis of objective criteria</a:t>
            </a:r>
            <a:endParaRPr lang="el-GR" sz="2400" dirty="0" smtClean="0">
              <a:latin typeface="Times New Roman" pitchFamily="18" charset="0"/>
              <a:cs typeface="Times New Roman" pitchFamily="18" charset="0"/>
            </a:endParaRPr>
          </a:p>
          <a:p>
            <a:pPr algn="just"/>
            <a:endParaRPr lang="el-GR" sz="2400" dirty="0">
              <a:latin typeface="Times New Roman" pitchFamily="18" charset="0"/>
              <a:cs typeface="Times New Roman" pitchFamily="18" charset="0"/>
            </a:endParaRPr>
          </a:p>
        </p:txBody>
      </p:sp>
    </p:spTree>
  </p:cSld>
  <p:clrMapOvr>
    <a:masterClrMapping/>
  </p:clrMapOvr>
  <p:transition>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85728"/>
            <a:ext cx="9144000" cy="714380"/>
          </a:xfrm>
        </p:spPr>
        <p:txBody>
          <a:bodyPr>
            <a:normAutofit/>
          </a:bodyPr>
          <a:lstStyle/>
          <a:p>
            <a:pPr algn="ctr"/>
            <a:r>
              <a:rPr lang="en-US" sz="2400" b="1" dirty="0" smtClean="0">
                <a:latin typeface="Times New Roman" pitchFamily="18" charset="0"/>
                <a:cs typeface="Times New Roman" pitchFamily="18" charset="0"/>
              </a:rPr>
              <a:t>HOW AN HR MANAGEMENT SOFTWARE SHOULD BE (3)</a:t>
            </a:r>
            <a:endParaRPr lang="el-GR" sz="2400" dirty="0"/>
          </a:p>
        </p:txBody>
      </p:sp>
      <p:sp>
        <p:nvSpPr>
          <p:cNvPr id="3" name="2 - Θέση περιεχομένου"/>
          <p:cNvSpPr>
            <a:spLocks noGrp="1"/>
          </p:cNvSpPr>
          <p:nvPr>
            <p:ph idx="1"/>
          </p:nvPr>
        </p:nvSpPr>
        <p:spPr>
          <a:xfrm>
            <a:off x="428596" y="1357298"/>
            <a:ext cx="7643866" cy="4714908"/>
          </a:xfrm>
        </p:spPr>
        <p:txBody>
          <a:bodyPr>
            <a:normAutofit lnSpcReduction="10000"/>
          </a:bodyPr>
          <a:lstStyle/>
          <a:p>
            <a:pPr algn="just"/>
            <a:r>
              <a:rPr lang="en-US" sz="2400" dirty="0" smtClean="0">
                <a:latin typeface="Times New Roman" pitchFamily="18" charset="0"/>
                <a:cs typeface="Times New Roman" pitchFamily="18" charset="0"/>
              </a:rPr>
              <a:t>Management of logistical data: The operator can establish a logistics system for employees. This may include social and health insurance, welfare for children of working parents and others. Based on this system, staff facilities can be provided according to the company's policy</a:t>
            </a:r>
          </a:p>
          <a:p>
            <a:pPr algn="just"/>
            <a:r>
              <a:rPr lang="en-US" sz="2400" dirty="0" smtClean="0">
                <a:latin typeface="Times New Roman" pitchFamily="18" charset="0"/>
                <a:cs typeface="Times New Roman" pitchFamily="18" charset="0"/>
              </a:rPr>
              <a:t>Manage qualifications: Each job is described by a set of specifications registered by the system administrator. Also, on the profile of each employee in the relevant file are recorded his qualifications and skills. Based on these, the system provides mechanisms that are most appropriate to match the most suitable person to the most appropriate place</a:t>
            </a:r>
            <a:endParaRPr lang="el-GR" sz="2400" dirty="0">
              <a:latin typeface="Times New Roman" pitchFamily="18" charset="0"/>
              <a:cs typeface="Times New Roman" pitchFamily="18" charset="0"/>
            </a:endParaRPr>
          </a:p>
        </p:txBody>
      </p:sp>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357166"/>
            <a:ext cx="9144000" cy="725470"/>
          </a:xfrm>
        </p:spPr>
        <p:txBody>
          <a:bodyPr>
            <a:normAutofit/>
          </a:bodyPr>
          <a:lstStyle/>
          <a:p>
            <a:pPr algn="ctr"/>
            <a:r>
              <a:rPr lang="en-US" sz="2400" b="1" dirty="0" smtClean="0">
                <a:latin typeface="Times New Roman" pitchFamily="18" charset="0"/>
                <a:cs typeface="Times New Roman" pitchFamily="18" charset="0"/>
              </a:rPr>
              <a:t>HOW AN HR MANAGEMENT SOFTWARE SHOULD BE (4)</a:t>
            </a:r>
            <a:endParaRPr lang="el-GR" sz="2400" dirty="0"/>
          </a:p>
        </p:txBody>
      </p:sp>
      <p:sp>
        <p:nvSpPr>
          <p:cNvPr id="3" name="2 - Θέση περιεχομένου"/>
          <p:cNvSpPr>
            <a:spLocks noGrp="1"/>
          </p:cNvSpPr>
          <p:nvPr>
            <p:ph idx="1"/>
          </p:nvPr>
        </p:nvSpPr>
        <p:spPr/>
        <p:txBody>
          <a:bodyPr>
            <a:normAutofit fontScale="77500" lnSpcReduction="20000"/>
          </a:bodyPr>
          <a:lstStyle/>
          <a:p>
            <a:r>
              <a:rPr lang="el-GR" b="1" dirty="0" err="1" smtClean="0">
                <a:latin typeface="Times New Roman" pitchFamily="18" charset="0"/>
                <a:cs typeface="Times New Roman" pitchFamily="18" charset="0"/>
              </a:rPr>
              <a:t>Payroll</a:t>
            </a:r>
            <a:r>
              <a:rPr lang="el-GR" b="1" dirty="0" smtClean="0">
                <a:latin typeface="Times New Roman" pitchFamily="18" charset="0"/>
                <a:cs typeface="Times New Roman" pitchFamily="18" charset="0"/>
              </a:rPr>
              <a:t> </a:t>
            </a:r>
            <a:r>
              <a:rPr lang="el-GR" b="1" dirty="0" err="1" smtClean="0">
                <a:latin typeface="Times New Roman" pitchFamily="18" charset="0"/>
                <a:cs typeface="Times New Roman" pitchFamily="18" charset="0"/>
              </a:rPr>
              <a:t>Management</a:t>
            </a:r>
            <a:endParaRPr lang="en-US" b="1" dirty="0" smtClean="0">
              <a:latin typeface="Times New Roman" pitchFamily="18" charset="0"/>
              <a:cs typeface="Times New Roman" pitchFamily="18" charset="0"/>
            </a:endParaRPr>
          </a:p>
          <a:p>
            <a:pPr marL="550926" indent="-514350">
              <a:buFont typeface="+mj-lt"/>
              <a:buAutoNum type="arabicPeriod"/>
            </a:pPr>
            <a:r>
              <a:rPr lang="el-GR" dirty="0" err="1" smtClean="0">
                <a:latin typeface="Times New Roman" pitchFamily="18" charset="0"/>
                <a:cs typeface="Times New Roman" pitchFamily="18" charset="0"/>
              </a:rPr>
              <a:t>Remuneration</a:t>
            </a:r>
            <a:r>
              <a:rPr lang="el-GR"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additional salary,</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Bonus</a:t>
            </a:r>
            <a:endParaRPr lang="en-US" dirty="0" smtClean="0">
              <a:latin typeface="Times New Roman" pitchFamily="18" charset="0"/>
              <a:cs typeface="Times New Roman" pitchFamily="18" charset="0"/>
            </a:endParaRPr>
          </a:p>
          <a:p>
            <a:pPr marL="550926" indent="-514350">
              <a:buFont typeface="+mj-lt"/>
              <a:buAutoNum type="arabicPeriod"/>
            </a:pPr>
            <a:r>
              <a:rPr lang="en-US" dirty="0" smtClean="0">
                <a:latin typeface="Times New Roman" pitchFamily="18" charset="0"/>
                <a:cs typeface="Times New Roman" pitchFamily="18" charset="0"/>
              </a:rPr>
              <a:t>User Defined Amounts, Reservations, Special Reservations</a:t>
            </a:r>
          </a:p>
          <a:p>
            <a:pPr marL="550926" indent="-514350">
              <a:buFont typeface="+mj-lt"/>
              <a:buAutoNum type="arabicPeriod"/>
            </a:pPr>
            <a:r>
              <a:rPr lang="el-GR" dirty="0" err="1" smtClean="0">
                <a:latin typeface="Times New Roman" pitchFamily="18" charset="0"/>
                <a:cs typeface="Times New Roman" pitchFamily="18" charset="0"/>
              </a:rPr>
              <a:t>User</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Defined</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Reservations</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Monthly</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Changes</a:t>
            </a:r>
            <a:endParaRPr lang="en-US" dirty="0" smtClean="0">
              <a:latin typeface="Times New Roman" pitchFamily="18" charset="0"/>
              <a:cs typeface="Times New Roman" pitchFamily="18" charset="0"/>
            </a:endParaRPr>
          </a:p>
          <a:p>
            <a:pPr marL="550926" indent="-514350">
              <a:buFont typeface="+mj-lt"/>
              <a:buAutoNum type="arabicPeriod"/>
            </a:pPr>
            <a:r>
              <a:rPr lang="el-GR" dirty="0" err="1" smtClean="0">
                <a:latin typeface="Times New Roman" pitchFamily="18" charset="0"/>
                <a:cs typeface="Times New Roman" pitchFamily="18" charset="0"/>
              </a:rPr>
              <a:t>Multiple</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Insurance</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Funds</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Personal</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Loans</a:t>
            </a:r>
            <a:endParaRPr lang="en-US" dirty="0" smtClean="0">
              <a:latin typeface="Times New Roman" pitchFamily="18" charset="0"/>
              <a:cs typeface="Times New Roman" pitchFamily="18" charset="0"/>
            </a:endParaRPr>
          </a:p>
          <a:p>
            <a:pPr marL="550926" indent="-514350">
              <a:buFont typeface="+mj-lt"/>
              <a:buAutoNum type="arabicPeriod"/>
            </a:pPr>
            <a:r>
              <a:rPr lang="el-GR" dirty="0" err="1" smtClean="0">
                <a:latin typeface="Times New Roman" pitchFamily="18" charset="0"/>
                <a:cs typeface="Times New Roman" pitchFamily="18" charset="0"/>
              </a:rPr>
              <a:t>Calculate</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Backfill</a:t>
            </a:r>
            <a:endParaRPr lang="en-US" dirty="0" smtClean="0">
              <a:latin typeface="Times New Roman" pitchFamily="18" charset="0"/>
              <a:cs typeface="Times New Roman" pitchFamily="18" charset="0"/>
            </a:endParaRPr>
          </a:p>
          <a:p>
            <a:pPr marL="550926" indent="-514350">
              <a:buFont typeface="+mj-lt"/>
              <a:buAutoNum type="arabicPeriod"/>
            </a:pPr>
            <a:r>
              <a:rPr lang="el-GR" dirty="0" err="1" smtClean="0">
                <a:latin typeface="Times New Roman" pitchFamily="18" charset="0"/>
                <a:cs typeface="Times New Roman" pitchFamily="18" charset="0"/>
              </a:rPr>
              <a:t>Payroll</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budgets</a:t>
            </a:r>
            <a:endParaRPr lang="en-US" dirty="0" smtClean="0">
              <a:latin typeface="Times New Roman" pitchFamily="18" charset="0"/>
              <a:cs typeface="Times New Roman" pitchFamily="18" charset="0"/>
            </a:endParaRPr>
          </a:p>
          <a:p>
            <a:pPr marL="550926" indent="-514350">
              <a:buFont typeface="+mj-lt"/>
              <a:buAutoNum type="arabicPeriod"/>
            </a:pPr>
            <a:r>
              <a:rPr lang="el-GR" dirty="0" err="1" smtClean="0">
                <a:latin typeface="Times New Roman" pitchFamily="18" charset="0"/>
                <a:cs typeface="Times New Roman" pitchFamily="18" charset="0"/>
              </a:rPr>
              <a:t>Monitoring</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Cost</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Centers</a:t>
            </a:r>
            <a:endParaRPr lang="en-US" dirty="0" smtClean="0">
              <a:latin typeface="Times New Roman" pitchFamily="18" charset="0"/>
              <a:cs typeface="Times New Roman" pitchFamily="18" charset="0"/>
            </a:endParaRPr>
          </a:p>
          <a:p>
            <a:pPr marL="550926" indent="-514350">
              <a:buFont typeface="+mj-lt"/>
              <a:buAutoNum type="arabicPeriod"/>
            </a:pPr>
            <a:r>
              <a:rPr lang="el-GR" dirty="0" err="1" smtClean="0">
                <a:latin typeface="Times New Roman" pitchFamily="18" charset="0"/>
                <a:cs typeface="Times New Roman" pitchFamily="18" charset="0"/>
              </a:rPr>
              <a:t>Collective</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Agreements</a:t>
            </a:r>
            <a:r>
              <a:rPr lang="el-GR" dirty="0" smtClean="0">
                <a:latin typeface="Times New Roman" pitchFamily="18" charset="0"/>
                <a:cs typeface="Times New Roman" pitchFamily="18" charset="0"/>
              </a:rPr>
              <a:t> </a:t>
            </a:r>
            <a:r>
              <a:rPr lang="el-GR" dirty="0" err="1" smtClean="0">
                <a:latin typeface="Times New Roman" pitchFamily="18" charset="0"/>
                <a:cs typeface="Times New Roman" pitchFamily="18" charset="0"/>
              </a:rPr>
              <a:t>Monitoring</a:t>
            </a:r>
            <a:endParaRPr lang="en-US" dirty="0" smtClean="0">
              <a:latin typeface="Times New Roman" pitchFamily="18" charset="0"/>
              <a:cs typeface="Times New Roman" pitchFamily="18" charset="0"/>
            </a:endParaRPr>
          </a:p>
          <a:p>
            <a:pPr marL="550926" indent="-514350">
              <a:buFont typeface="+mj-lt"/>
              <a:buAutoNum type="arabicPeriod"/>
            </a:pPr>
            <a:r>
              <a:rPr lang="en-US" dirty="0" smtClean="0">
                <a:latin typeface="Times New Roman" pitchFamily="18" charset="0"/>
                <a:cs typeface="Times New Roman" pitchFamily="18" charset="0"/>
              </a:rPr>
              <a:t>User Defined Fields &amp; Forms, Banking Transactions</a:t>
            </a:r>
            <a:endParaRPr lang="el-GR" dirty="0">
              <a:latin typeface="Times New Roman" pitchFamily="18" charset="0"/>
              <a:cs typeface="Times New Roman" pitchFamily="18" charset="0"/>
            </a:endParaRPr>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74638"/>
            <a:ext cx="8258204" cy="654032"/>
          </a:xfrm>
        </p:spPr>
        <p:txBody>
          <a:bodyPr>
            <a:normAutofit/>
          </a:bodyPr>
          <a:lstStyle/>
          <a:p>
            <a:pPr algn="ctr"/>
            <a:r>
              <a:rPr lang="en-US" sz="3600" b="1" dirty="0" smtClean="0">
                <a:latin typeface="Times New Roman" pitchFamily="18" charset="0"/>
                <a:cs typeface="Times New Roman" pitchFamily="18" charset="0"/>
              </a:rPr>
              <a:t>CONTENTS</a:t>
            </a:r>
            <a:endParaRPr lang="el-GR" sz="3600" b="1"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28596" y="1571612"/>
            <a:ext cx="8229600" cy="4525963"/>
          </a:xfrm>
        </p:spPr>
        <p:txBody>
          <a:bodyPr>
            <a:normAutofit/>
          </a:bodyPr>
          <a:lstStyle/>
          <a:p>
            <a:pPr algn="just"/>
            <a:r>
              <a:rPr lang="en-US" sz="2800" dirty="0" smtClean="0">
                <a:latin typeface="Times New Roman" pitchFamily="18" charset="0"/>
                <a:cs typeface="Times New Roman" pitchFamily="18" charset="0"/>
              </a:rPr>
              <a:t>Shipping</a:t>
            </a:r>
          </a:p>
          <a:p>
            <a:pPr algn="just"/>
            <a:r>
              <a:rPr lang="en-US" sz="2800" dirty="0" smtClean="0">
                <a:latin typeface="Times New Roman" pitchFamily="18" charset="0"/>
                <a:cs typeface="Times New Roman" pitchFamily="18" charset="0"/>
              </a:rPr>
              <a:t>Human Resource Management</a:t>
            </a:r>
          </a:p>
          <a:p>
            <a:pPr algn="just">
              <a:buNone/>
            </a:pPr>
            <a:r>
              <a:rPr lang="en-US" sz="2800" dirty="0" smtClean="0">
                <a:latin typeface="Times New Roman" pitchFamily="18" charset="0"/>
                <a:cs typeface="Times New Roman" pitchFamily="18" charset="0"/>
              </a:rPr>
              <a:t>    (Strategic, Functions, </a:t>
            </a:r>
            <a:r>
              <a:rPr lang="en-US" sz="2800" dirty="0">
                <a:latin typeface="Times New Roman" pitchFamily="18" charset="0"/>
                <a:cs typeface="Times New Roman" pitchFamily="18" charset="0"/>
              </a:rPr>
              <a:t>I</a:t>
            </a:r>
            <a:r>
              <a:rPr lang="en-US" sz="2800" dirty="0" smtClean="0">
                <a:latin typeface="Times New Roman" pitchFamily="18" charset="0"/>
                <a:cs typeface="Times New Roman" pitchFamily="18" charset="0"/>
              </a:rPr>
              <a:t>nformation systems)</a:t>
            </a:r>
          </a:p>
          <a:p>
            <a:pPr algn="just"/>
            <a:r>
              <a:rPr lang="en-US" sz="2800" dirty="0" smtClean="0">
                <a:latin typeface="Times New Roman" pitchFamily="18" charset="0"/>
                <a:cs typeface="Times New Roman" pitchFamily="18" charset="0"/>
              </a:rPr>
              <a:t>Existing HR management software</a:t>
            </a:r>
          </a:p>
          <a:p>
            <a:pPr algn="just"/>
            <a:r>
              <a:rPr lang="en-US" sz="2800" dirty="0" smtClean="0">
                <a:latin typeface="Times New Roman" pitchFamily="18" charset="0"/>
                <a:cs typeface="Times New Roman" pitchFamily="18" charset="0"/>
              </a:rPr>
              <a:t>Suggestions for functions in HR Management Software</a:t>
            </a:r>
          </a:p>
          <a:p>
            <a:pPr algn="just"/>
            <a:r>
              <a:rPr lang="en-US" sz="2800" dirty="0" smtClean="0">
                <a:latin typeface="Times New Roman" pitchFamily="18" charset="0"/>
                <a:cs typeface="Times New Roman" pitchFamily="18" charset="0"/>
              </a:rPr>
              <a:t>Conclusions </a:t>
            </a:r>
          </a:p>
          <a:p>
            <a:pPr algn="just"/>
            <a:r>
              <a:rPr lang="en-US" sz="2800" dirty="0" smtClean="0">
                <a:latin typeface="Times New Roman" pitchFamily="18" charset="0"/>
                <a:cs typeface="Times New Roman" pitchFamily="18" charset="0"/>
              </a:rPr>
              <a:t>References</a:t>
            </a: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725470"/>
          </a:xfrm>
        </p:spPr>
        <p:txBody>
          <a:bodyPr>
            <a:normAutofit/>
          </a:bodyPr>
          <a:lstStyle/>
          <a:p>
            <a:pPr algn="ctr"/>
            <a:r>
              <a:rPr lang="en-US" sz="2400" b="1" dirty="0" smtClean="0">
                <a:latin typeface="Times New Roman" pitchFamily="18" charset="0"/>
                <a:cs typeface="Times New Roman" pitchFamily="18" charset="0"/>
              </a:rPr>
              <a:t>HOW AN HR MANAGEMENT SOFTWARE SHOULD BE (5)</a:t>
            </a:r>
            <a:endParaRPr lang="el-GR" sz="24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500034" y="1214422"/>
            <a:ext cx="7786742" cy="5286412"/>
          </a:xfrm>
        </p:spPr>
        <p:txBody>
          <a:bodyPr>
            <a:noAutofit/>
          </a:bodyPr>
          <a:lstStyle/>
          <a:p>
            <a:r>
              <a:rPr lang="el-GR" sz="2000" b="1" dirty="0" err="1" smtClean="0">
                <a:latin typeface="Times New Roman" pitchFamily="18" charset="0"/>
                <a:cs typeface="Times New Roman" pitchFamily="18" charset="0"/>
              </a:rPr>
              <a:t>Human</a:t>
            </a:r>
            <a:r>
              <a:rPr lang="el-GR" sz="2000" b="1" dirty="0" smtClean="0">
                <a:latin typeface="Times New Roman" pitchFamily="18" charset="0"/>
                <a:cs typeface="Times New Roman" pitchFamily="18" charset="0"/>
              </a:rPr>
              <a:t> </a:t>
            </a:r>
            <a:r>
              <a:rPr lang="el-GR" sz="2000" b="1" dirty="0" err="1" smtClean="0">
                <a:latin typeface="Times New Roman" pitchFamily="18" charset="0"/>
                <a:cs typeface="Times New Roman" pitchFamily="18" charset="0"/>
              </a:rPr>
              <a:t>resources</a:t>
            </a:r>
            <a:r>
              <a:rPr lang="el-GR" sz="2000" b="1" dirty="0" smtClean="0">
                <a:latin typeface="Times New Roman" pitchFamily="18" charset="0"/>
                <a:cs typeface="Times New Roman" pitchFamily="18" charset="0"/>
              </a:rPr>
              <a:t> </a:t>
            </a:r>
            <a:r>
              <a:rPr lang="el-GR" sz="2000" b="1" dirty="0" err="1" smtClean="0">
                <a:latin typeface="Times New Roman" pitchFamily="18" charset="0"/>
                <a:cs typeface="Times New Roman" pitchFamily="18" charset="0"/>
              </a:rPr>
              <a:t>management</a:t>
            </a:r>
            <a:endParaRPr lang="en-US" sz="2000" b="1" dirty="0" smtClean="0">
              <a:latin typeface="Times New Roman" pitchFamily="18" charset="0"/>
              <a:cs typeface="Times New Roman" pitchFamily="18" charset="0"/>
            </a:endParaRPr>
          </a:p>
          <a:p>
            <a:pPr marL="550926" indent="-514350">
              <a:buFont typeface="+mj-lt"/>
              <a:buAutoNum type="arabicPeriod"/>
            </a:pPr>
            <a:r>
              <a:rPr lang="en-US" sz="2000" dirty="0" smtClean="0">
                <a:latin typeface="Times New Roman" pitchFamily="18" charset="0"/>
                <a:cs typeface="Times New Roman" pitchFamily="18" charset="0"/>
              </a:rPr>
              <a:t>Staff</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Analytical</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Employee</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Registry</a:t>
            </a:r>
            <a:r>
              <a:rPr lang="el-GR"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marL="550926" indent="-514350">
              <a:buFont typeface="+mj-lt"/>
              <a:buAutoNum type="arabicPeriod"/>
            </a:pPr>
            <a:r>
              <a:rPr lang="en-US" sz="2000" dirty="0" smtClean="0">
                <a:latin typeface="Times New Roman" pitchFamily="18" charset="0"/>
                <a:cs typeface="Times New Roman" pitchFamily="18" charset="0"/>
              </a:rPr>
              <a:t>Organization Chart - Organizational Structure - Job Opportunities</a:t>
            </a:r>
          </a:p>
          <a:p>
            <a:pPr marL="550926" indent="-514350">
              <a:buFont typeface="+mj-lt"/>
              <a:buAutoNum type="arabicPeriod"/>
            </a:pPr>
            <a:r>
              <a:rPr lang="el-GR" sz="2000" dirty="0" err="1" smtClean="0">
                <a:latin typeface="Times New Roman" pitchFamily="18" charset="0"/>
                <a:cs typeface="Times New Roman" pitchFamily="18" charset="0"/>
              </a:rPr>
              <a:t>Employees</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training</a:t>
            </a:r>
            <a:endParaRPr lang="en-US" sz="2000" dirty="0" smtClean="0">
              <a:latin typeface="Times New Roman" pitchFamily="18" charset="0"/>
              <a:cs typeface="Times New Roman" pitchFamily="18" charset="0"/>
            </a:endParaRPr>
          </a:p>
          <a:p>
            <a:pPr marL="550926" indent="-514350">
              <a:buFont typeface="+mj-lt"/>
              <a:buAutoNum type="arabicPeriod"/>
            </a:pPr>
            <a:r>
              <a:rPr lang="el-GR" sz="2000" dirty="0" err="1" smtClean="0">
                <a:latin typeface="Times New Roman" pitchFamily="18" charset="0"/>
                <a:cs typeface="Times New Roman" pitchFamily="18" charset="0"/>
              </a:rPr>
              <a:t>Staff</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evaluation</a:t>
            </a:r>
            <a:endParaRPr lang="en-US" sz="2000" dirty="0" smtClean="0">
              <a:latin typeface="Times New Roman" pitchFamily="18" charset="0"/>
              <a:cs typeface="Times New Roman" pitchFamily="18" charset="0"/>
            </a:endParaRPr>
          </a:p>
          <a:p>
            <a:pPr marL="550926" indent="-514350">
              <a:buFont typeface="+mj-lt"/>
              <a:buAutoNum type="arabicPeriod"/>
            </a:pPr>
            <a:r>
              <a:rPr lang="el-GR" sz="2000" dirty="0" err="1" smtClean="0">
                <a:latin typeface="Times New Roman" pitchFamily="18" charset="0"/>
                <a:cs typeface="Times New Roman" pitchFamily="18" charset="0"/>
              </a:rPr>
              <a:t>CVs</a:t>
            </a:r>
            <a:r>
              <a:rPr lang="el-GR" sz="2000" dirty="0" smtClean="0">
                <a:latin typeface="Times New Roman" pitchFamily="18" charset="0"/>
                <a:cs typeface="Times New Roman" pitchFamily="18" charset="0"/>
              </a:rPr>
              <a:t>-</a:t>
            </a:r>
            <a:r>
              <a:rPr lang="el-GR" sz="2000" dirty="0" err="1" smtClean="0">
                <a:latin typeface="Times New Roman" pitchFamily="18" charset="0"/>
                <a:cs typeface="Times New Roman" pitchFamily="18" charset="0"/>
              </a:rPr>
              <a:t>Recruitment</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of</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Staff</a:t>
            </a:r>
            <a:endParaRPr lang="en-US" sz="2000" dirty="0" smtClean="0">
              <a:latin typeface="Times New Roman" pitchFamily="18" charset="0"/>
              <a:cs typeface="Times New Roman" pitchFamily="18" charset="0"/>
            </a:endParaRPr>
          </a:p>
          <a:p>
            <a:pPr marL="550926" indent="-514350">
              <a:buFont typeface="+mj-lt"/>
              <a:buAutoNum type="arabicPeriod"/>
            </a:pPr>
            <a:r>
              <a:rPr lang="el-GR" sz="2000" dirty="0" err="1" smtClean="0">
                <a:latin typeface="Times New Roman" pitchFamily="18" charset="0"/>
                <a:cs typeface="Times New Roman" pitchFamily="18" charset="0"/>
              </a:rPr>
              <a:t>Expenditure</a:t>
            </a:r>
            <a:r>
              <a:rPr lang="el-GR" sz="2000" dirty="0" smtClean="0">
                <a:latin typeface="Times New Roman" pitchFamily="18" charset="0"/>
                <a:cs typeface="Times New Roman" pitchFamily="18" charset="0"/>
              </a:rPr>
              <a:t> </a:t>
            </a:r>
            <a:r>
              <a:rPr lang="el-GR" sz="2000" dirty="0" err="1" smtClean="0">
                <a:latin typeface="Times New Roman" pitchFamily="18" charset="0"/>
                <a:cs typeface="Times New Roman" pitchFamily="18" charset="0"/>
              </a:rPr>
              <a:t>on</a:t>
            </a:r>
            <a:r>
              <a:rPr lang="el-GR"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Staff</a:t>
            </a:r>
          </a:p>
          <a:p>
            <a:pPr marL="550926" indent="-514350">
              <a:buFont typeface="+mj-lt"/>
              <a:buAutoNum type="arabicPeriod"/>
            </a:pPr>
            <a:r>
              <a:rPr lang="en-US" sz="2000" dirty="0" smtClean="0">
                <a:latin typeface="Times New Roman" pitchFamily="18" charset="0"/>
                <a:cs typeface="Times New Roman" pitchFamily="18" charset="0"/>
              </a:rPr>
              <a:t>Fixed Company Equipment (registry, spare parts, charges, warranties, acquisition methods, periodic work)</a:t>
            </a:r>
          </a:p>
          <a:p>
            <a:pPr marL="550926" indent="-514350">
              <a:buFont typeface="+mj-lt"/>
              <a:buAutoNum type="arabicPeriod"/>
            </a:pPr>
            <a:r>
              <a:rPr lang="en-US" sz="2000" dirty="0" smtClean="0">
                <a:latin typeface="Times New Roman" pitchFamily="18" charset="0"/>
                <a:cs typeface="Times New Roman" pitchFamily="18" charset="0"/>
              </a:rPr>
              <a:t>Accidents - Injuries, Corporate Events, Labor Regulations, Medical Care</a:t>
            </a:r>
          </a:p>
          <a:p>
            <a:pPr marL="550926" indent="-514350">
              <a:buFont typeface="+mj-lt"/>
              <a:buAutoNum type="arabicPeriod"/>
            </a:pPr>
            <a:r>
              <a:rPr lang="en-US" sz="2000" dirty="0" smtClean="0">
                <a:latin typeface="Times New Roman" pitchFamily="18" charset="0"/>
                <a:cs typeface="Times New Roman" pitchFamily="18" charset="0"/>
              </a:rPr>
              <a:t>Total Staff  </a:t>
            </a:r>
            <a:r>
              <a:rPr lang="el-GR" sz="2000" dirty="0" err="1" smtClean="0">
                <a:latin typeface="Times New Roman" pitchFamily="18" charset="0"/>
                <a:cs typeface="Times New Roman" pitchFamily="18" charset="0"/>
              </a:rPr>
              <a:t>Insurance</a:t>
            </a:r>
            <a:endParaRPr lang="en-US" sz="2000" dirty="0" smtClean="0">
              <a:latin typeface="Times New Roman" pitchFamily="18" charset="0"/>
              <a:cs typeface="Times New Roman" pitchFamily="18" charset="0"/>
            </a:endParaRPr>
          </a:p>
          <a:p>
            <a:pPr marL="550926" indent="-514350">
              <a:buFont typeface="+mj-lt"/>
              <a:buAutoNum type="arabicPeriod"/>
            </a:pPr>
            <a:r>
              <a:rPr lang="en-US" sz="2000" dirty="0" smtClean="0">
                <a:latin typeface="Times New Roman" pitchFamily="18" charset="0"/>
                <a:cs typeface="Times New Roman" pitchFamily="18" charset="0"/>
              </a:rPr>
              <a:t>Fleet Management Register - Rentals - Lease, Insurance - Repairs - Cost</a:t>
            </a:r>
            <a:r>
              <a:rPr lang="en-US" sz="2000" b="1" dirty="0" smtClean="0">
                <a:latin typeface="Times New Roman" pitchFamily="18" charset="0"/>
                <a:cs typeface="Times New Roman" pitchFamily="18" charset="0"/>
              </a:rPr>
              <a:t> </a:t>
            </a:r>
            <a:endParaRPr lang="el-GR" sz="2000" dirty="0">
              <a:latin typeface="Times New Roman" pitchFamily="18" charset="0"/>
              <a:cs typeface="Times New Roman" pitchFamily="18" charset="0"/>
            </a:endParaRPr>
          </a:p>
        </p:txBody>
      </p:sp>
    </p:spTree>
  </p:cSld>
  <p:clrMapOvr>
    <a:masterClrMapping/>
  </p:clrMapOvr>
  <p:transition>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428604"/>
            <a:ext cx="9144000" cy="796908"/>
          </a:xfrm>
        </p:spPr>
        <p:txBody>
          <a:bodyPr>
            <a:normAutofit/>
          </a:bodyPr>
          <a:lstStyle/>
          <a:p>
            <a:pPr algn="ctr"/>
            <a:r>
              <a:rPr lang="en-US" sz="2400" b="1" dirty="0" smtClean="0">
                <a:latin typeface="Times New Roman" pitchFamily="18" charset="0"/>
                <a:cs typeface="Times New Roman" pitchFamily="18" charset="0"/>
              </a:rPr>
              <a:t>HOW AN HR MANAGEMENT SOFTWARE SHOULD BE (6)</a:t>
            </a:r>
            <a:endParaRPr lang="el-GR" sz="2400" b="1" dirty="0"/>
          </a:p>
        </p:txBody>
      </p:sp>
      <p:sp>
        <p:nvSpPr>
          <p:cNvPr id="3" name="2 - Θέση περιεχομένου"/>
          <p:cNvSpPr>
            <a:spLocks noGrp="1"/>
          </p:cNvSpPr>
          <p:nvPr>
            <p:ph idx="1"/>
          </p:nvPr>
        </p:nvSpPr>
        <p:spPr>
          <a:xfrm>
            <a:off x="428596" y="1928802"/>
            <a:ext cx="7467600" cy="4525963"/>
          </a:xfrm>
        </p:spPr>
        <p:txBody>
          <a:bodyPr>
            <a:normAutofit/>
          </a:bodyPr>
          <a:lstStyle/>
          <a:p>
            <a:r>
              <a:rPr lang="el-GR" sz="2400" b="1" dirty="0" err="1" smtClean="0">
                <a:latin typeface="Times New Roman" pitchFamily="18" charset="0"/>
                <a:cs typeface="Times New Roman" pitchFamily="18" charset="0"/>
              </a:rPr>
              <a:t>Timing</a:t>
            </a:r>
            <a:r>
              <a:rPr lang="el-GR" sz="2400" b="1" dirty="0" smtClean="0">
                <a:latin typeface="Times New Roman" pitchFamily="18" charset="0"/>
                <a:cs typeface="Times New Roman" pitchFamily="18" charset="0"/>
              </a:rPr>
              <a:t> </a:t>
            </a:r>
            <a:r>
              <a:rPr lang="el-GR" sz="2400" b="1" dirty="0" err="1" smtClean="0">
                <a:latin typeface="Times New Roman" pitchFamily="18" charset="0"/>
                <a:cs typeface="Times New Roman" pitchFamily="18" charset="0"/>
              </a:rPr>
              <a:t>of</a:t>
            </a:r>
            <a:r>
              <a:rPr lang="el-GR" sz="2400" b="1" dirty="0" smtClean="0">
                <a:latin typeface="Times New Roman" pitchFamily="18" charset="0"/>
                <a:cs typeface="Times New Roman" pitchFamily="18" charset="0"/>
              </a:rPr>
              <a:t> </a:t>
            </a:r>
            <a:r>
              <a:rPr lang="el-GR" sz="2400" b="1" dirty="0" err="1" smtClean="0">
                <a:latin typeface="Times New Roman" pitchFamily="18" charset="0"/>
                <a:cs typeface="Times New Roman" pitchFamily="18" charset="0"/>
              </a:rPr>
              <a:t>Presentations</a:t>
            </a:r>
            <a:endParaRPr lang="en-US" sz="2400" b="1" dirty="0" smtClean="0">
              <a:latin typeface="Times New Roman" pitchFamily="18" charset="0"/>
              <a:cs typeface="Times New Roman" pitchFamily="18" charset="0"/>
            </a:endParaRPr>
          </a:p>
          <a:p>
            <a:pPr marL="550926" indent="-514350">
              <a:buFont typeface="+mj-lt"/>
              <a:buAutoNum type="arabicPeriod"/>
            </a:pPr>
            <a:r>
              <a:rPr lang="el-GR" sz="2400" dirty="0" err="1" smtClean="0">
                <a:latin typeface="Times New Roman" pitchFamily="18" charset="0"/>
                <a:cs typeface="Times New Roman" pitchFamily="18" charset="0"/>
              </a:rPr>
              <a:t>Presence</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Details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Hours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Overtime</a:t>
            </a:r>
            <a:endParaRPr lang="en-US" sz="2400" dirty="0" smtClean="0">
              <a:latin typeface="Times New Roman" pitchFamily="18" charset="0"/>
              <a:cs typeface="Times New Roman" pitchFamily="18" charset="0"/>
            </a:endParaRPr>
          </a:p>
          <a:p>
            <a:pPr marL="550926" indent="-514350">
              <a:buFont typeface="+mj-lt"/>
              <a:buAutoNum type="arabicPeriod"/>
            </a:pPr>
            <a:r>
              <a:rPr lang="el-GR" sz="2400" dirty="0" err="1" smtClean="0">
                <a:latin typeface="Times New Roman" pitchFamily="18" charset="0"/>
                <a:cs typeface="Times New Roman" pitchFamily="18" charset="0"/>
              </a:rPr>
              <a:t>Licenses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Absences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Diseases</a:t>
            </a:r>
            <a:endParaRPr lang="en-US" sz="2400" dirty="0" smtClean="0">
              <a:latin typeface="Times New Roman" pitchFamily="18" charset="0"/>
              <a:cs typeface="Times New Roman" pitchFamily="18" charset="0"/>
            </a:endParaRPr>
          </a:p>
          <a:p>
            <a:pPr marL="550926" indent="-514350">
              <a:buFont typeface="+mj-lt"/>
              <a:buAutoNum type="arabicPeriod"/>
            </a:pPr>
            <a:r>
              <a:rPr lang="el-GR" sz="2400" dirty="0" err="1" smtClean="0">
                <a:latin typeface="Times New Roman" pitchFamily="18" charset="0"/>
                <a:cs typeface="Times New Roman" pitchFamily="18" charset="0"/>
              </a:rPr>
              <a:t>Calendars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Timepieces</a:t>
            </a:r>
            <a:endParaRPr lang="en-US" sz="2400" dirty="0" smtClean="0">
              <a:latin typeface="Times New Roman" pitchFamily="18" charset="0"/>
              <a:cs typeface="Times New Roman" pitchFamily="18" charset="0"/>
            </a:endParaRPr>
          </a:p>
          <a:p>
            <a:pPr marL="550926" indent="-514350">
              <a:buFont typeface="+mj-lt"/>
              <a:buAutoNum type="arabicPeriod"/>
            </a:pPr>
            <a:r>
              <a:rPr lang="el-GR" sz="2400" dirty="0" err="1" smtClean="0">
                <a:latin typeface="Times New Roman" pitchFamily="18" charset="0"/>
                <a:cs typeface="Times New Roman" pitchFamily="18" charset="0"/>
              </a:rPr>
              <a:t>Communication</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with</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Time</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Stations</a:t>
            </a:r>
            <a:endParaRPr lang="en-US" sz="2400" dirty="0" smtClean="0">
              <a:latin typeface="Times New Roman" pitchFamily="18" charset="0"/>
              <a:cs typeface="Times New Roman" pitchFamily="18" charset="0"/>
            </a:endParaRPr>
          </a:p>
          <a:p>
            <a:pPr marL="550926" indent="-514350">
              <a:buFont typeface="+mj-lt"/>
              <a:buAutoNum type="arabicPeriod"/>
            </a:pPr>
            <a:r>
              <a:rPr lang="el-GR" sz="2400" dirty="0" err="1" smtClean="0">
                <a:latin typeface="Times New Roman" pitchFamily="18" charset="0"/>
                <a:cs typeface="Times New Roman" pitchFamily="18" charset="0"/>
              </a:rPr>
              <a:t>Payroll</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Update</a:t>
            </a:r>
            <a:endParaRPr lang="el-GR" sz="2400" dirty="0">
              <a:latin typeface="Times New Roman" pitchFamily="18" charset="0"/>
              <a:cs typeface="Times New Roman" pitchFamily="18" charset="0"/>
            </a:endParaRPr>
          </a:p>
        </p:txBody>
      </p:sp>
    </p:spTree>
  </p:cSld>
  <p:clrMapOvr>
    <a:masterClrMapping/>
  </p:clrMapOvr>
  <p:transition>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725470"/>
          </a:xfrm>
        </p:spPr>
        <p:txBody>
          <a:bodyPr>
            <a:normAutofit/>
          </a:bodyPr>
          <a:lstStyle/>
          <a:p>
            <a:pPr algn="ctr"/>
            <a:r>
              <a:rPr lang="en-US" sz="2400" b="1" dirty="0" smtClean="0">
                <a:latin typeface="Times New Roman" pitchFamily="18" charset="0"/>
                <a:cs typeface="Times New Roman" pitchFamily="18" charset="0"/>
              </a:rPr>
              <a:t>HOW AN HR MANAGEMENT SOFTWARE SHOULD BE (7)</a:t>
            </a:r>
            <a:endParaRPr lang="el-GR" sz="2400" dirty="0"/>
          </a:p>
        </p:txBody>
      </p:sp>
      <p:sp>
        <p:nvSpPr>
          <p:cNvPr id="3" name="2 - Θέση περιεχομένου"/>
          <p:cNvSpPr>
            <a:spLocks noGrp="1"/>
          </p:cNvSpPr>
          <p:nvPr>
            <p:ph idx="1"/>
          </p:nvPr>
        </p:nvSpPr>
        <p:spPr/>
        <p:txBody>
          <a:bodyPr>
            <a:normAutofit fontScale="77500" lnSpcReduction="20000"/>
          </a:bodyPr>
          <a:lstStyle/>
          <a:p>
            <a:r>
              <a:rPr lang="el-GR" b="1" dirty="0" err="1" smtClean="0"/>
              <a:t>Security</a:t>
            </a:r>
            <a:r>
              <a:rPr lang="el-GR" b="1" dirty="0" smtClean="0"/>
              <a:t> </a:t>
            </a:r>
            <a:r>
              <a:rPr lang="el-GR" b="1" dirty="0" err="1" smtClean="0"/>
              <a:t>entrance</a:t>
            </a:r>
            <a:r>
              <a:rPr lang="el-GR" b="1" dirty="0" smtClean="0"/>
              <a:t> </a:t>
            </a:r>
            <a:r>
              <a:rPr lang="el-GR" b="1" dirty="0" err="1" smtClean="0"/>
              <a:t>check</a:t>
            </a:r>
            <a:endParaRPr lang="en-US" b="1" dirty="0" smtClean="0"/>
          </a:p>
          <a:p>
            <a:pPr marL="550926" indent="-514350">
              <a:buFont typeface="+mj-lt"/>
              <a:buAutoNum type="arabicPeriod"/>
            </a:pPr>
            <a:r>
              <a:rPr lang="el-GR" dirty="0" err="1" smtClean="0"/>
              <a:t>Doors</a:t>
            </a:r>
            <a:r>
              <a:rPr lang="el-GR" dirty="0" smtClean="0"/>
              <a:t>, Access </a:t>
            </a:r>
            <a:r>
              <a:rPr lang="el-GR" dirty="0" err="1" smtClean="0"/>
              <a:t>Zones</a:t>
            </a:r>
            <a:endParaRPr lang="en-US" dirty="0" smtClean="0"/>
          </a:p>
          <a:p>
            <a:pPr marL="550926" indent="-514350">
              <a:buFont typeface="+mj-lt"/>
              <a:buAutoNum type="arabicPeriod"/>
            </a:pPr>
            <a:r>
              <a:rPr lang="el-GR" dirty="0" err="1" smtClean="0"/>
              <a:t>Equipment</a:t>
            </a:r>
            <a:r>
              <a:rPr lang="el-GR" dirty="0" smtClean="0"/>
              <a:t> </a:t>
            </a:r>
            <a:r>
              <a:rPr lang="el-GR" dirty="0" err="1" smtClean="0"/>
              <a:t>Topology</a:t>
            </a:r>
            <a:endParaRPr lang="en-US" dirty="0" smtClean="0"/>
          </a:p>
          <a:p>
            <a:pPr marL="550926" indent="-514350">
              <a:buFont typeface="+mj-lt"/>
              <a:buAutoNum type="arabicPeriod"/>
            </a:pPr>
            <a:r>
              <a:rPr lang="el-GR" dirty="0" err="1" smtClean="0"/>
              <a:t>Visitor</a:t>
            </a:r>
            <a:r>
              <a:rPr lang="el-GR" dirty="0" smtClean="0"/>
              <a:t> </a:t>
            </a:r>
            <a:r>
              <a:rPr lang="el-GR" dirty="0" err="1" smtClean="0"/>
              <a:t>Management</a:t>
            </a:r>
            <a:r>
              <a:rPr lang="el-GR" dirty="0" smtClean="0"/>
              <a:t>, </a:t>
            </a:r>
            <a:r>
              <a:rPr lang="el-GR" dirty="0" err="1" smtClean="0"/>
              <a:t>Entrance</a:t>
            </a:r>
            <a:r>
              <a:rPr lang="el-GR" dirty="0" smtClean="0"/>
              <a:t> </a:t>
            </a:r>
            <a:r>
              <a:rPr lang="el-GR" dirty="0" err="1" smtClean="0"/>
              <a:t>Licenses</a:t>
            </a:r>
            <a:endParaRPr lang="en-US" dirty="0" smtClean="0"/>
          </a:p>
          <a:p>
            <a:pPr marL="550926" indent="-514350">
              <a:buFont typeface="+mj-lt"/>
              <a:buAutoNum type="arabicPeriod"/>
            </a:pPr>
            <a:r>
              <a:rPr lang="el-GR" dirty="0" smtClean="0"/>
              <a:t>Access </a:t>
            </a:r>
            <a:r>
              <a:rPr lang="el-GR" dirty="0" err="1" smtClean="0"/>
              <a:t>Authorizations</a:t>
            </a:r>
            <a:endParaRPr lang="en-US" dirty="0" smtClean="0"/>
          </a:p>
          <a:p>
            <a:pPr marL="550926" indent="-514350">
              <a:buFont typeface="+mj-lt"/>
              <a:buAutoNum type="arabicPeriod"/>
            </a:pPr>
            <a:r>
              <a:rPr lang="el-GR" dirty="0" err="1" smtClean="0"/>
              <a:t>Movements</a:t>
            </a:r>
            <a:r>
              <a:rPr lang="el-GR" dirty="0" smtClean="0"/>
              <a:t>-</a:t>
            </a:r>
            <a:r>
              <a:rPr lang="el-GR" dirty="0" err="1" smtClean="0"/>
              <a:t>Alarms</a:t>
            </a:r>
            <a:endParaRPr lang="en-US" dirty="0" smtClean="0"/>
          </a:p>
          <a:p>
            <a:pPr marL="550926" indent="-514350">
              <a:buFont typeface="+mj-lt"/>
              <a:buAutoNum type="arabicPeriod"/>
            </a:pPr>
            <a:r>
              <a:rPr lang="en-US" dirty="0" smtClean="0"/>
              <a:t>Connection with Fire Safety Systems, Fire Detection, etc.</a:t>
            </a:r>
          </a:p>
          <a:p>
            <a:pPr marL="550926" indent="-514350">
              <a:buFont typeface="+mj-lt"/>
              <a:buAutoNum type="arabicPeriod"/>
            </a:pPr>
            <a:r>
              <a:rPr lang="el-GR" dirty="0" err="1" smtClean="0"/>
              <a:t>Individuals</a:t>
            </a:r>
            <a:r>
              <a:rPr lang="el-GR" dirty="0" smtClean="0"/>
              <a:t> </a:t>
            </a:r>
            <a:r>
              <a:rPr lang="el-GR" dirty="0" err="1" smtClean="0"/>
              <a:t>within</a:t>
            </a:r>
            <a:r>
              <a:rPr lang="el-GR" dirty="0" smtClean="0"/>
              <a:t> </a:t>
            </a:r>
            <a:r>
              <a:rPr lang="el-GR" dirty="0" err="1" smtClean="0"/>
              <a:t>the</a:t>
            </a:r>
            <a:r>
              <a:rPr lang="el-GR" dirty="0" smtClean="0"/>
              <a:t> </a:t>
            </a:r>
            <a:r>
              <a:rPr lang="el-GR" dirty="0" err="1" smtClean="0"/>
              <a:t>Company</a:t>
            </a:r>
            <a:endParaRPr lang="en-US" dirty="0" smtClean="0"/>
          </a:p>
          <a:p>
            <a:pPr marL="550926" indent="-514350">
              <a:buFont typeface="+mj-lt"/>
              <a:buAutoNum type="arabicPeriod"/>
            </a:pPr>
            <a:r>
              <a:rPr lang="el-GR" dirty="0" err="1" smtClean="0"/>
              <a:t>Situations</a:t>
            </a:r>
            <a:r>
              <a:rPr lang="el-GR" dirty="0" smtClean="0"/>
              <a:t> </a:t>
            </a:r>
            <a:r>
              <a:rPr lang="el-GR" dirty="0" err="1" smtClean="0"/>
              <a:t>and</a:t>
            </a:r>
            <a:r>
              <a:rPr lang="el-GR" dirty="0" smtClean="0"/>
              <a:t> </a:t>
            </a:r>
            <a:r>
              <a:rPr lang="el-GR" dirty="0" err="1" smtClean="0"/>
              <a:t>statistics</a:t>
            </a:r>
            <a:endParaRPr lang="en-US" dirty="0" smtClean="0"/>
          </a:p>
          <a:p>
            <a:pPr marL="550926" indent="-514350">
              <a:buFont typeface="+mj-lt"/>
              <a:buAutoNum type="arabicPeriod"/>
            </a:pPr>
            <a:r>
              <a:rPr lang="en-US" dirty="0" smtClean="0"/>
              <a:t>Connecting with Bar Systems, Hand Readers, etc.</a:t>
            </a:r>
            <a:endParaRPr lang="el-GR" dirty="0"/>
          </a:p>
        </p:txBody>
      </p:sp>
    </p:spTree>
  </p:cSld>
  <p:clrMapOvr>
    <a:masterClrMapping/>
  </p:clrMapOvr>
  <p:transition>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796908"/>
          </a:xfrm>
        </p:spPr>
        <p:txBody>
          <a:bodyPr>
            <a:normAutofit/>
          </a:bodyPr>
          <a:lstStyle/>
          <a:p>
            <a:pPr algn="ctr"/>
            <a:r>
              <a:rPr lang="en-US" sz="2400" b="1" dirty="0" smtClean="0">
                <a:latin typeface="Times New Roman" pitchFamily="18" charset="0"/>
                <a:cs typeface="Times New Roman" pitchFamily="18" charset="0"/>
              </a:rPr>
              <a:t>HOW AN HR MANAGEMENT SOFTWARE SHOULD BE (8)</a:t>
            </a:r>
            <a:endParaRPr lang="el-GR" sz="24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285720" y="1000108"/>
            <a:ext cx="8429684" cy="5857892"/>
          </a:xfrm>
        </p:spPr>
        <p:txBody>
          <a:bodyPr>
            <a:noAutofit/>
          </a:bodyPr>
          <a:lstStyle/>
          <a:p>
            <a:pPr algn="just"/>
            <a:r>
              <a:rPr lang="en-US" sz="1900" b="1" dirty="0" smtClean="0">
                <a:latin typeface="Times New Roman" pitchFamily="18" charset="0"/>
                <a:cs typeface="Times New Roman" pitchFamily="18" charset="0"/>
              </a:rPr>
              <a:t> </a:t>
            </a:r>
            <a:r>
              <a:rPr lang="el-GR" sz="1900" b="1" dirty="0" err="1" smtClean="0">
                <a:latin typeface="Times New Roman" pitchFamily="18" charset="0"/>
                <a:cs typeface="Times New Roman" pitchFamily="18" charset="0"/>
              </a:rPr>
              <a:t>Management</a:t>
            </a:r>
            <a:r>
              <a:rPr lang="el-GR" sz="1900" b="1" dirty="0" smtClean="0">
                <a:latin typeface="Times New Roman" pitchFamily="18" charset="0"/>
                <a:cs typeface="Times New Roman" pitchFamily="18" charset="0"/>
              </a:rPr>
              <a:t> </a:t>
            </a:r>
            <a:r>
              <a:rPr lang="en-US" sz="1900" b="1" dirty="0" smtClean="0">
                <a:latin typeface="Times New Roman" pitchFamily="18" charset="0"/>
                <a:cs typeface="Times New Roman" pitchFamily="18" charset="0"/>
              </a:rPr>
              <a:t>of Work Shift</a:t>
            </a:r>
          </a:p>
          <a:p>
            <a:pPr marL="493776" indent="-457200" algn="just">
              <a:buFont typeface="+mj-lt"/>
              <a:buAutoNum type="arabicPeriod"/>
            </a:pPr>
            <a:r>
              <a:rPr lang="en-US" sz="1900" dirty="0" smtClean="0">
                <a:latin typeface="Times New Roman" pitchFamily="18" charset="0"/>
                <a:cs typeface="Times New Roman" pitchFamily="18" charset="0"/>
              </a:rPr>
              <a:t>Parameter setting of  Daytime Work Plan Templates</a:t>
            </a:r>
          </a:p>
          <a:p>
            <a:pPr marL="493776" indent="-457200" algn="just">
              <a:buFont typeface="+mj-lt"/>
              <a:buAutoNum type="arabicPeriod"/>
            </a:pPr>
            <a:r>
              <a:rPr lang="en-US" sz="1900" dirty="0" smtClean="0">
                <a:latin typeface="Times New Roman" pitchFamily="18" charset="0"/>
                <a:cs typeface="Times New Roman" pitchFamily="18" charset="0"/>
              </a:rPr>
              <a:t>Parametric definition of labor rules defined by labor law</a:t>
            </a:r>
          </a:p>
          <a:p>
            <a:pPr marL="493776" indent="-457200" algn="just">
              <a:buFont typeface="+mj-lt"/>
              <a:buAutoNum type="arabicPeriod"/>
            </a:pPr>
            <a:r>
              <a:rPr lang="en-US" sz="1900" dirty="0" smtClean="0">
                <a:latin typeface="Times New Roman" pitchFamily="18" charset="0"/>
                <a:cs typeface="Times New Roman" pitchFamily="18" charset="0"/>
              </a:rPr>
              <a:t>Parametric definition of the "Work Center" per company</a:t>
            </a:r>
          </a:p>
          <a:p>
            <a:pPr marL="493776" indent="-457200" algn="just">
              <a:buFont typeface="+mj-lt"/>
              <a:buAutoNum type="arabicPeriod"/>
            </a:pPr>
            <a:r>
              <a:rPr lang="en-US" sz="1900" dirty="0" smtClean="0">
                <a:latin typeface="Times New Roman" pitchFamily="18" charset="0"/>
                <a:cs typeface="Times New Roman" pitchFamily="18" charset="0"/>
              </a:rPr>
              <a:t>Define all Job Positions applicable to each Job Center</a:t>
            </a:r>
          </a:p>
          <a:p>
            <a:pPr marL="493776" indent="-457200" algn="just">
              <a:buFont typeface="+mj-lt"/>
              <a:buAutoNum type="arabicPeriod"/>
            </a:pPr>
            <a:r>
              <a:rPr lang="en-US" sz="1900" dirty="0" smtClean="0">
                <a:latin typeface="Times New Roman" pitchFamily="18" charset="0"/>
                <a:cs typeface="Times New Roman" pitchFamily="18" charset="0"/>
              </a:rPr>
              <a:t>Determine the shift per Work Center</a:t>
            </a:r>
          </a:p>
          <a:p>
            <a:pPr marL="493776" indent="-457200" algn="just">
              <a:buFont typeface="+mj-lt"/>
              <a:buAutoNum type="arabicPeriod"/>
            </a:pPr>
            <a:r>
              <a:rPr lang="en-US" sz="1900" dirty="0" smtClean="0">
                <a:latin typeface="Times New Roman" pitchFamily="18" charset="0"/>
                <a:cs typeface="Times New Roman" pitchFamily="18" charset="0"/>
              </a:rPr>
              <a:t>Ability to determine the needs per Person for Work, Work and Hours (Hourly) for each day individually, easily and quickly, by matching with a Stuffing Requirements</a:t>
            </a:r>
          </a:p>
          <a:p>
            <a:pPr marL="493776" indent="-457200" algn="just">
              <a:buFont typeface="+mj-lt"/>
              <a:buAutoNum type="arabicPeriod"/>
            </a:pPr>
            <a:r>
              <a:rPr lang="en-US" sz="1900" dirty="0" smtClean="0">
                <a:latin typeface="Times New Roman" pitchFamily="18" charset="0"/>
                <a:cs typeface="Times New Roman" pitchFamily="18" charset="0"/>
              </a:rPr>
              <a:t>Employee Status and Employee availability check status, to identify staff shortages (</a:t>
            </a:r>
            <a:r>
              <a:rPr lang="en-US" sz="1900" dirty="0" err="1" smtClean="0">
                <a:latin typeface="Times New Roman" pitchFamily="18" charset="0"/>
                <a:cs typeface="Times New Roman" pitchFamily="18" charset="0"/>
              </a:rPr>
              <a:t>eg</a:t>
            </a:r>
            <a:r>
              <a:rPr lang="en-US" sz="1900" dirty="0" smtClean="0">
                <a:latin typeface="Times New Roman" pitchFamily="18" charset="0"/>
                <a:cs typeface="Times New Roman" pitchFamily="18" charset="0"/>
              </a:rPr>
              <a:t> shifts that will not be fully covered by automatic scheduling with the limitations set)</a:t>
            </a:r>
          </a:p>
          <a:p>
            <a:pPr marL="493776" indent="-457200" algn="just">
              <a:buFont typeface="+mj-lt"/>
              <a:buAutoNum type="arabicPeriod"/>
            </a:pPr>
            <a:r>
              <a:rPr lang="en-US" sz="1900" dirty="0" smtClean="0">
                <a:latin typeface="Times New Roman" pitchFamily="18" charset="0"/>
                <a:cs typeface="Times New Roman" pitchFamily="18" charset="0"/>
              </a:rPr>
              <a:t>Ability to modify - complete the work program with Rule Bending (circumventing restrictions - </a:t>
            </a:r>
            <a:r>
              <a:rPr lang="en-US" sz="1900" dirty="0" err="1" smtClean="0">
                <a:latin typeface="Times New Roman" pitchFamily="18" charset="0"/>
                <a:cs typeface="Times New Roman" pitchFamily="18" charset="0"/>
              </a:rPr>
              <a:t>eg</a:t>
            </a:r>
            <a:r>
              <a:rPr lang="en-US" sz="1900" dirty="0" smtClean="0">
                <a:latin typeface="Times New Roman" pitchFamily="18" charset="0"/>
                <a:cs typeface="Times New Roman" pitchFamily="18" charset="0"/>
              </a:rPr>
              <a:t> employee preferences - to fill in the gaps)</a:t>
            </a:r>
          </a:p>
          <a:p>
            <a:pPr marL="493776" indent="-457200" algn="just">
              <a:buFont typeface="+mj-lt"/>
              <a:buAutoNum type="arabicPeriod"/>
            </a:pPr>
            <a:r>
              <a:rPr lang="en-US" sz="1900" dirty="0" smtClean="0">
                <a:latin typeface="Times New Roman" pitchFamily="18" charset="0"/>
                <a:cs typeface="Times New Roman" pitchFamily="18" charset="0"/>
              </a:rPr>
              <a:t>Managing Wages by Date or by Employee</a:t>
            </a:r>
          </a:p>
          <a:p>
            <a:pPr marL="493776" indent="-457200" algn="just">
              <a:buFont typeface="+mj-lt"/>
              <a:buAutoNum type="arabicPeriod"/>
            </a:pPr>
            <a:r>
              <a:rPr lang="el-GR" sz="1900" dirty="0" err="1" smtClean="0">
                <a:latin typeface="Times New Roman" pitchFamily="18" charset="0"/>
                <a:cs typeface="Times New Roman" pitchFamily="18" charset="0"/>
              </a:rPr>
              <a:t>Issuing</a:t>
            </a:r>
            <a:r>
              <a:rPr lang="el-GR" sz="1900" dirty="0" smtClean="0">
                <a:latin typeface="Times New Roman" pitchFamily="18" charset="0"/>
                <a:cs typeface="Times New Roman" pitchFamily="18" charset="0"/>
              </a:rPr>
              <a:t> </a:t>
            </a:r>
            <a:r>
              <a:rPr lang="el-GR" sz="1900" dirty="0" err="1" smtClean="0">
                <a:latin typeface="Times New Roman" pitchFamily="18" charset="0"/>
                <a:cs typeface="Times New Roman" pitchFamily="18" charset="0"/>
              </a:rPr>
              <a:t>the</a:t>
            </a:r>
            <a:r>
              <a:rPr lang="el-GR" sz="1900" dirty="0" smtClean="0">
                <a:latin typeface="Times New Roman" pitchFamily="18" charset="0"/>
                <a:cs typeface="Times New Roman" pitchFamily="18" charset="0"/>
              </a:rPr>
              <a:t> </a:t>
            </a:r>
            <a:r>
              <a:rPr lang="el-GR" sz="1900" dirty="0" err="1" smtClean="0">
                <a:latin typeface="Times New Roman" pitchFamily="18" charset="0"/>
                <a:cs typeface="Times New Roman" pitchFamily="18" charset="0"/>
              </a:rPr>
              <a:t>necessary</a:t>
            </a:r>
            <a:r>
              <a:rPr lang="el-GR" sz="1900" dirty="0" smtClean="0">
                <a:latin typeface="Times New Roman" pitchFamily="18" charset="0"/>
                <a:cs typeface="Times New Roman" pitchFamily="18" charset="0"/>
              </a:rPr>
              <a:t> </a:t>
            </a:r>
            <a:r>
              <a:rPr lang="el-GR" sz="1900" dirty="0" err="1" smtClean="0">
                <a:latin typeface="Times New Roman" pitchFamily="18" charset="0"/>
                <a:cs typeface="Times New Roman" pitchFamily="18" charset="0"/>
              </a:rPr>
              <a:t>information</a:t>
            </a:r>
            <a:r>
              <a:rPr lang="el-GR" sz="1900" dirty="0" smtClean="0">
                <a:latin typeface="Times New Roman" pitchFamily="18" charset="0"/>
                <a:cs typeface="Times New Roman" pitchFamily="18" charset="0"/>
              </a:rPr>
              <a:t> </a:t>
            </a:r>
            <a:r>
              <a:rPr lang="el-GR" sz="1900" dirty="0" err="1" smtClean="0">
                <a:latin typeface="Times New Roman" pitchFamily="18" charset="0"/>
                <a:cs typeface="Times New Roman" pitchFamily="18" charset="0"/>
              </a:rPr>
              <a:t>statements</a:t>
            </a:r>
            <a:r>
              <a:rPr lang="en-US" sz="1900" b="1" dirty="0" smtClean="0">
                <a:latin typeface="Times New Roman" pitchFamily="18" charset="0"/>
                <a:cs typeface="Times New Roman" pitchFamily="18" charset="0"/>
              </a:rPr>
              <a:t> </a:t>
            </a:r>
            <a:endParaRPr lang="el-GR" sz="19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4638"/>
            <a:ext cx="9144000" cy="725470"/>
          </a:xfrm>
        </p:spPr>
        <p:txBody>
          <a:bodyPr>
            <a:normAutofit/>
          </a:bodyPr>
          <a:lstStyle/>
          <a:p>
            <a:pPr algn="ctr"/>
            <a:r>
              <a:rPr lang="en-US" sz="2400" b="1" dirty="0" smtClean="0">
                <a:latin typeface="Times New Roman" pitchFamily="18" charset="0"/>
                <a:cs typeface="Times New Roman" pitchFamily="18" charset="0"/>
              </a:rPr>
              <a:t>HOW AN HR MANAGEMENT SOFTWARE SHOULD BE (9)</a:t>
            </a:r>
            <a:endParaRPr lang="el-GR" sz="24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357158" y="1071546"/>
            <a:ext cx="8215370" cy="5214974"/>
          </a:xfrm>
        </p:spPr>
        <p:txBody>
          <a:bodyPr>
            <a:normAutofit fontScale="77500" lnSpcReduction="20000"/>
          </a:bodyPr>
          <a:lstStyle/>
          <a:p>
            <a:pPr algn="just"/>
            <a:r>
              <a:rPr lang="en-US" b="1" dirty="0" smtClean="0"/>
              <a:t>  Staff’s</a:t>
            </a:r>
            <a:r>
              <a:rPr lang="el-GR" b="1" dirty="0" smtClean="0"/>
              <a:t> </a:t>
            </a:r>
            <a:r>
              <a:rPr lang="el-GR" b="1" dirty="0" err="1" smtClean="0"/>
              <a:t>Requests</a:t>
            </a:r>
            <a:r>
              <a:rPr lang="en-US" b="1" dirty="0" smtClean="0"/>
              <a:t> Management</a:t>
            </a:r>
          </a:p>
          <a:p>
            <a:pPr marL="550926" indent="-514350" algn="just">
              <a:buFont typeface="+mj-lt"/>
              <a:buAutoNum type="arabicPeriod"/>
            </a:pPr>
            <a:r>
              <a:rPr lang="en-US" dirty="0" smtClean="0"/>
              <a:t>Possibility of web based registration of staff’s requests (licenses, seminars, etc.)</a:t>
            </a:r>
          </a:p>
          <a:p>
            <a:pPr marL="550926" indent="-514350" algn="just">
              <a:buFont typeface="+mj-lt"/>
              <a:buAutoNum type="arabicPeriod"/>
            </a:pPr>
            <a:r>
              <a:rPr lang="en-US" dirty="0" smtClean="0"/>
              <a:t>Ability to register staff applications (licenses, seminars, etc.) on the Internet</a:t>
            </a:r>
          </a:p>
          <a:p>
            <a:pPr marL="550926" indent="-514350" algn="just">
              <a:buFont typeface="+mj-lt"/>
              <a:buAutoNum type="arabicPeriod"/>
            </a:pPr>
            <a:r>
              <a:rPr lang="en-US" dirty="0" smtClean="0"/>
              <a:t>Approval of licenses or seminars by directors, department heads, etc.</a:t>
            </a:r>
            <a:r>
              <a:rPr lang="en-US" b="1" dirty="0" smtClean="0"/>
              <a:t> </a:t>
            </a:r>
          </a:p>
          <a:p>
            <a:pPr marL="550926" indent="-514350" algn="just">
              <a:buNone/>
            </a:pPr>
            <a:endParaRPr lang="en-US" b="1" dirty="0" smtClean="0"/>
          </a:p>
          <a:p>
            <a:pPr marL="550926" indent="-514350" algn="just"/>
            <a:r>
              <a:rPr lang="el-GR" b="1" dirty="0" err="1" smtClean="0"/>
              <a:t>Employee</a:t>
            </a:r>
            <a:r>
              <a:rPr lang="en-US" b="1" dirty="0" smtClean="0"/>
              <a:t>s’</a:t>
            </a:r>
            <a:r>
              <a:rPr lang="el-GR" b="1" dirty="0" smtClean="0"/>
              <a:t> </a:t>
            </a:r>
            <a:r>
              <a:rPr lang="el-GR" b="1" dirty="0" err="1" smtClean="0"/>
              <a:t>Time</a:t>
            </a:r>
            <a:r>
              <a:rPr lang="el-GR" b="1" dirty="0" smtClean="0"/>
              <a:t> </a:t>
            </a:r>
            <a:r>
              <a:rPr lang="el-GR" b="1" dirty="0" err="1" smtClean="0"/>
              <a:t>Management</a:t>
            </a:r>
            <a:endParaRPr lang="en-US" b="1" dirty="0" smtClean="0"/>
          </a:p>
          <a:p>
            <a:pPr marL="550926" indent="-514350" algn="just">
              <a:buFont typeface="+mj-lt"/>
              <a:buAutoNum type="arabicPeriod"/>
            </a:pPr>
            <a:r>
              <a:rPr lang="el-GR" dirty="0" err="1" smtClean="0"/>
              <a:t>Employees</a:t>
            </a:r>
            <a:r>
              <a:rPr lang="el-GR" dirty="0" smtClean="0"/>
              <a:t> – </a:t>
            </a:r>
            <a:r>
              <a:rPr lang="el-GR" dirty="0" err="1" smtClean="0"/>
              <a:t>Partners</a:t>
            </a:r>
            <a:endParaRPr lang="en-US" dirty="0" smtClean="0"/>
          </a:p>
          <a:p>
            <a:pPr marL="550926" indent="-514350" algn="just">
              <a:buFont typeface="+mj-lt"/>
              <a:buAutoNum type="arabicPeriod"/>
            </a:pPr>
            <a:r>
              <a:rPr lang="el-GR" dirty="0" err="1" smtClean="0"/>
              <a:t>Projects</a:t>
            </a:r>
            <a:r>
              <a:rPr lang="el-GR" dirty="0" smtClean="0"/>
              <a:t> - Project </a:t>
            </a:r>
            <a:r>
              <a:rPr lang="el-GR" dirty="0" err="1" smtClean="0"/>
              <a:t>Categories</a:t>
            </a:r>
            <a:r>
              <a:rPr lang="el-GR" dirty="0" smtClean="0"/>
              <a:t> – </a:t>
            </a:r>
            <a:r>
              <a:rPr lang="el-GR" dirty="0" err="1" smtClean="0"/>
              <a:t>Customers</a:t>
            </a:r>
            <a:endParaRPr lang="en-US" dirty="0" smtClean="0"/>
          </a:p>
          <a:p>
            <a:pPr marL="550926" indent="-514350" algn="just">
              <a:buFont typeface="+mj-lt"/>
              <a:buAutoNum type="arabicPeriod"/>
            </a:pPr>
            <a:r>
              <a:rPr lang="en-US" dirty="0" smtClean="0"/>
              <a:t>Project Phases - Work Categories - Activities (Roles)</a:t>
            </a:r>
          </a:p>
          <a:p>
            <a:pPr marL="550926" indent="-514350" algn="just">
              <a:buFont typeface="+mj-lt"/>
              <a:buAutoNum type="arabicPeriod"/>
            </a:pPr>
            <a:r>
              <a:rPr lang="el-GR" dirty="0" err="1" smtClean="0"/>
              <a:t>Cost</a:t>
            </a:r>
            <a:r>
              <a:rPr lang="el-GR" dirty="0" smtClean="0"/>
              <a:t> </a:t>
            </a:r>
            <a:r>
              <a:rPr lang="el-GR" dirty="0" err="1" smtClean="0"/>
              <a:t>centers</a:t>
            </a:r>
            <a:endParaRPr lang="en-US" dirty="0" smtClean="0"/>
          </a:p>
          <a:p>
            <a:pPr marL="550926" indent="-514350" algn="just">
              <a:buFont typeface="+mj-lt"/>
              <a:buAutoNum type="arabicPeriod"/>
            </a:pPr>
            <a:r>
              <a:rPr lang="el-GR" dirty="0" err="1" smtClean="0"/>
              <a:t>Issue</a:t>
            </a:r>
            <a:r>
              <a:rPr lang="el-GR" dirty="0" smtClean="0"/>
              <a:t> </a:t>
            </a:r>
            <a:r>
              <a:rPr lang="el-GR" dirty="0" err="1" smtClean="0"/>
              <a:t>of</a:t>
            </a:r>
            <a:r>
              <a:rPr lang="el-GR" dirty="0" smtClean="0"/>
              <a:t> </a:t>
            </a:r>
            <a:r>
              <a:rPr lang="el-GR" dirty="0" err="1" smtClean="0"/>
              <a:t>Information</a:t>
            </a:r>
            <a:r>
              <a:rPr lang="el-GR" dirty="0" smtClean="0"/>
              <a:t> </a:t>
            </a:r>
            <a:r>
              <a:rPr lang="el-GR" dirty="0" err="1" smtClean="0"/>
              <a:t>and</a:t>
            </a:r>
            <a:r>
              <a:rPr lang="el-GR" dirty="0" smtClean="0"/>
              <a:t> </a:t>
            </a:r>
            <a:r>
              <a:rPr lang="el-GR" dirty="0" err="1" smtClean="0"/>
              <a:t>Statistics</a:t>
            </a:r>
            <a:endParaRPr lang="en-US" dirty="0" smtClean="0"/>
          </a:p>
          <a:p>
            <a:pPr marL="550926" indent="-514350" algn="just">
              <a:buFont typeface="+mj-lt"/>
              <a:buAutoNum type="arabicPeriod"/>
            </a:pPr>
            <a:r>
              <a:rPr lang="el-GR" dirty="0" err="1" smtClean="0"/>
              <a:t>Event</a:t>
            </a:r>
            <a:r>
              <a:rPr lang="el-GR" dirty="0" smtClean="0"/>
              <a:t> </a:t>
            </a:r>
            <a:r>
              <a:rPr lang="el-GR" dirty="0" err="1" smtClean="0"/>
              <a:t>management</a:t>
            </a:r>
            <a:endParaRPr lang="el-GR" dirty="0"/>
          </a:p>
        </p:txBody>
      </p:sp>
    </p:spTree>
  </p:cSld>
  <p:clrMapOvr>
    <a:masterClrMapping/>
  </p:clrMapOvr>
  <p:transition>
    <p:pull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642918"/>
            <a:ext cx="9144000" cy="500066"/>
          </a:xfrm>
        </p:spPr>
        <p:txBody>
          <a:bodyPr>
            <a:noAutofit/>
          </a:bodyPr>
          <a:lstStyle/>
          <a:p>
            <a:pPr algn="ctr"/>
            <a:r>
              <a:rPr lang="en-US" sz="4000" b="1" dirty="0" smtClean="0">
                <a:latin typeface="Times New Roman" pitchFamily="18" charset="0"/>
                <a:cs typeface="Times New Roman" pitchFamily="18" charset="0"/>
              </a:rPr>
              <a:t>Conclusions and Estimations (1)</a:t>
            </a:r>
            <a:r>
              <a:rPr lang="el-GR" sz="4000" dirty="0" smtClean="0">
                <a:latin typeface="Times New Roman" pitchFamily="18" charset="0"/>
                <a:cs typeface="Times New Roman" pitchFamily="18" charset="0"/>
              </a:rPr>
              <a:t/>
            </a:r>
            <a:br>
              <a:rPr lang="el-GR" sz="4000" dirty="0" smtClean="0">
                <a:latin typeface="Times New Roman" pitchFamily="18" charset="0"/>
                <a:cs typeface="Times New Roman" pitchFamily="18" charset="0"/>
              </a:rPr>
            </a:br>
            <a:endParaRPr lang="el-GR" sz="40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28596" y="1500174"/>
            <a:ext cx="7358114" cy="4786346"/>
          </a:xfrm>
        </p:spPr>
        <p:txBody>
          <a:bodyPr>
            <a:normAutofit lnSpcReduction="10000"/>
          </a:bodyPr>
          <a:lstStyle/>
          <a:p>
            <a:pPr algn="just"/>
            <a:r>
              <a:rPr lang="en-US" sz="2800" dirty="0" smtClean="0">
                <a:latin typeface="Times New Roman" pitchFamily="18" charset="0"/>
                <a:cs typeface="Times New Roman" pitchFamily="18" charset="0"/>
              </a:rPr>
              <a:t> Shipping has definitely been a major factor with which the Greek economy has moved up for centuries. </a:t>
            </a:r>
          </a:p>
          <a:p>
            <a:pPr algn="just"/>
            <a:r>
              <a:rPr lang="en-US" sz="2800" dirty="0" smtClean="0">
                <a:latin typeface="Times New Roman" pitchFamily="18" charset="0"/>
                <a:cs typeface="Times New Roman" pitchFamily="18" charset="0"/>
              </a:rPr>
              <a:t>Greek shipping is since today, the country's largest industry, with dozens of Greek shipping owners, playing a leading role at the global economic level. </a:t>
            </a:r>
          </a:p>
          <a:p>
            <a:pPr algn="just"/>
            <a:r>
              <a:rPr lang="en-US" sz="2800" dirty="0" smtClean="0">
                <a:latin typeface="Times New Roman" pitchFamily="18" charset="0"/>
                <a:cs typeface="Times New Roman" pitchFamily="18" charset="0"/>
              </a:rPr>
              <a:t> With dozens of employees in different countries, Human Resource Management is helping these companies achieve the best possible results. </a:t>
            </a:r>
            <a:endParaRPr lang="el-GR" sz="28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571480"/>
            <a:ext cx="9144000" cy="582594"/>
          </a:xfrm>
        </p:spPr>
        <p:txBody>
          <a:bodyPr>
            <a:noAutofit/>
          </a:bodyPr>
          <a:lstStyle/>
          <a:p>
            <a:pPr algn="ctr"/>
            <a:r>
              <a:rPr lang="en-US" sz="4000" b="1" dirty="0" smtClean="0">
                <a:latin typeface="Times New Roman" pitchFamily="18" charset="0"/>
                <a:cs typeface="Times New Roman" pitchFamily="18" charset="0"/>
              </a:rPr>
              <a:t>Conclusions and Estimations (2)</a:t>
            </a:r>
            <a:r>
              <a:rPr lang="el-GR" sz="4000" dirty="0" smtClean="0">
                <a:latin typeface="Times New Roman" pitchFamily="18" charset="0"/>
                <a:cs typeface="Times New Roman" pitchFamily="18" charset="0"/>
              </a:rPr>
              <a:t/>
            </a:r>
            <a:br>
              <a:rPr lang="el-GR" sz="4000" dirty="0" smtClean="0">
                <a:latin typeface="Times New Roman" pitchFamily="18" charset="0"/>
                <a:cs typeface="Times New Roman" pitchFamily="18" charset="0"/>
              </a:rPr>
            </a:br>
            <a:endParaRPr lang="el-GR" sz="4000" dirty="0"/>
          </a:p>
        </p:txBody>
      </p:sp>
      <p:sp>
        <p:nvSpPr>
          <p:cNvPr id="3" name="2 - Θέση περιεχομένου"/>
          <p:cNvSpPr>
            <a:spLocks noGrp="1"/>
          </p:cNvSpPr>
          <p:nvPr>
            <p:ph idx="1"/>
          </p:nvPr>
        </p:nvSpPr>
        <p:spPr>
          <a:xfrm>
            <a:off x="571472" y="1071546"/>
            <a:ext cx="7567642" cy="5054617"/>
          </a:xfrm>
        </p:spPr>
        <p:txBody>
          <a:bodyPr>
            <a:normAutofit/>
          </a:bodyPr>
          <a:lstStyle/>
          <a:p>
            <a:pPr algn="just"/>
            <a:r>
              <a:rPr lang="en-US" sz="2800" dirty="0" smtClean="0">
                <a:latin typeface="Times New Roman" pitchFamily="18" charset="0"/>
                <a:cs typeface="Times New Roman" pitchFamily="18" charset="0"/>
              </a:rPr>
              <a:t>Functions offered by Human Resources Management software such as managing information for each officer or employee, recording payouts, and managing payroll, managing human resources, attending timelines, access control, management of staff shifts, management and audit recording of all staff requests and time management of employees, are valuable tools available to company administrations to acquire strategic advantage over their competitors.</a:t>
            </a:r>
            <a:endParaRPr lang="el-GR" sz="2800" dirty="0">
              <a:latin typeface="Times New Roman" pitchFamily="18" charset="0"/>
              <a:cs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571480"/>
            <a:ext cx="9144000" cy="500066"/>
          </a:xfrm>
        </p:spPr>
        <p:txBody>
          <a:bodyPr>
            <a:noAutofit/>
          </a:bodyPr>
          <a:lstStyle/>
          <a:p>
            <a:pPr algn="ctr"/>
            <a:r>
              <a:rPr lang="en-US" sz="4000" b="1" dirty="0" smtClean="0">
                <a:latin typeface="Times New Roman" pitchFamily="18" charset="0"/>
                <a:cs typeface="Times New Roman" pitchFamily="18" charset="0"/>
              </a:rPr>
              <a:t>Conclusions and Estimations (3)</a:t>
            </a:r>
            <a:r>
              <a:rPr lang="el-GR" sz="4000" dirty="0" smtClean="0">
                <a:latin typeface="Times New Roman" pitchFamily="18" charset="0"/>
                <a:cs typeface="Times New Roman" pitchFamily="18" charset="0"/>
              </a:rPr>
              <a:t/>
            </a:r>
            <a:br>
              <a:rPr lang="el-GR" sz="4000" dirty="0" smtClean="0">
                <a:latin typeface="Times New Roman" pitchFamily="18" charset="0"/>
                <a:cs typeface="Times New Roman" pitchFamily="18" charset="0"/>
              </a:rPr>
            </a:br>
            <a:endParaRPr lang="el-GR" sz="4000" dirty="0"/>
          </a:p>
        </p:txBody>
      </p:sp>
      <p:sp>
        <p:nvSpPr>
          <p:cNvPr id="3" name="2 - Θέση περιεχομένου"/>
          <p:cNvSpPr>
            <a:spLocks noGrp="1"/>
          </p:cNvSpPr>
          <p:nvPr>
            <p:ph idx="1"/>
          </p:nvPr>
        </p:nvSpPr>
        <p:spPr>
          <a:xfrm>
            <a:off x="357158" y="1071546"/>
            <a:ext cx="8143932" cy="5214974"/>
          </a:xfrm>
        </p:spPr>
        <p:txBody>
          <a:bodyPr>
            <a:normAutofit/>
          </a:bodyPr>
          <a:lstStyle/>
          <a:p>
            <a:pPr algn="just"/>
            <a:r>
              <a:rPr lang="en-US" sz="2800" dirty="0" smtClean="0">
                <a:latin typeface="Times New Roman" pitchFamily="18" charset="0"/>
                <a:cs typeface="Times New Roman" pitchFamily="18" charset="0"/>
              </a:rPr>
              <a:t>Despite of the fact that many countries have not completely overcome the economic crisis that has mastered the global economic system over the last ten years, estimations for Greek shipping, continue to be very encouraging for the next years, predicting that our country , will continue to hold the world's leading shipping industry with hundreds of tankers owned by Greeks and continue the centuries-old tradition that puts Greece at the top position of the global shipping rating, making Greece the first maritime power.</a:t>
            </a:r>
            <a:endParaRPr lang="el-GR" sz="2800" dirty="0">
              <a:latin typeface="Times New Roman" pitchFamily="18" charset="0"/>
              <a:cs typeface="Times New Roman" pitchFamily="18" charset="0"/>
            </a:endParaRPr>
          </a:p>
        </p:txBody>
      </p:sp>
    </p:spTree>
  </p:cSld>
  <p:clrMapOvr>
    <a:masterClrMapping/>
  </p:clrMapOvr>
  <p:transition>
    <p:plus/>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7467600" cy="796908"/>
          </a:xfrm>
        </p:spPr>
        <p:txBody>
          <a:bodyPr>
            <a:normAutofit/>
          </a:bodyPr>
          <a:lstStyle/>
          <a:p>
            <a:pPr algn="ctr"/>
            <a:r>
              <a:rPr lang="en-US" sz="4400" smtClean="0">
                <a:latin typeface="Times New Roman" pitchFamily="18" charset="0"/>
                <a:cs typeface="Times New Roman" pitchFamily="18" charset="0"/>
              </a:rPr>
              <a:t>References</a:t>
            </a:r>
            <a:endParaRPr lang="el-GR" sz="44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357158" y="1643050"/>
            <a:ext cx="8472518" cy="4525963"/>
          </a:xfrm>
        </p:spPr>
        <p:txBody>
          <a:bodyPr>
            <a:normAutofit/>
          </a:bodyPr>
          <a:lstStyle/>
          <a:p>
            <a:pPr marL="550926" indent="-514350" algn="just">
              <a:buFont typeface="+mj-lt"/>
              <a:buAutoNum type="arabicPeriod"/>
            </a:pPr>
            <a:r>
              <a:rPr lang="en-US" sz="2400" b="1" u="sng" dirty="0" smtClean="0">
                <a:solidFill>
                  <a:srgbClr val="00B0F0"/>
                </a:solidFill>
                <a:hlinkClick r:id="rId2"/>
              </a:rPr>
              <a:t>http://www.entersoft.gr/Products/HR-Management</a:t>
            </a:r>
            <a:endParaRPr lang="en-US" sz="2400" b="1" u="sng" dirty="0" smtClean="0">
              <a:solidFill>
                <a:srgbClr val="00B0F0"/>
              </a:solidFill>
            </a:endParaRPr>
          </a:p>
          <a:p>
            <a:pPr marL="550926" indent="-514350" algn="just">
              <a:buFont typeface="+mj-lt"/>
              <a:buAutoNum type="arabicPeriod"/>
            </a:pPr>
            <a:r>
              <a:rPr lang="en-US" sz="2400" b="1" u="sng" dirty="0" smtClean="0">
                <a:solidFill>
                  <a:srgbClr val="00B0F0"/>
                </a:solidFill>
                <a:hlinkClick r:id="rId3"/>
              </a:rPr>
              <a:t>http://ater</a:t>
            </a:r>
            <a:r>
              <a:rPr lang="en-US" sz="2400" b="1" u="sng" dirty="0" smtClean="0">
                <a:solidFill>
                  <a:srgbClr val="4D9BA3"/>
                </a:solidFill>
                <a:hlinkClick r:id="rId3"/>
              </a:rPr>
              <a:t>mo</a:t>
            </a:r>
            <a:r>
              <a:rPr lang="en-US" sz="2400" b="1" u="sng" dirty="0" smtClean="0">
                <a:solidFill>
                  <a:srgbClr val="00B0F0"/>
                </a:solidFill>
                <a:hlinkClick r:id="rId3"/>
              </a:rPr>
              <a:t>n.gr/solutions/hr-management/</a:t>
            </a:r>
            <a:endParaRPr lang="el-GR" sz="2400" dirty="0" smtClean="0">
              <a:solidFill>
                <a:srgbClr val="00B0F0"/>
              </a:solidFill>
            </a:endParaRPr>
          </a:p>
          <a:p>
            <a:pPr marL="550926" indent="-514350" algn="just">
              <a:buFont typeface="+mj-lt"/>
              <a:buAutoNum type="arabicPeriod"/>
            </a:pPr>
            <a:r>
              <a:rPr lang="en-US" sz="2400" b="1" u="sng" dirty="0" smtClean="0">
                <a:solidFill>
                  <a:srgbClr val="00B0F0"/>
                </a:solidFill>
                <a:hlinkClick r:id="rId4"/>
              </a:rPr>
              <a:t>http://www.epsilonhr.gr/ScanHRMS.html</a:t>
            </a:r>
            <a:endParaRPr lang="el-GR" sz="2400" dirty="0" smtClean="0">
              <a:solidFill>
                <a:srgbClr val="00B0F0"/>
              </a:solidFill>
            </a:endParaRPr>
          </a:p>
          <a:p>
            <a:pPr marL="550926" indent="-514350" algn="just">
              <a:buFont typeface="+mj-lt"/>
              <a:buAutoNum type="arabicPeriod"/>
            </a:pPr>
            <a:r>
              <a:rPr lang="en-US" sz="2400" b="1" u="sng" dirty="0" smtClean="0">
                <a:solidFill>
                  <a:srgbClr val="00B0F0"/>
                </a:solidFill>
                <a:hlinkClick r:id="rId5"/>
              </a:rPr>
              <a:t>https://www.vtiger.com/</a:t>
            </a:r>
            <a:endParaRPr lang="en-US" sz="2400" b="1" u="sng" dirty="0" smtClean="0">
              <a:solidFill>
                <a:srgbClr val="00B0F0"/>
              </a:solidFill>
            </a:endParaRPr>
          </a:p>
          <a:p>
            <a:pPr marL="550926" indent="-514350" algn="just">
              <a:buFont typeface="+mj-lt"/>
              <a:buAutoNum type="arabicPeriod"/>
            </a:pPr>
            <a:r>
              <a:rPr lang="en-US" sz="2400" b="1" u="sng" dirty="0" smtClean="0">
                <a:solidFill>
                  <a:srgbClr val="00B0F0"/>
                </a:solidFill>
                <a:hlinkClick r:id="rId6"/>
              </a:rPr>
              <a:t>http://www.whiztec.com/hcm.php</a:t>
            </a:r>
            <a:endParaRPr lang="en-US" sz="2400" b="1" u="sng" dirty="0" smtClean="0">
              <a:solidFill>
                <a:srgbClr val="00B0F0"/>
              </a:solidFill>
            </a:endParaRPr>
          </a:p>
          <a:p>
            <a:pPr marL="550926" indent="-514350" algn="just">
              <a:buFont typeface="+mj-lt"/>
              <a:buAutoNum type="arabicPeriod"/>
            </a:pPr>
            <a:r>
              <a:rPr lang="en-US" sz="2400" b="1" u="sng" dirty="0" smtClean="0">
                <a:solidFill>
                  <a:srgbClr val="00B0F0"/>
                </a:solidFill>
                <a:hlinkClick r:id="rId7"/>
              </a:rPr>
              <a:t>https://www.ugs.gr/gr/greek-shipping-and-economy/greek-shipping-and-economy-2017/</a:t>
            </a:r>
            <a:endParaRPr lang="en-US" sz="2400" b="1" u="sng" dirty="0" smtClean="0">
              <a:solidFill>
                <a:srgbClr val="00B0F0"/>
              </a:solidFill>
            </a:endParaRPr>
          </a:p>
          <a:p>
            <a:pPr marL="550926" indent="-514350" algn="just">
              <a:buFont typeface="+mj-lt"/>
              <a:buAutoNum type="arabicPeriod"/>
            </a:pPr>
            <a:r>
              <a:rPr lang="en-US" sz="2400" b="1" u="sng" dirty="0" smtClean="0">
                <a:solidFill>
                  <a:srgbClr val="4AA6A6"/>
                </a:solidFill>
                <a:hlinkClick r:id="rId8"/>
              </a:rPr>
              <a:t>http://www.icsd.aegean.gr/website_files/metaptyxiako/767272130.pdf</a:t>
            </a:r>
            <a:endParaRPr lang="en-US" sz="2400" b="1" u="sng" dirty="0" smtClean="0">
              <a:solidFill>
                <a:srgbClr val="4AA6A6"/>
              </a:solidFill>
            </a:endParaRPr>
          </a:p>
          <a:p>
            <a:pPr marL="550926" indent="-514350" algn="just">
              <a:buFont typeface="+mj-lt"/>
              <a:buAutoNum type="arabicPeriod"/>
            </a:pPr>
            <a:endParaRPr lang="el-GR" sz="2400" dirty="0">
              <a:solidFill>
                <a:srgbClr val="00B0F0"/>
              </a:solidFill>
            </a:endParaRPr>
          </a:p>
        </p:txBody>
      </p:sp>
    </p:spTree>
  </p:cSld>
  <p:clrMapOvr>
    <a:masterClrMapping/>
  </p:clrMapOvr>
  <p:transition>
    <p:blinds/>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472518" cy="6072230"/>
          </a:xfrm>
        </p:spPr>
        <p:txBody>
          <a:bodyPr>
            <a:normAutofit/>
          </a:bodyPr>
          <a:lstStyle/>
          <a:p>
            <a:pPr algn="ctr">
              <a:buNone/>
            </a:pPr>
            <a:endParaRPr lang="el-GR" sz="7200" dirty="0" smtClean="0">
              <a:latin typeface="Times New Roman" pitchFamily="18" charset="0"/>
              <a:cs typeface="Times New Roman" pitchFamily="18" charset="0"/>
            </a:endParaRPr>
          </a:p>
          <a:p>
            <a:pPr algn="ctr">
              <a:buNone/>
            </a:pPr>
            <a:r>
              <a:rPr lang="en-US" sz="8000" dirty="0" smtClean="0">
                <a:latin typeface="Times New Roman" pitchFamily="18" charset="0"/>
                <a:cs typeface="Times New Roman" pitchFamily="18" charset="0"/>
              </a:rPr>
              <a:t>Thank you</a:t>
            </a:r>
            <a:r>
              <a:rPr lang="el-GR" sz="8000" dirty="0" smtClean="0">
                <a:latin typeface="Times New Roman" pitchFamily="18" charset="0"/>
                <a:cs typeface="Times New Roman" pitchFamily="18" charset="0"/>
              </a:rPr>
              <a:t>!!</a:t>
            </a:r>
          </a:p>
          <a:p>
            <a:pPr algn="ctr">
              <a:buNone/>
            </a:pPr>
            <a:endParaRPr lang="el-GR" sz="3600" dirty="0" smtClean="0">
              <a:latin typeface="Times New Roman" pitchFamily="18" charset="0"/>
              <a:cs typeface="Times New Roman" pitchFamily="18" charset="0"/>
            </a:endParaRPr>
          </a:p>
          <a:p>
            <a:pPr algn="ctr">
              <a:buNone/>
            </a:pPr>
            <a:endParaRPr lang="el-GR" sz="3600" dirty="0" smtClean="0">
              <a:latin typeface="Times New Roman" pitchFamily="18" charset="0"/>
              <a:cs typeface="Times New Roman" pitchFamily="18" charset="0"/>
            </a:endParaRPr>
          </a:p>
          <a:p>
            <a:pPr algn="ctr">
              <a:buNone/>
            </a:pPr>
            <a:r>
              <a:rPr lang="en-US" sz="3600" dirty="0" err="1" smtClean="0">
                <a:latin typeface="Times New Roman" pitchFamily="18" charset="0"/>
                <a:cs typeface="Times New Roman" pitchFamily="18" charset="0"/>
              </a:rPr>
              <a:t>Karanika</a:t>
            </a:r>
            <a:r>
              <a:rPr lang="en-US" sz="3600" dirty="0" smtClean="0">
                <a:latin typeface="Times New Roman" pitchFamily="18" charset="0"/>
                <a:cs typeface="Times New Roman" pitchFamily="18" charset="0"/>
              </a:rPr>
              <a:t> Anastasia</a:t>
            </a:r>
            <a:endParaRPr lang="el-GR" sz="3600" dirty="0" smtClean="0">
              <a:latin typeface="Times New Roman" pitchFamily="18" charset="0"/>
              <a:cs typeface="Times New Roman" pitchFamily="18" charset="0"/>
            </a:endParaRPr>
          </a:p>
          <a:p>
            <a:pPr algn="ctr">
              <a:buNone/>
            </a:pPr>
            <a:r>
              <a:rPr lang="en-US" sz="3600" dirty="0" smtClean="0">
                <a:latin typeface="Times New Roman" pitchFamily="18" charset="0"/>
                <a:cs typeface="Times New Roman" pitchFamily="18" charset="0"/>
              </a:rPr>
              <a:t>Kefalas </a:t>
            </a:r>
            <a:r>
              <a:rPr lang="en-US" sz="3600" dirty="0" err="1" smtClean="0">
                <a:latin typeface="Times New Roman" pitchFamily="18" charset="0"/>
                <a:cs typeface="Times New Roman" pitchFamily="18" charset="0"/>
              </a:rPr>
              <a:t>Konstantinos</a:t>
            </a:r>
            <a:endParaRPr lang="el-GR" sz="3600" dirty="0">
              <a:latin typeface="Times New Roman" pitchFamily="18" charset="0"/>
              <a:cs typeface="Times New Roman" pitchFamily="18" charset="0"/>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274638"/>
            <a:ext cx="8186766" cy="654032"/>
          </a:xfrm>
        </p:spPr>
        <p:txBody>
          <a:bodyPr>
            <a:normAutofit/>
          </a:bodyPr>
          <a:lstStyle/>
          <a:p>
            <a:pPr algn="ctr"/>
            <a:r>
              <a:rPr lang="en-US" sz="3600" b="1" dirty="0" smtClean="0">
                <a:latin typeface="Times New Roman" pitchFamily="18" charset="0"/>
                <a:cs typeface="Times New Roman" pitchFamily="18" charset="0"/>
              </a:rPr>
              <a:t>SHIPPING</a:t>
            </a:r>
            <a:endParaRPr lang="el-GR" sz="3600" b="1"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28596" y="1142984"/>
            <a:ext cx="8258204" cy="5429288"/>
          </a:xfrm>
        </p:spPr>
        <p:txBody>
          <a:bodyPr>
            <a:normAutofit/>
          </a:bodyPr>
          <a:lstStyle/>
          <a:p>
            <a:pPr algn="just"/>
            <a:r>
              <a:rPr lang="en-US" sz="2000" dirty="0">
                <a:latin typeface="Times New Roman" pitchFamily="18" charset="0"/>
                <a:cs typeface="Times New Roman" pitchFamily="18" charset="0"/>
              </a:rPr>
              <a:t>The term “shipping” means all the activities, the cargo transport and the transport of human or goods across the sea</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endParaRPr lang="en-US" sz="2000" dirty="0" smtClean="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 From the ancient time, Greece had a very strong advantage in shipping because of it’s geographical position. The Aegean and the Ionian Seas inspired those who </a:t>
            </a:r>
            <a:r>
              <a:rPr lang="en-US" sz="2000" dirty="0" smtClean="0">
                <a:latin typeface="Times New Roman" pitchFamily="18" charset="0"/>
                <a:cs typeface="Times New Roman" pitchFamily="18" charset="0"/>
              </a:rPr>
              <a:t>dealt </a:t>
            </a:r>
            <a:r>
              <a:rPr lang="en-US" sz="2000" dirty="0">
                <a:latin typeface="Times New Roman" pitchFamily="18" charset="0"/>
                <a:cs typeface="Times New Roman" pitchFamily="18" charset="0"/>
              </a:rPr>
              <a:t>with shipping, they </a:t>
            </a:r>
            <a:r>
              <a:rPr lang="en-US" sz="2000" dirty="0" smtClean="0">
                <a:latin typeface="Times New Roman" pitchFamily="18" charset="0"/>
                <a:cs typeface="Times New Roman" pitchFamily="18" charset="0"/>
              </a:rPr>
              <a:t>rose </a:t>
            </a:r>
            <a:r>
              <a:rPr lang="en-US" sz="2000" dirty="0">
                <a:latin typeface="Times New Roman" pitchFamily="18" charset="0"/>
                <a:cs typeface="Times New Roman" pitchFamily="18" charset="0"/>
              </a:rPr>
              <a:t>up their business and shipping talent while they were the first who connected and investigated the seas between East and West. Indeed, it is known that the first voyage took place 10,000 years ago when Greeks from island </a:t>
            </a:r>
            <a:r>
              <a:rPr lang="en-US" sz="2000" dirty="0" err="1">
                <a:latin typeface="Times New Roman" pitchFamily="18" charset="0"/>
                <a:cs typeface="Times New Roman" pitchFamily="18" charset="0"/>
              </a:rPr>
              <a:t>Milos</a:t>
            </a:r>
            <a:r>
              <a:rPr lang="en-US" sz="2000" dirty="0">
                <a:latin typeface="Times New Roman" pitchFamily="18" charset="0"/>
                <a:cs typeface="Times New Roman" pitchFamily="18" charset="0"/>
              </a:rPr>
              <a:t> transferred the volcanic rock obsidian to Argolis and North Sporades</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endParaRPr lang="en-US" sz="2000" dirty="0" smtClean="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 Despite of the huge financial </a:t>
            </a:r>
            <a:r>
              <a:rPr lang="en-US" sz="2000" dirty="0" smtClean="0">
                <a:latin typeface="Times New Roman" pitchFamily="18" charset="0"/>
                <a:cs typeface="Times New Roman" pitchFamily="18" charset="0"/>
              </a:rPr>
              <a:t>crisis, shipping </a:t>
            </a:r>
            <a:r>
              <a:rPr lang="en-US" sz="2000" dirty="0">
                <a:latin typeface="Times New Roman" pitchFamily="18" charset="0"/>
                <a:cs typeface="Times New Roman" pitchFamily="18" charset="0"/>
              </a:rPr>
              <a:t>in Greece resists and has a worldwide leading position. The trade’s world grown rate was 2,3% lowest than annual average while the Greek shipping in its entirety is the leader of the trade and energy transportation and is responsible for the 75% of the global trade. </a:t>
            </a:r>
            <a:endParaRPr lang="el-GR" sz="2000" dirty="0">
              <a:latin typeface="Times New Roman" pitchFamily="18" charset="0"/>
              <a:cs typeface="Times New Roman" pitchFamily="18" charset="0"/>
            </a:endParaRPr>
          </a:p>
          <a:p>
            <a:pPr algn="just"/>
            <a:endParaRPr lang="el-GR" sz="20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71472" y="500042"/>
            <a:ext cx="8115328" cy="357190"/>
          </a:xfrm>
        </p:spPr>
        <p:txBody>
          <a:bodyPr>
            <a:noAutofit/>
          </a:bodyPr>
          <a:lstStyle/>
          <a:p>
            <a:pPr algn="ctr"/>
            <a:r>
              <a:rPr lang="en-US" sz="3600" b="1" dirty="0">
                <a:latin typeface="Times New Roman" pitchFamily="18" charset="0"/>
                <a:cs typeface="Times New Roman" pitchFamily="18" charset="0"/>
              </a:rPr>
              <a:t>Human Resources Management</a:t>
            </a:r>
            <a:r>
              <a:rPr lang="el-GR" sz="3600" dirty="0">
                <a:latin typeface="Times New Roman" pitchFamily="18" charset="0"/>
                <a:cs typeface="Times New Roman" pitchFamily="18" charset="0"/>
              </a:rPr>
              <a:t/>
            </a:r>
            <a:br>
              <a:rPr lang="el-GR" sz="3600" dirty="0">
                <a:latin typeface="Times New Roman" pitchFamily="18" charset="0"/>
                <a:cs typeface="Times New Roman" pitchFamily="18" charset="0"/>
              </a:rPr>
            </a:b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28596" y="928670"/>
            <a:ext cx="8215370" cy="5429288"/>
          </a:xfrm>
        </p:spPr>
        <p:txBody>
          <a:bodyPr>
            <a:normAutofit/>
          </a:bodyPr>
          <a:lstStyle/>
          <a:p>
            <a:r>
              <a:rPr lang="en-US" sz="2000" dirty="0" smtClean="0">
                <a:latin typeface="Times New Roman" pitchFamily="18" charset="0"/>
                <a:cs typeface="Times New Roman" pitchFamily="18" charset="0"/>
              </a:rPr>
              <a:t>HR </a:t>
            </a:r>
            <a:r>
              <a:rPr lang="en-US" sz="2000" dirty="0">
                <a:latin typeface="Times New Roman" pitchFamily="18" charset="0"/>
                <a:cs typeface="Times New Roman" pitchFamily="18" charset="0"/>
              </a:rPr>
              <a:t>Management is the operation of a business or organization that is engaged in attracting, educating, evaluating and rewarding human resources, taking into account the employment, health, safety and justice, and considering human being as the most important factor in achieving the organization's </a:t>
            </a:r>
            <a:r>
              <a:rPr lang="en-US" sz="2000" dirty="0" smtClean="0">
                <a:latin typeface="Times New Roman" pitchFamily="18" charset="0"/>
                <a:cs typeface="Times New Roman" pitchFamily="18" charset="0"/>
              </a:rPr>
              <a:t>goals</a:t>
            </a:r>
            <a:br>
              <a:rPr lang="en-US" sz="2000" dirty="0" smtClean="0">
                <a:latin typeface="Times New Roman" pitchFamily="18" charset="0"/>
                <a:cs typeface="Times New Roman" pitchFamily="18" charset="0"/>
              </a:rPr>
            </a:b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HR </a:t>
            </a:r>
            <a:r>
              <a:rPr lang="en-US" sz="2000" dirty="0">
                <a:latin typeface="Times New Roman" pitchFamily="18" charset="0"/>
                <a:cs typeface="Times New Roman" pitchFamily="18" charset="0"/>
              </a:rPr>
              <a:t>management renders man as the number one agent within a company or business by giving him the primary role so that each organization, business or company achieves the goals that has set.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HR Management </a:t>
            </a:r>
            <a:r>
              <a:rPr lang="en-US" sz="2000" dirty="0">
                <a:latin typeface="Times New Roman" pitchFamily="18" charset="0"/>
                <a:cs typeface="Times New Roman" pitchFamily="18" charset="0"/>
              </a:rPr>
              <a:t>attempts not only to optimize the efficiency of the company itself </a:t>
            </a:r>
            <a:r>
              <a:rPr lang="en-US" sz="2000" dirty="0" smtClean="0">
                <a:latin typeface="Times New Roman" pitchFamily="18" charset="0"/>
                <a:cs typeface="Times New Roman" pitchFamily="18" charset="0"/>
              </a:rPr>
              <a:t> but </a:t>
            </a:r>
            <a:r>
              <a:rPr lang="en-US" sz="2000" dirty="0">
                <a:latin typeface="Times New Roman" pitchFamily="18" charset="0"/>
                <a:cs typeface="Times New Roman" pitchFamily="18" charset="0"/>
              </a:rPr>
              <a:t>also to make it much more competitive within the global environment.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HR management tries </a:t>
            </a:r>
            <a:r>
              <a:rPr lang="en-US" sz="2000" dirty="0">
                <a:latin typeface="Times New Roman" pitchFamily="18" charset="0"/>
                <a:cs typeface="Times New Roman" pitchFamily="18" charset="0"/>
              </a:rPr>
              <a:t>to transform the production process so that we get the best possible and better quality results. </a:t>
            </a:r>
            <a:endParaRPr lang="en-US" sz="2000" dirty="0" smtClean="0">
              <a:latin typeface="Times New Roman" pitchFamily="18" charset="0"/>
              <a:cs typeface="Times New Roman" pitchFamily="18" charset="0"/>
            </a:endParaRPr>
          </a:p>
          <a:p>
            <a:endParaRPr lang="el-GR" sz="2000"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282" y="274638"/>
            <a:ext cx="8358246" cy="654032"/>
          </a:xfrm>
        </p:spPr>
        <p:txBody>
          <a:bodyPr>
            <a:normAutofit/>
          </a:bodyPr>
          <a:lstStyle/>
          <a:p>
            <a:pPr algn="ctr"/>
            <a:r>
              <a:rPr lang="en-US" sz="3600" b="1" dirty="0" smtClean="0">
                <a:latin typeface="Times New Roman" pitchFamily="18" charset="0"/>
                <a:cs typeface="Times New Roman" pitchFamily="18" charset="0"/>
              </a:rPr>
              <a:t>Strategic Human Resources Management</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285720" y="1214422"/>
            <a:ext cx="8215370" cy="5214974"/>
          </a:xfrm>
        </p:spPr>
        <p:txBody>
          <a:bodyPr>
            <a:normAutofit/>
          </a:bodyPr>
          <a:lstStyle/>
          <a:p>
            <a:pPr algn="just"/>
            <a:r>
              <a:rPr lang="en-US" sz="2000" dirty="0" smtClean="0">
                <a:latin typeface="Times New Roman" pitchFamily="18" charset="0"/>
                <a:cs typeface="Times New Roman" pitchFamily="18" charset="0"/>
              </a:rPr>
              <a:t>Strategic Human Resources Management includes the HR Management policies and methods that create the professional skills and attitudes in order to achieve the company's strategic goals. To achieve these goals, the human resources management department should play some roles. </a:t>
            </a:r>
          </a:p>
          <a:p>
            <a:endParaRPr lang="en-US" sz="20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These roles are two and are divided into executive and formative:</a:t>
            </a:r>
          </a:p>
          <a:p>
            <a:endParaRPr lang="en-US" sz="2000" dirty="0" smtClean="0">
              <a:latin typeface="Times New Roman" pitchFamily="18" charset="0"/>
              <a:cs typeface="Times New Roman" pitchFamily="18" charset="0"/>
            </a:endParaRPr>
          </a:p>
          <a:p>
            <a:pPr marL="493776" indent="-457200" algn="just">
              <a:buAutoNum type="arabicPeriod"/>
            </a:pPr>
            <a:r>
              <a:rPr lang="en-US" sz="2000" dirty="0" smtClean="0">
                <a:latin typeface="Times New Roman" pitchFamily="18" charset="0"/>
                <a:cs typeface="Times New Roman" pitchFamily="18" charset="0"/>
              </a:rPr>
              <a:t>By the term “</a:t>
            </a:r>
            <a:r>
              <a:rPr lang="en-US" sz="2000" b="1" dirty="0" smtClean="0">
                <a:latin typeface="Times New Roman" pitchFamily="18" charset="0"/>
                <a:cs typeface="Times New Roman" pitchFamily="18" charset="0"/>
              </a:rPr>
              <a:t>executive”</a:t>
            </a:r>
            <a:r>
              <a:rPr lang="en-US" sz="2000" dirty="0" smtClean="0">
                <a:latin typeface="Times New Roman" pitchFamily="18" charset="0"/>
                <a:cs typeface="Times New Roman" pitchFamily="18" charset="0"/>
              </a:rPr>
              <a:t>, we mean that all the decisions and moves that the department decides must be in a full and direct relation to the company's strategies. </a:t>
            </a:r>
          </a:p>
          <a:p>
            <a:pPr marL="493776" indent="-457200" algn="just">
              <a:buAutoNum type="arabicPeriod"/>
            </a:pPr>
            <a:r>
              <a:rPr lang="en-US" sz="2000" dirty="0" smtClean="0">
                <a:latin typeface="Times New Roman" pitchFamily="18" charset="0"/>
                <a:cs typeface="Times New Roman" pitchFamily="18" charset="0"/>
              </a:rPr>
              <a:t>The term “</a:t>
            </a:r>
            <a:r>
              <a:rPr lang="en-US" sz="2000" b="1" dirty="0" smtClean="0">
                <a:latin typeface="Times New Roman" pitchFamily="18" charset="0"/>
                <a:cs typeface="Times New Roman" pitchFamily="18" charset="0"/>
              </a:rPr>
              <a:t>formative”</a:t>
            </a:r>
            <a:r>
              <a:rPr lang="en-US" sz="2000" dirty="0" smtClean="0">
                <a:latin typeface="Times New Roman" pitchFamily="18" charset="0"/>
                <a:cs typeface="Times New Roman" pitchFamily="18" charset="0"/>
              </a:rPr>
              <a:t> refers to the fact that the policies and strategies to be followed by the company themselves must be established by co-operating with the Human Resources Department. </a:t>
            </a:r>
            <a:endParaRPr lang="el-GR" sz="2000" dirty="0">
              <a:latin typeface="Times New Roman" pitchFamily="18" charset="0"/>
              <a:cs typeface="Times New Roman" pitchFamily="18" charset="0"/>
            </a:endParaRPr>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928670"/>
            <a:ext cx="7467600" cy="714380"/>
          </a:xfrm>
        </p:spPr>
        <p:txBody>
          <a:bodyPr>
            <a:normAutofit/>
          </a:bodyPr>
          <a:lstStyle/>
          <a:p>
            <a:pPr algn="ctr"/>
            <a:r>
              <a:rPr lang="en-US" sz="3600" dirty="0" smtClean="0">
                <a:latin typeface="Times New Roman" pitchFamily="18" charset="0"/>
                <a:cs typeface="Times New Roman" pitchFamily="18" charset="0"/>
              </a:rPr>
              <a:t> </a:t>
            </a:r>
            <a:r>
              <a:rPr lang="el-GR" sz="3600" b="1" dirty="0" smtClean="0">
                <a:latin typeface="Times New Roman" pitchFamily="18" charset="0"/>
                <a:cs typeface="Times New Roman" pitchFamily="18" charset="0"/>
              </a:rPr>
              <a:t>HR </a:t>
            </a:r>
            <a:r>
              <a:rPr lang="el-GR" sz="3600" b="1" dirty="0" err="1" smtClean="0">
                <a:latin typeface="Times New Roman" pitchFamily="18" charset="0"/>
                <a:cs typeface="Times New Roman" pitchFamily="18" charset="0"/>
              </a:rPr>
              <a:t>Management</a:t>
            </a:r>
            <a:r>
              <a:rPr lang="el-GR" sz="3600" b="1" dirty="0" smtClean="0">
                <a:latin typeface="Times New Roman" pitchFamily="18" charset="0"/>
                <a:cs typeface="Times New Roman" pitchFamily="18" charset="0"/>
              </a:rPr>
              <a:t> </a:t>
            </a:r>
            <a:r>
              <a:rPr lang="el-GR" sz="3600" b="1" dirty="0" err="1" smtClean="0">
                <a:latin typeface="Times New Roman" pitchFamily="18" charset="0"/>
                <a:cs typeface="Times New Roman" pitchFamily="18" charset="0"/>
              </a:rPr>
              <a:t>Functions</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500034" y="2786034"/>
            <a:ext cx="8001056" cy="4071966"/>
          </a:xfrm>
        </p:spPr>
        <p:txBody>
          <a:bodyPr>
            <a:normAutofit/>
          </a:bodyPr>
          <a:lstStyle/>
          <a:p>
            <a:pPr marL="550926" indent="-514350">
              <a:buFont typeface="+mj-lt"/>
              <a:buAutoNum type="arabicPeriod"/>
            </a:pPr>
            <a:r>
              <a:rPr lang="el-GR" sz="2800" dirty="0" err="1" smtClean="0">
                <a:latin typeface="Times New Roman" pitchFamily="18" charset="0"/>
                <a:cs typeface="Times New Roman" pitchFamily="18" charset="0"/>
              </a:rPr>
              <a:t>Staffing</a:t>
            </a:r>
            <a:r>
              <a:rPr lang="en-US" sz="2800" dirty="0" smtClean="0">
                <a:latin typeface="Times New Roman" pitchFamily="18" charset="0"/>
                <a:cs typeface="Times New Roman" pitchFamily="18" charset="0"/>
              </a:rPr>
              <a:t> </a:t>
            </a:r>
          </a:p>
          <a:p>
            <a:pPr marL="550926" indent="-514350">
              <a:buFont typeface="+mj-lt"/>
              <a:buAutoNum type="arabicPeriod"/>
            </a:pPr>
            <a:r>
              <a:rPr lang="el-GR" sz="2800" dirty="0" err="1" smtClean="0">
                <a:latin typeface="Times New Roman" pitchFamily="18" charset="0"/>
                <a:cs typeface="Times New Roman" pitchFamily="18" charset="0"/>
              </a:rPr>
              <a:t>Evaluation</a:t>
            </a:r>
            <a:endParaRPr lang="en-US" sz="2800" dirty="0" smtClean="0">
              <a:latin typeface="Times New Roman" pitchFamily="18" charset="0"/>
              <a:cs typeface="Times New Roman" pitchFamily="18" charset="0"/>
            </a:endParaRPr>
          </a:p>
          <a:p>
            <a:pPr marL="550926" indent="-514350">
              <a:buFont typeface="+mj-lt"/>
              <a:buAutoNum type="arabicPeriod"/>
            </a:pPr>
            <a:r>
              <a:rPr lang="el-GR" sz="2800" dirty="0" err="1" smtClean="0">
                <a:latin typeface="Times New Roman" pitchFamily="18" charset="0"/>
                <a:cs typeface="Times New Roman" pitchFamily="18" charset="0"/>
              </a:rPr>
              <a:t>Development</a:t>
            </a:r>
            <a:r>
              <a:rPr lang="el-GR" sz="2800" dirty="0" smtClean="0">
                <a:latin typeface="Times New Roman" pitchFamily="18" charset="0"/>
                <a:cs typeface="Times New Roman" pitchFamily="18" charset="0"/>
              </a:rPr>
              <a:t> </a:t>
            </a:r>
            <a:r>
              <a:rPr lang="el-GR" sz="2800" dirty="0" err="1" smtClean="0">
                <a:latin typeface="Times New Roman" pitchFamily="18" charset="0"/>
                <a:cs typeface="Times New Roman" pitchFamily="18" charset="0"/>
              </a:rPr>
              <a:t>of</a:t>
            </a:r>
            <a:r>
              <a:rPr lang="el-GR" sz="2800" dirty="0" smtClean="0">
                <a:latin typeface="Times New Roman" pitchFamily="18" charset="0"/>
                <a:cs typeface="Times New Roman" pitchFamily="18" charset="0"/>
              </a:rPr>
              <a:t> </a:t>
            </a:r>
            <a:r>
              <a:rPr lang="el-GR" sz="2800" dirty="0" err="1" smtClean="0">
                <a:latin typeface="Times New Roman" pitchFamily="18" charset="0"/>
                <a:cs typeface="Times New Roman" pitchFamily="18" charset="0"/>
              </a:rPr>
              <a:t>Human</a:t>
            </a:r>
            <a:r>
              <a:rPr lang="el-GR" sz="2800" dirty="0" smtClean="0">
                <a:latin typeface="Times New Roman" pitchFamily="18" charset="0"/>
                <a:cs typeface="Times New Roman" pitchFamily="18" charset="0"/>
              </a:rPr>
              <a:t> </a:t>
            </a:r>
            <a:r>
              <a:rPr lang="el-GR" sz="2800" dirty="0" err="1" smtClean="0">
                <a:latin typeface="Times New Roman" pitchFamily="18" charset="0"/>
                <a:cs typeface="Times New Roman" pitchFamily="18" charset="0"/>
              </a:rPr>
              <a:t>Resources</a:t>
            </a:r>
            <a:endParaRPr lang="en-US" sz="2800" dirty="0" smtClean="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marL="914400" indent="-914400">
              <a:buFont typeface="+mj-lt"/>
              <a:buAutoNum type="arabicPeriod"/>
            </a:pPr>
            <a:r>
              <a:rPr lang="el-GR" sz="3600" b="1" dirty="0" err="1" smtClean="0">
                <a:latin typeface="Times New Roman" pitchFamily="18" charset="0"/>
                <a:cs typeface="Times New Roman" pitchFamily="18" charset="0"/>
              </a:rPr>
              <a:t>Staffing</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28596" y="1857364"/>
            <a:ext cx="7467600" cy="4525963"/>
          </a:xfrm>
        </p:spPr>
        <p:txBody>
          <a:bodyPr>
            <a:normAutofit/>
          </a:bodyPr>
          <a:lstStyle/>
          <a:p>
            <a:pPr algn="just">
              <a:buNone/>
            </a:pPr>
            <a:r>
              <a:rPr lang="en-US" sz="2400" dirty="0" smtClean="0">
                <a:latin typeface="Times New Roman" pitchFamily="18" charset="0"/>
                <a:cs typeface="Times New Roman" pitchFamily="18" charset="0"/>
              </a:rPr>
              <a:t>     Employing staffing is basically about manning the company's departments with the appropriate staff that will effectively help the business achieve its goals.     </a:t>
            </a:r>
          </a:p>
          <a:p>
            <a:pPr algn="just"/>
            <a:endParaRPr lang="en-US" sz="2400" dirty="0" smtClean="0">
              <a:latin typeface="Times New Roman" pitchFamily="18" charset="0"/>
              <a:cs typeface="Times New Roman" pitchFamily="18" charset="0"/>
            </a:endParaRPr>
          </a:p>
          <a:p>
            <a:pPr algn="just">
              <a:buNone/>
            </a:pPr>
            <a:r>
              <a:rPr lang="en-US" sz="2400" dirty="0" smtClean="0">
                <a:latin typeface="Times New Roman" pitchFamily="18" charset="0"/>
                <a:cs typeface="Times New Roman" pitchFamily="18" charset="0"/>
              </a:rPr>
              <a:t>     In order to do this, it is necessary to make a clear description of each position and the exact qualifications needed for each of these positions. </a:t>
            </a:r>
            <a:endParaRPr lang="el-GR" sz="2400" dirty="0">
              <a:latin typeface="Times New Roman" pitchFamily="18" charset="0"/>
              <a:cs typeface="Times New Roman" pitchFamily="18" charset="0"/>
            </a:endParaRPr>
          </a:p>
        </p:txBody>
      </p:sp>
    </p:spTree>
  </p:cSld>
  <p:clrMapOvr>
    <a:masterClrMapping/>
  </p:clrMapOvr>
  <p:transition>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marL="914400" indent="-914400"/>
            <a:r>
              <a:rPr lang="en-US" sz="3600" dirty="0" smtClean="0">
                <a:latin typeface="Times New Roman" pitchFamily="18" charset="0"/>
                <a:cs typeface="Times New Roman" pitchFamily="18" charset="0"/>
              </a:rPr>
              <a:t>2. </a:t>
            </a:r>
            <a:r>
              <a:rPr lang="en-US" sz="3600" b="1" dirty="0" smtClean="0">
                <a:latin typeface="Times New Roman" pitchFamily="18" charset="0"/>
                <a:cs typeface="Times New Roman" pitchFamily="18" charset="0"/>
              </a:rPr>
              <a:t>Evaluation</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a:xfrm>
            <a:off x="457200" y="1600200"/>
            <a:ext cx="7467600" cy="4829196"/>
          </a:xfrm>
        </p:spPr>
        <p:txBody>
          <a:bodyPr>
            <a:normAutofit/>
          </a:bodyPr>
          <a:lstStyle/>
          <a:p>
            <a:pPr algn="just"/>
            <a:r>
              <a:rPr lang="en-US" sz="2000" dirty="0" smtClean="0">
                <a:latin typeface="Times New Roman" pitchFamily="18" charset="0"/>
                <a:cs typeface="Times New Roman" pitchFamily="18" charset="0"/>
              </a:rPr>
              <a:t>In order to have a correct, valid and acceptable assessment, there must be some prerequisites so that this whole process can be achieved in an effective way. </a:t>
            </a:r>
          </a:p>
          <a:p>
            <a:pPr algn="just"/>
            <a:r>
              <a:rPr lang="en-US" sz="2000" dirty="0" smtClean="0">
                <a:latin typeface="Times New Roman" pitchFamily="18" charset="0"/>
                <a:cs typeface="Times New Roman" pitchFamily="18" charset="0"/>
              </a:rPr>
              <a:t>An evaluation method will have to be structured, which will have a direct relationship and relevance with the goals of each business.</a:t>
            </a:r>
          </a:p>
          <a:p>
            <a:pPr algn="just"/>
            <a:r>
              <a:rPr lang="en-US" sz="2000" dirty="0" smtClean="0">
                <a:latin typeface="Times New Roman" pitchFamily="18" charset="0"/>
                <a:cs typeface="Times New Roman" pitchFamily="18" charset="0"/>
              </a:rPr>
              <a:t> People who will have the burden of evaluating should be perfectly aware of the way they are evaluated, be able to interpret the results they produce, and also be able to advise the evaluators. </a:t>
            </a:r>
          </a:p>
          <a:p>
            <a:pPr algn="just"/>
            <a:r>
              <a:rPr lang="en-US" sz="2000" dirty="0" smtClean="0">
                <a:latin typeface="Times New Roman" pitchFamily="18" charset="0"/>
                <a:cs typeface="Times New Roman" pitchFamily="18" charset="0"/>
              </a:rPr>
              <a:t>The business itself should cultivate the idea for evaluators that the whole system is effective and combine the evaluation with other departments, such as payroll, promotions-professional development and scientific-professional training</a:t>
            </a:r>
            <a:endParaRPr lang="el-GR" sz="2000" dirty="0">
              <a:latin typeface="Times New Roman" pitchFamily="18" charset="0"/>
              <a:cs typeface="Times New Roman" pitchFamily="18" charset="0"/>
            </a:endParaRPr>
          </a:p>
        </p:txBody>
      </p:sp>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n-US" sz="3600" dirty="0" smtClean="0">
                <a:latin typeface="Times New Roman" pitchFamily="18" charset="0"/>
                <a:cs typeface="Times New Roman" pitchFamily="18" charset="0"/>
              </a:rPr>
              <a:t>3.</a:t>
            </a:r>
            <a:r>
              <a:rPr lang="en-US" sz="3600" b="1" dirty="0" smtClean="0">
                <a:latin typeface="Times New Roman" pitchFamily="18" charset="0"/>
                <a:cs typeface="Times New Roman" pitchFamily="18" charset="0"/>
              </a:rPr>
              <a:t> Development of Human Resources</a:t>
            </a:r>
            <a:endParaRPr lang="el-GR" sz="3600" dirty="0">
              <a:latin typeface="Times New Roman" pitchFamily="18" charset="0"/>
              <a:cs typeface="Times New Roman" pitchFamily="18" charset="0"/>
            </a:endParaRPr>
          </a:p>
        </p:txBody>
      </p:sp>
      <p:sp>
        <p:nvSpPr>
          <p:cNvPr id="3" name="2 - Θέση περιεχομένου"/>
          <p:cNvSpPr>
            <a:spLocks noGrp="1"/>
          </p:cNvSpPr>
          <p:nvPr>
            <p:ph idx="1"/>
          </p:nvPr>
        </p:nvSpPr>
        <p:spPr/>
        <p:txBody>
          <a:bodyPr>
            <a:normAutofit/>
          </a:bodyPr>
          <a:lstStyle/>
          <a:p>
            <a:pPr algn="just"/>
            <a:r>
              <a:rPr lang="en-US" sz="2400" dirty="0" smtClean="0">
                <a:latin typeface="Times New Roman" pitchFamily="18" charset="0"/>
                <a:cs typeface="Times New Roman" pitchFamily="18" charset="0"/>
              </a:rPr>
              <a:t>Another very important part of Human Resource Management functions is the development of human resources. </a:t>
            </a:r>
            <a:r>
              <a:rPr lang="el-GR" sz="2400" dirty="0" err="1" smtClean="0">
                <a:latin typeface="Times New Roman" pitchFamily="18" charset="0"/>
                <a:cs typeface="Times New Roman" pitchFamily="18" charset="0"/>
              </a:rPr>
              <a:t>This</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section</a:t>
            </a:r>
            <a:r>
              <a:rPr lang="el-GR"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is composed </a:t>
            </a:r>
            <a:r>
              <a:rPr lang="el-GR" sz="2400" dirty="0" err="1" smtClean="0">
                <a:latin typeface="Times New Roman" pitchFamily="18" charset="0"/>
                <a:cs typeface="Times New Roman" pitchFamily="18" charset="0"/>
              </a:rPr>
              <a:t>of</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three</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components</a:t>
            </a:r>
            <a:r>
              <a:rPr lang="en-US" sz="2400" dirty="0" smtClean="0">
                <a:latin typeface="Times New Roman" pitchFamily="18" charset="0"/>
                <a:cs typeface="Times New Roman" pitchFamily="18" charset="0"/>
              </a:rPr>
              <a:t>:</a:t>
            </a:r>
          </a:p>
          <a:p>
            <a:pPr algn="just">
              <a:buNone/>
            </a:pPr>
            <a:endParaRPr lang="en-US" sz="2400" dirty="0" smtClean="0">
              <a:latin typeface="Times New Roman" pitchFamily="18" charset="0"/>
              <a:cs typeface="Times New Roman" pitchFamily="18" charset="0"/>
            </a:endParaRPr>
          </a:p>
          <a:p>
            <a:pPr marL="493776" indent="-457200" algn="just">
              <a:buFont typeface="+mj-lt"/>
              <a:buAutoNum type="arabicPeriod"/>
            </a:pPr>
            <a:r>
              <a:rPr lang="el-GR" sz="2400" dirty="0" err="1" smtClean="0">
                <a:latin typeface="Times New Roman" pitchFamily="18" charset="0"/>
                <a:cs typeface="Times New Roman" pitchFamily="18" charset="0"/>
              </a:rPr>
              <a:t>Educational</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programs</a:t>
            </a:r>
            <a:r>
              <a:rPr lang="el-GR"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marL="493776" indent="-457200" algn="just">
              <a:buFont typeface="+mj-lt"/>
              <a:buAutoNum type="arabicPeriod"/>
            </a:pPr>
            <a:r>
              <a:rPr lang="el-GR" sz="2400" dirty="0" err="1" smtClean="0">
                <a:latin typeface="Times New Roman" pitchFamily="18" charset="0"/>
                <a:cs typeface="Times New Roman" pitchFamily="18" charset="0"/>
              </a:rPr>
              <a:t>Career</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management</a:t>
            </a:r>
            <a:r>
              <a:rPr lang="el-GR" sz="2400" dirty="0" smtClean="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marL="493776" indent="-457200" algn="just">
              <a:buFont typeface="+mj-lt"/>
              <a:buAutoNum type="arabicPeriod"/>
            </a:pPr>
            <a:r>
              <a:rPr lang="el-GR" sz="2400" dirty="0" err="1" smtClean="0">
                <a:latin typeface="Times New Roman" pitchFamily="18" charset="0"/>
                <a:cs typeface="Times New Roman" pitchFamily="18" charset="0"/>
              </a:rPr>
              <a:t>Team</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development</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and</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talent</a:t>
            </a:r>
            <a:r>
              <a:rPr lang="el-GR" sz="2400" dirty="0" smtClean="0">
                <a:latin typeface="Times New Roman" pitchFamily="18" charset="0"/>
                <a:cs typeface="Times New Roman" pitchFamily="18" charset="0"/>
              </a:rPr>
              <a:t> </a:t>
            </a:r>
            <a:r>
              <a:rPr lang="el-GR" sz="2400" dirty="0" err="1" smtClean="0">
                <a:latin typeface="Times New Roman" pitchFamily="18" charset="0"/>
                <a:cs typeface="Times New Roman" pitchFamily="18" charset="0"/>
              </a:rPr>
              <a:t>management</a:t>
            </a:r>
            <a:endParaRPr lang="el-GR" sz="24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Τεχνικό">
  <a:themeElements>
    <a:clrScheme name="Τεχνικό">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Τεχνικό">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Τεχνικό">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178</TotalTime>
  <Words>1621</Words>
  <Application>Microsoft Office PowerPoint</Application>
  <PresentationFormat>Προβολή στην οθόνη (4:3)</PresentationFormat>
  <Paragraphs>175</Paragraphs>
  <Slides>29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29</vt:i4>
      </vt:variant>
    </vt:vector>
  </HeadingPairs>
  <TitlesOfParts>
    <vt:vector size="30" baseType="lpstr">
      <vt:lpstr>Τεχνικό</vt:lpstr>
      <vt:lpstr>MASTER’S EXTENDED ESSAY IN MARITIME INFORMATION TECHNOLOGY </vt:lpstr>
      <vt:lpstr>CONTENTS</vt:lpstr>
      <vt:lpstr>SHIPPING</vt:lpstr>
      <vt:lpstr>Human Resources Management </vt:lpstr>
      <vt:lpstr>Strategic Human Resources Management</vt:lpstr>
      <vt:lpstr> HR Management Functions</vt:lpstr>
      <vt:lpstr>Staffing</vt:lpstr>
      <vt:lpstr>2. Evaluation</vt:lpstr>
      <vt:lpstr>3. Development of Human Resources</vt:lpstr>
      <vt:lpstr>Information systems</vt:lpstr>
      <vt:lpstr>Human Resource Management Software</vt:lpstr>
      <vt:lpstr>EXISTING  HR  MANAGEMENT  SOFTWARE</vt:lpstr>
      <vt:lpstr>Διαφάνεια 13</vt:lpstr>
      <vt:lpstr>Διαφάνεια 14</vt:lpstr>
      <vt:lpstr>Διαφάνεια 15</vt:lpstr>
      <vt:lpstr>HOW AN HR MANAGEMENT SOFTWARE SHOULD BE (1)</vt:lpstr>
      <vt:lpstr>HOW AN HR MANAGEMENT SOFTWARE SHOULD BE (2)</vt:lpstr>
      <vt:lpstr>HOW AN HR MANAGEMENT SOFTWARE SHOULD BE (3)</vt:lpstr>
      <vt:lpstr>HOW AN HR MANAGEMENT SOFTWARE SHOULD BE (4)</vt:lpstr>
      <vt:lpstr>HOW AN HR MANAGEMENT SOFTWARE SHOULD BE (5)</vt:lpstr>
      <vt:lpstr>HOW AN HR MANAGEMENT SOFTWARE SHOULD BE (6)</vt:lpstr>
      <vt:lpstr>HOW AN HR MANAGEMENT SOFTWARE SHOULD BE (7)</vt:lpstr>
      <vt:lpstr>HOW AN HR MANAGEMENT SOFTWARE SHOULD BE (8)</vt:lpstr>
      <vt:lpstr>HOW AN HR MANAGEMENT SOFTWARE SHOULD BE (9)</vt:lpstr>
      <vt:lpstr>Conclusions and Estimations (1) </vt:lpstr>
      <vt:lpstr>Conclusions and Estimations (2) </vt:lpstr>
      <vt:lpstr>Conclusions and Estimations (3) </vt:lpstr>
      <vt:lpstr>References</vt:lpstr>
      <vt:lpstr>Διαφάνεια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dim</dc:creator>
  <cp:lastModifiedBy>dim</cp:lastModifiedBy>
  <cp:revision>58</cp:revision>
  <dcterms:created xsi:type="dcterms:W3CDTF">2018-01-04T13:33:22Z</dcterms:created>
  <dcterms:modified xsi:type="dcterms:W3CDTF">2018-01-11T13:43:08Z</dcterms:modified>
</cp:coreProperties>
</file>