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DEA0921D-A2A0-4B5C-BC96-739AA20E0242}" type="datetimeFigureOut">
              <a:rPr lang="el-GR" smtClean="0"/>
              <a:pPr/>
              <a:t>23/10/2019</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45376720-21E8-43D8-B2F1-DB8C567B8CB3}"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DEA0921D-A2A0-4B5C-BC96-739AA20E0242}" type="datetimeFigureOut">
              <a:rPr lang="el-GR" smtClean="0"/>
              <a:pPr/>
              <a:t>23/10/2019</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DEA0921D-A2A0-4B5C-BC96-739AA20E0242}" type="datetimeFigureOut">
              <a:rPr lang="el-GR" smtClean="0"/>
              <a:pPr/>
              <a:t>23/10/2019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5376720-21E8-43D8-B2F1-DB8C567B8CB3}"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DEA0921D-A2A0-4B5C-BC96-739AA20E0242}" type="datetimeFigureOut">
              <a:rPr lang="el-GR" smtClean="0"/>
              <a:pPr/>
              <a:t>23/10/2019</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45376720-21E8-43D8-B2F1-DB8C567B8CB3}"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EA0921D-A2A0-4B5C-BC96-739AA20E0242}" type="datetimeFigureOut">
              <a:rPr lang="el-GR" smtClean="0"/>
              <a:pPr/>
              <a:t>23/10/2019</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5376720-21E8-43D8-B2F1-DB8C567B8CB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lstStyle/>
          <a:p>
            <a:r>
              <a:rPr lang="el-GR" dirty="0" smtClean="0"/>
              <a:t>Γύροι</a:t>
            </a:r>
          </a:p>
          <a:p>
            <a:r>
              <a:rPr lang="el-GR" dirty="0" smtClean="0"/>
              <a:t>Σχεδιασμός προβλημάτων</a:t>
            </a:r>
          </a:p>
          <a:p>
            <a:r>
              <a:rPr lang="el-GR" dirty="0" smtClean="0"/>
              <a:t>Χρονομέτρηση</a:t>
            </a:r>
          </a:p>
          <a:p>
            <a:r>
              <a:rPr lang="el-GR" dirty="0" smtClean="0"/>
              <a:t>Ασφάλεια</a:t>
            </a:r>
          </a:p>
          <a:p>
            <a:r>
              <a:rPr lang="el-GR" dirty="0" smtClean="0"/>
              <a:t>Σειρά εκκίνησης</a:t>
            </a:r>
          </a:p>
          <a:p>
            <a:r>
              <a:rPr lang="el-GR" dirty="0" smtClean="0"/>
              <a:t>Διαδικασία αγώνων</a:t>
            </a:r>
          </a:p>
          <a:p>
            <a:endParaRPr lang="el-GR" dirty="0"/>
          </a:p>
        </p:txBody>
      </p:sp>
      <p:sp>
        <p:nvSpPr>
          <p:cNvPr id="4" name="3 - Θέση περιεχομένου"/>
          <p:cNvSpPr>
            <a:spLocks noGrp="1"/>
          </p:cNvSpPr>
          <p:nvPr>
            <p:ph sz="half" idx="2"/>
          </p:nvPr>
        </p:nvSpPr>
        <p:spPr/>
        <p:txBody>
          <a:bodyPr/>
          <a:lstStyle/>
          <a:p>
            <a:r>
              <a:rPr lang="el-GR" dirty="0" smtClean="0"/>
              <a:t>Διαδικασία αναρρίχησης</a:t>
            </a:r>
          </a:p>
          <a:p>
            <a:r>
              <a:rPr lang="el-GR" dirty="0" smtClean="0"/>
              <a:t>Κριτές και βαθμολόγηση</a:t>
            </a:r>
          </a:p>
          <a:p>
            <a:r>
              <a:rPr lang="el-GR" dirty="0" smtClean="0"/>
              <a:t>Εκκίνηση αθλητή</a:t>
            </a:r>
          </a:p>
          <a:p>
            <a:r>
              <a:rPr lang="el-GR" dirty="0" smtClean="0"/>
              <a:t>Κατάταξη</a:t>
            </a:r>
          </a:p>
          <a:p>
            <a:r>
              <a:rPr lang="el-GR" dirty="0" smtClean="0"/>
              <a:t>Βιντεοσκόπηση</a:t>
            </a:r>
          </a:p>
          <a:p>
            <a:r>
              <a:rPr lang="el-GR" dirty="0" smtClean="0"/>
              <a:t>Τεχνικό περιστατικό</a:t>
            </a:r>
            <a:endParaRPr lang="el-GR" dirty="0"/>
          </a:p>
        </p:txBody>
      </p:sp>
      <p:sp>
        <p:nvSpPr>
          <p:cNvPr id="2" name="1 - Τίτλος"/>
          <p:cNvSpPr>
            <a:spLocks noGrp="1"/>
          </p:cNvSpPr>
          <p:nvPr>
            <p:ph type="title"/>
          </p:nvPr>
        </p:nvSpPr>
        <p:spPr/>
        <p:txBody>
          <a:bodyPr>
            <a:normAutofit fontScale="90000"/>
          </a:bodyPr>
          <a:lstStyle/>
          <a:p>
            <a:r>
              <a:rPr lang="el-GR" sz="3100" dirty="0" smtClean="0"/>
              <a:t>Ενότητα 3</a:t>
            </a:r>
            <a:r>
              <a:rPr lang="el-GR" dirty="0" smtClean="0"/>
              <a:t/>
            </a:r>
            <a:br>
              <a:rPr lang="el-GR" dirty="0" smtClean="0"/>
            </a:br>
            <a:r>
              <a:rPr lang="en-US" dirty="0" smtClean="0"/>
              <a:t>Boulder</a:t>
            </a:r>
            <a:endParaRPr lang="el-GR" dirty="0"/>
          </a:p>
        </p:txBody>
      </p:sp>
      <p:sp>
        <p:nvSpPr>
          <p:cNvPr id="5" name="4 - Ορθογώνιο"/>
          <p:cNvSpPr/>
          <p:nvPr/>
        </p:nvSpPr>
        <p:spPr>
          <a:xfrm>
            <a:off x="3786182" y="6286520"/>
            <a:ext cx="5179623" cy="369332"/>
          </a:xfrm>
          <a:prstGeom prst="rect">
            <a:avLst/>
          </a:prstGeom>
        </p:spPr>
        <p:txBody>
          <a:bodyPr wrap="none">
            <a:spAutoFit/>
          </a:bodyPr>
          <a:lstStyle/>
          <a:p>
            <a:r>
              <a:rPr lang="el-GR" dirty="0" smtClean="0"/>
              <a:t>Επιμέλεια σημειώσεων</a:t>
            </a:r>
            <a:r>
              <a:rPr lang="en-US" dirty="0" smtClean="0"/>
              <a:t>:</a:t>
            </a:r>
            <a:r>
              <a:rPr lang="el-GR" dirty="0" smtClean="0"/>
              <a:t> </a:t>
            </a:r>
            <a:r>
              <a:rPr lang="el-GR" dirty="0" err="1" smtClean="0"/>
              <a:t>Κερασίδου</a:t>
            </a:r>
            <a:r>
              <a:rPr lang="el-GR" dirty="0" smtClean="0"/>
              <a:t> Στέλλα</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pPr>
              <a:buNone/>
            </a:pPr>
            <a:r>
              <a:rPr lang="el-GR" dirty="0" smtClean="0"/>
              <a:t>Στον προκριματικό και ημιτελικό γύρο οι αθλητές αγωνίζονται σύμφωνα με την λίστα εκκίνησης και σε κάθε πρόβλημα με την σειρά όπως αυτά έχουν οριστεί.</a:t>
            </a:r>
          </a:p>
          <a:p>
            <a:pPr>
              <a:buNone/>
            </a:pPr>
            <a:r>
              <a:rPr lang="el-GR" dirty="0" smtClean="0"/>
              <a:t> </a:t>
            </a:r>
          </a:p>
          <a:p>
            <a:pPr>
              <a:buNone/>
            </a:pPr>
            <a:r>
              <a:rPr lang="el-GR" dirty="0" smtClean="0"/>
              <a:t>Θα υπάρχει μια περίοδος ανάπαυσης για τους αθλητές που ισούται με την εκ περιτροπής περίοδο μεταξύ των προσπαθειών των αθλητών. Όταν τελειώνει ο χρόνος της εκ περιτροπής περιόδου οι αθλητές που αναρριχώνται θα σταματήσουν την προσπάθεια τους και θα κάθονται στο χώρο ανάπαυσης. Από το χώρο αυτό δεν θα πρέπει να είναι σε θέση να παρατηρήσουν  τα προβλήματα που δεν έχουν ακόμα χρησιμοποιηθεί.</a:t>
            </a:r>
          </a:p>
          <a:p>
            <a:pPr>
              <a:buNone/>
            </a:pPr>
            <a:endParaRPr lang="el-GR" dirty="0" smtClean="0"/>
          </a:p>
          <a:p>
            <a:pPr>
              <a:buNone/>
            </a:pPr>
            <a:r>
              <a:rPr lang="el-GR" dirty="0" smtClean="0"/>
              <a:t>Οι αθλητές που βρίσκονταν στο χώρο ανάπαυσης θα συνεχίζουν τις προσπάθειες τους στο επόμενο πρόβλημα.</a:t>
            </a:r>
            <a:endParaRPr lang="el-GR" dirty="0"/>
          </a:p>
        </p:txBody>
      </p:sp>
      <p:sp>
        <p:nvSpPr>
          <p:cNvPr id="2" name="1 - Τίτλος"/>
          <p:cNvSpPr>
            <a:spLocks noGrp="1"/>
          </p:cNvSpPr>
          <p:nvPr>
            <p:ph type="title"/>
          </p:nvPr>
        </p:nvSpPr>
        <p:spPr/>
        <p:txBody>
          <a:bodyPr>
            <a:normAutofit/>
          </a:bodyPr>
          <a:lstStyle/>
          <a:p>
            <a:r>
              <a:rPr lang="el-GR" dirty="0" smtClean="0"/>
              <a:t> Διαδικασία αγώνων</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buNone/>
            </a:pPr>
            <a:r>
              <a:rPr lang="el-GR" dirty="0" smtClean="0"/>
              <a:t>Στον τελικό γύρο θα πρέπει πρώτα να γίνει παρουσίαση των αθλητών. Στη συνέχεια κάθε πρόβλημα θα επιχειρείται από όλους τους αθλητές σύμφωνα με την λίστα εκκίνησης και όταν ολοκληρωθούν όλες οι προσπάθειες τότε θα μεταβαίνουν στο επόμενο πρόβλημα.</a:t>
            </a:r>
          </a:p>
          <a:p>
            <a:pPr>
              <a:buNone/>
            </a:pPr>
            <a:r>
              <a:rPr lang="el-GR" dirty="0" smtClean="0"/>
              <a:t>Όταν ένας αθλητής έχει ολοκληρώσει τις προσπάθειες του τότε επιστρέφει στον χώρο απομόνωσης και ο χρόνος του επόμενου αθλητή αρχίζει αμέσως.</a:t>
            </a:r>
            <a:endParaRPr lang="el-GR" dirty="0"/>
          </a:p>
        </p:txBody>
      </p:sp>
      <p:sp>
        <p:nvSpPr>
          <p:cNvPr id="2" name="1 - Τίτλος"/>
          <p:cNvSpPr>
            <a:spLocks noGrp="1"/>
          </p:cNvSpPr>
          <p:nvPr>
            <p:ph type="title"/>
          </p:nvPr>
        </p:nvSpPr>
        <p:spPr/>
        <p:txBody>
          <a:bodyPr>
            <a:normAutofit/>
          </a:bodyPr>
          <a:lstStyle/>
          <a:p>
            <a:r>
              <a:rPr lang="el-GR" dirty="0" smtClean="0"/>
              <a:t>Διαδικασία αγώνων</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Πριν τον τελικό γύρο θα προηγείται περίοδος αναγνώρισης δύο λεπτών για κάθε πρόβλημα. Οι αθλητές έχουν δικαίωμα να αγγίξουν μόνο τις σημαδεμένες λαβές εκκίνησης και δεν επιτρέπεται κανένα είδος εξοπλισμού εγγραφής.</a:t>
            </a:r>
          </a:p>
          <a:p>
            <a:pPr>
              <a:buNone/>
            </a:pPr>
            <a:r>
              <a:rPr lang="el-GR" dirty="0" smtClean="0"/>
              <a:t>Μέτα το πέρας της παρατήρησης οι αθλητές θα επιστρέφουν στο χώρο απομόνωσης.</a:t>
            </a:r>
            <a:endParaRPr lang="el-GR" dirty="0"/>
          </a:p>
        </p:txBody>
      </p:sp>
      <p:sp>
        <p:nvSpPr>
          <p:cNvPr id="2" name="1 - Τίτλος"/>
          <p:cNvSpPr>
            <a:spLocks noGrp="1"/>
          </p:cNvSpPr>
          <p:nvPr>
            <p:ph type="title"/>
          </p:nvPr>
        </p:nvSpPr>
        <p:spPr/>
        <p:txBody>
          <a:bodyPr>
            <a:normAutofit/>
          </a:bodyPr>
          <a:lstStyle/>
          <a:p>
            <a:r>
              <a:rPr lang="el-GR" dirty="0" smtClean="0"/>
              <a:t>Διαδικασία αγώνων</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pPr>
              <a:buNone/>
            </a:pPr>
            <a:r>
              <a:rPr lang="el-GR" dirty="0" smtClean="0"/>
              <a:t>Η εκ περιτροπής περίοδος είναι πέντε (5) λεπτά στον  προκριματικό και ημιτελικό γύρο και τέσσερα (4) λεπτά στον τελικό.</a:t>
            </a:r>
          </a:p>
          <a:p>
            <a:pPr>
              <a:buNone/>
            </a:pPr>
            <a:r>
              <a:rPr lang="el-GR" dirty="0" smtClean="0"/>
              <a:t>Κάθε αθλητής έχει δικαίωμα να κάνει απεριόριστες προσπάθειες εντός του χρόνου αυτού και δεν έχει δικαίωμα να εξασκηθεί σε κομμάτι του προβλήματος. Όλες οι προσπάθειες θα πρέπει να ξεκινούν από τις λαβές εκκίνησης.</a:t>
            </a:r>
          </a:p>
          <a:p>
            <a:pPr>
              <a:buNone/>
            </a:pPr>
            <a:endParaRPr lang="el-GR" dirty="0" smtClean="0"/>
          </a:p>
          <a:p>
            <a:pPr>
              <a:buNone/>
            </a:pPr>
            <a:r>
              <a:rPr lang="el-GR" u="sng" dirty="0" smtClean="0"/>
              <a:t>Σημείωση</a:t>
            </a:r>
            <a:r>
              <a:rPr lang="en-US" dirty="0" smtClean="0"/>
              <a:t>:</a:t>
            </a:r>
            <a:r>
              <a:rPr lang="el-GR" dirty="0" smtClean="0"/>
              <a:t> Υπάρχει ένα είδος αγώνα που λέγεται </a:t>
            </a:r>
            <a:r>
              <a:rPr lang="en-US" dirty="0" smtClean="0"/>
              <a:t>“after work”</a:t>
            </a:r>
            <a:r>
              <a:rPr lang="el-GR" dirty="0" smtClean="0"/>
              <a:t> στο οποίο οι αθλητές έχουν ειδικό χρόνο για να εξασκηθούν στα προβλήματα ή σε κομμάτια αυτών.</a:t>
            </a:r>
            <a:endParaRPr lang="el-GR" dirty="0"/>
          </a:p>
        </p:txBody>
      </p:sp>
      <p:sp>
        <p:nvSpPr>
          <p:cNvPr id="2" name="1 - Τίτλος"/>
          <p:cNvSpPr>
            <a:spLocks noGrp="1"/>
          </p:cNvSpPr>
          <p:nvPr>
            <p:ph type="title"/>
          </p:nvPr>
        </p:nvSpPr>
        <p:spPr/>
        <p:txBody>
          <a:bodyPr>
            <a:normAutofit/>
          </a:bodyPr>
          <a:lstStyle/>
          <a:p>
            <a:r>
              <a:rPr lang="el-GR" dirty="0" smtClean="0"/>
              <a:t>Διαδικασία αναρρίχησης</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pPr>
              <a:buNone/>
            </a:pPr>
            <a:r>
              <a:rPr lang="el-GR" dirty="0" smtClean="0"/>
              <a:t>Κάθε πρόβλημα θα πρέπει να καθαρίζεται πριν ο οποιοσδήποτε αθλητής ξεκινήσει την πρώτη του προσπάθεια. Οι αθλητές έχουν δικαίωμα να καθαρίσουν τα πιασίματα που φτάνουν από το έδαφος ή μπορούν να ζητήσουν ανά πάσα στιγμή να καθαριστεί ένα πιάσιμο.</a:t>
            </a:r>
          </a:p>
          <a:p>
            <a:pPr>
              <a:buNone/>
            </a:pPr>
            <a:r>
              <a:rPr lang="el-GR" dirty="0" smtClean="0"/>
              <a:t>Μόνο οι βούρτσες που παρέχονται από τον διοργανωτή μπορούν να χρησιμοποιηθούν για τον καθαρισμό των πιασιμάτων. Οι αθλητές δεν μπορούν να χρησιμοποιήσουν δικές τους βούρτσες.</a:t>
            </a:r>
            <a:endParaRPr lang="el-GR" dirty="0"/>
          </a:p>
        </p:txBody>
      </p:sp>
      <p:sp>
        <p:nvSpPr>
          <p:cNvPr id="2" name="1 - Τίτλος"/>
          <p:cNvSpPr>
            <a:spLocks noGrp="1"/>
          </p:cNvSpPr>
          <p:nvPr>
            <p:ph type="title"/>
          </p:nvPr>
        </p:nvSpPr>
        <p:spPr/>
        <p:txBody>
          <a:bodyPr>
            <a:normAutofit/>
          </a:bodyPr>
          <a:lstStyle/>
          <a:p>
            <a:r>
              <a:rPr lang="el-GR" dirty="0" smtClean="0"/>
              <a:t>Διαδικασία αναρρίχησης</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714488"/>
            <a:ext cx="8229600" cy="4525963"/>
          </a:xfrm>
        </p:spPr>
        <p:txBody>
          <a:bodyPr/>
          <a:lstStyle/>
          <a:p>
            <a:pPr>
              <a:buNone/>
            </a:pPr>
            <a:r>
              <a:rPr lang="el-GR" dirty="0" smtClean="0"/>
              <a:t>Η προσπάθεια ενός αθλητή ξεκινάει όταν όλα τα μέλη του σώματος του έχουν φύγει από το έδαφος και τελειώνει όταν </a:t>
            </a:r>
          </a:p>
          <a:p>
            <a:pPr marL="571500" indent="-571500">
              <a:buFont typeface="+mj-lt"/>
              <a:buAutoNum type="romanLcPeriod"/>
            </a:pPr>
            <a:r>
              <a:rPr lang="el-GR" dirty="0" smtClean="0"/>
              <a:t>Ολοκληρώσει το πρόβλημα με επιτυχία</a:t>
            </a:r>
          </a:p>
          <a:p>
            <a:pPr marL="571500" indent="-571500">
              <a:buFont typeface="+mj-lt"/>
              <a:buAutoNum type="romanLcPeriod"/>
            </a:pPr>
            <a:r>
              <a:rPr lang="el-GR" dirty="0" smtClean="0"/>
              <a:t>Πέσει ή ακουμπήσει το έδαφος</a:t>
            </a:r>
          </a:p>
          <a:p>
            <a:pPr marL="571500" indent="-571500">
              <a:buFont typeface="+mj-lt"/>
              <a:buAutoNum type="romanLcPeriod"/>
            </a:pPr>
            <a:r>
              <a:rPr lang="el-GR" dirty="0" smtClean="0"/>
              <a:t>Η προσπάθεια διακόπτεται από τον κριτή ως ανεπιτυχής ή λόγω τεχνικού περιστατικού.</a:t>
            </a:r>
            <a:endParaRPr lang="el-GR" dirty="0"/>
          </a:p>
        </p:txBody>
      </p:sp>
      <p:sp>
        <p:nvSpPr>
          <p:cNvPr id="2" name="1 - Τίτλος"/>
          <p:cNvSpPr>
            <a:spLocks noGrp="1"/>
          </p:cNvSpPr>
          <p:nvPr>
            <p:ph type="title"/>
          </p:nvPr>
        </p:nvSpPr>
        <p:spPr/>
        <p:txBody>
          <a:bodyPr>
            <a:normAutofit/>
          </a:bodyPr>
          <a:lstStyle/>
          <a:p>
            <a:r>
              <a:rPr lang="el-GR" dirty="0" smtClean="0"/>
              <a:t>Διαδικασία αναρρίχησης</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pPr>
              <a:buNone/>
            </a:pPr>
            <a:r>
              <a:rPr lang="el-GR" dirty="0" smtClean="0"/>
              <a:t>Για κάθε πρόβλημα θα πρέπει να υπάρχει τουλάχιστον ένας κριτής ο οποίος θα καταγράφει</a:t>
            </a:r>
          </a:p>
          <a:p>
            <a:pPr marL="571500" indent="-571500">
              <a:buFont typeface="+mj-lt"/>
              <a:buAutoNum type="romanLcPeriod"/>
            </a:pPr>
            <a:r>
              <a:rPr lang="el-GR" dirty="0" smtClean="0"/>
              <a:t>Τον αριθμό των προσπαθειών ενός αθλητή είτε αυτή είναι έγκυρη είτε άκυρη. Επίσης ο αθλητής θα χρεώνεται με προσπάθεια εάν ακουμπήσει οποιαδήποτε λαβή ή κατασκευή πέραν από αυτές της εκκίνησης ή αν προσθέσει σημάδια.</a:t>
            </a:r>
          </a:p>
          <a:p>
            <a:pPr marL="571500" indent="-571500">
              <a:buFont typeface="+mj-lt"/>
              <a:buAutoNum type="romanLcPeriod"/>
            </a:pPr>
            <a:r>
              <a:rPr lang="el-GR" dirty="0" smtClean="0"/>
              <a:t>Σε ποια προσπάθεια ο αθλητής έλεγξε ή χρησιμοποίησε την λαβή ζώνης</a:t>
            </a:r>
          </a:p>
          <a:p>
            <a:pPr marL="571500" indent="-571500">
              <a:buFont typeface="+mj-lt"/>
              <a:buAutoNum type="romanLcPeriod"/>
            </a:pPr>
            <a:r>
              <a:rPr lang="el-GR" dirty="0" smtClean="0"/>
              <a:t>Σε ποια προσπάθεια ο αθλητής ολοκλήρωσε επιτυχώς το πρόβλημα. </a:t>
            </a:r>
            <a:endParaRPr lang="el-GR" dirty="0"/>
          </a:p>
        </p:txBody>
      </p:sp>
      <p:sp>
        <p:nvSpPr>
          <p:cNvPr id="2" name="1 - Τίτλος"/>
          <p:cNvSpPr>
            <a:spLocks noGrp="1"/>
          </p:cNvSpPr>
          <p:nvPr>
            <p:ph type="title"/>
          </p:nvPr>
        </p:nvSpPr>
        <p:spPr/>
        <p:txBody>
          <a:bodyPr>
            <a:normAutofit/>
          </a:bodyPr>
          <a:lstStyle/>
          <a:p>
            <a:r>
              <a:rPr lang="el-GR" dirty="0" smtClean="0"/>
              <a:t>Κριτές και βαθμολόγηση</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pPr>
              <a:buNone/>
            </a:pPr>
            <a:r>
              <a:rPr lang="el-GR" dirty="0" smtClean="0"/>
              <a:t>Η προσπάθεια ενός αθλητή κρίνεται </a:t>
            </a:r>
            <a:r>
              <a:rPr lang="en-US" dirty="0" smtClean="0"/>
              <a:t>“</a:t>
            </a:r>
            <a:r>
              <a:rPr lang="el-GR" dirty="0" smtClean="0"/>
              <a:t>ανεπιτυχής</a:t>
            </a:r>
            <a:r>
              <a:rPr lang="en-US" dirty="0" smtClean="0"/>
              <a:t>”</a:t>
            </a:r>
            <a:r>
              <a:rPr lang="el-GR" dirty="0" smtClean="0"/>
              <a:t> εάν</a:t>
            </a:r>
            <a:r>
              <a:rPr lang="en-US" dirty="0" smtClean="0"/>
              <a:t>:</a:t>
            </a:r>
          </a:p>
          <a:p>
            <a:pPr marL="571500" indent="-571500">
              <a:buFont typeface="+mj-lt"/>
              <a:buAutoNum type="romanLcPeriod"/>
            </a:pPr>
            <a:r>
              <a:rPr lang="el-GR" dirty="0" smtClean="0"/>
              <a:t>Ο αθλητής πραγματοποιήσει μια ανεπιτυχή εκκίνηση</a:t>
            </a:r>
          </a:p>
          <a:p>
            <a:pPr marL="571500" indent="-571500">
              <a:buFont typeface="+mj-lt"/>
              <a:buAutoNum type="romanLcPeriod"/>
            </a:pPr>
            <a:r>
              <a:rPr lang="el-GR" dirty="0" smtClean="0"/>
              <a:t>Ο αθλητής ακουμπήσει το στρώμα αφού έχει ξεκινήσει την προσπάθεια του.</a:t>
            </a:r>
          </a:p>
          <a:p>
            <a:pPr marL="571500" indent="-571500">
              <a:buFont typeface="+mj-lt"/>
              <a:buAutoNum type="romanLcPeriod"/>
            </a:pPr>
            <a:r>
              <a:rPr lang="el-GR" dirty="0" smtClean="0"/>
              <a:t>Λήξει ο χρόνος εκ περιτροπής</a:t>
            </a:r>
          </a:p>
          <a:p>
            <a:pPr marL="571500" indent="-571500">
              <a:buFont typeface="+mj-lt"/>
              <a:buAutoNum type="romanLcPeriod"/>
            </a:pPr>
            <a:r>
              <a:rPr lang="el-GR" dirty="0" smtClean="0"/>
              <a:t>Κάνει χρήση οποιουδήποτε τεχνητού βοηθήματος.</a:t>
            </a:r>
          </a:p>
          <a:p>
            <a:pPr marL="571500" indent="-571500">
              <a:buNone/>
            </a:pPr>
            <a:r>
              <a:rPr lang="el-GR" dirty="0" smtClean="0"/>
              <a:t>Αντίστοιχα κρίνεται </a:t>
            </a:r>
            <a:r>
              <a:rPr lang="en-US" dirty="0" smtClean="0"/>
              <a:t>“</a:t>
            </a:r>
            <a:r>
              <a:rPr lang="el-GR" dirty="0" smtClean="0"/>
              <a:t>επιτυχής</a:t>
            </a:r>
            <a:r>
              <a:rPr lang="en-US" dirty="0" smtClean="0"/>
              <a:t>”</a:t>
            </a:r>
            <a:r>
              <a:rPr lang="el-GR" dirty="0" smtClean="0"/>
              <a:t> εάν</a:t>
            </a:r>
            <a:r>
              <a:rPr lang="en-US" dirty="0" smtClean="0"/>
              <a:t>:</a:t>
            </a:r>
            <a:endParaRPr lang="el-GR" dirty="0" smtClean="0"/>
          </a:p>
          <a:p>
            <a:pPr marL="571500" indent="-571500">
              <a:buFont typeface="+mj-lt"/>
              <a:buAutoNum type="romanLcPeriod"/>
            </a:pPr>
            <a:r>
              <a:rPr lang="el-GR" dirty="0" smtClean="0"/>
              <a:t>Ο αθλητής ελέγχει και με τα δύο χέρια το πιάσιμο του </a:t>
            </a:r>
            <a:r>
              <a:rPr lang="en-US" dirty="0" smtClean="0"/>
              <a:t>TOP</a:t>
            </a:r>
            <a:endParaRPr lang="el-GR" dirty="0" smtClean="0"/>
          </a:p>
          <a:p>
            <a:pPr marL="571500" indent="-571500">
              <a:buFont typeface="+mj-lt"/>
              <a:buAutoNum type="romanLcPeriod"/>
            </a:pPr>
            <a:r>
              <a:rPr lang="el-GR" dirty="0" smtClean="0"/>
              <a:t>Ο αθλητής στέκεται στην κορυφή του </a:t>
            </a:r>
            <a:r>
              <a:rPr lang="en-US" dirty="0" smtClean="0"/>
              <a:t>boulder</a:t>
            </a:r>
          </a:p>
          <a:p>
            <a:pPr marL="571500" indent="-571500">
              <a:buNone/>
            </a:pPr>
            <a:r>
              <a:rPr lang="el-GR" dirty="0" smtClean="0"/>
              <a:t>Και σε κάθε περίπτωση ο κριτής σηκώνει το χέρι του και φωνάζει </a:t>
            </a:r>
            <a:r>
              <a:rPr lang="en-US" dirty="0" smtClean="0"/>
              <a:t>OK</a:t>
            </a:r>
            <a:r>
              <a:rPr lang="el-GR" dirty="0" smtClean="0"/>
              <a:t> </a:t>
            </a:r>
          </a:p>
        </p:txBody>
      </p:sp>
      <p:sp>
        <p:nvSpPr>
          <p:cNvPr id="2" name="1 - Τίτλος"/>
          <p:cNvSpPr>
            <a:spLocks noGrp="1"/>
          </p:cNvSpPr>
          <p:nvPr>
            <p:ph type="title"/>
          </p:nvPr>
        </p:nvSpPr>
        <p:spPr/>
        <p:txBody>
          <a:bodyPr>
            <a:normAutofit/>
          </a:bodyPr>
          <a:lstStyle/>
          <a:p>
            <a:r>
              <a:rPr lang="el-GR" dirty="0" smtClean="0"/>
              <a:t>Κριτές και βαθμολόγηση</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buNone/>
            </a:pPr>
            <a:r>
              <a:rPr lang="el-GR" dirty="0" smtClean="0"/>
              <a:t> Μια εκκίνηση ενός αθλητή θεωρείται έγκυρη όταν αυτός καταφέρει μια σταθερή και υπό έλεγχο θέση με δύο χεριά και δύο πόδια στις λαβές εκκίνησης. Για να πετύχει αυτή τη θέση ο αθλητής μπορεί να ακουμπήσει/ χρησιμοποιήσει οποιοδήποτε κομμάτι της αναρριχητικής επιφάνειας ή να ακουμπήσει τις λαβές παρεμπόδισης προκειμένου να φτάσει τις λαβές εκκίνησης.</a:t>
            </a:r>
          </a:p>
          <a:p>
            <a:pPr>
              <a:buNone/>
            </a:pPr>
            <a:r>
              <a:rPr lang="el-GR" dirty="0" smtClean="0"/>
              <a:t>Σε διαφορετική περίπτωση θεωρείται άκυρη. </a:t>
            </a:r>
            <a:endParaRPr lang="el-GR" dirty="0"/>
          </a:p>
        </p:txBody>
      </p:sp>
      <p:sp>
        <p:nvSpPr>
          <p:cNvPr id="2" name="1 - Τίτλος"/>
          <p:cNvSpPr>
            <a:spLocks noGrp="1"/>
          </p:cNvSpPr>
          <p:nvPr>
            <p:ph type="title"/>
          </p:nvPr>
        </p:nvSpPr>
        <p:spPr/>
        <p:txBody>
          <a:bodyPr>
            <a:normAutofit/>
          </a:bodyPr>
          <a:lstStyle/>
          <a:p>
            <a:r>
              <a:rPr lang="el-GR" dirty="0" smtClean="0"/>
              <a:t>Εκκίνηση αθλητή</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smtClean="0"/>
              <a:t>Κατά φθίνουσα σειρά ο αριθμός των επιτυχώς ολοκληρωμένων προβλημάτων (</a:t>
            </a:r>
            <a:r>
              <a:rPr lang="en-US" dirty="0" smtClean="0"/>
              <a:t>TOPS)</a:t>
            </a:r>
            <a:r>
              <a:rPr lang="el-GR" dirty="0" smtClean="0"/>
              <a:t>.</a:t>
            </a:r>
            <a:endParaRPr lang="en-US" dirty="0" smtClean="0"/>
          </a:p>
          <a:p>
            <a:r>
              <a:rPr lang="el-GR" dirty="0" smtClean="0"/>
              <a:t>Κατά φθίνουσα σειρά ο συνολικός αριθμός των προβλημάτων στα οποία ο αθλητής είτε έθεσε υπό τον έλεγχο του το πιάσιμο της ζώνης είτε ολοκλήρωσε το πρόβλημα και ας μην έπιασε το πιάσιμο της ζώνης.</a:t>
            </a:r>
          </a:p>
          <a:p>
            <a:r>
              <a:rPr lang="el-GR" dirty="0" smtClean="0"/>
              <a:t>Σε αύξουσα σειρά ο συνολικός αριθμός των προσπαθειών για τα ολοκληρωμένα προβλήματα</a:t>
            </a:r>
          </a:p>
          <a:p>
            <a:r>
              <a:rPr lang="el-GR" dirty="0" smtClean="0"/>
              <a:t>Σε αύξουσα σειρά ο αριθμός των προσπαθειών στα προβλήματα που έχουν κερδηθεί οι πόντοι της ζώνης.</a:t>
            </a:r>
          </a:p>
          <a:p>
            <a:endParaRPr lang="el-GR" dirty="0"/>
          </a:p>
        </p:txBody>
      </p:sp>
      <p:sp>
        <p:nvSpPr>
          <p:cNvPr id="2" name="1 - Τίτλος"/>
          <p:cNvSpPr>
            <a:spLocks noGrp="1"/>
          </p:cNvSpPr>
          <p:nvPr>
            <p:ph type="title"/>
          </p:nvPr>
        </p:nvSpPr>
        <p:spPr/>
        <p:txBody>
          <a:bodyPr>
            <a:normAutofit/>
          </a:bodyPr>
          <a:lstStyle/>
          <a:p>
            <a:r>
              <a:rPr lang="el-GR" dirty="0" smtClean="0"/>
              <a:t>Κατάταξη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760557"/>
            <a:ext cx="8229600" cy="4525963"/>
          </a:xfrm>
        </p:spPr>
        <p:txBody>
          <a:bodyPr/>
          <a:lstStyle/>
          <a:p>
            <a:pPr>
              <a:buNone/>
            </a:pPr>
            <a:r>
              <a:rPr lang="el-GR" dirty="0" smtClean="0"/>
              <a:t>Οι αγώνες </a:t>
            </a:r>
            <a:r>
              <a:rPr lang="en-US" dirty="0" smtClean="0"/>
              <a:t>Boulder</a:t>
            </a:r>
            <a:r>
              <a:rPr lang="el-GR" dirty="0" smtClean="0"/>
              <a:t> αποτελούνται από</a:t>
            </a:r>
            <a:r>
              <a:rPr lang="en-US" dirty="0" smtClean="0"/>
              <a:t>:</a:t>
            </a:r>
            <a:endParaRPr lang="el-GR" dirty="0" smtClean="0"/>
          </a:p>
          <a:p>
            <a:pPr>
              <a:buNone/>
            </a:pPr>
            <a:r>
              <a:rPr lang="el-GR" dirty="0" smtClean="0"/>
              <a:t>Α) Έναν προκριματικό γύρο με πέντε προβλήματα για κάθε σειρά εκκίνησης.</a:t>
            </a:r>
          </a:p>
          <a:p>
            <a:pPr>
              <a:buNone/>
            </a:pPr>
            <a:r>
              <a:rPr lang="el-GR" dirty="0" smtClean="0"/>
              <a:t>Β) Έναν ημιτελικό και έναν τελικό γύρο με τέσσερα προβλήματα έκαστος για κάθε κατηγορία.</a:t>
            </a:r>
            <a:endParaRPr lang="el-GR" dirty="0"/>
          </a:p>
        </p:txBody>
      </p:sp>
      <p:sp>
        <p:nvSpPr>
          <p:cNvPr id="2" name="1 - Τίτλος"/>
          <p:cNvSpPr>
            <a:spLocks noGrp="1"/>
          </p:cNvSpPr>
          <p:nvPr>
            <p:ph type="title"/>
          </p:nvPr>
        </p:nvSpPr>
        <p:spPr/>
        <p:txBody>
          <a:bodyPr/>
          <a:lstStyle/>
          <a:p>
            <a:r>
              <a:rPr lang="el-GR" dirty="0" smtClean="0"/>
              <a:t>Γύροι</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r>
              <a:rPr lang="el-GR" dirty="0" smtClean="0"/>
              <a:t>Εάν ένας αθλητής που αποτυγχάνει να εκκινήσει στον προκριματικό δεν κατατάσσεται, ενώ αν δεν εκκινήσει στον ημιτελικό ή στον τελικό τότε κατατάσσεται τελευταίος.</a:t>
            </a:r>
          </a:p>
          <a:p>
            <a:r>
              <a:rPr lang="el-GR" dirty="0" smtClean="0"/>
              <a:t>Εάν υπάρχουν ισοπαλίες τότε μετράει το </a:t>
            </a:r>
            <a:r>
              <a:rPr lang="en-US" dirty="0" smtClean="0"/>
              <a:t>count</a:t>
            </a:r>
            <a:r>
              <a:rPr lang="el-GR" dirty="0" smtClean="0"/>
              <a:t>-</a:t>
            </a:r>
            <a:r>
              <a:rPr lang="en-US" dirty="0" smtClean="0"/>
              <a:t>back</a:t>
            </a:r>
            <a:r>
              <a:rPr lang="el-GR" dirty="0" smtClean="0"/>
              <a:t>. </a:t>
            </a:r>
          </a:p>
          <a:p>
            <a:r>
              <a:rPr lang="el-GR" dirty="0" smtClean="0"/>
              <a:t>Εάν και πάλι προκύπτει ισοπαλία τότε συγκρίνονται τα καλύτερα αποτελέσματα μετρώντας τον αριθμό των </a:t>
            </a:r>
            <a:r>
              <a:rPr lang="en-US" dirty="0" smtClean="0"/>
              <a:t>tops </a:t>
            </a:r>
            <a:r>
              <a:rPr lang="el-GR" dirty="0" smtClean="0"/>
              <a:t>που έγιναν με την πρώτη και την δεύτερη προσπάθεια και τέλος τον αριθμό των ζωνών που επετεύχθησαν με την πρώτη και τη δεύτερη προσπάθεια.</a:t>
            </a:r>
          </a:p>
          <a:p>
            <a:r>
              <a:rPr lang="el-GR" dirty="0" smtClean="0"/>
              <a:t>Εάν και πάλι δεν επιλύεται η ισοπαλία τότε οι αθλητές θα κατατάσσονται στην ίδια θέση.</a:t>
            </a:r>
          </a:p>
        </p:txBody>
      </p:sp>
      <p:sp>
        <p:nvSpPr>
          <p:cNvPr id="2" name="1 - Τίτλος"/>
          <p:cNvSpPr>
            <a:spLocks noGrp="1"/>
          </p:cNvSpPr>
          <p:nvPr>
            <p:ph type="title"/>
          </p:nvPr>
        </p:nvSpPr>
        <p:spPr/>
        <p:txBody>
          <a:bodyPr>
            <a:normAutofit/>
          </a:bodyPr>
          <a:lstStyle/>
          <a:p>
            <a:r>
              <a:rPr lang="en-US" dirty="0" smtClean="0"/>
              <a:t> </a:t>
            </a:r>
            <a:r>
              <a:rPr lang="el-GR" dirty="0" smtClean="0"/>
              <a:t>Κατάταξη</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838518"/>
            <a:ext cx="8229600" cy="3876498"/>
          </a:xfrm>
        </p:spPr>
        <p:txBody>
          <a:bodyPr/>
          <a:lstStyle/>
          <a:p>
            <a:pPr>
              <a:buNone/>
            </a:pPr>
            <a:r>
              <a:rPr lang="el-GR" dirty="0" smtClean="0"/>
              <a:t>Οι επίσημες βιντεοσκοπήσεις θα πρέπει να καταγράφουν τουλάχιστον</a:t>
            </a:r>
            <a:r>
              <a:rPr lang="en-US" dirty="0" smtClean="0"/>
              <a:t>:</a:t>
            </a:r>
            <a:endParaRPr lang="el-GR" dirty="0" smtClean="0"/>
          </a:p>
          <a:p>
            <a:pPr marL="571500" indent="-571500">
              <a:buFont typeface="+mj-lt"/>
              <a:buAutoNum type="romanLcPeriod"/>
            </a:pPr>
            <a:r>
              <a:rPr lang="el-GR" dirty="0" smtClean="0"/>
              <a:t>Τις λαβές εκκίνησης</a:t>
            </a:r>
          </a:p>
          <a:p>
            <a:pPr marL="571500" indent="-571500">
              <a:buFont typeface="+mj-lt"/>
              <a:buAutoNum type="romanLcPeriod"/>
            </a:pPr>
            <a:r>
              <a:rPr lang="el-GR" dirty="0" smtClean="0"/>
              <a:t>Τη λαβή ζώνης</a:t>
            </a:r>
          </a:p>
          <a:p>
            <a:pPr marL="571500" indent="-571500">
              <a:buFont typeface="+mj-lt"/>
              <a:buAutoNum type="romanLcPeriod"/>
            </a:pPr>
            <a:r>
              <a:rPr lang="el-GR" dirty="0" smtClean="0"/>
              <a:t>Το </a:t>
            </a:r>
            <a:r>
              <a:rPr lang="en-US" dirty="0" smtClean="0"/>
              <a:t>TOP</a:t>
            </a:r>
            <a:endParaRPr lang="el-GR" dirty="0" smtClean="0"/>
          </a:p>
          <a:p>
            <a:pPr marL="571500" indent="-571500">
              <a:buFont typeface="+mj-lt"/>
              <a:buAutoNum type="romanLcPeriod"/>
            </a:pPr>
            <a:r>
              <a:rPr lang="el-GR" dirty="0" smtClean="0"/>
              <a:t>Τη σήμανση των οριοθετήσεων</a:t>
            </a:r>
          </a:p>
          <a:p>
            <a:pPr marL="571500" indent="-571500">
              <a:buNone/>
            </a:pPr>
            <a:r>
              <a:rPr lang="el-GR" dirty="0" smtClean="0"/>
              <a:t>σε κάθε πρόβλημα.</a:t>
            </a:r>
            <a:endParaRPr lang="el-GR" dirty="0"/>
          </a:p>
        </p:txBody>
      </p:sp>
      <p:sp>
        <p:nvSpPr>
          <p:cNvPr id="2" name="1 - Τίτλος"/>
          <p:cNvSpPr>
            <a:spLocks noGrp="1"/>
          </p:cNvSpPr>
          <p:nvPr>
            <p:ph type="title"/>
          </p:nvPr>
        </p:nvSpPr>
        <p:spPr/>
        <p:txBody>
          <a:bodyPr>
            <a:normAutofit/>
          </a:bodyPr>
          <a:lstStyle/>
          <a:p>
            <a:r>
              <a:rPr lang="el-GR" dirty="0" smtClean="0"/>
              <a:t>Βιντεοσκόπηση</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052832"/>
            <a:ext cx="8229600" cy="4233688"/>
          </a:xfrm>
        </p:spPr>
        <p:txBody>
          <a:bodyPr>
            <a:normAutofit fontScale="85000" lnSpcReduction="10000"/>
          </a:bodyPr>
          <a:lstStyle/>
          <a:p>
            <a:r>
              <a:rPr lang="el-GR" dirty="0" smtClean="0"/>
              <a:t>Οι λόγοι και οι ενέργειες και οι χρόνοι για τα τεχνικά περιστατικά και τις ενστάσεις είναι ανάλογες με αυτές στο αγώνισμα της δυσκολίας.</a:t>
            </a:r>
          </a:p>
          <a:p>
            <a:r>
              <a:rPr lang="el-GR" dirty="0" smtClean="0"/>
              <a:t>Όταν ένας αθλητής έχει υποστεί τεχνικό περιστατικό ή έχει αποτελέσει αντικείμενο προσφυγής και συνεχίζει την αναρρίχηση θα πρέπει να προστίθεται στον χρόνο που του απομένει τουλάχιστον δύο λεπτά. Η προσπάθεια του θεωρείτε συνέχιση της προηγούμενης στο τεχνικό περιστατικό ενώ στην ένσταση μπορεί είτε να θεωρηθεί συνέχιση της προηγούμενης ή νέα ανάλογα με τις περιστάσεις.</a:t>
            </a:r>
          </a:p>
          <a:p>
            <a:pPr>
              <a:buNone/>
            </a:pPr>
            <a:endParaRPr lang="el-GR" dirty="0"/>
          </a:p>
        </p:txBody>
      </p:sp>
      <p:sp>
        <p:nvSpPr>
          <p:cNvPr id="2" name="1 - Τίτλος"/>
          <p:cNvSpPr>
            <a:spLocks noGrp="1"/>
          </p:cNvSpPr>
          <p:nvPr>
            <p:ph type="title"/>
          </p:nvPr>
        </p:nvSpPr>
        <p:spPr/>
        <p:txBody>
          <a:bodyPr>
            <a:normAutofit fontScale="90000"/>
          </a:bodyPr>
          <a:lstStyle/>
          <a:p>
            <a:r>
              <a:rPr lang="el-GR" dirty="0" smtClean="0"/>
              <a:t>Τεχνικό περιστατικό και ενστάσεις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dirty="0" smtClean="0"/>
              <a:t>Κάθε πρόβλημα θα πρέπει να είναι στημένο έτσι ώστε το κατώτερο μέρος του αθλητή να μην υπερβαίνει τα τρία (3) μέτρα, να αποφεύγεται η πιθανότητα επικίνδυνης πτώσης που θα μπορεί να τραυματίσει/ παρεμποδίσει τον ίδιο τον αθλητή ή τρίτους και να μην έχει άλματα προς τα κάτω.</a:t>
            </a:r>
          </a:p>
          <a:p>
            <a:r>
              <a:rPr lang="el-GR" dirty="0" smtClean="0"/>
              <a:t>Ο μέγιστος αριθμός πιασιμάτων για ένα πρόβλημα είναι δώδεκα (12) και ο μέσος αριθμός μεταξύ τεσσάρων (4) και οχτώ (8). </a:t>
            </a:r>
            <a:endParaRPr lang="el-GR" dirty="0"/>
          </a:p>
        </p:txBody>
      </p:sp>
      <p:sp>
        <p:nvSpPr>
          <p:cNvPr id="2" name="1 - Τίτλος"/>
          <p:cNvSpPr>
            <a:spLocks noGrp="1"/>
          </p:cNvSpPr>
          <p:nvPr>
            <p:ph type="title"/>
          </p:nvPr>
        </p:nvSpPr>
        <p:spPr/>
        <p:txBody>
          <a:bodyPr>
            <a:normAutofit/>
          </a:bodyPr>
          <a:lstStyle/>
          <a:p>
            <a:r>
              <a:rPr lang="el-GR" dirty="0" smtClean="0"/>
              <a:t>Σχεδιασμός προβλημάτων</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dirty="0" smtClean="0"/>
              <a:t>Κάθε πρόβλημα θα πρέπει να έχει σαφή σήμανση στις </a:t>
            </a:r>
            <a:r>
              <a:rPr lang="en-US" dirty="0" smtClean="0"/>
              <a:t>“</a:t>
            </a:r>
            <a:r>
              <a:rPr lang="el-GR" dirty="0" smtClean="0"/>
              <a:t>λαβές εκκίνησης</a:t>
            </a:r>
            <a:r>
              <a:rPr lang="en-US" dirty="0" smtClean="0"/>
              <a:t>”</a:t>
            </a:r>
            <a:r>
              <a:rPr lang="el-GR" dirty="0" smtClean="0"/>
              <a:t> για δύο χέρια και δύο πόδια</a:t>
            </a:r>
            <a:r>
              <a:rPr lang="en-US" dirty="0" smtClean="0"/>
              <a:t>,</a:t>
            </a:r>
            <a:r>
              <a:rPr lang="el-GR" dirty="0" smtClean="0"/>
              <a:t> στην </a:t>
            </a:r>
            <a:r>
              <a:rPr lang="en-US" dirty="0" smtClean="0"/>
              <a:t>“</a:t>
            </a:r>
            <a:r>
              <a:rPr lang="el-GR" dirty="0" smtClean="0"/>
              <a:t>λαβή ζώνης</a:t>
            </a:r>
            <a:r>
              <a:rPr lang="en-US" dirty="0" smtClean="0"/>
              <a:t>”</a:t>
            </a:r>
            <a:r>
              <a:rPr lang="el-GR" dirty="0" smtClean="0"/>
              <a:t> και στην λαβή </a:t>
            </a:r>
            <a:r>
              <a:rPr lang="en-US" dirty="0" smtClean="0"/>
              <a:t>“top”</a:t>
            </a:r>
            <a:r>
              <a:rPr lang="el-GR" dirty="0" smtClean="0"/>
              <a:t>. </a:t>
            </a:r>
          </a:p>
          <a:p>
            <a:r>
              <a:rPr lang="el-GR" dirty="0" smtClean="0"/>
              <a:t>Η σήμανση στις λαβές εκκίνησης και στο </a:t>
            </a:r>
            <a:r>
              <a:rPr lang="en-US" dirty="0" smtClean="0"/>
              <a:t>top</a:t>
            </a:r>
            <a:r>
              <a:rPr lang="el-GR" dirty="0" smtClean="0"/>
              <a:t> θα πρέπει να έχουν το ίδιο χρώμα, ενώ με διαφορετικό χρώμα θα επισημαίνεται το πιάσιμο της ζώνης.</a:t>
            </a:r>
          </a:p>
          <a:p>
            <a:r>
              <a:rPr lang="el-GR" dirty="0" smtClean="0"/>
              <a:t>Υπόδειγμα αυτών των σημάνσεων θα πρέπει να υπάρχει στον χώρο απομόνωσης.</a:t>
            </a:r>
            <a:endParaRPr lang="el-GR" dirty="0"/>
          </a:p>
        </p:txBody>
      </p:sp>
      <p:sp>
        <p:nvSpPr>
          <p:cNvPr id="2" name="1 - Τίτλος"/>
          <p:cNvSpPr>
            <a:spLocks noGrp="1"/>
          </p:cNvSpPr>
          <p:nvPr>
            <p:ph type="title"/>
          </p:nvPr>
        </p:nvSpPr>
        <p:spPr/>
        <p:txBody>
          <a:bodyPr>
            <a:normAutofit/>
          </a:bodyPr>
          <a:lstStyle/>
          <a:p>
            <a:r>
              <a:rPr lang="el-GR" dirty="0" smtClean="0"/>
              <a:t>Σχεδιασμός προβλημάτων</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Ένα σύστημα χρονομέτρησης θα πρέπει να υπάρχει σε κάθε γύρο που θα είναι ορατό σε κάθε αθλητή και θα παρέχει ηχητικά σήματα για την αναγγελία του ενός λεπτού πριν την λήξη του χρόνου περιόδου καθώς και την αρχή και το τέλος κάθε περιόδου.</a:t>
            </a:r>
            <a:endParaRPr lang="el-GR" dirty="0"/>
          </a:p>
        </p:txBody>
      </p:sp>
      <p:sp>
        <p:nvSpPr>
          <p:cNvPr id="2" name="1 - Τίτλος"/>
          <p:cNvSpPr>
            <a:spLocks noGrp="1"/>
          </p:cNvSpPr>
          <p:nvPr>
            <p:ph type="title"/>
          </p:nvPr>
        </p:nvSpPr>
        <p:spPr/>
        <p:txBody>
          <a:bodyPr>
            <a:normAutofit/>
          </a:bodyPr>
          <a:lstStyle/>
          <a:p>
            <a:r>
              <a:rPr lang="el-GR" dirty="0" smtClean="0"/>
              <a:t>Χρονομέτρηση</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pPr>
              <a:buNone/>
            </a:pPr>
            <a:r>
              <a:rPr lang="el-GR" dirty="0" smtClean="0"/>
              <a:t>Ο χαράκτης είναι υπεύθυνος να προσαρμόσει τα προβλήματα σύμφωνα με τα στρώματα ασφαλείας που έχει στη διάθεση του. Σε περίπτωση που υπάρχουν ενώσεις μεταξύ των στρωμάτων αυτές θα πρέπει να καλύπτονται ώστε να αποφεύγεται οι αθλητές να πέσουν ανάμεσα.</a:t>
            </a:r>
          </a:p>
          <a:p>
            <a:pPr>
              <a:buNone/>
            </a:pPr>
            <a:r>
              <a:rPr lang="el-GR" dirty="0" smtClean="0"/>
              <a:t>Ο </a:t>
            </a:r>
            <a:r>
              <a:rPr lang="el-GR" dirty="0" err="1" smtClean="0"/>
              <a:t>ΠτΕΕ</a:t>
            </a:r>
            <a:r>
              <a:rPr lang="el-GR" dirty="0" smtClean="0"/>
              <a:t> μαζί με τον χαράκτη θα πρέπει να επιθεωρήσουν τα στρώματα κάτω από κάθε πρόβλημα πριν από την έναρξη του αγώνα.</a:t>
            </a:r>
            <a:endParaRPr lang="el-GR" dirty="0"/>
          </a:p>
        </p:txBody>
      </p:sp>
      <p:sp>
        <p:nvSpPr>
          <p:cNvPr id="2" name="1 - Τίτλος"/>
          <p:cNvSpPr>
            <a:spLocks noGrp="1"/>
          </p:cNvSpPr>
          <p:nvPr>
            <p:ph type="title"/>
          </p:nvPr>
        </p:nvSpPr>
        <p:spPr/>
        <p:txBody>
          <a:bodyPr>
            <a:normAutofit/>
          </a:bodyPr>
          <a:lstStyle/>
          <a:p>
            <a:r>
              <a:rPr lang="el-GR" dirty="0" smtClean="0"/>
              <a:t>Ασφάλεια</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pPr>
              <a:buNone/>
            </a:pPr>
            <a:r>
              <a:rPr lang="el-GR" dirty="0" smtClean="0"/>
              <a:t>Ο αριθμός των ομάδων εκκίνησης κρίνεται από τον αριθμό των αθλητών σύμφωνα με τον παρακάτω πίνακα.</a:t>
            </a:r>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r>
              <a:rPr lang="el-GR" dirty="0" smtClean="0"/>
              <a:t>Η κατανομή στον ημιτελικό και τελικό γύρο είναι 20 και 6 αντίστοιχα. Αν υπάρχουν ισοπαλίες που διευρύνουν την κατανομή, τότε όλοι οι ισόπαλοι αθλητές προκρίνονται στον επόμενο γύρο.</a:t>
            </a:r>
          </a:p>
          <a:p>
            <a:pPr>
              <a:buNone/>
            </a:pPr>
            <a:endParaRPr lang="el-GR" dirty="0"/>
          </a:p>
        </p:txBody>
      </p:sp>
      <p:sp>
        <p:nvSpPr>
          <p:cNvPr id="2" name="1 - Τίτλος"/>
          <p:cNvSpPr>
            <a:spLocks noGrp="1"/>
          </p:cNvSpPr>
          <p:nvPr>
            <p:ph type="title"/>
          </p:nvPr>
        </p:nvSpPr>
        <p:spPr/>
        <p:txBody>
          <a:bodyPr>
            <a:normAutofit/>
          </a:bodyPr>
          <a:lstStyle/>
          <a:p>
            <a:r>
              <a:rPr lang="el-GR" dirty="0" smtClean="0"/>
              <a:t>Σειρά εκκίνησης</a:t>
            </a:r>
            <a:endParaRPr lang="el-GR" dirty="0"/>
          </a:p>
        </p:txBody>
      </p:sp>
      <p:graphicFrame>
        <p:nvGraphicFramePr>
          <p:cNvPr id="4" name="3 - Πίνακας"/>
          <p:cNvGraphicFramePr>
            <a:graphicFrameLocks noGrp="1"/>
          </p:cNvGraphicFramePr>
          <p:nvPr/>
        </p:nvGraphicFramePr>
        <p:xfrm>
          <a:off x="1500166" y="2643182"/>
          <a:ext cx="6096000" cy="175260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l-GR" dirty="0" smtClean="0"/>
                        <a:t>Εγγεγραμμένοι αθλητές</a:t>
                      </a:r>
                      <a:endParaRPr lang="el-GR" dirty="0"/>
                    </a:p>
                  </a:txBody>
                  <a:tcPr/>
                </a:tc>
                <a:tc>
                  <a:txBody>
                    <a:bodyPr/>
                    <a:lstStyle/>
                    <a:p>
                      <a:pPr algn="ctr"/>
                      <a:r>
                        <a:rPr lang="el-GR" dirty="0" smtClean="0"/>
                        <a:t>Αριθμός ομάδων εκκίνησης</a:t>
                      </a:r>
                      <a:endParaRPr lang="el-GR" dirty="0"/>
                    </a:p>
                  </a:txBody>
                  <a:tcPr/>
                </a:tc>
              </a:tr>
              <a:tr h="370840">
                <a:tc>
                  <a:txBody>
                    <a:bodyPr/>
                    <a:lstStyle/>
                    <a:p>
                      <a:pPr algn="ctr"/>
                      <a:r>
                        <a:rPr lang="el-GR" dirty="0" smtClean="0"/>
                        <a:t>≤40</a:t>
                      </a:r>
                      <a:endParaRPr lang="el-GR" dirty="0"/>
                    </a:p>
                  </a:txBody>
                  <a:tcPr/>
                </a:tc>
                <a:tc>
                  <a:txBody>
                    <a:bodyPr/>
                    <a:lstStyle/>
                    <a:p>
                      <a:pPr algn="ctr"/>
                      <a:r>
                        <a:rPr lang="el-GR" dirty="0" smtClean="0"/>
                        <a:t>1</a:t>
                      </a:r>
                      <a:endParaRPr lang="el-GR" dirty="0"/>
                    </a:p>
                  </a:txBody>
                  <a:tcPr/>
                </a:tc>
              </a:tr>
              <a:tr h="370840">
                <a:tc>
                  <a:txBody>
                    <a:bodyPr/>
                    <a:lstStyle/>
                    <a:p>
                      <a:pPr algn="ctr"/>
                      <a:r>
                        <a:rPr lang="el-GR" dirty="0" smtClean="0"/>
                        <a:t>41-59</a:t>
                      </a:r>
                      <a:endParaRPr lang="el-GR" dirty="0"/>
                    </a:p>
                  </a:txBody>
                  <a:tcPr/>
                </a:tc>
                <a:tc>
                  <a:txBody>
                    <a:bodyPr/>
                    <a:lstStyle/>
                    <a:p>
                      <a:pPr algn="ctr"/>
                      <a:r>
                        <a:rPr lang="el-GR" dirty="0" smtClean="0"/>
                        <a:t>1ή 2</a:t>
                      </a:r>
                      <a:endParaRPr lang="el-GR" dirty="0"/>
                    </a:p>
                  </a:txBody>
                  <a:tcPr/>
                </a:tc>
              </a:tr>
              <a:tr h="370840">
                <a:tc>
                  <a:txBody>
                    <a:bodyPr/>
                    <a:lstStyle/>
                    <a:p>
                      <a:pPr algn="ctr"/>
                      <a:r>
                        <a:rPr lang="el-GR" dirty="0" smtClean="0"/>
                        <a:t>≤60</a:t>
                      </a:r>
                      <a:endParaRPr lang="el-GR" dirty="0"/>
                    </a:p>
                  </a:txBody>
                  <a:tcPr/>
                </a:tc>
                <a:tc>
                  <a:txBody>
                    <a:bodyPr/>
                    <a:lstStyle/>
                    <a:p>
                      <a:pPr algn="ctr"/>
                      <a:r>
                        <a:rPr lang="el-GR" dirty="0" smtClean="0"/>
                        <a:t>2</a:t>
                      </a:r>
                      <a:endParaRPr lang="el-GR"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Στον προκριματικό γύρο οι αθλητές με την καλύτερη παγκόσμια κατάταξη αγωνίζονται πρώτοι (φθίνουσα σειρά), ενώ οι υπόλοιπο αθλητές με τυχαία σειρά.</a:t>
            </a:r>
          </a:p>
          <a:p>
            <a:r>
              <a:rPr lang="el-GR" dirty="0" smtClean="0"/>
              <a:t>Στον ημιτελικό και τελικό γύρο οι αθλητές αγωνίζονται με αντίστροφή σειρά από την σειρά κατάταξης του προηγούμενου γύρου και σε περίπτωση ισοβαθμίας ισχύουν </a:t>
            </a:r>
            <a:r>
              <a:rPr lang="el-GR" dirty="0" err="1" smtClean="0"/>
              <a:t>ό,τι</a:t>
            </a:r>
            <a:r>
              <a:rPr lang="el-GR" dirty="0" smtClean="0"/>
              <a:t> και στους αγώνες δυσκολίας. </a:t>
            </a:r>
            <a:endParaRPr lang="el-GR" dirty="0"/>
          </a:p>
        </p:txBody>
      </p:sp>
      <p:sp>
        <p:nvSpPr>
          <p:cNvPr id="2" name="1 - Τίτλος"/>
          <p:cNvSpPr>
            <a:spLocks noGrp="1"/>
          </p:cNvSpPr>
          <p:nvPr>
            <p:ph type="title"/>
          </p:nvPr>
        </p:nvSpPr>
        <p:spPr/>
        <p:txBody>
          <a:bodyPr>
            <a:normAutofit/>
          </a:bodyPr>
          <a:lstStyle/>
          <a:p>
            <a:r>
              <a:rPr lang="el-GR" dirty="0" smtClean="0"/>
              <a:t>Σειρά εκκίνησης</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Όλοι οι αθλητές θα πρέπει να βρίσκονται στο χώρο απομόνωσης στο χρόνο που δηλώθηκε για το γύρο αυτό. Εάν κάποιος αθλητής δεν προσήλθε εγκαίρως τότε δεν θα του επιτρέπεται να ξεκινήσει το γύρο αυτό.</a:t>
            </a:r>
          </a:p>
          <a:p>
            <a:r>
              <a:rPr lang="el-GR" dirty="0" smtClean="0"/>
              <a:t>Σε περίπτωση διαδοχικών γύρων μέσα σε μια μέρα θα πρέπει να υπάρχει τουλάχιστον ένα κενό χρονικό διάστημα δύο ωρών από την προσπάθεια του τελευταίου αθλητή μέχρι και το κλείσιμο την απομόνωσης για τον επόμενο γύρο.</a:t>
            </a:r>
            <a:endParaRPr lang="el-GR" dirty="0"/>
          </a:p>
        </p:txBody>
      </p:sp>
      <p:sp>
        <p:nvSpPr>
          <p:cNvPr id="2" name="1 - Τίτλος"/>
          <p:cNvSpPr>
            <a:spLocks noGrp="1"/>
          </p:cNvSpPr>
          <p:nvPr>
            <p:ph type="title"/>
          </p:nvPr>
        </p:nvSpPr>
        <p:spPr/>
        <p:txBody>
          <a:bodyPr>
            <a:normAutofit/>
          </a:bodyPr>
          <a:lstStyle/>
          <a:p>
            <a:r>
              <a:rPr lang="el-GR" dirty="0" smtClean="0"/>
              <a:t>Διαδικασία αγώνων</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TotalTime>
  <Words>1448</Words>
  <Application>Microsoft Office PowerPoint</Application>
  <PresentationFormat>Προβολή στην οθόνη (4:3)</PresentationFormat>
  <Paragraphs>117</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Συγκέντρωση</vt:lpstr>
      <vt:lpstr>Ενότητα 3 Boulder</vt:lpstr>
      <vt:lpstr>Γύροι</vt:lpstr>
      <vt:lpstr>Σχεδιασμός προβλημάτων</vt:lpstr>
      <vt:lpstr>Σχεδιασμός προβλημάτων</vt:lpstr>
      <vt:lpstr>Χρονομέτρηση</vt:lpstr>
      <vt:lpstr>Ασφάλεια</vt:lpstr>
      <vt:lpstr>Σειρά εκκίνησης</vt:lpstr>
      <vt:lpstr>Σειρά εκκίνησης</vt:lpstr>
      <vt:lpstr>Διαδικασία αγώνων</vt:lpstr>
      <vt:lpstr> Διαδικασία αγώνων</vt:lpstr>
      <vt:lpstr>Διαδικασία αγώνων</vt:lpstr>
      <vt:lpstr>Διαδικασία αγώνων</vt:lpstr>
      <vt:lpstr>Διαδικασία αναρρίχησης</vt:lpstr>
      <vt:lpstr>Διαδικασία αναρρίχησης</vt:lpstr>
      <vt:lpstr>Διαδικασία αναρρίχησης</vt:lpstr>
      <vt:lpstr>Κριτές και βαθμολόγηση</vt:lpstr>
      <vt:lpstr>Κριτές και βαθμολόγηση</vt:lpstr>
      <vt:lpstr>Εκκίνηση αθλητή</vt:lpstr>
      <vt:lpstr>Κατάταξη</vt:lpstr>
      <vt:lpstr> Κατάταξη</vt:lpstr>
      <vt:lpstr>Βιντεοσκόπηση</vt:lpstr>
      <vt:lpstr>Τεχνικό περιστατικό και ενστάσεις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Ενότητα 3 Boulder</dc:title>
  <dc:creator>Pc User</dc:creator>
  <cp:lastModifiedBy>Pc User</cp:lastModifiedBy>
  <cp:revision>3</cp:revision>
  <dcterms:created xsi:type="dcterms:W3CDTF">2019-10-23T07:19:42Z</dcterms:created>
  <dcterms:modified xsi:type="dcterms:W3CDTF">2019-10-23T07:39:04Z</dcterms:modified>
</cp:coreProperties>
</file>