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334" r:id="rId7"/>
    <p:sldId id="303" r:id="rId8"/>
    <p:sldId id="290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280" r:id="rId39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163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8/02/15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Θέματα Παιδαγωγικής και Κοινωνιολογίας της Εκπαίδευσης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Κοινωνιολογία της Εκπαίδευσης </a:t>
            </a:r>
            <a:br>
              <a:rPr lang="el-GR" sz="2800" dirty="0" smtClean="0"/>
            </a:br>
            <a:r>
              <a:rPr lang="el-GR" sz="2800" dirty="0" smtClean="0"/>
              <a:t>και συγγενείς κλάδοι</a:t>
            </a:r>
            <a:endParaRPr lang="en-US" sz="2800" dirty="0" smtClean="0"/>
          </a:p>
          <a:p>
            <a:r>
              <a:rPr lang="el-GR" sz="2800" dirty="0" smtClean="0"/>
              <a:t>Μπεκιάρη Αλεξάνδρα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ΚΟΙΝΩΝΙΟΛΟΓΙΑ ΤΟΥ ΔΙΚΑΙΟΥ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Έρευνα και στατιστική νομοθετημάτων που αφορούν την </a:t>
            </a:r>
            <a:r>
              <a:rPr lang="el-GR" dirty="0" smtClean="0"/>
              <a:t>εκπαίδευση</a:t>
            </a:r>
            <a:endParaRPr lang="el-GR" dirty="0"/>
          </a:p>
          <a:p>
            <a:r>
              <a:rPr lang="el-GR" dirty="0"/>
              <a:t>Αντιλήψεις περί «δίκαιης» μεταχείρισης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22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ΑΝΘΡΩΠΟΛΟΓΙΑ ΤΗΣ ΕΠΙΘΕΤΙΚΟΤΗΤΑΣ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Από πού προέρχεται η επιθετικότητα μεταξύ μαθητών, καθηγητών </a:t>
            </a:r>
            <a:r>
              <a:rPr lang="el-GR" dirty="0" smtClean="0"/>
              <a:t>καθώς </a:t>
            </a:r>
            <a:r>
              <a:rPr lang="el-GR" dirty="0"/>
              <a:t>και μεταξύ καθηγητών και </a:t>
            </a:r>
            <a:r>
              <a:rPr lang="el-GR" dirty="0" smtClean="0"/>
              <a:t>μαθητών</a:t>
            </a:r>
            <a:endParaRPr lang="el-GR" dirty="0"/>
          </a:p>
          <a:p>
            <a:r>
              <a:rPr lang="el-GR" dirty="0"/>
              <a:t>Πώς </a:t>
            </a:r>
            <a:r>
              <a:rPr lang="el-GR" dirty="0" smtClean="0"/>
              <a:t>εκδηλώνεται</a:t>
            </a:r>
            <a:endParaRPr lang="el-GR" dirty="0"/>
          </a:p>
          <a:p>
            <a:r>
              <a:rPr lang="el-GR" dirty="0"/>
              <a:t>Τι άμυνες </a:t>
            </a:r>
            <a:r>
              <a:rPr lang="el-GR" dirty="0" smtClean="0"/>
              <a:t>εμφανίζονται</a:t>
            </a:r>
            <a:endParaRPr lang="el-GR" dirty="0"/>
          </a:p>
          <a:p>
            <a:r>
              <a:rPr lang="el-GR" dirty="0"/>
              <a:t>Ποιοι γίνονται «θύτες» και «θύματα»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4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ΕΛΕΥΘΕΡΟΥ ΧΡΟΝΟΥ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ξοδεύουν τον ελεύθερο χρόνο τους οι μαθητές και οι </a:t>
            </a:r>
            <a:r>
              <a:rPr lang="el-GR" dirty="0" smtClean="0"/>
              <a:t>καθηγητές</a:t>
            </a:r>
            <a:endParaRPr lang="el-GR" dirty="0"/>
          </a:p>
          <a:p>
            <a:r>
              <a:rPr lang="el-GR" dirty="0"/>
              <a:t>Ποιος «ελεύθερος χρόνος» θεωρείται «εποικοδομητικός» και από </a:t>
            </a:r>
            <a:r>
              <a:rPr lang="el-GR" dirty="0" smtClean="0"/>
              <a:t>ποιους</a:t>
            </a:r>
            <a:endParaRPr lang="el-GR" dirty="0"/>
          </a:p>
          <a:p>
            <a:r>
              <a:rPr lang="el-GR" dirty="0"/>
              <a:t>Ποιος χρόνος θεωρείται «ελεύθερος»; </a:t>
            </a:r>
          </a:p>
          <a:p>
            <a:r>
              <a:rPr lang="el-GR" dirty="0"/>
              <a:t>Μόνο αυτός που προορίζεται να αποδώσει  χρήματα;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68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ΟΙΚΟΓΕΝΕΙΑΣ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επιδρά η οικογένεια στη σχολική ζωή ή το σχολείο στην οικογενειακή </a:t>
            </a:r>
            <a:r>
              <a:rPr lang="el-GR" dirty="0" smtClean="0"/>
              <a:t>ζωή</a:t>
            </a:r>
            <a:endParaRPr lang="el-GR" dirty="0"/>
          </a:p>
          <a:p>
            <a:r>
              <a:rPr lang="el-GR" dirty="0"/>
              <a:t>Πώς επιδρά η οικογένεια στην επιλογή σπουδών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68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ΕΡΕΥΝΑ ΜΥΘΟΥ ΚΑΙ ΚΟΙΝΩΝΙΟΛΟΓΙΑ ΛΟΓΟΤΕΧΝΙΑΣ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ερμηνεύεται ο μύθος και διάφορες μορφές λογοτεχνίας στο σχολείο </a:t>
            </a:r>
            <a:r>
              <a:rPr lang="el-GR" dirty="0" smtClean="0"/>
              <a:t>από </a:t>
            </a:r>
            <a:r>
              <a:rPr lang="el-GR" dirty="0"/>
              <a:t>μαθητές και </a:t>
            </a:r>
            <a:r>
              <a:rPr lang="el-GR" dirty="0" smtClean="0"/>
              <a:t>καθηγητές</a:t>
            </a:r>
            <a:endParaRPr lang="el-GR" dirty="0"/>
          </a:p>
          <a:p>
            <a:r>
              <a:rPr lang="el-GR" dirty="0"/>
              <a:t>Πώς επιδρά η λογοτεχνία στους μαθητές και πώς αντιμετωπίζεται η αφήγηση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7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ΤΗΣ ΕΠΙΣΤΗΜΗΣ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αντιμετωπίζονται τα «φιλολογικά» και τα «θετικά» μαθήματα </a:t>
            </a:r>
            <a:r>
              <a:rPr lang="el-GR" dirty="0" smtClean="0"/>
              <a:t>από </a:t>
            </a:r>
            <a:r>
              <a:rPr lang="el-GR" dirty="0"/>
              <a:t>τους μαθητές και τους </a:t>
            </a:r>
            <a:r>
              <a:rPr lang="el-GR" dirty="0" smtClean="0"/>
              <a:t>καθηγητές</a:t>
            </a:r>
            <a:endParaRPr lang="el-GR" dirty="0"/>
          </a:p>
          <a:p>
            <a:r>
              <a:rPr lang="el-GR" dirty="0"/>
              <a:t>Πώς διαμορφώνονται οι σχέσεις μεταξύ ερευνητών μέσα σε ένα </a:t>
            </a:r>
            <a:r>
              <a:rPr lang="el-GR" dirty="0" smtClean="0"/>
              <a:t>ερευνητικό ίδρυμα</a:t>
            </a:r>
            <a:endParaRPr lang="el-GR" dirty="0"/>
          </a:p>
          <a:p>
            <a:r>
              <a:rPr lang="el-GR" dirty="0"/>
              <a:t>Κατά πόσο η Πολιτική περνάει τα μηνύματά της μέσα από σχολικά και άλλα </a:t>
            </a:r>
            <a:r>
              <a:rPr lang="el-GR" dirty="0" smtClean="0"/>
              <a:t>εγχειρίδια </a:t>
            </a:r>
            <a:r>
              <a:rPr lang="el-GR" dirty="0"/>
              <a:t>αναμεμειγμένα με επιστημονικές πληροφορίες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26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ΕΡΕΥΝΑ ΙΔΕΟΛΟΓΙΑΣ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Ποιες «ιδεολογίες» (πολιτικές, κοινωνικές) εντοπίζονται μέσα στην τάξη </a:t>
            </a:r>
            <a:r>
              <a:rPr lang="el-GR" dirty="0" smtClean="0"/>
              <a:t>και </a:t>
            </a:r>
            <a:r>
              <a:rPr lang="el-GR" dirty="0"/>
              <a:t>πώς επηρεάζουν τις συμπεριφορές των μαθητών και των </a:t>
            </a:r>
            <a:r>
              <a:rPr lang="el-GR" dirty="0" smtClean="0"/>
              <a:t>καθηγητών</a:t>
            </a:r>
            <a:endParaRPr lang="el-GR" dirty="0"/>
          </a:p>
          <a:p>
            <a:r>
              <a:rPr lang="el-GR" dirty="0"/>
              <a:t>Εμπεριέχονται στα σχολικά βιβλία ιδεολογικοί προσανατολισμοί;</a:t>
            </a:r>
          </a:p>
          <a:p>
            <a:r>
              <a:rPr lang="el-GR" dirty="0"/>
              <a:t>Πόσο «ουδέτερα» γίνεται το μάθημα της Ιστορίας;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94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ΗΛΙΚΙΑΚΩΝ ΟΜΑΔΩΝ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Τι ρόλο παίζουν οι ηλικιακές διαφορές στους μαθητές διαφορετικών τάξεων και </a:t>
            </a:r>
            <a:r>
              <a:rPr lang="el-GR" dirty="0" smtClean="0"/>
              <a:t>στους καθηγητές</a:t>
            </a:r>
            <a:endParaRPr lang="el-GR" dirty="0"/>
          </a:p>
          <a:p>
            <a:r>
              <a:rPr lang="el-GR" dirty="0"/>
              <a:t>Ποιοι παράγοντες μπορούν να γεφυρώσουν το ηλικιακό χάσμα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Υπάρχουν κοινοί τρόποι διασκέδασης για διαφορετικές ηλικίες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Σε μια κατάληψη θα συμμετάσχουν «ισότιμα» διάφορες ηλικίες;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100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ΠΟΛΙΤΙΚΗ ΕΠΙΣΤΗΜΗ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καταστρώνεται η Πολιτική της Εκπαίδευσης στις διάφορες βαθμίδες της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Παίζουν ισχυρότερο ρόλο οι θεσμοί ή τα άτομα;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50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ΕΓΚΛΗΜΑΤΟΛΟΓΙΑ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Τι ακραίες και παράνομες αποκλίνουσες συμπεριφορές εμφανίζονται </a:t>
            </a:r>
            <a:r>
              <a:rPr lang="el-GR" dirty="0" smtClean="0"/>
              <a:t>στους </a:t>
            </a:r>
            <a:r>
              <a:rPr lang="el-GR" dirty="0"/>
              <a:t>μαθητές και στους καθηγητές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Ποιοι παράγοντες ωθούν σε αυτές;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131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ΑΓΡΟΤΙΚΗ ΚΟΙΝΩΝΙΟΛΟΓΙΑ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Τι ρόλο παίζει το αγροτικό περιβάλλον και ο τρόπος ζωής της </a:t>
            </a:r>
            <a:r>
              <a:rPr lang="el-GR" dirty="0" smtClean="0"/>
              <a:t>υπαίθρου στη </a:t>
            </a:r>
            <a:r>
              <a:rPr lang="el-GR" dirty="0"/>
              <a:t>σχολική ζωή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Υπάρχουν διαφορές μεταξύ μαθητών υπαίθρου και μαθητών πόλης;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61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ΑΘΛΗΤΙΣΜΟΥ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Η θέση του αθλητισμού στον «ελεύθερο χρόνο» των </a:t>
            </a:r>
            <a:r>
              <a:rPr lang="el-GR" dirty="0" smtClean="0"/>
              <a:t>μαθητών</a:t>
            </a:r>
            <a:endParaRPr lang="el-GR" dirty="0"/>
          </a:p>
          <a:p>
            <a:r>
              <a:rPr lang="el-GR" dirty="0"/>
              <a:t>Η επίδραση αθλητικών επιδόσεων στην κοινωνική θέση του μαθητή </a:t>
            </a:r>
            <a:r>
              <a:rPr lang="el-GR" dirty="0" smtClean="0"/>
              <a:t>μέσα </a:t>
            </a:r>
            <a:r>
              <a:rPr lang="el-GR" dirty="0"/>
              <a:t>στο </a:t>
            </a:r>
            <a:r>
              <a:rPr lang="el-GR" dirty="0" smtClean="0"/>
              <a:t>σχολείο</a:t>
            </a:r>
            <a:endParaRPr lang="el-GR" dirty="0"/>
          </a:p>
          <a:p>
            <a:r>
              <a:rPr lang="el-GR" dirty="0"/>
              <a:t>Πιθανή σχέση αθλητισμού με επιθετικότητα και αποκλίνουσα </a:t>
            </a:r>
            <a:r>
              <a:rPr lang="el-GR" dirty="0" smtClean="0"/>
              <a:t>συμπεριφορά </a:t>
            </a:r>
            <a:r>
              <a:rPr lang="el-GR" dirty="0"/>
              <a:t>μαθητών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382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ΣΗΜΕΙΟΛΟΓΙΑ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Γιατί κάποιοι μαθητές κουρεύονται ή ντύνονται περίεργα ή βάφουν τα </a:t>
            </a:r>
            <a:r>
              <a:rPr lang="el-GR" dirty="0" smtClean="0"/>
              <a:t>μαλλιά </a:t>
            </a:r>
            <a:r>
              <a:rPr lang="el-GR" dirty="0"/>
              <a:t>τους </a:t>
            </a:r>
            <a:r>
              <a:rPr lang="el-GR" dirty="0" smtClean="0"/>
              <a:t>πράσινα</a:t>
            </a:r>
            <a:endParaRPr lang="el-GR" dirty="0"/>
          </a:p>
          <a:p>
            <a:r>
              <a:rPr lang="el-GR" dirty="0"/>
              <a:t>Μη λεκτική επικοινωνία μαθητών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53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ΠΟΛΕΩΝ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Σε τι διαφέρουν σχολεία που βρίσκονται σε υποβαθμισμένες περιοχές </a:t>
            </a:r>
            <a:r>
              <a:rPr lang="el-GR" dirty="0" smtClean="0"/>
              <a:t>από </a:t>
            </a:r>
            <a:r>
              <a:rPr lang="el-GR" dirty="0"/>
              <a:t>αυτά των αναβαθμισμένων περιοχών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Σχέση των μαθητών με κακόφημες περιοχές της πόλης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900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ΑΝΘΡΩΠΟΛΟΓΙΑ ΤΟΥ ΧΩΡΟΥ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Τόποι «ιστορικοί» και «ιεροί» ως χώροι εκπαίδευσης (διδασκαλία- ξενάγηση) </a:t>
            </a:r>
          </a:p>
          <a:p>
            <a:r>
              <a:rPr lang="el-GR" dirty="0"/>
              <a:t>Τί χώρους θεωρούν «ιδιαίτερης και βαθύτερης σημασίας» τα σχολεία </a:t>
            </a:r>
            <a:r>
              <a:rPr lang="el-GR" dirty="0" smtClean="0"/>
              <a:t>για </a:t>
            </a:r>
            <a:r>
              <a:rPr lang="el-GR" dirty="0"/>
              <a:t>εκδρομές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60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ΨΥΧΟΛΟΓΙΑ ΧΩΡΟΥ-ΠΕΡΙΒΑΛΛΟΝΤΟΣ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Τι επίδραση έχει η διαμόρφωση της αίθουσας διδασκαλίας για το μάθημα </a:t>
            </a:r>
            <a:r>
              <a:rPr lang="el-GR" dirty="0" smtClean="0"/>
              <a:t>και </a:t>
            </a:r>
            <a:r>
              <a:rPr lang="el-GR" dirty="0"/>
              <a:t>τη διάθεση των </a:t>
            </a:r>
            <a:r>
              <a:rPr lang="el-GR" dirty="0" smtClean="0"/>
              <a:t>μαθητών</a:t>
            </a:r>
            <a:endParaRPr lang="el-GR" dirty="0"/>
          </a:p>
          <a:p>
            <a:r>
              <a:rPr lang="el-GR" dirty="0"/>
              <a:t>Τι επίδραση έχει η γενικότερη εμφάνιση του σχολείου και της αυλής στη διάθεση </a:t>
            </a:r>
            <a:r>
              <a:rPr lang="el-GR" dirty="0" smtClean="0"/>
              <a:t>και </a:t>
            </a:r>
            <a:r>
              <a:rPr lang="el-GR" dirty="0"/>
              <a:t>στη συμπεριφορά των μαθητών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425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ΤΟΥ ΠΟΛΙΤΙΣΜΟΥ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Φαινόμενα διαπολιτισμικής </a:t>
            </a:r>
            <a:r>
              <a:rPr lang="el-GR" dirty="0" smtClean="0"/>
              <a:t>εκπαίδευσης</a:t>
            </a:r>
            <a:endParaRPr lang="el-GR" dirty="0"/>
          </a:p>
          <a:p>
            <a:r>
              <a:rPr lang="el-GR" dirty="0"/>
              <a:t>Η αντίληψη των πολιτισμικών στοιχείων από τους μαθητές και τους </a:t>
            </a:r>
            <a:r>
              <a:rPr lang="el-GR" dirty="0" smtClean="0"/>
              <a:t>καθηγητές (</a:t>
            </a:r>
            <a:r>
              <a:rPr lang="el-GR" dirty="0"/>
              <a:t>τι θεωρούν «οικείο» και τι «ξένο»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Πώς ερμηνεύουν και αντιμετωπίζουν τα πολιτισμικά στοιχεία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24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ΤΟΠΙΟΥ-ΧΩΡΟΥ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επηρεάζουν οι δομές και η αντίληψη του χώρου της κοινωνικές δομές </a:t>
            </a:r>
            <a:r>
              <a:rPr lang="el-GR" dirty="0" smtClean="0"/>
              <a:t>μαθητών </a:t>
            </a:r>
            <a:r>
              <a:rPr lang="el-GR" dirty="0"/>
              <a:t>και </a:t>
            </a:r>
            <a:r>
              <a:rPr lang="el-GR" dirty="0" smtClean="0"/>
              <a:t>καθηγητών</a:t>
            </a:r>
            <a:endParaRPr lang="el-GR" dirty="0"/>
          </a:p>
          <a:p>
            <a:r>
              <a:rPr lang="el-GR" dirty="0"/>
              <a:t>Πόσο ευρύχωρη πρέπει να είναι μια αυλή για να ελαττώνονται οι </a:t>
            </a:r>
            <a:r>
              <a:rPr lang="el-GR" dirty="0" smtClean="0"/>
              <a:t>συγκρούσεις μεταξύ </a:t>
            </a:r>
            <a:r>
              <a:rPr lang="el-GR" dirty="0"/>
              <a:t>των μαθητών που παίζουν ή για να ευνοεί το παιχνίδι και τη φαντασία τους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798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ΤΗΣ ΘΡΗΣΚΕΙΑΣ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αντιμετωπίζουν οι μαθητές αλλόθρησκους μέσα στο </a:t>
            </a:r>
            <a:r>
              <a:rPr lang="el-GR" dirty="0" smtClean="0"/>
              <a:t>σχολείο</a:t>
            </a:r>
            <a:endParaRPr lang="el-GR" dirty="0"/>
          </a:p>
          <a:p>
            <a:r>
              <a:rPr lang="el-GR" dirty="0"/>
              <a:t>Πώς αντιμετωπίζουν τα θρησκευτικά, την πρωινή προσευχή και τον εκκλησιασμό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44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ΤΟΥ ΚΙΝΔΥΝΟΥ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Ποιο παιδικό παιχνίδι ή συνήθεια θεωρείται «επικίνδυνη» και από ποιους και </a:t>
            </a:r>
            <a:r>
              <a:rPr lang="el-GR" dirty="0" smtClean="0"/>
              <a:t>γιατί</a:t>
            </a:r>
            <a:endParaRPr lang="el-GR" dirty="0"/>
          </a:p>
          <a:p>
            <a:r>
              <a:rPr lang="el-GR" dirty="0"/>
              <a:t>Τι θεωρείται «επικίνδυνο» στο χώρο του σχολείου ή στον τόπο της εκδρομής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91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Πανεπιστημίου Θεσσαλίας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ΕΡΕΥΝΑ ΚΟΙΝΩΝΙΚΟΥ ΦΥΛΟΥ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Σχέσεις ειρηνικές ή επιθετικές μεταξύ διαφορετικών φύλων ανάμεσα σε </a:t>
            </a:r>
            <a:r>
              <a:rPr lang="el-GR" dirty="0" smtClean="0"/>
              <a:t>μαθητές και </a:t>
            </a:r>
            <a:r>
              <a:rPr lang="el-GR" dirty="0"/>
              <a:t>ανάμεσα σε καθηγητές καθώς και μεταξύ μαθητών και </a:t>
            </a:r>
            <a:r>
              <a:rPr lang="el-GR" dirty="0" smtClean="0"/>
              <a:t>καθηγητών</a:t>
            </a:r>
            <a:endParaRPr lang="el-GR" dirty="0"/>
          </a:p>
          <a:p>
            <a:r>
              <a:rPr lang="el-GR" dirty="0"/>
              <a:t>Θέματα «ισότητας»: Πώς την αντιλαμβάνονται και πώς θεωρείται ότι εκδηλώνεται </a:t>
            </a:r>
            <a:r>
              <a:rPr lang="el-GR" dirty="0" smtClean="0"/>
              <a:t>ή </a:t>
            </a:r>
            <a:r>
              <a:rPr lang="el-GR" dirty="0"/>
              <a:t>καταστρατηγείται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29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ΤΗΣ ΤΕΧΝΗΣ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αντιλαμβάνονται μαθητές και καθηγητές καλλιτεχνικά έργα και </a:t>
            </a:r>
            <a:r>
              <a:rPr lang="el-GR" dirty="0" smtClean="0"/>
              <a:t>μαθήματα</a:t>
            </a:r>
            <a:endParaRPr lang="el-GR" dirty="0"/>
          </a:p>
          <a:p>
            <a:r>
              <a:rPr lang="el-GR" dirty="0"/>
              <a:t>Τι είδους αισθητικά ερεθίσματα είναι διατεθειμένοι να προσλάβουν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82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ΘΕΩΡΙΕΣ ΕΠΑΝΑΣΤΑΣΕΩΝ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Ποιοι παράγοντες επηρεάζουν καταλήψεις και εξεγέρσεις μαθητών στα </a:t>
            </a:r>
            <a:r>
              <a:rPr lang="el-GR" dirty="0" smtClean="0"/>
              <a:t>σχολεία</a:t>
            </a:r>
            <a:endParaRPr lang="el-GR" dirty="0"/>
          </a:p>
          <a:p>
            <a:r>
              <a:rPr lang="el-GR" dirty="0"/>
              <a:t>Από τι εξαρτάται η επαναστατικότητα των μαθητών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762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ΚΟΙΝΩΝΙΟΛΟΓΙΑ ΟΡΓΑΝΩΣΕΩΝ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Ποιοι παράγοντες επηρεάζουν τον συγκεντρωτισμό, την τυποποίηση και την </a:t>
            </a:r>
            <a:r>
              <a:rPr lang="el-GR" dirty="0" smtClean="0"/>
              <a:t>πολυπλοκότητα </a:t>
            </a:r>
            <a:r>
              <a:rPr lang="el-GR" dirty="0"/>
              <a:t>οργανωμένων σχολικών υποσυστημάτων, όπως μαθητικές </a:t>
            </a:r>
            <a:r>
              <a:rPr lang="el-GR" dirty="0" smtClean="0"/>
              <a:t>κοινότητες </a:t>
            </a:r>
            <a:r>
              <a:rPr lang="el-GR" dirty="0"/>
              <a:t>, διοίκηση του σχολείου </a:t>
            </a:r>
            <a:r>
              <a:rPr lang="el-GR" dirty="0" smtClean="0"/>
              <a:t>κλπ</a:t>
            </a:r>
            <a:endParaRPr lang="el-GR" dirty="0"/>
          </a:p>
          <a:p>
            <a:r>
              <a:rPr lang="el-GR" dirty="0"/>
              <a:t>Πώς αναδεικνύονται οι «ηγέτες» ανάμεσα σε μαθητές και καθηγητές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963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ΘΕΩΡΙΕΣ ΑΝΑΠΤΥΞΗΣ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Πώς και κατά πόσο το εκπαιδευτικό σύστημα εξαρτάται και επηρεάζεται </a:t>
            </a:r>
            <a:r>
              <a:rPr lang="el-GR" dirty="0" smtClean="0"/>
              <a:t>από </a:t>
            </a:r>
            <a:r>
              <a:rPr lang="el-GR" dirty="0"/>
              <a:t>την οικονομική </a:t>
            </a:r>
            <a:r>
              <a:rPr lang="el-GR" dirty="0" smtClean="0"/>
              <a:t>ανάπτυξη</a:t>
            </a:r>
            <a:endParaRPr lang="el-GR" dirty="0"/>
          </a:p>
          <a:p>
            <a:r>
              <a:rPr lang="el-GR" dirty="0"/>
              <a:t>Σύγκριση εκπαιδευτικών συστημάτων οικονομικά ανεπτυγμένων και </a:t>
            </a:r>
            <a:r>
              <a:rPr lang="el-GR" dirty="0" smtClean="0"/>
              <a:t>υπανάπτυκτων </a:t>
            </a:r>
            <a:r>
              <a:rPr lang="el-GR" dirty="0"/>
              <a:t>χωρών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759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ΤΟΥ ΕΠΑΓΓΕΛΜΑΤΟΣ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Πόσο το σχολείο επηρεάζει με στοχευμένες (μάθημα επαγγελματικού </a:t>
            </a:r>
            <a:r>
              <a:rPr lang="el-GR" dirty="0" smtClean="0"/>
              <a:t>προσανατολισμού</a:t>
            </a:r>
            <a:r>
              <a:rPr lang="el-GR" dirty="0"/>
              <a:t>) ή με τυχαίες διαδικασίες (πχ γενικά ερεθίσματα μέσω όλων </a:t>
            </a:r>
            <a:r>
              <a:rPr lang="el-GR" dirty="0" smtClean="0"/>
              <a:t>των </a:t>
            </a:r>
            <a:r>
              <a:rPr lang="el-GR" dirty="0"/>
              <a:t>μαθημάτων) τον επαγγελματικό προσανατολισμό των </a:t>
            </a:r>
            <a:r>
              <a:rPr lang="el-GR" dirty="0" smtClean="0"/>
              <a:t>μαθητών</a:t>
            </a:r>
            <a:endParaRPr lang="el-GR" dirty="0"/>
          </a:p>
          <a:p>
            <a:r>
              <a:rPr lang="el-GR" dirty="0"/>
              <a:t>Τους ωθεί να γίνουν «επιστήμονες»  ή τους αποθαρρύνει από αυτό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Ενισχύει το σχολείο τον «ρατσισμό» των επαγγελμάτων ή τον καταπολεμά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Τι ρόλο παίζει το επάγγελμα των γονέων για την κοινωνική θέση του μαθητή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Ποιοι παράγοντες καθορίζουν τα παραπάνω;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81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ΤΟΥ ΕΠΑΓΓΕΛΜΑΤΟΣ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Πχ </a:t>
            </a:r>
          </a:p>
          <a:p>
            <a:r>
              <a:rPr lang="el-GR" dirty="0"/>
              <a:t>Πόσο το σχολείο επηρεάζει με στοχευμένες (μάθημα επαγγελματικού </a:t>
            </a:r>
            <a:r>
              <a:rPr lang="el-GR" dirty="0" smtClean="0"/>
              <a:t>προσανατολισμού</a:t>
            </a:r>
            <a:r>
              <a:rPr lang="el-GR" dirty="0"/>
              <a:t>) ή με τυχαίες διαδικασίες (πχ γενικά ερεθίσματα μέσω όλων </a:t>
            </a:r>
            <a:r>
              <a:rPr lang="el-GR" dirty="0" smtClean="0"/>
              <a:t>των </a:t>
            </a:r>
            <a:r>
              <a:rPr lang="el-GR" dirty="0"/>
              <a:t>μαθημάτων) τον επαγγελματικό προσανατολισμό των </a:t>
            </a:r>
            <a:r>
              <a:rPr lang="el-GR" dirty="0" smtClean="0"/>
              <a:t>μαθητών</a:t>
            </a:r>
            <a:endParaRPr lang="el-GR" dirty="0"/>
          </a:p>
          <a:p>
            <a:r>
              <a:rPr lang="el-GR" dirty="0"/>
              <a:t>Τους ωθεί να γίνουν «επιστήμονες»  ή τους αποθαρρύνει από αυτό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Ενισχύει το σχολείο τον «ρατσισμό» των επαγγελμάτων ή τον καταπολεμά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Τι ρόλο παίζει το επάγγελμα των γονέων για την κοινωνική θέση του </a:t>
            </a:r>
            <a:r>
              <a:rPr lang="el-GR"/>
              <a:t>μαθητή</a:t>
            </a:r>
            <a:r>
              <a:rPr lang="el-GR" smtClean="0"/>
              <a:t>;</a:t>
            </a:r>
            <a:endParaRPr lang="el-GR" dirty="0"/>
          </a:p>
          <a:p>
            <a:r>
              <a:rPr lang="el-GR" dirty="0"/>
              <a:t>Ποιοι παράγοντες καθορίζουν τα παραπάνω;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85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Autofit/>
          </a:bodyPr>
          <a:lstStyle/>
          <a:p>
            <a:r>
              <a:rPr lang="en-AU" sz="2000" dirty="0" err="1" smtClean="0"/>
              <a:t>Blackledge</a:t>
            </a:r>
            <a:r>
              <a:rPr lang="en-AU" sz="2000" dirty="0" smtClean="0"/>
              <a:t>, D., &amp; Hunt, B. (2004). </a:t>
            </a:r>
            <a:r>
              <a:rPr lang="el-GR" sz="2000" i="1" dirty="0" smtClean="0"/>
              <a:t>Κοινωνιολογία της Εκπαίδευσης </a:t>
            </a:r>
            <a:r>
              <a:rPr lang="el-GR" sz="2000" dirty="0" smtClean="0"/>
              <a:t>(Δεληγιάννη, Μ.). Εκδ. Μεταίχμιο.</a:t>
            </a:r>
          </a:p>
          <a:p>
            <a:r>
              <a:rPr lang="en-AU" sz="2000" dirty="0" smtClean="0"/>
              <a:t>Bernstein, R. (1990). </a:t>
            </a:r>
            <a:r>
              <a:rPr lang="en-AU" sz="2000" i="1" dirty="0" smtClean="0"/>
              <a:t>Class, codes and control: The structuring of pedagogic discourse.</a:t>
            </a:r>
            <a:r>
              <a:rPr lang="en-AU" sz="2000" dirty="0" smtClean="0"/>
              <a:t> London: </a:t>
            </a:r>
            <a:r>
              <a:rPr lang="en-AU" sz="2000" dirty="0" err="1" smtClean="0"/>
              <a:t>Routledge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Bernstein, R. (1996). </a:t>
            </a:r>
            <a:r>
              <a:rPr lang="en-AU" sz="2000" i="1" dirty="0" smtClean="0"/>
              <a:t>Pedagogy, symbolic control and identity: Theory, research, critique</a:t>
            </a:r>
            <a:r>
              <a:rPr lang="en-AU" sz="2000" dirty="0" smtClean="0"/>
              <a:t>. London: Taylor &amp; Francis.</a:t>
            </a:r>
            <a:endParaRPr lang="el-GR" sz="2000" dirty="0" smtClean="0"/>
          </a:p>
          <a:p>
            <a:r>
              <a:rPr lang="en-GB" sz="2000" dirty="0" err="1" smtClean="0"/>
              <a:t>Giddens</a:t>
            </a:r>
            <a:r>
              <a:rPr lang="en-GB" sz="2000" dirty="0"/>
              <a:t>, A. </a:t>
            </a:r>
            <a:r>
              <a:rPr lang="el-GR" sz="2000" dirty="0"/>
              <a:t>(</a:t>
            </a:r>
            <a:r>
              <a:rPr lang="en-GB" sz="2000" dirty="0"/>
              <a:t>2000</a:t>
            </a:r>
            <a:r>
              <a:rPr lang="el-GR" sz="2000" dirty="0"/>
              <a:t>).</a:t>
            </a:r>
            <a:r>
              <a:rPr lang="en-GB" sz="2000" dirty="0"/>
              <a:t> </a:t>
            </a:r>
            <a:r>
              <a:rPr lang="en-GB" sz="2000" i="1" dirty="0"/>
              <a:t>Sociology. </a:t>
            </a:r>
            <a:r>
              <a:rPr lang="en-GB" sz="2000" dirty="0"/>
              <a:t>Polity press. Oxford, </a:t>
            </a:r>
            <a:r>
              <a:rPr lang="en-GB" sz="2000" dirty="0" smtClean="0"/>
              <a:t>UK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Λάμνιας, Κ. (2002). </a:t>
            </a:r>
            <a:r>
              <a:rPr lang="el-GR" sz="2000" i="1" dirty="0" smtClean="0"/>
              <a:t>Κοινωνιολογική Θεωρία και Εκπαίδευση. Διακριτές προσεγγίσεις. </a:t>
            </a:r>
            <a:r>
              <a:rPr lang="el-GR" sz="2000" dirty="0" smtClean="0"/>
              <a:t>Εκδ. Μεταίχμιο.</a:t>
            </a:r>
          </a:p>
          <a:p>
            <a:r>
              <a:rPr lang="en-US" sz="2000" dirty="0" err="1" smtClean="0"/>
              <a:t>Urry</a:t>
            </a:r>
            <a:r>
              <a:rPr lang="en-US" sz="2000" dirty="0"/>
              <a:t>, J. </a:t>
            </a:r>
            <a:r>
              <a:rPr lang="el-GR" sz="2000" dirty="0" smtClean="0"/>
              <a:t>(</a:t>
            </a:r>
            <a:r>
              <a:rPr lang="en-US" sz="2000" dirty="0" smtClean="0"/>
              <a:t>2000</a:t>
            </a:r>
            <a:r>
              <a:rPr lang="el-GR" sz="2000" dirty="0" smtClean="0"/>
              <a:t>).</a:t>
            </a:r>
            <a:r>
              <a:rPr lang="en-US" sz="2000" dirty="0" smtClean="0"/>
              <a:t> </a:t>
            </a:r>
            <a:r>
              <a:rPr lang="en-US" sz="2000" i="1" dirty="0"/>
              <a:t>Sociology beyond societies. </a:t>
            </a:r>
            <a:r>
              <a:rPr lang="en-US" sz="2000" i="1" dirty="0" err="1"/>
              <a:t>Mobilities</a:t>
            </a:r>
            <a:r>
              <a:rPr lang="en-US" sz="2000" i="1" dirty="0"/>
              <a:t> for the twenty-first century. </a:t>
            </a:r>
            <a:r>
              <a:rPr lang="en-US" sz="2000" dirty="0" err="1"/>
              <a:t>Routledge</a:t>
            </a:r>
            <a:r>
              <a:rPr lang="en-US" sz="2000" dirty="0"/>
              <a:t>, London and New </a:t>
            </a:r>
            <a:r>
              <a:rPr lang="en-US" sz="2000" dirty="0" smtClean="0"/>
              <a:t>York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47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ΣΚΟΠΟΙ ΕΝΟΤΗΤΑΣ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Να εντοπίσει σχέσεις της Κοινωνιολογίας της Εκπαίδευσης με άλλους κλάδους των Κοινωνικών Επιστημών</a:t>
            </a:r>
            <a:r>
              <a:rPr lang="en-US" dirty="0" smtClean="0"/>
              <a:t> </a:t>
            </a:r>
            <a:r>
              <a:rPr lang="el-GR" dirty="0" smtClean="0"/>
              <a:t>(φυσικά η λίστα δεν εξαντλείται σε αυτή την παρουσίαση)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/>
            <a:r>
              <a:rPr lang="el-GR" dirty="0" smtClean="0"/>
              <a:t>Να παράσχει παραδείγματα συνεργασίας με τους κλάδους αυτούς</a:t>
            </a:r>
            <a:r>
              <a:rPr lang="en-US" dirty="0" smtClean="0"/>
              <a:t>.</a:t>
            </a:r>
            <a:endParaRPr lang="el-GR" dirty="0" smtClean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ΠΕΡΙΕΧΟΜΕΝΑ ΕΝΟΤΗΤΑΣ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Πεδία Κοινωνικών επιστημών</a:t>
            </a:r>
            <a:endParaRPr lang="el-GR" sz="3000" dirty="0" smtClean="0">
              <a:effectLst/>
            </a:endParaRPr>
          </a:p>
          <a:p>
            <a:r>
              <a:rPr lang="el-GR" sz="3000" dirty="0" smtClean="0">
                <a:effectLst/>
              </a:rPr>
              <a:t>Σχέσεις της Κοινωνιολογίας της Εκπαίδευσης με άλλα πεδία των Κοινωνικών Επιστημών</a:t>
            </a:r>
            <a:endParaRPr lang="el-GR" sz="3000" b="1" i="1" dirty="0" smtClean="0"/>
          </a:p>
          <a:p>
            <a:r>
              <a:rPr lang="el-GR" sz="3000" dirty="0" smtClean="0">
                <a:effectLst/>
              </a:rPr>
              <a:t>Παραδείγματα συνεργασίας </a:t>
            </a:r>
            <a:r>
              <a:rPr lang="el-GR" sz="3000" dirty="0" smtClean="0"/>
              <a:t>της Κοινωνιολογίας της Εκπαίδευσης με τα άλλα πεδία των Κοινωνικών Επιστημών</a:t>
            </a:r>
            <a:endParaRPr lang="el-GR" sz="3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ΤΗΣ ΕΚΠΑΙΔΕΥΣΗΣ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Κοινωνιολογία της Εκπαίδευσης συγκεκριμένα μελετά τις κοινωνικές δομές που εμφανίζονται στο εκπαιδευτικό σύστημα ή στο ευρύτερο περιβάλλον που το </a:t>
            </a:r>
            <a:r>
              <a:rPr lang="el-GR" sz="2400" dirty="0" smtClean="0"/>
              <a:t>επηρεάζει: </a:t>
            </a:r>
          </a:p>
          <a:p>
            <a:r>
              <a:rPr lang="el-GR" sz="2400" dirty="0" smtClean="0"/>
              <a:t>είτε </a:t>
            </a:r>
            <a:r>
              <a:rPr lang="el-GR" sz="2400" dirty="0"/>
              <a:t>σε μικροεπίδεδο (διαπροσωπικές σχέσεις, οικογένεια, σχέσεις συμμαθητών, παλαιάς νέας γενιάς κλπ), </a:t>
            </a:r>
            <a:endParaRPr lang="el-GR" sz="2400" dirty="0" smtClean="0"/>
          </a:p>
          <a:p>
            <a:r>
              <a:rPr lang="el-GR" sz="2400" dirty="0" smtClean="0"/>
              <a:t>είτε </a:t>
            </a:r>
            <a:r>
              <a:rPr lang="el-GR" sz="2400" dirty="0"/>
              <a:t>σε μακροεπίδεδο (γενικότερο θεσμικό, οικονομικό και κοινωνικό περιβάλλον, επιδράσεις παγκοσμιοποιήσης κλπ). 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79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 smtClean="0"/>
              <a:t>ΠΕΔΙΑ ΤΩΝ ΚΟΙΝΩΝΙΚΩΝ ΕΠΙΣΤΗΜΩΝ: ΑΠΟ ΠΟΙΑ ΠΙΣΤΕΥΕΤΕ ΟΤΙ ΑΠΟΤΕΛΕΙΤΑΙ ΚΥΡΙΩΣ Η ΚΟΙΝΩΝΙΟΛΟΓΙΑ ΤΗΣ ΕΚΠΑΙΔΕΥΣΗΣ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3075" y="1360488"/>
            <a:ext cx="3124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Περιβάλλοντος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4941168"/>
            <a:ext cx="2503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</a:rPr>
              <a:t>Κοινωνιολογία Κινδύνου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43450" y="1989138"/>
            <a:ext cx="3415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Ελεύθερου Χρόνου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2751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Οικογένειας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1188" y="5373688"/>
            <a:ext cx="260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της Τέχνης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19700" y="1557338"/>
            <a:ext cx="2730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του Δικαίου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1863" y="3429000"/>
            <a:ext cx="2740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Αθλητισμού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518150" y="4437063"/>
            <a:ext cx="3076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του Πολιτισμού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78188" y="2349500"/>
            <a:ext cx="4614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Έρευνα Μύθου και Κοινωνιολογία Λογοτεχνίας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11188" y="3998913"/>
            <a:ext cx="1401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Σημειολογία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38738" y="2630488"/>
            <a:ext cx="2958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της Επιστήμης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95513" y="3933825"/>
            <a:ext cx="2350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Πόλεων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71550" y="1844675"/>
            <a:ext cx="3437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Ανθρωπολογία της Επιθετικότητας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5288" y="5870575"/>
            <a:ext cx="27163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Οργάνωσης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605463" y="6021388"/>
            <a:ext cx="2053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Θεωρίες Ανάπτυξης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21363" y="5583238"/>
            <a:ext cx="2477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Θεωρίες Επαναστάσεων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81025" y="3284538"/>
            <a:ext cx="1724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Εγκληματολογία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36588" y="2852738"/>
            <a:ext cx="1956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Έρευνα Ιδεολογίας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818063" y="5294313"/>
            <a:ext cx="2701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Έρευνα Κοινωνικού Φύλου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700338" y="3573463"/>
            <a:ext cx="2462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Αγροτική Κοινωνιολογία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204913" y="6237288"/>
            <a:ext cx="3344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του Επαγγέλματος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114800" y="4791075"/>
            <a:ext cx="2982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της Θρησκείας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987675" y="3068638"/>
            <a:ext cx="3426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Ηλικιακών Ομάδων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497513" y="3933825"/>
            <a:ext cx="2680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Ανθρωπολογία του Χώρου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476375" y="4357688"/>
            <a:ext cx="342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</a:rPr>
              <a:t>Ψυχολογία Χώρου-Περιβάλλοντος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596063" y="2997200"/>
            <a:ext cx="1943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Πολιτική Επιστήμη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95288" y="4646613"/>
            <a:ext cx="2977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Κοινωνιολογία Τοπίου-Χώρου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ΚΟΙΝΩΝΙΟΛΟΓΙΑ ΠΕΡΙΒΑΛΛΟΝΤΟΣ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Πχ </a:t>
            </a:r>
          </a:p>
          <a:p>
            <a:r>
              <a:rPr lang="el-GR" dirty="0" smtClean="0"/>
              <a:t>Σκοπιμότητα και περιεχόμενο της Περιβαλλοντικής Εκπαίδευσης στα σχολεία</a:t>
            </a:r>
          </a:p>
          <a:p>
            <a:r>
              <a:rPr lang="el-GR" dirty="0" smtClean="0"/>
              <a:t>Διερεύνηση στάσεων των μαθητών προς τα «περιβαλλοντικά ζητήματα», τι θεωρούν «περιβαλλοντικό ζήτημα» κλπ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ΗΘΙΚΗ-ΝΟΜΙΚΗ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Πχ </a:t>
            </a:r>
          </a:p>
          <a:p>
            <a:r>
              <a:rPr lang="el-GR" dirty="0" smtClean="0"/>
              <a:t>Αποδοχή και νομιμότητα χειρισμών παραβατικότητας των μαθητών από την πλευρά των εκπαιδευτικών</a:t>
            </a:r>
          </a:p>
          <a:p>
            <a:r>
              <a:rPr lang="el-GR" dirty="0" smtClean="0"/>
              <a:t>Ποινικές, διοικητικές και αστικές ευθύνες εκπαιδευτικών, γονέων, μαθητών κ.α.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1518</Words>
  <Application>Microsoft Macintosh PowerPoint</Application>
  <PresentationFormat>On-screen Show (4:3)</PresentationFormat>
  <Paragraphs>243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Θέματα Παιδαγωγικής και Κοινωνιολογίας της Εκπαίδευσης</vt:lpstr>
      <vt:lpstr>Άδειες Χρήσης</vt:lpstr>
      <vt:lpstr>Χρηματοδότηση</vt:lpstr>
      <vt:lpstr>ΣΚΟΠΟΙ ΕΝΟΤΗΤΑΣ</vt:lpstr>
      <vt:lpstr>ΠΕΡΙΕΧΟΜΕΝΑ ΕΝΟΤΗΤΑΣ</vt:lpstr>
      <vt:lpstr>ΚΟΙΝΩΝΙΟΛΟΓΙΑ ΤΗΣ ΕΚΠΑΙΔΕΥΣΗΣ</vt:lpstr>
      <vt:lpstr>ΠΕΔΙΑ ΤΩΝ ΚΟΙΝΩΝΙΚΩΝ ΕΠΙΣΤΗΜΩΝ: ΑΠΟ ΠΟΙΑ ΠΙΣΤΕΥΕΤΕ ΟΤΙ ΑΠΟΤΕΛΕΙΤΑΙ ΚΥΡΙΩΣ Η ΚΟΙΝΩΝΙΟΛΟΓΙΑ ΤΗΣ ΕΚΠΑΙΔΕΥΣΗΣ  </vt:lpstr>
      <vt:lpstr>ΚΟΙΝΩΝΙΟΛΟΓΙΑ ΠΕΡΙΒΑΛΛΟΝΤΟΣ</vt:lpstr>
      <vt:lpstr>ΗΘΙΚΗ-ΝΟΜΙΚΗ</vt:lpstr>
      <vt:lpstr>ΚΟΙΝΩΝΙΟΛΟΓΙΑ ΤΟΥ ΔΙΚΑΙΟΥ</vt:lpstr>
      <vt:lpstr>ΑΝΘΡΩΠΟΛΟΓΙΑ ΤΗΣ ΕΠΙΘΕΤΙΚΟΤΗΤΑΣ</vt:lpstr>
      <vt:lpstr>ΚΟΙΝΩΝΙΟΛΟΓΙΑ ΕΛΕΥΘΕΡΟΥ ΧΡΟΝΟΥ</vt:lpstr>
      <vt:lpstr>ΚΟΙΝΩΝΙΟΛΟΓΙΑ ΟΙΚΟΓΕΝΕΙΑΣ</vt:lpstr>
      <vt:lpstr>ΕΡΕΥΝΑ ΜΥΘΟΥ ΚΑΙ ΚΟΙΝΩΝΙΟΛΟΓΙΑ ΛΟΓΟΤΕΧΝΙΑΣ</vt:lpstr>
      <vt:lpstr>ΚΟΙΝΩΝΙΟΛΟΓΙΑ ΤΗΣ ΕΠΙΣΤΗΜΗΣ</vt:lpstr>
      <vt:lpstr>ΕΡΕΥΝΑ ΙΔΕΟΛΟΓΙΑΣ</vt:lpstr>
      <vt:lpstr>ΚΟΙΝΩΝΙΟΛΟΓΙΑ ΗΛΙΚΙΑΚΩΝ ΟΜΑΔΩΝ</vt:lpstr>
      <vt:lpstr>ΠΟΛΙΤΙΚΗ ΕΠΙΣΤΗΜΗ</vt:lpstr>
      <vt:lpstr>ΕΓΚΛΗΜΑΤΟΛΟΓΙΑ</vt:lpstr>
      <vt:lpstr>ΑΓΡΟΤΙΚΗ ΚΟΙΝΩΝΙΟΛΟΓΙΑ</vt:lpstr>
      <vt:lpstr>ΚΟΙΝΩΝΙΟΛΟΓΙΑ ΑΘΛΗΤΙΣΜΟΥ</vt:lpstr>
      <vt:lpstr>ΣΗΜΕΙΟΛΟΓΙΑ</vt:lpstr>
      <vt:lpstr>ΚΟΙΝΩΝΙΟΛΟΓΙΑ ΠΟΛΕΩΝ</vt:lpstr>
      <vt:lpstr>ΑΝΘΡΩΠΟΛΟΓΙΑ ΤΟΥ ΧΩΡΟΥ</vt:lpstr>
      <vt:lpstr>ΨΥΧΟΛΟΓΙΑ ΧΩΡΟΥ-ΠΕΡΙΒΑΛΛΟΝΤΟΣ</vt:lpstr>
      <vt:lpstr>ΚΟΙΝΩΝΙΟΛΟΓΙΑ ΤΟΥ ΠΟΛΙΤΙΣΜΟΥ</vt:lpstr>
      <vt:lpstr>ΚΟΙΝΩΝΙΟΛΟΓΙΑ ΤΟΠΙΟΥ-ΧΩΡΟΥ</vt:lpstr>
      <vt:lpstr>ΚΟΙΝΩΝΙΟΛΟΓΙΑ ΤΗΣ ΘΡΗΣΚΕΙΑΣ</vt:lpstr>
      <vt:lpstr>ΚΟΙΝΩΝΙΟΛΟΓΙΑ ΤΟΥ ΚΙΝΔΥΝΟΥ</vt:lpstr>
      <vt:lpstr>ΕΡΕΥΝΑ ΚΟΙΝΩΝΙΚΟΥ ΦΥΛΟΥ</vt:lpstr>
      <vt:lpstr>ΚΟΙΝΩΝΙΟΛΟΓΙΑ ΤΗΣ ΤΕΧΝΗΣ</vt:lpstr>
      <vt:lpstr>ΘΕΩΡΙΕΣ ΕΠΑΝΑΣΤΑΣΕΩΝ</vt:lpstr>
      <vt:lpstr>ΚΟΙΝΩΝΙΟΛΟΓΙΑ ΟΡΓΑΝΩΣΕΩΝ</vt:lpstr>
      <vt:lpstr>ΘΕΩΡΙΕΣ ΑΝΑΠΤΥΞΗΣ</vt:lpstr>
      <vt:lpstr>ΚΟΙΝΩΝΙΟΛΟΓΙΑ ΤΟΥ ΕΠΑΓΓΕΛΜΑΤΟΣ</vt:lpstr>
      <vt:lpstr>ΚΟΙΝΩΝΙΟΛΟΓΙΑ ΤΟΥ ΕΠΑΓΓΕΛΜΑΤΟΣ</vt:lpstr>
      <vt:lpstr>ΒΙΒΛΙΟΓΡΑΦΙΑ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Emily McLeod</cp:lastModifiedBy>
  <cp:revision>169</cp:revision>
  <dcterms:created xsi:type="dcterms:W3CDTF">2012-09-06T09:03:05Z</dcterms:created>
  <dcterms:modified xsi:type="dcterms:W3CDTF">2015-02-08T06:37:04Z</dcterms:modified>
</cp:coreProperties>
</file>