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handoutMasterIdLst>
    <p:handoutMasterId r:id="rId57"/>
  </p:handoutMasterIdLst>
  <p:sldIdLst>
    <p:sldId id="256" r:id="rId2"/>
    <p:sldId id="257" r:id="rId3"/>
    <p:sldId id="275" r:id="rId4"/>
    <p:sldId id="296" r:id="rId5"/>
    <p:sldId id="314" r:id="rId6"/>
    <p:sldId id="271" r:id="rId7"/>
    <p:sldId id="267" r:id="rId8"/>
    <p:sldId id="273" r:id="rId9"/>
    <p:sldId id="277" r:id="rId10"/>
    <p:sldId id="278" r:id="rId11"/>
    <p:sldId id="270" r:id="rId12"/>
    <p:sldId id="279" r:id="rId13"/>
    <p:sldId id="280" r:id="rId14"/>
    <p:sldId id="284" r:id="rId15"/>
    <p:sldId id="272" r:id="rId16"/>
    <p:sldId id="281" r:id="rId17"/>
    <p:sldId id="288" r:id="rId18"/>
    <p:sldId id="289" r:id="rId19"/>
    <p:sldId id="313" r:id="rId20"/>
    <p:sldId id="291" r:id="rId21"/>
    <p:sldId id="269" r:id="rId22"/>
    <p:sldId id="292" r:id="rId23"/>
    <p:sldId id="282" r:id="rId24"/>
    <p:sldId id="298" r:id="rId25"/>
    <p:sldId id="299" r:id="rId26"/>
    <p:sldId id="300" r:id="rId27"/>
    <p:sldId id="301" r:id="rId28"/>
    <p:sldId id="302" r:id="rId29"/>
    <p:sldId id="303" r:id="rId30"/>
    <p:sldId id="308" r:id="rId31"/>
    <p:sldId id="294" r:id="rId32"/>
    <p:sldId id="283" r:id="rId33"/>
    <p:sldId id="285" r:id="rId34"/>
    <p:sldId id="286" r:id="rId35"/>
    <p:sldId id="290" r:id="rId36"/>
    <p:sldId id="315" r:id="rId37"/>
    <p:sldId id="261" r:id="rId38"/>
    <p:sldId id="309" r:id="rId39"/>
    <p:sldId id="258" r:id="rId40"/>
    <p:sldId id="264" r:id="rId41"/>
    <p:sldId id="305" r:id="rId42"/>
    <p:sldId id="260" r:id="rId43"/>
    <p:sldId id="263" r:id="rId44"/>
    <p:sldId id="262" r:id="rId45"/>
    <p:sldId id="265" r:id="rId46"/>
    <p:sldId id="266" r:id="rId47"/>
    <p:sldId id="307" r:id="rId48"/>
    <p:sldId id="310" r:id="rId49"/>
    <p:sldId id="312" r:id="rId50"/>
    <p:sldId id="316" r:id="rId51"/>
    <p:sldId id="311" r:id="rId52"/>
    <p:sldId id="274" r:id="rId53"/>
    <p:sldId id="297" r:id="rId54"/>
    <p:sldId id="306"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925713-644B-433E-863B-6BD6342FC176}" type="datetimeFigureOut">
              <a:rPr lang="el-GR" smtClean="0"/>
              <a:t>29/5/2019</a:t>
            </a:fld>
            <a:endParaRPr lang="el-G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l-GR" smtClean="0"/>
              <a:t>Πανεπιστήμιο Θεσσαλίας - ΠΤΔΕ - - Διαδικτυακά Περιβάλλοντα Μάθησης - Λεγαντής Γιαννέλος</a:t>
            </a:r>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619314-2C10-4907-8856-6935F7C6445C}" type="slidenum">
              <a:rPr lang="el-GR" smtClean="0"/>
              <a:t>‹#›</a:t>
            </a:fld>
            <a:endParaRPr lang="el-GR"/>
          </a:p>
        </p:txBody>
      </p:sp>
    </p:spTree>
    <p:extLst>
      <p:ext uri="{BB962C8B-B14F-4D97-AF65-F5344CB8AC3E}">
        <p14:creationId xmlns:p14="http://schemas.microsoft.com/office/powerpoint/2010/main" val="315404988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753E42-069F-4429-BB16-D81E6A2CB9E4}" type="datetimeFigureOut">
              <a:rPr lang="el-GR" smtClean="0"/>
              <a:t>29/5/2019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l-GR" smtClean="0"/>
              <a:t>Πανεπιστήμιο Θεσσαλίας - ΠΤΔΕ - - Διαδικτυακά Περιβάλλοντα Μάθησης - Λεγαντής Γιαννέλος</a:t>
            </a:r>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ECB6B7-5BDB-47CD-A0DF-0AC356CC5F9B}" type="slidenum">
              <a:rPr lang="el-GR" smtClean="0"/>
              <a:t>‹#›</a:t>
            </a:fld>
            <a:endParaRPr lang="el-GR"/>
          </a:p>
        </p:txBody>
      </p:sp>
    </p:spTree>
    <p:extLst>
      <p:ext uri="{BB962C8B-B14F-4D97-AF65-F5344CB8AC3E}">
        <p14:creationId xmlns:p14="http://schemas.microsoft.com/office/powerpoint/2010/main" val="315858105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70B493A-1417-4FBD-B134-477441766D4B}" type="datetime1">
              <a:rPr lang="en-US" smtClean="0"/>
              <a:t>5/29/2019</a:t>
            </a:fld>
            <a:endParaRPr lang="en-US" dirty="0"/>
          </a:p>
        </p:txBody>
      </p:sp>
      <p:sp>
        <p:nvSpPr>
          <p:cNvPr id="5" name="Footer Placeholder 4"/>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61991C04-D47A-4884-A059-F1359589D83E}" type="datetime1">
              <a:rPr lang="en-US" smtClean="0"/>
              <a:t>5/29/2019</a:t>
            </a:fld>
            <a:endParaRPr lang="en-US" dirty="0"/>
          </a:p>
        </p:txBody>
      </p:sp>
      <p:sp>
        <p:nvSpPr>
          <p:cNvPr id="6" name="Footer Placeholder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BBF1FA64-B710-4C18-AB20-B7A53C270218}" type="datetime1">
              <a:rPr lang="en-US" smtClean="0"/>
              <a:t>5/29/2019</a:t>
            </a:fld>
            <a:endParaRPr lang="en-US" dirty="0"/>
          </a:p>
        </p:txBody>
      </p:sp>
      <p:sp>
        <p:nvSpPr>
          <p:cNvPr id="5" name="Footer Placeholder 4"/>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Επεξεργασία 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018DC013-AA8D-46F4-BCF5-259232DE781E}" type="datetime1">
              <a:rPr lang="en-US" smtClean="0"/>
              <a:t>5/29/2019</a:t>
            </a:fld>
            <a:endParaRPr lang="en-US" dirty="0"/>
          </a:p>
        </p:txBody>
      </p:sp>
      <p:sp>
        <p:nvSpPr>
          <p:cNvPr id="5" name="Footer Placeholder 4"/>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96A36714-79E3-44A1-94FF-2630DD7B898D}" type="datetime1">
              <a:rPr lang="en-US" smtClean="0"/>
              <a:t>5/29/2019</a:t>
            </a:fld>
            <a:endParaRPr lang="en-US" dirty="0"/>
          </a:p>
        </p:txBody>
      </p:sp>
      <p:sp>
        <p:nvSpPr>
          <p:cNvPr id="5" name="Footer Placeholder 4"/>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2744B0A-87DA-4453-A2F9-19FF941DDB65}" type="datetime1">
              <a:rPr lang="en-US" smtClean="0"/>
              <a:t>5/29/2019</a:t>
            </a:fld>
            <a:endParaRPr lang="en-US" dirty="0"/>
          </a:p>
        </p:txBody>
      </p:sp>
      <p:sp>
        <p:nvSpPr>
          <p:cNvPr id="4" name="Footer Placeholder 4"/>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2D40CF-993D-4625-9FC3-3608C692FE40}" type="datetime1">
              <a:rPr lang="en-US" smtClean="0"/>
              <a:t>5/29/2019</a:t>
            </a:fld>
            <a:endParaRPr lang="en-US" dirty="0"/>
          </a:p>
        </p:txBody>
      </p:sp>
      <p:sp>
        <p:nvSpPr>
          <p:cNvPr id="4" name="Footer Placeholder 4"/>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3BF03B01-1ED8-4D49-ACBD-CDB00C45D6DC}" type="datetime1">
              <a:rPr lang="en-US" smtClean="0"/>
              <a:t>5/29/2019</a:t>
            </a:fld>
            <a:endParaRPr lang="en-US" dirty="0"/>
          </a:p>
        </p:txBody>
      </p:sp>
      <p:sp>
        <p:nvSpPr>
          <p:cNvPr id="5" name="Footer Placeholder 4"/>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6CD2144-86EB-4E13-B47C-750ED83DD099}" type="datetime1">
              <a:rPr lang="en-US" smtClean="0"/>
              <a:t>5/29/2019</a:t>
            </a:fld>
            <a:endParaRPr lang="en-US" dirty="0"/>
          </a:p>
        </p:txBody>
      </p:sp>
      <p:sp>
        <p:nvSpPr>
          <p:cNvPr id="5" name="Footer Placeholder 4"/>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4BDA7FCA-0B6D-4D47-88AB-55D8A1C68FEE}" type="datetime1">
              <a:rPr lang="en-US" smtClean="0"/>
              <a:t>5/29/2019</a:t>
            </a:fld>
            <a:endParaRPr lang="en-US" dirty="0"/>
          </a:p>
        </p:txBody>
      </p:sp>
      <p:sp>
        <p:nvSpPr>
          <p:cNvPr id="5" name="Footer Placeholder 4"/>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5DF95AE5-2C6C-4524-9CD9-7FE5D7462DF5}" type="datetime1">
              <a:rPr lang="en-US" smtClean="0"/>
              <a:t>5/29/2019</a:t>
            </a:fld>
            <a:endParaRPr lang="en-US" dirty="0"/>
          </a:p>
        </p:txBody>
      </p:sp>
      <p:sp>
        <p:nvSpPr>
          <p:cNvPr id="5" name="Footer Placeholder 4"/>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CC4AB0B1-8846-4494-AE11-E7C751CCE598}" type="datetime1">
              <a:rPr lang="en-US" smtClean="0"/>
              <a:t>5/29/2019</a:t>
            </a:fld>
            <a:endParaRPr lang="en-US" dirty="0"/>
          </a:p>
        </p:txBody>
      </p:sp>
      <p:sp>
        <p:nvSpPr>
          <p:cNvPr id="6" name="Footer Placeholder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E93F048E-5D40-4E2E-821E-E28000582F92}" type="datetime1">
              <a:rPr lang="en-US" smtClean="0"/>
              <a:t>5/29/2019</a:t>
            </a:fld>
            <a:endParaRPr lang="en-US" dirty="0"/>
          </a:p>
        </p:txBody>
      </p:sp>
      <p:sp>
        <p:nvSpPr>
          <p:cNvPr id="8" name="Footer Placeholder 7"/>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3D8BE20E-15E2-4A5B-AF44-B06D336F434C}" type="datetime1">
              <a:rPr lang="en-US" smtClean="0"/>
              <a:t>5/29/2019</a:t>
            </a:fld>
            <a:endParaRPr lang="en-US" dirty="0"/>
          </a:p>
        </p:txBody>
      </p:sp>
      <p:sp>
        <p:nvSpPr>
          <p:cNvPr id="5" name="Footer Placeholder 3"/>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5337CE3-0565-489D-B9BD-A722A222A3BE}" type="datetime1">
              <a:rPr lang="en-US" smtClean="0"/>
              <a:t>5/29/2019</a:t>
            </a:fld>
            <a:endParaRPr lang="en-US" dirty="0"/>
          </a:p>
        </p:txBody>
      </p:sp>
      <p:sp>
        <p:nvSpPr>
          <p:cNvPr id="5" name="Footer Placeholder 2"/>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7" name="Date Placeholder 4"/>
          <p:cNvSpPr>
            <a:spLocks noGrp="1"/>
          </p:cNvSpPr>
          <p:nvPr>
            <p:ph type="dt" sz="half" idx="10"/>
          </p:nvPr>
        </p:nvSpPr>
        <p:spPr/>
        <p:txBody>
          <a:bodyPr/>
          <a:lstStyle/>
          <a:p>
            <a:fld id="{CC969809-B034-47B3-B135-4D595150AEDA}" type="datetime1">
              <a:rPr lang="en-US" smtClean="0"/>
              <a:t>5/29/2019</a:t>
            </a:fld>
            <a:endParaRPr lang="en-US" dirty="0"/>
          </a:p>
        </p:txBody>
      </p:sp>
      <p:sp>
        <p:nvSpPr>
          <p:cNvPr id="5" name="Footer Placeholder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638223A2-E02D-4356-AE72-1FE97003DE9E}" type="datetime1">
              <a:rPr lang="en-US" smtClean="0"/>
              <a:t>5/29/2019</a:t>
            </a:fld>
            <a:endParaRPr lang="en-US" dirty="0"/>
          </a:p>
        </p:txBody>
      </p:sp>
      <p:sp>
        <p:nvSpPr>
          <p:cNvPr id="6" name="Footer Placeholder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69CBC55-7659-4C9E-9C68-16B54C174EA2}" type="datetime1">
              <a:rPr lang="en-US" smtClean="0"/>
              <a:t>5/29/2019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l-GR" smtClean="0"/>
              <a:t>Π.Θ. - ΠΤΔΕ - Διαδικτυακά Περιβάλλοντα Μάθησης - Λεγαντής Γιαννέλος</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dpa.gr/portal/page?_pageid=33,18990&amp;_dad=portal&amp;_schema=PORTA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dpa.gr/portal/page?_pageid=33,18990&amp;_dad=portal&amp;_schema=PORTA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ocs.google.com/document/d/1VBse0DR_GLnO9EP0ixvxuJR0i17LmJnK1UkqLcJrnu0/ed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6ZEuaSyU9v0"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hyperlink" Target="https://www.cnn.gr/eidhseis/tag/4833/tripadvisor" TargetMode="External"/><Relationship Id="rId2" Type="http://schemas.openxmlformats.org/officeDocument/2006/relationships/hyperlink" Target="https://www.cnn.gr/eidhseis/tag/502/smartphones" TargetMode="External"/><Relationship Id="rId1" Type="http://schemas.openxmlformats.org/officeDocument/2006/relationships/slideLayout" Target="../slideLayouts/slideLayout2.xml"/><Relationship Id="rId4" Type="http://schemas.openxmlformats.org/officeDocument/2006/relationships/hyperlink" Target="https://www.cnn.gr/eidhseis/tag/94/faceboo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nn.gr/eidhseis/tag/9727/prosopika-dedomena" TargetMode="External"/><Relationship Id="rId2" Type="http://schemas.openxmlformats.org/officeDocument/2006/relationships/hyperlink" Target="https://www.cnn.gr/eidhseis/tag/94/facebook" TargetMode="External"/><Relationship Id="rId1" Type="http://schemas.openxmlformats.org/officeDocument/2006/relationships/slideLayout" Target="../slideLayouts/slideLayout2.xml"/><Relationship Id="rId4" Type="http://schemas.openxmlformats.org/officeDocument/2006/relationships/hyperlink" Target="https://www.cnn.gr/eidhseis/tag/93/mark-zakermperg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cnn.gr/tech/story/148537/ta-prosopika-dedomena-einai-to-timima-gia-prosvasi-se-ypiresi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l.wikipedia.org/wiki/%CE%A0%CF%81%CE%BF%CF%80%CE%B1%CE%B3%CE%AC%CE%BD%CE%B4%CE%B1" TargetMode="External"/><Relationship Id="rId2" Type="http://schemas.openxmlformats.org/officeDocument/2006/relationships/hyperlink" Target="https://el.wikipedia.org/wiki/%CE%9A%CE%AF%CF%84%CF%81%CE%B9%CE%BD%CE%BF%CF%82_%CE%A4%CF%8D%CF%80%CE%BF%CF%82" TargetMode="External"/><Relationship Id="rId1" Type="http://schemas.openxmlformats.org/officeDocument/2006/relationships/slideLayout" Target="../slideLayouts/slideLayout2.xml"/><Relationship Id="rId5" Type="http://schemas.openxmlformats.org/officeDocument/2006/relationships/hyperlink" Target="https://el.wikipedia.org/wiki/%CE%9C%CE%AD%CF%83%CE%B1_%CE%BA%CE%BF%CE%B9%CE%BD%CF%89%CE%BD%CE%B9%CE%BA%CE%AE%CF%82_%CE%B4%CE%B9%CE%BA%CF%84%CF%8D%CF%89%CF%83%CE%B7%CF%82" TargetMode="External"/><Relationship Id="rId4" Type="http://schemas.openxmlformats.org/officeDocument/2006/relationships/hyperlink" Target="https://el.wikipedia.org/wiki/%CE%A0%CE%B1%CF%81%CE%B1%CF%80%CE%BB%CE%B7%CF%81%CE%BF%CF%86%CF%8C%CF%81%CE%B7%CF%83%CE%B7"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saferinternet4kids.gr/quiz-saferinternet4kids/quiz-fake-new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youtu.be/74ROrFUdndg" TargetMode="External"/><Relationship Id="rId2" Type="http://schemas.openxmlformats.org/officeDocument/2006/relationships/hyperlink" Target="https://www.youtube.com/watch?v=BMewugGeCKk" TargetMode="External"/><Relationship Id="rId1" Type="http://schemas.openxmlformats.org/officeDocument/2006/relationships/slideLayout" Target="../slideLayouts/slideLayout2.xml"/><Relationship Id="rId6" Type="http://schemas.openxmlformats.org/officeDocument/2006/relationships/hyperlink" Target="https://www.thepressproject.gr/article/130797/Thanatifora-fake-news-kai-akrodeksia-propaganda" TargetMode="External"/><Relationship Id="rId5" Type="http://schemas.openxmlformats.org/officeDocument/2006/relationships/hyperlink" Target="https://www.ellinikahoaxes.gr/2018/03/25/eidiseis-star-tv-sizigos-iptamenou" TargetMode="External"/><Relationship Id="rId4" Type="http://schemas.openxmlformats.org/officeDocument/2006/relationships/hyperlink" Target="https://www.ellinikahoaxes.gr/2018/11/21/star-chanel-more-fake-new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kathimerini.gr/993978/gallery/epikairothta/kosmos/to-facebook-paradexetai-ta-la8h-poy-ekane-sth-mianmar" TargetMode="External"/><Relationship Id="rId2" Type="http://schemas.openxmlformats.org/officeDocument/2006/relationships/hyperlink" Target="https://www.tovima.gr/2019/05/14/world/eyroekloges-se-kloio-lfrosikis-parapliroforisis/" TargetMode="External"/><Relationship Id="rId1" Type="http://schemas.openxmlformats.org/officeDocument/2006/relationships/slideLayout" Target="../slideLayouts/slideLayout2.xml"/><Relationship Id="rId4" Type="http://schemas.openxmlformats.org/officeDocument/2006/relationships/hyperlink" Target="https://www.tovima.gr/2018/08/29/world/ta-egklimata-toy-stratoy-tis-mianmar-kata-twn-roxingkia/"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ellinikahoaxes.g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document/d/1VBse0DR_GLnO9EP0ixvxuJR0i17LmJnK1UkqLcJrnu0/edit"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cnn.gr/tech/story/158845/neo-skandalo-to-facebook-paraxorise-se-150-etaireies-prosopika-dedomena-xriston" TargetMode="External"/><Relationship Id="rId7" Type="http://schemas.openxmlformats.org/officeDocument/2006/relationships/hyperlink" Target="http://www.ert.gr/eidiseis/diethni/ipa-i-diamachi-fbi-apple-katelixe-se-ipoklopi-dedomenon-apo-i-phone/" TargetMode="External"/><Relationship Id="rId2" Type="http://schemas.openxmlformats.org/officeDocument/2006/relationships/hyperlink" Target="https://www.ellinikahoaxes.gr/2018/03/16/ereuna-mit-fake-news" TargetMode="External"/><Relationship Id="rId1" Type="http://schemas.openxmlformats.org/officeDocument/2006/relationships/slideLayout" Target="../slideLayouts/slideLayout2.xml"/><Relationship Id="rId6" Type="http://schemas.openxmlformats.org/officeDocument/2006/relationships/hyperlink" Target="https://el.wikipedia.org/wiki/%CE%A0%CF%81%CE%BF%CF%83%CF%89%CF%80%CE%B9%CE%BA%CE%AC_%CE%94%CE%B5%CE%B4%CE%BF%CE%BC%CE%AD%CE%BD%CE%B1" TargetMode="External"/><Relationship Id="rId5" Type="http://schemas.openxmlformats.org/officeDocument/2006/relationships/hyperlink" Target="http://www.kathimerini.gr/1000870/article/epikairothta/kosmos/new-york-times-to-facebook-poylhse-mhnymata-kai-dedomena-xrhstwn-se-microsoft-amazon-netflix-kai-spotify" TargetMode="External"/><Relationship Id="rId4" Type="http://schemas.openxmlformats.org/officeDocument/2006/relationships/hyperlink" Target="https://saferinternet4kids.gr/"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tvxs.gr/news/sci-tech/pos-ta-dedomena-ton-smartphone-parakoloythoyn-kathe-mas-kinisi" TargetMode="External"/><Relationship Id="rId7" Type="http://schemas.openxmlformats.org/officeDocument/2006/relationships/hyperlink" Target="https://www.thepressproject.gr/article/130797/Thanatifora-fake-news-kai-akrodeksia-propaganda" TargetMode="External"/><Relationship Id="rId2" Type="http://schemas.openxmlformats.org/officeDocument/2006/relationships/hyperlink" Target="https://saferinternet4kids.gr/nea/data-and-mobile-phone/" TargetMode="External"/><Relationship Id="rId1" Type="http://schemas.openxmlformats.org/officeDocument/2006/relationships/slideLayout" Target="../slideLayouts/slideLayout2.xml"/><Relationship Id="rId6" Type="http://schemas.openxmlformats.org/officeDocument/2006/relationships/hyperlink" Target="https://www.tovima.gr/2018/08/23/world/to-facebook-ypeythyno-gia-ratsistikes-epitheseis-sti-germania/" TargetMode="External"/><Relationship Id="rId5" Type="http://schemas.openxmlformats.org/officeDocument/2006/relationships/hyperlink" Target="https://www.lifo.gr/articles/mediac_articles/219904/ta-18-toylaxiston-skandala-toy-facebook-mesa-sto-2018" TargetMode="External"/><Relationship Id="rId4" Type="http://schemas.openxmlformats.org/officeDocument/2006/relationships/hyperlink" Target="http://www.kathimerini.gr/1002867/article/texnologia/diadiktyo/plasth-ka8hmerinothta"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ellinikahoaxes.gr/2018/03/16/ereuna-mit-fake-news" TargetMode="External"/><Relationship Id="rId2" Type="http://schemas.openxmlformats.org/officeDocument/2006/relationships/hyperlink" Target="http://www.kathimerini.gr/993978/gallery/epikairothta/kosmos/to-facebook-paradexetai-ta-la8h-poy-ekane-sth-mianmar" TargetMode="External"/><Relationship Id="rId1" Type="http://schemas.openxmlformats.org/officeDocument/2006/relationships/slideLayout" Target="../slideLayouts/slideLayout2.xml"/><Relationship Id="rId4" Type="http://schemas.openxmlformats.org/officeDocument/2006/relationships/hyperlink" Target="https://www.ethnos.gr/kosmos/40594_fake-news-i-finlandia-xekinise-ton-polemo-apo-ta-sholika-thrani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nn.gr/eidhseis/tag/21970/email"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www.cnn.gr/eidhseis/tag/1180/xake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18866" y="696036"/>
            <a:ext cx="9867331" cy="4776716"/>
          </a:xfrm>
        </p:spPr>
        <p:txBody>
          <a:bodyPr anchor="ctr"/>
          <a:lstStyle/>
          <a:p>
            <a:pPr>
              <a:lnSpc>
                <a:spcPct val="150000"/>
              </a:lnSpc>
            </a:pPr>
            <a:r>
              <a:rPr lang="el-GR" sz="6000" dirty="0" smtClean="0"/>
              <a:t/>
            </a:r>
            <a:br>
              <a:rPr lang="el-GR" sz="6000" dirty="0" smtClean="0"/>
            </a:br>
            <a:r>
              <a:rPr lang="el-GR" sz="6000" dirty="0" smtClean="0"/>
              <a:t>Προσωπικά δεδομένα</a:t>
            </a:r>
            <a:br>
              <a:rPr lang="el-GR" sz="6000" dirty="0" smtClean="0"/>
            </a:br>
            <a:r>
              <a:rPr lang="el-GR" sz="6000" dirty="0" smtClean="0"/>
              <a:t/>
            </a:r>
            <a:br>
              <a:rPr lang="el-GR" sz="6000" dirty="0" smtClean="0"/>
            </a:br>
            <a:r>
              <a:rPr lang="el-GR" sz="6000" dirty="0" smtClean="0"/>
              <a:t>Ψευδείς ειδήσεις ή </a:t>
            </a:r>
            <a:r>
              <a:rPr lang="en-US" sz="6000" dirty="0" smtClean="0"/>
              <a:t>Hoaxes</a:t>
            </a:r>
            <a:r>
              <a:rPr lang="el-GR" sz="6000" dirty="0" smtClean="0"/>
              <a:t/>
            </a:r>
            <a:br>
              <a:rPr lang="el-GR" sz="6000" dirty="0" smtClean="0"/>
            </a:br>
            <a:endParaRPr lang="el-GR" sz="6000"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3373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868082"/>
          </a:xfrm>
        </p:spPr>
        <p:txBody>
          <a:bodyPr/>
          <a:lstStyle/>
          <a:p>
            <a:r>
              <a:rPr lang="el-GR" dirty="0" smtClean="0"/>
              <a:t>Προσωπικά δεδομένα </a:t>
            </a:r>
            <a:r>
              <a:rPr lang="el-GR" dirty="0" err="1"/>
              <a:t>Adobe</a:t>
            </a:r>
            <a:r>
              <a:rPr lang="el-GR" dirty="0"/>
              <a:t/>
            </a:r>
            <a:br>
              <a:rPr lang="el-GR" dirty="0"/>
            </a:br>
            <a:endParaRPr lang="el-GR" dirty="0"/>
          </a:p>
        </p:txBody>
      </p:sp>
      <p:sp>
        <p:nvSpPr>
          <p:cNvPr id="3" name="Θέση περιεχομένου 2"/>
          <p:cNvSpPr>
            <a:spLocks noGrp="1"/>
          </p:cNvSpPr>
          <p:nvPr>
            <p:ph idx="1"/>
          </p:nvPr>
        </p:nvSpPr>
        <p:spPr>
          <a:xfrm>
            <a:off x="304800" y="1146629"/>
            <a:ext cx="11523406" cy="5602513"/>
          </a:xfrm>
        </p:spPr>
        <p:txBody>
          <a:bodyPr>
            <a:normAutofit lnSpcReduction="10000"/>
          </a:bodyPr>
          <a:lstStyle/>
          <a:p>
            <a:pPr algn="just"/>
            <a:r>
              <a:rPr lang="el-GR" dirty="0" smtClean="0"/>
              <a:t>Ο </a:t>
            </a:r>
            <a:r>
              <a:rPr lang="el-GR" dirty="0" err="1"/>
              <a:t>μπλόγκερ</a:t>
            </a:r>
            <a:r>
              <a:rPr lang="el-GR" dirty="0"/>
              <a:t> σε θέματα ασφαλείας </a:t>
            </a:r>
            <a:r>
              <a:rPr lang="el-GR" b="1" dirty="0"/>
              <a:t>Μπράιαν</a:t>
            </a:r>
            <a:r>
              <a:rPr lang="el-GR" dirty="0"/>
              <a:t> </a:t>
            </a:r>
            <a:r>
              <a:rPr lang="el-GR" b="1" dirty="0"/>
              <a:t>Κρεμπς</a:t>
            </a:r>
            <a:r>
              <a:rPr lang="el-GR" dirty="0"/>
              <a:t> ήταν ο πρώτος που γνωστοποίησε την παραβίαση δεδομένων στο σύστημα της </a:t>
            </a:r>
            <a:r>
              <a:rPr lang="el-GR" dirty="0" err="1"/>
              <a:t>Adobe</a:t>
            </a:r>
            <a:r>
              <a:rPr lang="el-GR" dirty="0"/>
              <a:t> τον Οκτώβριο του </a:t>
            </a:r>
            <a:r>
              <a:rPr lang="el-GR" dirty="0" smtClean="0"/>
              <a:t>2013</a:t>
            </a:r>
          </a:p>
          <a:p>
            <a:pPr algn="just"/>
            <a:endParaRPr lang="el-GR" dirty="0" smtClean="0"/>
          </a:p>
          <a:p>
            <a:pPr algn="just"/>
            <a:r>
              <a:rPr lang="el-GR" dirty="0" smtClean="0"/>
              <a:t>Σε </a:t>
            </a:r>
            <a:r>
              <a:rPr lang="el-GR" dirty="0"/>
              <a:t>αρχική της δήλωση η </a:t>
            </a:r>
            <a:r>
              <a:rPr lang="el-GR" dirty="0" err="1"/>
              <a:t>Adobe</a:t>
            </a:r>
            <a:r>
              <a:rPr lang="el-GR" dirty="0"/>
              <a:t> εκτίμησε ότι τα θύματα </a:t>
            </a:r>
            <a:r>
              <a:rPr lang="el-GR" b="1" dirty="0"/>
              <a:t>ανέρχονταν</a:t>
            </a:r>
            <a:r>
              <a:rPr lang="el-GR" dirty="0"/>
              <a:t> στα 3 εκατομμύρια. Παράλληλα, </a:t>
            </a:r>
            <a:r>
              <a:rPr lang="el-GR" b="1" dirty="0"/>
              <a:t>αποκάλυψαν</a:t>
            </a:r>
            <a:r>
              <a:rPr lang="el-GR" dirty="0"/>
              <a:t> ότι επηρεάστηκε αριθμός χρηστών –άγνωστο ακριβώς πόσοι- </a:t>
            </a:r>
            <a:r>
              <a:rPr lang="el-GR" b="1" dirty="0"/>
              <a:t>τα </a:t>
            </a:r>
            <a:r>
              <a:rPr lang="el-GR" b="1" dirty="0" err="1"/>
              <a:t>αποκρυπτογραφημένα</a:t>
            </a:r>
            <a:r>
              <a:rPr lang="el-GR" b="1" dirty="0"/>
              <a:t> στοιχεία πιστωτικών καρτών των οποίων είχαν επίσης </a:t>
            </a:r>
            <a:r>
              <a:rPr lang="el-GR" b="1" dirty="0" smtClean="0"/>
              <a:t>εκτεθεί</a:t>
            </a:r>
          </a:p>
          <a:p>
            <a:pPr algn="just"/>
            <a:r>
              <a:rPr lang="el-GR" dirty="0" smtClean="0"/>
              <a:t>.</a:t>
            </a:r>
            <a:endParaRPr lang="el-GR" dirty="0"/>
          </a:p>
          <a:p>
            <a:pPr algn="just"/>
            <a:r>
              <a:rPr lang="el-GR" dirty="0"/>
              <a:t>Η </a:t>
            </a:r>
            <a:r>
              <a:rPr lang="el-GR" dirty="0" err="1"/>
              <a:t>Adobe</a:t>
            </a:r>
            <a:r>
              <a:rPr lang="el-GR" dirty="0"/>
              <a:t> διόρθωσε την δήλωσή της τον ίδιο μήνα εκτιμώντας ότι οι </a:t>
            </a:r>
            <a:r>
              <a:rPr lang="el-GR" dirty="0" err="1"/>
              <a:t>χάκερ</a:t>
            </a:r>
            <a:r>
              <a:rPr lang="el-GR" dirty="0"/>
              <a:t> είχαν πρόσβαση στοιχεία </a:t>
            </a:r>
            <a:r>
              <a:rPr lang="el-GR" b="1" dirty="0"/>
              <a:t>πρόσβασης</a:t>
            </a:r>
            <a:r>
              <a:rPr lang="el-GR" dirty="0"/>
              <a:t> 38 εκατομμυρίων «ενεργών χρηστών». Ο Κρεμπς όμως δήλωσε ότι το αρχείο που είχε αναρτηθεί μερικές μέρες νωρίτερα περιλάμβανε πάνω από 150 στοιχεία πρόσβασης, τον πηγαίο </a:t>
            </a:r>
            <a:r>
              <a:rPr lang="el-GR" b="1" dirty="0"/>
              <a:t>κώδικα</a:t>
            </a:r>
            <a:r>
              <a:rPr lang="el-GR" dirty="0"/>
              <a:t> για πολλά από τα προϊόντα της </a:t>
            </a:r>
            <a:r>
              <a:rPr lang="el-GR" b="1" dirty="0" err="1"/>
              <a:t>Adobe</a:t>
            </a:r>
            <a:r>
              <a:rPr lang="el-GR" dirty="0"/>
              <a:t> όπως και τα ονόματα, στοιχεία πρόσβασης και στοιχεία πιστωτικών και χρεωστικών καρτών των χρηστών της </a:t>
            </a:r>
            <a:r>
              <a:rPr lang="el-GR" dirty="0" err="1"/>
              <a:t>Adobe</a:t>
            </a:r>
            <a:r>
              <a:rPr lang="el-GR" dirty="0" smtClean="0"/>
              <a:t>.</a:t>
            </a:r>
          </a:p>
          <a:p>
            <a:pPr algn="just"/>
            <a:endParaRPr lang="el-GR" dirty="0"/>
          </a:p>
          <a:p>
            <a:pPr algn="just"/>
            <a:r>
              <a:rPr lang="el-GR" dirty="0"/>
              <a:t>Η εταιρεία αναγκάστηκε να πληρώσει 1,1 εκατ. δολάρια σε νομικά έξοδα και άγνωστο ποσό </a:t>
            </a:r>
            <a:r>
              <a:rPr lang="el-GR" dirty="0" err="1"/>
              <a:t>σε</a:t>
            </a:r>
            <a:r>
              <a:rPr lang="el-GR" b="1" dirty="0" err="1"/>
              <a:t>αποζημιώσεις</a:t>
            </a:r>
            <a:r>
              <a:rPr lang="el-GR" b="1" dirty="0"/>
              <a:t> χρηστών.</a:t>
            </a:r>
            <a:endParaRPr lang="el-GR" dirty="0"/>
          </a:p>
          <a:p>
            <a:endParaRPr lang="el-GR"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2522885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Προσωπικά δεδομένα</a:t>
            </a:r>
            <a:endParaRPr lang="el-GR" dirty="0"/>
          </a:p>
        </p:txBody>
      </p:sp>
      <p:sp>
        <p:nvSpPr>
          <p:cNvPr id="3" name="Θέση περιεχομένου 2"/>
          <p:cNvSpPr>
            <a:spLocks noGrp="1"/>
          </p:cNvSpPr>
          <p:nvPr>
            <p:ph idx="1"/>
          </p:nvPr>
        </p:nvSpPr>
        <p:spPr>
          <a:xfrm>
            <a:off x="457200" y="1592826"/>
            <a:ext cx="11326761" cy="4655573"/>
          </a:xfrm>
        </p:spPr>
        <p:txBody>
          <a:bodyPr/>
          <a:lstStyle/>
          <a:p>
            <a:pPr algn="just"/>
            <a:r>
              <a:rPr lang="el-GR" sz="2400" dirty="0"/>
              <a:t>Τα </a:t>
            </a:r>
            <a:r>
              <a:rPr lang="el-GR" sz="2400" b="1" dirty="0"/>
              <a:t>κοινωνικά</a:t>
            </a:r>
            <a:r>
              <a:rPr lang="el-GR" sz="2400" dirty="0"/>
              <a:t> </a:t>
            </a:r>
            <a:r>
              <a:rPr lang="el-GR" sz="2400" b="1" dirty="0"/>
              <a:t>δίκτυα</a:t>
            </a:r>
            <a:r>
              <a:rPr lang="el-GR" sz="2400" dirty="0"/>
              <a:t> και οι τεχνολογικοί κολοσσοί δέχονται τον τελευταίο χρόνο σφοδρές πιέσεις για να δώσουν στους χρήστες μεγαλύτερο έλεγχο των δεδομένων τους αλλά και να βελτιώσουν τους ελέγχους </a:t>
            </a:r>
            <a:r>
              <a:rPr lang="el-GR" sz="2400" dirty="0" err="1"/>
              <a:t>ιδιωτικότητας</a:t>
            </a:r>
            <a:r>
              <a:rPr lang="el-GR" sz="2400" dirty="0" smtClean="0"/>
              <a:t>.</a:t>
            </a:r>
          </a:p>
          <a:p>
            <a:pPr algn="just"/>
            <a:endParaRPr lang="el-GR" sz="2400" dirty="0"/>
          </a:p>
          <a:p>
            <a:pPr algn="just"/>
            <a:r>
              <a:rPr lang="el-GR" sz="2400" b="1" dirty="0"/>
              <a:t>Η υιοθέτηση του GDPR</a:t>
            </a:r>
            <a:r>
              <a:rPr lang="el-GR" sz="2400" dirty="0"/>
              <a:t>, του </a:t>
            </a:r>
            <a:r>
              <a:rPr lang="el-GR" sz="2400" b="1" dirty="0"/>
              <a:t>Γενικού Κανονισμού</a:t>
            </a:r>
            <a:r>
              <a:rPr lang="el-GR" sz="2400" dirty="0"/>
              <a:t> για την </a:t>
            </a:r>
            <a:r>
              <a:rPr lang="el-GR" sz="2400" b="1" dirty="0"/>
              <a:t>Προστασία Δεδομένων</a:t>
            </a:r>
            <a:r>
              <a:rPr lang="el-GR" sz="2400" dirty="0"/>
              <a:t>, επέτρεψε στους Ευρωπαίους να ελέγχουν καλύτερα τον τρόπο με τον οποίο οι διάφορες εταιρείες αξιοποιούν τα δεδομένα τους.</a:t>
            </a:r>
          </a:p>
          <a:p>
            <a:endParaRPr lang="el-GR"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67177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Προσωπικά δεδομένα</a:t>
            </a:r>
            <a:endParaRPr lang="el-GR" dirty="0"/>
          </a:p>
        </p:txBody>
      </p:sp>
      <p:sp>
        <p:nvSpPr>
          <p:cNvPr id="3" name="Θέση περιεχομένου 2"/>
          <p:cNvSpPr>
            <a:spLocks noGrp="1"/>
          </p:cNvSpPr>
          <p:nvPr>
            <p:ph idx="1"/>
          </p:nvPr>
        </p:nvSpPr>
        <p:spPr>
          <a:xfrm>
            <a:off x="319314" y="1190172"/>
            <a:ext cx="11553372" cy="5312228"/>
          </a:xfrm>
        </p:spPr>
        <p:txBody>
          <a:bodyPr>
            <a:normAutofit/>
          </a:bodyPr>
          <a:lstStyle/>
          <a:p>
            <a:pPr algn="just"/>
            <a:endParaRPr lang="el-GR" sz="2400" b="1" dirty="0" smtClean="0">
              <a:hlinkClick r:id="rId2"/>
            </a:endParaRPr>
          </a:p>
          <a:p>
            <a:pPr algn="just"/>
            <a:r>
              <a:rPr lang="el-GR" sz="2400" b="1" dirty="0" smtClean="0">
                <a:hlinkClick r:id="rId2"/>
              </a:rPr>
              <a:t>Προσωπικά </a:t>
            </a:r>
            <a:r>
              <a:rPr lang="el-GR" sz="2400" b="1" dirty="0">
                <a:hlinkClick r:id="rId2"/>
              </a:rPr>
              <a:t>δεδομένα</a:t>
            </a:r>
            <a:r>
              <a:rPr lang="el-GR" sz="2400" dirty="0"/>
              <a:t> είναι κάθε πληροφορία που αναφέρεται στο πρόσωπο του κάθε ατόμου, όπως: το όνομα και το επάγγελμά του, η οικογενειακή του κατάσταση, η ηλικία του, ο τόπος κατοικίας, η φυλετική του προέλευση, τα πολιτικά του φρονήματα, η θρησκεία που πιστεύει, οι φιλοσοφικές του απόψεις, η συνδικαλιστική του δράση, η υγεία του, η ερωτική του ζωή και οι τυχόν ποινικές του διώξεις και καταδίκες</a:t>
            </a:r>
            <a:r>
              <a:rPr lang="el-GR" sz="2400" dirty="0" smtClean="0"/>
              <a:t>.</a:t>
            </a:r>
          </a:p>
          <a:p>
            <a:pPr algn="just"/>
            <a:endParaRPr lang="el-GR" sz="2400" dirty="0"/>
          </a:p>
          <a:p>
            <a:pPr algn="just"/>
            <a:r>
              <a:rPr lang="el-GR" sz="2400" dirty="0"/>
              <a:t>Δεν θεωρούνται προσωπικά δεδομένα πληροφορίες από τις οποίες δεν </a:t>
            </a:r>
            <a:r>
              <a:rPr lang="el-GR" sz="2400" dirty="0" err="1"/>
              <a:t>δυνάται</a:t>
            </a:r>
            <a:r>
              <a:rPr lang="el-GR" sz="2400" dirty="0"/>
              <a:t> να </a:t>
            </a:r>
            <a:r>
              <a:rPr lang="el-GR" sz="2400" dirty="0" err="1"/>
              <a:t>ταυτοποιηθεί</a:t>
            </a:r>
            <a:r>
              <a:rPr lang="el-GR" sz="2400" dirty="0"/>
              <a:t> ένα συγκεκριμένο άτομο.</a:t>
            </a:r>
          </a:p>
          <a:p>
            <a:endParaRPr lang="el-GR"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368126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Προσωπικά δεδομένα</a:t>
            </a:r>
            <a:endParaRPr lang="el-GR" dirty="0"/>
          </a:p>
        </p:txBody>
      </p:sp>
      <p:sp>
        <p:nvSpPr>
          <p:cNvPr id="3" name="Θέση περιεχομένου 2"/>
          <p:cNvSpPr>
            <a:spLocks noGrp="1"/>
          </p:cNvSpPr>
          <p:nvPr>
            <p:ph idx="1"/>
          </p:nvPr>
        </p:nvSpPr>
        <p:spPr>
          <a:xfrm>
            <a:off x="1103312" y="1422400"/>
            <a:ext cx="10551659" cy="4825999"/>
          </a:xfrm>
        </p:spPr>
        <p:txBody>
          <a:bodyPr/>
          <a:lstStyle/>
          <a:p>
            <a:pPr algn="just"/>
            <a:r>
              <a:rPr lang="el-GR" sz="2400" b="1" dirty="0"/>
              <a:t>Ευαίσθητα προσωπικά </a:t>
            </a:r>
            <a:r>
              <a:rPr lang="el-GR" sz="2400" b="1" dirty="0" smtClean="0"/>
              <a:t>δεδομένα </a:t>
            </a:r>
            <a:r>
              <a:rPr lang="el-GR" sz="2400" dirty="0" smtClean="0"/>
              <a:t>Από </a:t>
            </a:r>
            <a:r>
              <a:rPr lang="el-GR" sz="2400" dirty="0"/>
              <a:t>τα </a:t>
            </a:r>
            <a:r>
              <a:rPr lang="el-GR" sz="2400" dirty="0" smtClean="0"/>
              <a:t>προηγούμενα </a:t>
            </a:r>
            <a:r>
              <a:rPr lang="el-GR" sz="2400" dirty="0"/>
              <a:t>προσωπικά δεδομένα πολλά είναι </a:t>
            </a:r>
            <a:r>
              <a:rPr lang="el-GR" sz="2400" b="1" dirty="0">
                <a:hlinkClick r:id="rId2"/>
              </a:rPr>
              <a:t>ευαίσθητα</a:t>
            </a:r>
            <a:r>
              <a:rPr lang="el-GR" sz="2400" dirty="0"/>
              <a:t>, έχουν δηλαδή ιδιαίτερη βαρύτητα για το σχηματισμό της εικόνας της προσωπικότητάς του ατόμου. Αυτά είναι η φυλετική ή εθνική προέλευση, τα πολιτικά φρονήματα, οι θρησκευτικές ή φιλοσοφικές πεποιθήσεις, η συμμετοχή σε ένωση, σωματείο και συνδικαλιστική οργάνωση, η υγεία, η κοινωνική πρόνοια και η ερωτική ζωή καθώς και τα σχετικά με ποινικές διώξεις ή καταδίκες.</a:t>
            </a:r>
          </a:p>
          <a:p>
            <a:endParaRPr lang="el-GR"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71054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46112" y="1625600"/>
            <a:ext cx="10834688" cy="4622800"/>
          </a:xfrm>
        </p:spPr>
        <p:txBody>
          <a:bodyPr>
            <a:normAutofit/>
          </a:bodyPr>
          <a:lstStyle/>
          <a:p>
            <a:pPr algn="just"/>
            <a:r>
              <a:rPr lang="el-GR" sz="2400" b="1" dirty="0" smtClean="0"/>
              <a:t>Επεξεργασία </a:t>
            </a:r>
            <a:r>
              <a:rPr lang="el-GR" sz="2400" b="1" dirty="0"/>
              <a:t>δεδομένων προσωπικού χαρακτήρα</a:t>
            </a:r>
            <a:r>
              <a:rPr lang="el-GR" sz="2400" dirty="0"/>
              <a:t> λέγεται κάθε εργασία ή σειρά εργασιών που πραγματοποιείται, από το Δημόσιο ή από νομικό πρόσωπο δημοσίου δικαίου ή ιδιωτικού δικαίου ή ένωση προσώπων ή φυσικό πρόσωπο με ή χωρίς τη βοήθεια αυτοματοποιημένων μεθόδων και εφαρμόζονται σε δεδομένα προσωπικού χαρακτήρα, όπως η συλλογή, η καταχώριση, η οργάνωση, η διατήρηση ή αποθήκευση, η τροποποίηση, η εξαγωγή, η χρήση, η διαβίβαση, η διάδοση ή κάθε άλλης μορφής διάθεση, η συσχέτιση ή ο συνδυασμός, η διασύνδεση, η δέσμευση (κλείδωμα), η διαγραφή, η καταστροφή.</a:t>
            </a:r>
          </a:p>
          <a:p>
            <a:endParaRPr lang="el-GR" dirty="0"/>
          </a:p>
        </p:txBody>
      </p:sp>
      <p:sp>
        <p:nvSpPr>
          <p:cNvPr id="4" name="Τίτλος 1"/>
          <p:cNvSpPr>
            <a:spLocks noGrp="1"/>
          </p:cNvSpPr>
          <p:nvPr>
            <p:ph type="title"/>
          </p:nvPr>
        </p:nvSpPr>
        <p:spPr/>
        <p:txBody>
          <a:bodyPr/>
          <a:lstStyle/>
          <a:p>
            <a:r>
              <a:rPr lang="el-GR" dirty="0" smtClean="0"/>
              <a:t>Προσωπικά δεδομένα</a:t>
            </a:r>
            <a:endParaRPr lang="el-GR" dirty="0"/>
          </a:p>
        </p:txBody>
      </p:sp>
      <p:sp>
        <p:nvSpPr>
          <p:cNvPr id="7" name="Θέση υποσέλιδου 6"/>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325989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Προσωπικά δεδομένα</a:t>
            </a:r>
            <a:endParaRPr lang="el-GR" dirty="0"/>
          </a:p>
        </p:txBody>
      </p:sp>
      <p:sp>
        <p:nvSpPr>
          <p:cNvPr id="3" name="Θέση περιεχομένου 2"/>
          <p:cNvSpPr>
            <a:spLocks noGrp="1"/>
          </p:cNvSpPr>
          <p:nvPr>
            <p:ph idx="1"/>
          </p:nvPr>
        </p:nvSpPr>
        <p:spPr>
          <a:xfrm>
            <a:off x="442452" y="1179872"/>
            <a:ext cx="10972800" cy="5235676"/>
          </a:xfrm>
        </p:spPr>
        <p:txBody>
          <a:bodyPr>
            <a:normAutofit lnSpcReduction="10000"/>
          </a:bodyPr>
          <a:lstStyle/>
          <a:p>
            <a:r>
              <a:rPr lang="el-GR" sz="2400" dirty="0" smtClean="0"/>
              <a:t>Ερώτημα : τι αναρτώ στα κοινωνικά μέσα δικτύωσης</a:t>
            </a:r>
            <a:r>
              <a:rPr lang="en-US" sz="2400" dirty="0" smtClean="0"/>
              <a:t>;</a:t>
            </a:r>
            <a:endParaRPr lang="el-GR" sz="2400" dirty="0" smtClean="0"/>
          </a:p>
          <a:p>
            <a:endParaRPr lang="el-GR" sz="2400" dirty="0" smtClean="0"/>
          </a:p>
          <a:p>
            <a:r>
              <a:rPr lang="el-GR" sz="2400" dirty="0" smtClean="0"/>
              <a:t>Τι θέλω να βρίσκεται πραγματικά εκεί σε περίπτωση που και κάποιος άλλος έχει πρόσβαση;</a:t>
            </a:r>
          </a:p>
          <a:p>
            <a:endParaRPr lang="el-GR" sz="2400" dirty="0" smtClean="0"/>
          </a:p>
          <a:p>
            <a:r>
              <a:rPr lang="el-GR" sz="2400" dirty="0" smtClean="0"/>
              <a:t>Τι μοιράζομαι με </a:t>
            </a:r>
            <a:r>
              <a:rPr lang="el-GR" sz="2400" dirty="0" err="1" smtClean="0"/>
              <a:t>μειλ</a:t>
            </a:r>
            <a:r>
              <a:rPr lang="el-GR" sz="2400" dirty="0" smtClean="0"/>
              <a:t> ή προγράμματα </a:t>
            </a:r>
            <a:r>
              <a:rPr lang="en-US" sz="2400" dirty="0" smtClean="0"/>
              <a:t>chat;</a:t>
            </a:r>
            <a:endParaRPr lang="el-GR" sz="2400" dirty="0" smtClean="0"/>
          </a:p>
          <a:p>
            <a:endParaRPr lang="el-GR" sz="2400" dirty="0" smtClean="0"/>
          </a:p>
          <a:p>
            <a:r>
              <a:rPr lang="el-GR" sz="2400" dirty="0" smtClean="0"/>
              <a:t>Τι δικαιώματα παραχωρώ στις εφαρμογές που χρησιμοποιώ συσκευές κινητής τηλεφωνίας</a:t>
            </a:r>
          </a:p>
          <a:p>
            <a:endParaRPr lang="el-GR" sz="2400" dirty="0"/>
          </a:p>
          <a:p>
            <a:r>
              <a:rPr lang="el-GR" sz="2400" dirty="0" smtClean="0"/>
              <a:t>Μπορώ να </a:t>
            </a:r>
            <a:r>
              <a:rPr lang="el-GR" sz="2400" dirty="0" err="1" smtClean="0"/>
              <a:t>χρησιμοποιήσωένα</a:t>
            </a:r>
            <a:r>
              <a:rPr lang="el-GR" sz="2400" dirty="0" smtClean="0"/>
              <a:t> </a:t>
            </a:r>
            <a:r>
              <a:rPr lang="en-US" sz="2400" dirty="0" smtClean="0"/>
              <a:t>Android </a:t>
            </a:r>
            <a:r>
              <a:rPr lang="el-GR" sz="2400" dirty="0" smtClean="0"/>
              <a:t>κινητό</a:t>
            </a:r>
            <a:r>
              <a:rPr lang="en-US" sz="2400" dirty="0" smtClean="0"/>
              <a:t> </a:t>
            </a:r>
            <a:r>
              <a:rPr lang="el-GR" sz="2400" dirty="0" err="1" smtClean="0"/>
              <a:t>χωρις</a:t>
            </a:r>
            <a:r>
              <a:rPr lang="el-GR" sz="2400" dirty="0" smtClean="0"/>
              <a:t> να έχω Λογαριασμό </a:t>
            </a:r>
            <a:r>
              <a:rPr lang="en-US" sz="2400" dirty="0" smtClean="0"/>
              <a:t>google?</a:t>
            </a:r>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208028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49350" y="246241"/>
            <a:ext cx="9404723" cy="1600200"/>
          </a:xfrm>
        </p:spPr>
        <p:txBody>
          <a:bodyPr/>
          <a:lstStyle/>
          <a:p>
            <a:r>
              <a:rPr lang="el-GR" dirty="0" smtClean="0"/>
              <a:t>Προσωπικά δεδομένα </a:t>
            </a:r>
            <a:r>
              <a:rPr lang="el-GR" sz="2800" dirty="0"/>
              <a:t>Πώς ένα «έξυπνο» ηχείο κατέγραψε ιδιωτική συνομιλία και την αποκάλυψε σε τρίτο</a:t>
            </a:r>
            <a:br>
              <a:rPr lang="el-GR" sz="2800" dirty="0"/>
            </a:br>
            <a:endParaRPr lang="el-GR" sz="2800"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4784" y="1846441"/>
            <a:ext cx="8556996" cy="4805082"/>
          </a:xfrm>
        </p:spPr>
      </p:pic>
      <p:sp>
        <p:nvSpPr>
          <p:cNvPr id="7" name="Θέση υποσέλιδου 6"/>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62801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889385"/>
          </a:xfrm>
        </p:spPr>
        <p:txBody>
          <a:bodyPr/>
          <a:lstStyle/>
          <a:p>
            <a:r>
              <a:rPr lang="el-GR" dirty="0" smtClean="0"/>
              <a:t>Προσωπικά δεδομένα </a:t>
            </a:r>
            <a:r>
              <a:rPr lang="el-GR" sz="2800" dirty="0" smtClean="0"/>
              <a:t>ένα </a:t>
            </a:r>
            <a:r>
              <a:rPr lang="el-GR" sz="2800" dirty="0"/>
              <a:t>«έξυπνο» </a:t>
            </a:r>
            <a:r>
              <a:rPr lang="el-GR" sz="2800" dirty="0" smtClean="0"/>
              <a:t>ηχείο</a:t>
            </a:r>
            <a:r>
              <a:rPr lang="el-GR" sz="2800" dirty="0"/>
              <a:t/>
            </a:r>
            <a:br>
              <a:rPr lang="el-GR" sz="2800" dirty="0"/>
            </a:br>
            <a:endParaRPr lang="el-GR" sz="2800" dirty="0"/>
          </a:p>
        </p:txBody>
      </p:sp>
      <p:sp>
        <p:nvSpPr>
          <p:cNvPr id="5" name="Θέση περιεχομένου 2"/>
          <p:cNvSpPr txBox="1">
            <a:spLocks/>
          </p:cNvSpPr>
          <p:nvPr/>
        </p:nvSpPr>
        <p:spPr>
          <a:xfrm>
            <a:off x="646111" y="2225375"/>
            <a:ext cx="9593717" cy="436154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sz="2400" dirty="0" smtClean="0"/>
          </a:p>
        </p:txBody>
      </p:sp>
      <p:sp>
        <p:nvSpPr>
          <p:cNvPr id="7" name="Θέση περιεχομένου 2"/>
          <p:cNvSpPr txBox="1">
            <a:spLocks/>
          </p:cNvSpPr>
          <p:nvPr/>
        </p:nvSpPr>
        <p:spPr>
          <a:xfrm>
            <a:off x="203200" y="1342104"/>
            <a:ext cx="11831484" cy="524481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l-GR" sz="2200" dirty="0"/>
              <a:t>Ο προσωπικός ψηφιακός βοηθός </a:t>
            </a:r>
            <a:r>
              <a:rPr lang="el-GR" sz="2200" dirty="0" err="1"/>
              <a:t>Amazon</a:t>
            </a:r>
            <a:r>
              <a:rPr lang="el-GR" sz="2200" dirty="0"/>
              <a:t> </a:t>
            </a:r>
            <a:r>
              <a:rPr lang="el-GR" sz="2200" dirty="0" err="1"/>
              <a:t>Alexa</a:t>
            </a:r>
            <a:r>
              <a:rPr lang="el-GR" sz="2200" dirty="0"/>
              <a:t>, που βρισκόταν ενσωματωμένος στο «έξυπνο» ηχείο </a:t>
            </a:r>
            <a:r>
              <a:rPr lang="el-GR" sz="2200" dirty="0" err="1"/>
              <a:t>Echo</a:t>
            </a:r>
            <a:r>
              <a:rPr lang="el-GR" sz="2200" dirty="0"/>
              <a:t> </a:t>
            </a:r>
            <a:r>
              <a:rPr lang="el-GR" sz="2200" dirty="0" smtClean="0"/>
              <a:t>μιας </a:t>
            </a:r>
            <a:r>
              <a:rPr lang="el-GR" sz="2200" dirty="0"/>
              <a:t>οικογένειας στο </a:t>
            </a:r>
            <a:r>
              <a:rPr lang="el-GR" sz="2200" dirty="0" err="1"/>
              <a:t>Πόρτλαντ</a:t>
            </a:r>
            <a:r>
              <a:rPr lang="el-GR" sz="2200" dirty="0"/>
              <a:t> του </a:t>
            </a:r>
            <a:r>
              <a:rPr lang="el-GR" sz="2200" dirty="0" err="1"/>
              <a:t>Όρεγκον</a:t>
            </a:r>
            <a:r>
              <a:rPr lang="el-GR" sz="2200" dirty="0"/>
              <a:t>, </a:t>
            </a:r>
            <a:r>
              <a:rPr lang="el-GR" sz="2200" b="1" dirty="0"/>
              <a:t>κατέγραψε μια συνομιλία που έκανε ένα ζευγάρι μέσα στο σπίτι του και μετά έστειλε το ψηφιακό ηχητικό αρχείο-και εν αγνοία του ζευγαριού- σε κάποιον άλλο άνθρωπο, το όνομα του οποίου περιλαμβανόταν στις «επαφές» </a:t>
            </a:r>
            <a:r>
              <a:rPr lang="el-GR" sz="2200" b="1" dirty="0" smtClean="0"/>
              <a:t>του</a:t>
            </a:r>
          </a:p>
          <a:p>
            <a:endParaRPr lang="el-GR" sz="2200" b="1" dirty="0" smtClean="0"/>
          </a:p>
          <a:p>
            <a:r>
              <a:rPr lang="el-GR" sz="2200" dirty="0"/>
              <a:t>Ο έκπληκτος αθέλητος ωτακουστής, ο οποίος μάλιστα </a:t>
            </a:r>
            <a:r>
              <a:rPr lang="el-GR" sz="2200" dirty="0" smtClean="0"/>
              <a:t>ήταν </a:t>
            </a:r>
            <a:r>
              <a:rPr lang="el-GR" sz="2200" b="1" dirty="0" smtClean="0"/>
              <a:t>υπάλληλος </a:t>
            </a:r>
            <a:r>
              <a:rPr lang="el-GR" sz="2200" b="1" dirty="0"/>
              <a:t>του συζύγου,</a:t>
            </a:r>
            <a:r>
              <a:rPr lang="el-GR" sz="2200" dirty="0"/>
              <a:t> βρέθηκε να ακούει το ζευγάρι να μιλάει για το ξύλινο πάτωμά του. Τους ενημέρωσε αμέσως για το συμβάν (διακινδυνεύοντας κάτι μεταξύ προαγωγής και απόλυσης!) και το ζευγάρι έμεινε ακόμη πιο έκπληκτο. </a:t>
            </a:r>
            <a:endParaRPr lang="el-GR" sz="2200" dirty="0" smtClean="0"/>
          </a:p>
          <a:p>
            <a:endParaRPr lang="el-GR" sz="2200" dirty="0" smtClean="0"/>
          </a:p>
          <a:p>
            <a:r>
              <a:rPr lang="el-GR" sz="2200" i="1" dirty="0"/>
              <a:t>«Ένιωσα θύμα παραβίασης, πλήρους παραβίασης της </a:t>
            </a:r>
            <a:r>
              <a:rPr lang="el-GR" sz="2200" i="1" dirty="0" err="1"/>
              <a:t>ιδιωτικότητάς</a:t>
            </a:r>
            <a:r>
              <a:rPr lang="el-GR" sz="2200" i="1" dirty="0"/>
              <a:t> μου. Αμέσως είπα στον εαυτό μου ότι δεν πρόκειται ποτέ ξανά να συνδέσω αυτή τη συσκευή στο διαδίκτυο, επειδή δεν μπορώ να την εμπιστευθώ» δήλωσε η σύζυγος.</a:t>
            </a:r>
            <a:endParaRPr lang="en-US" sz="2200" dirty="0" smtClean="0"/>
          </a:p>
        </p:txBody>
      </p:sp>
      <p:sp>
        <p:nvSpPr>
          <p:cNvPr id="12" name="Θέση υποσέλιδου 11"/>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217189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593717" cy="771398"/>
          </a:xfrm>
        </p:spPr>
        <p:txBody>
          <a:bodyPr/>
          <a:lstStyle/>
          <a:p>
            <a:r>
              <a:rPr lang="el-GR" dirty="0" smtClean="0"/>
              <a:t>Προσωπικά δεδομένα </a:t>
            </a:r>
            <a:r>
              <a:rPr lang="el-GR" sz="2800" dirty="0" smtClean="0"/>
              <a:t>ένα </a:t>
            </a:r>
            <a:r>
              <a:rPr lang="el-GR" sz="2800" dirty="0"/>
              <a:t>«έξυπνο» </a:t>
            </a:r>
            <a:r>
              <a:rPr lang="el-GR" sz="2800" dirty="0" smtClean="0"/>
              <a:t>ηχείο</a:t>
            </a:r>
            <a:r>
              <a:rPr lang="el-GR" sz="2800" dirty="0"/>
              <a:t/>
            </a:r>
            <a:br>
              <a:rPr lang="el-GR" sz="2800" dirty="0"/>
            </a:br>
            <a:endParaRPr lang="el-GR" sz="2800" dirty="0"/>
          </a:p>
        </p:txBody>
      </p:sp>
      <p:sp>
        <p:nvSpPr>
          <p:cNvPr id="5" name="Θέση περιεχομένου 2"/>
          <p:cNvSpPr txBox="1">
            <a:spLocks/>
          </p:cNvSpPr>
          <p:nvPr/>
        </p:nvSpPr>
        <p:spPr>
          <a:xfrm>
            <a:off x="646111" y="2225375"/>
            <a:ext cx="9593717" cy="436154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endParaRPr lang="en-US" sz="2400" dirty="0" smtClean="0"/>
          </a:p>
        </p:txBody>
      </p:sp>
      <p:sp>
        <p:nvSpPr>
          <p:cNvPr id="7" name="Θέση περιεχομένου 2"/>
          <p:cNvSpPr txBox="1">
            <a:spLocks/>
          </p:cNvSpPr>
          <p:nvPr/>
        </p:nvSpPr>
        <p:spPr>
          <a:xfrm>
            <a:off x="203200" y="1224116"/>
            <a:ext cx="11669252" cy="536280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l-GR" sz="2200" dirty="0"/>
              <a:t>Η </a:t>
            </a:r>
            <a:r>
              <a:rPr lang="el-GR" sz="2200" dirty="0" err="1"/>
              <a:t>Amazon</a:t>
            </a:r>
            <a:r>
              <a:rPr lang="el-GR" sz="2200" dirty="0"/>
              <a:t> έκανε λόγο, σύμφωνα με το πρακτορείο </a:t>
            </a:r>
            <a:r>
              <a:rPr lang="el-GR" sz="2200" dirty="0" err="1"/>
              <a:t>Reuters</a:t>
            </a:r>
            <a:r>
              <a:rPr lang="el-GR" sz="2200" dirty="0"/>
              <a:t> και το BBC, για </a:t>
            </a:r>
            <a:r>
              <a:rPr lang="el-GR" sz="2200" b="1" dirty="0"/>
              <a:t>«μια απίθανη αλυσίδα γεγονότων»</a:t>
            </a:r>
            <a:r>
              <a:rPr lang="el-GR" sz="2200" dirty="0"/>
              <a:t>, λέγοντας ότι η </a:t>
            </a:r>
            <a:r>
              <a:rPr lang="el-GR" sz="2200" dirty="0" err="1"/>
              <a:t>Alexa</a:t>
            </a:r>
            <a:r>
              <a:rPr lang="el-GR" sz="2200" dirty="0"/>
              <a:t> παρερμήνευσε τη συζήτηση, με τελικό αποτέλεσμα να στείλει την ηχογράφηση μέσω διαδικτύου σε μια τυχαία επαφή του ζευγαριού</a:t>
            </a:r>
            <a:r>
              <a:rPr lang="el-GR" sz="2200" dirty="0" smtClean="0"/>
              <a:t>.</a:t>
            </a:r>
          </a:p>
          <a:p>
            <a:endParaRPr lang="el-GR" sz="2200" dirty="0" smtClean="0"/>
          </a:p>
          <a:p>
            <a:r>
              <a:rPr lang="el-GR" sz="2200" b="1" dirty="0"/>
              <a:t>Η αμερικανική εταιρεία διαβεβαίωσε ότι «εξετάζει το ζήτημα, ώστε στο μέλλον να είναι ακόμη λιγότερο πιθανό ότι θα συμβεί κάτι παρόμοιο</a:t>
            </a:r>
            <a:r>
              <a:rPr lang="el-GR" sz="2200" b="1" dirty="0" smtClean="0"/>
              <a:t>».</a:t>
            </a:r>
          </a:p>
          <a:p>
            <a:endParaRPr lang="el-GR" sz="2200" b="1" dirty="0" smtClean="0"/>
          </a:p>
          <a:p>
            <a:r>
              <a:rPr lang="el-GR" sz="2200" b="1" dirty="0"/>
              <a:t>Η </a:t>
            </a:r>
            <a:r>
              <a:rPr lang="el-GR" sz="2200" b="1" dirty="0" err="1"/>
              <a:t>Alexa</a:t>
            </a:r>
            <a:r>
              <a:rPr lang="el-GR" sz="2200" b="1" dirty="0"/>
              <a:t>, που εκτός από τα ηχεία </a:t>
            </a:r>
            <a:r>
              <a:rPr lang="el-GR" sz="2200" b="1" dirty="0" err="1"/>
              <a:t>Echo</a:t>
            </a:r>
            <a:r>
              <a:rPr lang="el-GR" sz="2200" b="1" dirty="0"/>
              <a:t> βρίσκεται και σε άλλες συσκευές με τεχνητή νοημοσύνη, έχει προγραμματισθεί να ξεκινά την ηχογράφηση, όταν ακούει το όνομά της ή κάποια άλλη λέξη της επιλογής των χρηστών.</a:t>
            </a:r>
            <a:r>
              <a:rPr lang="el-GR" sz="2200" dirty="0"/>
              <a:t> Αυτό όμως σημαίνει ότι αν π.χ. η ανοιχτή τηλεόραση παίξει μια λέξη που μοιάζει με το </a:t>
            </a:r>
            <a:r>
              <a:rPr lang="el-GR" sz="2200" dirty="0" err="1"/>
              <a:t>Alexa</a:t>
            </a:r>
            <a:r>
              <a:rPr lang="el-GR" sz="2200" dirty="0"/>
              <a:t>, η «έξυπνη» συσκευή μπορεί να ενεργοποιηθεί ξαφνικά - και κανείς στο δωμάτιο να μην το καταλάβει αυτό.</a:t>
            </a:r>
            <a:endParaRPr lang="en-US" sz="2200" dirty="0" smtClean="0"/>
          </a:p>
        </p:txBody>
      </p:sp>
      <p:sp>
        <p:nvSpPr>
          <p:cNvPr id="9" name="Θέση υποσέλιδου 8"/>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348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Προσωπικά δεδομένα και κινητά</a:t>
            </a:r>
            <a:endParaRPr lang="el-GR" dirty="0"/>
          </a:p>
        </p:txBody>
      </p:sp>
      <p:sp>
        <p:nvSpPr>
          <p:cNvPr id="3" name="Θέση περιεχομένου 2"/>
          <p:cNvSpPr>
            <a:spLocks noGrp="1"/>
          </p:cNvSpPr>
          <p:nvPr>
            <p:ph idx="1"/>
          </p:nvPr>
        </p:nvSpPr>
        <p:spPr/>
        <p:txBody>
          <a:bodyPr/>
          <a:lstStyle/>
          <a:p>
            <a:r>
              <a:rPr lang="el-GR" dirty="0" smtClean="0"/>
              <a:t>Πιστεύεται ότι «κάποιοι» χρησιμοποιούν προσωπικά μας δεδομένα από τα κινητά μας </a:t>
            </a:r>
          </a:p>
          <a:p>
            <a:r>
              <a:rPr lang="el-GR" dirty="0" smtClean="0"/>
              <a:t>Ποια θα μπορούσε να είναι αυτά και γιατί</a:t>
            </a:r>
          </a:p>
          <a:p>
            <a:r>
              <a:rPr lang="en-US" dirty="0">
                <a:hlinkClick r:id="rId2"/>
              </a:rPr>
              <a:t>https://docs.google.com/document/d/1VBse0DR_GLnO9EP0ixvxuJR0i17LmJnK1UkqLcJrnu0/edit</a:t>
            </a:r>
            <a:endParaRPr lang="el-GR"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43646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855" y="4296229"/>
            <a:ext cx="3857145" cy="2169644"/>
          </a:xfrm>
          <a:prstGeom prst="rect">
            <a:avLst/>
          </a:prstGeom>
        </p:spPr>
      </p:pic>
      <p:sp>
        <p:nvSpPr>
          <p:cNvPr id="2" name="Τίτλος 1"/>
          <p:cNvSpPr>
            <a:spLocks noGrp="1"/>
          </p:cNvSpPr>
          <p:nvPr>
            <p:ph type="title"/>
          </p:nvPr>
        </p:nvSpPr>
        <p:spPr>
          <a:xfrm>
            <a:off x="269631" y="452717"/>
            <a:ext cx="11922369" cy="1724425"/>
          </a:xfrm>
        </p:spPr>
        <p:txBody>
          <a:bodyPr/>
          <a:lstStyle/>
          <a:p>
            <a:r>
              <a:rPr lang="en-US" sz="3600" dirty="0" smtClean="0"/>
              <a:t>New </a:t>
            </a:r>
            <a:r>
              <a:rPr lang="en-US" sz="3600" dirty="0"/>
              <a:t>York Times: </a:t>
            </a:r>
            <a:r>
              <a:rPr lang="el-GR" sz="3600" dirty="0"/>
              <a:t>Το </a:t>
            </a:r>
            <a:r>
              <a:rPr lang="en-US" sz="3600" dirty="0"/>
              <a:t>Facebook «</a:t>
            </a:r>
            <a:r>
              <a:rPr lang="el-GR" sz="3600" dirty="0"/>
              <a:t>πούλησε» μηνύματα και δεδομένα χρηστών σε </a:t>
            </a:r>
            <a:r>
              <a:rPr lang="en-US" sz="3600" dirty="0"/>
              <a:t>Microsoft, Amazon, Netflix </a:t>
            </a:r>
            <a:r>
              <a:rPr lang="el-GR" sz="3600" dirty="0"/>
              <a:t>και </a:t>
            </a:r>
            <a:r>
              <a:rPr lang="en-US" sz="3600" dirty="0"/>
              <a:t>Spotify</a:t>
            </a:r>
            <a:br>
              <a:rPr lang="en-US" sz="3600" dirty="0"/>
            </a:br>
            <a:r>
              <a:rPr lang="en-US" sz="2400" dirty="0"/>
              <a:t>https://www.cnn.gr/reportaz/video/9641/skandalo-cambridge-analytica-o-zoykermpergk-spaei-ti-siopi-toy-ypo-to-varos-toy-deletefacebook</a:t>
            </a:r>
            <a:endParaRPr lang="el-GR" sz="2400" dirty="0"/>
          </a:p>
        </p:txBody>
      </p:sp>
      <p:pic>
        <p:nvPicPr>
          <p:cNvPr id="4" name="6ZEuaSyU9v0"/>
          <p:cNvPicPr>
            <a:picLocks noGrp="1" noRot="1" noChangeAspect="1"/>
          </p:cNvPicPr>
          <p:nvPr>
            <p:ph idx="1"/>
            <a:videoFile r:link="rId1"/>
          </p:nvPr>
        </p:nvPicPr>
        <p:blipFill>
          <a:blip r:embed="rId4"/>
          <a:stretch>
            <a:fillRect/>
          </a:stretch>
        </p:blipFill>
        <p:spPr>
          <a:xfrm>
            <a:off x="756476" y="2964542"/>
            <a:ext cx="6570447" cy="3893458"/>
          </a:xfrm>
          <a:prstGeom prst="rect">
            <a:avLst/>
          </a:prstGeom>
        </p:spPr>
      </p:pic>
      <p:sp>
        <p:nvSpPr>
          <p:cNvPr id="8" name="Θέση υποσέλιδου 7"/>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30301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90286" y="304801"/>
            <a:ext cx="11582166" cy="1748118"/>
          </a:xfrm>
        </p:spPr>
        <p:txBody>
          <a:bodyPr/>
          <a:lstStyle/>
          <a:p>
            <a:r>
              <a:rPr lang="el-GR" dirty="0" smtClean="0"/>
              <a:t>Προσωπικά δεδομένα: </a:t>
            </a:r>
            <a:r>
              <a:rPr lang="el-GR" sz="3200" dirty="0"/>
              <a:t>Δημοφιλείς </a:t>
            </a:r>
            <a:r>
              <a:rPr lang="el-GR" sz="3200" dirty="0" smtClean="0"/>
              <a:t>εφαρμογές κινητών  </a:t>
            </a:r>
            <a:r>
              <a:rPr lang="el-GR" sz="3200" dirty="0"/>
              <a:t>μοιράζονται δεδομένα των χρηστών με το Facebook</a:t>
            </a:r>
            <a:br>
              <a:rPr lang="el-GR" sz="3200" dirty="0"/>
            </a:br>
            <a:endParaRPr lang="el-GR" sz="3200" dirty="0"/>
          </a:p>
        </p:txBody>
      </p:sp>
      <p:sp>
        <p:nvSpPr>
          <p:cNvPr id="3" name="Θέση περιεχομένου 2"/>
          <p:cNvSpPr>
            <a:spLocks noGrp="1"/>
          </p:cNvSpPr>
          <p:nvPr>
            <p:ph idx="1"/>
          </p:nvPr>
        </p:nvSpPr>
        <p:spPr>
          <a:xfrm>
            <a:off x="290286" y="2052918"/>
            <a:ext cx="11582166" cy="4638168"/>
          </a:xfrm>
        </p:spPr>
        <p:txBody>
          <a:bodyPr>
            <a:normAutofit/>
          </a:bodyPr>
          <a:lstStyle/>
          <a:p>
            <a:r>
              <a:rPr lang="el-GR" sz="2200" dirty="0"/>
              <a:t>Μερικές από τις πιο </a:t>
            </a:r>
            <a:r>
              <a:rPr lang="el-GR" sz="2200" b="1" dirty="0"/>
              <a:t>δημοφιλείς εφαρμογές</a:t>
            </a:r>
            <a:r>
              <a:rPr lang="el-GR" sz="2200" dirty="0"/>
              <a:t> (</a:t>
            </a:r>
            <a:r>
              <a:rPr lang="el-GR" sz="2200" dirty="0" err="1"/>
              <a:t>apps</a:t>
            </a:r>
            <a:r>
              <a:rPr lang="el-GR" sz="2200" dirty="0"/>
              <a:t>) στα </a:t>
            </a:r>
            <a:r>
              <a:rPr lang="el-GR" sz="2200" dirty="0">
                <a:hlinkClick r:id="rId2"/>
              </a:rPr>
              <a:t>«</a:t>
            </a:r>
            <a:r>
              <a:rPr lang="el-GR" sz="2200" b="1" dirty="0">
                <a:hlinkClick r:id="rId2"/>
              </a:rPr>
              <a:t>έξυπνα</a:t>
            </a:r>
            <a:r>
              <a:rPr lang="el-GR" sz="2200" dirty="0">
                <a:hlinkClick r:id="rId2"/>
              </a:rPr>
              <a:t>» </a:t>
            </a:r>
            <a:r>
              <a:rPr lang="el-GR" sz="2200" b="1" dirty="0">
                <a:hlinkClick r:id="rId2"/>
              </a:rPr>
              <a:t>κινητά τηλέφωνα</a:t>
            </a:r>
            <a:r>
              <a:rPr lang="el-GR" sz="2200" dirty="0"/>
              <a:t>, όπως οι </a:t>
            </a:r>
            <a:r>
              <a:rPr lang="el-GR" sz="2200" b="1" dirty="0" err="1">
                <a:hlinkClick r:id="rId3"/>
              </a:rPr>
              <a:t>TripAdvisor</a:t>
            </a:r>
            <a:r>
              <a:rPr lang="el-GR" sz="2200" dirty="0"/>
              <a:t>, </a:t>
            </a:r>
            <a:r>
              <a:rPr lang="el-GR" sz="2200" b="1" dirty="0" err="1"/>
              <a:t>Kayak</a:t>
            </a:r>
            <a:r>
              <a:rPr lang="el-GR" sz="2200" dirty="0"/>
              <a:t> και </a:t>
            </a:r>
            <a:r>
              <a:rPr lang="el-GR" sz="2200" b="1" dirty="0" err="1"/>
              <a:t>MyFitnessPal</a:t>
            </a:r>
            <a:r>
              <a:rPr lang="el-GR" sz="2200" dirty="0"/>
              <a:t> μεταδίδουν ορισμένα δεδομένα στο </a:t>
            </a:r>
            <a:r>
              <a:rPr lang="el-GR" sz="2200" b="1" dirty="0">
                <a:hlinkClick r:id="rId4"/>
              </a:rPr>
              <a:t>Facebook</a:t>
            </a:r>
            <a:r>
              <a:rPr lang="el-GR" sz="2200" dirty="0">
                <a:hlinkClick r:id="rId4"/>
              </a:rPr>
              <a:t> </a:t>
            </a:r>
            <a:r>
              <a:rPr lang="el-GR" sz="2200" dirty="0"/>
              <a:t>χωρίς τη συγκατάθεση των </a:t>
            </a:r>
            <a:r>
              <a:rPr lang="el-GR" sz="2200" dirty="0" smtClean="0"/>
              <a:t>χρηστών</a:t>
            </a:r>
          </a:p>
          <a:p>
            <a:endParaRPr lang="el-GR" sz="2200" dirty="0" smtClean="0"/>
          </a:p>
          <a:p>
            <a:r>
              <a:rPr lang="el-GR" sz="2200" dirty="0"/>
              <a:t>Αυτό προκύπτει από </a:t>
            </a:r>
            <a:r>
              <a:rPr lang="el-GR" sz="2200" b="1" dirty="0"/>
              <a:t>έρευνα</a:t>
            </a:r>
            <a:r>
              <a:rPr lang="el-GR" sz="2200" dirty="0"/>
              <a:t> της οργάνωσης πολιτών Διεθνής </a:t>
            </a:r>
            <a:r>
              <a:rPr lang="el-GR" sz="2200" dirty="0" err="1"/>
              <a:t>Ιδιωτικότητα</a:t>
            </a:r>
            <a:r>
              <a:rPr lang="el-GR" sz="2200" dirty="0"/>
              <a:t> (</a:t>
            </a:r>
            <a:r>
              <a:rPr lang="el-GR" sz="2200" dirty="0" err="1"/>
              <a:t>Privacy</a:t>
            </a:r>
            <a:r>
              <a:rPr lang="el-GR" sz="2200" dirty="0"/>
              <a:t> International), η οποία, σύμφωνα με τους «</a:t>
            </a:r>
            <a:r>
              <a:rPr lang="el-GR" sz="2200" dirty="0" err="1"/>
              <a:t>Φαϊνάνσιαλ</a:t>
            </a:r>
            <a:r>
              <a:rPr lang="el-GR" sz="2200" dirty="0"/>
              <a:t> Τάιμς», μελέτησε </a:t>
            </a:r>
            <a:r>
              <a:rPr lang="el-GR" sz="2200" b="1" dirty="0"/>
              <a:t>34 δημοφιλείς κινητές εφαρμογές</a:t>
            </a:r>
            <a:r>
              <a:rPr lang="el-GR" sz="2200" dirty="0"/>
              <a:t> με ενσωματωμένη δυνατότητα επικοινωνίας με το Facebook</a:t>
            </a:r>
            <a:r>
              <a:rPr lang="el-GR" sz="2200" dirty="0" smtClean="0"/>
              <a:t>.</a:t>
            </a:r>
          </a:p>
          <a:p>
            <a:endParaRPr lang="el-GR" sz="2200" dirty="0" smtClean="0"/>
          </a:p>
          <a:p>
            <a:r>
              <a:rPr lang="el-GR" sz="2200" dirty="0"/>
              <a:t>Οι ερευνητές βρήκαν ότι </a:t>
            </a:r>
            <a:r>
              <a:rPr lang="el-GR" sz="2200" b="1" dirty="0"/>
              <a:t>τουλάχιστον οι 20 από αυτές στέλνουν δεδομένα στο Facebook</a:t>
            </a:r>
            <a:r>
              <a:rPr lang="el-GR" sz="2200" dirty="0"/>
              <a:t> μέσα στο πρώτο δευτερόλεπτο που ενεργοποιούνται σε μια συσκευή, προτού καν οι χρήστες ερωτηθούν αν δίνουν την έγκρισή τους γι' αυτό</a:t>
            </a:r>
            <a:r>
              <a:rPr lang="el-GR" sz="2200" dirty="0" smtClean="0"/>
              <a:t>.</a:t>
            </a:r>
          </a:p>
          <a:p>
            <a:endParaRPr lang="el-GR" sz="2200"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305296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Προσωπικά δεδομένα και κινητά</a:t>
            </a:r>
            <a:endParaRPr lang="el-GR" dirty="0"/>
          </a:p>
        </p:txBody>
      </p:sp>
      <p:sp>
        <p:nvSpPr>
          <p:cNvPr id="3" name="Θέση περιεχομένου 2"/>
          <p:cNvSpPr>
            <a:spLocks noGrp="1"/>
          </p:cNvSpPr>
          <p:nvPr>
            <p:ph idx="1"/>
          </p:nvPr>
        </p:nvSpPr>
        <p:spPr>
          <a:xfrm>
            <a:off x="398206" y="1277258"/>
            <a:ext cx="11444749" cy="4971142"/>
          </a:xfrm>
        </p:spPr>
        <p:txBody>
          <a:bodyPr>
            <a:normAutofit/>
          </a:bodyPr>
          <a:lstStyle/>
          <a:p>
            <a:pPr algn="just"/>
            <a:r>
              <a:rPr lang="el-GR" i="1" dirty="0"/>
              <a:t>«</a:t>
            </a:r>
            <a:r>
              <a:rPr lang="el-GR" sz="2400" i="1" dirty="0"/>
              <a:t>Και όταν ανοίγετε τις ρυθμίσεις, όπως το ιστορικό τοποθεσιών, και πλοήγησης ή τη δραστηριότητα των εφαρμογών τα δεδομένα μπορούν να κάνουν τα προϊόντα της </a:t>
            </a:r>
            <a:r>
              <a:rPr lang="el-GR" sz="2400" i="1" dirty="0" err="1"/>
              <a:t>Google</a:t>
            </a:r>
            <a:r>
              <a:rPr lang="el-GR" sz="2400" i="1" dirty="0"/>
              <a:t> πιο χρήσιμα για εσάς -όπως για παράδειγμα να προτείνουμε ένα εστιατόριο που θεωρούμε ότι μπορεί να σας αρέσει ή να σας βοηθήσουμε να ξεκινήσετε από το σημείο που είχατε αφήσει κάποια προηγούμενη διαδικτυακή αναζήτησή σας. Εργαζόμαστε για να κρατήσουμε τα δεδομένα σας ασφαλή και έχουμε ακούσει τα αιτήματά σας για πιο απλό έλεγχο και διαγραφή</a:t>
            </a:r>
            <a:r>
              <a:rPr lang="el-GR" sz="2400" i="1" dirty="0" smtClean="0"/>
              <a:t>».</a:t>
            </a:r>
          </a:p>
          <a:p>
            <a:pPr algn="just"/>
            <a:endParaRPr lang="el-GR" sz="2400" i="1" dirty="0" smtClean="0"/>
          </a:p>
          <a:p>
            <a:pPr algn="just"/>
            <a:r>
              <a:rPr lang="el-GR" sz="2400" dirty="0"/>
              <a:t>Με </a:t>
            </a:r>
            <a:r>
              <a:rPr lang="el-GR" sz="2400" b="1" dirty="0"/>
              <a:t>βάση</a:t>
            </a:r>
            <a:r>
              <a:rPr lang="el-GR" sz="2400" dirty="0"/>
              <a:t> </a:t>
            </a:r>
            <a:r>
              <a:rPr lang="el-GR" sz="2400" dirty="0" smtClean="0"/>
              <a:t>ένα </a:t>
            </a:r>
            <a:r>
              <a:rPr lang="el-GR" sz="2400" dirty="0"/>
              <a:t>νέο </a:t>
            </a:r>
            <a:r>
              <a:rPr lang="el-GR" sz="2400" b="1" dirty="0"/>
              <a:t>εργαλείο</a:t>
            </a:r>
            <a:r>
              <a:rPr lang="el-GR" sz="2400" dirty="0"/>
              <a:t>, οι χρήστες θα πρέπει να ορίζουν το χρονικό διάστημα που θέλουν να φυλάσσονται τα δεδομένα τους -είτε τρεις είτε 18 μήνες</a:t>
            </a:r>
            <a:r>
              <a:rPr lang="el-GR" sz="2400" b="1" dirty="0"/>
              <a:t>. Όλα τα παλαιότερα δεδομένα θα διαγράφονται αυτόματα.</a:t>
            </a:r>
            <a:endParaRPr lang="el-GR" sz="2400"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352523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Προσωπικά δεδομένα και κινητά</a:t>
            </a:r>
            <a:endParaRPr lang="el-GR" dirty="0"/>
          </a:p>
        </p:txBody>
      </p:sp>
      <p:sp>
        <p:nvSpPr>
          <p:cNvPr id="3" name="Θέση περιεχομένου 2"/>
          <p:cNvSpPr>
            <a:spLocks noGrp="1"/>
          </p:cNvSpPr>
          <p:nvPr>
            <p:ph idx="1"/>
          </p:nvPr>
        </p:nvSpPr>
        <p:spPr>
          <a:xfrm>
            <a:off x="132735" y="1637071"/>
            <a:ext cx="11518491" cy="5220929"/>
          </a:xfrm>
        </p:spPr>
        <p:txBody>
          <a:bodyPr>
            <a:normAutofit/>
          </a:bodyPr>
          <a:lstStyle/>
          <a:p>
            <a:endParaRPr lang="el-GR" sz="2400" dirty="0" smtClean="0"/>
          </a:p>
          <a:p>
            <a:r>
              <a:rPr lang="el-GR" sz="2400" dirty="0" smtClean="0"/>
              <a:t>Οι </a:t>
            </a:r>
            <a:r>
              <a:rPr lang="el-GR" sz="2400" dirty="0"/>
              <a:t>ερευνητές της </a:t>
            </a:r>
            <a:r>
              <a:rPr lang="el-GR" sz="2400" dirty="0" err="1"/>
              <a:t>Privacy</a:t>
            </a:r>
            <a:r>
              <a:rPr lang="el-GR" sz="2400" dirty="0"/>
              <a:t> International επεσήμαναν ότι αρκετές από τις εφαρμογές που έβαλαν στο «μικροσκόπιο», είναι </a:t>
            </a:r>
            <a:r>
              <a:rPr lang="el-GR" sz="2400" b="1" dirty="0"/>
              <a:t>δωρεάν</a:t>
            </a:r>
            <a:r>
              <a:rPr lang="el-GR" sz="2400" dirty="0"/>
              <a:t>, συνεπώς βγάζουν χρήματα με άλλο τρόπο, προφανώς παρέχοντας δεδομένα σε τρίτους και επιτρέποντας την προβολή διαφημίσεων</a:t>
            </a:r>
            <a:r>
              <a:rPr lang="el-GR" sz="2400" dirty="0" smtClean="0"/>
              <a:t>.</a:t>
            </a:r>
          </a:p>
          <a:p>
            <a:endParaRPr lang="el-GR" sz="2400" dirty="0"/>
          </a:p>
          <a:p>
            <a:endParaRPr lang="el-GR" sz="2400" dirty="0" smtClean="0"/>
          </a:p>
          <a:p>
            <a:r>
              <a:rPr lang="el-GR" sz="2400" dirty="0"/>
              <a:t>Προηγούμενη έρευνα του Πανεπιστημίου της Οξφόρδης έχει βρει ότι </a:t>
            </a:r>
            <a:r>
              <a:rPr lang="el-GR" sz="2400" b="1" dirty="0"/>
              <a:t>το 43% των δωρεάν εφαρμογών που μπορεί να «κατεβάσει» κανείς από το </a:t>
            </a:r>
            <a:r>
              <a:rPr lang="el-GR" sz="2400" b="1" dirty="0" err="1"/>
              <a:t>Google</a:t>
            </a:r>
            <a:r>
              <a:rPr lang="el-GR" sz="2400" b="1" dirty="0"/>
              <a:t> </a:t>
            </a:r>
            <a:r>
              <a:rPr lang="el-GR" sz="2400" b="1" dirty="0" err="1"/>
              <a:t>Play</a:t>
            </a:r>
            <a:r>
              <a:rPr lang="el-GR" sz="2400" b="1" dirty="0"/>
              <a:t>, μοιράζονται δεδομένα με το Facebook</a:t>
            </a:r>
            <a:r>
              <a:rPr lang="el-GR" sz="2400" dirty="0"/>
              <a:t>. Μόνο η ίδια η </a:t>
            </a:r>
            <a:r>
              <a:rPr lang="el-GR" sz="2400" dirty="0" err="1"/>
              <a:t>Google</a:t>
            </a:r>
            <a:r>
              <a:rPr lang="el-GR" sz="2400" dirty="0"/>
              <a:t> μοιράζεται περισσότερα δεδομένα των χρηστών.</a:t>
            </a:r>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48330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Προσωπικά δεδομένα και κινητά</a:t>
            </a:r>
            <a:endParaRPr lang="el-GR" dirty="0"/>
          </a:p>
        </p:txBody>
      </p:sp>
      <p:sp>
        <p:nvSpPr>
          <p:cNvPr id="3" name="Θέση περιεχομένου 2"/>
          <p:cNvSpPr>
            <a:spLocks noGrp="1"/>
          </p:cNvSpPr>
          <p:nvPr>
            <p:ph idx="1"/>
          </p:nvPr>
        </p:nvSpPr>
        <p:spPr>
          <a:xfrm>
            <a:off x="348344" y="1853248"/>
            <a:ext cx="11277600" cy="4395151"/>
          </a:xfrm>
        </p:spPr>
        <p:txBody>
          <a:bodyPr>
            <a:normAutofit/>
          </a:bodyPr>
          <a:lstStyle/>
          <a:p>
            <a:r>
              <a:rPr lang="el-GR" sz="2400" dirty="0" smtClean="0"/>
              <a:t>Τα </a:t>
            </a:r>
            <a:r>
              <a:rPr lang="el-GR" sz="2400" dirty="0" err="1" smtClean="0"/>
              <a:t>smartphones</a:t>
            </a:r>
            <a:r>
              <a:rPr lang="el-GR" sz="2400" dirty="0" smtClean="0"/>
              <a:t> </a:t>
            </a:r>
            <a:r>
              <a:rPr lang="el-GR" sz="2400" dirty="0"/>
              <a:t>έχουν γίνει αναπόσπαστο κομμάτι της ζωής μας. Η χρήση τους έχει πολλά θετικά καθώς μας βοηθά να έχουμε άμεση πρόσβαση σε πληροφορίες από όλο τα μέρη του πλανήτη με το πάτημα ενός κουμπιού σε κλάσματα δευτερολέπτων</a:t>
            </a:r>
            <a:r>
              <a:rPr lang="el-GR" sz="2400" dirty="0" smtClean="0"/>
              <a:t>.</a:t>
            </a:r>
          </a:p>
          <a:p>
            <a:endParaRPr lang="el-GR" sz="2400" dirty="0" smtClean="0"/>
          </a:p>
          <a:p>
            <a:r>
              <a:rPr lang="el-GR" sz="2400" dirty="0"/>
              <a:t>Οι χρήστες του Facebook, του </a:t>
            </a:r>
            <a:r>
              <a:rPr lang="el-GR" sz="2400" dirty="0" err="1"/>
              <a:t>Instagram</a:t>
            </a:r>
            <a:r>
              <a:rPr lang="el-GR" sz="2400" dirty="0"/>
              <a:t>, του Twitter και του </a:t>
            </a:r>
            <a:r>
              <a:rPr lang="el-GR" sz="2400" dirty="0" err="1"/>
              <a:t>YouTube</a:t>
            </a:r>
            <a:r>
              <a:rPr lang="el-GR" sz="2400" dirty="0"/>
              <a:t> μπορεί να πιστεύουν ότι μοιράζονται απλώς τις προσωπικές τους στιγμές και τις εξόδους τους με τους φίλους τους και τις οικογένειές τους. Όλες αυτές οι δραστηριότητες εμπλουτίζουν τη ζωή μας, βαθαίνουν τις κοινωνικές μας σχέσεις και μας προσφέρουν πολλές ευκολίες.</a:t>
            </a:r>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7308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Προσωπικά δεδομένα και κινητά</a:t>
            </a:r>
            <a:endParaRPr lang="el-GR" dirty="0"/>
          </a:p>
        </p:txBody>
      </p:sp>
      <p:sp>
        <p:nvSpPr>
          <p:cNvPr id="3" name="Θέση περιεχομένου 2"/>
          <p:cNvSpPr>
            <a:spLocks noGrp="1"/>
          </p:cNvSpPr>
          <p:nvPr>
            <p:ph idx="1"/>
          </p:nvPr>
        </p:nvSpPr>
        <p:spPr>
          <a:xfrm>
            <a:off x="348344" y="1327356"/>
            <a:ext cx="11277600" cy="4921044"/>
          </a:xfrm>
        </p:spPr>
        <p:txBody>
          <a:bodyPr>
            <a:noAutofit/>
          </a:bodyPr>
          <a:lstStyle/>
          <a:p>
            <a:r>
              <a:rPr lang="el-GR" sz="2200" dirty="0"/>
              <a:t>Αν το δούμε όμως από μια άλλη πλευρά, το μόνο που κάνουμε παίζοντας με τα κινητά μας τηλέφωνα είναι </a:t>
            </a:r>
            <a:r>
              <a:rPr lang="el-GR" sz="2200" b="1" dirty="0"/>
              <a:t>να παράγουμε μαζικά σύνολα δεδομένων που χρησιμοποιούν ειδικά ηλεκτρονικά προγράμματα για να πουλάνε διαφημίσεις κι όχι </a:t>
            </a:r>
            <a:r>
              <a:rPr lang="el-GR" sz="2200" b="1" dirty="0" smtClean="0"/>
              <a:t>μόνο.</a:t>
            </a:r>
            <a:r>
              <a:rPr lang="el-GR" sz="2200" dirty="0"/>
              <a:t> Τα «έξυπνα τηλέφωνα» παρακολουθώντας τη συμπεριφορά μας και τις δραστηριότητες μας στον χώρο του </a:t>
            </a:r>
            <a:r>
              <a:rPr lang="el-GR" sz="2200" dirty="0" err="1"/>
              <a:t>διαδίκτυου</a:t>
            </a:r>
            <a:r>
              <a:rPr lang="el-GR" sz="2200" dirty="0"/>
              <a:t>, έχουν τη δυνατότητα να </a:t>
            </a:r>
            <a:r>
              <a:rPr lang="el-GR" sz="2200" b="1" dirty="0"/>
              <a:t>δημιουργήσουν ένα αρκετά αξιόπιστο ψηφιακό προφίλ για την προσωπική μας ζωή</a:t>
            </a:r>
            <a:r>
              <a:rPr lang="el-GR" sz="2200" b="1" dirty="0" smtClean="0"/>
              <a:t>.</a:t>
            </a:r>
          </a:p>
          <a:p>
            <a:endParaRPr lang="el-GR" sz="2200" b="1" dirty="0" smtClean="0"/>
          </a:p>
          <a:p>
            <a:r>
              <a:rPr lang="el-GR" sz="2200" dirty="0"/>
              <a:t>Αυτή η καταγραφή πληροφοριών που κάνουν για ένα άτομο, φυσικά δεν περιορίζεται μόνο σε ένα απλό αρχείο των δραστηριοτήτων μας. Τα ψηφιακά προφίλ που δημιουργούν </a:t>
            </a:r>
            <a:r>
              <a:rPr lang="el-GR" sz="2200" b="1" dirty="0"/>
              <a:t>διακινούνται μεταξύ διαφόρων εταιριών και χρησιμοποιούνται για να βγάλουν συμπεράσματα και αποφάσεις που επηρεάζουν τις ζωές μας</a:t>
            </a:r>
            <a:endParaRPr lang="el-GR" sz="2200" dirty="0"/>
          </a:p>
        </p:txBody>
      </p:sp>
      <p:sp>
        <p:nvSpPr>
          <p:cNvPr id="8" name="Θέση υποσέλιδου 7"/>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414372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Προσωπικά δεδομένα και κινητά</a:t>
            </a:r>
            <a:endParaRPr lang="el-GR" dirty="0"/>
          </a:p>
        </p:txBody>
      </p:sp>
      <p:sp>
        <p:nvSpPr>
          <p:cNvPr id="3" name="Θέση περιεχομένου 2"/>
          <p:cNvSpPr>
            <a:spLocks noGrp="1"/>
          </p:cNvSpPr>
          <p:nvPr>
            <p:ph idx="1"/>
          </p:nvPr>
        </p:nvSpPr>
        <p:spPr>
          <a:xfrm>
            <a:off x="348343" y="1335314"/>
            <a:ext cx="11364685" cy="5167086"/>
          </a:xfrm>
        </p:spPr>
        <p:txBody>
          <a:bodyPr>
            <a:normAutofit/>
          </a:bodyPr>
          <a:lstStyle/>
          <a:p>
            <a:r>
              <a:rPr lang="el-GR" sz="2200" dirty="0"/>
              <a:t>Ειδικότερα, νέες και εξελιγμένες μέθοδοι ενσωματωμένες στα </a:t>
            </a:r>
            <a:r>
              <a:rPr lang="el-GR" sz="2200" dirty="0" err="1"/>
              <a:t>smartphones</a:t>
            </a:r>
            <a:r>
              <a:rPr lang="el-GR" sz="2200" dirty="0"/>
              <a:t> καθιστούν εύκολο τον εντοπισμό μας και την παρακολούθηση της συμπεριφοράς μας. </a:t>
            </a:r>
            <a:r>
              <a:rPr lang="el-GR" sz="2200" dirty="0" smtClean="0"/>
              <a:t>Οι </a:t>
            </a:r>
            <a:r>
              <a:rPr lang="el-GR" sz="2200" dirty="0"/>
              <a:t>πληροφορίες αυτές περιλαμβάνουν την </a:t>
            </a:r>
            <a:r>
              <a:rPr lang="el-GR" sz="2200" b="1" dirty="0"/>
              <a:t>ακριβή τοποθεσία μας, το ιστορικό αναζήτησης στο διαδίκτυο, τις επαφές μας, τη δραστηριότητα μας στα μέσα κοινωνικής δικτύωσης, τα οικονομικά μας</a:t>
            </a:r>
            <a:r>
              <a:rPr lang="el-GR" sz="2200" dirty="0"/>
              <a:t>, ακόμα και βιομετρικά δεδομένα, όπως τα </a:t>
            </a:r>
            <a:r>
              <a:rPr lang="el-GR" sz="2200" b="1" dirty="0"/>
              <a:t>δακτυλικά αποτυπώματα ή τα χαρακτηριστικά του προσώπου μας</a:t>
            </a:r>
            <a:r>
              <a:rPr lang="el-GR" sz="2200" dirty="0" smtClean="0"/>
              <a:t>..</a:t>
            </a:r>
          </a:p>
          <a:p>
            <a:endParaRPr lang="el-GR" sz="2200" dirty="0" smtClean="0"/>
          </a:p>
          <a:p>
            <a:r>
              <a:rPr lang="el-GR" sz="2200" dirty="0"/>
              <a:t>Αυτά τα δεδομένα μπορούν να χρησιμοποιηθούν για την εξαγωγή προσωπικών πληροφοριών, σε θέματα που αφορούν τη </a:t>
            </a:r>
            <a:r>
              <a:rPr lang="el-GR" sz="2200" b="1" dirty="0"/>
              <a:t>θρησκεία ή τις πεποιθήσεις ενός ατόμου, τις πολιτικές απόψεις, τον σεξουαλικό προσανατολισμό και την ταυτότητα φύλου, τις κοινωνικές σχέσεις ή την υγεία</a:t>
            </a:r>
            <a:r>
              <a:rPr lang="el-GR" sz="2200" dirty="0"/>
              <a:t>. Για παράδειγμα, μπορούν να βγάλουν συμπεράσματα για την ακριβή κατάσταση της υγείας ενός ατόμου, απλά συνδέοντας τις κουκκίδες μεταξύ μιας σειράς τηλεφωνικών κλήσεων.</a:t>
            </a:r>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8914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Προσωπικά δεδομένα και κινητά</a:t>
            </a:r>
            <a:endParaRPr lang="el-GR" dirty="0"/>
          </a:p>
        </p:txBody>
      </p:sp>
      <p:sp>
        <p:nvSpPr>
          <p:cNvPr id="3" name="Θέση περιεχομένου 2"/>
          <p:cNvSpPr>
            <a:spLocks noGrp="1"/>
          </p:cNvSpPr>
          <p:nvPr>
            <p:ph idx="1"/>
          </p:nvPr>
        </p:nvSpPr>
        <p:spPr>
          <a:xfrm>
            <a:off x="203200" y="1219200"/>
            <a:ext cx="11596914" cy="5283200"/>
          </a:xfrm>
        </p:spPr>
        <p:txBody>
          <a:bodyPr>
            <a:normAutofit/>
          </a:bodyPr>
          <a:lstStyle/>
          <a:p>
            <a:r>
              <a:rPr lang="el-GR" sz="2200" dirty="0"/>
              <a:t>Και υπάρχουν ήδη πολλές εταιρίες που αγοράζουν και πωλούν αυτά τα δεδομένα</a:t>
            </a:r>
            <a:r>
              <a:rPr lang="el-GR" sz="2200" dirty="0" smtClean="0"/>
              <a:t>.</a:t>
            </a:r>
          </a:p>
          <a:p>
            <a:r>
              <a:rPr lang="el-GR" sz="2200" dirty="0"/>
              <a:t>Μια πρόσφατη μελέτη διαπίστωσε ότι επτά στις δέκα εφαρμογές των </a:t>
            </a:r>
            <a:r>
              <a:rPr lang="el-GR" sz="2200" dirty="0" err="1"/>
              <a:t>smartphone</a:t>
            </a:r>
            <a:r>
              <a:rPr lang="el-GR" sz="2200" dirty="0"/>
              <a:t> μοιράζονται δεδομένα με εταιρίες παρακολούθησης τρίτων, όπως το </a:t>
            </a:r>
            <a:r>
              <a:rPr lang="el-GR" sz="2200" dirty="0" err="1"/>
              <a:t>Google</a:t>
            </a:r>
            <a:r>
              <a:rPr lang="el-GR" sz="2200" dirty="0"/>
              <a:t> </a:t>
            </a:r>
            <a:r>
              <a:rPr lang="el-GR" sz="2200" dirty="0" err="1"/>
              <a:t>Analytics</a:t>
            </a:r>
            <a:r>
              <a:rPr lang="el-GR" sz="2200" dirty="0"/>
              <a:t>. Τα δεδομένα από διαφορετικές εφαρμογές μπορούν να συνδεθούν σε ένα </a:t>
            </a:r>
            <a:r>
              <a:rPr lang="el-GR" sz="2200" dirty="0" err="1"/>
              <a:t>smartphone</a:t>
            </a:r>
            <a:r>
              <a:rPr lang="el-GR" sz="2200" dirty="0"/>
              <a:t> και να δημιουργήσουν το προφίλ </a:t>
            </a:r>
            <a:r>
              <a:rPr lang="el-GR" sz="2200" dirty="0" smtClean="0"/>
              <a:t>μας.</a:t>
            </a:r>
          </a:p>
          <a:p>
            <a:r>
              <a:rPr lang="el-GR" sz="2200" dirty="0" smtClean="0"/>
              <a:t>Αυτό </a:t>
            </a:r>
            <a:r>
              <a:rPr lang="el-GR" sz="2200" dirty="0"/>
              <a:t>είναι κάτι που κάνουν οι εταιρίες με πολύ συγκεκριμένο σκοπό. Και αυτός δεν είναι άλλος από το κέρδος. Συλλέγοντας πληροφορίες για κάθε άτομο, έχουν τη δυνατότητα να στέλνουν </a:t>
            </a:r>
            <a:r>
              <a:rPr lang="el-GR" sz="2200" b="1" dirty="0" err="1"/>
              <a:t>στοχευμένες</a:t>
            </a:r>
            <a:r>
              <a:rPr lang="el-GR" sz="2200" b="1" dirty="0"/>
              <a:t> διαφημίσεις και εξατομικευμένες πληροφορίες.</a:t>
            </a:r>
            <a:r>
              <a:rPr lang="el-GR" sz="2200" dirty="0"/>
              <a:t> Αν και αυτό είναι τρομακτικό, σε κάποιες περιπτώσεις μπορεί να φανεί χρήσιμο, καθώς μας βοηθά στην έρευνα αγοράς</a:t>
            </a:r>
            <a:r>
              <a:rPr lang="el-GR" sz="2200" dirty="0" smtClean="0"/>
              <a:t>.</a:t>
            </a:r>
          </a:p>
          <a:p>
            <a:r>
              <a:rPr lang="el-GR" sz="2200" dirty="0"/>
              <a:t>Παράλληλα, η </a:t>
            </a:r>
            <a:r>
              <a:rPr lang="el-GR" sz="2200" dirty="0" err="1"/>
              <a:t>στοχευμένη</a:t>
            </a:r>
            <a:r>
              <a:rPr lang="el-GR" sz="2200" dirty="0"/>
              <a:t> διαφήμιση επιτρέπει με τον τρόπο της στις εταιρίες να κάνει διακρίσεις εις βάρος των ανθρώπων και να τους</a:t>
            </a:r>
            <a:r>
              <a:rPr lang="el-GR" sz="2200" b="1" dirty="0"/>
              <a:t> αρνηθεί ίσες ευκαιρίες πρόσβασης σε βασικά ανθρώπινα δικαιώματα, όπως η στέγαση και η απασχόληση</a:t>
            </a:r>
            <a:endParaRPr lang="el-GR" sz="2200"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25670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1886" y="1204686"/>
            <a:ext cx="11306628" cy="5653314"/>
          </a:xfrm>
        </p:spPr>
        <p:txBody>
          <a:bodyPr>
            <a:noAutofit/>
          </a:bodyPr>
          <a:lstStyle/>
          <a:p>
            <a:pPr fontAlgn="base"/>
            <a:r>
              <a:rPr lang="el-GR" sz="2100" dirty="0"/>
              <a:t>Το </a:t>
            </a:r>
            <a:r>
              <a:rPr lang="el-GR" sz="2100" dirty="0" err="1"/>
              <a:t>facebook</a:t>
            </a:r>
            <a:r>
              <a:rPr lang="el-GR" sz="2100" dirty="0"/>
              <a:t> για παράδειγμα μπορεί να επεξεργαστεί όλες τις σελίδες που έχουμε κάνει </a:t>
            </a:r>
            <a:r>
              <a:rPr lang="el-GR" sz="2100" dirty="0" err="1"/>
              <a:t>like</a:t>
            </a:r>
            <a:r>
              <a:rPr lang="el-GR" sz="2100" dirty="0"/>
              <a:t> ή τις ειδήσεις που δημοσιεύουμε και αυτόματα να μας αποκλείσει από κάτι που «θεωρεί» ότι δε μας ταιριάζει βάση του προφίλ μας</a:t>
            </a:r>
            <a:r>
              <a:rPr lang="el-GR" sz="2100" dirty="0" smtClean="0"/>
              <a:t>.</a:t>
            </a:r>
          </a:p>
          <a:p>
            <a:pPr fontAlgn="base"/>
            <a:endParaRPr lang="el-GR" sz="2100" dirty="0"/>
          </a:p>
          <a:p>
            <a:pPr fontAlgn="base"/>
            <a:r>
              <a:rPr lang="el-GR" sz="2100" dirty="0"/>
              <a:t>Έτσι </a:t>
            </a:r>
            <a:r>
              <a:rPr lang="el-GR" sz="2100" b="1" dirty="0"/>
              <a:t>καταστέλλει ουσιαστικά την δημοκρατία</a:t>
            </a:r>
            <a:r>
              <a:rPr lang="el-GR" sz="2100" dirty="0"/>
              <a:t>, αφού μπορεί να αποκλείσει εντελώς κάποιους ανθρώπους από πληροφορίες χωρίς να γνωρίζουν ποτέ</a:t>
            </a:r>
            <a:r>
              <a:rPr lang="el-GR" sz="2100" dirty="0" smtClean="0"/>
              <a:t>.</a:t>
            </a:r>
          </a:p>
          <a:p>
            <a:pPr fontAlgn="base"/>
            <a:endParaRPr lang="el-GR" sz="2100" dirty="0" smtClean="0"/>
          </a:p>
          <a:p>
            <a:pPr fontAlgn="base"/>
            <a:r>
              <a:rPr lang="el-GR" sz="2100" dirty="0" smtClean="0"/>
              <a:t>Στην</a:t>
            </a:r>
            <a:r>
              <a:rPr lang="el-GR" sz="2100" b="1" dirty="0"/>
              <a:t> Κίνα</a:t>
            </a:r>
            <a:r>
              <a:rPr lang="el-GR" sz="2100" dirty="0"/>
              <a:t>, η κυβέρνηση έχει δρομολογήσει ήδη σχέδια, </a:t>
            </a:r>
            <a:r>
              <a:rPr lang="el-GR" sz="2100" dirty="0" smtClean="0"/>
              <a:t>για την δημιουργία του ηλεκτρονικού κοινωνικού προφίλ.</a:t>
            </a:r>
          </a:p>
          <a:p>
            <a:pPr fontAlgn="base"/>
            <a:endParaRPr lang="el-GR" sz="2100" dirty="0" smtClean="0"/>
          </a:p>
          <a:p>
            <a:pPr fontAlgn="base"/>
            <a:r>
              <a:rPr lang="el-GR" sz="2100" dirty="0" smtClean="0"/>
              <a:t> </a:t>
            </a:r>
            <a:r>
              <a:rPr lang="el-GR" sz="2100" dirty="0"/>
              <a:t>Όταν γίνει πλήρως </a:t>
            </a:r>
            <a:r>
              <a:rPr lang="el-GR" sz="2100" dirty="0" smtClean="0"/>
              <a:t>λειτουργικό, </a:t>
            </a:r>
            <a:r>
              <a:rPr lang="el-GR" sz="2100" dirty="0"/>
              <a:t>θα παράγει ένα κοινωνικό αποτέλεσμα το οποίο θα αξιολογεί την αξιοπιστία του κάθε πολίτη. Αυτές οι </a:t>
            </a:r>
            <a:r>
              <a:rPr lang="el-GR" sz="2100" b="1" dirty="0"/>
              <a:t>αξιολογήσεις μπορούν στη συνέχεια να χρησιμοποιηθούν για την έκδοση «ανταμοιβών ή κυρώσεων»</a:t>
            </a:r>
            <a:r>
              <a:rPr lang="el-GR" sz="2100" dirty="0"/>
              <a:t>, όπως προνόμια στις αιτήσεις δανείων ή παρεμπόδιση της επαγγελματικής σταδιοδρομίας.</a:t>
            </a:r>
          </a:p>
          <a:p>
            <a:pPr fontAlgn="base"/>
            <a:endParaRPr lang="el-GR" sz="2100" dirty="0"/>
          </a:p>
          <a:p>
            <a:endParaRPr lang="el-GR" sz="2100" dirty="0"/>
          </a:p>
        </p:txBody>
      </p:sp>
      <p:sp>
        <p:nvSpPr>
          <p:cNvPr id="4" name="Τίτλος 1"/>
          <p:cNvSpPr>
            <a:spLocks noGrp="1"/>
          </p:cNvSpPr>
          <p:nvPr>
            <p:ph type="title"/>
          </p:nvPr>
        </p:nvSpPr>
        <p:spPr/>
        <p:txBody>
          <a:bodyPr/>
          <a:lstStyle/>
          <a:p>
            <a:r>
              <a:rPr lang="el-GR" dirty="0" smtClean="0"/>
              <a:t>Προσωπικά δεδομένα και κινητά</a:t>
            </a:r>
            <a:endParaRPr lang="el-GR" dirty="0"/>
          </a:p>
        </p:txBody>
      </p:sp>
      <p:sp>
        <p:nvSpPr>
          <p:cNvPr id="7" name="Θέση υποσέλιδου 6"/>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23174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7030" y="1640114"/>
            <a:ext cx="10116456" cy="4833257"/>
          </a:xfrm>
        </p:spPr>
        <p:txBody>
          <a:bodyPr>
            <a:normAutofit lnSpcReduction="10000"/>
          </a:bodyPr>
          <a:lstStyle/>
          <a:p>
            <a:r>
              <a:rPr lang="el-GR" sz="2200" dirty="0"/>
              <a:t>Μάρτιος </a:t>
            </a:r>
            <a:r>
              <a:rPr lang="el-GR" sz="2200" dirty="0" smtClean="0"/>
              <a:t>2016 </a:t>
            </a:r>
            <a:r>
              <a:rPr lang="el-GR" sz="2200" b="1" dirty="0"/>
              <a:t>ΗΠΑ: Η διαμάχη FBI – </a:t>
            </a:r>
            <a:r>
              <a:rPr lang="el-GR" sz="2200" b="1" dirty="0" err="1"/>
              <a:t>Apple</a:t>
            </a:r>
            <a:r>
              <a:rPr lang="el-GR" sz="2200" b="1" dirty="0"/>
              <a:t> κατέληξε σε υποκλοπή δεδομένων από </a:t>
            </a:r>
            <a:r>
              <a:rPr lang="el-GR" sz="2200" b="1" dirty="0" smtClean="0"/>
              <a:t>i-</a:t>
            </a:r>
            <a:r>
              <a:rPr lang="el-GR" sz="2200" b="1" dirty="0" err="1" smtClean="0"/>
              <a:t>Phone</a:t>
            </a:r>
            <a:endParaRPr lang="el-GR" sz="2200" b="1" dirty="0" smtClean="0"/>
          </a:p>
          <a:p>
            <a:endParaRPr lang="el-GR" sz="2200" b="1" dirty="0" smtClean="0"/>
          </a:p>
          <a:p>
            <a:r>
              <a:rPr lang="el-GR" sz="2200" dirty="0"/>
              <a:t>Ενώπιον ειδικής επιτροπής στο αμερικανικό κογκρέσο μεταφέρθηκε η αντιδικία ανάμεσα στο FBI και την </a:t>
            </a:r>
            <a:r>
              <a:rPr lang="el-GR" sz="2200" dirty="0" err="1"/>
              <a:t>Apple</a:t>
            </a:r>
            <a:r>
              <a:rPr lang="el-GR" sz="2200" dirty="0"/>
              <a:t> για το ζήτημα την αυξημένης κρυπτογράφησης των συσκευών επικοινωνίας σε σχέση με το δημόσιο καλό</a:t>
            </a:r>
            <a:r>
              <a:rPr lang="el-GR" sz="2200" dirty="0" smtClean="0"/>
              <a:t>.</a:t>
            </a:r>
          </a:p>
          <a:p>
            <a:endParaRPr lang="el-GR" sz="2200" b="1" dirty="0"/>
          </a:p>
          <a:p>
            <a:r>
              <a:rPr lang="el-GR" sz="2200" dirty="0"/>
              <a:t>Με τη βοήθεια «εναλλακτικού </a:t>
            </a:r>
            <a:r>
              <a:rPr lang="el-GR" sz="2200" b="1" dirty="0"/>
              <a:t>συνεργάτη</a:t>
            </a:r>
            <a:r>
              <a:rPr lang="el-GR" sz="2200" dirty="0"/>
              <a:t>» και χωρίς τη βοήθεια και τη συγκατάθεση της </a:t>
            </a:r>
            <a:r>
              <a:rPr lang="el-GR" sz="2200" dirty="0" err="1"/>
              <a:t>Apple</a:t>
            </a:r>
            <a:r>
              <a:rPr lang="el-GR" sz="2200" dirty="0"/>
              <a:t> όπως ανακοινώθηκε, το FBI ξεκλείδωσε για «λόγους εθνικής ασφάλειας», το κινητό τύπου i-</a:t>
            </a:r>
            <a:r>
              <a:rPr lang="el-GR" sz="2200" dirty="0" err="1"/>
              <a:t>Phone</a:t>
            </a:r>
            <a:r>
              <a:rPr lang="el-GR" sz="2200" dirty="0"/>
              <a:t> του </a:t>
            </a:r>
            <a:r>
              <a:rPr lang="el-GR" sz="2200" b="1" dirty="0"/>
              <a:t>τρομοκράτη</a:t>
            </a:r>
            <a:r>
              <a:rPr lang="el-GR" sz="2200" dirty="0"/>
              <a:t> του Σαν </a:t>
            </a:r>
            <a:r>
              <a:rPr lang="el-GR" sz="2200" dirty="0" err="1"/>
              <a:t>Μπερναντίνο</a:t>
            </a:r>
            <a:r>
              <a:rPr lang="el-GR" sz="2200" dirty="0"/>
              <a:t>, </a:t>
            </a:r>
            <a:r>
              <a:rPr lang="el-GR" sz="2200" dirty="0" err="1"/>
              <a:t>Syed</a:t>
            </a:r>
            <a:r>
              <a:rPr lang="el-GR" sz="2200" dirty="0"/>
              <a:t> </a:t>
            </a:r>
            <a:r>
              <a:rPr lang="el-GR" sz="2200" dirty="0" err="1"/>
              <a:t>Rizwan</a:t>
            </a:r>
            <a:r>
              <a:rPr lang="el-GR" sz="2200" dirty="0"/>
              <a:t> </a:t>
            </a:r>
            <a:r>
              <a:rPr lang="el-GR" sz="2200" dirty="0" err="1"/>
              <a:t>Farook</a:t>
            </a:r>
            <a:r>
              <a:rPr lang="el-GR" sz="2200" dirty="0"/>
              <a:t>, ο οποίος </a:t>
            </a:r>
            <a:r>
              <a:rPr lang="el-GR" sz="2200" dirty="0" smtClean="0"/>
              <a:t>παρέσυρε </a:t>
            </a:r>
            <a:r>
              <a:rPr lang="el-GR" sz="2200" dirty="0"/>
              <a:t>στο θάνατο 14 Αμερικανούς στην Καλιφόρνια</a:t>
            </a:r>
            <a:r>
              <a:rPr lang="el-GR" sz="2200" dirty="0" smtClean="0"/>
              <a:t>.</a:t>
            </a:r>
          </a:p>
        </p:txBody>
      </p:sp>
      <p:sp>
        <p:nvSpPr>
          <p:cNvPr id="4" name="Τίτλος 1"/>
          <p:cNvSpPr>
            <a:spLocks noGrp="1"/>
          </p:cNvSpPr>
          <p:nvPr>
            <p:ph type="title"/>
          </p:nvPr>
        </p:nvSpPr>
        <p:spPr>
          <a:xfrm>
            <a:off x="646111" y="452718"/>
            <a:ext cx="9404723" cy="708425"/>
          </a:xfrm>
        </p:spPr>
        <p:txBody>
          <a:bodyPr/>
          <a:lstStyle/>
          <a:p>
            <a:r>
              <a:rPr lang="el-GR" dirty="0" smtClean="0"/>
              <a:t>Προσωπικά δεδομένα και κινητά</a:t>
            </a:r>
            <a:br>
              <a:rPr lang="el-GR" dirty="0" smtClean="0"/>
            </a:br>
            <a:endParaRPr lang="el-GR" dirty="0"/>
          </a:p>
        </p:txBody>
      </p:sp>
      <p:sp>
        <p:nvSpPr>
          <p:cNvPr id="7" name="Θέση υποσέλιδου 6"/>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214290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12955" y="1741714"/>
            <a:ext cx="10633587" cy="4506685"/>
          </a:xfrm>
        </p:spPr>
        <p:txBody>
          <a:bodyPr>
            <a:noAutofit/>
          </a:bodyPr>
          <a:lstStyle/>
          <a:p>
            <a:r>
              <a:rPr lang="el-GR" sz="2200" dirty="0"/>
              <a:t>Η δήλωση αξιωματούχου του FBI, ότι «χρειάστηκαν μόλις</a:t>
            </a:r>
            <a:r>
              <a:rPr lang="el-GR" sz="2200" b="1" dirty="0"/>
              <a:t> 26 λεπτά </a:t>
            </a:r>
            <a:r>
              <a:rPr lang="el-GR" sz="2200" dirty="0"/>
              <a:t>για να </a:t>
            </a:r>
            <a:r>
              <a:rPr lang="el-GR" sz="2200" b="1" dirty="0"/>
              <a:t>παραβιαστούν</a:t>
            </a:r>
            <a:r>
              <a:rPr lang="el-GR" sz="2200" dirty="0"/>
              <a:t> οι κωδικοί ασφαλείας», ερμηνεύτηκε ως </a:t>
            </a:r>
            <a:r>
              <a:rPr lang="el-GR" sz="2200" b="1" dirty="0"/>
              <a:t>επίδειξη </a:t>
            </a:r>
            <a:r>
              <a:rPr lang="el-GR" sz="2200" b="1" dirty="0" err="1"/>
              <a:t>δύναμης</a:t>
            </a:r>
            <a:r>
              <a:rPr lang="el-GR" sz="2200" dirty="0" err="1"/>
              <a:t>από</a:t>
            </a:r>
            <a:r>
              <a:rPr lang="el-GR" sz="2200" dirty="0"/>
              <a:t> τις αμερικανικές υπηρεσίες που βρέθηκαν να αντιδικούν με την </a:t>
            </a:r>
            <a:r>
              <a:rPr lang="el-GR" sz="2200" dirty="0" err="1"/>
              <a:t>Apple</a:t>
            </a:r>
            <a:r>
              <a:rPr lang="el-GR" sz="2200" dirty="0"/>
              <a:t> στο θέμα παραβίασης των ιδιωτικών δεδομένων και για το αν αυτή μπορεί να νομιμοποιηθεί από τον «πόλεμο κατά της τρομοκρατίας».</a:t>
            </a:r>
          </a:p>
          <a:p>
            <a:endParaRPr lang="el-GR" sz="2200" dirty="0" smtClean="0"/>
          </a:p>
          <a:p>
            <a:r>
              <a:rPr lang="el-GR" sz="2400" dirty="0"/>
              <a:t>Στη διαμάχη της με το FBI, η </a:t>
            </a:r>
            <a:r>
              <a:rPr lang="el-GR" sz="2400" dirty="0" err="1"/>
              <a:t>Apple</a:t>
            </a:r>
            <a:r>
              <a:rPr lang="el-GR" sz="2400" dirty="0"/>
              <a:t> υποστηρίζει ότι η </a:t>
            </a:r>
            <a:r>
              <a:rPr lang="el-GR" sz="2400" dirty="0" err="1"/>
              <a:t>ιδιωτικότητα</a:t>
            </a:r>
            <a:r>
              <a:rPr lang="el-GR" sz="2400" dirty="0"/>
              <a:t> και η ασφάλεια των συσκευών των χρηστών είναι υψίστης σημασίας.</a:t>
            </a:r>
          </a:p>
          <a:p>
            <a:endParaRPr lang="el-GR" sz="2200" dirty="0" smtClean="0"/>
          </a:p>
        </p:txBody>
      </p:sp>
      <p:sp>
        <p:nvSpPr>
          <p:cNvPr id="4" name="Τίτλος 1"/>
          <p:cNvSpPr>
            <a:spLocks noGrp="1"/>
          </p:cNvSpPr>
          <p:nvPr>
            <p:ph type="title"/>
          </p:nvPr>
        </p:nvSpPr>
        <p:spPr>
          <a:xfrm>
            <a:off x="646111" y="452718"/>
            <a:ext cx="9404723" cy="708425"/>
          </a:xfrm>
        </p:spPr>
        <p:txBody>
          <a:bodyPr/>
          <a:lstStyle/>
          <a:p>
            <a:r>
              <a:rPr lang="el-GR" dirty="0" smtClean="0"/>
              <a:t>Προσωπικά δεδομένα και κινητά</a:t>
            </a:r>
            <a:br>
              <a:rPr lang="el-GR" dirty="0" smtClean="0"/>
            </a:br>
            <a:r>
              <a:rPr lang="el-GR" dirty="0" smtClean="0"/>
              <a:t/>
            </a:r>
            <a:br>
              <a:rPr lang="el-GR" dirty="0" smtClean="0"/>
            </a:br>
            <a:endParaRPr lang="el-GR"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05761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9942" y="116114"/>
            <a:ext cx="9797143" cy="1255486"/>
          </a:xfrm>
        </p:spPr>
        <p:txBody>
          <a:bodyPr/>
          <a:lstStyle/>
          <a:p>
            <a:r>
              <a:rPr lang="el-GR" sz="3200" dirty="0"/>
              <a:t>Νέος «πονοκέφαλος» για το Facebook: Βρετανία και Καναδάς καλούν </a:t>
            </a:r>
            <a:r>
              <a:rPr lang="el-GR" sz="3200" dirty="0" err="1" smtClean="0"/>
              <a:t>Ζάκερμπεργκ</a:t>
            </a:r>
            <a:r>
              <a:rPr lang="el-GR" dirty="0"/>
              <a:t/>
            </a:r>
            <a:br>
              <a:rPr lang="el-GR" dirty="0"/>
            </a:br>
            <a:endParaRPr lang="el-GR" dirty="0"/>
          </a:p>
        </p:txBody>
      </p:sp>
      <p:sp>
        <p:nvSpPr>
          <p:cNvPr id="3" name="Θέση περιεχομένου 2"/>
          <p:cNvSpPr>
            <a:spLocks noGrp="1"/>
          </p:cNvSpPr>
          <p:nvPr>
            <p:ph idx="1"/>
          </p:nvPr>
        </p:nvSpPr>
        <p:spPr>
          <a:xfrm>
            <a:off x="449942" y="1371600"/>
            <a:ext cx="10891568" cy="5101771"/>
          </a:xfrm>
        </p:spPr>
        <p:txBody>
          <a:bodyPr>
            <a:noAutofit/>
          </a:bodyPr>
          <a:lstStyle/>
          <a:p>
            <a:pPr algn="just"/>
            <a:r>
              <a:rPr lang="el-GR" dirty="0"/>
              <a:t>Την ώρα που το </a:t>
            </a:r>
            <a:r>
              <a:rPr lang="el-GR" b="1" dirty="0">
                <a:hlinkClick r:id="rId2"/>
              </a:rPr>
              <a:t>Facebook</a:t>
            </a:r>
            <a:r>
              <a:rPr lang="el-GR" dirty="0">
                <a:hlinkClick r:id="rId2"/>
              </a:rPr>
              <a:t> </a:t>
            </a:r>
            <a:r>
              <a:rPr lang="el-GR" dirty="0"/>
              <a:t>δεν έχει καταφέρει ακόμη να ξεφύγει από τον… κυκεώνα των </a:t>
            </a:r>
            <a:r>
              <a:rPr lang="el-GR" b="1" dirty="0" smtClean="0"/>
              <a:t>αποκαλύψεων </a:t>
            </a:r>
            <a:r>
              <a:rPr lang="el-GR" dirty="0" smtClean="0"/>
              <a:t>για </a:t>
            </a:r>
            <a:r>
              <a:rPr lang="el-GR" dirty="0"/>
              <a:t>διαρροή </a:t>
            </a:r>
            <a:r>
              <a:rPr lang="el-GR" b="1" dirty="0">
                <a:hlinkClick r:id="rId3"/>
              </a:rPr>
              <a:t>προσωπικών δεδομένων</a:t>
            </a:r>
            <a:r>
              <a:rPr lang="el-GR" dirty="0"/>
              <a:t> των χρηστών, τα κοινοβούλια </a:t>
            </a:r>
            <a:r>
              <a:rPr lang="el-GR" b="1" dirty="0"/>
              <a:t>Βρετανίας</a:t>
            </a:r>
            <a:r>
              <a:rPr lang="el-GR" dirty="0"/>
              <a:t> και </a:t>
            </a:r>
            <a:r>
              <a:rPr lang="el-GR" b="1" dirty="0"/>
              <a:t>Καναδά</a:t>
            </a:r>
            <a:r>
              <a:rPr lang="el-GR" dirty="0"/>
              <a:t> καλούν τον «πατέρα» του κοινωνικού δικτύου, </a:t>
            </a:r>
            <a:r>
              <a:rPr lang="el-GR" b="1" dirty="0">
                <a:hlinkClick r:id="rId4"/>
              </a:rPr>
              <a:t>Μαρκ </a:t>
            </a:r>
            <a:r>
              <a:rPr lang="el-GR" b="1" dirty="0" err="1">
                <a:hlinkClick r:id="rId4"/>
              </a:rPr>
              <a:t>Ζάκερμπεργκ</a:t>
            </a:r>
            <a:r>
              <a:rPr lang="el-GR" dirty="0"/>
              <a:t>, να δώσει εξηγήσεις στους </a:t>
            </a:r>
            <a:r>
              <a:rPr lang="el-GR" b="1" dirty="0"/>
              <a:t>βουλευτές</a:t>
            </a:r>
            <a:r>
              <a:rPr lang="el-GR" dirty="0"/>
              <a:t> των δύο </a:t>
            </a:r>
            <a:r>
              <a:rPr lang="el-GR" b="1" dirty="0"/>
              <a:t>χωρών</a:t>
            </a:r>
            <a:r>
              <a:rPr lang="el-GR" dirty="0" smtClean="0"/>
              <a:t>.</a:t>
            </a:r>
          </a:p>
          <a:p>
            <a:pPr algn="just"/>
            <a:endParaRPr lang="el-GR" dirty="0" smtClean="0"/>
          </a:p>
          <a:p>
            <a:pPr algn="just"/>
            <a:r>
              <a:rPr lang="el-GR" dirty="0"/>
              <a:t>«Και οι δύο </a:t>
            </a:r>
            <a:r>
              <a:rPr lang="el-GR" b="1" dirty="0"/>
              <a:t>επιτροπές</a:t>
            </a:r>
            <a:r>
              <a:rPr lang="el-GR" dirty="0"/>
              <a:t> έχουν ξεχωριστά ζητήσει στοιχεία από το </a:t>
            </a:r>
            <a:r>
              <a:rPr lang="el-GR" b="1" dirty="0"/>
              <a:t>Facebook</a:t>
            </a:r>
            <a:r>
              <a:rPr lang="el-GR" dirty="0"/>
              <a:t> για τις λανθασμένες τακτικές του, μεταξύ των οποίων και το σκάνδαλο </a:t>
            </a:r>
            <a:r>
              <a:rPr lang="el-GR" b="1" dirty="0" err="1"/>
              <a:t>Cambridge</a:t>
            </a:r>
            <a:r>
              <a:rPr lang="el-GR" b="1" dirty="0"/>
              <a:t> </a:t>
            </a:r>
            <a:r>
              <a:rPr lang="el-GR" b="1" dirty="0" err="1"/>
              <a:t>Analytica</a:t>
            </a:r>
            <a:r>
              <a:rPr lang="el-GR" dirty="0"/>
              <a:t>, και τις μετέπειτα διαρροές προσωπικών δεδομένων» δήλωσε εκπρόσωπος της βρετανικής επιτροπής για Ψηφιακά, Πολιτιστικά, </a:t>
            </a:r>
            <a:r>
              <a:rPr lang="el-GR" dirty="0" err="1"/>
              <a:t>Media</a:t>
            </a:r>
            <a:r>
              <a:rPr lang="el-GR" dirty="0"/>
              <a:t> και Αθλητικά θέματα</a:t>
            </a:r>
            <a:r>
              <a:rPr lang="el-GR" dirty="0" smtClean="0"/>
              <a:t>.</a:t>
            </a:r>
          </a:p>
          <a:p>
            <a:pPr algn="just"/>
            <a:endParaRPr lang="el-GR" dirty="0"/>
          </a:p>
          <a:p>
            <a:pPr algn="just"/>
            <a:r>
              <a:rPr lang="el-GR" dirty="0"/>
              <a:t>«Η επιτροπή έχει κάνει αρκετά αιτήματα προς τον Μαρκ </a:t>
            </a:r>
            <a:r>
              <a:rPr lang="el-GR" dirty="0" err="1"/>
              <a:t>Ζάκερμπεργκ</a:t>
            </a:r>
            <a:r>
              <a:rPr lang="el-GR" dirty="0"/>
              <a:t>, ζητώντας του να δ</a:t>
            </a:r>
            <a:r>
              <a:rPr lang="el-GR" b="1" dirty="0"/>
              <a:t>ώσει προσωπικά εξηγήσεις αλλά χωρίς ανταπόκριση</a:t>
            </a:r>
            <a:endParaRPr lang="el-GR"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408595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7988" y="1654629"/>
            <a:ext cx="11174126" cy="5000170"/>
          </a:xfrm>
        </p:spPr>
        <p:txBody>
          <a:bodyPr>
            <a:normAutofit/>
          </a:bodyPr>
          <a:lstStyle/>
          <a:p>
            <a:r>
              <a:rPr lang="el-GR" sz="2200" dirty="0" smtClean="0"/>
              <a:t>Όμως</a:t>
            </a:r>
            <a:r>
              <a:rPr lang="el-GR" sz="2200" dirty="0"/>
              <a:t>, η εταιρεία συνεχίζει να αποκομίζει κέρδη αποθηκεύοντας ένα μεγάλο μέρος αυτών των δεδομένων με τρόπο που τα καθιστά </a:t>
            </a:r>
            <a:r>
              <a:rPr lang="el-GR" sz="2200" dirty="0" err="1"/>
              <a:t>προσβάσιμα</a:t>
            </a:r>
            <a:r>
              <a:rPr lang="el-GR" sz="2200" dirty="0"/>
              <a:t> τόσο στην ίδια όσο και στις αστυνομικές αρχές</a:t>
            </a:r>
            <a:r>
              <a:rPr lang="el-GR" sz="2200" dirty="0" smtClean="0"/>
              <a:t>.</a:t>
            </a:r>
          </a:p>
          <a:p>
            <a:endParaRPr lang="el-GR" sz="2200" dirty="0"/>
          </a:p>
          <a:p>
            <a:r>
              <a:rPr lang="el-GR" sz="2200" dirty="0"/>
              <a:t>Με άλλα λόγια, η στάση της </a:t>
            </a:r>
            <a:r>
              <a:rPr lang="el-GR" sz="2200" dirty="0" err="1"/>
              <a:t>Apple</a:t>
            </a:r>
            <a:r>
              <a:rPr lang="el-GR" sz="2200" dirty="0"/>
              <a:t> σε σχέση με την </a:t>
            </a:r>
            <a:r>
              <a:rPr lang="el-GR" sz="2200" dirty="0" err="1"/>
              <a:t>ιδιωτικότητα</a:t>
            </a:r>
            <a:r>
              <a:rPr lang="el-GR" sz="2200" dirty="0"/>
              <a:t> και την ασφάλεια βρίσκει εφαρμογή μόνο αν δεν έχετε τα δεδομένα σας στο </a:t>
            </a:r>
            <a:r>
              <a:rPr lang="el-GR" sz="2200" dirty="0" err="1"/>
              <a:t>iCloud</a:t>
            </a:r>
            <a:r>
              <a:rPr lang="el-GR" sz="2200" dirty="0" smtClean="0"/>
              <a:t>.</a:t>
            </a:r>
          </a:p>
          <a:p>
            <a:endParaRPr lang="el-GR" sz="2200" dirty="0"/>
          </a:p>
          <a:p>
            <a:r>
              <a:rPr lang="el-GR" sz="2200" dirty="0" smtClean="0"/>
              <a:t>«</a:t>
            </a:r>
            <a:r>
              <a:rPr lang="el-GR" sz="2200" dirty="0"/>
              <a:t>Η </a:t>
            </a:r>
            <a:r>
              <a:rPr lang="el-GR" sz="2200" dirty="0" err="1"/>
              <a:t>ιδιωτικότητα</a:t>
            </a:r>
            <a:r>
              <a:rPr lang="el-GR" sz="2200" dirty="0"/>
              <a:t> στο </a:t>
            </a:r>
            <a:r>
              <a:rPr lang="el-GR" sz="2200" dirty="0" err="1"/>
              <a:t>iCloud</a:t>
            </a:r>
            <a:r>
              <a:rPr lang="el-GR" sz="2200" dirty="0"/>
              <a:t> δεν προστατεύεται έναντι κυβερνήσεων ή της </a:t>
            </a:r>
            <a:r>
              <a:rPr lang="el-GR" sz="2200" dirty="0" err="1"/>
              <a:t>Apple</a:t>
            </a:r>
            <a:r>
              <a:rPr lang="el-GR" sz="2200" dirty="0"/>
              <a:t>. Το </a:t>
            </a:r>
            <a:r>
              <a:rPr lang="el-GR" sz="2200" dirty="0" err="1"/>
              <a:t>iCloud</a:t>
            </a:r>
            <a:r>
              <a:rPr lang="el-GR" sz="2200" dirty="0"/>
              <a:t> είναι απλώς ο ηλεκτρονικός υπολογιστής κάποιου άλλου» επισημαίνει ο </a:t>
            </a:r>
            <a:r>
              <a:rPr lang="el-GR" sz="2200" dirty="0" err="1"/>
              <a:t>Τζόναθαν</a:t>
            </a:r>
            <a:r>
              <a:rPr lang="el-GR" sz="2200" dirty="0"/>
              <a:t> </a:t>
            </a:r>
            <a:r>
              <a:rPr lang="el-GR" sz="2200" dirty="0" err="1"/>
              <a:t>Ζιντάρσκι</a:t>
            </a:r>
            <a:r>
              <a:rPr lang="el-GR" sz="2200" dirty="0"/>
              <a:t>, ειδικός ασφάλειας υπολογιστών που εστιάζει σε προϊόντα της </a:t>
            </a:r>
            <a:r>
              <a:rPr lang="el-GR" sz="2200" dirty="0" err="1"/>
              <a:t>Apple</a:t>
            </a:r>
            <a:r>
              <a:rPr lang="el-GR" sz="2200" dirty="0"/>
              <a:t>.</a:t>
            </a:r>
          </a:p>
          <a:p>
            <a:endParaRPr lang="el-GR" sz="2200" dirty="0"/>
          </a:p>
        </p:txBody>
      </p:sp>
      <p:sp>
        <p:nvSpPr>
          <p:cNvPr id="4" name="Τίτλος 1"/>
          <p:cNvSpPr>
            <a:spLocks noGrp="1"/>
          </p:cNvSpPr>
          <p:nvPr>
            <p:ph type="title"/>
          </p:nvPr>
        </p:nvSpPr>
        <p:spPr/>
        <p:txBody>
          <a:bodyPr/>
          <a:lstStyle/>
          <a:p>
            <a:r>
              <a:rPr lang="el-GR" dirty="0" smtClean="0"/>
              <a:t>Προσωπικά δεδομένα και κινητά - </a:t>
            </a:r>
            <a:r>
              <a:rPr lang="en-US" dirty="0" smtClean="0"/>
              <a:t>cloud</a:t>
            </a:r>
            <a:r>
              <a:rPr lang="el-GR" dirty="0" smtClean="0"/>
              <a:t/>
            </a:r>
            <a:br>
              <a:rPr lang="el-GR" dirty="0" smtClean="0"/>
            </a:br>
            <a:endParaRPr lang="el-GR" dirty="0"/>
          </a:p>
        </p:txBody>
      </p:sp>
      <p:sp>
        <p:nvSpPr>
          <p:cNvPr id="7" name="Θέση υποσέλιδου 6"/>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335424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Προσωπικά δεδομένα και κινητά τηλέφωνα</a:t>
            </a:r>
            <a:endParaRPr lang="el-GR" dirty="0"/>
          </a:p>
        </p:txBody>
      </p:sp>
      <p:sp>
        <p:nvSpPr>
          <p:cNvPr id="3" name="Θέση περιεχομένου 2"/>
          <p:cNvSpPr>
            <a:spLocks noGrp="1"/>
          </p:cNvSpPr>
          <p:nvPr>
            <p:ph idx="1"/>
          </p:nvPr>
        </p:nvSpPr>
        <p:spPr>
          <a:xfrm>
            <a:off x="261258" y="2119086"/>
            <a:ext cx="11393714" cy="4375154"/>
          </a:xfrm>
        </p:spPr>
        <p:txBody>
          <a:bodyPr>
            <a:normAutofit/>
          </a:bodyPr>
          <a:lstStyle/>
          <a:p>
            <a:r>
              <a:rPr lang="el-GR" sz="2400" b="1" dirty="0"/>
              <a:t>Αποφύγετε τη διατήρηση περιττών </a:t>
            </a:r>
            <a:r>
              <a:rPr lang="el-GR" sz="2400" b="1" dirty="0" smtClean="0"/>
              <a:t>δεδομένων</a:t>
            </a:r>
          </a:p>
          <a:p>
            <a:endParaRPr lang="el-GR" sz="2400" b="1" dirty="0" smtClean="0"/>
          </a:p>
          <a:p>
            <a:r>
              <a:rPr lang="el-GR" sz="2400" b="1" dirty="0"/>
              <a:t>Έ</a:t>
            </a:r>
            <a:r>
              <a:rPr lang="el-GR" sz="2400" b="1" dirty="0" smtClean="0"/>
              <a:t>γκαιρη </a:t>
            </a:r>
            <a:r>
              <a:rPr lang="el-GR" sz="2400" b="1" dirty="0"/>
              <a:t>εγκατάσταση των ενημερώσεων λογισμικού </a:t>
            </a:r>
            <a:endParaRPr lang="el-GR" sz="2400" b="1" dirty="0" smtClean="0"/>
          </a:p>
          <a:p>
            <a:endParaRPr lang="el-GR" sz="2400" b="1" dirty="0" smtClean="0"/>
          </a:p>
          <a:p>
            <a:r>
              <a:rPr lang="el-GR" sz="2400" b="1" dirty="0"/>
              <a:t>Μην αποκτάτε πρόσβαση σε ιδιωτικές πληροφορίες χρησιμοποιώντας δημόσια δίκτυα </a:t>
            </a:r>
            <a:r>
              <a:rPr lang="el-GR" sz="2400" b="1" dirty="0" err="1"/>
              <a:t>Wi-Fi</a:t>
            </a:r>
            <a:r>
              <a:rPr lang="el-GR" sz="2400" b="1" dirty="0"/>
              <a:t> ή υπολογιστές</a:t>
            </a:r>
          </a:p>
        </p:txBody>
      </p:sp>
      <p:sp>
        <p:nvSpPr>
          <p:cNvPr id="8" name="Θέση υποσέλιδου 7"/>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560229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GPRD</a:t>
            </a:r>
            <a:r>
              <a:rPr lang="el-GR" dirty="0" smtClean="0"/>
              <a:t> </a:t>
            </a:r>
            <a:r>
              <a:rPr lang="el-GR" sz="2400" dirty="0"/>
              <a:t>Γενικός </a:t>
            </a:r>
            <a:r>
              <a:rPr lang="el-GR" sz="2400" dirty="0" err="1"/>
              <a:t>Kανονισμός</a:t>
            </a:r>
            <a:r>
              <a:rPr lang="el-GR" sz="2400" dirty="0"/>
              <a:t> για την Προστασία Δεδομένων</a:t>
            </a:r>
          </a:p>
        </p:txBody>
      </p:sp>
      <p:sp>
        <p:nvSpPr>
          <p:cNvPr id="3" name="Θέση περιεχομένου 2"/>
          <p:cNvSpPr>
            <a:spLocks noGrp="1"/>
          </p:cNvSpPr>
          <p:nvPr>
            <p:ph idx="1"/>
          </p:nvPr>
        </p:nvSpPr>
        <p:spPr>
          <a:xfrm>
            <a:off x="646111" y="1219200"/>
            <a:ext cx="10704059" cy="5283200"/>
          </a:xfrm>
        </p:spPr>
        <p:txBody>
          <a:bodyPr>
            <a:normAutofit fontScale="92500" lnSpcReduction="10000"/>
          </a:bodyPr>
          <a:lstStyle/>
          <a:p>
            <a:pPr algn="just"/>
            <a:r>
              <a:rPr lang="el-GR" dirty="0" smtClean="0"/>
              <a:t>Προστασία </a:t>
            </a:r>
            <a:r>
              <a:rPr lang="el-GR" dirty="0"/>
              <a:t>των δικαιωμάτων των παιδιών: Το τοπίο στα </a:t>
            </a:r>
            <a:r>
              <a:rPr lang="el-GR" dirty="0" err="1"/>
              <a:t>social</a:t>
            </a:r>
            <a:r>
              <a:rPr lang="el-GR" dirty="0"/>
              <a:t> </a:t>
            </a:r>
            <a:r>
              <a:rPr lang="el-GR" dirty="0" err="1"/>
              <a:t>media</a:t>
            </a:r>
            <a:r>
              <a:rPr lang="el-GR" dirty="0"/>
              <a:t> αλλάζει. Βάσει του νέου κανονισμού απαγορεύεται τη χρήση των </a:t>
            </a:r>
            <a:r>
              <a:rPr lang="el-GR" dirty="0" err="1"/>
              <a:t>social</a:t>
            </a:r>
            <a:r>
              <a:rPr lang="el-GR" dirty="0"/>
              <a:t> </a:t>
            </a:r>
            <a:r>
              <a:rPr lang="el-GR" dirty="0" err="1"/>
              <a:t>media</a:t>
            </a:r>
            <a:r>
              <a:rPr lang="el-GR" dirty="0"/>
              <a:t> σε παιδιά έως 16 ετών παρά μόνο με τη συγκατάθεση των γονέων</a:t>
            </a:r>
            <a:r>
              <a:rPr lang="el-GR" dirty="0" smtClean="0"/>
              <a:t>.</a:t>
            </a:r>
          </a:p>
          <a:p>
            <a:pPr algn="just"/>
            <a:endParaRPr lang="el-GR" dirty="0"/>
          </a:p>
          <a:p>
            <a:pPr algn="just"/>
            <a:r>
              <a:rPr lang="el-GR" dirty="0"/>
              <a:t>Δικαίωμα στη λήθη: Ο χρήστης έχει το δικαίωμα να ζητήσει την διαγραφή των δεδομένων του και ο υπεύθυνος επεξεργασίας έχει υποχρέωση άμεσα να τα διαγράψει και, αν τα έχει δημοσιοποιήσει, να ενημερώσει και όλους τους άλλους που τα έχουν αναδημοσιεύσει ότι έχει ζητηθεί η διαγραφή τους</a:t>
            </a:r>
            <a:r>
              <a:rPr lang="el-GR" dirty="0" smtClean="0"/>
              <a:t>.</a:t>
            </a:r>
          </a:p>
          <a:p>
            <a:pPr algn="just"/>
            <a:endParaRPr lang="el-GR" dirty="0"/>
          </a:p>
          <a:p>
            <a:pPr algn="just"/>
            <a:r>
              <a:rPr lang="el-GR" dirty="0"/>
              <a:t>Δικαίωμα ενημέρωσης και πρόσβασης στα δεδομένα: Ο πολίτης θα έχει περισσότερη και σαφέστερη ενημέρωση κατά τη συλλογή των δεδομένων του για την επεξεργασία τους και το δικαίωμα πρόσβασης σε αυτά</a:t>
            </a:r>
            <a:r>
              <a:rPr lang="el-GR" dirty="0" smtClean="0"/>
              <a:t>.</a:t>
            </a:r>
          </a:p>
          <a:p>
            <a:pPr algn="just"/>
            <a:endParaRPr lang="el-GR" dirty="0"/>
          </a:p>
          <a:p>
            <a:pPr algn="just"/>
            <a:r>
              <a:rPr lang="el-GR" dirty="0" smtClean="0"/>
              <a:t>Δικαίωμα </a:t>
            </a:r>
            <a:r>
              <a:rPr lang="el-GR" dirty="0"/>
              <a:t>εναντίωσης στην επεξεργασία: Ο πολίτης θα έχει το δικαίωμα να αντιταχθεί στην επεξεργασία των δεδομένων του υπό συγκεκριμένες προϋποθέσεις, ιδίως όταν πρόκειται για κατάρτιση «προφίλ» ή για σκοπούς απευθείας εμπορικής προώθησης</a:t>
            </a:r>
            <a:r>
              <a:rPr lang="el-GR" dirty="0" smtClean="0"/>
              <a:t>.</a:t>
            </a:r>
          </a:p>
          <a:p>
            <a:pPr marL="0" indent="0" algn="just">
              <a:buNone/>
            </a:pPr>
            <a:endParaRPr lang="el-GR" dirty="0"/>
          </a:p>
          <a:p>
            <a:pPr algn="just"/>
            <a:endParaRPr lang="el-GR"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67747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GPRD</a:t>
            </a:r>
            <a:r>
              <a:rPr lang="el-GR" dirty="0" smtClean="0"/>
              <a:t> </a:t>
            </a:r>
            <a:r>
              <a:rPr lang="el-GR" sz="2400" dirty="0"/>
              <a:t>Γενικός </a:t>
            </a:r>
            <a:r>
              <a:rPr lang="el-GR" sz="2400" dirty="0" err="1"/>
              <a:t>Kανονισμός</a:t>
            </a:r>
            <a:r>
              <a:rPr lang="el-GR" sz="2400" dirty="0"/>
              <a:t> για την Προστασία Δεδομένων</a:t>
            </a:r>
          </a:p>
        </p:txBody>
      </p:sp>
      <p:sp>
        <p:nvSpPr>
          <p:cNvPr id="3" name="Θέση περιεχομένου 2"/>
          <p:cNvSpPr>
            <a:spLocks noGrp="1"/>
          </p:cNvSpPr>
          <p:nvPr>
            <p:ph idx="1"/>
          </p:nvPr>
        </p:nvSpPr>
        <p:spPr>
          <a:xfrm>
            <a:off x="646111" y="1219200"/>
            <a:ext cx="10704059" cy="5283200"/>
          </a:xfrm>
        </p:spPr>
        <p:txBody>
          <a:bodyPr>
            <a:normAutofit lnSpcReduction="10000"/>
          </a:bodyPr>
          <a:lstStyle/>
          <a:p>
            <a:pPr marL="0" indent="0">
              <a:buNone/>
            </a:pPr>
            <a:endParaRPr lang="el-GR" dirty="0"/>
          </a:p>
          <a:p>
            <a:pPr algn="just"/>
            <a:r>
              <a:rPr lang="el-GR" dirty="0" smtClean="0"/>
              <a:t>Οι </a:t>
            </a:r>
            <a:r>
              <a:rPr lang="el-GR" dirty="0"/>
              <a:t>επιχειρήσεις θα πρέπει από προεπιλογή να έχουν ρητή και </a:t>
            </a:r>
            <a:r>
              <a:rPr lang="el-GR" b="1" dirty="0" err="1"/>
              <a:t>ενημερωμένη</a:t>
            </a:r>
            <a:r>
              <a:rPr lang="el-GR" dirty="0" err="1"/>
              <a:t>συγκατάθεση</a:t>
            </a:r>
            <a:r>
              <a:rPr lang="el-GR" dirty="0"/>
              <a:t> από τους χρήστες κάθε φορά που συγκεντρώνουν δεδομένα. Οι χρήστες έχουν, επίσης, τη δυνατότητα να αλλάξουν γνώμη και να πάρουν πίσω την έγκρισή τους. Παράλληλα μπορούν να ζητήσουν από την εκάστοτε εταιρεία όλα τα δεδομένα που έχει συγκεντρώσει για το πρόσωπό τους</a:t>
            </a:r>
            <a:r>
              <a:rPr lang="el-GR" dirty="0" smtClean="0"/>
              <a:t>.</a:t>
            </a:r>
          </a:p>
          <a:p>
            <a:pPr algn="just"/>
            <a:endParaRPr lang="el-GR" dirty="0" smtClean="0"/>
          </a:p>
          <a:p>
            <a:pPr algn="just"/>
            <a:r>
              <a:rPr lang="el-GR" dirty="0"/>
              <a:t>Το δεύτερο ιδιαίτερα σημαντικό σημείο είναι ότι τα πρόστιμα για τους παραβάτες είναι αρκετά υψηλά για να αναγκάσουν ολόκληρη την τεχνολογική κοινότητα να προετοιμαστεί και να κάνει ό,τι είναι δυνατό για να μην βρεθεί στο «στόχαστρο» της Κομισιόν</a:t>
            </a:r>
            <a:r>
              <a:rPr lang="el-GR" dirty="0" smtClean="0"/>
              <a:t>.</a:t>
            </a:r>
          </a:p>
          <a:p>
            <a:pPr algn="just"/>
            <a:endParaRPr lang="el-GR" dirty="0"/>
          </a:p>
          <a:p>
            <a:pPr algn="just"/>
            <a:r>
              <a:rPr lang="el-GR" dirty="0"/>
              <a:t>Και αυτό γιατί το </a:t>
            </a:r>
            <a:r>
              <a:rPr lang="el-GR" b="1" dirty="0"/>
              <a:t>πρόστιμο</a:t>
            </a:r>
            <a:r>
              <a:rPr lang="el-GR" dirty="0"/>
              <a:t> ορίζεται στα 20 εκατ. ευρώ ή το 4% των παγκόσμιων ετήσιων εσόδων της </a:t>
            </a:r>
            <a:r>
              <a:rPr lang="el-GR" dirty="0" err="1"/>
              <a:t>παραβάτριας</a:t>
            </a:r>
            <a:r>
              <a:rPr lang="el-GR" dirty="0"/>
              <a:t> επιχείρησης –όποιο ποσό είναι </a:t>
            </a:r>
            <a:r>
              <a:rPr lang="el-GR" dirty="0" smtClean="0"/>
              <a:t>υψηλότερο. Ενδεικτικά</a:t>
            </a:r>
            <a:r>
              <a:rPr lang="el-GR" dirty="0"/>
              <a:t>, η </a:t>
            </a:r>
            <a:r>
              <a:rPr lang="el-GR" dirty="0" smtClean="0"/>
              <a:t> </a:t>
            </a:r>
            <a:r>
              <a:rPr lang="el-GR" dirty="0"/>
              <a:t>Microsoft με έσοδα 93,6 δισ. θα βρισκόταν αντιμέτωπη με πρόστιμο 3,7 δισ. δολαρίων,</a:t>
            </a:r>
          </a:p>
          <a:p>
            <a:pPr algn="just"/>
            <a:endParaRPr lang="el-GR"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26210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08000" y="1853248"/>
            <a:ext cx="11088914" cy="4395151"/>
          </a:xfrm>
        </p:spPr>
        <p:txBody>
          <a:bodyPr>
            <a:normAutofit/>
          </a:bodyPr>
          <a:lstStyle/>
          <a:p>
            <a:pPr algn="just"/>
            <a:r>
              <a:rPr lang="el-GR" sz="2400" dirty="0"/>
              <a:t>Ωστόσο, οι πιο </a:t>
            </a:r>
            <a:r>
              <a:rPr lang="el-GR" sz="2400" b="1" dirty="0"/>
              <a:t>σημαντικές</a:t>
            </a:r>
            <a:r>
              <a:rPr lang="el-GR" sz="2400" dirty="0"/>
              <a:t> </a:t>
            </a:r>
            <a:r>
              <a:rPr lang="el-GR" sz="2400" b="1" dirty="0"/>
              <a:t>αλλαγές</a:t>
            </a:r>
            <a:r>
              <a:rPr lang="el-GR" sz="2400" dirty="0"/>
              <a:t> που φέρνει ο ΓΚΠΔ θα </a:t>
            </a:r>
            <a:r>
              <a:rPr lang="el-GR" sz="2400" dirty="0" err="1" smtClean="0"/>
              <a:t>αφορουν</a:t>
            </a:r>
            <a:r>
              <a:rPr lang="el-GR" sz="2400" dirty="0" smtClean="0"/>
              <a:t> τα</a:t>
            </a:r>
            <a:r>
              <a:rPr lang="el-GR" sz="2400" dirty="0"/>
              <a:t> </a:t>
            </a:r>
            <a:r>
              <a:rPr lang="el-GR" sz="2400" b="1" dirty="0" smtClean="0"/>
              <a:t>παρασκήνια</a:t>
            </a:r>
            <a:r>
              <a:rPr lang="el-GR" sz="2400" dirty="0" smtClean="0"/>
              <a:t>.</a:t>
            </a:r>
          </a:p>
          <a:p>
            <a:pPr algn="just"/>
            <a:endParaRPr lang="el-GR" sz="2400" dirty="0"/>
          </a:p>
          <a:p>
            <a:pPr algn="just"/>
            <a:r>
              <a:rPr lang="el-GR" sz="2400" dirty="0"/>
              <a:t>Και αυτό επειδή οι κανονισμοί δεν προβλέπουν μόνο τον τρόπο με τον οποίο συγκεντρώνονται τα προσωπικά δεδομένα αλλά και πώς </a:t>
            </a:r>
            <a:r>
              <a:rPr lang="el-GR" sz="2400" b="1" dirty="0"/>
              <a:t>πωλούνται</a:t>
            </a:r>
            <a:r>
              <a:rPr lang="el-GR" sz="2400" dirty="0"/>
              <a:t> ή </a:t>
            </a:r>
            <a:r>
              <a:rPr lang="el-GR" sz="2400" b="1" dirty="0"/>
              <a:t>μοιράζονται</a:t>
            </a:r>
            <a:r>
              <a:rPr lang="el-GR" sz="2400" dirty="0"/>
              <a:t> αργότερα</a:t>
            </a:r>
            <a:r>
              <a:rPr lang="el-GR" sz="2400" dirty="0" smtClean="0"/>
              <a:t>.</a:t>
            </a:r>
          </a:p>
          <a:p>
            <a:pPr algn="just"/>
            <a:endParaRPr lang="el-GR" sz="2400" dirty="0"/>
          </a:p>
          <a:p>
            <a:pPr algn="just"/>
            <a:r>
              <a:rPr lang="el-GR" sz="2400" dirty="0"/>
              <a:t>Αυτό σημαίνει ότι οι εταιρείες που δραστηριοποιούνται στο χώρο θα πρέπει να ξανασχεδιάσουν τους τρόπους με τους οποίους </a:t>
            </a:r>
            <a:r>
              <a:rPr lang="el-GR" sz="2400" b="1" dirty="0"/>
              <a:t>προσεγγίζουν</a:t>
            </a:r>
            <a:r>
              <a:rPr lang="el-GR" sz="2400" dirty="0"/>
              <a:t> τα </a:t>
            </a:r>
            <a:r>
              <a:rPr lang="el-GR" sz="2400" dirty="0" err="1"/>
              <a:t>analytics</a:t>
            </a:r>
            <a:r>
              <a:rPr lang="el-GR" sz="2400" dirty="0"/>
              <a:t> αλλά και τη </a:t>
            </a:r>
            <a:r>
              <a:rPr lang="el-GR" sz="2400" b="1" dirty="0"/>
              <a:t>διαφήμιση</a:t>
            </a:r>
            <a:r>
              <a:rPr lang="el-GR" sz="2400" dirty="0"/>
              <a:t>.</a:t>
            </a:r>
          </a:p>
          <a:p>
            <a:endParaRPr lang="el-GR" dirty="0"/>
          </a:p>
        </p:txBody>
      </p:sp>
      <p:sp>
        <p:nvSpPr>
          <p:cNvPr id="4" name="Τίτλος 1"/>
          <p:cNvSpPr>
            <a:spLocks noGrp="1"/>
          </p:cNvSpPr>
          <p:nvPr>
            <p:ph type="title"/>
          </p:nvPr>
        </p:nvSpPr>
        <p:spPr/>
        <p:txBody>
          <a:bodyPr/>
          <a:lstStyle/>
          <a:p>
            <a:r>
              <a:rPr lang="en-US" dirty="0" smtClean="0"/>
              <a:t>GPRD</a:t>
            </a:r>
            <a:r>
              <a:rPr lang="el-GR" dirty="0" smtClean="0"/>
              <a:t> </a:t>
            </a:r>
            <a:r>
              <a:rPr lang="el-GR" sz="2400" dirty="0"/>
              <a:t>Γενικός </a:t>
            </a:r>
            <a:r>
              <a:rPr lang="el-GR" sz="2400" dirty="0" err="1"/>
              <a:t>Kανονισμός</a:t>
            </a:r>
            <a:r>
              <a:rPr lang="el-GR" sz="2400" dirty="0"/>
              <a:t> για την Προστασία Δεδομένων</a:t>
            </a:r>
          </a:p>
        </p:txBody>
      </p:sp>
      <p:sp>
        <p:nvSpPr>
          <p:cNvPr id="7" name="Θέση υποσέλιδου 6"/>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274230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smtClean="0">
                <a:hlinkClick r:id="rId2"/>
              </a:rPr>
              <a:t>τι πιστεύουν οι ‘Έλληνες;</a:t>
            </a:r>
          </a:p>
          <a:p>
            <a:endParaRPr lang="el-GR" dirty="0" smtClean="0">
              <a:hlinkClick r:id="rId2"/>
            </a:endParaRPr>
          </a:p>
          <a:p>
            <a:r>
              <a:rPr lang="en-US" dirty="0" smtClean="0">
                <a:hlinkClick r:id="rId2"/>
              </a:rPr>
              <a:t>https</a:t>
            </a:r>
            <a:r>
              <a:rPr lang="en-US" dirty="0">
                <a:hlinkClick r:id="rId2"/>
              </a:rPr>
              <a:t>://</a:t>
            </a:r>
            <a:r>
              <a:rPr lang="en-US" dirty="0" smtClean="0">
                <a:hlinkClick r:id="rId2"/>
              </a:rPr>
              <a:t>www.cnn.gr/tech/story/148537/ta-prosopika-dedomena-einai-to-timima-gia-prosvasi-se-ypiresies</a:t>
            </a:r>
            <a:endParaRPr lang="el-GR" dirty="0" smtClean="0"/>
          </a:p>
        </p:txBody>
      </p:sp>
      <p:sp>
        <p:nvSpPr>
          <p:cNvPr id="4" name="Τίτλος 1"/>
          <p:cNvSpPr>
            <a:spLocks noGrp="1"/>
          </p:cNvSpPr>
          <p:nvPr>
            <p:ph type="title"/>
          </p:nvPr>
        </p:nvSpPr>
        <p:spPr/>
        <p:txBody>
          <a:bodyPr/>
          <a:lstStyle/>
          <a:p>
            <a:r>
              <a:rPr lang="el-GR" dirty="0" smtClean="0"/>
              <a:t>Προσωπικά δεδομένα</a:t>
            </a:r>
            <a:endParaRPr lang="el-GR" dirty="0"/>
          </a:p>
        </p:txBody>
      </p:sp>
      <p:sp>
        <p:nvSpPr>
          <p:cNvPr id="7" name="Θέση υποσέλιδου 6"/>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56841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sz="4800" dirty="0"/>
              <a:t>Ψευδείς ειδήσεις </a:t>
            </a:r>
            <a:r>
              <a:rPr lang="en-US" sz="4800" dirty="0"/>
              <a:t>Hoaxes</a:t>
            </a:r>
            <a:endParaRPr lang="el-GR" sz="4800"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91634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Ψευδείς ειδήσεις </a:t>
            </a:r>
            <a:r>
              <a:rPr lang="en-US" dirty="0" smtClean="0"/>
              <a:t>Hoaxes</a:t>
            </a:r>
            <a:endParaRPr lang="el-GR" dirty="0"/>
          </a:p>
        </p:txBody>
      </p:sp>
      <p:sp>
        <p:nvSpPr>
          <p:cNvPr id="3" name="Θέση περιεχομένου 2"/>
          <p:cNvSpPr>
            <a:spLocks noGrp="1"/>
          </p:cNvSpPr>
          <p:nvPr>
            <p:ph idx="1"/>
          </p:nvPr>
        </p:nvSpPr>
        <p:spPr>
          <a:xfrm>
            <a:off x="261257" y="1161144"/>
            <a:ext cx="11393713" cy="5087256"/>
          </a:xfrm>
        </p:spPr>
        <p:txBody>
          <a:bodyPr>
            <a:normAutofit/>
          </a:bodyPr>
          <a:lstStyle/>
          <a:p>
            <a:r>
              <a:rPr lang="el-GR" sz="2200" dirty="0"/>
              <a:t>Τα </a:t>
            </a:r>
            <a:r>
              <a:rPr lang="el-GR" sz="2200" b="1" dirty="0" err="1"/>
              <a:t>ψευδονέα</a:t>
            </a:r>
            <a:r>
              <a:rPr lang="el-GR" sz="2200" dirty="0"/>
              <a:t> ή </a:t>
            </a:r>
            <a:r>
              <a:rPr lang="el-GR" sz="2200" b="1" dirty="0"/>
              <a:t>ψευδείς ειδήσεις</a:t>
            </a:r>
            <a:r>
              <a:rPr lang="el-GR" sz="2200" dirty="0"/>
              <a:t> ή </a:t>
            </a:r>
            <a:r>
              <a:rPr lang="el-GR" sz="2200" b="1" dirty="0"/>
              <a:t>πλαστές ειδήσεις</a:t>
            </a:r>
            <a:r>
              <a:rPr lang="el-GR" sz="2200" dirty="0"/>
              <a:t> </a:t>
            </a:r>
            <a:r>
              <a:rPr lang="el-GR" sz="2200" dirty="0" smtClean="0"/>
              <a:t>είναι </a:t>
            </a:r>
            <a:r>
              <a:rPr lang="el-GR" sz="2200" dirty="0"/>
              <a:t>ένα είδος </a:t>
            </a:r>
            <a:r>
              <a:rPr lang="el-GR" sz="2200" dirty="0">
                <a:hlinkClick r:id="rId2" tooltip="Κίτρινος Τύπος"/>
              </a:rPr>
              <a:t>κίτρινου τύπου</a:t>
            </a:r>
            <a:r>
              <a:rPr lang="el-GR" sz="2200" dirty="0"/>
              <a:t> ή </a:t>
            </a:r>
            <a:r>
              <a:rPr lang="el-GR" sz="2200" dirty="0">
                <a:hlinkClick r:id="rId3" tooltip="Προπαγάνδα"/>
              </a:rPr>
              <a:t>προπαγάνδας</a:t>
            </a:r>
            <a:r>
              <a:rPr lang="el-GR" sz="2200" dirty="0"/>
              <a:t> που γίνεται με σκόπιμη </a:t>
            </a:r>
            <a:r>
              <a:rPr lang="el-GR" sz="2200" dirty="0">
                <a:hlinkClick r:id="rId4" tooltip="Παραπληροφόρηση"/>
              </a:rPr>
              <a:t>παραπληροφόρηση</a:t>
            </a:r>
            <a:r>
              <a:rPr lang="el-GR" sz="2200" dirty="0"/>
              <a:t> ή με φάρσες που διαδίδονται με παραδοσιακά μέσα μαζικής ενημέρωσης ή με τα </a:t>
            </a:r>
            <a:r>
              <a:rPr lang="el-GR" sz="2200" dirty="0">
                <a:hlinkClick r:id="rId5" tooltip="Μέσα κοινωνικής δικτύωσης"/>
              </a:rPr>
              <a:t>μέσα κοινωνικής δικτύωσης</a:t>
            </a:r>
            <a:r>
              <a:rPr lang="el-GR" sz="2200" dirty="0"/>
              <a:t> </a:t>
            </a:r>
            <a:r>
              <a:rPr lang="el-GR" sz="2200" dirty="0" smtClean="0"/>
              <a:t>.</a:t>
            </a:r>
            <a:r>
              <a:rPr lang="el-GR" sz="2200" baseline="30000" dirty="0"/>
              <a:t> </a:t>
            </a:r>
            <a:r>
              <a:rPr lang="el-GR" sz="2200" dirty="0" smtClean="0"/>
              <a:t>Η </a:t>
            </a:r>
            <a:r>
              <a:rPr lang="el-GR" sz="2200" dirty="0"/>
              <a:t>διασπορά ψευδών ειδήσεων προκαλείται συχνά από δημοσιογράφους που πληρώνουν πηγές πληροφοριών, μια αμφιλεγόμενη πρακτική που ονομάζεται πληρωμένη δημοσιογραφία. Οι ειδήσεις τελικά συχνά αναστέλλονται ως παραπληροφόρηση, αλλά περιστασιακά καταφέρνουν να φθάσουν μέχρι τα παραδοσιακά μέσα μαζικής </a:t>
            </a:r>
            <a:r>
              <a:rPr lang="el-GR" sz="2200" dirty="0" smtClean="0"/>
              <a:t>ενημέρωσης</a:t>
            </a:r>
          </a:p>
          <a:p>
            <a:endParaRPr lang="el-GR" sz="2200" dirty="0"/>
          </a:p>
          <a:p>
            <a:r>
              <a:rPr lang="el-GR" sz="2200" dirty="0"/>
              <a:t>Τα </a:t>
            </a:r>
            <a:r>
              <a:rPr lang="el-GR" sz="2200" dirty="0" err="1"/>
              <a:t>ψευδονέα</a:t>
            </a:r>
            <a:r>
              <a:rPr lang="el-GR" sz="2200" dirty="0"/>
              <a:t> γράφονται και δημοσιεύονται συνήθως με σκοπό να παραπλανήσουν, προκειμένου να βλάψουν έναν οργανισμό, ένα νομικό ή φυσικό πρόσωπο, ή και για οικονομικά ή πολιτικά οφέλη </a:t>
            </a:r>
            <a:r>
              <a:rPr lang="el-GR" sz="2200" dirty="0" smtClean="0"/>
              <a:t> </a:t>
            </a:r>
            <a:r>
              <a:rPr lang="el-GR" sz="2200" dirty="0"/>
              <a:t>συχνά χρησιμοποιώντας τίτλους με εντυπωσιασμό, ή εξ ολοκλήρου κατασκευασμένους για την αύξηση της αναγνωσιμότητας. </a:t>
            </a:r>
          </a:p>
          <a:p>
            <a:endParaRPr lang="el-GR" sz="2200"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401833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56" y="1045029"/>
            <a:ext cx="11148563" cy="5812971"/>
          </a:xfrm>
        </p:spPr>
      </p:pic>
      <p:sp>
        <p:nvSpPr>
          <p:cNvPr id="4" name="Τίτλος 1"/>
          <p:cNvSpPr>
            <a:spLocks noGrp="1"/>
          </p:cNvSpPr>
          <p:nvPr>
            <p:ph type="title"/>
          </p:nvPr>
        </p:nvSpPr>
        <p:spPr>
          <a:xfrm>
            <a:off x="646113" y="246063"/>
            <a:ext cx="9644062" cy="1190625"/>
          </a:xfrm>
        </p:spPr>
        <p:txBody>
          <a:bodyPr/>
          <a:lstStyle/>
          <a:p>
            <a:r>
              <a:rPr lang="el-GR" dirty="0" smtClean="0"/>
              <a:t>Ψευδείς ειδήσεις </a:t>
            </a:r>
            <a:r>
              <a:rPr lang="en-US" dirty="0" smtClean="0"/>
              <a:t>Hoaxes</a:t>
            </a:r>
            <a:endParaRPr lang="el-GR" dirty="0"/>
          </a:p>
        </p:txBody>
      </p:sp>
      <p:sp>
        <p:nvSpPr>
          <p:cNvPr id="8" name="Θέση υποσέλιδου 7"/>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60669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Ψευδείς ειδήσεις </a:t>
            </a:r>
            <a:r>
              <a:rPr lang="en-US" dirty="0" smtClean="0"/>
              <a:t>Hoaxes</a:t>
            </a:r>
            <a:endParaRPr lang="el-GR" dirty="0"/>
          </a:p>
        </p:txBody>
      </p:sp>
      <p:sp>
        <p:nvSpPr>
          <p:cNvPr id="3" name="Θέση περιεχομένου 2"/>
          <p:cNvSpPr>
            <a:spLocks noGrp="1"/>
          </p:cNvSpPr>
          <p:nvPr>
            <p:ph idx="1"/>
          </p:nvPr>
        </p:nvSpPr>
        <p:spPr>
          <a:xfrm>
            <a:off x="1103312" y="2052918"/>
            <a:ext cx="10145259" cy="4195481"/>
          </a:xfrm>
        </p:spPr>
        <p:txBody>
          <a:bodyPr>
            <a:normAutofit/>
          </a:bodyPr>
          <a:lstStyle/>
          <a:p>
            <a:r>
              <a:rPr lang="el-GR" sz="2400" dirty="0" smtClean="0"/>
              <a:t>Οι </a:t>
            </a:r>
            <a:r>
              <a:rPr lang="el-GR" sz="2400" dirty="0"/>
              <a:t>ψευδείς ειδήσεις, σύμφωνα με τους ερευνητές, θεωρούνται ότι είναι πιο πρωτότυπες, πράγμα που τις ευνοεί. Επίσης, έχουν μεγαλύτερη συναισθηματική φόρτιση, ενισχύοντας τα αισθήματα φόβου, αηδίας, έκπληξης κ.ά., ενώ οι αληθινές ειδήσεις είναι συνήθως πιο αναμενόμενες και «βαρετές». Κατά τους ερευνητές, στα μέσα κοινωνικής δικτύωσης οι χρήστες έλκουν καλύτερα την προσοχή των άλλων όταν είναι οι πρώτοι που προβάλλουν «πρωτότυπες» ειδήσεις.</a:t>
            </a:r>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25096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Σκάνδαλο </a:t>
            </a:r>
            <a:r>
              <a:rPr lang="el-GR" dirty="0" err="1"/>
              <a:t>Cambridge</a:t>
            </a:r>
            <a:r>
              <a:rPr lang="el-GR" dirty="0"/>
              <a:t> </a:t>
            </a:r>
            <a:r>
              <a:rPr lang="el-GR" dirty="0" err="1"/>
              <a:t>Analytica</a:t>
            </a:r>
            <a:r>
              <a:rPr lang="el-GR" dirty="0"/>
              <a:t> </a:t>
            </a:r>
          </a:p>
        </p:txBody>
      </p:sp>
      <p:sp>
        <p:nvSpPr>
          <p:cNvPr id="3" name="Θέση περιεχομένου 2"/>
          <p:cNvSpPr>
            <a:spLocks noGrp="1"/>
          </p:cNvSpPr>
          <p:nvPr>
            <p:ph idx="1"/>
          </p:nvPr>
        </p:nvSpPr>
        <p:spPr>
          <a:xfrm>
            <a:off x="646111" y="1253614"/>
            <a:ext cx="10518417" cy="4994786"/>
          </a:xfrm>
        </p:spPr>
        <p:txBody>
          <a:bodyPr>
            <a:normAutofit/>
          </a:bodyPr>
          <a:lstStyle/>
          <a:p>
            <a:r>
              <a:rPr lang="el-GR" sz="2200" dirty="0"/>
              <a:t>Ο </a:t>
            </a:r>
            <a:r>
              <a:rPr lang="el-GR" sz="2200" dirty="0" err="1"/>
              <a:t>Γουάιλι</a:t>
            </a:r>
            <a:r>
              <a:rPr lang="el-GR" sz="2200" dirty="0"/>
              <a:t>, ο οποίος συμμετείχε στη δημιουργία της βρετανικής </a:t>
            </a:r>
            <a:r>
              <a:rPr lang="el-GR" sz="2200" b="1" dirty="0"/>
              <a:t>εταιρείας</a:t>
            </a:r>
            <a:r>
              <a:rPr lang="el-GR" sz="2200" dirty="0"/>
              <a:t> </a:t>
            </a:r>
            <a:r>
              <a:rPr lang="el-GR" sz="2200" b="1" dirty="0"/>
              <a:t>ανάλυσης</a:t>
            </a:r>
            <a:r>
              <a:rPr lang="el-GR" sz="2200" dirty="0"/>
              <a:t> </a:t>
            </a:r>
            <a:r>
              <a:rPr lang="el-GR" sz="2200" b="1" dirty="0"/>
              <a:t>δεδομένων</a:t>
            </a:r>
            <a:r>
              <a:rPr lang="el-GR" sz="2200" dirty="0"/>
              <a:t> προτού να καταγγείλει τις ενέργειές της και να φέρει στο μάτι του κυκλώνα το </a:t>
            </a:r>
            <a:r>
              <a:rPr lang="el-GR" sz="2200" b="1" dirty="0"/>
              <a:t>Facebook</a:t>
            </a:r>
            <a:r>
              <a:rPr lang="el-GR" sz="2200" dirty="0"/>
              <a:t>, κατέθεσε στο πλαίσιο της έρευνας για τη ρωσική ανάμιξη στις προεδρικές εκλογές των ΗΠΑ, το 2016</a:t>
            </a:r>
            <a:r>
              <a:rPr lang="el-GR" sz="2200" dirty="0" smtClean="0"/>
              <a:t>.</a:t>
            </a:r>
          </a:p>
          <a:p>
            <a:endParaRPr lang="el-GR" sz="2200" dirty="0"/>
          </a:p>
          <a:p>
            <a:r>
              <a:rPr lang="el-GR" sz="2200" dirty="0"/>
              <a:t>Τον Μάρτιο είχε ήδη αποκαλύψει ότι η </a:t>
            </a:r>
            <a:r>
              <a:rPr lang="el-GR" sz="2200" dirty="0" err="1"/>
              <a:t>Cambridge</a:t>
            </a:r>
            <a:r>
              <a:rPr lang="el-GR" sz="2200" dirty="0"/>
              <a:t> </a:t>
            </a:r>
            <a:r>
              <a:rPr lang="el-GR" sz="2200" dirty="0" err="1"/>
              <a:t>Analytica</a:t>
            </a:r>
            <a:r>
              <a:rPr lang="el-GR" sz="2200" dirty="0"/>
              <a:t> συνέλεγε τα στοιχεία </a:t>
            </a:r>
            <a:r>
              <a:rPr lang="el-GR" sz="2200" b="1" dirty="0"/>
              <a:t>εκατομμυρίων</a:t>
            </a:r>
            <a:r>
              <a:rPr lang="el-GR" sz="2200" dirty="0"/>
              <a:t> </a:t>
            </a:r>
            <a:r>
              <a:rPr lang="el-GR" sz="2200" b="1" dirty="0"/>
              <a:t>χρηστών</a:t>
            </a:r>
            <a:r>
              <a:rPr lang="el-GR" sz="2200" dirty="0"/>
              <a:t> του Facebook και χρησιμοποιούσε τις πληροφορίες αυτές για να </a:t>
            </a:r>
            <a:r>
              <a:rPr lang="el-GR" sz="2200" b="1" dirty="0"/>
              <a:t>φτιάξει</a:t>
            </a:r>
            <a:r>
              <a:rPr lang="el-GR" sz="2200" dirty="0"/>
              <a:t> τα «πολιτικά και ψυχολογικά» προφίλ τους ώστε να επηρεάσει την ψήφο τους με τα κατάλληλα πολιτικά μηνύματα.</a:t>
            </a:r>
          </a:p>
          <a:p>
            <a:endParaRPr lang="el-GR" sz="2200"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358818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Ψευδείς ειδήσεις </a:t>
            </a:r>
            <a:r>
              <a:rPr lang="en-US" dirty="0" smtClean="0"/>
              <a:t>Hoaxes</a:t>
            </a:r>
            <a:endParaRPr lang="el-GR" dirty="0"/>
          </a:p>
        </p:txBody>
      </p:sp>
      <p:sp>
        <p:nvSpPr>
          <p:cNvPr id="3" name="Θέση περιεχομένου 2"/>
          <p:cNvSpPr>
            <a:spLocks noGrp="1"/>
          </p:cNvSpPr>
          <p:nvPr>
            <p:ph idx="1"/>
          </p:nvPr>
        </p:nvSpPr>
        <p:spPr>
          <a:xfrm>
            <a:off x="435430" y="1524000"/>
            <a:ext cx="9884228" cy="4963886"/>
          </a:xfrm>
        </p:spPr>
        <p:txBody>
          <a:bodyPr>
            <a:normAutofit/>
          </a:bodyPr>
          <a:lstStyle/>
          <a:p>
            <a:r>
              <a:rPr lang="el-GR" dirty="0" smtClean="0"/>
              <a:t>Ένας εύκολος </a:t>
            </a:r>
            <a:r>
              <a:rPr lang="el-GR" dirty="0"/>
              <a:t>τρόπος να ακούσετε ένα HOAX είναι μέσα στο λεωφορείο. Σήμερα το πρωί κατά τις 9:45 ήμουν στο λεωφορείο προς Πειραιά. Καθώς περνούσαμε από το λιμάνι, ένας κύριος (ας πούμε ο κύριος Γιώργος) είδε το πλοίο «Παναγιά Τήνου» και μονολόγησε φωναχτά: «</a:t>
            </a:r>
            <a:r>
              <a:rPr lang="el-GR" i="1" dirty="0" err="1"/>
              <a:t>Πωπω</a:t>
            </a:r>
            <a:r>
              <a:rPr lang="el-GR" i="1" dirty="0"/>
              <a:t>… είναι ακόμα εδώ αυτό το πλοίο;</a:t>
            </a:r>
            <a:r>
              <a:rPr lang="el-GR" dirty="0"/>
              <a:t>»</a:t>
            </a:r>
          </a:p>
          <a:p>
            <a:r>
              <a:rPr lang="el-GR" dirty="0"/>
              <a:t>Ένας κύριος απάντησε: «</a:t>
            </a:r>
            <a:r>
              <a:rPr lang="el-GR" i="1" dirty="0"/>
              <a:t>Δεν είναι ασφαλισμένο, για αυτό δεν έρχεται κανείς να το πάρει.</a:t>
            </a:r>
            <a:r>
              <a:rPr lang="el-GR" dirty="0"/>
              <a:t>»</a:t>
            </a:r>
          </a:p>
          <a:p>
            <a:r>
              <a:rPr lang="el-GR" dirty="0"/>
              <a:t>Ένας δεύτερος κύριος ανταπάντησε: «</a:t>
            </a:r>
            <a:r>
              <a:rPr lang="el-GR" i="1" dirty="0"/>
              <a:t>Δεν είναι αυτό. Το πλοίο είναι χρεωκοπημένο και ανήκει πλέον στην τράπεζα η οποία δεν πληρώνει για να το ρυμουλκήσουν.</a:t>
            </a:r>
            <a:r>
              <a:rPr lang="el-GR" dirty="0"/>
              <a:t>»</a:t>
            </a:r>
          </a:p>
          <a:p>
            <a:r>
              <a:rPr lang="el-GR" dirty="0"/>
              <a:t>Ένας τρίτος κύριος επίσης κατέθεσε την γνώση του για το θέμα: «</a:t>
            </a:r>
            <a:r>
              <a:rPr lang="el-GR" i="1" dirty="0"/>
              <a:t>Υπεύθυνος τώρα είναι ο ΟΛΠ. Αυτός πρέπει να το ρυμουλκήσει.</a:t>
            </a:r>
            <a:r>
              <a:rPr lang="el-GR" dirty="0"/>
              <a:t>»</a:t>
            </a:r>
          </a:p>
          <a:p>
            <a:r>
              <a:rPr lang="el-GR" dirty="0"/>
              <a:t>Ένας τέταρτος κύριος δήλωσε ότι: «</a:t>
            </a:r>
            <a:r>
              <a:rPr lang="el-GR" i="1" dirty="0"/>
              <a:t>Όποιος και να έχει την ευθύνη το πλοίο έχει πάρει νερά. Πρέπει πρώτα να το αδειάσουν για να </a:t>
            </a:r>
            <a:r>
              <a:rPr lang="el-GR" i="1" dirty="0" err="1"/>
              <a:t>ρυμουλκηθεί</a:t>
            </a:r>
            <a:r>
              <a:rPr lang="el-GR" i="1" dirty="0"/>
              <a:t>.</a:t>
            </a:r>
            <a:r>
              <a:rPr lang="el-GR" dirty="0"/>
              <a:t>»</a:t>
            </a:r>
          </a:p>
          <a:p>
            <a:endParaRPr lang="el-GR"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70975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l-GR" dirty="0" smtClean="0"/>
              <a:t>ΑΛΗΘΕΙΑ Η ΨΕΜΑ? Ερευνήστε </a:t>
            </a:r>
          </a:p>
          <a:p>
            <a:endParaRPr lang="en-US" dirty="0" smtClean="0"/>
          </a:p>
          <a:p>
            <a:r>
              <a:rPr lang="en-US" dirty="0" smtClean="0"/>
              <a:t>http</a:t>
            </a:r>
            <a:r>
              <a:rPr lang="en-US" dirty="0"/>
              <a:t>://www.makeleio.gr/%CE%B5%CE%BE%CF%89%CF%86%CF%85%CE%BB%CE%BB%CE%BF/%CE%A3%CE%9F%CE%9A-%CE%A3%CE%A4%CE%97%CE%9D-%CE%A0%CE%91%CE%A4%CE%A1%CE%91-%CE%91%CE%9B%CE%9B%CE%9F%CE%94%CE%91%CE%A0%CE%9F%CE%A3-%CE%9C%CE%9F%CE%A5%CE%A3%CE%9F%CE%A5%CE%9B%CE%9C%CE%91%CE%9D%CE%9F/</a:t>
            </a:r>
            <a:endParaRPr lang="el-GR" dirty="0"/>
          </a:p>
        </p:txBody>
      </p:sp>
      <p:sp>
        <p:nvSpPr>
          <p:cNvPr id="4" name="Τίτλος 1"/>
          <p:cNvSpPr>
            <a:spLocks noGrp="1"/>
          </p:cNvSpPr>
          <p:nvPr>
            <p:ph type="title"/>
          </p:nvPr>
        </p:nvSpPr>
        <p:spPr/>
        <p:txBody>
          <a:bodyPr/>
          <a:lstStyle/>
          <a:p>
            <a:r>
              <a:rPr lang="el-GR" dirty="0" smtClean="0"/>
              <a:t>Ψευδείς ειδήσεις </a:t>
            </a:r>
            <a:r>
              <a:rPr lang="en-US" dirty="0" smtClean="0"/>
              <a:t>Hoaxes</a:t>
            </a:r>
            <a:endParaRPr lang="el-GR" dirty="0"/>
          </a:p>
        </p:txBody>
      </p:sp>
      <p:sp>
        <p:nvSpPr>
          <p:cNvPr id="7" name="Θέση υποσέλιδου 6"/>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407421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Ψευδείς ειδήσεις </a:t>
            </a:r>
            <a:r>
              <a:rPr lang="en-US" dirty="0" smtClean="0"/>
              <a:t>Hoaxes</a:t>
            </a:r>
            <a:endParaRPr lang="el-GR" dirty="0"/>
          </a:p>
        </p:txBody>
      </p:sp>
      <p:sp>
        <p:nvSpPr>
          <p:cNvPr id="3" name="Θέση περιεχομένου 2"/>
          <p:cNvSpPr>
            <a:spLocks noGrp="1"/>
          </p:cNvSpPr>
          <p:nvPr>
            <p:ph idx="1"/>
          </p:nvPr>
        </p:nvSpPr>
        <p:spPr/>
        <p:txBody>
          <a:bodyPr/>
          <a:lstStyle/>
          <a:p>
            <a:r>
              <a:rPr lang="en-US" dirty="0">
                <a:hlinkClick r:id="rId2"/>
              </a:rPr>
              <a:t>https://saferinternet4kids.gr/quiz-saferinternet4kids/quiz-fake-news/</a:t>
            </a:r>
            <a:endParaRPr lang="el-GR"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55713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Ψευδείς ειδήσεις </a:t>
            </a:r>
            <a:r>
              <a:rPr lang="en-US" dirty="0" smtClean="0"/>
              <a:t>Hoaxes</a:t>
            </a:r>
            <a:endParaRPr lang="el-GR" dirty="0"/>
          </a:p>
        </p:txBody>
      </p:sp>
      <p:sp>
        <p:nvSpPr>
          <p:cNvPr id="3" name="Θέση περιεχομένου 2"/>
          <p:cNvSpPr>
            <a:spLocks noGrp="1"/>
          </p:cNvSpPr>
          <p:nvPr>
            <p:ph idx="1"/>
          </p:nvPr>
        </p:nvSpPr>
        <p:spPr>
          <a:xfrm>
            <a:off x="1103311" y="1407885"/>
            <a:ext cx="10043660" cy="5138057"/>
          </a:xfrm>
        </p:spPr>
        <p:txBody>
          <a:bodyPr>
            <a:normAutofit lnSpcReduction="10000"/>
          </a:bodyPr>
          <a:lstStyle/>
          <a:p>
            <a:r>
              <a:rPr lang="el-GR" sz="2400" b="1" dirty="0" smtClean="0"/>
              <a:t>Ποιος </a:t>
            </a:r>
            <a:r>
              <a:rPr lang="el-GR" sz="2400" b="1" dirty="0"/>
              <a:t>είναι ο δημιουργός/συγγραφέας της;</a:t>
            </a:r>
          </a:p>
          <a:p>
            <a:r>
              <a:rPr lang="el-GR" sz="2400" b="1" dirty="0" smtClean="0"/>
              <a:t>Ποιες </a:t>
            </a:r>
            <a:r>
              <a:rPr lang="el-GR" sz="2400" b="1" dirty="0"/>
              <a:t>είναι οι αποδείξεις</a:t>
            </a:r>
            <a:r>
              <a:rPr lang="el-GR" sz="2400" b="1" dirty="0" smtClean="0"/>
              <a:t>;</a:t>
            </a:r>
          </a:p>
          <a:p>
            <a:r>
              <a:rPr lang="el-GR" sz="2400" b="1" dirty="0" smtClean="0"/>
              <a:t>Τι </a:t>
            </a:r>
            <a:r>
              <a:rPr lang="el-GR" sz="2400" b="1" dirty="0"/>
              <a:t>λένε άλλες πηγές</a:t>
            </a:r>
            <a:r>
              <a:rPr lang="el-GR" sz="2400" b="1" dirty="0" smtClean="0"/>
              <a:t>;</a:t>
            </a:r>
          </a:p>
          <a:p>
            <a:r>
              <a:rPr lang="el-GR" sz="2400" b="1" dirty="0" smtClean="0"/>
              <a:t>Γνωρίζω αυτή την πηγή;</a:t>
            </a:r>
          </a:p>
          <a:p>
            <a:r>
              <a:rPr lang="el-GR" sz="2400" b="1" dirty="0" smtClean="0"/>
              <a:t>Ο τίτλος μου φαίνεται ακραίος;</a:t>
            </a:r>
          </a:p>
          <a:p>
            <a:r>
              <a:rPr lang="el-GR" sz="2400" b="1" dirty="0" smtClean="0"/>
              <a:t>Υπάρχει περίπτωση να θέλουν απλά το </a:t>
            </a:r>
            <a:r>
              <a:rPr lang="el-GR" sz="2400" b="1" dirty="0" err="1" smtClean="0"/>
              <a:t>κλίκ</a:t>
            </a:r>
            <a:r>
              <a:rPr lang="el-GR" sz="2400" b="1" dirty="0" smtClean="0"/>
              <a:t> μου;</a:t>
            </a:r>
          </a:p>
          <a:p>
            <a:r>
              <a:rPr lang="el-GR" sz="2400" b="1" dirty="0" smtClean="0"/>
              <a:t>Μπορεί η φωτογραφία να είναι πειραγμένη;</a:t>
            </a:r>
          </a:p>
          <a:p>
            <a:r>
              <a:rPr lang="el-GR" sz="2400" b="1" dirty="0" smtClean="0"/>
              <a:t>Πότε </a:t>
            </a:r>
            <a:r>
              <a:rPr lang="el-GR" sz="2400" b="1" dirty="0"/>
              <a:t>δημοσιεύθηκε η </a:t>
            </a:r>
            <a:r>
              <a:rPr lang="el-GR" sz="2400" b="1" dirty="0" smtClean="0"/>
              <a:t>είδηση + Τοποθεσία</a:t>
            </a:r>
          </a:p>
          <a:p>
            <a:r>
              <a:rPr lang="el-GR" sz="2400" b="1" dirty="0"/>
              <a:t>Μετάφραση</a:t>
            </a:r>
            <a:r>
              <a:rPr lang="el-GR" sz="2400" b="1" dirty="0" smtClean="0"/>
              <a:t>.</a:t>
            </a:r>
          </a:p>
          <a:p>
            <a:r>
              <a:rPr lang="el-GR" sz="2400" b="1" dirty="0"/>
              <a:t>Ορθογραφία και </a:t>
            </a:r>
            <a:r>
              <a:rPr lang="el-GR" sz="2400" b="1" dirty="0" smtClean="0"/>
              <a:t>συντακτικό</a:t>
            </a:r>
          </a:p>
          <a:p>
            <a:r>
              <a:rPr lang="el-GR" sz="2400" b="1" dirty="0"/>
              <a:t>Σελίδες που κάνουν </a:t>
            </a:r>
            <a:r>
              <a:rPr lang="en-US" sz="2400" b="1" dirty="0"/>
              <a:t>fact-checking</a:t>
            </a:r>
            <a:endParaRPr lang="el-GR" sz="2400" b="1" dirty="0" smtClean="0"/>
          </a:p>
          <a:p>
            <a:endParaRPr lang="el-GR"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314588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Ψευδείς ειδήσεις </a:t>
            </a:r>
            <a:r>
              <a:rPr lang="en-US" dirty="0" smtClean="0"/>
              <a:t>Hoaxes</a:t>
            </a:r>
            <a:endParaRPr lang="el-GR" dirty="0"/>
          </a:p>
        </p:txBody>
      </p:sp>
      <p:sp>
        <p:nvSpPr>
          <p:cNvPr id="3" name="Θέση περιεχομένου 2"/>
          <p:cNvSpPr>
            <a:spLocks noGrp="1"/>
          </p:cNvSpPr>
          <p:nvPr>
            <p:ph idx="1"/>
          </p:nvPr>
        </p:nvSpPr>
        <p:spPr>
          <a:xfrm>
            <a:off x="1103312" y="1407886"/>
            <a:ext cx="10203317" cy="5007428"/>
          </a:xfrm>
        </p:spPr>
        <p:txBody>
          <a:bodyPr>
            <a:normAutofit fontScale="92500" lnSpcReduction="20000"/>
          </a:bodyPr>
          <a:lstStyle/>
          <a:p>
            <a:r>
              <a:rPr lang="en-US" dirty="0">
                <a:hlinkClick r:id="rId2"/>
              </a:rPr>
              <a:t>https://</a:t>
            </a:r>
            <a:r>
              <a:rPr lang="en-US" dirty="0" smtClean="0">
                <a:hlinkClick r:id="rId2"/>
              </a:rPr>
              <a:t>www.youtube.com/watch?v=BMewugGeCKk</a:t>
            </a:r>
            <a:endParaRPr lang="el-GR" dirty="0"/>
          </a:p>
          <a:p>
            <a:endParaRPr lang="el-GR" dirty="0" smtClean="0"/>
          </a:p>
          <a:p>
            <a:r>
              <a:rPr lang="en-US" dirty="0">
                <a:hlinkClick r:id="rId3"/>
              </a:rPr>
              <a:t>https://</a:t>
            </a:r>
            <a:r>
              <a:rPr lang="en-US" dirty="0" smtClean="0">
                <a:hlinkClick r:id="rId3"/>
              </a:rPr>
              <a:t>youtu.be/74ROrFUdndg</a:t>
            </a:r>
            <a:endParaRPr lang="el-GR" dirty="0" smtClean="0"/>
          </a:p>
          <a:p>
            <a:endParaRPr lang="el-GR" dirty="0" smtClean="0"/>
          </a:p>
          <a:p>
            <a:r>
              <a:rPr lang="en-US" dirty="0">
                <a:hlinkClick r:id="rId4"/>
              </a:rPr>
              <a:t>https://</a:t>
            </a:r>
            <a:r>
              <a:rPr lang="en-US" dirty="0" smtClean="0">
                <a:hlinkClick r:id="rId4"/>
              </a:rPr>
              <a:t>www.ellinikahoaxes.gr/2018/11/21/star-chanel-more-fake-news</a:t>
            </a:r>
            <a:endParaRPr lang="el-GR" dirty="0" smtClean="0"/>
          </a:p>
          <a:p>
            <a:r>
              <a:rPr lang="en-US" dirty="0">
                <a:hlinkClick r:id="rId5"/>
              </a:rPr>
              <a:t>https://www.ellinikahoaxes.gr/2018/03/25/eidiseis-star-tv-sizigos-iptamenou</a:t>
            </a:r>
            <a:endParaRPr lang="el-GR" dirty="0" smtClean="0"/>
          </a:p>
          <a:p>
            <a:endParaRPr lang="el-GR" dirty="0"/>
          </a:p>
          <a:p>
            <a:r>
              <a:rPr lang="en-US" dirty="0">
                <a:hlinkClick r:id="rId6"/>
              </a:rPr>
              <a:t>https://</a:t>
            </a:r>
            <a:r>
              <a:rPr lang="en-US" dirty="0" smtClean="0">
                <a:hlinkClick r:id="rId6"/>
              </a:rPr>
              <a:t>www.thepressproject.gr/article/130797/Thanatifora-fake-news-kai-akrodeksia-propaganda</a:t>
            </a:r>
            <a:endParaRPr lang="en-US" dirty="0" smtClean="0"/>
          </a:p>
          <a:p>
            <a:endParaRPr lang="en-US" dirty="0"/>
          </a:p>
          <a:p>
            <a:r>
              <a:rPr lang="en-US" dirty="0"/>
              <a:t>https://rtgfh.pro/azyodvyaps/Ms_pharmacist_med_Detoxic_CY_GR/?clickid=619532994112968305&amp;rid=-7EBNQCgQAAHAV3wIABgEBEREKEQkKEQ1CEQ0SAAF_YWRjb21ibwEx&amp;subacc4=619532994112968305&amp;site_option=0&amp;esub=-</a:t>
            </a:r>
            <a:r>
              <a:rPr lang="en-US" dirty="0" smtClean="0"/>
              <a:t>7EBRQCgQfbtSkCwJzHJYV3wID_BozwRrUSTNrOIICAAMPtc3rXBERChEJIhENQhENWgdubDEAAH9hZGNvbWJv_zQzZjU3YmQxAANkMw</a:t>
            </a:r>
            <a:endParaRPr lang="el-GR" dirty="0" smtClean="0"/>
          </a:p>
          <a:p>
            <a:endParaRPr lang="en-US" dirty="0" smtClean="0"/>
          </a:p>
          <a:p>
            <a:endParaRPr lang="el-GR"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246443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Ψευδείς ειδήσεις </a:t>
            </a:r>
            <a:r>
              <a:rPr lang="en-US" dirty="0" smtClean="0"/>
              <a:t>Hoaxes</a:t>
            </a:r>
            <a:endParaRPr lang="el-GR" dirty="0"/>
          </a:p>
        </p:txBody>
      </p:sp>
      <p:sp>
        <p:nvSpPr>
          <p:cNvPr id="3" name="Θέση περιεχομένου 2"/>
          <p:cNvSpPr>
            <a:spLocks noGrp="1"/>
          </p:cNvSpPr>
          <p:nvPr>
            <p:ph idx="1"/>
          </p:nvPr>
        </p:nvSpPr>
        <p:spPr>
          <a:xfrm>
            <a:off x="1103312" y="1567544"/>
            <a:ext cx="10638745" cy="4680856"/>
          </a:xfrm>
        </p:spPr>
        <p:txBody>
          <a:bodyPr>
            <a:normAutofit/>
          </a:bodyPr>
          <a:lstStyle/>
          <a:p>
            <a:r>
              <a:rPr lang="el-GR" sz="2200" dirty="0" err="1"/>
              <a:t>Οπως</a:t>
            </a:r>
            <a:r>
              <a:rPr lang="el-GR" sz="2200" dirty="0"/>
              <a:t> εξήγησαν οι ερευνητές στους «</a:t>
            </a:r>
            <a:r>
              <a:rPr lang="el-GR" sz="2200" dirty="0" err="1"/>
              <a:t>New</a:t>
            </a:r>
            <a:r>
              <a:rPr lang="el-GR" sz="2200" dirty="0"/>
              <a:t> </a:t>
            </a:r>
            <a:r>
              <a:rPr lang="el-GR" sz="2200" dirty="0" err="1"/>
              <a:t>York</a:t>
            </a:r>
            <a:r>
              <a:rPr lang="el-GR" sz="2200" dirty="0"/>
              <a:t> </a:t>
            </a:r>
            <a:r>
              <a:rPr lang="el-GR" sz="2200" dirty="0" err="1"/>
              <a:t>Times</a:t>
            </a:r>
            <a:r>
              <a:rPr lang="el-GR" sz="2200" dirty="0"/>
              <a:t>», η άνοδος της βίας δεν σχετίζεται με τη γενικότερη χρήση του Internet από το κοινό ή τη μεταχείρισή του για την οργάνωση κινητοποιήσεων αλλά ειδικότερα με το Facebook</a:t>
            </a:r>
            <a:r>
              <a:rPr lang="el-GR" sz="2200" dirty="0" smtClean="0"/>
              <a:t>.</a:t>
            </a:r>
          </a:p>
          <a:p>
            <a:endParaRPr lang="el-GR" sz="2200" dirty="0"/>
          </a:p>
          <a:p>
            <a:r>
              <a:rPr lang="el-GR" sz="2200" dirty="0"/>
              <a:t>Το Facebook εισήγαγε αυστηρότερους περιορισμούς για τον λόγο μίσους, όπως κατά των προσφύγων. Οι ειδικοί όμως πιστεύουν ότι ο συνδετικός κρίκος με την άσκηση βίας δεν προκύπτει μέσω του ανοιχτού λόγου μίσους αλλά μέσω πιο διακριτικών τρόπων με τους οποίους το Facebook και τα άλλα μέσα κοινωνικής δικτύωσης διαστρεβλώνουν την εικόνα που έχουν οι χρήστες για την πραγματικότητα.  </a:t>
            </a:r>
          </a:p>
          <a:p>
            <a:endParaRPr lang="el-GR" sz="2200"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397452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Ψευδείς ειδήσεις </a:t>
            </a:r>
            <a:r>
              <a:rPr lang="en-US" dirty="0" smtClean="0"/>
              <a:t>Hoaxes</a:t>
            </a:r>
            <a:endParaRPr lang="el-GR" dirty="0"/>
          </a:p>
        </p:txBody>
      </p:sp>
      <p:sp>
        <p:nvSpPr>
          <p:cNvPr id="3" name="Θέση περιεχομένου 2"/>
          <p:cNvSpPr>
            <a:spLocks noGrp="1"/>
          </p:cNvSpPr>
          <p:nvPr>
            <p:ph idx="1"/>
          </p:nvPr>
        </p:nvSpPr>
        <p:spPr>
          <a:xfrm>
            <a:off x="420914" y="1538514"/>
            <a:ext cx="11190515" cy="4709885"/>
          </a:xfrm>
        </p:spPr>
        <p:txBody>
          <a:bodyPr>
            <a:normAutofit/>
          </a:bodyPr>
          <a:lstStyle/>
          <a:p>
            <a:r>
              <a:rPr lang="el-GR" sz="2200" dirty="0"/>
              <a:t>Σύμφωνα με τους ειδικούς, όλα αρχίζουν με τον αλγόριθμο που καθορίζει το </a:t>
            </a:r>
            <a:r>
              <a:rPr lang="el-GR" sz="2200" dirty="0" err="1"/>
              <a:t>newsfeed</a:t>
            </a:r>
            <a:r>
              <a:rPr lang="el-GR" sz="2200" dirty="0"/>
              <a:t> κάθε χρήστη του Facebook. Ο αλγόριθμος αυτός είναι δομημένος γύρω από έναν στόχο: να προωθεί περιεχόμενο που θα μεγιστοποιήσει την παραμονή κάθε χρήστη στο Facebook. Οι αναρτήσεις που τροφοδοτούν αρνητικά, πρωταρχικά συναισθήματα όπως η οργή ή ο φόβος τα πηγαίνουν καλύτερα και διαδίδονται περισσότερο</a:t>
            </a:r>
            <a:r>
              <a:rPr lang="el-GR" sz="2200" dirty="0" smtClean="0"/>
              <a:t>.</a:t>
            </a:r>
          </a:p>
          <a:p>
            <a:endParaRPr lang="el-GR" sz="2200" dirty="0" smtClean="0"/>
          </a:p>
          <a:p>
            <a:r>
              <a:rPr lang="el-GR" sz="2200" dirty="0"/>
              <a:t>Στο </a:t>
            </a:r>
            <a:r>
              <a:rPr lang="el-GR" sz="2200" dirty="0" err="1"/>
              <a:t>Τρόινσταϊν</a:t>
            </a:r>
            <a:r>
              <a:rPr lang="el-GR" sz="2200" dirty="0"/>
              <a:t>, πόλη της Βαυαρίας, ο καλλιτέχνης </a:t>
            </a:r>
            <a:r>
              <a:rPr lang="el-GR" sz="2200" b="1" dirty="0"/>
              <a:t>Ρολφ </a:t>
            </a:r>
            <a:r>
              <a:rPr lang="el-GR" sz="2200" b="1" dirty="0" err="1"/>
              <a:t>Βάσερμαν</a:t>
            </a:r>
            <a:r>
              <a:rPr lang="el-GR" sz="2200" dirty="0"/>
              <a:t> είναι πολύ δραστήριος στο Facebook, όπου αναρτά συνεχώς φήμες, άρθρα γνώμης και ειδήσεις για εγκλήματα που διέπραξαν πρόσφυγες. Αν και καμία από τις αναρτήσεις του δεν συνιστά λόγο μίσους, όλες παρουσιάζουν μια Γερμανία </a:t>
            </a:r>
            <a:r>
              <a:rPr lang="el-GR" sz="2200" dirty="0" err="1"/>
              <a:t>πολιορκημένη</a:t>
            </a:r>
            <a:r>
              <a:rPr lang="el-GR" sz="2200" dirty="0"/>
              <a:t> από τους ξένους.  </a:t>
            </a:r>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421963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lnSpcReduction="10000"/>
          </a:bodyPr>
          <a:lstStyle/>
          <a:p>
            <a:r>
              <a:rPr lang="el-GR" dirty="0" smtClean="0"/>
              <a:t>Πολιτική επιρροή και εγκλήματα</a:t>
            </a:r>
          </a:p>
          <a:p>
            <a:r>
              <a:rPr lang="el-GR" dirty="0"/>
              <a:t>Ευρωεκλογές σε κλοιό ρωσικής παραπληροφόρησης (</a:t>
            </a:r>
            <a:r>
              <a:rPr lang="el-GR" dirty="0" err="1"/>
              <a:t>To</a:t>
            </a:r>
            <a:r>
              <a:rPr lang="el-GR" dirty="0"/>
              <a:t> Βήμα)</a:t>
            </a:r>
            <a:br>
              <a:rPr lang="el-GR" dirty="0"/>
            </a:br>
            <a:r>
              <a:rPr lang="el-GR" u="sng" dirty="0">
                <a:hlinkClick r:id="rId2"/>
              </a:rPr>
              <a:t>https://www.tovima.gr/2019/05/14/world/eyroekloges-se-kloio-lfrosikis-parapliroforisis/</a:t>
            </a:r>
            <a:r>
              <a:rPr lang="el-GR" dirty="0"/>
              <a:t> </a:t>
            </a:r>
            <a:br>
              <a:rPr lang="el-GR" dirty="0"/>
            </a:br>
            <a:r>
              <a:rPr lang="el-GR" dirty="0"/>
              <a:t/>
            </a:r>
            <a:br>
              <a:rPr lang="el-GR" dirty="0"/>
            </a:br>
            <a:r>
              <a:rPr lang="el-GR" dirty="0"/>
              <a:t>Το Facebook παραδέχεται τα λάθη που έκανε στη </a:t>
            </a:r>
            <a:r>
              <a:rPr lang="el-GR" dirty="0" err="1"/>
              <a:t>Μιανμάρ</a:t>
            </a:r>
            <a:r>
              <a:rPr lang="el-GR" dirty="0"/>
              <a:t> (Η Καθημερινή)</a:t>
            </a:r>
            <a:br>
              <a:rPr lang="el-GR" dirty="0"/>
            </a:br>
            <a:r>
              <a:rPr lang="el-GR" u="sng" dirty="0">
                <a:hlinkClick r:id="rId3"/>
              </a:rPr>
              <a:t>http://www.kathimerini.gr/993978/gallery/epikairothta/kosmos/to-facebook-paradexetai-ta-la8h-poy-ekane-sth-mianmar</a:t>
            </a:r>
            <a:r>
              <a:rPr lang="el-GR" dirty="0"/>
              <a:t/>
            </a:r>
            <a:br>
              <a:rPr lang="el-GR" dirty="0"/>
            </a:br>
            <a:r>
              <a:rPr lang="el-GR" dirty="0"/>
              <a:t/>
            </a:r>
            <a:br>
              <a:rPr lang="el-GR" dirty="0"/>
            </a:br>
            <a:r>
              <a:rPr lang="el-GR" dirty="0"/>
              <a:t>Τα εγκλήματα του στρατού της </a:t>
            </a:r>
            <a:r>
              <a:rPr lang="el-GR" dirty="0" err="1"/>
              <a:t>Μιανμάρ</a:t>
            </a:r>
            <a:r>
              <a:rPr lang="el-GR" dirty="0"/>
              <a:t> κατά των </a:t>
            </a:r>
            <a:r>
              <a:rPr lang="el-GR" dirty="0" err="1"/>
              <a:t>Ροχίνγκια</a:t>
            </a:r>
            <a:r>
              <a:rPr lang="el-GR" dirty="0"/>
              <a:t> (Το Βήμα)</a:t>
            </a:r>
            <a:br>
              <a:rPr lang="el-GR" dirty="0"/>
            </a:br>
            <a:r>
              <a:rPr lang="el-GR" u="sng" dirty="0">
                <a:hlinkClick r:id="rId4"/>
              </a:rPr>
              <a:t>https://www.tovima.gr/2018/08/29/world/ta-egklimata-toy-stratoy-tis-mianmar-kata-twn-roxingkia/</a:t>
            </a:r>
            <a:endParaRPr lang="el-GR" dirty="0"/>
          </a:p>
        </p:txBody>
      </p:sp>
      <p:sp>
        <p:nvSpPr>
          <p:cNvPr id="4" name="Τίτλος 1"/>
          <p:cNvSpPr>
            <a:spLocks noGrp="1"/>
          </p:cNvSpPr>
          <p:nvPr>
            <p:ph type="title"/>
          </p:nvPr>
        </p:nvSpPr>
        <p:spPr/>
        <p:txBody>
          <a:bodyPr/>
          <a:lstStyle/>
          <a:p>
            <a:r>
              <a:rPr lang="el-GR" dirty="0" smtClean="0"/>
              <a:t>Ψευδείς ειδήσεις </a:t>
            </a:r>
            <a:r>
              <a:rPr lang="en-US" dirty="0" smtClean="0"/>
              <a:t>Hoaxes</a:t>
            </a:r>
            <a:endParaRPr lang="el-GR" dirty="0"/>
          </a:p>
        </p:txBody>
      </p:sp>
      <p:sp>
        <p:nvSpPr>
          <p:cNvPr id="8" name="Θέση υποσέλιδου 7"/>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72003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20914" y="1853248"/>
            <a:ext cx="10624457" cy="4395151"/>
          </a:xfrm>
        </p:spPr>
        <p:txBody>
          <a:bodyPr>
            <a:normAutofit/>
          </a:bodyPr>
          <a:lstStyle/>
          <a:p>
            <a:pPr algn="just"/>
            <a:r>
              <a:rPr lang="el-GR" sz="2200" b="1" dirty="0"/>
              <a:t>Άλλα εργαλεία</a:t>
            </a:r>
            <a:r>
              <a:rPr lang="el-GR" sz="2200" dirty="0"/>
              <a:t>, περιλαμβάνουν το </a:t>
            </a:r>
            <a:r>
              <a:rPr lang="el-GR" sz="2200" b="1" dirty="0" err="1"/>
              <a:t>Fotoforensics</a:t>
            </a:r>
            <a:r>
              <a:rPr lang="el-GR" sz="2200" b="1" dirty="0"/>
              <a:t> </a:t>
            </a:r>
            <a:r>
              <a:rPr lang="el-GR" sz="2200" dirty="0"/>
              <a:t>για ανάλυση φωτογραφιών και το </a:t>
            </a:r>
            <a:r>
              <a:rPr lang="el-GR" sz="2200" b="1" dirty="0" err="1"/>
              <a:t>WolframAlpha</a:t>
            </a:r>
            <a:r>
              <a:rPr lang="el-GR" sz="2200" dirty="0"/>
              <a:t>, ένα εργαλείο που μας επιτρέπει να ελέγξουμε τι συνθήκες επικρατούσαν σε ένα σημείο κατά το παρελθόν. Για παράδειγμα, εάν δούμε μια φωτογραφία με ημερομηνία 15/12/17 να δείχνει χιόνια, μεσημβρινή ώρα στην Αθήνα, μπορούμε να το παραπάνω εργαλείο να ελέγξουμε επακριβώς τις συνθήκες που επικρατούσαν εκείνη τη στιγμή</a:t>
            </a:r>
            <a:r>
              <a:rPr lang="el-GR" sz="2200" dirty="0" smtClean="0"/>
              <a:t>.</a:t>
            </a:r>
          </a:p>
          <a:p>
            <a:pPr algn="just"/>
            <a:r>
              <a:rPr lang="el-GR" sz="2200" dirty="0" smtClean="0"/>
              <a:t>Το </a:t>
            </a:r>
            <a:r>
              <a:rPr lang="el-GR" sz="2200" dirty="0" err="1"/>
              <a:t>Jeffrey’s</a:t>
            </a:r>
            <a:r>
              <a:rPr lang="el-GR" sz="2200" dirty="0"/>
              <a:t> </a:t>
            </a:r>
            <a:r>
              <a:rPr lang="el-GR" sz="2200" dirty="0" err="1"/>
              <a:t>Exif</a:t>
            </a:r>
            <a:r>
              <a:rPr lang="el-GR" sz="2200" dirty="0"/>
              <a:t> </a:t>
            </a:r>
            <a:r>
              <a:rPr lang="el-GR" sz="2200" dirty="0" err="1"/>
              <a:t>Viewer</a:t>
            </a:r>
            <a:r>
              <a:rPr lang="el-GR" sz="2200" dirty="0"/>
              <a:t>, μπορεί να μας βοηθήσει να εντοπίσουμε </a:t>
            </a:r>
            <a:r>
              <a:rPr lang="el-GR" sz="2200" dirty="0" err="1"/>
              <a:t>metadata</a:t>
            </a:r>
            <a:r>
              <a:rPr lang="el-GR" sz="2200" dirty="0"/>
              <a:t> μιας εικόνας, όπως μάρκα κάμερας, ημερομηνία, τοποθεσία κτλ. Τέλος, το εργαλείο </a:t>
            </a:r>
            <a:r>
              <a:rPr lang="el-GR" sz="2200" dirty="0" err="1"/>
              <a:t>YouTube</a:t>
            </a:r>
            <a:r>
              <a:rPr lang="el-GR" sz="2200" dirty="0"/>
              <a:t> </a:t>
            </a:r>
            <a:r>
              <a:rPr lang="el-GR" sz="2200" dirty="0" err="1"/>
              <a:t>DataViewer</a:t>
            </a:r>
            <a:r>
              <a:rPr lang="el-GR" sz="2200" dirty="0"/>
              <a:t>, μπορεί να μας πει εάν ένα βίντεο είναι </a:t>
            </a:r>
            <a:r>
              <a:rPr lang="el-GR" sz="2200" dirty="0" err="1"/>
              <a:t>ορίτζιναλ</a:t>
            </a:r>
            <a:r>
              <a:rPr lang="el-GR" sz="2200" dirty="0"/>
              <a:t>, ή έχει κατέβει και ανέβει εκ νέου από άλλο λογαριασμό</a:t>
            </a:r>
            <a:r>
              <a:rPr lang="el-GR" sz="2200" dirty="0" smtClean="0"/>
              <a:t>.</a:t>
            </a:r>
          </a:p>
          <a:p>
            <a:endParaRPr lang="el-GR" sz="2200" dirty="0"/>
          </a:p>
          <a:p>
            <a:endParaRPr lang="el-GR" sz="2200" dirty="0"/>
          </a:p>
        </p:txBody>
      </p:sp>
      <p:sp>
        <p:nvSpPr>
          <p:cNvPr id="4" name="Τίτλος 1"/>
          <p:cNvSpPr>
            <a:spLocks noGrp="1"/>
          </p:cNvSpPr>
          <p:nvPr>
            <p:ph type="title"/>
          </p:nvPr>
        </p:nvSpPr>
        <p:spPr/>
        <p:txBody>
          <a:bodyPr/>
          <a:lstStyle/>
          <a:p>
            <a:r>
              <a:rPr lang="el-GR" dirty="0" smtClean="0"/>
              <a:t>Ψευδείς ειδήσεις </a:t>
            </a:r>
            <a:r>
              <a:rPr lang="en-US" dirty="0" smtClean="0"/>
              <a:t>Hoaxes</a:t>
            </a:r>
            <a:endParaRPr lang="el-GR" dirty="0"/>
          </a:p>
        </p:txBody>
      </p:sp>
      <p:sp>
        <p:nvSpPr>
          <p:cNvPr id="7" name="Θέση υποσέλιδου 6"/>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4785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03312" y="1654630"/>
            <a:ext cx="9535659" cy="4593770"/>
          </a:xfrm>
        </p:spPr>
        <p:txBody>
          <a:bodyPr>
            <a:normAutofit/>
          </a:bodyPr>
          <a:lstStyle/>
          <a:p>
            <a:r>
              <a:rPr lang="el-GR" sz="2400" dirty="0" smtClean="0"/>
              <a:t>Κριτική και στα </a:t>
            </a:r>
            <a:r>
              <a:rPr lang="en-US" sz="2400" dirty="0">
                <a:hlinkClick r:id="rId2"/>
              </a:rPr>
              <a:t>https://www.ellinikahoaxes.gr</a:t>
            </a:r>
            <a:r>
              <a:rPr lang="en-US" sz="2400" dirty="0" smtClean="0">
                <a:hlinkClick r:id="rId2"/>
              </a:rPr>
              <a:t>/</a:t>
            </a:r>
            <a:endParaRPr lang="el-GR" sz="2400" dirty="0" smtClean="0"/>
          </a:p>
          <a:p>
            <a:endParaRPr lang="el-GR" sz="2400" dirty="0"/>
          </a:p>
          <a:p>
            <a:endParaRPr lang="el-GR" sz="2400" dirty="0" smtClean="0"/>
          </a:p>
          <a:p>
            <a:r>
              <a:rPr lang="el-GR" sz="2400" dirty="0" smtClean="0"/>
              <a:t>Αν ένας </a:t>
            </a:r>
            <a:r>
              <a:rPr lang="el-GR" sz="2400" dirty="0"/>
              <a:t>ισχυρισμός κριθεί ως «ψευδής» από τα </a:t>
            </a:r>
            <a:r>
              <a:rPr lang="el-GR" sz="2400" dirty="0" err="1"/>
              <a:t>Ellinika</a:t>
            </a:r>
            <a:r>
              <a:rPr lang="el-GR" sz="2400" dirty="0"/>
              <a:t> </a:t>
            </a:r>
            <a:r>
              <a:rPr lang="el-GR" sz="2400" dirty="0" err="1"/>
              <a:t>Hoaxes</a:t>
            </a:r>
            <a:r>
              <a:rPr lang="el-GR" sz="2400" dirty="0"/>
              <a:t>, το περιεχόμενο θα εμφανίζεται χαμηλότερα στις ενημερώσεις και θα συνοδεύεται από σχετική προειδοποίηση, με παραπομπή σε επεξηγηματικό άρθρο τους. Μας καθησυχάζουν ωστόσο (από τα </a:t>
            </a:r>
            <a:r>
              <a:rPr lang="el-GR" sz="2400" dirty="0" err="1"/>
              <a:t>Ellinika</a:t>
            </a:r>
            <a:r>
              <a:rPr lang="el-GR" sz="2400" dirty="0"/>
              <a:t> </a:t>
            </a:r>
            <a:r>
              <a:rPr lang="el-GR" sz="2400" dirty="0" err="1"/>
              <a:t>Hoaxes</a:t>
            </a:r>
            <a:r>
              <a:rPr lang="el-GR" sz="2400" dirty="0"/>
              <a:t>) πως «οι χρήστες σε καμία περίπτωση δεν θα παρεμποδίζονται να κοινοποιήσουν έναν ισχυρισμό, ανεξάρτητα από την δική μας αξιολόγηση». </a:t>
            </a:r>
          </a:p>
        </p:txBody>
      </p:sp>
      <p:sp>
        <p:nvSpPr>
          <p:cNvPr id="4" name="Τίτλος 1"/>
          <p:cNvSpPr>
            <a:spLocks noGrp="1"/>
          </p:cNvSpPr>
          <p:nvPr>
            <p:ph type="title"/>
          </p:nvPr>
        </p:nvSpPr>
        <p:spPr/>
        <p:txBody>
          <a:bodyPr/>
          <a:lstStyle/>
          <a:p>
            <a:r>
              <a:rPr lang="el-GR" dirty="0" smtClean="0"/>
              <a:t>Ψευδείς ειδήσεις </a:t>
            </a:r>
            <a:r>
              <a:rPr lang="en-US" dirty="0" smtClean="0"/>
              <a:t>Hoaxes</a:t>
            </a:r>
            <a:endParaRPr lang="el-GR" dirty="0"/>
          </a:p>
        </p:txBody>
      </p:sp>
      <p:sp>
        <p:nvSpPr>
          <p:cNvPr id="7" name="Θέση υποσέλιδου 6"/>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406505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endParaRPr lang="el-GR" dirty="0" smtClean="0">
              <a:hlinkClick r:id="rId2"/>
            </a:endParaRPr>
          </a:p>
          <a:p>
            <a:r>
              <a:rPr lang="el-GR" b="1" i="1" u="sng" dirty="0"/>
              <a:t>Τι είναι Προσωπικά δεδομένα</a:t>
            </a:r>
            <a:endParaRPr lang="el-GR" dirty="0"/>
          </a:p>
          <a:p>
            <a:r>
              <a:rPr lang="el-GR" b="1" i="1" u="sng" dirty="0" smtClean="0"/>
              <a:t>Σε </a:t>
            </a:r>
            <a:r>
              <a:rPr lang="el-GR" b="1" i="1" u="sng" dirty="0"/>
              <a:t>ποιες περιπτώσεις μπορεί να καταπατούνται και τι αντίκτυπο μπορεί να έχει για </a:t>
            </a:r>
            <a:r>
              <a:rPr lang="el-GR" b="1" i="1" u="sng" dirty="0" err="1"/>
              <a:t>μενα</a:t>
            </a:r>
            <a:r>
              <a:rPr lang="el-GR" b="1" i="1" u="sng" dirty="0"/>
              <a:t> </a:t>
            </a:r>
            <a:endParaRPr lang="el-GR" dirty="0">
              <a:hlinkClick r:id="rId2"/>
            </a:endParaRPr>
          </a:p>
          <a:p>
            <a:r>
              <a:rPr lang="en-US" dirty="0" smtClean="0">
                <a:hlinkClick r:id="rId2"/>
              </a:rPr>
              <a:t>https</a:t>
            </a:r>
            <a:r>
              <a:rPr lang="en-US" dirty="0">
                <a:hlinkClick r:id="rId2"/>
              </a:rPr>
              <a:t>://docs.google.com/document/d/1VBse0DR_GLnO9EP0ixvxuJR0i17LmJnK1UkqLcJrnu0/edit</a:t>
            </a:r>
            <a:endParaRPr lang="el-GR" dirty="0"/>
          </a:p>
        </p:txBody>
      </p:sp>
      <p:sp>
        <p:nvSpPr>
          <p:cNvPr id="4" name="Τίτλος 1"/>
          <p:cNvSpPr>
            <a:spLocks noGrp="1"/>
          </p:cNvSpPr>
          <p:nvPr>
            <p:ph type="title"/>
          </p:nvPr>
        </p:nvSpPr>
        <p:spPr/>
        <p:txBody>
          <a:bodyPr/>
          <a:lstStyle/>
          <a:p>
            <a:r>
              <a:rPr lang="el-GR" dirty="0" smtClean="0"/>
              <a:t>Προσωπικά δεδομένα</a:t>
            </a:r>
            <a:r>
              <a:rPr lang="el-GR" dirty="0"/>
              <a:t/>
            </a:r>
            <a:br>
              <a:rPr lang="el-GR" dirty="0"/>
            </a:br>
            <a:endParaRPr lang="el-GR" dirty="0"/>
          </a:p>
        </p:txBody>
      </p:sp>
      <p:sp>
        <p:nvSpPr>
          <p:cNvPr id="7" name="Θέση υποσέλιδου 6"/>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214993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pPr algn="just"/>
            <a:r>
              <a:rPr lang="el-GR" sz="2800" b="1" dirty="0"/>
              <a:t>Το σπουδαιότερο εργαλείο όλων, είναι </a:t>
            </a:r>
            <a:r>
              <a:rPr lang="el-GR" sz="2800" b="1" dirty="0" smtClean="0"/>
              <a:t>η ανθρώπινη </a:t>
            </a:r>
            <a:r>
              <a:rPr lang="el-GR" sz="2800" b="1" dirty="0"/>
              <a:t>λογική και η κριτική σκέψη</a:t>
            </a:r>
            <a:endParaRPr lang="el-GR" sz="2800" dirty="0"/>
          </a:p>
          <a:p>
            <a:endParaRPr lang="el-GR" sz="2800" dirty="0"/>
          </a:p>
        </p:txBody>
      </p:sp>
      <p:sp>
        <p:nvSpPr>
          <p:cNvPr id="4" name="Τίτλος 1"/>
          <p:cNvSpPr>
            <a:spLocks noGrp="1"/>
          </p:cNvSpPr>
          <p:nvPr>
            <p:ph type="title"/>
          </p:nvPr>
        </p:nvSpPr>
        <p:spPr>
          <a:xfrm>
            <a:off x="646111" y="452718"/>
            <a:ext cx="9775146" cy="1143853"/>
          </a:xfrm>
        </p:spPr>
        <p:txBody>
          <a:bodyPr/>
          <a:lstStyle/>
          <a:p>
            <a:r>
              <a:rPr lang="el-GR" dirty="0" smtClean="0"/>
              <a:t>Ψευδείς ειδήσεις </a:t>
            </a:r>
            <a:r>
              <a:rPr lang="en-US" dirty="0" smtClean="0"/>
              <a:t>Hoaxes</a:t>
            </a:r>
            <a:endParaRPr lang="el-GR" dirty="0"/>
          </a:p>
        </p:txBody>
      </p:sp>
      <p:sp>
        <p:nvSpPr>
          <p:cNvPr id="7" name="Θέση υποσέλιδου 6"/>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3287995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6114" y="1132114"/>
            <a:ext cx="11727543" cy="5384800"/>
          </a:xfrm>
        </p:spPr>
        <p:txBody>
          <a:bodyPr>
            <a:normAutofit/>
          </a:bodyPr>
          <a:lstStyle/>
          <a:p>
            <a:r>
              <a:rPr lang="el-GR" sz="2200" dirty="0"/>
              <a:t>Οι </a:t>
            </a:r>
            <a:r>
              <a:rPr lang="el-GR" sz="2200" b="1" dirty="0"/>
              <a:t>Φινλανδοί</a:t>
            </a:r>
            <a:r>
              <a:rPr lang="el-GR" sz="2200" dirty="0"/>
              <a:t> πολίτες κάθε ηλικίας εκπαιδεύονται εδώ και πέντε χρόνια στο πώς να αναγνωρίζουν </a:t>
            </a:r>
            <a:r>
              <a:rPr lang="el-GR" sz="2200" dirty="0" err="1"/>
              <a:t>παραποιηµένα</a:t>
            </a:r>
            <a:r>
              <a:rPr lang="el-GR" sz="2200" dirty="0"/>
              <a:t> βίντεο και εικόνες, τα ψεύτικα προφίλ στα µ</a:t>
            </a:r>
            <a:r>
              <a:rPr lang="el-GR" sz="2200" dirty="0" err="1"/>
              <a:t>έσα</a:t>
            </a:r>
            <a:r>
              <a:rPr lang="el-GR" sz="2200" dirty="0"/>
              <a:t> κοινωνικής δικτύωσης, τις ψευδείς ειδήσεις και αυτές που θεωρούνται </a:t>
            </a:r>
            <a:r>
              <a:rPr lang="el-GR" sz="2200" dirty="0" err="1"/>
              <a:t>clickbaits</a:t>
            </a:r>
            <a:r>
              <a:rPr lang="el-GR" sz="2200" dirty="0"/>
              <a:t>, δηλαδή «</a:t>
            </a:r>
            <a:r>
              <a:rPr lang="el-GR" sz="2200" dirty="0" err="1"/>
              <a:t>δολώµατα</a:t>
            </a:r>
            <a:r>
              <a:rPr lang="el-GR" sz="2200" dirty="0"/>
              <a:t>» για κλικ</a:t>
            </a:r>
            <a:r>
              <a:rPr lang="el-GR" sz="2200" dirty="0" smtClean="0"/>
              <a:t>..</a:t>
            </a:r>
          </a:p>
          <a:p>
            <a:endParaRPr lang="el-GR" sz="2200" dirty="0" smtClean="0"/>
          </a:p>
          <a:p>
            <a:r>
              <a:rPr lang="el-GR" sz="2200" dirty="0"/>
              <a:t>Μάλιστα, οι </a:t>
            </a:r>
            <a:r>
              <a:rPr lang="el-GR" sz="2200" b="1" dirty="0"/>
              <a:t>Φινλανδοί</a:t>
            </a:r>
            <a:r>
              <a:rPr lang="el-GR" sz="2200" dirty="0"/>
              <a:t> </a:t>
            </a:r>
            <a:r>
              <a:rPr lang="el-GR" sz="2200" dirty="0" err="1"/>
              <a:t>αξιωµατούχοι</a:t>
            </a:r>
            <a:r>
              <a:rPr lang="el-GR" sz="2200" dirty="0"/>
              <a:t> θεωρούν ότι οι παιδικοί </a:t>
            </a:r>
            <a:r>
              <a:rPr lang="el-GR" sz="2200" dirty="0" err="1"/>
              <a:t>σταθµοί</a:t>
            </a:r>
            <a:r>
              <a:rPr lang="el-GR" sz="2200" dirty="0"/>
              <a:t> είναι η πρώτη «</a:t>
            </a:r>
            <a:r>
              <a:rPr lang="el-GR" sz="2200" dirty="0" err="1"/>
              <a:t>γρα</a:t>
            </a:r>
            <a:r>
              <a:rPr lang="el-GR" sz="2200" dirty="0"/>
              <a:t>µµή </a:t>
            </a:r>
            <a:r>
              <a:rPr lang="el-GR" sz="2200" dirty="0" err="1"/>
              <a:t>άµυνας</a:t>
            </a:r>
            <a:r>
              <a:rPr lang="el-GR" sz="2200" dirty="0"/>
              <a:t>» απέναντι στην παραπληροφόρηση. Από το 2016 σχολεία όλων των </a:t>
            </a:r>
            <a:r>
              <a:rPr lang="el-GR" sz="2200" dirty="0" err="1"/>
              <a:t>βαθµίδων</a:t>
            </a:r>
            <a:r>
              <a:rPr lang="el-GR" sz="2200" dirty="0"/>
              <a:t> της χώρας δίνουν προτεραιότητα στο να </a:t>
            </a:r>
            <a:r>
              <a:rPr lang="el-GR" sz="2200" dirty="0" err="1"/>
              <a:t>δηµιουργήσουν</a:t>
            </a:r>
            <a:r>
              <a:rPr lang="el-GR" sz="2200" dirty="0"/>
              <a:t> </a:t>
            </a:r>
            <a:r>
              <a:rPr lang="el-GR" sz="2200" dirty="0" err="1"/>
              <a:t>σκεπτόµενους</a:t>
            </a:r>
            <a:r>
              <a:rPr lang="el-GR" sz="2200" dirty="0"/>
              <a:t> πολίτες: Οι µ</a:t>
            </a:r>
            <a:r>
              <a:rPr lang="el-GR" sz="2200" dirty="0" err="1"/>
              <a:t>αθητές</a:t>
            </a:r>
            <a:r>
              <a:rPr lang="el-GR" sz="2200" dirty="0"/>
              <a:t> εκπαιδεύονται στο να εξετάζουν </a:t>
            </a:r>
            <a:r>
              <a:rPr lang="el-GR" sz="2200" dirty="0" err="1"/>
              <a:t>ισχυρισµούς</a:t>
            </a:r>
            <a:r>
              <a:rPr lang="el-GR" sz="2200" dirty="0"/>
              <a:t> σε βίντεο του </a:t>
            </a:r>
            <a:r>
              <a:rPr lang="el-GR" sz="2200" dirty="0" err="1"/>
              <a:t>YouTube</a:t>
            </a:r>
            <a:r>
              <a:rPr lang="el-GR" sz="2200" dirty="0"/>
              <a:t> και σε </a:t>
            </a:r>
            <a:r>
              <a:rPr lang="el-GR" sz="2200" dirty="0" err="1"/>
              <a:t>δηµοσιεύσεις</a:t>
            </a:r>
            <a:r>
              <a:rPr lang="el-GR" sz="2200" dirty="0"/>
              <a:t> στα </a:t>
            </a:r>
            <a:r>
              <a:rPr lang="el-GR" sz="2200" dirty="0" err="1"/>
              <a:t>social</a:t>
            </a:r>
            <a:r>
              <a:rPr lang="el-GR" sz="2200" dirty="0"/>
              <a:t> </a:t>
            </a:r>
            <a:r>
              <a:rPr lang="el-GR" sz="2200" dirty="0" err="1"/>
              <a:t>media</a:t>
            </a:r>
            <a:r>
              <a:rPr lang="el-GR" sz="2200" dirty="0"/>
              <a:t>, να αναγνωρίζουν τις προκαταλήψεις των µ</a:t>
            </a:r>
            <a:r>
              <a:rPr lang="el-GR" sz="2200" dirty="0" err="1"/>
              <a:t>έσων</a:t>
            </a:r>
            <a:r>
              <a:rPr lang="el-GR" sz="2200" dirty="0"/>
              <a:t> </a:t>
            </a:r>
            <a:r>
              <a:rPr lang="el-GR" sz="2200" dirty="0" err="1"/>
              <a:t>ενηµέρωσης</a:t>
            </a:r>
            <a:r>
              <a:rPr lang="el-GR" sz="2200" dirty="0"/>
              <a:t> (</a:t>
            </a:r>
            <a:r>
              <a:rPr lang="el-GR" sz="2200" b="1" dirty="0" err="1"/>
              <a:t>media</a:t>
            </a:r>
            <a:r>
              <a:rPr lang="el-GR" sz="2200" dirty="0"/>
              <a:t> </a:t>
            </a:r>
            <a:r>
              <a:rPr lang="el-GR" sz="2200" b="1" dirty="0" err="1"/>
              <a:t>bias</a:t>
            </a:r>
            <a:r>
              <a:rPr lang="el-GR" sz="2200" dirty="0"/>
              <a:t>), αλλά και το πώς επηρεάζει η παραπληροφόρηση τα </a:t>
            </a:r>
            <a:r>
              <a:rPr lang="el-GR" sz="2200" dirty="0" err="1"/>
              <a:t>συναισθήµατα</a:t>
            </a:r>
            <a:r>
              <a:rPr lang="el-GR" sz="2200" dirty="0"/>
              <a:t> των αναγνωστών, </a:t>
            </a:r>
            <a:r>
              <a:rPr lang="el-GR" sz="2200" dirty="0" err="1"/>
              <a:t>ακόµα</a:t>
            </a:r>
            <a:r>
              <a:rPr lang="el-GR" sz="2200" dirty="0"/>
              <a:t> και να ασκούνται στη σύνταξη... ψευδών ειδήσεων!</a:t>
            </a:r>
          </a:p>
        </p:txBody>
      </p:sp>
      <p:sp>
        <p:nvSpPr>
          <p:cNvPr id="4" name="Τίτλος 1"/>
          <p:cNvSpPr>
            <a:spLocks noGrp="1"/>
          </p:cNvSpPr>
          <p:nvPr>
            <p:ph type="title"/>
          </p:nvPr>
        </p:nvSpPr>
        <p:spPr>
          <a:xfrm>
            <a:off x="646111" y="159657"/>
            <a:ext cx="9731603" cy="841829"/>
          </a:xfrm>
        </p:spPr>
        <p:txBody>
          <a:bodyPr/>
          <a:lstStyle/>
          <a:p>
            <a:r>
              <a:rPr lang="el-GR" dirty="0" smtClean="0"/>
              <a:t>Ψευδείς ειδήσεις </a:t>
            </a:r>
            <a:r>
              <a:rPr lang="en-US" dirty="0" smtClean="0"/>
              <a:t>Hoaxes</a:t>
            </a:r>
            <a:endParaRPr lang="el-GR" dirty="0"/>
          </a:p>
        </p:txBody>
      </p:sp>
      <p:sp>
        <p:nvSpPr>
          <p:cNvPr id="7" name="Θέση υποσέλιδου 6"/>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262193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868082"/>
          </a:xfrm>
        </p:spPr>
        <p:txBody>
          <a:bodyPr/>
          <a:lstStyle/>
          <a:p>
            <a:r>
              <a:rPr lang="el-GR" dirty="0" smtClean="0"/>
              <a:t>Αναφορές</a:t>
            </a:r>
            <a:br>
              <a:rPr lang="el-GR" dirty="0" smtClean="0"/>
            </a:br>
            <a:endParaRPr lang="el-GR" dirty="0"/>
          </a:p>
        </p:txBody>
      </p:sp>
      <p:sp>
        <p:nvSpPr>
          <p:cNvPr id="3" name="Θέση περιεχομένου 2"/>
          <p:cNvSpPr>
            <a:spLocks noGrp="1"/>
          </p:cNvSpPr>
          <p:nvPr>
            <p:ph idx="1"/>
          </p:nvPr>
        </p:nvSpPr>
        <p:spPr/>
        <p:txBody>
          <a:bodyPr>
            <a:normAutofit lnSpcReduction="10000"/>
          </a:bodyPr>
          <a:lstStyle/>
          <a:p>
            <a:r>
              <a:rPr lang="en-US" dirty="0">
                <a:hlinkClick r:id="rId2"/>
              </a:rPr>
              <a:t>https://</a:t>
            </a:r>
            <a:r>
              <a:rPr lang="en-US" dirty="0" smtClean="0">
                <a:hlinkClick r:id="rId2"/>
              </a:rPr>
              <a:t>www.ellinikahoaxes.gr/2018/03/16/ereuna-mit-fake-news</a:t>
            </a:r>
            <a:endParaRPr lang="el-GR" dirty="0" smtClean="0"/>
          </a:p>
          <a:p>
            <a:r>
              <a:rPr lang="en-US" dirty="0">
                <a:hlinkClick r:id="rId3"/>
              </a:rPr>
              <a:t>https://</a:t>
            </a:r>
            <a:r>
              <a:rPr lang="en-US" dirty="0" smtClean="0">
                <a:hlinkClick r:id="rId3"/>
              </a:rPr>
              <a:t>www.cnn.gr/tech/story/158845/neo-skandalo-to-facebook-paraxorise-se-150-etaireies-prosopika-dedomena-xriston</a:t>
            </a:r>
            <a:endParaRPr lang="el-GR" dirty="0" smtClean="0"/>
          </a:p>
          <a:p>
            <a:r>
              <a:rPr lang="en-US" dirty="0">
                <a:hlinkClick r:id="rId4"/>
              </a:rPr>
              <a:t>https://</a:t>
            </a:r>
            <a:r>
              <a:rPr lang="en-US" dirty="0" smtClean="0">
                <a:hlinkClick r:id="rId4"/>
              </a:rPr>
              <a:t>saferinternet4kids.gr</a:t>
            </a:r>
            <a:endParaRPr lang="el-GR" dirty="0" smtClean="0"/>
          </a:p>
          <a:p>
            <a:r>
              <a:rPr lang="en-US" dirty="0">
                <a:hlinkClick r:id="rId5"/>
              </a:rPr>
              <a:t>http://</a:t>
            </a:r>
            <a:r>
              <a:rPr lang="en-US" dirty="0" smtClean="0">
                <a:hlinkClick r:id="rId5"/>
              </a:rPr>
              <a:t>www.kathimerini.gr/1000870/article/epikairothta/kosmos/new-york-times-to-facebook-poylhse-mhnymata-kai-dedomena-xrhstwn-se-microsoft-amazon-netflix-kai-spotify</a:t>
            </a:r>
            <a:endParaRPr lang="en-US" dirty="0" smtClean="0"/>
          </a:p>
          <a:p>
            <a:r>
              <a:rPr lang="en-US" dirty="0">
                <a:hlinkClick r:id="rId6"/>
              </a:rPr>
              <a:t>https://el.wikipedia.org/wiki/%CE%A0%CF%81%CE%BF%CF%83%CF%89%CF%80%CE%B9%CE%BA%CE%AC_%</a:t>
            </a:r>
            <a:r>
              <a:rPr lang="en-US" dirty="0" smtClean="0">
                <a:hlinkClick r:id="rId6"/>
              </a:rPr>
              <a:t>CE%94%CE%B5%CE%B4%CE%BF%CE%BC%CE%AD%CE%BD%CE%B1</a:t>
            </a:r>
            <a:endParaRPr lang="el-GR" dirty="0" smtClean="0"/>
          </a:p>
          <a:p>
            <a:r>
              <a:rPr lang="en-US" dirty="0">
                <a:hlinkClick r:id="rId7"/>
              </a:rPr>
              <a:t>http://www.ert.gr/eidiseis/diethni/ipa-i-diamachi-fbi-apple-katelixe-se-ipoklopi-dedomenon-apo-i-phone/</a:t>
            </a:r>
            <a:endParaRPr lang="en-US" dirty="0" smtClean="0"/>
          </a:p>
          <a:p>
            <a:endParaRPr lang="el-GR" dirty="0" smtClean="0"/>
          </a:p>
          <a:p>
            <a:endParaRPr lang="el-GR"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405984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n-US" dirty="0">
                <a:hlinkClick r:id="rId2"/>
              </a:rPr>
              <a:t>https://saferinternet4kids.gr/nea/data-and-mobile-phone</a:t>
            </a:r>
            <a:r>
              <a:rPr lang="en-US" dirty="0" smtClean="0">
                <a:hlinkClick r:id="rId2"/>
              </a:rPr>
              <a:t>/</a:t>
            </a:r>
            <a:endParaRPr lang="el-GR" dirty="0" smtClean="0"/>
          </a:p>
          <a:p>
            <a:r>
              <a:rPr lang="en-US" dirty="0">
                <a:hlinkClick r:id="rId3"/>
              </a:rPr>
              <a:t>https://</a:t>
            </a:r>
            <a:r>
              <a:rPr lang="en-US" dirty="0" smtClean="0">
                <a:hlinkClick r:id="rId3"/>
              </a:rPr>
              <a:t>tvxs.gr/news/sci-tech/pos-ta-dedomena-ton-smartphone-parakoloythoyn-kathe-mas-kinisi</a:t>
            </a:r>
            <a:endParaRPr lang="el-GR" dirty="0" smtClean="0"/>
          </a:p>
          <a:p>
            <a:r>
              <a:rPr lang="en-US" dirty="0">
                <a:hlinkClick r:id="rId4"/>
              </a:rPr>
              <a:t>http://</a:t>
            </a:r>
            <a:r>
              <a:rPr lang="en-US" dirty="0" smtClean="0">
                <a:hlinkClick r:id="rId4"/>
              </a:rPr>
              <a:t>www.kathimerini.gr/1002867/article/texnologia/diadiktyo/plasth-ka8hmerinothta</a:t>
            </a:r>
            <a:endParaRPr lang="el-GR" dirty="0" smtClean="0"/>
          </a:p>
          <a:p>
            <a:r>
              <a:rPr lang="en-US" dirty="0">
                <a:hlinkClick r:id="rId5"/>
              </a:rPr>
              <a:t>https://</a:t>
            </a:r>
            <a:r>
              <a:rPr lang="en-US" dirty="0" smtClean="0">
                <a:hlinkClick r:id="rId5"/>
              </a:rPr>
              <a:t>www.lifo.gr/articles/mediac_articles/219904/ta-18-toylaxiston-skandala-toy-facebook-mesa-sto-2018</a:t>
            </a:r>
            <a:endParaRPr lang="el-GR" dirty="0" smtClean="0"/>
          </a:p>
          <a:p>
            <a:r>
              <a:rPr lang="el-GR" u="sng" dirty="0">
                <a:hlinkClick r:id="rId6"/>
              </a:rPr>
              <a:t>https://www.tovima.gr/2018/08/23/world/to-facebook-ypeythyno-gia-ratsistikes-epitheseis-sti-germania/</a:t>
            </a:r>
            <a:r>
              <a:rPr lang="el-GR" dirty="0"/>
              <a:t> </a:t>
            </a:r>
          </a:p>
          <a:p>
            <a:r>
              <a:rPr lang="en-US" dirty="0">
                <a:hlinkClick r:id="rId7"/>
              </a:rPr>
              <a:t>https://www.thepressproject.gr/article/130797/Thanatifora-fake-news-kai-akrodeksia-propaganda</a:t>
            </a:r>
            <a:endParaRPr lang="el-GR" dirty="0"/>
          </a:p>
        </p:txBody>
      </p:sp>
      <p:sp>
        <p:nvSpPr>
          <p:cNvPr id="4" name="Τίτλος 1"/>
          <p:cNvSpPr>
            <a:spLocks noGrp="1"/>
          </p:cNvSpPr>
          <p:nvPr>
            <p:ph type="title"/>
          </p:nvPr>
        </p:nvSpPr>
        <p:spPr/>
        <p:txBody>
          <a:bodyPr/>
          <a:lstStyle/>
          <a:p>
            <a:r>
              <a:rPr lang="el-GR" dirty="0" smtClean="0"/>
              <a:t>Αναφορές</a:t>
            </a:r>
            <a:br>
              <a:rPr lang="el-GR" dirty="0" smtClean="0"/>
            </a:br>
            <a:endParaRPr lang="el-GR" dirty="0"/>
          </a:p>
        </p:txBody>
      </p:sp>
      <p:sp>
        <p:nvSpPr>
          <p:cNvPr id="7" name="Θέση υποσέλιδου 6"/>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52022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r>
              <a:rPr lang="en-US" dirty="0">
                <a:hlinkClick r:id="rId2"/>
              </a:rPr>
              <a:t>http://</a:t>
            </a:r>
            <a:r>
              <a:rPr lang="en-US" dirty="0" smtClean="0">
                <a:hlinkClick r:id="rId2"/>
              </a:rPr>
              <a:t>www.kathimerini.gr/993978/gallery/epikairothta/kosmos/to-facebook-paradexetai-ta-la8h-poy-ekane-sth-mianmar</a:t>
            </a:r>
            <a:endParaRPr lang="el-GR" dirty="0" smtClean="0"/>
          </a:p>
          <a:p>
            <a:r>
              <a:rPr lang="en-US" dirty="0">
                <a:hlinkClick r:id="rId3"/>
              </a:rPr>
              <a:t>https://</a:t>
            </a:r>
            <a:r>
              <a:rPr lang="en-US" dirty="0" smtClean="0">
                <a:hlinkClick r:id="rId3"/>
              </a:rPr>
              <a:t>www.ellinikahoaxes.gr/2018/03/16/ereuna-mit-fake-news</a:t>
            </a:r>
            <a:endParaRPr lang="el-GR" dirty="0" smtClean="0"/>
          </a:p>
          <a:p>
            <a:r>
              <a:rPr lang="en-US" dirty="0">
                <a:hlinkClick r:id="rId4"/>
              </a:rPr>
              <a:t>https://</a:t>
            </a:r>
            <a:r>
              <a:rPr lang="en-US" dirty="0" smtClean="0">
                <a:hlinkClick r:id="rId4"/>
              </a:rPr>
              <a:t>www.ethnos.gr/kosmos/40594_fake-news-i-finlandia-xekinise-ton-polemo-apo-ta-sholika-thrania</a:t>
            </a:r>
            <a:endParaRPr lang="el-GR" dirty="0" smtClean="0"/>
          </a:p>
          <a:p>
            <a:pPr marL="0" indent="0">
              <a:buNone/>
            </a:pPr>
            <a:endParaRPr lang="el-GR" dirty="0" smtClean="0"/>
          </a:p>
          <a:p>
            <a:endParaRPr lang="el-GR" dirty="0"/>
          </a:p>
        </p:txBody>
      </p:sp>
      <p:sp>
        <p:nvSpPr>
          <p:cNvPr id="4" name="Τίτλος 1"/>
          <p:cNvSpPr>
            <a:spLocks noGrp="1"/>
          </p:cNvSpPr>
          <p:nvPr>
            <p:ph type="title"/>
          </p:nvPr>
        </p:nvSpPr>
        <p:spPr/>
        <p:txBody>
          <a:bodyPr/>
          <a:lstStyle/>
          <a:p>
            <a:r>
              <a:rPr lang="el-GR" dirty="0" smtClean="0"/>
              <a:t>Αναφορές</a:t>
            </a:r>
            <a:br>
              <a:rPr lang="el-GR" dirty="0" smtClean="0"/>
            </a:br>
            <a:endParaRPr lang="el-GR" dirty="0"/>
          </a:p>
        </p:txBody>
      </p:sp>
      <p:sp>
        <p:nvSpPr>
          <p:cNvPr id="7" name="Θέση υποσέλιδου 6"/>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80973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Θέση περιεχομένου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6945" y="322944"/>
            <a:ext cx="3076057" cy="2013856"/>
          </a:xfrm>
          <a:prstGeom prst="rect">
            <a:avLst/>
          </a:prstGeom>
        </p:spPr>
      </p:pic>
      <p:sp>
        <p:nvSpPr>
          <p:cNvPr id="2" name="Τίτλος 1"/>
          <p:cNvSpPr>
            <a:spLocks noGrp="1"/>
          </p:cNvSpPr>
          <p:nvPr>
            <p:ph type="title"/>
          </p:nvPr>
        </p:nvSpPr>
        <p:spPr>
          <a:xfrm>
            <a:off x="646111" y="452718"/>
            <a:ext cx="9403743" cy="1100311"/>
          </a:xfrm>
        </p:spPr>
        <p:txBody>
          <a:bodyPr/>
          <a:lstStyle/>
          <a:p>
            <a:r>
              <a:rPr lang="el-GR" dirty="0" smtClean="0"/>
              <a:t>Προσωπικά δεδομένα</a:t>
            </a:r>
            <a:r>
              <a:rPr lang="el-GR" dirty="0"/>
              <a:t/>
            </a:r>
            <a:br>
              <a:rPr lang="el-GR" dirty="0"/>
            </a:br>
            <a:endParaRPr lang="el-GR" dirty="0"/>
          </a:p>
        </p:txBody>
      </p:sp>
      <p:sp>
        <p:nvSpPr>
          <p:cNvPr id="5" name="Θέση περιεχομένου 4"/>
          <p:cNvSpPr>
            <a:spLocks noGrp="1"/>
          </p:cNvSpPr>
          <p:nvPr>
            <p:ph idx="1"/>
          </p:nvPr>
        </p:nvSpPr>
        <p:spPr>
          <a:xfrm>
            <a:off x="261258" y="1553029"/>
            <a:ext cx="9788596" cy="5065485"/>
          </a:xfrm>
        </p:spPr>
        <p:txBody>
          <a:bodyPr>
            <a:noAutofit/>
          </a:bodyPr>
          <a:lstStyle/>
          <a:p>
            <a:pPr algn="just"/>
            <a:r>
              <a:rPr lang="el-GR" sz="2400" dirty="0"/>
              <a:t>Σ</a:t>
            </a:r>
            <a:r>
              <a:rPr lang="el-GR" sz="2400" dirty="0" smtClean="0"/>
              <a:t>οκ </a:t>
            </a:r>
            <a:r>
              <a:rPr lang="el-GR" sz="2400" dirty="0" smtClean="0"/>
              <a:t>εί</a:t>
            </a:r>
            <a:r>
              <a:rPr lang="el-GR" sz="2400" dirty="0" smtClean="0"/>
              <a:t>χε προκαλέσει </a:t>
            </a:r>
            <a:r>
              <a:rPr lang="el-GR" sz="2400" dirty="0"/>
              <a:t>στη </a:t>
            </a:r>
            <a:r>
              <a:rPr lang="el-GR" sz="2400" b="1" dirty="0"/>
              <a:t>διαδικτυακή</a:t>
            </a:r>
            <a:r>
              <a:rPr lang="el-GR" sz="2400" dirty="0"/>
              <a:t> </a:t>
            </a:r>
            <a:r>
              <a:rPr lang="el-GR" sz="2400" b="1" dirty="0"/>
              <a:t>κοινότητα</a:t>
            </a:r>
            <a:r>
              <a:rPr lang="el-GR" sz="2400" dirty="0"/>
              <a:t> η αποκάλυψη ότι περί τα 770 </a:t>
            </a:r>
            <a:r>
              <a:rPr lang="el-GR" sz="2400" b="1" dirty="0"/>
              <a:t>εκατομμύρια</a:t>
            </a:r>
            <a:r>
              <a:rPr lang="el-GR" sz="2400" dirty="0"/>
              <a:t> </a:t>
            </a:r>
            <a:r>
              <a:rPr lang="el-GR" sz="2400" b="1" dirty="0" smtClean="0">
                <a:hlinkClick r:id="rId3"/>
              </a:rPr>
              <a:t>email</a:t>
            </a:r>
            <a:r>
              <a:rPr lang="el-GR" sz="2400" b="1" dirty="0" smtClean="0"/>
              <a:t> </a:t>
            </a:r>
            <a:r>
              <a:rPr lang="el-GR" sz="2400" dirty="0" smtClean="0"/>
              <a:t>αλλά </a:t>
            </a:r>
            <a:r>
              <a:rPr lang="el-GR" sz="2400" dirty="0"/>
              <a:t>και κωδικοί είχαν αναρτηθεί σε </a:t>
            </a:r>
            <a:r>
              <a:rPr lang="el-GR" sz="2400" b="1" dirty="0"/>
              <a:t>δημοφιλές φόρουμ </a:t>
            </a:r>
            <a:r>
              <a:rPr lang="el-GR" sz="2400" b="1" dirty="0" err="1">
                <a:hlinkClick r:id="rId4"/>
              </a:rPr>
              <a:t>χάκερ</a:t>
            </a:r>
            <a:r>
              <a:rPr lang="el-GR" sz="2400" b="1" dirty="0">
                <a:hlinkClick r:id="rId4"/>
              </a:rPr>
              <a:t> </a:t>
            </a:r>
            <a:r>
              <a:rPr lang="el-GR" sz="2400" b="1" dirty="0" smtClean="0"/>
              <a:t>.</a:t>
            </a:r>
            <a:endParaRPr lang="el-GR" sz="2400" b="1" dirty="0" smtClean="0"/>
          </a:p>
          <a:p>
            <a:pPr algn="just"/>
            <a:r>
              <a:rPr lang="el-GR" sz="2400" b="1" dirty="0"/>
              <a:t>360 εκατομμύρια λογαριασμοί </a:t>
            </a:r>
            <a:r>
              <a:rPr lang="el-GR" sz="2400" b="1" dirty="0" err="1"/>
              <a:t>ΜySpace</a:t>
            </a:r>
            <a:r>
              <a:rPr lang="el-GR" sz="2400" b="1" dirty="0"/>
              <a:t> που παραβίασαν</a:t>
            </a:r>
            <a:r>
              <a:rPr lang="el-GR" sz="2400" dirty="0"/>
              <a:t> </a:t>
            </a:r>
            <a:r>
              <a:rPr lang="el-GR" sz="2400" dirty="0" err="1"/>
              <a:t>χάκερ</a:t>
            </a:r>
            <a:r>
              <a:rPr lang="el-GR" sz="2400" dirty="0"/>
              <a:t> </a:t>
            </a:r>
            <a:r>
              <a:rPr lang="el-GR" sz="2400" b="1" dirty="0"/>
              <a:t>το 2008 ή τα 164 εκατ. λογαριασμών LinkedIn</a:t>
            </a:r>
            <a:r>
              <a:rPr lang="el-GR" sz="2400" dirty="0"/>
              <a:t> που έγιναν στόχος το 2016- στο τεράστιο αυτό αρχείο συμπεριλαμβάνονται περίπου </a:t>
            </a:r>
            <a:r>
              <a:rPr lang="el-GR" sz="2400" b="1" dirty="0"/>
              <a:t>140</a:t>
            </a:r>
            <a:r>
              <a:rPr lang="el-GR" sz="2400" dirty="0"/>
              <a:t> εκατομμύρια</a:t>
            </a:r>
            <a:r>
              <a:rPr lang="el-GR" sz="2400" b="1" dirty="0"/>
              <a:t> </a:t>
            </a:r>
            <a:r>
              <a:rPr lang="el-GR" sz="2400" b="1" dirty="0" err="1"/>
              <a:t>emails</a:t>
            </a:r>
            <a:r>
              <a:rPr lang="el-GR" sz="2400" b="1" dirty="0"/>
              <a:t> που οι ειδικοί ασφαλείας δεν γνώριζαν ότι έχουν διαρρεύσει.</a:t>
            </a:r>
            <a:r>
              <a:rPr lang="el-GR" sz="2400" dirty="0"/>
              <a:t> </a:t>
            </a:r>
            <a:endParaRPr lang="el-GR" sz="2400" dirty="0" smtClean="0"/>
          </a:p>
          <a:p>
            <a:pPr algn="just"/>
            <a:r>
              <a:rPr lang="el-GR" sz="2400" dirty="0"/>
              <a:t>«Πραγματικά είναι θαύμα εάν τα προσωπικά δεδομένα ή έστω κάποιο </a:t>
            </a:r>
            <a:r>
              <a:rPr lang="el-GR" sz="2400" b="1" dirty="0"/>
              <a:t>email</a:t>
            </a:r>
            <a:r>
              <a:rPr lang="el-GR" sz="2400" dirty="0"/>
              <a:t> ενός </a:t>
            </a:r>
            <a:r>
              <a:rPr lang="el-GR" sz="2400" b="1" dirty="0"/>
              <a:t>χρήστη</a:t>
            </a:r>
            <a:r>
              <a:rPr lang="el-GR" sz="2400" dirty="0"/>
              <a:t> δεν έχουν παραβιαστεί τουλάχιστον μια φορά την τελευταία δεκαετία» είπε ειδικός </a:t>
            </a:r>
            <a:r>
              <a:rPr lang="el-GR" sz="2400" b="1" dirty="0"/>
              <a:t>ασφαλείας διαδικτύου </a:t>
            </a:r>
            <a:r>
              <a:rPr lang="el-GR" sz="2400" b="1" dirty="0" err="1"/>
              <a:t>Τζέικ</a:t>
            </a:r>
            <a:r>
              <a:rPr lang="el-GR" sz="2400" b="1" dirty="0"/>
              <a:t> Μουρ, όπως γράφει η βρετανική εφημερίδα «</a:t>
            </a:r>
            <a:r>
              <a:rPr lang="el-GR" sz="2400" b="1" dirty="0" err="1"/>
              <a:t>Τhe</a:t>
            </a:r>
            <a:r>
              <a:rPr lang="el-GR" sz="2400" b="1" dirty="0"/>
              <a:t> </a:t>
            </a:r>
            <a:r>
              <a:rPr lang="el-GR" sz="2400" b="1" dirty="0" err="1"/>
              <a:t>Guardian</a:t>
            </a:r>
            <a:r>
              <a:rPr lang="el-GR" sz="2400" b="1" dirty="0"/>
              <a:t>».</a:t>
            </a:r>
            <a:endParaRPr lang="el-GR" sz="2400" dirty="0"/>
          </a:p>
        </p:txBody>
      </p:sp>
      <p:sp>
        <p:nvSpPr>
          <p:cNvPr id="9" name="Θέση υποσέλιδου 8"/>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61698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Προσωπικά δεδομένα</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443" y="30931"/>
            <a:ext cx="3245222" cy="1822317"/>
          </a:xfrm>
          <a:prstGeom prst="rect">
            <a:avLst/>
          </a:prstGeom>
        </p:spPr>
      </p:pic>
      <p:sp>
        <p:nvSpPr>
          <p:cNvPr id="3" name="Θέση περιεχομένου 2"/>
          <p:cNvSpPr>
            <a:spLocks noGrp="1"/>
          </p:cNvSpPr>
          <p:nvPr>
            <p:ph idx="1"/>
          </p:nvPr>
        </p:nvSpPr>
        <p:spPr>
          <a:xfrm>
            <a:off x="324465" y="1228300"/>
            <a:ext cx="10677831" cy="5201997"/>
          </a:xfrm>
        </p:spPr>
        <p:txBody>
          <a:bodyPr>
            <a:normAutofit lnSpcReduction="10000"/>
          </a:bodyPr>
          <a:lstStyle/>
          <a:p>
            <a:pPr algn="just"/>
            <a:r>
              <a:rPr lang="el-GR" dirty="0" err="1"/>
              <a:t>Eπίθεση</a:t>
            </a:r>
            <a:r>
              <a:rPr lang="el-GR" dirty="0"/>
              <a:t> κατασκοπείας στο </a:t>
            </a:r>
            <a:r>
              <a:rPr lang="el-GR" dirty="0" err="1"/>
              <a:t>WhatsApp</a:t>
            </a:r>
            <a:r>
              <a:rPr lang="el-GR" dirty="0"/>
              <a:t>: </a:t>
            </a:r>
            <a:endParaRPr lang="el-GR" dirty="0" smtClean="0"/>
          </a:p>
          <a:p>
            <a:pPr algn="just"/>
            <a:endParaRPr lang="el-GR" dirty="0" smtClean="0"/>
          </a:p>
          <a:p>
            <a:pPr algn="just"/>
            <a:r>
              <a:rPr lang="el-GR" dirty="0" smtClean="0"/>
              <a:t>Η</a:t>
            </a:r>
            <a:r>
              <a:rPr lang="el-GR" dirty="0"/>
              <a:t> </a:t>
            </a:r>
            <a:r>
              <a:rPr lang="el-GR" b="1" dirty="0" err="1"/>
              <a:t>WhatsApp</a:t>
            </a:r>
            <a:r>
              <a:rPr lang="el-GR" dirty="0"/>
              <a:t>, ένα από τα πιο δημοφιλή εργαλεία μηνυμάτων, χρησιμοποιείται κάθε μήνα από 1,5 δισεκατομμύριο ανθρώπους και προβάλλει το υψηλό επίπεδο ασφάλειας και </a:t>
            </a:r>
            <a:r>
              <a:rPr lang="el-GR" dirty="0" err="1"/>
              <a:t>ιδιωτικότητας</a:t>
            </a:r>
            <a:r>
              <a:rPr lang="el-GR" dirty="0"/>
              <a:t> που προσφέρει, καθώς </a:t>
            </a:r>
            <a:r>
              <a:rPr lang="el-GR" b="1" dirty="0"/>
              <a:t>τα μηνύματα στην πλατφόρμα της </a:t>
            </a:r>
            <a:r>
              <a:rPr lang="el-GR" b="1" dirty="0" smtClean="0"/>
              <a:t>κρυπτογραφούνται </a:t>
            </a:r>
            <a:r>
              <a:rPr lang="el-GR" dirty="0" smtClean="0"/>
              <a:t>ώστε </a:t>
            </a:r>
            <a:r>
              <a:rPr lang="el-GR" dirty="0"/>
              <a:t>η </a:t>
            </a:r>
            <a:r>
              <a:rPr lang="el-GR" dirty="0" err="1"/>
              <a:t>WhatsApp</a:t>
            </a:r>
            <a:r>
              <a:rPr lang="el-GR" dirty="0"/>
              <a:t> και τρίτα μέρη να μην μπορούν να τα διαβάσουν ούτε να τα ακούσουν</a:t>
            </a:r>
            <a:r>
              <a:rPr lang="el-GR" dirty="0" smtClean="0"/>
              <a:t>.</a:t>
            </a:r>
          </a:p>
          <a:p>
            <a:pPr algn="just"/>
            <a:endParaRPr lang="el-GR" dirty="0" smtClean="0"/>
          </a:p>
          <a:p>
            <a:pPr algn="just"/>
            <a:r>
              <a:rPr lang="el-GR" dirty="0"/>
              <a:t>Εκπρόσωπος της </a:t>
            </a:r>
            <a:r>
              <a:rPr lang="el-GR" dirty="0" err="1"/>
              <a:t>WhatsApp</a:t>
            </a:r>
            <a:r>
              <a:rPr lang="el-GR" dirty="0"/>
              <a:t> δήλωσε πως η επίθεση ήταν περίπλοκη και είχε τα σημάδια μιας </a:t>
            </a:r>
            <a:r>
              <a:rPr lang="el-GR" b="1" dirty="0"/>
              <a:t>«ιδιωτικής εταιρείας που εργάζεται με κυβερνήσεις για επιχειρήσεις παρακολούθησης</a:t>
            </a:r>
            <a:r>
              <a:rPr lang="el-GR" b="1" dirty="0" smtClean="0"/>
              <a:t>»</a:t>
            </a:r>
          </a:p>
          <a:p>
            <a:pPr algn="just"/>
            <a:endParaRPr lang="el-GR" b="1" dirty="0" smtClean="0"/>
          </a:p>
          <a:p>
            <a:pPr algn="just"/>
            <a:r>
              <a:rPr lang="el-GR" dirty="0"/>
              <a:t>Η </a:t>
            </a:r>
            <a:r>
              <a:rPr lang="el-GR" dirty="0" err="1"/>
              <a:t>WhatsApp</a:t>
            </a:r>
            <a:r>
              <a:rPr lang="el-GR" dirty="0"/>
              <a:t> ενημέρωσε την κεντρική ρυθμιστική αρχή στην </a:t>
            </a:r>
            <a:r>
              <a:rPr lang="el-GR" b="1" dirty="0"/>
              <a:t>Ευρωπαϊκή Ένωση</a:t>
            </a:r>
            <a:r>
              <a:rPr lang="el-GR" dirty="0"/>
              <a:t>, την </a:t>
            </a:r>
            <a:r>
              <a:rPr lang="el-GR" b="1" dirty="0"/>
              <a:t>Επιτροπή Προστασίας Δεδομένων (DPC)</a:t>
            </a:r>
            <a:r>
              <a:rPr lang="el-GR" dirty="0"/>
              <a:t> που βρίσκεται στην Ιρλανδία, ότι η ασφάλεια της πλατφόρμας της είναι «σοβαρά ευάλωτη».</a:t>
            </a:r>
          </a:p>
        </p:txBody>
      </p:sp>
      <p:sp>
        <p:nvSpPr>
          <p:cNvPr id="7" name="Θέση υποσέλιδου 6"/>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04031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6111" y="452718"/>
            <a:ext cx="9404723" cy="940653"/>
          </a:xfrm>
        </p:spPr>
        <p:txBody>
          <a:bodyPr/>
          <a:lstStyle/>
          <a:p>
            <a:r>
              <a:rPr lang="el-GR" dirty="0" smtClean="0"/>
              <a:t>Προσωπικά δεδομένα </a:t>
            </a:r>
            <a:r>
              <a:rPr lang="el-GR" dirty="0" err="1"/>
              <a:t>Yahoo</a:t>
            </a:r>
            <a:r>
              <a:rPr lang="el-GR" dirty="0"/>
              <a:t>!</a:t>
            </a:r>
            <a:br>
              <a:rPr lang="el-GR" dirty="0"/>
            </a:br>
            <a:endParaRPr lang="el-GR" dirty="0"/>
          </a:p>
        </p:txBody>
      </p:sp>
      <p:sp>
        <p:nvSpPr>
          <p:cNvPr id="3" name="Θέση περιεχομένου 2"/>
          <p:cNvSpPr>
            <a:spLocks noGrp="1"/>
          </p:cNvSpPr>
          <p:nvPr>
            <p:ph idx="1"/>
          </p:nvPr>
        </p:nvSpPr>
        <p:spPr>
          <a:xfrm>
            <a:off x="265471" y="1393371"/>
            <a:ext cx="11360473" cy="5302397"/>
          </a:xfrm>
        </p:spPr>
        <p:txBody>
          <a:bodyPr>
            <a:normAutofit lnSpcReduction="10000"/>
          </a:bodyPr>
          <a:lstStyle/>
          <a:p>
            <a:pPr algn="just"/>
            <a:r>
              <a:rPr lang="el-GR" dirty="0" smtClean="0"/>
              <a:t>Τον </a:t>
            </a:r>
            <a:r>
              <a:rPr lang="el-GR" dirty="0"/>
              <a:t>Σεπτέμβριο 2016, ο τότε γίγαντας στην παροχή διαδικτυακών υπηρεσιών </a:t>
            </a:r>
            <a:r>
              <a:rPr lang="el-GR" dirty="0" err="1"/>
              <a:t>Yahoo</a:t>
            </a:r>
            <a:r>
              <a:rPr lang="el-GR" dirty="0"/>
              <a:t>! αποκάλυψε ότι το </a:t>
            </a:r>
            <a:r>
              <a:rPr lang="el-GR" b="1" dirty="0"/>
              <a:t>2014</a:t>
            </a:r>
            <a:r>
              <a:rPr lang="el-GR" dirty="0"/>
              <a:t> υπέστη την μεγαλύτερη παραβίαση δεδομένων χρηστών στην ιστορία, πιθανώς από </a:t>
            </a:r>
            <a:r>
              <a:rPr lang="el-GR" dirty="0" err="1"/>
              <a:t>χάκερ</a:t>
            </a:r>
            <a:r>
              <a:rPr lang="el-GR" dirty="0"/>
              <a:t> που έχαιρε κυβερνητικής στήριξης</a:t>
            </a:r>
            <a:r>
              <a:rPr lang="el-GR" dirty="0" smtClean="0"/>
              <a:t>.</a:t>
            </a:r>
          </a:p>
          <a:p>
            <a:pPr algn="just"/>
            <a:endParaRPr lang="el-GR" dirty="0"/>
          </a:p>
          <a:p>
            <a:pPr algn="just"/>
            <a:r>
              <a:rPr lang="el-GR" dirty="0"/>
              <a:t>Στην πρώτη της δήλωση, η εταιρεία ανακοίνωσε ότι η διαδικτυακή αυτή επίθεση επηρέασε </a:t>
            </a:r>
            <a:r>
              <a:rPr lang="el-GR" b="1" dirty="0"/>
              <a:t>500 εκατομμύρια χρήστες</a:t>
            </a:r>
            <a:r>
              <a:rPr lang="el-GR" dirty="0"/>
              <a:t> και πως κατά την διάρκειά της εκτέθηκαν ονόματα, email, ημερομηνίες γέννησης και τηλέφωνα</a:t>
            </a:r>
            <a:r>
              <a:rPr lang="el-GR" dirty="0" smtClean="0"/>
              <a:t>.</a:t>
            </a:r>
          </a:p>
          <a:p>
            <a:pPr algn="just"/>
            <a:endParaRPr lang="el-GR" dirty="0"/>
          </a:p>
          <a:p>
            <a:pPr algn="just"/>
            <a:r>
              <a:rPr lang="el-GR" dirty="0" smtClean="0"/>
              <a:t>Τρείς </a:t>
            </a:r>
            <a:r>
              <a:rPr lang="el-GR" dirty="0"/>
              <a:t>μήνες αργότερα, η </a:t>
            </a:r>
            <a:r>
              <a:rPr lang="el-GR" b="1" dirty="0" err="1"/>
              <a:t>Yahoo</a:t>
            </a:r>
            <a:r>
              <a:rPr lang="el-GR" dirty="0"/>
              <a:t>! εξέδωσε νέα ανακοίνωση και παραδέχτηκε ότι το 2013 μια άλλη ομάδα </a:t>
            </a:r>
            <a:r>
              <a:rPr lang="el-GR" dirty="0" err="1"/>
              <a:t>χάκερ</a:t>
            </a:r>
            <a:r>
              <a:rPr lang="el-GR" dirty="0"/>
              <a:t> εξασφάλισε πρόσβαση στα δεδομένα 1 δισ. χρηστών, τα οποία περιλάμβαναν όχι μόνο ονόματα, email, ημερομηνίες γέννησης και κωδικούς πρόσβασης αλλά και ερωτήσεις ασφαλείας των χρηστών με τις αντίστοιχες απαντήσεις</a:t>
            </a:r>
            <a:r>
              <a:rPr lang="el-GR" dirty="0" smtClean="0"/>
              <a:t>.</a:t>
            </a:r>
          </a:p>
          <a:p>
            <a:pPr algn="just"/>
            <a:endParaRPr lang="el-GR" dirty="0"/>
          </a:p>
          <a:p>
            <a:pPr algn="just"/>
            <a:r>
              <a:rPr lang="el-GR" dirty="0"/>
              <a:t>Τον Οκτώβριο του 2017, η ί</a:t>
            </a:r>
            <a:r>
              <a:rPr lang="el-GR" b="1" dirty="0"/>
              <a:t>δια εταιρεία παραδέχτηκε ότι στην πραγματικότητα</a:t>
            </a:r>
            <a:r>
              <a:rPr lang="el-GR" dirty="0"/>
              <a:t> κατά την </a:t>
            </a:r>
            <a:r>
              <a:rPr lang="el-GR" dirty="0" err="1"/>
              <a:t>κυβερνοεπίθεση</a:t>
            </a:r>
            <a:r>
              <a:rPr lang="el-GR" dirty="0"/>
              <a:t> αυτή διέρρευσαν τα δεδομένα 3 δισ. χρηστών της πλατφόρμας.</a:t>
            </a:r>
          </a:p>
          <a:p>
            <a:endParaRPr lang="el-GR"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189501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Προσωπικά δεδομένα </a:t>
            </a:r>
            <a:r>
              <a:rPr lang="el-GR" dirty="0" err="1"/>
              <a:t>eBay</a:t>
            </a:r>
            <a:r>
              <a:rPr lang="el-GR" dirty="0"/>
              <a:t/>
            </a:r>
            <a:br>
              <a:rPr lang="el-GR" dirty="0"/>
            </a:br>
            <a:endParaRPr lang="el-GR" dirty="0"/>
          </a:p>
        </p:txBody>
      </p:sp>
      <p:sp>
        <p:nvSpPr>
          <p:cNvPr id="3" name="Θέση περιεχομένου 2"/>
          <p:cNvSpPr>
            <a:spLocks noGrp="1"/>
          </p:cNvSpPr>
          <p:nvPr>
            <p:ph idx="1"/>
          </p:nvPr>
        </p:nvSpPr>
        <p:spPr>
          <a:xfrm>
            <a:off x="319314" y="1277258"/>
            <a:ext cx="11272918" cy="4971142"/>
          </a:xfrm>
        </p:spPr>
        <p:txBody>
          <a:bodyPr>
            <a:normAutofit fontScale="92500" lnSpcReduction="20000"/>
          </a:bodyPr>
          <a:lstStyle/>
          <a:p>
            <a:pPr algn="just"/>
            <a:r>
              <a:rPr lang="el-GR" sz="2400" dirty="0" smtClean="0"/>
              <a:t>Και </a:t>
            </a:r>
            <a:r>
              <a:rPr lang="el-GR" sz="2400" dirty="0"/>
              <a:t>το </a:t>
            </a:r>
            <a:r>
              <a:rPr lang="el-GR" sz="2400" dirty="0" err="1"/>
              <a:t>eBay</a:t>
            </a:r>
            <a:r>
              <a:rPr lang="el-GR" sz="2400" dirty="0"/>
              <a:t>, η γνωστή ιστοσελίδα δημοπρασιών, έπεσε θύμα </a:t>
            </a:r>
            <a:r>
              <a:rPr lang="el-GR" sz="2400" dirty="0" err="1"/>
              <a:t>χάκερ</a:t>
            </a:r>
            <a:r>
              <a:rPr lang="el-GR" sz="2400" dirty="0"/>
              <a:t> τον </a:t>
            </a:r>
            <a:r>
              <a:rPr lang="el-GR" sz="2400" b="1" dirty="0"/>
              <a:t>Μάιο</a:t>
            </a:r>
            <a:r>
              <a:rPr lang="el-GR" sz="2400" dirty="0"/>
              <a:t> του </a:t>
            </a:r>
            <a:r>
              <a:rPr lang="el-GR" sz="2400" b="1" dirty="0"/>
              <a:t>2014</a:t>
            </a:r>
            <a:r>
              <a:rPr lang="el-GR" sz="2400" dirty="0"/>
              <a:t>, με αποτέλεσμα να επηρεαστούν 145 εκατ. χρηστών</a:t>
            </a:r>
            <a:r>
              <a:rPr lang="el-GR" sz="2400" dirty="0" smtClean="0"/>
              <a:t>.</a:t>
            </a:r>
          </a:p>
          <a:p>
            <a:pPr algn="just"/>
            <a:endParaRPr lang="el-GR" sz="2400" dirty="0"/>
          </a:p>
          <a:p>
            <a:pPr algn="just"/>
            <a:r>
              <a:rPr lang="el-GR" sz="2400" dirty="0"/>
              <a:t>Στην διάρκεια της παραβίασης, </a:t>
            </a:r>
            <a:r>
              <a:rPr lang="el-GR" sz="2400" dirty="0" err="1"/>
              <a:t>χάκερ</a:t>
            </a:r>
            <a:r>
              <a:rPr lang="el-GR" sz="2400" dirty="0"/>
              <a:t> χρησιμοποίησαν τα πιστοποιητικά στοιχεία τριών υπαλλήλων, τα οποία τους εξασφάλισαν πλήρη πρόσβαση στο σύστημα του </a:t>
            </a:r>
            <a:r>
              <a:rPr lang="el-GR" sz="2400" dirty="0" err="1"/>
              <a:t>eBay</a:t>
            </a:r>
            <a:r>
              <a:rPr lang="el-GR" sz="2400" dirty="0"/>
              <a:t> για 229 μέρες</a:t>
            </a:r>
            <a:r>
              <a:rPr lang="el-GR" sz="2400" dirty="0" smtClean="0"/>
              <a:t>.</a:t>
            </a:r>
          </a:p>
          <a:p>
            <a:pPr algn="just"/>
            <a:endParaRPr lang="el-GR" sz="2400" dirty="0"/>
          </a:p>
          <a:p>
            <a:pPr algn="just"/>
            <a:r>
              <a:rPr lang="el-GR" sz="2400" dirty="0"/>
              <a:t>Στη διάρκεια της περιόδου αυτής, </a:t>
            </a:r>
            <a:r>
              <a:rPr lang="el-GR" sz="2400" b="1" dirty="0"/>
              <a:t>προσκόμισαν </a:t>
            </a:r>
            <a:r>
              <a:rPr lang="el-GR" sz="2400" b="1" dirty="0" smtClean="0"/>
              <a:t> ονόματα</a:t>
            </a:r>
            <a:r>
              <a:rPr lang="el-GR" sz="2400" dirty="0"/>
              <a:t>, </a:t>
            </a:r>
            <a:r>
              <a:rPr lang="el-GR" sz="2400" b="1" dirty="0"/>
              <a:t>διευθύνσεις</a:t>
            </a:r>
            <a:r>
              <a:rPr lang="el-GR" sz="2400" dirty="0"/>
              <a:t>, </a:t>
            </a:r>
            <a:r>
              <a:rPr lang="el-GR" sz="2400" b="1" dirty="0"/>
              <a:t>ημερομηνίες</a:t>
            </a:r>
            <a:r>
              <a:rPr lang="el-GR" sz="2400" dirty="0"/>
              <a:t> </a:t>
            </a:r>
            <a:r>
              <a:rPr lang="el-GR" sz="2400" b="1" dirty="0"/>
              <a:t>γέννησης</a:t>
            </a:r>
            <a:r>
              <a:rPr lang="el-GR" sz="2400" dirty="0"/>
              <a:t> και κρυπτογραφημένους κωδικούς πρόσβασης</a:t>
            </a:r>
            <a:r>
              <a:rPr lang="el-GR" sz="2400" dirty="0" smtClean="0"/>
              <a:t>.</a:t>
            </a:r>
          </a:p>
          <a:p>
            <a:pPr algn="just"/>
            <a:endParaRPr lang="el-GR" sz="2400" dirty="0"/>
          </a:p>
          <a:p>
            <a:pPr algn="just"/>
            <a:r>
              <a:rPr lang="el-GR" sz="2400" dirty="0" err="1"/>
              <a:t>To</a:t>
            </a:r>
            <a:r>
              <a:rPr lang="el-GR" sz="2400" dirty="0"/>
              <a:t> </a:t>
            </a:r>
            <a:r>
              <a:rPr lang="el-GR" sz="2400" b="1" dirty="0" err="1"/>
              <a:t>eBay</a:t>
            </a:r>
            <a:r>
              <a:rPr lang="el-GR" sz="2400" dirty="0"/>
              <a:t> καθησύχασε τους χρήστες ότι οι πληροφορίες πληρωμής των χρηστών φυλάσσονται χωριστά και δεν είχαν εκτεθεί στη διάρκεια της επίθεσης στον κυβερνοχώρο του.</a:t>
            </a:r>
          </a:p>
          <a:p>
            <a:endParaRPr lang="el-GR" dirty="0"/>
          </a:p>
        </p:txBody>
      </p:sp>
      <p:sp>
        <p:nvSpPr>
          <p:cNvPr id="6" name="Θέση υποσέλιδου 5"/>
          <p:cNvSpPr>
            <a:spLocks noGrp="1"/>
          </p:cNvSpPr>
          <p:nvPr>
            <p:ph type="ftr" sz="quarter" idx="11"/>
          </p:nvPr>
        </p:nvSpPr>
        <p:spPr/>
        <p:txBody>
          <a:bodyPr/>
          <a:lstStyle/>
          <a:p>
            <a:r>
              <a:rPr lang="el-GR" smtClean="0"/>
              <a:t>Π.Θ. - ΠΤΔΕ - Διαδικτυακά Περιβάλλοντα Μάθησης - Λεγαντής Γιαννέλος</a:t>
            </a:r>
            <a:endParaRPr lang="en-US" dirty="0"/>
          </a:p>
        </p:txBody>
      </p:sp>
    </p:spTree>
    <p:extLst>
      <p:ext uri="{BB962C8B-B14F-4D97-AF65-F5344CB8AC3E}">
        <p14:creationId xmlns:p14="http://schemas.microsoft.com/office/powerpoint/2010/main" val="230188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1639</TotalTime>
  <Words>2766</Words>
  <Application>Microsoft Office PowerPoint</Application>
  <PresentationFormat>Προσαρμογή</PresentationFormat>
  <Paragraphs>321</Paragraphs>
  <Slides>54</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54</vt:i4>
      </vt:variant>
    </vt:vector>
  </HeadingPairs>
  <TitlesOfParts>
    <vt:vector size="55" baseType="lpstr">
      <vt:lpstr>Ιόν</vt:lpstr>
      <vt:lpstr> Προσωπικά δεδομένα  Ψευδείς ειδήσεις ή Hoaxes </vt:lpstr>
      <vt:lpstr>New York Times: Το Facebook «πούλησε» μηνύματα και δεδομένα χρηστών σε Microsoft, Amazon, Netflix και Spotify https://www.cnn.gr/reportaz/video/9641/skandalo-cambridge-analytica-o-zoykermpergk-spaei-ti-siopi-toy-ypo-to-varos-toy-deletefacebook</vt:lpstr>
      <vt:lpstr>Νέος «πονοκέφαλος» για το Facebook: Βρετανία και Καναδάς καλούν Ζάκερμπεργκ </vt:lpstr>
      <vt:lpstr>Σκάνδαλο Cambridge Analytica </vt:lpstr>
      <vt:lpstr>Προσωπικά δεδομένα </vt:lpstr>
      <vt:lpstr>Προσωπικά δεδομένα </vt:lpstr>
      <vt:lpstr>Προσωπικά δεδομένα</vt:lpstr>
      <vt:lpstr>Προσωπικά δεδομένα Yahoo! </vt:lpstr>
      <vt:lpstr>Προσωπικά δεδομένα eBay </vt:lpstr>
      <vt:lpstr>Προσωπικά δεδομένα Adobe </vt:lpstr>
      <vt:lpstr>Προσωπικά δεδομένα</vt:lpstr>
      <vt:lpstr>Προσωπικά δεδομένα</vt:lpstr>
      <vt:lpstr>Προσωπικά δεδομένα</vt:lpstr>
      <vt:lpstr>Προσωπικά δεδομένα</vt:lpstr>
      <vt:lpstr>Προσωπικά δεδομένα</vt:lpstr>
      <vt:lpstr>Προσωπικά δεδομένα Πώς ένα «έξυπνο» ηχείο κατέγραψε ιδιωτική συνομιλία και την αποκάλυψε σε τρίτο </vt:lpstr>
      <vt:lpstr>Προσωπικά δεδομένα ένα «έξυπνο» ηχείο </vt:lpstr>
      <vt:lpstr>Προσωπικά δεδομένα ένα «έξυπνο» ηχείο </vt:lpstr>
      <vt:lpstr>Προσωπικά δεδομένα και κινητά</vt:lpstr>
      <vt:lpstr>Προσωπικά δεδομένα: Δημοφιλείς εφαρμογές κινητών  μοιράζονται δεδομένα των χρηστών με το Facebook </vt:lpstr>
      <vt:lpstr>Προσωπικά δεδομένα και κινητά</vt:lpstr>
      <vt:lpstr>Προσωπικά δεδομένα και κινητά</vt:lpstr>
      <vt:lpstr>Προσωπικά δεδομένα και κινητά</vt:lpstr>
      <vt:lpstr>Προσωπικά δεδομένα και κινητά</vt:lpstr>
      <vt:lpstr>Προσωπικά δεδομένα και κινητά</vt:lpstr>
      <vt:lpstr>Προσωπικά δεδομένα και κινητά</vt:lpstr>
      <vt:lpstr>Προσωπικά δεδομένα και κινητά</vt:lpstr>
      <vt:lpstr>Προσωπικά δεδομένα και κινητά </vt:lpstr>
      <vt:lpstr>Προσωπικά δεδομένα και κινητά  </vt:lpstr>
      <vt:lpstr>Προσωπικά δεδομένα και κινητά - cloud </vt:lpstr>
      <vt:lpstr>Προσωπικά δεδομένα και κινητά τηλέφωνα</vt:lpstr>
      <vt:lpstr>GPRD Γενικός Kανονισμός για την Προστασία Δεδομένων</vt:lpstr>
      <vt:lpstr>GPRD Γενικός Kανονισμός για την Προστασία Δεδομένων</vt:lpstr>
      <vt:lpstr>GPRD Γενικός Kανονισμός για την Προστασία Δεδομένων</vt:lpstr>
      <vt:lpstr>Προσωπικά δεδομένα</vt:lpstr>
      <vt:lpstr>Παρουσίαση του PowerPoint</vt:lpstr>
      <vt:lpstr>Ψευδείς ειδήσεις Hoaxes</vt:lpstr>
      <vt:lpstr>Ψευδείς ειδήσεις Hoaxes</vt:lpstr>
      <vt:lpstr>Ψευδείς ειδήσεις Hoaxes</vt:lpstr>
      <vt:lpstr>Ψευδείς ειδήσεις Hoaxes</vt:lpstr>
      <vt:lpstr>Ψευδείς ειδήσεις Hoaxes</vt:lpstr>
      <vt:lpstr>Ψευδείς ειδήσεις Hoaxes</vt:lpstr>
      <vt:lpstr>Ψευδείς ειδήσεις Hoaxes</vt:lpstr>
      <vt:lpstr>Ψευδείς ειδήσεις Hoaxes</vt:lpstr>
      <vt:lpstr>Ψευδείς ειδήσεις Hoaxes</vt:lpstr>
      <vt:lpstr>Ψευδείς ειδήσεις Hoaxes</vt:lpstr>
      <vt:lpstr>Ψευδείς ειδήσεις Hoaxes</vt:lpstr>
      <vt:lpstr>Ψευδείς ειδήσεις Hoaxes</vt:lpstr>
      <vt:lpstr>Ψευδείς ειδήσεις Hoaxes</vt:lpstr>
      <vt:lpstr>Ψευδείς ειδήσεις Hoaxes</vt:lpstr>
      <vt:lpstr>Ψευδείς ειδήσεις Hoaxes</vt:lpstr>
      <vt:lpstr>Αναφορές </vt:lpstr>
      <vt:lpstr>Αναφορές </vt:lpstr>
      <vt:lpstr>Αναφορές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Προσωπικά δεδομένα  Ψευδείς ειδήσεις  </dc:title>
  <dc:creator>Legantis Giannelos</dc:creator>
  <cp:lastModifiedBy>legas</cp:lastModifiedBy>
  <cp:revision>46</cp:revision>
  <dcterms:created xsi:type="dcterms:W3CDTF">2019-05-26T13:11:06Z</dcterms:created>
  <dcterms:modified xsi:type="dcterms:W3CDTF">2019-05-29T06:38:10Z</dcterms:modified>
</cp:coreProperties>
</file>