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4" r:id="rId2"/>
    <p:sldId id="285" r:id="rId3"/>
    <p:sldId id="286" r:id="rId4"/>
    <p:sldId id="287" r:id="rId5"/>
    <p:sldId id="288" r:id="rId6"/>
    <p:sldId id="289" r:id="rId7"/>
    <p:sldId id="278" r:id="rId8"/>
    <p:sldId id="282" r:id="rId9"/>
    <p:sldId id="281" r:id="rId10"/>
    <p:sldId id="283" r:id="rId11"/>
    <p:sldId id="258" r:id="rId12"/>
    <p:sldId id="259" r:id="rId13"/>
    <p:sldId id="260" r:id="rId14"/>
    <p:sldId id="261" r:id="rId15"/>
    <p:sldId id="274" r:id="rId16"/>
    <p:sldId id="268" r:id="rId17"/>
    <p:sldId id="275" r:id="rId18"/>
    <p:sldId id="262" r:id="rId19"/>
    <p:sldId id="279" r:id="rId20"/>
    <p:sldId id="280" r:id="rId21"/>
    <p:sldId id="264" r:id="rId22"/>
    <p:sldId id="277" r:id="rId23"/>
    <p:sldId id="265" r:id="rId24"/>
    <p:sldId id="276" r:id="rId25"/>
    <p:sldId id="273" r:id="rId26"/>
    <p:sldId id="271" r:id="rId27"/>
    <p:sldId id="269" r:id="rId28"/>
    <p:sldId id="296" r:id="rId29"/>
    <p:sldId id="290" r:id="rId30"/>
    <p:sldId id="291" r:id="rId31"/>
    <p:sldId id="295" r:id="rId32"/>
    <p:sldId id="297"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1F58F-6247-4FE7-A5BA-68B8E0A09B9C}"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90DB4-9C3E-4A69-AFCD-6618417B86E5}" type="slidenum">
              <a:rPr lang="en-US" smtClean="0"/>
              <a:t>‹#›</a:t>
            </a:fld>
            <a:endParaRPr lang="en-US"/>
          </a:p>
        </p:txBody>
      </p:sp>
    </p:spTree>
    <p:extLst>
      <p:ext uri="{BB962C8B-B14F-4D97-AF65-F5344CB8AC3E}">
        <p14:creationId xmlns:p14="http://schemas.microsoft.com/office/powerpoint/2010/main" val="178660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06891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BF0B-2CD9-401B-8A09-DE6DB7ADB612}"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564C64-5C48-48BB-A3CD-13AF7EC480C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BF0B-2CD9-401B-8A09-DE6DB7ADB612}" type="datetimeFigureOut">
              <a:rPr lang="el-GR" smtClean="0"/>
              <a:pPr/>
              <a:t>29/12/2014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64C64-5C48-48BB-A3CD-13AF7EC480C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9" y="24726"/>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6</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a:solidFill>
                  <a:schemeClr val="tx1"/>
                </a:solidFill>
              </a:rPr>
              <a:t>Φύλο</a:t>
            </a:r>
            <a:r>
              <a:rPr lang="en-US" sz="2800" dirty="0">
                <a:solidFill>
                  <a:schemeClr val="tx1"/>
                </a:solidFill>
              </a:rPr>
              <a:t>,</a:t>
            </a:r>
            <a:r>
              <a:rPr lang="el-GR" sz="2800" dirty="0">
                <a:solidFill>
                  <a:schemeClr val="tx1"/>
                </a:solidFill>
              </a:rPr>
              <a:t> θρησκευτικότητα</a:t>
            </a:r>
            <a:r>
              <a:rPr lang="en-US" sz="2800" dirty="0">
                <a:solidFill>
                  <a:schemeClr val="tx1"/>
                </a:solidFill>
              </a:rPr>
              <a:t> </a:t>
            </a:r>
            <a:r>
              <a:rPr lang="el-GR" sz="2800" dirty="0">
                <a:solidFill>
                  <a:schemeClr val="tx1"/>
                </a:solidFill>
              </a:rPr>
              <a:t>και </a:t>
            </a:r>
            <a:r>
              <a:rPr lang="en-US" sz="2800" dirty="0">
                <a:solidFill>
                  <a:schemeClr val="tx1"/>
                </a:solidFill>
              </a:rPr>
              <a:t>E</a:t>
            </a:r>
            <a:r>
              <a:rPr lang="el-GR" sz="2800" dirty="0" err="1" smtClean="0">
                <a:solidFill>
                  <a:schemeClr val="tx1"/>
                </a:solidFill>
              </a:rPr>
              <a:t>κκλησία</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3632730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t>Bartolomeo</a:t>
            </a:r>
            <a:r>
              <a:rPr lang="en-US" sz="3600" dirty="0" smtClean="0"/>
              <a:t> </a:t>
            </a:r>
            <a:r>
              <a:rPr lang="en-US" sz="3600" dirty="0" err="1" smtClean="0"/>
              <a:t>della</a:t>
            </a:r>
            <a:r>
              <a:rPr lang="en-US" sz="3600" dirty="0" smtClean="0"/>
              <a:t> </a:t>
            </a:r>
            <a:r>
              <a:rPr lang="en-US" sz="3600" dirty="0" err="1" smtClean="0"/>
              <a:t>Gatta</a:t>
            </a:r>
            <a:r>
              <a:rPr lang="en-US" sz="3600" dirty="0" smtClean="0"/>
              <a:t>, </a:t>
            </a:r>
            <a:r>
              <a:rPr lang="el-GR" sz="3600" dirty="0" smtClean="0"/>
              <a:t>Ο Άγιος Φραγκίσκος λαμβάνει τα στίγματα (1487) </a:t>
            </a:r>
            <a:r>
              <a:rPr lang="en-US" sz="3600" dirty="0" smtClean="0"/>
              <a:t> </a:t>
            </a:r>
            <a:endParaRPr lang="el-GR" sz="3600" dirty="0"/>
          </a:p>
        </p:txBody>
      </p:sp>
      <p:pic>
        <p:nvPicPr>
          <p:cNvPr id="4" name="Content Placeholder 3" descr="Εικόνα:Bartolomeo della Gatta, Ο Άγιος Φραγκίσκος λαμβάνει τα στίγματα (1487)  "/>
          <p:cNvPicPr>
            <a:picLocks noGrp="1" noChangeAspect="1"/>
          </p:cNvPicPr>
          <p:nvPr>
            <p:ph idx="1"/>
          </p:nvPr>
        </p:nvPicPr>
        <p:blipFill>
          <a:blip r:embed="rId2" cstate="print"/>
          <a:stretch>
            <a:fillRect/>
          </a:stretch>
        </p:blipFill>
        <p:spPr>
          <a:xfrm>
            <a:off x="2376728" y="1700808"/>
            <a:ext cx="4355512"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Ο μυστικισμός υπήρξε καθοριστικός για τη διαμόρφωση της γυναικείας θρησκευτικότητας:  </a:t>
            </a:r>
            <a:br>
              <a:rPr lang="el-GR" sz="3200" dirty="0" smtClean="0"/>
            </a:br>
            <a:r>
              <a:rPr lang="el-GR" sz="3200" dirty="0" smtClean="0"/>
              <a:t>Ραφαήλ, Η έκσταση της Αγίας Καικιλίας (1515)</a:t>
            </a:r>
            <a:endParaRPr lang="el-GR" sz="3200" dirty="0"/>
          </a:p>
        </p:txBody>
      </p:sp>
      <p:pic>
        <p:nvPicPr>
          <p:cNvPr id="4" name="Content Placeholder 3" descr="Εικόνα:Ραφαήλ, Η έκσταση της Αγίας Καικιλίας (1515)"/>
          <p:cNvPicPr>
            <a:picLocks noGrp="1" noChangeAspect="1"/>
          </p:cNvPicPr>
          <p:nvPr>
            <p:ph idx="1"/>
          </p:nvPr>
        </p:nvPicPr>
        <p:blipFill>
          <a:blip r:embed="rId2" cstate="print"/>
          <a:stretch>
            <a:fillRect/>
          </a:stretch>
        </p:blipFill>
        <p:spPr>
          <a:xfrm>
            <a:off x="3059832" y="1772816"/>
            <a:ext cx="3029236" cy="49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Gian</a:t>
            </a:r>
            <a:r>
              <a:rPr lang="en-US" sz="3200" dirty="0" smtClean="0"/>
              <a:t> Lorenzo Bernini,</a:t>
            </a:r>
            <a:br>
              <a:rPr lang="en-US" sz="3200" dirty="0" smtClean="0"/>
            </a:br>
            <a:r>
              <a:rPr lang="el-GR" sz="3200" dirty="0" smtClean="0"/>
              <a:t>Η έκσταση της Αγίας Τερέζας (1652)</a:t>
            </a:r>
            <a:endParaRPr lang="el-GR" sz="3200" dirty="0"/>
          </a:p>
        </p:txBody>
      </p:sp>
      <p:pic>
        <p:nvPicPr>
          <p:cNvPr id="4" name="Content Placeholder 3" descr="Εικόνα:Η έκσταση της Αγίας Τερέζας (1652)"/>
          <p:cNvPicPr>
            <a:picLocks noGrp="1" noChangeAspect="1"/>
          </p:cNvPicPr>
          <p:nvPr>
            <p:ph idx="1"/>
          </p:nvPr>
        </p:nvPicPr>
        <p:blipFill>
          <a:blip r:embed="rId2" cstate="print"/>
          <a:stretch>
            <a:fillRect/>
          </a:stretch>
        </p:blipFill>
        <p:spPr>
          <a:xfrm>
            <a:off x="2699792" y="1772816"/>
            <a:ext cx="3538408" cy="471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
            </a:r>
            <a:br>
              <a:rPr lang="el-GR" sz="2800" dirty="0" smtClean="0"/>
            </a:br>
            <a:r>
              <a:rPr lang="el-GR" sz="2800" dirty="0" smtClean="0"/>
              <a:t>Η Αγία Αικατερίνη της Σιένα αποτέλεσε πρότυπο για τις μεταγενέστερες μυστικίστριες:</a:t>
            </a:r>
            <a:br>
              <a:rPr lang="el-GR" sz="2800" dirty="0" smtClean="0"/>
            </a:br>
            <a:r>
              <a:rPr lang="el-GR" sz="2800" dirty="0" smtClean="0"/>
              <a:t>Η Αγία Αικατερίνη της Σιένα με τους Δαίμονες, (ανώνυμο, π</a:t>
            </a:r>
            <a:r>
              <a:rPr lang="en-US" sz="2800" dirty="0" smtClean="0"/>
              <a:t>.1500</a:t>
            </a:r>
            <a:r>
              <a:rPr lang="el-GR" sz="2800" dirty="0" smtClean="0"/>
              <a:t>)</a:t>
            </a:r>
            <a:endParaRPr lang="el-GR" sz="2800" dirty="0"/>
          </a:p>
        </p:txBody>
      </p:sp>
      <p:pic>
        <p:nvPicPr>
          <p:cNvPr id="4" name="Content Placeholder 3" descr="Εικόνα:Η Αγία Αικατερίνη της Σιένα με τους Δαίμονες, (ανώνυμο, π.1500)"/>
          <p:cNvPicPr>
            <a:picLocks noGrp="1" noChangeAspect="1"/>
          </p:cNvPicPr>
          <p:nvPr>
            <p:ph idx="1"/>
          </p:nvPr>
        </p:nvPicPr>
        <p:blipFill>
          <a:blip r:embed="rId2" cstate="print"/>
          <a:stretch>
            <a:fillRect/>
          </a:stretch>
        </p:blipFill>
        <p:spPr>
          <a:xfrm>
            <a:off x="2771800" y="1988840"/>
            <a:ext cx="3632080" cy="471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Giovanni </a:t>
            </a:r>
            <a:r>
              <a:rPr lang="en-US" sz="3600" dirty="0" err="1" smtClean="0"/>
              <a:t>di</a:t>
            </a:r>
            <a:r>
              <a:rPr lang="en-US" sz="3600" dirty="0" smtClean="0"/>
              <a:t> Paolo, </a:t>
            </a:r>
            <a:r>
              <a:rPr lang="el-GR" sz="3600" dirty="0" smtClean="0"/>
              <a:t>Ο μυστικός γάμος της Αγίας Αικατερίνης της Σιένα (π. 1460)</a:t>
            </a:r>
            <a:endParaRPr lang="el-GR" sz="3600" dirty="0"/>
          </a:p>
        </p:txBody>
      </p:sp>
      <p:pic>
        <p:nvPicPr>
          <p:cNvPr id="4" name="Content Placeholder 3" descr="Εικόνα:Giovanni di Paolo, Ο μυστικός γάμος της Αγίας Αικατερίνης της Σιένα (π. 1460)"/>
          <p:cNvPicPr>
            <a:picLocks noGrp="1" noChangeAspect="1"/>
          </p:cNvPicPr>
          <p:nvPr>
            <p:ph idx="1"/>
          </p:nvPr>
        </p:nvPicPr>
        <p:blipFill>
          <a:blip r:embed="rId2" cstate="print"/>
          <a:stretch>
            <a:fillRect/>
          </a:stretch>
        </p:blipFill>
        <p:spPr>
          <a:xfrm>
            <a:off x="2123728" y="1772816"/>
            <a:ext cx="4758252" cy="47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smtClean="0"/>
              <a:t/>
            </a:r>
            <a:br>
              <a:rPr lang="el-GR" sz="2400" dirty="0" smtClean="0"/>
            </a:br>
            <a:r>
              <a:rPr lang="el-GR" sz="2400" dirty="0" smtClean="0"/>
              <a:t>Η Θεοτόκος προικίζει φτωχά κορίτσια με τη μεσολάβηση του Καρδινάλιου </a:t>
            </a:r>
            <a:r>
              <a:rPr lang="en-US" sz="2400" dirty="0" smtClean="0"/>
              <a:t>Torquemada</a:t>
            </a:r>
            <a:r>
              <a:rPr lang="el-GR" sz="2400" dirty="0" smtClean="0"/>
              <a:t>: </a:t>
            </a:r>
            <a:br>
              <a:rPr lang="el-GR" sz="2400" dirty="0" smtClean="0"/>
            </a:br>
            <a:r>
              <a:rPr lang="en-US" sz="2400" dirty="0" err="1" smtClean="0"/>
              <a:t>Antoniazzo</a:t>
            </a:r>
            <a:r>
              <a:rPr lang="en-US" sz="2400" dirty="0" smtClean="0"/>
              <a:t> Romano, </a:t>
            </a:r>
            <a:r>
              <a:rPr lang="el-GR" sz="2400" dirty="0" smtClean="0"/>
              <a:t>Ευαγγελισμός (1500): </a:t>
            </a:r>
            <a:br>
              <a:rPr lang="el-GR" sz="2400" dirty="0" smtClean="0"/>
            </a:br>
            <a:r>
              <a:rPr lang="el-GR" sz="2400" dirty="0" smtClean="0"/>
              <a:t>παραγγελία του ευαγούς ιδρύματος της Αδελφότητας του Ευαγγελισμού</a:t>
            </a:r>
            <a:r>
              <a:rPr lang="en-US" sz="2400" dirty="0" smtClean="0"/>
              <a:t> </a:t>
            </a:r>
            <a:r>
              <a:rPr lang="el-GR" sz="2400" dirty="0" smtClean="0"/>
              <a:t>στη Ρώμη</a:t>
            </a:r>
            <a:endParaRPr lang="el-GR" sz="2400" dirty="0"/>
          </a:p>
        </p:txBody>
      </p:sp>
      <p:pic>
        <p:nvPicPr>
          <p:cNvPr id="4" name="Content Placeholder 3" descr="Εικόνα:Η Θεοτόκος προικίζει φτωχά κορίτσια με τη μεσολάβηση του Καρδινάλιου Torquemada: &#10;Antoniazzo Romano, Ευαγγελισμός (1500)"/>
          <p:cNvPicPr>
            <a:picLocks noGrp="1" noChangeAspect="1"/>
          </p:cNvPicPr>
          <p:nvPr>
            <p:ph idx="1"/>
          </p:nvPr>
        </p:nvPicPr>
        <p:blipFill>
          <a:blip r:embed="rId2" cstate="print"/>
          <a:stretch>
            <a:fillRect/>
          </a:stretch>
        </p:blipFill>
        <p:spPr>
          <a:xfrm>
            <a:off x="2123728" y="2060848"/>
            <a:ext cx="4959469"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Μορφές θρησκευτικού ανδρισμού την εποχή των Μεταρρυθμίσεων</a:t>
            </a:r>
            <a:endParaRPr lang="el-GR" sz="3200" dirty="0"/>
          </a:p>
        </p:txBody>
      </p:sp>
      <p:sp>
        <p:nvSpPr>
          <p:cNvPr id="3" name="Text Placeholder 2"/>
          <p:cNvSpPr>
            <a:spLocks noGrp="1"/>
          </p:cNvSpPr>
          <p:nvPr>
            <p:ph type="body" idx="1"/>
          </p:nvPr>
        </p:nvSpPr>
        <p:spPr/>
        <p:txBody>
          <a:bodyPr>
            <a:normAutofit fontScale="85000" lnSpcReduction="20000"/>
          </a:bodyPr>
          <a:lstStyle/>
          <a:p>
            <a:pPr algn="ctr"/>
            <a:r>
              <a:rPr lang="el-GR" b="0" dirty="0" smtClean="0"/>
              <a:t>Ο Ιγνάτιος </a:t>
            </a:r>
            <a:r>
              <a:rPr lang="el-GR" b="0" dirty="0" err="1" smtClean="0"/>
              <a:t>Λογιόλα</a:t>
            </a:r>
            <a:r>
              <a:rPr lang="el-GR" b="0" dirty="0" smtClean="0"/>
              <a:t> ως στρατιώτης του Χριστού (ανώνυμο)</a:t>
            </a:r>
            <a:endParaRPr lang="el-GR" b="0" dirty="0"/>
          </a:p>
        </p:txBody>
      </p:sp>
      <p:pic>
        <p:nvPicPr>
          <p:cNvPr id="7" name="Content Placeholder 6" descr="Εικόνα:Ο Ιγνάτιος Λογιόλα ως στρατιώτης του Χριστού (ανώνυμο)&#10;"/>
          <p:cNvPicPr>
            <a:picLocks noGrp="1" noChangeAspect="1"/>
          </p:cNvPicPr>
          <p:nvPr>
            <p:ph sz="half" idx="2"/>
          </p:nvPr>
        </p:nvPicPr>
        <p:blipFill>
          <a:blip r:embed="rId2" cstate="print"/>
          <a:stretch>
            <a:fillRect/>
          </a:stretch>
        </p:blipFill>
        <p:spPr>
          <a:xfrm>
            <a:off x="899592" y="2348880"/>
            <a:ext cx="3200003"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normAutofit fontScale="92500" lnSpcReduction="20000"/>
          </a:bodyPr>
          <a:lstStyle/>
          <a:p>
            <a:pPr algn="ctr"/>
            <a:r>
              <a:rPr lang="el-GR" sz="2000" b="0" dirty="0" smtClean="0"/>
              <a:t>Ο Ιωάννης Καλβίνος </a:t>
            </a:r>
          </a:p>
          <a:p>
            <a:pPr algn="ctr"/>
            <a:r>
              <a:rPr lang="el-GR" sz="2000" b="0" dirty="0" smtClean="0"/>
              <a:t>(πορτραίτο του </a:t>
            </a:r>
            <a:r>
              <a:rPr lang="en-US" sz="2000" b="0" dirty="0" smtClean="0"/>
              <a:t>René </a:t>
            </a:r>
            <a:r>
              <a:rPr lang="en-US" sz="2000" b="0" dirty="0" err="1" smtClean="0"/>
              <a:t>Boyvin</a:t>
            </a:r>
            <a:r>
              <a:rPr lang="en-US" sz="2000" b="0" dirty="0" smtClean="0"/>
              <a:t>, 1562</a:t>
            </a:r>
            <a:r>
              <a:rPr lang="el-GR" sz="2000" b="0" dirty="0" smtClean="0"/>
              <a:t>)</a:t>
            </a:r>
            <a:endParaRPr lang="el-GR" sz="2000" b="0" dirty="0"/>
          </a:p>
        </p:txBody>
      </p:sp>
      <p:pic>
        <p:nvPicPr>
          <p:cNvPr id="8" name="Content Placeholder 7" descr="Εικόνα:Ο Ιωάννης Καλβίνος &#10;(πορτραίτο του René Boyvin, 1562)&#10;"/>
          <p:cNvPicPr>
            <a:picLocks noGrp="1" noChangeAspect="1"/>
          </p:cNvPicPr>
          <p:nvPr>
            <p:ph sz="quarter" idx="4"/>
          </p:nvPr>
        </p:nvPicPr>
        <p:blipFill>
          <a:blip r:embed="rId3" cstate="print"/>
          <a:stretch>
            <a:fillRect/>
          </a:stretch>
        </p:blipFill>
        <p:spPr>
          <a:xfrm>
            <a:off x="5004046" y="2348880"/>
            <a:ext cx="3268468" cy="43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
            </a:r>
            <a:br>
              <a:rPr lang="el-GR" sz="3200" dirty="0" smtClean="0"/>
            </a:br>
            <a:r>
              <a:rPr lang="el-GR" sz="3200" dirty="0" smtClean="0"/>
              <a:t>Ο γάμος αποτέλεσε το επίκεντρο της κοινωνικής και θρησκευτικής ζωής στην Ευρώπη της Μεταρρύθμισης</a:t>
            </a:r>
            <a:br>
              <a:rPr lang="el-GR" sz="3200" dirty="0" smtClean="0"/>
            </a:br>
            <a:endParaRPr lang="el-GR" sz="3200" dirty="0"/>
          </a:p>
        </p:txBody>
      </p:sp>
      <p:sp>
        <p:nvSpPr>
          <p:cNvPr id="3" name="Content Placeholder 2"/>
          <p:cNvSpPr>
            <a:spLocks noGrp="1"/>
          </p:cNvSpPr>
          <p:nvPr>
            <p:ph idx="1"/>
          </p:nvPr>
        </p:nvSpPr>
        <p:spPr>
          <a:xfrm>
            <a:off x="457200" y="1700808"/>
            <a:ext cx="8229600" cy="4425355"/>
          </a:xfrm>
        </p:spPr>
        <p:txBody>
          <a:bodyPr>
            <a:normAutofit fontScale="70000" lnSpcReduction="20000"/>
          </a:bodyPr>
          <a:lstStyle/>
          <a:p>
            <a:pPr algn="just">
              <a:buNone/>
            </a:pPr>
            <a:r>
              <a:rPr lang="el-GR" dirty="0" smtClean="0"/>
              <a:t>     	«Έτσι, ο Θεός εγχάραξε το γάμο σε όλα τα πλάσματα, όπως τα δέντρα, τον ουρανό και τη γη· και κανείς μπορεί να διακρίνει αυτό ακόμη και στους λίθους. Εφόσον λοιπόν υπάρχουν αρσενικά και θηλυκά δέντρα, παράγουν καρπό για περισσότερο καιρό και πιο ευτυχισμένα όταν φυτευτούν το ένα δίπλα στο άλλο… Με τον ίδιο τρόπο ο ουρανός είναι αρσενικός ενώ η γη είναι θηλυκή και γονιμοποιείται από τον σύζυγό της τον ουρανό. Το ίδιο μπορούμε να δούμε ότι συμβαίνει και στις πέτρες ή τους πολύτιμους λίθους, όπως, πιστεύω, στα κοράλλια, τα σμαράγδια, και αλλού, ακόμη και στις ακατέργαστες πέτρες. Αυτό το μεγαλείο του γάμου είναι όμορφο».</a:t>
            </a:r>
          </a:p>
          <a:p>
            <a:pPr algn="just">
              <a:buNone/>
            </a:pPr>
            <a:r>
              <a:rPr lang="el-GR" dirty="0" smtClean="0"/>
              <a:t>	</a:t>
            </a:r>
            <a:r>
              <a:rPr lang="el-GR" sz="3000" dirty="0" smtClean="0"/>
              <a:t>Μαρτίνος Λούθηρος  [</a:t>
            </a:r>
            <a:r>
              <a:rPr lang="en-US" sz="3000" dirty="0" smtClean="0"/>
              <a:t>Susan </a:t>
            </a:r>
            <a:r>
              <a:rPr lang="en-US" sz="3000" dirty="0" err="1" smtClean="0"/>
              <a:t>Karant</a:t>
            </a:r>
            <a:r>
              <a:rPr lang="en-US" sz="3000" dirty="0" smtClean="0"/>
              <a:t>-Nunn, “The Masculinity of Martin Luther: Theory, Practicality, and Humor”, </a:t>
            </a:r>
            <a:r>
              <a:rPr lang="el-GR" sz="3000" dirty="0" smtClean="0"/>
              <a:t>στο </a:t>
            </a:r>
            <a:r>
              <a:rPr lang="en-US" sz="3000" dirty="0" smtClean="0"/>
              <a:t>Hendrix Scott-Susan </a:t>
            </a:r>
            <a:r>
              <a:rPr lang="en-US" sz="3000" dirty="0" err="1" smtClean="0"/>
              <a:t>Karant</a:t>
            </a:r>
            <a:r>
              <a:rPr lang="en-US" sz="3000" dirty="0" smtClean="0"/>
              <a:t>-Nunn (</a:t>
            </a:r>
            <a:r>
              <a:rPr lang="el-GR" sz="3000" dirty="0" err="1" smtClean="0"/>
              <a:t>επιμ</a:t>
            </a:r>
            <a:r>
              <a:rPr lang="el-GR" sz="3000" dirty="0" smtClean="0"/>
              <a:t>.</a:t>
            </a:r>
            <a:r>
              <a:rPr lang="en-US" sz="3000" dirty="0" smtClean="0"/>
              <a:t>)</a:t>
            </a:r>
            <a:r>
              <a:rPr lang="el-GR" sz="3000" dirty="0" smtClean="0"/>
              <a:t>, </a:t>
            </a:r>
            <a:r>
              <a:rPr lang="en-US" sz="3000" i="1" dirty="0" smtClean="0"/>
              <a:t>Masculinity in the Reformation Era</a:t>
            </a:r>
            <a:r>
              <a:rPr lang="en-US" sz="3000" dirty="0" smtClean="0"/>
              <a:t>, Truman State University Press, Kirksville, Mo. 2008, </a:t>
            </a:r>
            <a:r>
              <a:rPr lang="el-GR" sz="3000" dirty="0" smtClean="0"/>
              <a:t>σ. 169].</a:t>
            </a:r>
            <a:endParaRPr lang="el-GR" sz="3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Τα οράματα των μυστικιστριών περιλάμβαναν συχνά τη μορφή του Χριστού ως συζύγου ή πατέρα</a:t>
            </a:r>
            <a:endParaRPr lang="el-GR" sz="3200" dirty="0"/>
          </a:p>
        </p:txBody>
      </p:sp>
      <p:sp>
        <p:nvSpPr>
          <p:cNvPr id="3" name="Content Placeholder 2"/>
          <p:cNvSpPr>
            <a:spLocks noGrp="1"/>
          </p:cNvSpPr>
          <p:nvPr>
            <p:ph idx="1"/>
          </p:nvPr>
        </p:nvSpPr>
        <p:spPr>
          <a:xfrm>
            <a:off x="457200" y="1628800"/>
            <a:ext cx="8229600" cy="4497363"/>
          </a:xfrm>
        </p:spPr>
        <p:txBody>
          <a:bodyPr>
            <a:normAutofit fontScale="32500" lnSpcReduction="20000"/>
          </a:bodyPr>
          <a:lstStyle/>
          <a:p>
            <a:pPr algn="just">
              <a:lnSpc>
                <a:spcPct val="120000"/>
              </a:lnSpc>
              <a:spcBef>
                <a:spcPts val="0"/>
              </a:spcBef>
              <a:buNone/>
            </a:pPr>
            <a:r>
              <a:rPr lang="en-US" dirty="0" smtClean="0"/>
              <a:t>    </a:t>
            </a:r>
            <a:r>
              <a:rPr lang="el-GR" dirty="0" smtClean="0"/>
              <a:t> 	 </a:t>
            </a:r>
            <a:r>
              <a:rPr lang="el-GR" sz="6800" dirty="0" smtClean="0"/>
              <a:t>«Ο Κύριος</a:t>
            </a:r>
            <a:r>
              <a:rPr lang="en-US" sz="6800" dirty="0" smtClean="0"/>
              <a:t> o</a:t>
            </a:r>
            <a:r>
              <a:rPr lang="el-GR" sz="6800" dirty="0" smtClean="0"/>
              <a:t> Ιησούς Χριστός, με τη μορφή ενός όμορφου νέου άνδρα, ντυμένος στα λευκά και κρατώντας στον ώμο του έναν σταυρό, ίδιο σε μέγεθος και σχήμα με αυτόν στον οποίο σταυρώθηκε, εμφανίστηκε μπροστά στην Κλάρα</a:t>
            </a:r>
            <a:r>
              <a:rPr lang="en-US" sz="6800" dirty="0" smtClean="0"/>
              <a:t> </a:t>
            </a:r>
            <a:r>
              <a:rPr lang="el-GR" sz="6800" dirty="0" smtClean="0"/>
              <a:t>που προσευχόταν. Και της είπε: ‘Αναζητώ ένα σταθερό σημείο για να βάλω τον σταυρό και βρήκα σε εσένα το κατάλληλο μέρος’. Τότε πρόσθεσε ‘Εάν θες να γίνεις κόρη μου τότε θα πρέπει να πεθάνεις στο σταυρό’».</a:t>
            </a:r>
            <a:endParaRPr lang="en-US" sz="6800" dirty="0" smtClean="0"/>
          </a:p>
          <a:p>
            <a:pPr algn="just">
              <a:lnSpc>
                <a:spcPct val="120000"/>
              </a:lnSpc>
              <a:spcBef>
                <a:spcPts val="0"/>
              </a:spcBef>
              <a:buNone/>
            </a:pPr>
            <a:r>
              <a:rPr lang="el-GR" sz="3600" dirty="0"/>
              <a:t> </a:t>
            </a:r>
            <a:r>
              <a:rPr lang="el-GR" sz="3600" dirty="0" smtClean="0"/>
              <a:t>      	</a:t>
            </a:r>
            <a:r>
              <a:rPr lang="el-GR" sz="6500" dirty="0" smtClean="0"/>
              <a:t>Από το βίο της Αγίας Κλάρα</a:t>
            </a:r>
            <a:r>
              <a:rPr lang="en-US" sz="6500" dirty="0" smtClean="0"/>
              <a:t> (</a:t>
            </a:r>
            <a:r>
              <a:rPr lang="en-US" sz="6500" dirty="0"/>
              <a:t>Katharine Park, </a:t>
            </a:r>
            <a:r>
              <a:rPr lang="en-US" sz="6500" i="1" dirty="0"/>
              <a:t>The Secrets of </a:t>
            </a:r>
            <a:r>
              <a:rPr lang="en-US" sz="6500" i="1" dirty="0" err="1" smtClean="0"/>
              <a:t>Women:Gender</a:t>
            </a:r>
            <a:r>
              <a:rPr lang="en-US" sz="6500" i="1" dirty="0"/>
              <a:t>, Generation, and the Origins of Human Dissection</a:t>
            </a:r>
            <a:r>
              <a:rPr lang="en-US" sz="6500" dirty="0"/>
              <a:t>, Zone Books, </a:t>
            </a:r>
            <a:r>
              <a:rPr lang="el-GR" sz="6500" dirty="0"/>
              <a:t>Νέα Υόρκη</a:t>
            </a:r>
            <a:r>
              <a:rPr lang="en-US" sz="6500" dirty="0"/>
              <a:t> </a:t>
            </a:r>
            <a:r>
              <a:rPr lang="en-US" sz="6500" dirty="0" smtClean="0"/>
              <a:t>2006, </a:t>
            </a:r>
            <a:r>
              <a:rPr lang="el-GR" sz="6500" dirty="0" smtClean="0"/>
              <a:t>σ. 47</a:t>
            </a:r>
            <a:r>
              <a:rPr lang="en-US" sz="6500" dirty="0" smtClean="0"/>
              <a:t>)</a:t>
            </a:r>
            <a:r>
              <a:rPr lang="el-GR" sz="6500" dirty="0" smtClean="0"/>
              <a:t>.</a:t>
            </a:r>
            <a:endParaRPr lang="en-US" sz="6500" dirty="0" smtClean="0"/>
          </a:p>
          <a:p>
            <a:pPr>
              <a:buNone/>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l-GR" sz="2400" dirty="0" smtClean="0"/>
              <a:t> </a:t>
            </a:r>
            <a:r>
              <a:rPr lang="en-US" sz="2400" dirty="0" smtClean="0"/>
              <a:t>H</a:t>
            </a:r>
            <a:r>
              <a:rPr lang="el-GR" sz="2400" dirty="0" smtClean="0"/>
              <a:t> Ηγουμένη</a:t>
            </a:r>
            <a:r>
              <a:rPr lang="en-US" sz="2400" dirty="0" smtClean="0"/>
              <a:t> </a:t>
            </a:r>
            <a:r>
              <a:rPr lang="en-US" sz="2400" dirty="0" err="1" smtClean="0"/>
              <a:t>Benedetta</a:t>
            </a:r>
            <a:r>
              <a:rPr lang="en-US" sz="2400" dirty="0" smtClean="0"/>
              <a:t> </a:t>
            </a:r>
            <a:r>
              <a:rPr lang="en-US" sz="2400" dirty="0" err="1" smtClean="0"/>
              <a:t>Carlini</a:t>
            </a:r>
            <a:r>
              <a:rPr lang="en-US" sz="2400" dirty="0" smtClean="0"/>
              <a:t> </a:t>
            </a:r>
            <a:r>
              <a:rPr lang="el-GR" sz="2400" dirty="0" smtClean="0"/>
              <a:t>λαμβάνει τα στίγματα, ισχυρισμός που θα</a:t>
            </a:r>
            <a:r>
              <a:rPr lang="en-US" sz="2400" dirty="0" smtClean="0"/>
              <a:t> </a:t>
            </a:r>
            <a:r>
              <a:rPr lang="el-GR" sz="2400" dirty="0" smtClean="0"/>
              <a:t>την οδηγήσει σε μια σειρά ανακρίσεων ενώπιον της Καθολικής Εκκλησίας</a:t>
            </a:r>
            <a:r>
              <a:rPr lang="el-GR" sz="2400" dirty="0" smtClean="0">
                <a:solidFill>
                  <a:srgbClr val="FF0000"/>
                </a:solidFill>
              </a:rPr>
              <a:t> </a:t>
            </a:r>
            <a:r>
              <a:rPr lang="el-GR" sz="2400" dirty="0" smtClean="0"/>
              <a:t>(</a:t>
            </a:r>
            <a:r>
              <a:rPr lang="en-US" sz="2400" dirty="0" err="1" smtClean="0"/>
              <a:t>Pescia</a:t>
            </a:r>
            <a:r>
              <a:rPr lang="en-US" sz="2400" dirty="0" smtClean="0"/>
              <a:t>, </a:t>
            </a:r>
            <a:r>
              <a:rPr lang="el-GR" sz="2400" dirty="0" smtClean="0"/>
              <a:t>1619-1623)</a:t>
            </a:r>
            <a:endParaRPr lang="el-GR" sz="2400" dirty="0"/>
          </a:p>
        </p:txBody>
      </p:sp>
      <p:sp>
        <p:nvSpPr>
          <p:cNvPr id="3" name="Content Placeholder 2"/>
          <p:cNvSpPr>
            <a:spLocks noGrp="1"/>
          </p:cNvSpPr>
          <p:nvPr>
            <p:ph idx="1"/>
          </p:nvPr>
        </p:nvSpPr>
        <p:spPr>
          <a:xfrm>
            <a:off x="457200" y="1340768"/>
            <a:ext cx="8229600" cy="4968552"/>
          </a:xfrm>
        </p:spPr>
        <p:txBody>
          <a:bodyPr>
            <a:normAutofit fontScale="25000" lnSpcReduction="20000"/>
          </a:bodyPr>
          <a:lstStyle/>
          <a:p>
            <a:pPr algn="just">
              <a:lnSpc>
                <a:spcPct val="120000"/>
              </a:lnSpc>
              <a:buNone/>
            </a:pPr>
            <a:r>
              <a:rPr lang="el-GR" dirty="0" smtClean="0"/>
              <a:t>  	</a:t>
            </a:r>
            <a:r>
              <a:rPr lang="el-GR" sz="6400" dirty="0" smtClean="0"/>
              <a:t>«Και ενώ βρισκόμουν στο κρεβάτι μεταξύ δύο και τρεις η ώρα το βράδυ μου ήρθε η σκέψη να υποφέρω όλα όσα υπέφερε ο Ιησούς Χριστός, και καθώς βρισκόμουν σε αυτή τη διάθεση ένας σταυρός με έναν ζωντανό εσταυρωμένο εμφανίστηκε. Και αυτός με ρώτησε εάν ήθελα να υποφέρω για την αγάπη μου για εκείνον, που ήταν ο Ιησούς Χριστός. Αλλά πριν προλάβω να τον ρωτήσω ‘τι θα συνέβαινε εάν αυτό ήταν απλά μια παραίσθηση του διαβόλου, και ότι εάν ήταν έτσι δεν ήμουν πρόθυμη να συναινέσω και ότι θα ήθελα ο πνευματικός μου να γνωρίζει αυτά τα πράγματα’, αυτός έκανε το σημάδι του σταυρού πάνω στην καρδιά μου. Όταν έγινε αυτό, ο εσταυρωμένος μου είπε ότι αυτό δεν ήταν παραίσθηση του διαβόλου αλλά ότι αυτός ήταν ο Θεός, και ότι η επιθυμία του ήταν να υποφέρω για όλη μου τη ζωή και για αυτό να απλώσω το σώμα μου στο σχήμα του σταυρού γιατί επιθυμούσε να αποτυπώσει τις ιερές πληγές του πάνω στο σώμα μου… εκείνη τη στιγμή μια ξαφνική λάμψη ξεπήδησε από όλες τις πληγές του εσταυρωμένου που βρισκόταν μπροστά μου και μου φάνηκε ότι αυτές οι ακτίνες που ξεκίναγαν από τις πληγές του αποτυπώθηκαν στα χέρια μου, τα πόδια μου και στο πλευρό μου. Και στο κεφάλι του είδα πολλές ακτίνες αλλά πιο μικρές, οι οποίες μου φάνηκε ότι περιέβαλαν και το δικό μου κεφάλι και αισθάνθηκα αφόρητο πόνο στα χέρια… και μου είπε ότι πρέπει να προετοιμαστώ για να υποφέρω έως το τέλος της ζωής μου και ότι ήθελε να του μοιάσω σε όλα, και ότι έπρεπε να πω στον πνευματικό μου ακριβώς τι συνέβη, όπως και έκανα».</a:t>
            </a:r>
          </a:p>
          <a:p>
            <a:pPr>
              <a:buNone/>
            </a:pPr>
            <a:r>
              <a:rPr lang="el-GR" sz="4300" dirty="0" smtClean="0"/>
              <a:t>	</a:t>
            </a:r>
            <a:r>
              <a:rPr lang="en-US" sz="6000" dirty="0" smtClean="0"/>
              <a:t>Judith Brown, </a:t>
            </a:r>
            <a:r>
              <a:rPr lang="en-US" sz="6000" i="1" dirty="0" smtClean="0"/>
              <a:t>Immodest Acts: The Life of a Lesbian Nun in Renaissance Italy</a:t>
            </a:r>
            <a:r>
              <a:rPr lang="en-US" sz="6000" dirty="0" smtClean="0"/>
              <a:t>, </a:t>
            </a:r>
            <a:r>
              <a:rPr lang="el-GR" sz="6000" dirty="0" smtClean="0"/>
              <a:t>Νέα Υόρκη-Οξφόρδη, </a:t>
            </a:r>
            <a:r>
              <a:rPr lang="en-US" sz="6000" dirty="0" smtClean="0"/>
              <a:t>1986, </a:t>
            </a:r>
            <a:r>
              <a:rPr lang="el-GR" sz="6000" dirty="0" smtClean="0"/>
              <a:t>σ. 57-8.</a:t>
            </a:r>
            <a:endParaRPr lang="el-GR"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a:bodyPr>
          <a:lstStyle/>
          <a:p>
            <a:pPr marL="0" indent="0" algn="just">
              <a:buNone/>
            </a:pPr>
            <a:r>
              <a:rPr lang="el-GR" sz="2400" dirty="0"/>
              <a:t>Σε αυτή την ενότητα θα εξετάσουμε τις επιπτώσεις που είχαν τα θρησκευτικά κινήματα (Προτεσταντική Μεταρρύθμιση και Καθολική Ανανέωση) στις μορφές θρησκευτικότητας και τις θρησκευτικές πρακτικές των γυναικών και των ανδρών της πρώιμης νεότερης Ευρώπης. Θα εξεταστούν οι θέσεις των μεταρρυθμιστών θεολόγων ως προς τις δυνατότητες της γυναικείας και ανδρικής θρησκευτικότητας και οι σχετικές πολιτικές που ακολουθήθηκαν στον Καθολικό και Προτεσταντικό κόσμο (για παράδειγμα, απέναντι στην πρακτική του άγαμου βίου). Ιδιαίτερο βάρος θα δοθεί σε εκφάνσεις της γυναικείας λαϊκής θρησκευτικότητας όπως οι μυστικιστικές αναζητήσεις καθώς επίσης και στις δράσεις της Εκκλησίας εναντίον μορφών γυναικείας θρησκευτικότητας που θεωρήθηκαν αιρετικές ή </a:t>
            </a:r>
            <a:r>
              <a:rPr lang="el-GR" sz="2400" dirty="0" err="1"/>
              <a:t>παραβατικές</a:t>
            </a:r>
            <a:r>
              <a:rPr lang="el-GR" sz="2400" dirty="0"/>
              <a:t>. </a:t>
            </a:r>
            <a:endParaRPr lang="en-US" sz="24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404159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Η μάχη με τον Σατανά: </a:t>
            </a:r>
            <a:br>
              <a:rPr lang="el-GR" sz="3600" dirty="0" smtClean="0"/>
            </a:br>
            <a:r>
              <a:rPr lang="el-GR" sz="3600" dirty="0" smtClean="0"/>
              <a:t>το όραμα της </a:t>
            </a:r>
            <a:r>
              <a:rPr lang="en-US" sz="3600" dirty="0" smtClean="0"/>
              <a:t>Cecilia </a:t>
            </a:r>
            <a:r>
              <a:rPr lang="en-US" sz="3600" dirty="0" err="1" smtClean="0"/>
              <a:t>Ferrazzi</a:t>
            </a:r>
            <a:endParaRPr lang="el-GR" sz="3600" dirty="0"/>
          </a:p>
        </p:txBody>
      </p:sp>
      <p:sp>
        <p:nvSpPr>
          <p:cNvPr id="3" name="Content Placeholder 2"/>
          <p:cNvSpPr>
            <a:spLocks noGrp="1"/>
          </p:cNvSpPr>
          <p:nvPr>
            <p:ph idx="1"/>
          </p:nvPr>
        </p:nvSpPr>
        <p:spPr/>
        <p:txBody>
          <a:bodyPr>
            <a:normAutofit fontScale="70000" lnSpcReduction="20000"/>
          </a:bodyPr>
          <a:lstStyle/>
          <a:p>
            <a:pPr algn="just">
              <a:lnSpc>
                <a:spcPct val="120000"/>
              </a:lnSpc>
              <a:buNone/>
            </a:pPr>
            <a:r>
              <a:rPr lang="el-GR" dirty="0" smtClean="0"/>
              <a:t>	«Καθώς προσευχόμουν έδινα πολλές μάχες με τον Διάβολο, ο οποίος εμφανιζόταν μπροστά μου με ολοφάνερο τρόπο, είτε με τη μορφή τρομακτικού ζώου είτε ως αποκρουστικός άνθρωπος, εκπνέοντας φωτιά από το στόμα του. Συνήθιζε να γραπώνει το προσευχητάρι μου και να με χτυπά, είτε με ρόπαλα είτε με σιδερένιες ράβδους… και διαρκώς μου έλεγε ότι θα ήταν καλύτερο να συναινέσω να παντρευτώ παρά να διάγω έναν τέτοιου είδους βίο… διότι θα είχα κακό τέλος, όπως και τόσοι άλλοι που είχαν πιστέψει ότι υπηρετούσαν το Θεό αλλά έκαναν λάθος, και ότι θα με εξανάγκαζε να το αγγίξω όλο με το χέρι μου και ότι πραγματικά θα γευόμουν την αίσθηση της σάρκας…»</a:t>
            </a:r>
            <a:r>
              <a:rPr lang="en-US" dirty="0" smtClean="0"/>
              <a:t>.</a:t>
            </a:r>
            <a:endParaRPr lang="el-GR" dirty="0" smtClean="0"/>
          </a:p>
          <a:p>
            <a:pPr>
              <a:buNone/>
            </a:pPr>
            <a:r>
              <a:rPr lang="el-GR" dirty="0" smtClean="0"/>
              <a:t>	</a:t>
            </a:r>
            <a:r>
              <a:rPr lang="en-US" sz="3000" dirty="0" smtClean="0"/>
              <a:t>Anne Jacobson </a:t>
            </a:r>
            <a:r>
              <a:rPr lang="en-US" sz="3000" dirty="0" err="1" smtClean="0"/>
              <a:t>Schutte</a:t>
            </a:r>
            <a:r>
              <a:rPr lang="en-US" sz="3000" dirty="0" smtClean="0"/>
              <a:t> (</a:t>
            </a:r>
            <a:r>
              <a:rPr lang="el-GR" sz="3000" dirty="0" err="1" smtClean="0"/>
              <a:t>επιμ</a:t>
            </a:r>
            <a:r>
              <a:rPr lang="el-GR" sz="3000" dirty="0" smtClean="0"/>
              <a:t>.</a:t>
            </a:r>
            <a:r>
              <a:rPr lang="en-US" sz="3000" dirty="0" smtClean="0"/>
              <a:t>)</a:t>
            </a:r>
            <a:r>
              <a:rPr lang="el-GR" sz="3000" dirty="0" smtClean="0"/>
              <a:t>, </a:t>
            </a:r>
            <a:r>
              <a:rPr lang="en-US" sz="3000" i="1" dirty="0" smtClean="0"/>
              <a:t>Cecilia </a:t>
            </a:r>
            <a:r>
              <a:rPr lang="en-US" sz="3000" i="1" dirty="0" err="1" smtClean="0"/>
              <a:t>Ferrazzi</a:t>
            </a:r>
            <a:r>
              <a:rPr lang="en-US" sz="3000" i="1" dirty="0" smtClean="0"/>
              <a:t>: Autobiography of an Aspiring Saint</a:t>
            </a:r>
            <a:r>
              <a:rPr lang="en-US" sz="3000" dirty="0" smtClean="0"/>
              <a:t>, University of Chicago Press, </a:t>
            </a:r>
            <a:r>
              <a:rPr lang="el-GR" sz="3000" dirty="0" smtClean="0"/>
              <a:t>Σικάγο 1996, σ. 41-42.</a:t>
            </a:r>
            <a:endParaRPr lang="el-GR"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l-GR" sz="2400" dirty="0" smtClean="0"/>
              <a:t>Η δίκη για αίρεση εναντίον της </a:t>
            </a:r>
            <a:r>
              <a:rPr lang="en-US" sz="2400" dirty="0" smtClean="0"/>
              <a:t>Anne Askew</a:t>
            </a:r>
            <a:r>
              <a:rPr lang="el-GR" sz="2400" dirty="0" smtClean="0"/>
              <a:t> κατά τη βασιλεία του Ερρίκου Η’, όπως την κατέγραψε ο </a:t>
            </a:r>
            <a:r>
              <a:rPr lang="el-GR" sz="2400" dirty="0" err="1" smtClean="0"/>
              <a:t>μαρτυρολόγος</a:t>
            </a:r>
            <a:r>
              <a:rPr lang="el-GR" sz="2400" dirty="0" smtClean="0"/>
              <a:t> </a:t>
            </a:r>
            <a:r>
              <a:rPr lang="en-US" sz="2400" dirty="0" smtClean="0"/>
              <a:t>John </a:t>
            </a:r>
            <a:r>
              <a:rPr lang="en-US" sz="2400" dirty="0" err="1" smtClean="0"/>
              <a:t>Balle</a:t>
            </a:r>
            <a:r>
              <a:rPr lang="el-GR" sz="2400" dirty="0" smtClean="0"/>
              <a:t> </a:t>
            </a:r>
            <a:r>
              <a:rPr lang="en-US" sz="2400" dirty="0" smtClean="0"/>
              <a:t> </a:t>
            </a:r>
            <a:endParaRPr lang="el-GR" sz="2400" dirty="0"/>
          </a:p>
        </p:txBody>
      </p:sp>
      <p:sp>
        <p:nvSpPr>
          <p:cNvPr id="3" name="Content Placeholder 2"/>
          <p:cNvSpPr>
            <a:spLocks noGrp="1"/>
          </p:cNvSpPr>
          <p:nvPr>
            <p:ph idx="1"/>
          </p:nvPr>
        </p:nvSpPr>
        <p:spPr/>
        <p:txBody>
          <a:bodyPr>
            <a:normAutofit fontScale="40000" lnSpcReduction="20000"/>
          </a:bodyPr>
          <a:lstStyle/>
          <a:p>
            <a:pPr algn="just">
              <a:lnSpc>
                <a:spcPct val="120000"/>
              </a:lnSpc>
              <a:buNone/>
            </a:pPr>
            <a:r>
              <a:rPr lang="en-US" dirty="0" smtClean="0"/>
              <a:t>  </a:t>
            </a:r>
            <a:r>
              <a:rPr lang="el-GR" dirty="0" smtClean="0"/>
              <a:t>   	</a:t>
            </a:r>
            <a:r>
              <a:rPr lang="el-GR" sz="4500" dirty="0" smtClean="0"/>
              <a:t>«… καλοί μου άνθρωποι (είπε αυτή), αυτή υπήρξε η πρώτη μου ανάκριση το σωτήριο έτος 1545, τον μήνα Μάρτιο. Πρώτα ο </a:t>
            </a:r>
            <a:r>
              <a:rPr lang="en-US" sz="4500" dirty="0" smtClean="0"/>
              <a:t>Christopher Dare </a:t>
            </a:r>
            <a:r>
              <a:rPr lang="el-GR" sz="4500" dirty="0" smtClean="0"/>
              <a:t>με ανέκρινε στο </a:t>
            </a:r>
            <a:r>
              <a:rPr lang="en-US" sz="4500" dirty="0" smtClean="0"/>
              <a:t>Saddler’s Hall</a:t>
            </a:r>
            <a:r>
              <a:rPr lang="el-GR" sz="4500" dirty="0" smtClean="0"/>
              <a:t>, καθώς ήταν ένας από τους ανακριτές μου και με ρώτησε εάν αμφέβαλα ότι η θεία κοινωνία που βρισκόταν πάνω στην Αγία Τράπεζα ήταν στην πραγματικότητα το ίδιο το σώμα του Χριστού. Τότε του ζήτησα να μου πει ‘γιατί ο Άγιος Στέφανος πετροβολήθηκε μέχρι θανάτου’ και μου απάντησε ότι δεν γνώριζε. Τότε του απάντησα ότι ούτε εγώ θα μπορούσα να απαντήσω στη μάταιη ερώτησή του… με επέπληξε και είπε ότι είναι αξιοκατάκριτο να ξεστομίζω τις γραφές γιατί ο Απόστολος Παύλος (όπως είπε) απαγόρευε στις γυναίκες να μιλάν ή να κηρύσσουν το λόγο του Θεού… με ρώτησε: ‘εάν η θεία κοινωνία πέσει και τη φάει ένα ζώο, το ζώο θα μεταλάβει ή όχι;’ και του απάντησα: ‘επειδή βλέπω ότι έκανες τον κόπο να θέσεις αυτή την ερώτηση, επιθυμώ επίσης να κάνεις τον κόπο και να την απαντήσεις ο ίδιος. Γιατί εγώ δε θα το κάνω, καθώς πιστεύω ότι έχεις έρθει για να με βάλεις σε πειρασμό…’».</a:t>
            </a:r>
          </a:p>
          <a:p>
            <a:pPr>
              <a:buNone/>
            </a:pPr>
            <a:r>
              <a:rPr lang="el-GR" sz="3500" dirty="0" smtClean="0"/>
              <a:t>	</a:t>
            </a:r>
            <a:r>
              <a:rPr lang="en-US" sz="4300" dirty="0" smtClean="0"/>
              <a:t>Anne Askew, </a:t>
            </a:r>
            <a:r>
              <a:rPr lang="en-US" sz="4300" i="1" dirty="0" smtClean="0"/>
              <a:t>The First Examination of the Worthy Servant of God, Mistress Anne Askew, Lately Martyred in Smithfield by the </a:t>
            </a:r>
            <a:r>
              <a:rPr lang="en-US" sz="4300" i="1" dirty="0" err="1" smtClean="0"/>
              <a:t>Romish</a:t>
            </a:r>
            <a:r>
              <a:rPr lang="en-US" sz="4300" i="1" dirty="0" smtClean="0"/>
              <a:t> Pope’s Upholders</a:t>
            </a:r>
            <a:r>
              <a:rPr lang="en-US" sz="4300" dirty="0" smtClean="0"/>
              <a:t> (1548).</a:t>
            </a:r>
            <a:r>
              <a:rPr lang="el-GR" sz="4300" dirty="0" smtClean="0"/>
              <a:t> </a:t>
            </a:r>
            <a:endParaRPr lang="el-GR" sz="4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Επιστολή της «καλβινίστριας Αμαζόνας» </a:t>
            </a:r>
            <a:r>
              <a:rPr lang="en-US" sz="3200" dirty="0" smtClean="0"/>
              <a:t> Olympia </a:t>
            </a:r>
            <a:r>
              <a:rPr lang="en-US" sz="3200" dirty="0" err="1" smtClean="0"/>
              <a:t>Morata</a:t>
            </a:r>
            <a:r>
              <a:rPr lang="en-US" sz="3200" dirty="0" smtClean="0"/>
              <a:t> </a:t>
            </a:r>
            <a:r>
              <a:rPr lang="el-GR" sz="3200" dirty="0" smtClean="0"/>
              <a:t>προς τον </a:t>
            </a:r>
            <a:r>
              <a:rPr lang="en-US" sz="3200" dirty="0" smtClean="0"/>
              <a:t>Anton </a:t>
            </a:r>
            <a:r>
              <a:rPr lang="en-US" sz="3200" dirty="0" err="1" smtClean="0"/>
              <a:t>Hörmann</a:t>
            </a:r>
            <a:endParaRPr lang="el-GR" sz="3200" dirty="0"/>
          </a:p>
        </p:txBody>
      </p:sp>
      <p:sp>
        <p:nvSpPr>
          <p:cNvPr id="3" name="Content Placeholder 2"/>
          <p:cNvSpPr>
            <a:spLocks noGrp="1"/>
          </p:cNvSpPr>
          <p:nvPr>
            <p:ph idx="1"/>
          </p:nvPr>
        </p:nvSpPr>
        <p:spPr/>
        <p:txBody>
          <a:bodyPr>
            <a:normAutofit fontScale="62500" lnSpcReduction="20000"/>
          </a:bodyPr>
          <a:lstStyle/>
          <a:p>
            <a:pPr algn="just">
              <a:lnSpc>
                <a:spcPct val="120000"/>
              </a:lnSpc>
              <a:buNone/>
            </a:pPr>
            <a:r>
              <a:rPr lang="en-US" dirty="0" smtClean="0"/>
              <a:t>   </a:t>
            </a:r>
            <a:r>
              <a:rPr lang="el-GR" dirty="0" smtClean="0"/>
              <a:t>	«… Και έτσι μέσα στον φόβο, ξανά και ξανά σου ζητώ, σε παρακαλώ, να μας ενημερώσεις μέσω των επιστολών σου και των φίλων σου που ζουν στο </a:t>
            </a:r>
            <a:r>
              <a:rPr lang="en-US" dirty="0" smtClean="0"/>
              <a:t>Linz</a:t>
            </a:r>
            <a:r>
              <a:rPr lang="el-GR" dirty="0" smtClean="0"/>
              <a:t>, εάν ο Αντίχριστος εξαπλώνεται κι εκεί – όπως λέει η φήμη που έχουμε ακούσει – και εάν τιμωρούν αυτούς που δεν συμμετέχουν στη Θεία Λειτουργία τους και λατρεύουν το Θεό με αγνή λατρεία. Γιατί αυτή είναι η απόφασή μας: δεν θα ακολουθήσουμε μια πεπλανημένη και ανίερη θρησκεία αλλά θα διακηρύξουμε τους εαυτούς μας Χριστιανούς. Εάν, όπως συμβαίνει σε άλλα μέρη, οι κατάσκοποι του Αντίχριστου μας εντοπίσουν και προσπαθήσουν να μας αναγκάσουν να συμμετέχουμε στις τελετουργίες τους, μας είναι εντελώς αδύνατο να συναινέσουμε, διότι, όπως προανέφερα, θα αμαρτήσουμε απέναντι στον Θεό μας…».</a:t>
            </a:r>
          </a:p>
          <a:p>
            <a:pPr algn="just">
              <a:buNone/>
            </a:pPr>
            <a:r>
              <a:rPr lang="el-GR" dirty="0" smtClean="0"/>
              <a:t>	</a:t>
            </a:r>
            <a:r>
              <a:rPr lang="en-US" sz="3000" dirty="0" smtClean="0"/>
              <a:t>Holt N. Parker (</a:t>
            </a:r>
            <a:r>
              <a:rPr lang="el-GR" sz="3000" dirty="0" err="1" smtClean="0"/>
              <a:t>επιμ</a:t>
            </a:r>
            <a:r>
              <a:rPr lang="el-GR" sz="3000" dirty="0" smtClean="0"/>
              <a:t>.</a:t>
            </a:r>
            <a:r>
              <a:rPr lang="en-US" sz="3000" dirty="0" smtClean="0"/>
              <a:t>)</a:t>
            </a:r>
            <a:r>
              <a:rPr lang="el-GR" sz="3000" dirty="0" smtClean="0"/>
              <a:t>,</a:t>
            </a:r>
            <a:r>
              <a:rPr lang="en-US" sz="3000" dirty="0" smtClean="0"/>
              <a:t> </a:t>
            </a:r>
            <a:r>
              <a:rPr lang="en-US" sz="3000" i="1" dirty="0" smtClean="0"/>
              <a:t>Olympia </a:t>
            </a:r>
            <a:r>
              <a:rPr lang="en-US" sz="3000" i="1" dirty="0" err="1" smtClean="0"/>
              <a:t>Morata</a:t>
            </a:r>
            <a:r>
              <a:rPr lang="en-US" sz="3000" i="1" dirty="0" smtClean="0"/>
              <a:t>:</a:t>
            </a:r>
            <a:r>
              <a:rPr lang="el-GR" sz="3000" i="1" dirty="0" smtClean="0"/>
              <a:t> </a:t>
            </a:r>
            <a:r>
              <a:rPr lang="en-US" sz="3000" i="1" dirty="0" smtClean="0"/>
              <a:t>The Complete Writings of an Italian Heretic</a:t>
            </a:r>
            <a:r>
              <a:rPr lang="en-US" sz="3000" dirty="0" smtClean="0"/>
              <a:t>, Chicago University Press, </a:t>
            </a:r>
            <a:r>
              <a:rPr lang="el-GR" sz="3000" dirty="0" smtClean="0"/>
              <a:t>Σικάγο 2003, σ. 127.</a:t>
            </a:r>
            <a:endParaRPr lang="el-GR"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Η φιλανθρωπική δράση αποτελούσε κατεξοχήν πεδίο άσκησης της θρησκευτικότητας για τις γυναίκες των ανώτερων κοινωνικών στρωμάτων</a:t>
            </a:r>
            <a:endParaRPr lang="el-GR" sz="2800" dirty="0"/>
          </a:p>
        </p:txBody>
      </p:sp>
      <p:sp>
        <p:nvSpPr>
          <p:cNvPr id="3" name="Content Placeholder 2"/>
          <p:cNvSpPr>
            <a:spLocks noGrp="1"/>
          </p:cNvSpPr>
          <p:nvPr>
            <p:ph idx="1"/>
          </p:nvPr>
        </p:nvSpPr>
        <p:spPr/>
        <p:txBody>
          <a:bodyPr>
            <a:normAutofit fontScale="62500" lnSpcReduction="20000"/>
          </a:bodyPr>
          <a:lstStyle/>
          <a:p>
            <a:pPr algn="just">
              <a:lnSpc>
                <a:spcPct val="120000"/>
              </a:lnSpc>
              <a:buNone/>
            </a:pPr>
            <a:r>
              <a:rPr lang="en-US" dirty="0" smtClean="0"/>
              <a:t>   </a:t>
            </a:r>
            <a:r>
              <a:rPr lang="el-GR" dirty="0" smtClean="0"/>
              <a:t>	</a:t>
            </a:r>
            <a:r>
              <a:rPr lang="el-GR" sz="3400" dirty="0" smtClean="0"/>
              <a:t>«Και το ονόμασε Οίκο των Θυγατέρων της Παρθένου Μαρίας. Αυτός ο όμορφος οίκος θα ήταν αφιερωμένος στη Γέννηση της Θεοτόκου… Επιθυμούσε τα κορίτσια να είναι ντυμένα με ένδυση παρόμοια με αυτήν της Παρθένου Μαρίας. Έτσι, όλες αυτές οι κόρες φορούν ένα λευκό ράσο εσωτερικά και ένα μπλε εξωτερικά. Το λευκό τις προειδοποιεί ότι θα πρέπει να διάγουν με αγνότητα, καθαρότητα και παρθενικότητα τον βίο τους. Το μπλε τις διδάσκει ότι όλες οι σκέψεις τους θα πρέπει να στρέφονται προς τα ουράνια και όχι τα εγκόσμια ζητήματα. Επίσης, αξίζει να αναφέρουμε ότι η Κυρία Επίτροπος, όπως και τα κορίτσια, κάθε μέρα προσεύχεται στην Ευλογημένη Παρθένο».</a:t>
            </a:r>
          </a:p>
          <a:p>
            <a:pPr algn="just">
              <a:buNone/>
            </a:pPr>
            <a:r>
              <a:rPr lang="el-GR" dirty="0" smtClean="0"/>
              <a:t>	</a:t>
            </a:r>
            <a:r>
              <a:rPr lang="el-GR" sz="3000" dirty="0" smtClean="0"/>
              <a:t>Αναφορά του </a:t>
            </a:r>
            <a:r>
              <a:rPr lang="en-US" sz="3000" dirty="0" smtClean="0"/>
              <a:t>Paolo </a:t>
            </a:r>
            <a:r>
              <a:rPr lang="en-US" sz="3000" dirty="0" err="1" smtClean="0"/>
              <a:t>Morigia</a:t>
            </a:r>
            <a:r>
              <a:rPr lang="el-GR" sz="3000" dirty="0" smtClean="0"/>
              <a:t> σχετικά με το ίδρυμα για νεαρά κορίτσια που ίδρυσε η Κόμισσα της </a:t>
            </a:r>
            <a:r>
              <a:rPr lang="en-US" sz="3000" dirty="0" err="1" smtClean="0"/>
              <a:t>Guastalla</a:t>
            </a:r>
            <a:r>
              <a:rPr lang="el-GR" sz="3000" dirty="0" smtClean="0"/>
              <a:t> στο Μιλάνο (1595) [</a:t>
            </a:r>
            <a:r>
              <a:rPr lang="en-US" sz="3000" dirty="0" smtClean="0"/>
              <a:t>Mary Rogers- Paolo </a:t>
            </a:r>
            <a:r>
              <a:rPr lang="en-US" sz="3000" dirty="0" err="1" smtClean="0"/>
              <a:t>Tinagli</a:t>
            </a:r>
            <a:r>
              <a:rPr lang="en-US" sz="3000" dirty="0" smtClean="0"/>
              <a:t> (</a:t>
            </a:r>
            <a:r>
              <a:rPr lang="el-GR" sz="3000" dirty="0" err="1" smtClean="0"/>
              <a:t>επιμ</a:t>
            </a:r>
            <a:r>
              <a:rPr lang="el-GR" sz="3000" dirty="0" smtClean="0"/>
              <a:t>.</a:t>
            </a:r>
            <a:r>
              <a:rPr lang="en-US" sz="3000" dirty="0" smtClean="0"/>
              <a:t>),</a:t>
            </a:r>
            <a:r>
              <a:rPr lang="el-GR" sz="3000" dirty="0" smtClean="0"/>
              <a:t> </a:t>
            </a:r>
            <a:r>
              <a:rPr lang="en-US" sz="3000" i="1" dirty="0" smtClean="0"/>
              <a:t>Women in Italy, 1350-1650: A Sourcebook</a:t>
            </a:r>
            <a:r>
              <a:rPr lang="en-US" sz="3000" dirty="0" smtClean="0"/>
              <a:t>, Manchester University Press, Manchester 2005, </a:t>
            </a:r>
            <a:r>
              <a:rPr lang="el-GR" sz="3000" dirty="0" smtClean="0"/>
              <a:t>σ. 46]</a:t>
            </a:r>
            <a:r>
              <a:rPr lang="en-US" sz="3000" dirty="0" smtClean="0"/>
              <a:t>.</a:t>
            </a:r>
            <a:r>
              <a:rPr lang="el-GR" sz="3000" dirty="0" smtClean="0"/>
              <a:t> </a:t>
            </a:r>
            <a:endParaRPr lang="el-GR"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Συγκροτώντας τον ανδρισμό στην Ευρώπη της Μεταρρύθμισης: η σημασία της αγνότητας</a:t>
            </a:r>
            <a:endParaRPr lang="el-GR" sz="3200" dirty="0"/>
          </a:p>
        </p:txBody>
      </p:sp>
      <p:sp>
        <p:nvSpPr>
          <p:cNvPr id="3" name="Content Placeholder 2"/>
          <p:cNvSpPr>
            <a:spLocks noGrp="1"/>
          </p:cNvSpPr>
          <p:nvPr>
            <p:ph idx="1"/>
          </p:nvPr>
        </p:nvSpPr>
        <p:spPr/>
        <p:txBody>
          <a:bodyPr>
            <a:normAutofit fontScale="47500" lnSpcReduction="20000"/>
          </a:bodyPr>
          <a:lstStyle/>
          <a:p>
            <a:pPr algn="just">
              <a:lnSpc>
                <a:spcPct val="120000"/>
              </a:lnSpc>
              <a:buNone/>
            </a:pPr>
            <a:r>
              <a:rPr lang="el-GR" dirty="0" smtClean="0"/>
              <a:t>    </a:t>
            </a:r>
            <a:r>
              <a:rPr lang="en-US" dirty="0" smtClean="0"/>
              <a:t> </a:t>
            </a:r>
            <a:r>
              <a:rPr lang="el-GR" dirty="0" smtClean="0"/>
              <a:t>	</a:t>
            </a:r>
            <a:r>
              <a:rPr lang="el-GR" sz="4000" dirty="0" smtClean="0"/>
              <a:t>«Διότι οι διηγήσεις και η εμπειρία των </a:t>
            </a:r>
            <a:r>
              <a:rPr lang="el-GR" sz="4000" smtClean="0"/>
              <a:t>ανθρώπων μαρτυρούν </a:t>
            </a:r>
            <a:r>
              <a:rPr lang="el-GR" sz="4000" dirty="0" smtClean="0"/>
              <a:t>πόσο μεγάλη είναι η αδημονία της λαγνείας στους νέους, όταν γεννιέται η πιεστική αίσθηση της σάρκας… Αυτή είναι μια ασθένεια κοινή σε ολόκληρη την ανθρώπινη φυλή, και όσοι δεν αντιστέκονται στις πρώτες φλόγες… καταπνίγονται στην παράνομη συνουσία, τη μοιχεία, και σε φρικτούς πόθους… Έτσι, και ο Ισαάκ αισθανόταν τις φλόγες της ηδονής, όπως και άλλοι έφηβοι· αλλά διδάχθηκε από τον πατέρα του ότι πρέπει κανείς να παλεύει εναντίον αυτών των παθών, πρώτα με την ανάγνωση </a:t>
            </a:r>
            <a:r>
              <a:rPr lang="el-GR" sz="4000" smtClean="0"/>
              <a:t>της Αγίας </a:t>
            </a:r>
            <a:r>
              <a:rPr lang="el-GR" sz="4000" dirty="0" smtClean="0"/>
              <a:t>Γ</a:t>
            </a:r>
            <a:r>
              <a:rPr lang="el-GR" sz="4000" smtClean="0"/>
              <a:t>ραφής </a:t>
            </a:r>
            <a:r>
              <a:rPr lang="el-GR" sz="4000" dirty="0" smtClean="0"/>
              <a:t>και την προσευχή και στη συνέχεια με την εργασία, την εγκράτεια και τη νηστεία… Εάν αισθανθείτε τη φλόγα, πάρτε και διαβάστε το ψαλτήρι ή ένα-δύο κεφάλαια από τη Βίβλο και όταν ο πόθος κοπάσει προσευχηθείτε».</a:t>
            </a:r>
          </a:p>
          <a:p>
            <a:pPr algn="just">
              <a:buNone/>
            </a:pPr>
            <a:r>
              <a:rPr lang="el-GR" dirty="0" smtClean="0"/>
              <a:t>	</a:t>
            </a:r>
            <a:r>
              <a:rPr lang="el-GR" sz="3800" dirty="0" smtClean="0"/>
              <a:t>Μαρτίνος Λούθηρος [</a:t>
            </a:r>
            <a:r>
              <a:rPr lang="en-US" sz="3800" dirty="0" smtClean="0"/>
              <a:t>Merry </a:t>
            </a:r>
            <a:r>
              <a:rPr lang="en-US" sz="3800" dirty="0" err="1" smtClean="0"/>
              <a:t>Wiesner</a:t>
            </a:r>
            <a:r>
              <a:rPr lang="en-US" sz="3800" dirty="0" smtClean="0"/>
              <a:t>-Hanks, “‘Lustful Luther’: Male Libido in the Writings of the Reformer”, </a:t>
            </a:r>
            <a:r>
              <a:rPr lang="el-GR" sz="3800" dirty="0" smtClean="0"/>
              <a:t>στο </a:t>
            </a:r>
            <a:r>
              <a:rPr lang="en-US" sz="3800" dirty="0" smtClean="0"/>
              <a:t>Hendrix Scott</a:t>
            </a:r>
            <a:r>
              <a:rPr lang="el-GR" sz="3800" dirty="0" smtClean="0"/>
              <a:t> </a:t>
            </a:r>
            <a:r>
              <a:rPr lang="en-US" sz="3800" dirty="0" smtClean="0"/>
              <a:t>-</a:t>
            </a:r>
            <a:r>
              <a:rPr lang="el-GR" sz="3800" dirty="0" smtClean="0"/>
              <a:t> </a:t>
            </a:r>
            <a:r>
              <a:rPr lang="en-US" sz="3800" dirty="0" smtClean="0"/>
              <a:t>Susan </a:t>
            </a:r>
            <a:r>
              <a:rPr lang="en-US" sz="3800" dirty="0" err="1" smtClean="0"/>
              <a:t>Karant</a:t>
            </a:r>
            <a:r>
              <a:rPr lang="en-US" sz="3800" dirty="0" smtClean="0"/>
              <a:t>-Nunn (</a:t>
            </a:r>
            <a:r>
              <a:rPr lang="el-GR" sz="3800" dirty="0" err="1" smtClean="0"/>
              <a:t>επιμ</a:t>
            </a:r>
            <a:r>
              <a:rPr lang="el-GR" sz="3800" dirty="0" smtClean="0"/>
              <a:t>.</a:t>
            </a:r>
            <a:r>
              <a:rPr lang="en-US" sz="3800" dirty="0" smtClean="0"/>
              <a:t>)</a:t>
            </a:r>
            <a:r>
              <a:rPr lang="el-GR" sz="3800" dirty="0" smtClean="0"/>
              <a:t>, </a:t>
            </a:r>
            <a:r>
              <a:rPr lang="en-US" sz="3800" i="1" dirty="0" smtClean="0"/>
              <a:t>Masculinity in the Reformation Era</a:t>
            </a:r>
            <a:r>
              <a:rPr lang="en-US" sz="3800" dirty="0" smtClean="0"/>
              <a:t>, Truman State University Press, Kirksville, Mo. 2008, </a:t>
            </a:r>
            <a:r>
              <a:rPr lang="el-GR" sz="3800" dirty="0" smtClean="0"/>
              <a:t>σ. </a:t>
            </a:r>
            <a:r>
              <a:rPr lang="en-US" sz="3800" dirty="0" smtClean="0"/>
              <a:t>205</a:t>
            </a:r>
            <a:r>
              <a:rPr lang="el-GR" sz="3800" dirty="0" smtClean="0"/>
              <a:t>]</a:t>
            </a:r>
            <a:r>
              <a:rPr lang="en-US" sz="3800" dirty="0" smtClean="0"/>
              <a:t>.</a:t>
            </a:r>
            <a:endParaRPr lang="el-GR" sz="3800" dirty="0" smtClean="0"/>
          </a:p>
          <a:p>
            <a:pPr>
              <a:buNone/>
            </a:pP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Οικιακή καθημερινότητα και γυναικεία προσευχή στις εβραϊκές κοινότητες</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n-US" dirty="0" smtClean="0"/>
              <a:t> </a:t>
            </a:r>
            <a:r>
              <a:rPr lang="el-GR" dirty="0" smtClean="0"/>
              <a:t>   	</a:t>
            </a:r>
            <a:r>
              <a:rPr lang="el-GR" sz="3400" dirty="0" smtClean="0"/>
              <a:t>«[Η γυναίκα] λέει αυτό όταν βάζει το καρβέλι </a:t>
            </a:r>
            <a:r>
              <a:rPr lang="en-US" sz="3400" i="1" dirty="0" err="1" smtClean="0"/>
              <a:t>berkhes</a:t>
            </a:r>
            <a:r>
              <a:rPr lang="en-US" sz="3400" dirty="0" smtClean="0"/>
              <a:t> [</a:t>
            </a:r>
            <a:r>
              <a:rPr lang="el-GR" sz="3400" dirty="0" smtClean="0"/>
              <a:t>το παραδοσιακό ψωμί για το Σάββατο</a:t>
            </a:r>
            <a:r>
              <a:rPr lang="en-US" sz="3400" dirty="0" smtClean="0"/>
              <a:t>]</a:t>
            </a:r>
            <a:r>
              <a:rPr lang="el-GR" sz="3400" dirty="0" smtClean="0"/>
              <a:t> στον φούρνο: Κύριε όλου του κόσμου, στα χέρια σου είναι όλα ευλογημένα. Ήρθα τώρα να τιμήσω την αγιοσύνη σου και να προσευχηθώ σε εσένα για να απονείμεις την ευλογία σου στα αγαθά που ψήνονται. Στείλε έναν άγγελο να προσέχει το ψήσιμο, έτσι ώστε όλα να καλοψηθούν και να φουσκώσουν ωραία και να μην καούν, για να τιμήσουμε το ιερό Σάββατο… όπως ευλόγησες τη ζύμη της Σάρας και της Ρεβέκκας, των μητέρων μας. Κύριε και Θεέ μου άκου τη φωνή μου…».</a:t>
            </a:r>
          </a:p>
          <a:p>
            <a:pPr algn="just">
              <a:buNone/>
            </a:pPr>
            <a:r>
              <a:rPr lang="el-GR" dirty="0" smtClean="0"/>
              <a:t>	</a:t>
            </a:r>
            <a:r>
              <a:rPr lang="el-GR" sz="3100" dirty="0" smtClean="0"/>
              <a:t>Από προσευχητάρι (</a:t>
            </a:r>
            <a:r>
              <a:rPr lang="en-US" sz="3100" i="1" dirty="0" err="1" smtClean="0"/>
              <a:t>tkhines</a:t>
            </a:r>
            <a:r>
              <a:rPr lang="el-GR" sz="3100" dirty="0" smtClean="0"/>
              <a:t>) γραμμένο στα </a:t>
            </a:r>
            <a:r>
              <a:rPr lang="el-GR" sz="3100" dirty="0" err="1" smtClean="0"/>
              <a:t>Γίντις</a:t>
            </a:r>
            <a:r>
              <a:rPr lang="el-GR" sz="3100" dirty="0" smtClean="0"/>
              <a:t> και απευθυνόμενο σε εβραίες γυναίκες</a:t>
            </a:r>
            <a:r>
              <a:rPr lang="en-US" sz="3100" dirty="0" smtClean="0"/>
              <a:t> (</a:t>
            </a:r>
            <a:r>
              <a:rPr lang="el-GR" sz="3100" dirty="0" smtClean="0"/>
              <a:t>Άμστερνταμ </a:t>
            </a:r>
            <a:r>
              <a:rPr lang="en-US" sz="3100" dirty="0" smtClean="0"/>
              <a:t>1658)</a:t>
            </a:r>
            <a:r>
              <a:rPr lang="el-GR" sz="3100" dirty="0" smtClean="0"/>
              <a:t>. [</a:t>
            </a:r>
            <a:r>
              <a:rPr lang="en-US" sz="3100" dirty="0" smtClean="0"/>
              <a:t>Monica </a:t>
            </a:r>
            <a:r>
              <a:rPr lang="en-US" sz="3100" dirty="0" err="1" smtClean="0"/>
              <a:t>Chojnacka</a:t>
            </a:r>
            <a:r>
              <a:rPr lang="en-US" sz="3100" dirty="0" smtClean="0"/>
              <a:t>-Merry </a:t>
            </a:r>
            <a:r>
              <a:rPr lang="en-US" sz="3100" dirty="0" err="1" smtClean="0"/>
              <a:t>Wiesner</a:t>
            </a:r>
            <a:r>
              <a:rPr lang="en-US" sz="3100" dirty="0" smtClean="0"/>
              <a:t>-Hanks (</a:t>
            </a:r>
            <a:r>
              <a:rPr lang="el-GR" sz="3100" dirty="0" err="1" smtClean="0"/>
              <a:t>επιμ</a:t>
            </a:r>
            <a:r>
              <a:rPr lang="el-GR" sz="3100" dirty="0" smtClean="0"/>
              <a:t>.</a:t>
            </a:r>
            <a:r>
              <a:rPr lang="en-US" sz="3100" dirty="0" smtClean="0"/>
              <a:t>)</a:t>
            </a:r>
            <a:r>
              <a:rPr lang="el-GR" sz="3100" dirty="0" smtClean="0"/>
              <a:t>, </a:t>
            </a:r>
            <a:r>
              <a:rPr lang="en-US" sz="3100" i="1" dirty="0" smtClean="0"/>
              <a:t>Ages of Women, Ages of Men: Sources in European Social History, 1400-1750</a:t>
            </a:r>
            <a:r>
              <a:rPr lang="en-US" sz="3100" dirty="0" smtClean="0"/>
              <a:t>, Longman, </a:t>
            </a:r>
            <a:r>
              <a:rPr lang="el-GR" sz="3100" dirty="0" smtClean="0"/>
              <a:t>Λονδίνο 2002, σ. 197].</a:t>
            </a:r>
            <a:endParaRPr lang="el-GR" sz="3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Η </a:t>
            </a:r>
            <a:r>
              <a:rPr lang="el-GR" sz="3600" i="1" dirty="0" smtClean="0"/>
              <a:t>απομόνωση</a:t>
            </a:r>
            <a:r>
              <a:rPr lang="en-US" sz="3600" dirty="0" smtClean="0"/>
              <a:t> (</a:t>
            </a:r>
            <a:r>
              <a:rPr lang="en-US" sz="3600" i="1" dirty="0" err="1" smtClean="0"/>
              <a:t>clausura</a:t>
            </a:r>
            <a:r>
              <a:rPr lang="en-US" sz="3600" dirty="0" smtClean="0"/>
              <a:t>)</a:t>
            </a:r>
            <a:r>
              <a:rPr lang="el-GR" sz="3600" dirty="0" smtClean="0"/>
              <a:t> των γυναικείων ταγμάτων και οι οικονομικές της συνέπειες</a:t>
            </a:r>
            <a:endParaRPr lang="el-GR" sz="3600" dirty="0"/>
          </a:p>
        </p:txBody>
      </p:sp>
      <p:sp>
        <p:nvSpPr>
          <p:cNvPr id="3" name="Content Placeholder 2"/>
          <p:cNvSpPr>
            <a:spLocks noGrp="1"/>
          </p:cNvSpPr>
          <p:nvPr>
            <p:ph idx="1"/>
          </p:nvPr>
        </p:nvSpPr>
        <p:spPr/>
        <p:txBody>
          <a:bodyPr>
            <a:normAutofit fontScale="62500" lnSpcReduction="20000"/>
          </a:bodyPr>
          <a:lstStyle/>
          <a:p>
            <a:pPr algn="just">
              <a:buNone/>
            </a:pPr>
            <a:r>
              <a:rPr lang="el-GR" dirty="0" smtClean="0"/>
              <a:t>   	</a:t>
            </a:r>
            <a:r>
              <a:rPr lang="el-GR" sz="3500" dirty="0" smtClean="0"/>
              <a:t>«Οι φτωχές, επί της ουσίας περιπλανώμενες, αδελφές της περιοχής του Πράτο</a:t>
            </a:r>
            <a:r>
              <a:rPr lang="en-US" sz="3500" dirty="0" smtClean="0"/>
              <a:t> </a:t>
            </a:r>
            <a:r>
              <a:rPr lang="el-GR" sz="3500" dirty="0" smtClean="0"/>
              <a:t>που μετρούν 130 στόματα, έχουν, ενάντια στις συνήθειες τους, υποστεί εγκλεισμό, έτσι ώστε να μη είναι σε θέση να βγούνε έξω και να κερδίσουν το ψωμί τους, ούτε να ωφεληθούν από τα εργόχειρά τους, αφού δεν μπορούν να τα δείξουν στους εμπόρους, όπως συνήθιζαν να κάνουν όταν ήταν λιγότερο περιορισμένες και μπορεί να πεθάνουν από την πείνα εάν η Σεβασμιότητά σας δεν κάνει κάτι για αυτό… θερμή μας παράκληση είναι να καταδεχτείτε να τους επιτρέψετε τουλάχιστον να στέλνουν έξω τις υπηρέτριες τους και επίσης να εκθέτουν τα εργόχειρα τους σε συγκεκριμένους χώρους, κοντά στην πύλη της μονής…».</a:t>
            </a:r>
          </a:p>
          <a:p>
            <a:pPr algn="just">
              <a:buNone/>
            </a:pPr>
            <a:r>
              <a:rPr lang="el-GR" dirty="0" smtClean="0"/>
              <a:t>	Επιστολή της </a:t>
            </a:r>
            <a:r>
              <a:rPr lang="en-US" dirty="0" err="1" smtClean="0"/>
              <a:t>Caterina</a:t>
            </a:r>
            <a:r>
              <a:rPr lang="en-US" dirty="0" smtClean="0"/>
              <a:t> de’ Ricci </a:t>
            </a:r>
            <a:r>
              <a:rPr lang="el-GR" dirty="0" smtClean="0"/>
              <a:t>προς τον επικεφαλής των Φραγκισκανών </a:t>
            </a:r>
            <a:r>
              <a:rPr lang="en-US" dirty="0" err="1" smtClean="0"/>
              <a:t>Zoccolanti</a:t>
            </a:r>
            <a:r>
              <a:rPr lang="en-US" dirty="0" smtClean="0"/>
              <a:t> (27 </a:t>
            </a:r>
            <a:r>
              <a:rPr lang="el-GR" dirty="0" smtClean="0"/>
              <a:t>Μαΐου 1571</a:t>
            </a:r>
            <a:r>
              <a:rPr lang="en-US" dirty="0" smtClean="0"/>
              <a:t>)</a:t>
            </a:r>
            <a:r>
              <a:rPr lang="el-GR" dirty="0" smtClean="0"/>
              <a:t> </a:t>
            </a:r>
            <a:r>
              <a:rPr lang="en-US" dirty="0" smtClean="0"/>
              <a:t>[Mary Rogers-Paola </a:t>
            </a:r>
            <a:r>
              <a:rPr lang="en-US" dirty="0" err="1" smtClean="0"/>
              <a:t>Tinagli</a:t>
            </a:r>
            <a:r>
              <a:rPr lang="en-US" dirty="0" smtClean="0"/>
              <a:t>, </a:t>
            </a:r>
            <a:r>
              <a:rPr lang="en-US" i="1" dirty="0" smtClean="0"/>
              <a:t>Women in Italy, 1350-1650 - Ideals and Realities: A Sourcebook</a:t>
            </a:r>
            <a:r>
              <a:rPr lang="en-US" dirty="0" smtClean="0"/>
              <a:t>, Manchester University Press, </a:t>
            </a:r>
            <a:r>
              <a:rPr lang="el-GR" dirty="0" smtClean="0"/>
              <a:t>Μάντσεστερ 2005, σ. 221</a:t>
            </a:r>
            <a:r>
              <a:rPr lang="en-US" dirty="0" smtClean="0"/>
              <a:t>]</a:t>
            </a:r>
            <a:r>
              <a:rPr lang="el-GR" dirty="0" smtClean="0"/>
              <a:t>.</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smtClean="0"/>
              <a:t>Η αποδοκιμασία μιας βενετής μοναχής απέναντι </a:t>
            </a:r>
            <a:r>
              <a:rPr lang="el-GR" sz="2400" smtClean="0"/>
              <a:t>στη διαδεδομένη </a:t>
            </a:r>
            <a:r>
              <a:rPr lang="el-GR" sz="2400" dirty="0" smtClean="0"/>
              <a:t>πρακτική του γυναικείου </a:t>
            </a:r>
            <a:r>
              <a:rPr lang="el-GR" sz="2400" smtClean="0"/>
              <a:t>μοναστηριακού εγκλεισμού</a:t>
            </a:r>
            <a:endParaRPr lang="el-GR" sz="2400" dirty="0"/>
          </a:p>
        </p:txBody>
      </p:sp>
      <p:sp>
        <p:nvSpPr>
          <p:cNvPr id="3" name="Content Placeholder 2"/>
          <p:cNvSpPr>
            <a:spLocks noGrp="1"/>
          </p:cNvSpPr>
          <p:nvPr>
            <p:ph idx="1"/>
          </p:nvPr>
        </p:nvSpPr>
        <p:spPr/>
        <p:txBody>
          <a:bodyPr>
            <a:normAutofit fontScale="62500" lnSpcReduction="20000"/>
          </a:bodyPr>
          <a:lstStyle/>
          <a:p>
            <a:pPr algn="just">
              <a:buNone/>
            </a:pPr>
            <a:r>
              <a:rPr lang="en-US" dirty="0" smtClean="0"/>
              <a:t>  </a:t>
            </a:r>
            <a:r>
              <a:rPr lang="el-GR" dirty="0" smtClean="0"/>
              <a:t>   	</a:t>
            </a:r>
            <a:r>
              <a:rPr lang="el-GR" sz="3400" dirty="0" smtClean="0"/>
              <a:t>«Από τις απαρχές της συγκρότησής της σε αυτή τη λιμνοθάλασσα η πόλη σας διαποτίστηκε βαθιά από τη Δόξα και εδραίωσε την Πατρική Τυραννία. Κρυμμένη κάτω από τη λαμπρότητα των ενδυμάτων των συγκλητικών σας, η Δόξα έχει επικαθίσει στο Παλάτι των Δόγηδων και κυριαρχεί σε ολόκληρη την πόλη… Οι ευγενέστατοι άρχοντές σας έχουν καλωσορίσει και έχουν ευτυχείς ενστερνιστεί αυτό το καταχθόνιο τέρας της Πατρικής Τυραννίας… Αυτή η Πατρική Τυραννία είναι ένα δώρο που ταιριάζει καλά σε μια Δημοκρατία που εφαρμόζει την καταχρηστική πρακτική να εξαναγκάζει περισσότερα νεαρά κορίτσια να μονάσουν από </a:t>
            </a:r>
            <a:r>
              <a:rPr lang="el-GR" sz="3400" smtClean="0"/>
              <a:t>ό,τι</a:t>
            </a:r>
            <a:r>
              <a:rPr lang="el-GR" sz="3400" dirty="0" smtClean="0"/>
              <a:t> οπουδήποτε αλλού στον κόσμο… είναι θεμιτό, λοιπόν, να αφιερώσω το έργο μου στη μεγάλη σας Σύγκλητο και τους συγκλητικούς σας, που φυλακίζοντας τις νεαρές παρθένες τους έτσι ώστε να ψέλνουν, να προσεύχονται και να μετανοούν, ελπίζουν να σε καταστήσουν αιώνια, πανέμορφη παρθένα Δημοκρατία, Βασίλισσα της Αδριατικής».</a:t>
            </a:r>
          </a:p>
          <a:p>
            <a:pPr>
              <a:buNone/>
            </a:pPr>
            <a:r>
              <a:rPr lang="el-GR" dirty="0" smtClean="0"/>
              <a:t>	</a:t>
            </a:r>
            <a:r>
              <a:rPr lang="en-US" dirty="0" err="1" smtClean="0"/>
              <a:t>Arcangela</a:t>
            </a:r>
            <a:r>
              <a:rPr lang="en-US" dirty="0" smtClean="0"/>
              <a:t> </a:t>
            </a:r>
            <a:r>
              <a:rPr lang="en-US" dirty="0" err="1" smtClean="0"/>
              <a:t>Tarabotti</a:t>
            </a:r>
            <a:r>
              <a:rPr lang="en-US" dirty="0" smtClean="0"/>
              <a:t>, </a:t>
            </a:r>
            <a:r>
              <a:rPr lang="en-US" i="1" dirty="0" smtClean="0"/>
              <a:t>Paternal Tyranny</a:t>
            </a:r>
            <a:r>
              <a:rPr lang="el-GR" i="1" dirty="0" smtClean="0"/>
              <a:t> </a:t>
            </a:r>
            <a:r>
              <a:rPr lang="el-GR" dirty="0" smtClean="0"/>
              <a:t>(</a:t>
            </a:r>
            <a:r>
              <a:rPr lang="el-GR" dirty="0" err="1" smtClean="0"/>
              <a:t>επιμ</a:t>
            </a:r>
            <a:r>
              <a:rPr lang="el-GR" dirty="0" smtClean="0"/>
              <a:t>. </a:t>
            </a:r>
            <a:r>
              <a:rPr lang="en-US" dirty="0" err="1" smtClean="0"/>
              <a:t>Letizia</a:t>
            </a:r>
            <a:r>
              <a:rPr lang="en-US" dirty="0" smtClean="0"/>
              <a:t> </a:t>
            </a:r>
            <a:r>
              <a:rPr lang="en-US" dirty="0" err="1" smtClean="0"/>
              <a:t>Panizza</a:t>
            </a:r>
            <a:r>
              <a:rPr lang="el-GR" dirty="0" smtClean="0"/>
              <a:t>)</a:t>
            </a:r>
            <a:r>
              <a:rPr lang="en-US" dirty="0" smtClean="0"/>
              <a:t>, </a:t>
            </a:r>
            <a:r>
              <a:rPr lang="el-GR" dirty="0" smtClean="0"/>
              <a:t>Σικάγο 2004, σ. 37-8 (1η έκδοση στα ιταλικά</a:t>
            </a:r>
            <a:r>
              <a:rPr lang="en-US" dirty="0" smtClean="0"/>
              <a:t>: </a:t>
            </a:r>
            <a:r>
              <a:rPr lang="el-GR" dirty="0" smtClean="0"/>
              <a:t>1654).</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Anne Jacobson </a:t>
            </a:r>
            <a:r>
              <a:rPr lang="en-US" sz="2400" dirty="0" err="1"/>
              <a:t>Schutte</a:t>
            </a:r>
            <a:r>
              <a:rPr lang="en-US" sz="2400" dirty="0"/>
              <a:t>, </a:t>
            </a:r>
            <a:r>
              <a:rPr lang="en-US" sz="2400" i="1" dirty="0"/>
              <a:t>Aspiring Saints: Pretense of Holiness, Inquisition, and Gender in the Republic of Venice, 1618-1750</a:t>
            </a:r>
            <a:r>
              <a:rPr lang="en-US" sz="2400" dirty="0"/>
              <a:t>, Johns Hopkins University Press, </a:t>
            </a:r>
            <a:r>
              <a:rPr lang="el-GR" sz="2400" dirty="0"/>
              <a:t>Βαλτιμόρη</a:t>
            </a:r>
            <a:r>
              <a:rPr lang="en-US" sz="2400" dirty="0"/>
              <a:t> 2001.</a:t>
            </a:r>
          </a:p>
          <a:p>
            <a:pPr lvl="0"/>
            <a:r>
              <a:rPr lang="en-US" sz="2400" dirty="0"/>
              <a:t>Mary </a:t>
            </a:r>
            <a:r>
              <a:rPr lang="en-US" sz="2400" dirty="0" err="1"/>
              <a:t>Laven</a:t>
            </a:r>
            <a:r>
              <a:rPr lang="en-US" sz="2400" dirty="0"/>
              <a:t>, </a:t>
            </a:r>
            <a:r>
              <a:rPr lang="en-US" sz="2400" i="1" dirty="0"/>
              <a:t>Virgins of Venice: Enclosed Lives and Broken Vows in the Renaissance Convent</a:t>
            </a:r>
            <a:r>
              <a:rPr lang="en-US" sz="2400" dirty="0"/>
              <a:t>, Viking, </a:t>
            </a:r>
            <a:r>
              <a:rPr lang="el-GR" sz="2400" dirty="0"/>
              <a:t>Λονδίνο</a:t>
            </a:r>
            <a:r>
              <a:rPr lang="en-US" sz="2400" dirty="0"/>
              <a:t> 2002.</a:t>
            </a:r>
          </a:p>
          <a:p>
            <a:pPr lvl="0"/>
            <a:r>
              <a:rPr lang="en-US" sz="2400" dirty="0"/>
              <a:t>Stephen </a:t>
            </a:r>
            <a:r>
              <a:rPr lang="en-US" sz="2400" dirty="0" err="1"/>
              <a:t>Haliczer</a:t>
            </a:r>
            <a:r>
              <a:rPr lang="en-US" sz="2400" dirty="0"/>
              <a:t>, </a:t>
            </a:r>
            <a:r>
              <a:rPr lang="en-US" sz="2400" i="1" dirty="0"/>
              <a:t>Between Exaltation and Infamy: Female Mystics in the Golden Age of Spain</a:t>
            </a:r>
            <a:r>
              <a:rPr lang="en-US" sz="2400" dirty="0"/>
              <a:t>, Oxford University Press, </a:t>
            </a:r>
            <a:r>
              <a:rPr lang="el-GR" sz="2400" dirty="0"/>
              <a:t>Νέα Υόρκη</a:t>
            </a:r>
            <a:r>
              <a:rPr lang="en-US" sz="2400" dirty="0"/>
              <a:t> 2002.</a:t>
            </a:r>
          </a:p>
          <a:p>
            <a:pPr lvl="0"/>
            <a:r>
              <a:rPr lang="en-US" sz="2400" dirty="0"/>
              <a:t>Mary Elizabeth Perry, </a:t>
            </a:r>
            <a:r>
              <a:rPr lang="en-US" sz="2400" i="1" dirty="0"/>
              <a:t>The Handless Maiden: </a:t>
            </a:r>
            <a:r>
              <a:rPr lang="en-US" sz="2400" i="1" dirty="0" err="1"/>
              <a:t>Moriscos</a:t>
            </a:r>
            <a:r>
              <a:rPr lang="en-US" sz="2400" i="1" dirty="0"/>
              <a:t> and the Politics of Religion in Early Modern Spain</a:t>
            </a:r>
            <a:r>
              <a:rPr lang="en-US" sz="2400" dirty="0"/>
              <a:t>, Princeton University Press, </a:t>
            </a:r>
            <a:r>
              <a:rPr lang="el-GR" sz="2400" dirty="0"/>
              <a:t>Πρίνστον</a:t>
            </a:r>
            <a:r>
              <a:rPr lang="en-US" sz="2400" dirty="0"/>
              <a:t> 2005.</a:t>
            </a:r>
          </a:p>
          <a:p>
            <a:pPr lvl="0"/>
            <a:r>
              <a:rPr lang="en-US" sz="2400" dirty="0"/>
              <a:t>Scott Hendrix-Susan </a:t>
            </a:r>
            <a:r>
              <a:rPr lang="en-US" sz="2400" dirty="0" err="1"/>
              <a:t>Karant</a:t>
            </a:r>
            <a:r>
              <a:rPr lang="en-US" sz="2400" dirty="0"/>
              <a:t>-Nunn (</a:t>
            </a:r>
            <a:r>
              <a:rPr lang="el-GR" sz="2400" dirty="0" err="1"/>
              <a:t>επιμ</a:t>
            </a:r>
            <a:r>
              <a:rPr lang="en-US" sz="2400" dirty="0"/>
              <a:t>.), </a:t>
            </a:r>
            <a:r>
              <a:rPr lang="en-US" sz="2400" i="1" dirty="0"/>
              <a:t>Masculinity in the Reformation Era</a:t>
            </a:r>
            <a:r>
              <a:rPr lang="en-US" sz="2400" dirty="0"/>
              <a:t>, Truman State University Press, Kirksville, Mo. 2008.</a:t>
            </a:r>
            <a:endParaRPr lang="en-US" sz="24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28</a:t>
            </a:fld>
            <a:endParaRPr lang="el-GR"/>
          </a:p>
        </p:txBody>
      </p:sp>
    </p:spTree>
    <p:extLst>
      <p:ext uri="{BB962C8B-B14F-4D97-AF65-F5344CB8AC3E}">
        <p14:creationId xmlns:p14="http://schemas.microsoft.com/office/powerpoint/2010/main" val="247951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29</a:t>
            </a:fld>
            <a:endParaRPr lang="el-GR"/>
          </a:p>
        </p:txBody>
      </p:sp>
    </p:spTree>
    <p:extLst>
      <p:ext uri="{BB962C8B-B14F-4D97-AF65-F5344CB8AC3E}">
        <p14:creationId xmlns:p14="http://schemas.microsoft.com/office/powerpoint/2010/main" val="200651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r>
              <a:rPr lang="en-US" dirty="0" smtClean="0"/>
              <a:t> 1/3</a:t>
            </a:r>
            <a:endParaRPr lang="en-US" dirty="0"/>
          </a:p>
        </p:txBody>
      </p:sp>
      <p:sp>
        <p:nvSpPr>
          <p:cNvPr id="3" name="Content Placeholder 2"/>
          <p:cNvSpPr>
            <a:spLocks noGrp="1"/>
          </p:cNvSpPr>
          <p:nvPr>
            <p:ph idx="1"/>
          </p:nvPr>
        </p:nvSpPr>
        <p:spPr>
          <a:xfrm>
            <a:off x="457200" y="1600200"/>
            <a:ext cx="8229600" cy="5141168"/>
          </a:xfrm>
        </p:spPr>
        <p:txBody>
          <a:bodyPr>
            <a:normAutofit/>
          </a:bodyPr>
          <a:lstStyle/>
          <a:p>
            <a:r>
              <a:rPr lang="el-GR" sz="2000" dirty="0"/>
              <a:t>Φύλο, θρησκευτικότητα και </a:t>
            </a:r>
            <a:r>
              <a:rPr lang="en-US" sz="2000" dirty="0"/>
              <a:t>E</a:t>
            </a:r>
            <a:r>
              <a:rPr lang="el-GR" sz="2000" dirty="0" err="1" smtClean="0"/>
              <a:t>κκλησία</a:t>
            </a:r>
            <a:endParaRPr lang="en-US" sz="2000" dirty="0" smtClean="0"/>
          </a:p>
          <a:p>
            <a:r>
              <a:rPr lang="el-GR" sz="2000" dirty="0"/>
              <a:t>Η Αγία Οικογένεια αποτυπώνεται όλο και συχνότερα στην τέχνη, αντανακλώντας την αυξανόμενη σημασία της οικογενειακής ζωής από τον 16ο </a:t>
            </a:r>
            <a:r>
              <a:rPr lang="el-GR" sz="2000" dirty="0" smtClean="0"/>
              <a:t>αιώνα</a:t>
            </a:r>
            <a:endParaRPr lang="en-US" sz="2000" dirty="0" smtClean="0"/>
          </a:p>
          <a:p>
            <a:r>
              <a:rPr lang="el-GR" sz="2000" dirty="0"/>
              <a:t>Η ρευστότητα των </a:t>
            </a:r>
            <a:r>
              <a:rPr lang="el-GR" sz="2000" dirty="0" err="1"/>
              <a:t>έμφυλων</a:t>
            </a:r>
            <a:r>
              <a:rPr lang="el-GR" sz="2000" dirty="0"/>
              <a:t> ορίων στον «κόσμο των Αγίων»: η μάχη με τον Σατανά </a:t>
            </a:r>
            <a:endParaRPr lang="en-US" sz="2000" dirty="0" smtClean="0"/>
          </a:p>
          <a:p>
            <a:r>
              <a:rPr lang="en-US" sz="2000" dirty="0" err="1"/>
              <a:t>Bartolomeo</a:t>
            </a:r>
            <a:r>
              <a:rPr lang="en-US" sz="2000" dirty="0"/>
              <a:t> </a:t>
            </a:r>
            <a:r>
              <a:rPr lang="en-US" sz="2000" dirty="0" err="1"/>
              <a:t>della</a:t>
            </a:r>
            <a:r>
              <a:rPr lang="en-US" sz="2000" dirty="0"/>
              <a:t> </a:t>
            </a:r>
            <a:r>
              <a:rPr lang="en-US" sz="2000" dirty="0" err="1"/>
              <a:t>Gatta</a:t>
            </a:r>
            <a:r>
              <a:rPr lang="en-US" sz="2000" dirty="0"/>
              <a:t>, </a:t>
            </a:r>
            <a:r>
              <a:rPr lang="el-GR" sz="2000" dirty="0" smtClean="0"/>
              <a:t>Ο </a:t>
            </a:r>
            <a:r>
              <a:rPr lang="el-GR" sz="2000" dirty="0"/>
              <a:t>Άγιος Φραγκίσκος λαμβάνει τα </a:t>
            </a:r>
            <a:r>
              <a:rPr lang="el-GR" sz="2000" dirty="0" smtClean="0"/>
              <a:t>στίγματα</a:t>
            </a:r>
            <a:endParaRPr lang="en-US" sz="2000" dirty="0" smtClean="0"/>
          </a:p>
          <a:p>
            <a:r>
              <a:rPr lang="el-GR" sz="2000" dirty="0"/>
              <a:t>Ο μυστικισμός υπήρξε καθοριστικός για τη διαμόρφωση της γυναικείας </a:t>
            </a:r>
            <a:r>
              <a:rPr lang="el-GR" sz="2000" dirty="0" smtClean="0"/>
              <a:t>θρησκευτικότητας</a:t>
            </a:r>
            <a:endParaRPr lang="en-US" sz="2000" dirty="0" smtClean="0"/>
          </a:p>
          <a:p>
            <a:r>
              <a:rPr lang="en-US" sz="2000" dirty="0" err="1"/>
              <a:t>Gian</a:t>
            </a:r>
            <a:r>
              <a:rPr lang="en-US" sz="2000" dirty="0"/>
              <a:t> Lorenzo </a:t>
            </a:r>
            <a:r>
              <a:rPr lang="en-US" sz="2000" dirty="0" smtClean="0"/>
              <a:t>Bernini, </a:t>
            </a:r>
            <a:r>
              <a:rPr lang="el-GR" sz="2000" dirty="0" smtClean="0"/>
              <a:t>Η </a:t>
            </a:r>
            <a:r>
              <a:rPr lang="el-GR" sz="2000" dirty="0"/>
              <a:t>έκσταση της Αγίας </a:t>
            </a:r>
            <a:r>
              <a:rPr lang="el-GR" sz="2000" dirty="0" smtClean="0"/>
              <a:t>Τερέζας</a:t>
            </a:r>
            <a:endParaRPr lang="en-US" sz="2000" dirty="0" smtClean="0"/>
          </a:p>
          <a:p>
            <a:r>
              <a:rPr lang="el-GR" sz="2000" dirty="0"/>
              <a:t>Η Αγία Αικατερίνη της </a:t>
            </a:r>
            <a:r>
              <a:rPr lang="el-GR" sz="2000" dirty="0" smtClean="0"/>
              <a:t>Σιένα</a:t>
            </a:r>
            <a:r>
              <a:rPr lang="el-GR" sz="2000" dirty="0"/>
              <a:t> αποτέλεσε πρότυπο για τις μεταγενέστερες </a:t>
            </a:r>
            <a:r>
              <a:rPr lang="el-GR" sz="2000" dirty="0" smtClean="0"/>
              <a:t>μυστικίστριες</a:t>
            </a:r>
            <a:endParaRPr lang="en-US" sz="2000" dirty="0" smtClean="0"/>
          </a:p>
          <a:p>
            <a:r>
              <a:rPr lang="en-US" sz="2000" dirty="0"/>
              <a:t>Giovanni di Paolo, </a:t>
            </a:r>
            <a:r>
              <a:rPr lang="el-GR" sz="2000" dirty="0"/>
              <a:t>Ο μυστικός γάμος της Αγίας Αικατερίνης της </a:t>
            </a:r>
            <a:r>
              <a:rPr lang="el-GR" sz="2000" dirty="0" smtClean="0"/>
              <a:t>Σιένα</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407549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30</a:t>
            </a:fld>
            <a:endParaRPr lang="el-GR"/>
          </a:p>
        </p:txBody>
      </p:sp>
    </p:spTree>
    <p:extLst>
      <p:ext uri="{BB962C8B-B14F-4D97-AF65-F5344CB8AC3E}">
        <p14:creationId xmlns:p14="http://schemas.microsoft.com/office/powerpoint/2010/main" val="4228729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31</a:t>
            </a:fld>
            <a:endParaRPr lang="el-GR"/>
          </a:p>
        </p:txBody>
      </p:sp>
    </p:spTree>
    <p:extLst>
      <p:ext uri="{BB962C8B-B14F-4D97-AF65-F5344CB8AC3E}">
        <p14:creationId xmlns:p14="http://schemas.microsoft.com/office/powerpoint/2010/main" val="2468449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32</a:t>
            </a:fld>
            <a:endParaRPr lang="el-GR"/>
          </a:p>
        </p:txBody>
      </p:sp>
    </p:spTree>
    <p:extLst>
      <p:ext uri="{BB962C8B-B14F-4D97-AF65-F5344CB8AC3E}">
        <p14:creationId xmlns:p14="http://schemas.microsoft.com/office/powerpoint/2010/main" val="120074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n-US" dirty="0" smtClean="0"/>
              <a:t>2/3</a:t>
            </a:r>
            <a:endParaRPr lang="en-US" dirty="0"/>
          </a:p>
        </p:txBody>
      </p:sp>
      <p:sp>
        <p:nvSpPr>
          <p:cNvPr id="3" name="Content Placeholder 2"/>
          <p:cNvSpPr>
            <a:spLocks noGrp="1"/>
          </p:cNvSpPr>
          <p:nvPr>
            <p:ph idx="1"/>
          </p:nvPr>
        </p:nvSpPr>
        <p:spPr/>
        <p:txBody>
          <a:bodyPr>
            <a:normAutofit fontScale="62500" lnSpcReduction="20000"/>
          </a:bodyPr>
          <a:lstStyle/>
          <a:p>
            <a:r>
              <a:rPr lang="el-GR" dirty="0"/>
              <a:t>Η Θεοτόκος προικίζει φτωχά κορίτσια με τη μεσολάβηση του Καρδινάλιου </a:t>
            </a:r>
            <a:r>
              <a:rPr lang="en-US" dirty="0"/>
              <a:t>Torquemada</a:t>
            </a:r>
          </a:p>
          <a:p>
            <a:r>
              <a:rPr lang="el-GR" dirty="0"/>
              <a:t>Μορφές θρησκευτικού ανδρισμού την εποχή των Μεταρρυθμίσεων</a:t>
            </a:r>
            <a:endParaRPr lang="en-US" dirty="0"/>
          </a:p>
          <a:p>
            <a:r>
              <a:rPr lang="el-GR" dirty="0"/>
              <a:t>Ο γάμος αποτέλεσε το επίκεντρο της κοινωνικής και θρησκευτικής ζωής στην Ευρώπη της Μεταρρύθμισης</a:t>
            </a:r>
            <a:endParaRPr lang="en-US" dirty="0"/>
          </a:p>
          <a:p>
            <a:r>
              <a:rPr lang="el-GR" dirty="0"/>
              <a:t>Τα οράματα των μυστικιστριών περιλάμβαναν συχνά τη μορφή του Χριστού ως συζύγου ή πατέρα</a:t>
            </a:r>
          </a:p>
          <a:p>
            <a:r>
              <a:rPr lang="en-US" dirty="0"/>
              <a:t>H</a:t>
            </a:r>
            <a:r>
              <a:rPr lang="el-GR" dirty="0"/>
              <a:t> Ηγουμένη</a:t>
            </a:r>
            <a:r>
              <a:rPr lang="en-US" dirty="0"/>
              <a:t> </a:t>
            </a:r>
            <a:r>
              <a:rPr lang="en-US" dirty="0" err="1"/>
              <a:t>Benedetta</a:t>
            </a:r>
            <a:r>
              <a:rPr lang="en-US" dirty="0"/>
              <a:t> </a:t>
            </a:r>
            <a:r>
              <a:rPr lang="en-US" dirty="0" err="1"/>
              <a:t>Carlini</a:t>
            </a:r>
            <a:r>
              <a:rPr lang="en-US" dirty="0"/>
              <a:t> </a:t>
            </a:r>
            <a:r>
              <a:rPr lang="el-GR" dirty="0"/>
              <a:t>λαμβάνει τα στίγματα</a:t>
            </a:r>
            <a:endParaRPr lang="en-US" dirty="0"/>
          </a:p>
          <a:p>
            <a:r>
              <a:rPr lang="el-GR" dirty="0"/>
              <a:t>Η μάχη με τον Σατανά: το όραμα της </a:t>
            </a:r>
            <a:r>
              <a:rPr lang="en-US" dirty="0"/>
              <a:t>Cecilia </a:t>
            </a:r>
            <a:r>
              <a:rPr lang="en-US" dirty="0" err="1"/>
              <a:t>Ferrazzi</a:t>
            </a:r>
            <a:endParaRPr lang="en-US" dirty="0"/>
          </a:p>
          <a:p>
            <a:r>
              <a:rPr lang="el-GR" dirty="0"/>
              <a:t>Η δίκη για αίρεση εναντίον της </a:t>
            </a:r>
            <a:r>
              <a:rPr lang="en-US" dirty="0"/>
              <a:t>Anne Askew</a:t>
            </a:r>
            <a:r>
              <a:rPr lang="el-GR" dirty="0"/>
              <a:t> κατά τη βασιλεία του Ερρίκου Η’, όπως την κατέγραψε ο </a:t>
            </a:r>
            <a:r>
              <a:rPr lang="el-GR" dirty="0" err="1"/>
              <a:t>μαρτυρολόγος</a:t>
            </a:r>
            <a:r>
              <a:rPr lang="el-GR" dirty="0"/>
              <a:t> </a:t>
            </a:r>
            <a:r>
              <a:rPr lang="en-US" dirty="0"/>
              <a:t>John </a:t>
            </a:r>
            <a:r>
              <a:rPr lang="en-US" dirty="0" err="1"/>
              <a:t>Balle</a:t>
            </a:r>
            <a:r>
              <a:rPr lang="el-GR" dirty="0"/>
              <a:t> </a:t>
            </a:r>
            <a:endParaRPr lang="en-US" dirty="0"/>
          </a:p>
          <a:p>
            <a:r>
              <a:rPr lang="el-GR" dirty="0"/>
              <a:t>Επιστολή της «καλβινίστριας Αμαζόνας» </a:t>
            </a:r>
            <a:r>
              <a:rPr lang="en-US" dirty="0"/>
              <a:t> Olympia </a:t>
            </a:r>
            <a:r>
              <a:rPr lang="en-US" dirty="0" err="1"/>
              <a:t>Morata</a:t>
            </a:r>
            <a:r>
              <a:rPr lang="en-US" dirty="0"/>
              <a:t> </a:t>
            </a:r>
            <a:r>
              <a:rPr lang="el-GR" dirty="0"/>
              <a:t>προς τον </a:t>
            </a:r>
            <a:r>
              <a:rPr lang="en-US" dirty="0"/>
              <a:t>Anton </a:t>
            </a:r>
            <a:r>
              <a:rPr lang="en-US" dirty="0" err="1"/>
              <a:t>Hörmann</a:t>
            </a:r>
            <a:endParaRPr lang="en-US" dirty="0"/>
          </a:p>
          <a:p>
            <a:r>
              <a:rPr lang="el-GR" dirty="0"/>
              <a:t>Η φιλανθρωπική δράση αποτελούσε κατεξοχήν πεδίο άσκησης της θρησκευτικότητας για τις γυναίκες των ανώτερων κοινωνικών </a:t>
            </a:r>
            <a:r>
              <a:rPr lang="el-GR" dirty="0" smtClean="0"/>
              <a:t>στρωμάτων</a:t>
            </a:r>
            <a:endParaRPr lang="en-US" dirty="0"/>
          </a:p>
        </p:txBody>
      </p:sp>
    </p:spTree>
    <p:extLst>
      <p:ext uri="{BB962C8B-B14F-4D97-AF65-F5344CB8AC3E}">
        <p14:creationId xmlns:p14="http://schemas.microsoft.com/office/powerpoint/2010/main" val="115662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n-US" dirty="0" smtClean="0"/>
              <a:t>3/3</a:t>
            </a:r>
            <a:endParaRPr lang="en-US" dirty="0"/>
          </a:p>
        </p:txBody>
      </p:sp>
      <p:sp>
        <p:nvSpPr>
          <p:cNvPr id="3" name="Content Placeholder 2"/>
          <p:cNvSpPr>
            <a:spLocks noGrp="1"/>
          </p:cNvSpPr>
          <p:nvPr>
            <p:ph idx="1"/>
          </p:nvPr>
        </p:nvSpPr>
        <p:spPr/>
        <p:txBody>
          <a:bodyPr>
            <a:normAutofit/>
          </a:bodyPr>
          <a:lstStyle/>
          <a:p>
            <a:r>
              <a:rPr lang="el-GR" sz="2000" dirty="0"/>
              <a:t>Συγκροτώντας τον ανδρισμό στην Ευρώπη της Μεταρρύθμισης: η σημασία της αγνότητας</a:t>
            </a:r>
            <a:endParaRPr lang="en-US" sz="2000" dirty="0"/>
          </a:p>
          <a:p>
            <a:r>
              <a:rPr lang="el-GR" sz="2000" dirty="0"/>
              <a:t>Οικιακή καθημερινότητα και γυναικεία προσευχή στις εβραϊκές κοινότητες</a:t>
            </a:r>
            <a:endParaRPr lang="en-US" sz="2000" dirty="0"/>
          </a:p>
          <a:p>
            <a:r>
              <a:rPr lang="el-GR" sz="2000" dirty="0"/>
              <a:t>Η </a:t>
            </a:r>
            <a:r>
              <a:rPr lang="el-GR" sz="2000" i="1" dirty="0"/>
              <a:t>απομόνωση</a:t>
            </a:r>
            <a:r>
              <a:rPr lang="en-US" sz="2000" dirty="0"/>
              <a:t> (</a:t>
            </a:r>
            <a:r>
              <a:rPr lang="en-US" sz="2000" i="1" dirty="0" err="1"/>
              <a:t>clausura</a:t>
            </a:r>
            <a:r>
              <a:rPr lang="en-US" sz="2000" dirty="0"/>
              <a:t>)</a:t>
            </a:r>
            <a:r>
              <a:rPr lang="el-GR" sz="2000" dirty="0"/>
              <a:t> των γυναικείων ταγμάτων και οι οικονομικές της </a:t>
            </a:r>
            <a:r>
              <a:rPr lang="el-GR" sz="2000" dirty="0" smtClean="0"/>
              <a:t>συνέπειες</a:t>
            </a:r>
          </a:p>
          <a:p>
            <a:r>
              <a:rPr lang="el-GR" sz="2000" dirty="0" smtClean="0"/>
              <a:t>Η </a:t>
            </a:r>
            <a:r>
              <a:rPr lang="el-GR" sz="2000" dirty="0"/>
              <a:t>αποδοκιμασία μιας βενετής μοναχής απέναντι στη διαδεδομένη πρακτική του γυναικείου μοναστηριακού </a:t>
            </a:r>
            <a:r>
              <a:rPr lang="el-GR" sz="2000" dirty="0" smtClean="0"/>
              <a:t>εγκλεισμού</a:t>
            </a:r>
          </a:p>
          <a:p>
            <a:r>
              <a:rPr lang="el-GR" sz="2000" dirty="0" smtClean="0"/>
              <a:t>Προτεινόμενη Βιβλιογραφία</a:t>
            </a:r>
          </a:p>
          <a:p>
            <a:pPr marL="0" indent="0">
              <a:buNone/>
            </a:pPr>
            <a:r>
              <a:rPr lang="el-GR" dirty="0" smtClean="0"/>
              <a:t/>
            </a:r>
            <a:br>
              <a:rPr lang="el-GR" dirty="0" smtClean="0"/>
            </a:br>
            <a:endParaRPr lang="en-US" dirty="0" smtClean="0"/>
          </a:p>
          <a:p>
            <a:endParaRPr lang="en-US" dirty="0"/>
          </a:p>
        </p:txBody>
      </p:sp>
    </p:spTree>
    <p:extLst>
      <p:ext uri="{BB962C8B-B14F-4D97-AF65-F5344CB8AC3E}">
        <p14:creationId xmlns:p14="http://schemas.microsoft.com/office/powerpoint/2010/main" val="405783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Φύλο</a:t>
            </a:r>
            <a:r>
              <a:rPr lang="en-US" dirty="0"/>
              <a:t>,</a:t>
            </a:r>
            <a:r>
              <a:rPr lang="el-GR" dirty="0"/>
              <a:t> θρησκευτικότητα</a:t>
            </a:r>
            <a:r>
              <a:rPr lang="en-US" dirty="0"/>
              <a:t> </a:t>
            </a:r>
            <a:r>
              <a:rPr lang="el-GR" dirty="0"/>
              <a:t>και </a:t>
            </a:r>
            <a:r>
              <a:rPr lang="en-US" dirty="0"/>
              <a:t>E</a:t>
            </a:r>
            <a:r>
              <a:rPr lang="el-GR" dirty="0" err="1"/>
              <a:t>κκλησία</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6</a:t>
            </a:fld>
            <a:endParaRPr lang="el-GR"/>
          </a:p>
        </p:txBody>
      </p:sp>
    </p:spTree>
    <p:extLst>
      <p:ext uri="{BB962C8B-B14F-4D97-AF65-F5344CB8AC3E}">
        <p14:creationId xmlns:p14="http://schemas.microsoft.com/office/powerpoint/2010/main" val="44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Φύλο, θρησκευτικότητα και </a:t>
            </a:r>
            <a:r>
              <a:rPr lang="en-US" sz="3200" dirty="0" smtClean="0"/>
              <a:t>E</a:t>
            </a:r>
            <a:r>
              <a:rPr lang="el-GR" sz="3200" dirty="0" err="1" smtClean="0"/>
              <a:t>κκλησία</a:t>
            </a:r>
            <a:endParaRPr lang="el-GR" sz="3200" dirty="0"/>
          </a:p>
        </p:txBody>
      </p:sp>
      <p:sp>
        <p:nvSpPr>
          <p:cNvPr id="3" name="Content Placeholder 2"/>
          <p:cNvSpPr>
            <a:spLocks noGrp="1"/>
          </p:cNvSpPr>
          <p:nvPr>
            <p:ph idx="1"/>
          </p:nvPr>
        </p:nvSpPr>
        <p:spPr>
          <a:xfrm>
            <a:off x="457200" y="1628800"/>
            <a:ext cx="8229600" cy="4497363"/>
          </a:xfrm>
        </p:spPr>
        <p:txBody>
          <a:bodyPr>
            <a:normAutofit fontScale="47500" lnSpcReduction="20000"/>
          </a:bodyPr>
          <a:lstStyle/>
          <a:p>
            <a:r>
              <a:rPr lang="el-GR" sz="4600" dirty="0" smtClean="0"/>
              <a:t>Έμφυλες θρησκευτικές πρακτικές και βιώματα: συνέχειες και ρήξεις με το μεσαιωνικό παρελθόν.</a:t>
            </a:r>
          </a:p>
          <a:p>
            <a:r>
              <a:rPr lang="el-GR" sz="4600" dirty="0" smtClean="0"/>
              <a:t>Νέες μορφές ανδρισμού στην Ευρώπη της Μεταρρύθμισης: ο ιερωμένος ως οικογενειάρχης και ο οικογενειάρχης ως ιερωμένος.</a:t>
            </a:r>
          </a:p>
          <a:p>
            <a:r>
              <a:rPr lang="el-GR" sz="4600" dirty="0" smtClean="0"/>
              <a:t>Νέες μορφές θηλυκότητας στην Ευρώπη της Μεταρρύθμισης: κηρύσσοντας το νέο δόγμα / καταργώντας τον δρόμο της αγαμίας.</a:t>
            </a:r>
          </a:p>
          <a:p>
            <a:r>
              <a:rPr lang="el-GR" sz="4600" dirty="0" smtClean="0"/>
              <a:t>Οριοθετώντας τη γυναικεία θρησκευτικότητα στην Καθολική Ευρώπη: μοναστηριακή πολιτική και απομόνωση των μοναστικών κοινοτήτων (</a:t>
            </a:r>
            <a:r>
              <a:rPr lang="en-US" sz="4600" i="1" dirty="0" err="1" smtClean="0"/>
              <a:t>clausura</a:t>
            </a:r>
            <a:r>
              <a:rPr lang="el-GR" sz="4600" dirty="0" smtClean="0"/>
              <a:t>).</a:t>
            </a:r>
          </a:p>
          <a:p>
            <a:r>
              <a:rPr lang="el-GR" sz="4600" dirty="0" smtClean="0"/>
              <a:t>Γυναίκες μυστικίστριες: αγίες ή μάγισσες;</a:t>
            </a:r>
          </a:p>
          <a:p>
            <a:r>
              <a:rPr lang="el-GR" sz="4600" dirty="0" smtClean="0"/>
              <a:t>Φύλο και θρησκευτικότητα στις εβραϊκές και μουσουλμανικές κοινότητες της Ευρώπης.</a:t>
            </a:r>
          </a:p>
          <a:p>
            <a:r>
              <a:rPr lang="el-GR" sz="4600" dirty="0" smtClean="0"/>
              <a:t>Έμφυλες νοηματοδοτήσεις της ριζοσπαστικής θρησκευτικότητας.</a:t>
            </a:r>
          </a:p>
          <a:p>
            <a:pPr>
              <a:buNone/>
            </a:pPr>
            <a:r>
              <a:rPr lang="el-GR" sz="4600" dirty="0" smtClean="0"/>
              <a:t> </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000" dirty="0" smtClean="0"/>
              <a:t>Η Αγία Οικογένεια αποτυπώνεται όλο και συχνότερα στην τέχνη, αντανακλώντας την αυξανόμενη σημασία της οικογενειακής ζωής από τον 16ο αιώνα</a:t>
            </a:r>
            <a:endParaRPr lang="el-GR" sz="3000" dirty="0"/>
          </a:p>
        </p:txBody>
      </p:sp>
      <p:sp>
        <p:nvSpPr>
          <p:cNvPr id="3" name="Text Placeholder 2"/>
          <p:cNvSpPr>
            <a:spLocks noGrp="1"/>
          </p:cNvSpPr>
          <p:nvPr>
            <p:ph type="body" idx="1"/>
          </p:nvPr>
        </p:nvSpPr>
        <p:spPr>
          <a:xfrm>
            <a:off x="323528" y="1628799"/>
            <a:ext cx="4040188" cy="648073"/>
          </a:xfrm>
        </p:spPr>
        <p:txBody>
          <a:bodyPr>
            <a:noAutofit/>
          </a:bodyPr>
          <a:lstStyle/>
          <a:p>
            <a:endParaRPr lang="en-US" sz="2000" b="0" dirty="0" smtClean="0"/>
          </a:p>
          <a:p>
            <a:endParaRPr lang="en-US" sz="2000" b="0" dirty="0" smtClean="0"/>
          </a:p>
          <a:p>
            <a:endParaRPr lang="en-US" sz="2000" b="0" dirty="0" smtClean="0"/>
          </a:p>
          <a:p>
            <a:pPr algn="ctr"/>
            <a:r>
              <a:rPr lang="el-GR" sz="2000" b="0" dirty="0" smtClean="0"/>
              <a:t>Ραφαήλ, </a:t>
            </a:r>
            <a:r>
              <a:rPr lang="en-US" sz="2000" b="0" dirty="0" smtClean="0"/>
              <a:t>Madonna </a:t>
            </a:r>
            <a:r>
              <a:rPr lang="en-US" sz="2000" b="0" dirty="0" err="1" smtClean="0"/>
              <a:t>di</a:t>
            </a:r>
            <a:r>
              <a:rPr lang="en-US" sz="2000" b="0" dirty="0" smtClean="0"/>
              <a:t> Loreto </a:t>
            </a:r>
            <a:endParaRPr lang="el-GR" sz="2000" b="0" dirty="0" smtClean="0"/>
          </a:p>
          <a:p>
            <a:pPr algn="ctr"/>
            <a:r>
              <a:rPr lang="en-US" sz="2000" b="0" dirty="0" smtClean="0"/>
              <a:t>(</a:t>
            </a:r>
            <a:r>
              <a:rPr lang="el-GR" sz="2000" b="0" dirty="0" smtClean="0"/>
              <a:t>π</a:t>
            </a:r>
            <a:r>
              <a:rPr lang="en-US" sz="2000" b="0" dirty="0" smtClean="0"/>
              <a:t>. 1508)</a:t>
            </a:r>
            <a:endParaRPr lang="el-GR" sz="2000" b="0" dirty="0"/>
          </a:p>
        </p:txBody>
      </p:sp>
      <p:pic>
        <p:nvPicPr>
          <p:cNvPr id="7" name="Content Placeholder 6" descr="Εικόνα: Ραφαήλ, Madonna di Loreto &#10;"/>
          <p:cNvPicPr>
            <a:picLocks noGrp="1" noChangeAspect="1"/>
          </p:cNvPicPr>
          <p:nvPr>
            <p:ph sz="half" idx="2"/>
          </p:nvPr>
        </p:nvPicPr>
        <p:blipFill>
          <a:blip r:embed="rId2" cstate="print"/>
          <a:stretch>
            <a:fillRect/>
          </a:stretch>
        </p:blipFill>
        <p:spPr>
          <a:xfrm>
            <a:off x="839810" y="2348880"/>
            <a:ext cx="3012110" cy="410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normAutofit fontScale="92500"/>
          </a:bodyPr>
          <a:lstStyle/>
          <a:p>
            <a:r>
              <a:rPr lang="en-US" sz="2000" b="0" dirty="0" err="1" smtClean="0"/>
              <a:t>Ambrosius</a:t>
            </a:r>
            <a:r>
              <a:rPr lang="en-US" sz="2000" b="0" dirty="0" smtClean="0"/>
              <a:t> Benson, La </a:t>
            </a:r>
            <a:r>
              <a:rPr lang="en-US" sz="2000" b="0" dirty="0" err="1" smtClean="0"/>
              <a:t>Sagrada</a:t>
            </a:r>
            <a:r>
              <a:rPr lang="en-US" sz="2000" b="0" dirty="0" smtClean="0"/>
              <a:t> </a:t>
            </a:r>
            <a:r>
              <a:rPr lang="en-US" sz="2000" b="0" dirty="0" err="1" smtClean="0"/>
              <a:t>Familia</a:t>
            </a:r>
            <a:r>
              <a:rPr lang="en-US" sz="2000" b="0" dirty="0" smtClean="0"/>
              <a:t> </a:t>
            </a:r>
            <a:endParaRPr lang="el-GR" sz="2000" b="0" dirty="0"/>
          </a:p>
        </p:txBody>
      </p:sp>
      <p:pic>
        <p:nvPicPr>
          <p:cNvPr id="8" name="Content Placeholder 7" descr="Εικόνα:Ambrosius Benson, La Sagrada Familia &#10;"/>
          <p:cNvPicPr>
            <a:picLocks noGrp="1" noChangeAspect="1"/>
          </p:cNvPicPr>
          <p:nvPr>
            <p:ph sz="quarter" idx="4"/>
          </p:nvPr>
        </p:nvPicPr>
        <p:blipFill>
          <a:blip r:embed="rId3" cstate="print"/>
          <a:stretch>
            <a:fillRect/>
          </a:stretch>
        </p:blipFill>
        <p:spPr>
          <a:xfrm>
            <a:off x="4932040" y="2348880"/>
            <a:ext cx="3351600" cy="410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Η ρευστότητα των έμφυλων ορίων στον «κόσμο των Αγίων»: η μάχη με τον Σατανά </a:t>
            </a:r>
            <a:r>
              <a:rPr lang="el-GR" dirty="0" smtClean="0"/>
              <a:t>  </a:t>
            </a:r>
            <a:endParaRPr lang="el-GR" dirty="0"/>
          </a:p>
        </p:txBody>
      </p:sp>
      <p:sp>
        <p:nvSpPr>
          <p:cNvPr id="3" name="Text Placeholder 2"/>
          <p:cNvSpPr>
            <a:spLocks noGrp="1"/>
          </p:cNvSpPr>
          <p:nvPr>
            <p:ph type="body" idx="1"/>
          </p:nvPr>
        </p:nvSpPr>
        <p:spPr>
          <a:xfrm>
            <a:off x="590872" y="1535113"/>
            <a:ext cx="4040188" cy="639762"/>
          </a:xfrm>
        </p:spPr>
        <p:txBody>
          <a:bodyPr>
            <a:normAutofit fontScale="92500"/>
          </a:bodyPr>
          <a:lstStyle/>
          <a:p>
            <a:pPr algn="ctr"/>
            <a:r>
              <a:rPr lang="el-GR" b="0" dirty="0" smtClean="0"/>
              <a:t>Ραφαήλ, Άγιος Μιχαήλ (π. 1505)</a:t>
            </a:r>
            <a:endParaRPr lang="el-GR" b="0" dirty="0"/>
          </a:p>
        </p:txBody>
      </p:sp>
      <p:pic>
        <p:nvPicPr>
          <p:cNvPr id="7" name="Content Placeholder 6" descr="Εικόνα:Ραφαήλ, Άγιος Μιχαήλ 1505"/>
          <p:cNvPicPr>
            <a:picLocks noGrp="1" noChangeAspect="1"/>
          </p:cNvPicPr>
          <p:nvPr>
            <p:ph sz="half" idx="2"/>
          </p:nvPr>
        </p:nvPicPr>
        <p:blipFill>
          <a:blip r:embed="rId2" cstate="print"/>
          <a:stretch>
            <a:fillRect/>
          </a:stretch>
        </p:blipFill>
        <p:spPr>
          <a:xfrm>
            <a:off x="817240" y="2348880"/>
            <a:ext cx="3542239" cy="41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850705" y="1535113"/>
            <a:ext cx="4041775" cy="639762"/>
          </a:xfrm>
        </p:spPr>
        <p:txBody>
          <a:bodyPr/>
          <a:lstStyle/>
          <a:p>
            <a:r>
              <a:rPr lang="el-GR" sz="2200" b="0" dirty="0" smtClean="0"/>
              <a:t>Ραφαήλ, Αγία Μαργαρίτα (1518)</a:t>
            </a:r>
            <a:endParaRPr lang="el-GR" sz="2200" b="0" dirty="0"/>
          </a:p>
        </p:txBody>
      </p:sp>
      <p:pic>
        <p:nvPicPr>
          <p:cNvPr id="8" name="Content Placeholder 7" descr="Εικόνα:Ραφαήλ, Αγία Μαργαρίτα (1518)&#10;"/>
          <p:cNvPicPr>
            <a:picLocks noGrp="1" noChangeAspect="1"/>
          </p:cNvPicPr>
          <p:nvPr>
            <p:ph sz="quarter" idx="4"/>
          </p:nvPr>
        </p:nvPicPr>
        <p:blipFill>
          <a:blip r:embed="rId3" cstate="print"/>
          <a:stretch>
            <a:fillRect/>
          </a:stretch>
        </p:blipFill>
        <p:spPr>
          <a:xfrm>
            <a:off x="5470968" y="2348880"/>
            <a:ext cx="277344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1153</Words>
  <Application>Microsoft Office PowerPoint</Application>
  <PresentationFormat>On-screen Show (4:3)</PresentationFormat>
  <Paragraphs>141</Paragraphs>
  <Slides>32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Φύλο και Ιστορία</vt:lpstr>
      <vt:lpstr>Σκοποί  ενότητας</vt:lpstr>
      <vt:lpstr>Περιεχόμενα  ενότητας 1/3</vt:lpstr>
      <vt:lpstr>Περιεχόμενα  ενότητας 2/3</vt:lpstr>
      <vt:lpstr>Περιεχόμενα  ενότητας 3/3</vt:lpstr>
      <vt:lpstr>Φύλο, θρησκευτικότητα και Eκκλησία</vt:lpstr>
      <vt:lpstr>Φύλο, θρησκευτικότητα και Eκκλησία</vt:lpstr>
      <vt:lpstr>Η Αγία Οικογένεια αποτυπώνεται όλο και συχνότερα στην τέχνη, αντανακλώντας την αυξανόμενη σημασία της οικογενειακής ζωής από τον 16ο αιώνα</vt:lpstr>
      <vt:lpstr>Η ρευστότητα των έμφυλων ορίων στον «κόσμο των Αγίων»: η μάχη με τον Σατανά   </vt:lpstr>
      <vt:lpstr>Bartolomeo della Gatta, Ο Άγιος Φραγκίσκος λαμβάνει τα στίγματα (1487)  </vt:lpstr>
      <vt:lpstr>Ο μυστικισμός υπήρξε καθοριστικός για τη διαμόρφωση της γυναικείας θρησκευτικότητας:   Ραφαήλ, Η έκσταση της Αγίας Καικιλίας (1515)</vt:lpstr>
      <vt:lpstr>Gian Lorenzo Bernini, Η έκσταση της Αγίας Τερέζας (1652)</vt:lpstr>
      <vt:lpstr> Η Αγία Αικατερίνη της Σιένα αποτέλεσε πρότυπο για τις μεταγενέστερες μυστικίστριες: Η Αγία Αικατερίνη της Σιένα με τους Δαίμονες, (ανώνυμο, π.1500)</vt:lpstr>
      <vt:lpstr>Giovanni di Paolo, Ο μυστικός γάμος της Αγίας Αικατερίνης της Σιένα (π. 1460)</vt:lpstr>
      <vt:lpstr> Η Θεοτόκος προικίζει φτωχά κορίτσια με τη μεσολάβηση του Καρδινάλιου Torquemada:  Antoniazzo Romano, Ευαγγελισμός (1500):  παραγγελία του ευαγούς ιδρύματος της Αδελφότητας του Ευαγγελισμού στη Ρώμη</vt:lpstr>
      <vt:lpstr>Μορφές θρησκευτικού ανδρισμού την εποχή των Μεταρρυθμίσεων</vt:lpstr>
      <vt:lpstr> Ο γάμος αποτέλεσε το επίκεντρο της κοινωνικής και θρησκευτικής ζωής στην Ευρώπη της Μεταρρύθμισης </vt:lpstr>
      <vt:lpstr>Τα οράματα των μυστικιστριών περιλάμβαναν συχνά τη μορφή του Χριστού ως συζύγου ή πατέρα</vt:lpstr>
      <vt:lpstr> H Ηγουμένη Benedetta Carlini λαμβάνει τα στίγματα, ισχυρισμός που θα την οδηγήσει σε μια σειρά ανακρίσεων ενώπιον της Καθολικής Εκκλησίας (Pescia, 1619-1623)</vt:lpstr>
      <vt:lpstr>Η μάχη με τον Σατανά:  το όραμα της Cecilia Ferrazzi</vt:lpstr>
      <vt:lpstr>Η δίκη για αίρεση εναντίον της Anne Askew κατά τη βασιλεία του Ερρίκου Η’, όπως την κατέγραψε ο μαρτυρολόγος John Balle  </vt:lpstr>
      <vt:lpstr>Επιστολή της «καλβινίστριας Αμαζόνας»  Olympia Morata προς τον Anton Hörmann</vt:lpstr>
      <vt:lpstr>Η φιλανθρωπική δράση αποτελούσε κατεξοχήν πεδίο άσκησης της θρησκευτικότητας για τις γυναίκες των ανώτερων κοινωνικών στρωμάτων</vt:lpstr>
      <vt:lpstr>Συγκροτώντας τον ανδρισμό στην Ευρώπη της Μεταρρύθμισης: η σημασία της αγνότητας</vt:lpstr>
      <vt:lpstr>Οικιακή καθημερινότητα και γυναικεία προσευχή στις εβραϊκές κοινότητες</vt:lpstr>
      <vt:lpstr>Η απομόνωση (clausura) των γυναικείων ταγμάτων και οι οικονομικές της συνέπειες</vt:lpstr>
      <vt:lpstr>Η αποδοκιμασία μιας βενετής μοναχής απέναντι στη διαδεδομένη πρακτική του γυναικείου μοναστηριακού εγκλεισμού</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6η  θεματική ενότητα:    Φύλο και θρησκευτικότητα την εποχή των Μεταρρυθμίσεων</dc:title>
  <dc:subject>Φύλο και Ιστορία</dc:subject>
  <dc:creator>Ανδρονίκη Διαλέτη</dc:creator>
  <cp:keywords>θρησκευτικότητα, φύλο, μυστικισμός, αίρεση, Προτεσταντική Μεταρρύθμιση, Καθολική Ανανέωση/Αντιμεταρρύθμιση, Ιερή Εξέταση</cp:keywords>
  <cp:lastModifiedBy>trinitrick</cp:lastModifiedBy>
  <cp:revision>183</cp:revision>
  <dcterms:created xsi:type="dcterms:W3CDTF">2014-06-22T14:23:23Z</dcterms:created>
  <dcterms:modified xsi:type="dcterms:W3CDTF">2014-12-29T00:41:19Z</dcterms:modified>
</cp:coreProperties>
</file>