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5" r:id="rId6"/>
    <p:sldId id="267" r:id="rId7"/>
    <p:sldId id="266" r:id="rId8"/>
    <p:sldId id="268" r:id="rId9"/>
    <p:sldId id="260" r:id="rId10"/>
    <p:sldId id="263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20" y="750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325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677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10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616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348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62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461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100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265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522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327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DDA00-870E-41F3-9133-4917FB3988D4}" type="datetimeFigureOut">
              <a:rPr lang="el-GR" smtClean="0"/>
              <a:t>8/1/2019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AA2EC-43F8-4D9F-9D41-E33F17CF29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77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taxas@econ.uth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880616" y="433959"/>
            <a:ext cx="8569325" cy="86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000" b="1" smtClean="0">
                <a:solidFill>
                  <a:srgbClr val="002060"/>
                </a:solidFill>
              </a:rPr>
              <a:t>University of Thessaly, </a:t>
            </a:r>
            <a:br>
              <a:rPr lang="en-US" altLang="el-GR" sz="2000" b="1" smtClean="0">
                <a:solidFill>
                  <a:srgbClr val="002060"/>
                </a:solidFill>
              </a:rPr>
            </a:br>
            <a:r>
              <a:rPr lang="en-US" altLang="el-GR" sz="2000" b="1" smtClean="0">
                <a:solidFill>
                  <a:srgbClr val="002060"/>
                </a:solidFill>
              </a:rPr>
              <a:t>Department of Planning and Regional Development</a:t>
            </a:r>
            <a:endParaRPr lang="el-GR" altLang="el-GR" sz="20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99469" y="2377029"/>
            <a:ext cx="79200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400" b="1" dirty="0" smtClean="0">
                <a:solidFill>
                  <a:srgbClr val="000099"/>
                </a:solidFill>
              </a:rPr>
              <a:t>Place Marketing – </a:t>
            </a:r>
            <a:r>
              <a:rPr lang="en-US" altLang="el-GR" sz="2400" b="1" dirty="0" smtClean="0">
                <a:solidFill>
                  <a:srgbClr val="FF0000"/>
                </a:solidFill>
              </a:rPr>
              <a:t>Branding</a:t>
            </a:r>
            <a:r>
              <a:rPr lang="en-US" altLang="el-GR" sz="2400" b="1" dirty="0" smtClean="0">
                <a:solidFill>
                  <a:srgbClr val="000099"/>
                </a:solidFill>
              </a:rPr>
              <a:t> Models</a:t>
            </a:r>
            <a:endParaRPr lang="en-US" altLang="el-GR" sz="2400" b="1" dirty="0">
              <a:solidFill>
                <a:srgbClr val="000099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2800" b="1" dirty="0">
              <a:solidFill>
                <a:srgbClr val="0000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59832" y="3809492"/>
            <a:ext cx="7559675" cy="2376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l-GR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l-GR" sz="2000" b="1" dirty="0" smtClean="0"/>
              <a:t>Dr. Theodore Metaxas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b="1" dirty="0" smtClean="0"/>
              <a:t>Associate Professor of Economic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dirty="0" smtClean="0"/>
              <a:t>University of Thessaly, Department of Economics, Volos, Greece, email: </a:t>
            </a:r>
            <a:r>
              <a:rPr lang="en-US" altLang="el-GR" sz="2000" b="1" dirty="0" smtClean="0">
                <a:hlinkClick r:id="rId2"/>
              </a:rPr>
              <a:t>metaxas@econ.uth.gr</a:t>
            </a:r>
            <a:r>
              <a:rPr lang="en-US" altLang="el-GR" b="1" dirty="0" smtClean="0"/>
              <a:t> </a:t>
            </a:r>
            <a:endParaRPr lang="el-GR" alt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227311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Τίτλος 1"/>
          <p:cNvSpPr>
            <a:spLocks noGrp="1"/>
          </p:cNvSpPr>
          <p:nvPr>
            <p:ph type="title"/>
          </p:nvPr>
        </p:nvSpPr>
        <p:spPr>
          <a:xfrm>
            <a:off x="249238" y="212725"/>
            <a:ext cx="11261725" cy="930275"/>
          </a:xfrm>
        </p:spPr>
        <p:txBody>
          <a:bodyPr>
            <a:normAutofit/>
          </a:bodyPr>
          <a:lstStyle/>
          <a:p>
            <a:pPr algn="ctr"/>
            <a:r>
              <a:rPr lang="el-GR" altLang="el-GR" sz="2800" b="1" dirty="0" smtClean="0">
                <a:solidFill>
                  <a:srgbClr val="0070C0"/>
                </a:solidFill>
              </a:rPr>
              <a:t>ΕΞΕΙΔΙΚΕΥΜΕΝΑ ΠΑΚΕΤΑ ΠΡΟΩΘΗΣΗΣ</a:t>
            </a:r>
            <a:r>
              <a:rPr lang="en-US" altLang="el-GR" sz="2800" b="1" dirty="0" smtClean="0">
                <a:solidFill>
                  <a:srgbClr val="0070C0"/>
                </a:solidFill>
              </a:rPr>
              <a:t>: </a:t>
            </a:r>
            <a:r>
              <a:rPr lang="el-GR" altLang="el-GR" sz="2800" b="1" dirty="0" smtClean="0">
                <a:solidFill>
                  <a:srgbClr val="C00000"/>
                </a:solidFill>
              </a:rPr>
              <a:t>ΛΑΡΙΣΑ και ΚΟΖΑΝΗ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1B9EDC-DB20-4C84-A582-5DDCD2514313}" type="slidenum">
              <a:rPr lang="en-US" altLang="el-G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en-US" altLang="el-G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920" y="1566863"/>
            <a:ext cx="1755648" cy="1017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grpSp>
        <p:nvGrpSpPr>
          <p:cNvPr id="7" name="Ομάδα 6"/>
          <p:cNvGrpSpPr/>
          <p:nvPr/>
        </p:nvGrpSpPr>
        <p:grpSpPr>
          <a:xfrm>
            <a:off x="92075" y="1384375"/>
            <a:ext cx="6334125" cy="5424413"/>
            <a:chOff x="92075" y="1384375"/>
            <a:chExt cx="6334125" cy="5424413"/>
          </a:xfrm>
        </p:grpSpPr>
        <p:pic>
          <p:nvPicPr>
            <p:cNvPr id="34819" name="Εικόνα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075" y="1566863"/>
              <a:ext cx="6334125" cy="524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06997" y="1384375"/>
              <a:ext cx="1785493" cy="120032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200" dirty="0"/>
                <a:t>Geographical position</a:t>
              </a:r>
            </a:p>
            <a:p>
              <a:r>
                <a:rPr lang="en-US" sz="1200" dirty="0"/>
                <a:t>Primary Sector</a:t>
              </a:r>
            </a:p>
            <a:p>
              <a:r>
                <a:rPr lang="en-US" sz="1200" dirty="0"/>
                <a:t>Center-weighted networking</a:t>
              </a:r>
            </a:p>
            <a:p>
              <a:r>
                <a:rPr lang="en-US" sz="1200" dirty="0"/>
                <a:t>special events</a:t>
              </a:r>
            </a:p>
            <a:p>
              <a:r>
                <a:rPr lang="en-US" sz="1200" dirty="0"/>
                <a:t>focus on young people</a:t>
              </a:r>
              <a:endParaRPr lang="el-GR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63975" y="1660284"/>
              <a:ext cx="2169478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/>
                <a:t>existing infrastructures</a:t>
              </a:r>
            </a:p>
            <a:p>
              <a:r>
                <a:rPr lang="en-US" sz="1600" dirty="0"/>
                <a:t>focused strategic planning</a:t>
              </a:r>
              <a:endParaRPr lang="el-GR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920" y="5954137"/>
              <a:ext cx="2560320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/>
                <a:t>innovative challenge</a:t>
              </a:r>
            </a:p>
            <a:p>
              <a:r>
                <a:rPr lang="en-US" sz="1600" dirty="0"/>
                <a:t>specialization </a:t>
              </a:r>
            </a:p>
            <a:p>
              <a:r>
                <a:rPr lang="en-US" sz="1600" dirty="0" smtClean="0"/>
                <a:t>planning</a:t>
              </a:r>
              <a:endParaRPr lang="el-GR" sz="1600" dirty="0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6048375" y="1566863"/>
            <a:ext cx="5984875" cy="5241925"/>
            <a:chOff x="6048375" y="1566863"/>
            <a:chExt cx="5984875" cy="5241925"/>
          </a:xfrm>
        </p:grpSpPr>
        <p:pic>
          <p:nvPicPr>
            <p:cNvPr id="6" name="Εικόνα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48375" y="1566863"/>
              <a:ext cx="5984875" cy="524192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12" name="TextBox 11"/>
            <p:cNvSpPr txBox="1"/>
            <p:nvPr/>
          </p:nvSpPr>
          <p:spPr>
            <a:xfrm>
              <a:off x="6063297" y="2507586"/>
              <a:ext cx="2281491" cy="7386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/>
                <a:t>node</a:t>
              </a:r>
            </a:p>
            <a:p>
              <a:r>
                <a:rPr lang="en-US" sz="1400" dirty="0"/>
                <a:t>energy</a:t>
              </a:r>
            </a:p>
            <a:p>
              <a:r>
                <a:rPr lang="en-US" sz="1400" dirty="0"/>
                <a:t>cultural and social actors</a:t>
              </a:r>
              <a:endParaRPr lang="el-GR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751759" y="2373474"/>
              <a:ext cx="2281491" cy="7386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 err="1"/>
                <a:t>Polyfytos</a:t>
              </a:r>
              <a:r>
                <a:rPr lang="en-US" sz="1400" dirty="0"/>
                <a:t> </a:t>
              </a:r>
              <a:r>
                <a:rPr lang="en-US" sz="1400" dirty="0" smtClean="0"/>
                <a:t>Lake Ecosystem</a:t>
              </a:r>
              <a:endParaRPr lang="en-US" sz="1400" dirty="0"/>
            </a:p>
            <a:p>
              <a:r>
                <a:rPr lang="en-US" sz="1400" dirty="0" err="1" smtClean="0"/>
                <a:t>Aiani</a:t>
              </a:r>
              <a:endParaRPr lang="en-US" sz="1400" dirty="0"/>
            </a:p>
            <a:p>
              <a:r>
                <a:rPr lang="en-US" sz="1400" dirty="0"/>
                <a:t>S</a:t>
              </a:r>
              <a:r>
                <a:rPr lang="en-US" sz="1400" dirty="0" smtClean="0"/>
                <a:t>affron</a:t>
              </a:r>
              <a:endParaRPr lang="el-GR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06372" y="5405755"/>
              <a:ext cx="2175828" cy="7386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/>
                <a:t>innovative challenge</a:t>
              </a:r>
            </a:p>
            <a:p>
              <a:r>
                <a:rPr lang="en-US" sz="1400" dirty="0"/>
                <a:t>specialization </a:t>
              </a:r>
            </a:p>
            <a:p>
              <a:r>
                <a:rPr lang="en-US" sz="1400" dirty="0" smtClean="0"/>
                <a:t>planning</a:t>
              </a:r>
              <a:endParaRPr lang="el-GR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785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358204" y="520530"/>
            <a:ext cx="11402568" cy="193899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2400" dirty="0" smtClean="0"/>
              <a:t>Kotler </a:t>
            </a:r>
            <a:r>
              <a:rPr lang="en-US" sz="2400" dirty="0"/>
              <a:t>et al. (1993), expressing these considerations, argue that </a:t>
            </a:r>
            <a:r>
              <a:rPr lang="en-US" sz="2400" dirty="0" smtClean="0"/>
              <a:t>place marketing refers </a:t>
            </a:r>
            <a:r>
              <a:rPr lang="en-US" sz="2400" dirty="0"/>
              <a:t>to </a:t>
            </a:r>
            <a:r>
              <a:rPr lang="en-US" sz="2400" dirty="0" smtClean="0"/>
              <a:t>its planning procedure, in </a:t>
            </a:r>
            <a:r>
              <a:rPr lang="en-US" sz="2400" dirty="0"/>
              <a:t>order to meet the needs of its target groups. It is considered </a:t>
            </a:r>
            <a:r>
              <a:rPr lang="en-US" sz="2400" dirty="0" smtClean="0"/>
              <a:t>to be successful </a:t>
            </a:r>
            <a:r>
              <a:rPr lang="en-US" sz="2400" dirty="0"/>
              <a:t>when, on the one hand, residents and businesses are satisfied with </a:t>
            </a:r>
            <a:r>
              <a:rPr lang="en-US" sz="2400" dirty="0" smtClean="0"/>
              <a:t>goods and services they </a:t>
            </a:r>
            <a:r>
              <a:rPr lang="en-US" sz="2400" dirty="0"/>
              <a:t>consume and, on the other hand, the expectations of visitors and investors are </a:t>
            </a:r>
            <a:r>
              <a:rPr lang="en-US" sz="2400" dirty="0" smtClean="0"/>
              <a:t>also met.</a:t>
            </a:r>
            <a:r>
              <a:rPr lang="el-GR" sz="2400" dirty="0" smtClean="0"/>
              <a:t> </a:t>
            </a:r>
            <a:endParaRPr lang="el-GR" sz="2400" dirty="0"/>
          </a:p>
        </p:txBody>
      </p:sp>
      <p:sp>
        <p:nvSpPr>
          <p:cNvPr id="5" name="Ορθογώνιο 4"/>
          <p:cNvSpPr/>
          <p:nvPr/>
        </p:nvSpPr>
        <p:spPr>
          <a:xfrm>
            <a:off x="358204" y="3236512"/>
            <a:ext cx="11519852" cy="15696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r>
              <a:rPr lang="en-US" sz="2400" dirty="0" smtClean="0"/>
              <a:t>However</a:t>
            </a:r>
            <a:r>
              <a:rPr lang="en-US" sz="2400" dirty="0"/>
              <a:t>, </a:t>
            </a:r>
            <a:r>
              <a:rPr lang="en-US" sz="2400" dirty="0" smtClean="0"/>
              <a:t>the place marketing </a:t>
            </a:r>
            <a:r>
              <a:rPr lang="en-US" sz="2400" dirty="0"/>
              <a:t>research methodology necessarily draws on elements from different scientific approaches and </a:t>
            </a:r>
            <a:r>
              <a:rPr lang="en-US" sz="2400" dirty="0" smtClean="0"/>
              <a:t>practices, </a:t>
            </a:r>
            <a:r>
              <a:rPr lang="en-US" sz="2400" dirty="0"/>
              <a:t>including fields such as spatial planning, spatial development, social and economic geography, organizing special events, designing communication tools, </a:t>
            </a:r>
            <a:r>
              <a:rPr lang="en-US" sz="2400" dirty="0" smtClean="0"/>
              <a:t>communication, web </a:t>
            </a:r>
            <a:r>
              <a:rPr lang="en-US" sz="2400" dirty="0"/>
              <a:t>management tools, etc.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7178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4Ps Marketing Mix – </a:t>
            </a:r>
            <a:r>
              <a:rPr lang="en-US" sz="2800" b="1" dirty="0" smtClean="0">
                <a:solidFill>
                  <a:srgbClr val="0070C0"/>
                </a:solidFill>
              </a:rPr>
              <a:t>Jerome McCarthy </a:t>
            </a:r>
            <a:r>
              <a:rPr lang="en-US" sz="2800" b="1" dirty="0" smtClean="0">
                <a:solidFill>
                  <a:srgbClr val="002060"/>
                </a:solidFill>
              </a:rPr>
              <a:t>(1960)</a:t>
            </a:r>
            <a:endParaRPr lang="el-GR" sz="28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Marketing Theories - The 4 P's Marketing Mix 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628" y="1719072"/>
            <a:ext cx="6714744" cy="444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605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01688" y="393192"/>
            <a:ext cx="10515600" cy="77724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7Ps Marketing Mix - </a:t>
            </a:r>
            <a:r>
              <a:rPr lang="en-US" sz="2800" b="1" dirty="0">
                <a:solidFill>
                  <a:srgbClr val="0070C0"/>
                </a:solidFill>
              </a:rPr>
              <a:t>Booms &amp; </a:t>
            </a:r>
            <a:r>
              <a:rPr lang="en-US" sz="2800" b="1" dirty="0" err="1" smtClean="0">
                <a:solidFill>
                  <a:srgbClr val="0070C0"/>
                </a:solidFill>
              </a:rPr>
              <a:t>Bitner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(1981)</a:t>
            </a:r>
            <a:endParaRPr lang="el-GR" sz="2800" b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Marketing Theories - The 7 P's Marketing Mix 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019" y="1356361"/>
            <a:ext cx="6226937" cy="522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362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9996" y="246253"/>
            <a:ext cx="10515600" cy="59499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4Rs model </a:t>
            </a:r>
            <a:r>
              <a:rPr lang="en-US" sz="2800" b="1" dirty="0" smtClean="0">
                <a:solidFill>
                  <a:srgbClr val="0070C0"/>
                </a:solidFill>
              </a:rPr>
              <a:t>(Aitken &amp; </a:t>
            </a:r>
            <a:r>
              <a:rPr lang="en-US" sz="2800" b="1" dirty="0" err="1" smtClean="0">
                <a:solidFill>
                  <a:srgbClr val="0070C0"/>
                </a:solidFill>
              </a:rPr>
              <a:t>Campello</a:t>
            </a:r>
            <a:r>
              <a:rPr lang="en-US" sz="2800" b="1" dirty="0" smtClean="0">
                <a:solidFill>
                  <a:srgbClr val="0070C0"/>
                </a:solidFill>
              </a:rPr>
              <a:t>, 2011)</a:t>
            </a:r>
            <a:endParaRPr lang="el-GR" sz="2800" b="1" dirty="0">
              <a:solidFill>
                <a:srgbClr val="0070C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425260" y="841248"/>
            <a:ext cx="11268456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 four elements are linked together, creating a </a:t>
            </a: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dynamic, authentic and collective brand 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for a community that portrays local identity, everyday life and local characteristics. In this approach branding is based on </a:t>
            </a:r>
            <a:r>
              <a:rPr lang="en-US" sz="240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bottom up 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processes and focuses on dialogue, debate and challenge (</a:t>
            </a:r>
            <a:r>
              <a:rPr lang="en-US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Kavaratzis</a:t>
            </a:r>
            <a:r>
              <a:rPr lang="en-U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&amp; Hatch, 2013).</a:t>
            </a:r>
          </a:p>
        </p:txBody>
      </p:sp>
      <p:pic>
        <p:nvPicPr>
          <p:cNvPr id="1026" name="Picture 2" descr="ÎÏÎ¿ÏÎ­Î»ÎµÏÎ¼Î± ÎµÎ¹ÎºÏÎ½Î±Ï Î³Î¹Î± 4rs model fig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12" y="3149572"/>
            <a:ext cx="5352288" cy="349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 5"/>
          <p:cNvSpPr/>
          <p:nvPr/>
        </p:nvSpPr>
        <p:spPr>
          <a:xfrm>
            <a:off x="5599208" y="3149572"/>
            <a:ext cx="6096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collaboration of residents and stakeholders to create the place marketing / branding strategy, can be an important factor of success, as the result reflects the true identity and image of the city and not the individual views of the planners.</a:t>
            </a:r>
            <a:b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same time, they can mobilize the other participants in the process to achieve the best result</a:t>
            </a:r>
          </a:p>
        </p:txBody>
      </p:sp>
    </p:spTree>
    <p:extLst>
      <p:ext uri="{BB962C8B-B14F-4D97-AF65-F5344CB8AC3E}">
        <p14:creationId xmlns:p14="http://schemas.microsoft.com/office/powerpoint/2010/main" val="363268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01167" y="258901"/>
            <a:ext cx="1127759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000" b="1" i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el-GR" sz="2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 teams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have rights, in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terms of expressing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opinions, expressing ideas,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consulting, supporting or not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SMP as a whole or at the separate phases.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000" b="1" i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Roles</a:t>
            </a:r>
            <a:r>
              <a:rPr lang="el-GR" sz="2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answer to the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question 'who does what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?‘, with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respect to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other stakeholders or groups.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Roles should be clear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distinctive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and based on the capabilities of those who are called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to achieve the goals and the goals themselves. 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000" b="1" i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Responsibilities</a:t>
            </a:r>
            <a:r>
              <a:rPr lang="el-GR" sz="2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What responsibilities (small or large) derive from each role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are the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limits of each player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participative planning and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implementation of the SMP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en-US" sz="2000" b="1" i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el-GR" sz="2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 nature of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relationships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should be specific, with a clear communication process between members and a comprehensive framework for their organization.</a:t>
            </a:r>
            <a:endParaRPr lang="el-GR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Εικόνα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503" y="3767554"/>
            <a:ext cx="7038321" cy="3090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37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4464" y="283464"/>
            <a:ext cx="10515600" cy="66656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8Ps marketing model </a:t>
            </a:r>
            <a:r>
              <a:rPr lang="en-US" sz="2800" b="1" dirty="0" smtClean="0">
                <a:solidFill>
                  <a:srgbClr val="0070C0"/>
                </a:solidFill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</a:rPr>
              <a:t>Morisson</a:t>
            </a:r>
            <a:r>
              <a:rPr lang="en-US" sz="2800" b="1" dirty="0" smtClean="0">
                <a:solidFill>
                  <a:srgbClr val="0070C0"/>
                </a:solidFill>
              </a:rPr>
              <a:t>, 1999)</a:t>
            </a:r>
            <a:endParaRPr lang="el-GR" sz="2800" b="1" dirty="0">
              <a:solidFill>
                <a:srgbClr val="0070C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216535" y="1216986"/>
            <a:ext cx="69493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In the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implementation part,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clearly and on the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basis of the particular characteristics and the image of the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city each one of the following is being defined: The 8Ps dimensions one by one,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significance of each dimension, the participants and the actions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roduct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, price, </a:t>
            </a:r>
            <a:r>
              <a:rPr lang="en-US" sz="20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place &amp; </a:t>
            </a:r>
            <a:r>
              <a:rPr lang="en-US" sz="2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promotion </a:t>
            </a: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dimensions are derived from the traditional 4Ps marketing business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Thus,</a:t>
            </a:r>
            <a:r>
              <a:rPr lang="el-GR" sz="2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/>
              <a:t>they </a:t>
            </a:r>
            <a:r>
              <a:rPr lang="en-US" sz="2000" dirty="0" smtClean="0"/>
              <a:t>attribute </a:t>
            </a:r>
            <a:r>
              <a:rPr lang="en-US" sz="2000" dirty="0"/>
              <a:t>to the 'delivered </a:t>
            </a:r>
            <a:r>
              <a:rPr lang="en-US" sz="2000" dirty="0" smtClean="0"/>
              <a:t>good‘, which is </a:t>
            </a:r>
            <a:r>
              <a:rPr lang="en-US" sz="2000" dirty="0"/>
              <a:t>the 'image' of the city / place </a:t>
            </a:r>
            <a:r>
              <a:rPr lang="en-US" sz="2000" dirty="0" smtClean="0"/>
              <a:t>a </a:t>
            </a:r>
            <a:r>
              <a:rPr lang="en-US" sz="2000" dirty="0"/>
              <a:t>commodity-business dimension.</a:t>
            </a:r>
            <a:endParaRPr lang="el-GR" sz="2000" dirty="0" smtClean="0"/>
          </a:p>
          <a:p>
            <a:endParaRPr lang="el-GR" sz="2000" dirty="0"/>
          </a:p>
          <a:p>
            <a:r>
              <a:rPr lang="en-US" sz="2000" dirty="0"/>
              <a:t>However, </a:t>
            </a:r>
            <a:r>
              <a:rPr lang="en-US" sz="2000" dirty="0" smtClean="0"/>
              <a:t>as </a:t>
            </a:r>
            <a:r>
              <a:rPr lang="en-US" sz="2000" dirty="0"/>
              <a:t>the image of a city is much more complex (it contains many </a:t>
            </a:r>
            <a:r>
              <a:rPr lang="en-US" sz="2000" dirty="0" smtClean="0"/>
              <a:t>goods </a:t>
            </a:r>
            <a:r>
              <a:rPr lang="en-US" sz="2000" dirty="0"/>
              <a:t>and services), we attribute to it the concept of </a:t>
            </a:r>
            <a:r>
              <a:rPr lang="en-US" sz="2000" dirty="0" smtClean="0"/>
              <a:t>‘good’, </a:t>
            </a:r>
            <a:r>
              <a:rPr lang="en-US" sz="2000" dirty="0"/>
              <a:t>or more specifically </a:t>
            </a:r>
            <a:r>
              <a:rPr lang="en-US" sz="2000" dirty="0" smtClean="0"/>
              <a:t>of a ‘common good’, </a:t>
            </a:r>
            <a:r>
              <a:rPr lang="en-US" sz="2000" dirty="0"/>
              <a:t>because this image has been adopted by the city's groups and the joint effort of supporting and promoting it has </a:t>
            </a:r>
            <a:r>
              <a:rPr lang="en-US" sz="2000" dirty="0" smtClean="0"/>
              <a:t>already also determined it.</a:t>
            </a:r>
            <a:endParaRPr lang="el-GR" sz="2000" dirty="0"/>
          </a:p>
        </p:txBody>
      </p:sp>
      <p:pic>
        <p:nvPicPr>
          <p:cNvPr id="3074" name="Picture 2" descr="ÎÏÎ¿ÏÎ­Î»ÎµÏÎ¼Î± ÎµÎ¹ÎºÏÎ½Î±Ï Î³Î¹Î± 8Ps model figure BY MORRI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696" y="1085088"/>
            <a:ext cx="4718304" cy="4792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7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219520" y="453927"/>
            <a:ext cx="10387520" cy="1891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other four dimensions, 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people, programming, packaging, partnership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refer to functions that, in terms of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 participation and co-operation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identify individuals, planning,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partnerships and require the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of specialized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'packages of actions and means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to achieve more effective support for the image of the city</a:t>
            </a:r>
            <a:endParaRPr lang="el-GR" sz="2000" dirty="0">
              <a:latin typeface="Calibri" panose="020F0502020204030204" pitchFamily="34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219520" y="2513689"/>
            <a:ext cx="11740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</a:rPr>
              <a:t>The choice of this model was based on the </a:t>
            </a:r>
            <a:r>
              <a:rPr lang="en-US" sz="2000" dirty="0" smtClean="0">
                <a:latin typeface="Times New Roman" panose="02020603050405020304" pitchFamily="18" charset="0"/>
              </a:rPr>
              <a:t>following reasons</a:t>
            </a:r>
            <a:r>
              <a:rPr lang="en-US" sz="2000" dirty="0">
                <a:latin typeface="Times New Roman" panose="02020603050405020304" pitchFamily="18" charset="0"/>
              </a:rPr>
              <a:t>: </a:t>
            </a:r>
            <a:endParaRPr lang="en-US" sz="2000" dirty="0" smtClean="0">
              <a:latin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2000" dirty="0" smtClean="0">
                <a:latin typeface="Times New Roman" panose="02020603050405020304" pitchFamily="18" charset="0"/>
              </a:rPr>
              <a:t>in </a:t>
            </a:r>
            <a:r>
              <a:rPr lang="en-US" sz="2000" dirty="0">
                <a:latin typeface="Times New Roman" panose="02020603050405020304" pitchFamily="18" charset="0"/>
              </a:rPr>
              <a:t>relation to the model of '4Ps', which is clearly a business model, the model of </a:t>
            </a:r>
            <a:r>
              <a:rPr lang="en-US" sz="2000" dirty="0" smtClean="0">
                <a:latin typeface="Times New Roman" panose="02020603050405020304" pitchFamily="18" charset="0"/>
              </a:rPr>
              <a:t>'8Ps</a:t>
            </a:r>
            <a:r>
              <a:rPr lang="en-US" sz="2000" dirty="0">
                <a:latin typeface="Times New Roman" panose="02020603050405020304" pitchFamily="18" charset="0"/>
              </a:rPr>
              <a:t>', is more detailed and includes parameters such as ‘partnership’, ‘people’ and ‘</a:t>
            </a:r>
            <a:r>
              <a:rPr lang="en-US" sz="2000" dirty="0" err="1">
                <a:latin typeface="Times New Roman" panose="02020603050405020304" pitchFamily="18" charset="0"/>
              </a:rPr>
              <a:t>packaging</a:t>
            </a:r>
            <a:r>
              <a:rPr lang="en-US" sz="2000" dirty="0" err="1" smtClean="0">
                <a:latin typeface="Times New Roman" panose="02020603050405020304" pitchFamily="18" charset="0"/>
              </a:rPr>
              <a:t>’,which</a:t>
            </a:r>
            <a:r>
              <a:rPr lang="en-US" sz="2000" dirty="0" smtClean="0">
                <a:latin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</a:rPr>
              <a:t>are essential for the successful implementation of a place marketing plan, </a:t>
            </a:r>
            <a:endParaRPr lang="el-GR" sz="2000" dirty="0">
              <a:latin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2000" dirty="0" smtClean="0">
                <a:latin typeface="Times New Roman" panose="02020603050405020304" pitchFamily="18" charset="0"/>
              </a:rPr>
              <a:t>in relation to </a:t>
            </a:r>
            <a:r>
              <a:rPr lang="en-US" sz="2000" dirty="0">
                <a:latin typeface="Times New Roman" panose="02020603050405020304" pitchFamily="18" charset="0"/>
              </a:rPr>
              <a:t>the model of the '7 Ps', it is more representative as it focuses only on the services </a:t>
            </a:r>
            <a:r>
              <a:rPr lang="en-US" sz="2000" dirty="0" smtClean="0">
                <a:latin typeface="Times New Roman" panose="02020603050405020304" pitchFamily="18" charset="0"/>
              </a:rPr>
              <a:t>sector,</a:t>
            </a:r>
            <a:r>
              <a:rPr lang="el-GR" sz="2000" dirty="0" smtClean="0">
                <a:latin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</a:rPr>
              <a:t>since </a:t>
            </a:r>
            <a:r>
              <a:rPr lang="en-US" sz="2000" dirty="0">
                <a:latin typeface="Times New Roman" panose="02020603050405020304" pitchFamily="18" charset="0"/>
              </a:rPr>
              <a:t>the promotion of a place image is much more complex in design and implementation </a:t>
            </a:r>
            <a:endParaRPr lang="el-GR" sz="2000" dirty="0">
              <a:latin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en-US" sz="2000" dirty="0" smtClean="0">
                <a:latin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</a:rPr>
              <a:t>marketing of the region due to its specificity, in order to be effective, it requires </a:t>
            </a:r>
            <a:r>
              <a:rPr lang="en-US" sz="2000" dirty="0" smtClean="0">
                <a:latin typeface="Times New Roman" panose="02020603050405020304" pitchFamily="18" charset="0"/>
              </a:rPr>
              <a:t>the</a:t>
            </a:r>
            <a:r>
              <a:rPr lang="el-GR" sz="2000" dirty="0" smtClean="0">
                <a:latin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</a:rPr>
              <a:t>cooperation </a:t>
            </a:r>
            <a:r>
              <a:rPr lang="en-US" sz="2000" dirty="0">
                <a:latin typeface="Times New Roman" panose="02020603050405020304" pitchFamily="18" charset="0"/>
              </a:rPr>
              <a:t>among the local actors of the </a:t>
            </a:r>
            <a:r>
              <a:rPr lang="en-US" sz="2000" dirty="0" smtClean="0">
                <a:latin typeface="Times New Roman" panose="02020603050405020304" pitchFamily="18" charset="0"/>
              </a:rPr>
              <a:t>place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987555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2 - Θέση περιεχομένου"/>
          <p:cNvSpPr>
            <a:spLocks noGrp="1"/>
          </p:cNvSpPr>
          <p:nvPr>
            <p:ph idx="1"/>
          </p:nvPr>
        </p:nvSpPr>
        <p:spPr>
          <a:xfrm>
            <a:off x="300831" y="1204913"/>
            <a:ext cx="11777663" cy="5191125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solidFill>
                  <a:schemeClr val="hlink"/>
                </a:solidFill>
              </a:rPr>
              <a:t>Joint Marketing Model (Common for both Larissa and </a:t>
            </a:r>
            <a:r>
              <a:rPr lang="en-US" altLang="el-GR" dirty="0" err="1" smtClean="0">
                <a:solidFill>
                  <a:schemeClr val="hlink"/>
                </a:solidFill>
              </a:rPr>
              <a:t>Kozani</a:t>
            </a:r>
            <a:r>
              <a:rPr lang="en-US" altLang="el-GR" dirty="0" smtClean="0">
                <a:solidFill>
                  <a:schemeClr val="hlink"/>
                </a:solidFill>
              </a:rPr>
              <a:t>)</a:t>
            </a:r>
            <a:endParaRPr lang="el-GR" altLang="el-GR" dirty="0" smtClean="0">
              <a:solidFill>
                <a:schemeClr val="hlink"/>
              </a:solidFill>
            </a:endParaRPr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295274" y="243682"/>
            <a:ext cx="11788775" cy="7651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FF0000"/>
                </a:solidFill>
              </a:rPr>
              <a:t>SELECTED</a:t>
            </a:r>
            <a:r>
              <a:rPr lang="el-GR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MARKETING MODELS </a:t>
            </a:r>
            <a:r>
              <a:rPr lang="en-US" sz="4000" dirty="0" smtClean="0"/>
              <a:t>			</a:t>
            </a:r>
            <a:endParaRPr lang="el-GR" b="1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415925" y="1824038"/>
            <a:ext cx="3681413" cy="1612900"/>
          </a:xfrm>
          <a:prstGeom prst="rect">
            <a:avLst/>
          </a:prstGeom>
          <a:solidFill>
            <a:srgbClr val="BBB2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8P’s</a:t>
            </a:r>
            <a:r>
              <a:rPr lang="en-US" altLang="el-GR" dirty="0">
                <a:latin typeface="Calibri" panose="020F0502020204030204" pitchFamily="34" charset="0"/>
              </a:rPr>
              <a:t> (</a:t>
            </a:r>
            <a:r>
              <a:rPr lang="en-US" altLang="el-GR" dirty="0" err="1">
                <a:latin typeface="Calibri" panose="020F0502020204030204" pitchFamily="34" charset="0"/>
              </a:rPr>
              <a:t>Morisson</a:t>
            </a:r>
            <a:r>
              <a:rPr lang="en-US" altLang="el-GR" dirty="0">
                <a:latin typeface="Calibri" panose="020F0502020204030204" pitchFamily="34" charset="0"/>
              </a:rPr>
              <a:t>, 1999)</a:t>
            </a:r>
          </a:p>
          <a:p>
            <a:pPr algn="ctr"/>
            <a:r>
              <a:rPr lang="en-US" altLang="el-GR" dirty="0">
                <a:latin typeface="Calibri" panose="020F0502020204030204" pitchFamily="34" charset="0"/>
              </a:rPr>
              <a:t>Product, Price, Place, Promotion, </a:t>
            </a:r>
          </a:p>
          <a:p>
            <a:pPr algn="ctr"/>
            <a:r>
              <a:rPr lang="en-US" altLang="el-GR" dirty="0">
                <a:latin typeface="Calibri" panose="020F0502020204030204" pitchFamily="34" charset="0"/>
              </a:rPr>
              <a:t>People, Programming, Packaging,</a:t>
            </a:r>
          </a:p>
          <a:p>
            <a:pPr algn="ctr"/>
            <a:r>
              <a:rPr lang="en-US" altLang="el-GR" dirty="0">
                <a:latin typeface="Calibri" panose="020F0502020204030204" pitchFamily="34" charset="0"/>
              </a:rPr>
              <a:t>Partnership</a:t>
            </a: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(technocratic model)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48" name="Line 5"/>
          <p:cNvSpPr>
            <a:spLocks noChangeShapeType="1"/>
          </p:cNvSpPr>
          <p:nvPr/>
        </p:nvSpPr>
        <p:spPr bwMode="auto">
          <a:xfrm>
            <a:off x="4402138" y="2438400"/>
            <a:ext cx="0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>
            <a:off x="4198938" y="267493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4721225" y="1824038"/>
            <a:ext cx="3457575" cy="1612900"/>
          </a:xfrm>
          <a:prstGeom prst="rect">
            <a:avLst/>
          </a:prstGeom>
          <a:solidFill>
            <a:srgbClr val="BBB2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4R’s</a:t>
            </a:r>
            <a:r>
              <a:rPr lang="en-US" altLang="el-GR" dirty="0">
                <a:latin typeface="Calibri" panose="020F0502020204030204" pitchFamily="34" charset="0"/>
              </a:rPr>
              <a:t> (</a:t>
            </a:r>
            <a:r>
              <a:rPr lang="el-GR" altLang="el-GR" dirty="0" err="1">
                <a:latin typeface="Calibri" panose="020F0502020204030204" pitchFamily="34" charset="0"/>
              </a:rPr>
              <a:t>Aitken</a:t>
            </a:r>
            <a:r>
              <a:rPr lang="el-GR" altLang="el-GR" dirty="0">
                <a:latin typeface="Calibri" panose="020F0502020204030204" pitchFamily="34" charset="0"/>
              </a:rPr>
              <a:t> &amp; </a:t>
            </a:r>
            <a:r>
              <a:rPr lang="el-GR" altLang="el-GR" dirty="0" err="1">
                <a:latin typeface="Calibri" panose="020F0502020204030204" pitchFamily="34" charset="0"/>
              </a:rPr>
              <a:t>Campello</a:t>
            </a:r>
            <a:r>
              <a:rPr lang="el-GR" altLang="el-GR" dirty="0">
                <a:latin typeface="Calibri" panose="020F0502020204030204" pitchFamily="34" charset="0"/>
              </a:rPr>
              <a:t>, 2011 </a:t>
            </a:r>
            <a:r>
              <a:rPr lang="en-US" altLang="el-GR" dirty="0">
                <a:latin typeface="Calibri" panose="020F0502020204030204" pitchFamily="34" charset="0"/>
              </a:rPr>
              <a:t>)</a:t>
            </a:r>
          </a:p>
          <a:p>
            <a:pPr algn="ctr"/>
            <a:r>
              <a:rPr lang="en-US" altLang="el-GR" dirty="0">
                <a:latin typeface="Calibri" panose="020F0502020204030204" pitchFamily="34" charset="0"/>
              </a:rPr>
              <a:t>Rights, Roles, Responsibilities, </a:t>
            </a:r>
          </a:p>
          <a:p>
            <a:pPr algn="ctr"/>
            <a:r>
              <a:rPr lang="en-US" altLang="el-GR" dirty="0">
                <a:latin typeface="Calibri" panose="020F0502020204030204" pitchFamily="34" charset="0"/>
              </a:rPr>
              <a:t>Relationships </a:t>
            </a:r>
          </a:p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(participatory model)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51" name="Line 8"/>
          <p:cNvSpPr>
            <a:spLocks noChangeShapeType="1"/>
          </p:cNvSpPr>
          <p:nvPr/>
        </p:nvSpPr>
        <p:spPr bwMode="auto">
          <a:xfrm>
            <a:off x="8280400" y="2674938"/>
            <a:ext cx="482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8987346" y="1721867"/>
            <a:ext cx="523875" cy="1843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l-GR" altLang="el-GR" b="1" dirty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I</a:t>
            </a:r>
            <a:endParaRPr lang="el-GR" altLang="el-GR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M</a:t>
            </a:r>
            <a:endParaRPr lang="el-GR" altLang="el-GR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A</a:t>
            </a:r>
            <a:endParaRPr lang="el-GR" altLang="el-GR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G</a:t>
            </a:r>
            <a:endParaRPr lang="el-GR" altLang="el-GR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>
                <a:latin typeface="Calibri" panose="020F0502020204030204" pitchFamily="34" charset="0"/>
              </a:rPr>
              <a:t>E</a:t>
            </a:r>
            <a:endParaRPr lang="el-GR" altLang="el-GR" b="1" dirty="0" smtClean="0">
              <a:latin typeface="Calibri" panose="020F0502020204030204" pitchFamily="34" charset="0"/>
            </a:endParaRPr>
          </a:p>
          <a:p>
            <a:pPr algn="ctr"/>
            <a:endParaRPr lang="en-US" altLang="el-GR" b="1" dirty="0">
              <a:latin typeface="Calibri" panose="020F0502020204030204" pitchFamily="34" charset="0"/>
            </a:endParaRPr>
          </a:p>
        </p:txBody>
      </p:sp>
      <p:sp>
        <p:nvSpPr>
          <p:cNvPr id="31753" name="Rectangle 10"/>
          <p:cNvSpPr>
            <a:spLocks noChangeArrowheads="1"/>
          </p:cNvSpPr>
          <p:nvPr/>
        </p:nvSpPr>
        <p:spPr bwMode="auto">
          <a:xfrm>
            <a:off x="10218738" y="1824038"/>
            <a:ext cx="1676400" cy="3524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strategies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54" name="Rectangle 11"/>
          <p:cNvSpPr>
            <a:spLocks noChangeArrowheads="1"/>
          </p:cNvSpPr>
          <p:nvPr/>
        </p:nvSpPr>
        <p:spPr bwMode="auto">
          <a:xfrm>
            <a:off x="10218738" y="2262188"/>
            <a:ext cx="1676400" cy="3524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tactics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10218738" y="2674938"/>
            <a:ext cx="1676400" cy="85407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l-GR" sz="1600" dirty="0" smtClean="0">
              <a:latin typeface="Calibri" panose="020F0502020204030204" pitchFamily="34" charset="0"/>
            </a:endParaRPr>
          </a:p>
          <a:p>
            <a:pPr algn="ctr"/>
            <a:r>
              <a:rPr lang="en-US" altLang="el-GR" sz="1600" dirty="0" smtClean="0">
                <a:latin typeface="Calibri" panose="020F0502020204030204" pitchFamily="34" charset="0"/>
              </a:rPr>
              <a:t>s</a:t>
            </a:r>
            <a:r>
              <a:rPr lang="en-US" altLang="el-GR" sz="1600" dirty="0" smtClean="0">
                <a:latin typeface="Calibri" panose="020F0502020204030204" pitchFamily="34" charset="0"/>
              </a:rPr>
              <a:t>pecialized </a:t>
            </a:r>
          </a:p>
          <a:p>
            <a:pPr algn="ctr"/>
            <a:r>
              <a:rPr lang="en-US" altLang="el-GR" sz="1600" dirty="0" smtClean="0">
                <a:latin typeface="Calibri" panose="020F0502020204030204" pitchFamily="34" charset="0"/>
              </a:rPr>
              <a:t>promotion </a:t>
            </a:r>
          </a:p>
          <a:p>
            <a:pPr algn="ctr"/>
            <a:r>
              <a:rPr lang="en-US" altLang="el-GR" sz="1600" dirty="0" smtClean="0">
                <a:latin typeface="Calibri" panose="020F0502020204030204" pitchFamily="34" charset="0"/>
              </a:rPr>
              <a:t>packages</a:t>
            </a:r>
          </a:p>
          <a:p>
            <a:pPr algn="ctr"/>
            <a:r>
              <a:rPr lang="en-US" altLang="el-GR" sz="1600" dirty="0" smtClean="0">
                <a:latin typeface="Calibri" panose="020F0502020204030204" pitchFamily="34" charset="0"/>
              </a:rPr>
              <a:t> </a:t>
            </a:r>
            <a:endParaRPr lang="en-US" altLang="el-GR" sz="1600" dirty="0">
              <a:latin typeface="Calibri" panose="020F0502020204030204" pitchFamily="34" charset="0"/>
            </a:endParaRPr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>
            <a:off x="9601200" y="2057400"/>
            <a:ext cx="500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57" name="Line 14"/>
          <p:cNvSpPr>
            <a:spLocks noChangeShapeType="1"/>
          </p:cNvSpPr>
          <p:nvPr/>
        </p:nvSpPr>
        <p:spPr bwMode="auto">
          <a:xfrm>
            <a:off x="9601200" y="2438400"/>
            <a:ext cx="500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58" name="Line 15"/>
          <p:cNvSpPr>
            <a:spLocks noChangeShapeType="1"/>
          </p:cNvSpPr>
          <p:nvPr/>
        </p:nvSpPr>
        <p:spPr bwMode="auto">
          <a:xfrm>
            <a:off x="9601200" y="3040063"/>
            <a:ext cx="500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59" name="Rectangle 16"/>
          <p:cNvSpPr>
            <a:spLocks noChangeArrowheads="1"/>
          </p:cNvSpPr>
          <p:nvPr/>
        </p:nvSpPr>
        <p:spPr bwMode="auto">
          <a:xfrm>
            <a:off x="846138" y="3589338"/>
            <a:ext cx="10687050" cy="4413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b="1" dirty="0">
                <a:latin typeface="Calibri" panose="020F0502020204030204" pitchFamily="34" charset="0"/>
              </a:rPr>
              <a:t>Model’s characteristics</a:t>
            </a:r>
            <a:r>
              <a:rPr lang="en-US" altLang="el-GR" dirty="0"/>
              <a:t>: </a:t>
            </a:r>
            <a:r>
              <a:rPr lang="en-US" altLang="el-GR" dirty="0" smtClean="0">
                <a:latin typeface="Calibri" panose="020F0502020204030204" pitchFamily="34" charset="0"/>
              </a:rPr>
              <a:t>Participation, </a:t>
            </a:r>
            <a:r>
              <a:rPr lang="en-US" altLang="el-GR" dirty="0" smtClean="0">
                <a:latin typeface="Calibri" panose="020F0502020204030204" pitchFamily="34" charset="0"/>
              </a:rPr>
              <a:t>Innovation</a:t>
            </a:r>
            <a:r>
              <a:rPr lang="en-US" altLang="el-GR" dirty="0" smtClean="0">
                <a:latin typeface="Calibri" panose="020F0502020204030204" pitchFamily="34" charset="0"/>
              </a:rPr>
              <a:t>, Reality</a:t>
            </a:r>
            <a:r>
              <a:rPr lang="en-US" altLang="el-GR" dirty="0">
                <a:latin typeface="Calibri" panose="020F0502020204030204" pitchFamily="34" charset="0"/>
              </a:rPr>
              <a:t>, immediacy, </a:t>
            </a:r>
            <a:r>
              <a:rPr lang="en-US" altLang="el-GR" dirty="0" smtClean="0">
                <a:latin typeface="Calibri" panose="020F0502020204030204" pitchFamily="34" charset="0"/>
              </a:rPr>
              <a:t>flexibility</a:t>
            </a:r>
            <a:r>
              <a:rPr lang="en-US" altLang="el-GR" dirty="0" smtClean="0">
                <a:latin typeface="Calibri" panose="020F0502020204030204" pitchFamily="34" charset="0"/>
              </a:rPr>
              <a:t>, functionality, time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415925" y="4143375"/>
            <a:ext cx="617538" cy="2311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400" b="1" dirty="0"/>
              <a:t>S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T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R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A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T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E</a:t>
            </a:r>
            <a:endParaRPr lang="el-GR" altLang="el-GR" sz="1400" b="1" dirty="0"/>
          </a:p>
          <a:p>
            <a:pPr algn="ctr"/>
            <a:r>
              <a:rPr lang="en-US" altLang="el-GR" sz="1400" b="1" dirty="0"/>
              <a:t>G</a:t>
            </a:r>
            <a:endParaRPr lang="el-GR" altLang="el-GR" sz="1400" b="1" dirty="0"/>
          </a:p>
          <a:p>
            <a:pPr algn="ctr"/>
            <a:r>
              <a:rPr lang="en-US" altLang="el-GR" sz="1400" b="1" dirty="0" smtClean="0"/>
              <a:t>Y</a:t>
            </a:r>
            <a:endParaRPr lang="el-GR" altLang="el-GR" sz="1400" b="1" dirty="0"/>
          </a:p>
        </p:txBody>
      </p:sp>
      <p:sp>
        <p:nvSpPr>
          <p:cNvPr id="31761" name="Rectangle 18"/>
          <p:cNvSpPr>
            <a:spLocks noChangeArrowheads="1"/>
          </p:cNvSpPr>
          <p:nvPr/>
        </p:nvSpPr>
        <p:spPr bwMode="auto">
          <a:xfrm>
            <a:off x="1498600" y="4356100"/>
            <a:ext cx="1490663" cy="4159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LARISSA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62" name="Rectangle 19"/>
          <p:cNvSpPr>
            <a:spLocks noChangeArrowheads="1"/>
          </p:cNvSpPr>
          <p:nvPr/>
        </p:nvSpPr>
        <p:spPr bwMode="auto">
          <a:xfrm>
            <a:off x="1498600" y="5753100"/>
            <a:ext cx="1490663" cy="41592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KOZANI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63" name="Rectangle 20"/>
          <p:cNvSpPr>
            <a:spLocks noChangeArrowheads="1"/>
          </p:cNvSpPr>
          <p:nvPr/>
        </p:nvSpPr>
        <p:spPr bwMode="auto">
          <a:xfrm>
            <a:off x="3249613" y="4872038"/>
            <a:ext cx="1897062" cy="7302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Main Strategy: </a:t>
            </a:r>
            <a:endParaRPr lang="en-US" altLang="el-GR" dirty="0">
              <a:latin typeface="Calibri" panose="020F0502020204030204" pitchFamily="34" charset="0"/>
            </a:endParaRPr>
          </a:p>
          <a:p>
            <a:pPr algn="ctr"/>
            <a:r>
              <a:rPr lang="en-US" altLang="el-GR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Participatory</a:t>
            </a:r>
            <a:r>
              <a:rPr lang="en-US" altLang="el-GR" dirty="0" smtClean="0">
                <a:latin typeface="Calibri" panose="020F0502020204030204" pitchFamily="34" charset="0"/>
              </a:rPr>
              <a:t> 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64" name="Rectangle 21"/>
          <p:cNvSpPr>
            <a:spLocks noChangeArrowheads="1"/>
          </p:cNvSpPr>
          <p:nvPr/>
        </p:nvSpPr>
        <p:spPr bwMode="auto">
          <a:xfrm>
            <a:off x="5553075" y="4143375"/>
            <a:ext cx="1897063" cy="4286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UNIQUENESS</a:t>
            </a:r>
            <a:endParaRPr lang="el-GR" altLang="el-GR" dirty="0"/>
          </a:p>
        </p:txBody>
      </p:sp>
      <p:sp>
        <p:nvSpPr>
          <p:cNvPr id="31765" name="Rectangle 22"/>
          <p:cNvSpPr>
            <a:spLocks noChangeArrowheads="1"/>
          </p:cNvSpPr>
          <p:nvPr/>
        </p:nvSpPr>
        <p:spPr bwMode="auto">
          <a:xfrm>
            <a:off x="5553075" y="5387975"/>
            <a:ext cx="1897063" cy="428625"/>
          </a:xfrm>
          <a:prstGeom prst="rect">
            <a:avLst/>
          </a:prstGeom>
          <a:solidFill>
            <a:srgbClr val="BBB2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FOCUS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66" name="Rectangle 23"/>
          <p:cNvSpPr>
            <a:spLocks noChangeArrowheads="1"/>
          </p:cNvSpPr>
          <p:nvPr/>
        </p:nvSpPr>
        <p:spPr bwMode="auto">
          <a:xfrm>
            <a:off x="5553075" y="5967413"/>
            <a:ext cx="1897063" cy="428625"/>
          </a:xfrm>
          <a:prstGeom prst="rect">
            <a:avLst/>
          </a:prstGeom>
          <a:solidFill>
            <a:srgbClr val="BBB2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DIFFERENTIATION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67" name="Line 28"/>
          <p:cNvSpPr>
            <a:spLocks noChangeShapeType="1"/>
          </p:cNvSpPr>
          <p:nvPr/>
        </p:nvSpPr>
        <p:spPr bwMode="auto">
          <a:xfrm>
            <a:off x="2989263" y="5967413"/>
            <a:ext cx="1108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68" name="Line 29"/>
          <p:cNvSpPr>
            <a:spLocks noChangeShapeType="1"/>
          </p:cNvSpPr>
          <p:nvPr/>
        </p:nvSpPr>
        <p:spPr bwMode="auto">
          <a:xfrm flipV="1">
            <a:off x="4097338" y="5602288"/>
            <a:ext cx="0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69" name="Line 32"/>
          <p:cNvSpPr>
            <a:spLocks noChangeShapeType="1"/>
          </p:cNvSpPr>
          <p:nvPr/>
        </p:nvSpPr>
        <p:spPr bwMode="auto">
          <a:xfrm>
            <a:off x="2989263" y="4572000"/>
            <a:ext cx="1108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0" name="Line 33"/>
          <p:cNvSpPr>
            <a:spLocks noChangeShapeType="1"/>
          </p:cNvSpPr>
          <p:nvPr/>
        </p:nvSpPr>
        <p:spPr bwMode="auto">
          <a:xfrm>
            <a:off x="4097338" y="4572000"/>
            <a:ext cx="0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1" name="Rectangle 34"/>
          <p:cNvSpPr>
            <a:spLocks noChangeArrowheads="1"/>
          </p:cNvSpPr>
          <p:nvPr/>
        </p:nvSpPr>
        <p:spPr bwMode="auto">
          <a:xfrm>
            <a:off x="5553075" y="4657725"/>
            <a:ext cx="1897063" cy="4286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dirty="0" smtClean="0">
                <a:latin typeface="Calibri" panose="020F0502020204030204" pitchFamily="34" charset="0"/>
              </a:rPr>
              <a:t>FOCUS</a:t>
            </a:r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31772" name="Line 35"/>
          <p:cNvSpPr>
            <a:spLocks noChangeShapeType="1"/>
          </p:cNvSpPr>
          <p:nvPr/>
        </p:nvSpPr>
        <p:spPr bwMode="auto">
          <a:xfrm flipV="1">
            <a:off x="5146675" y="4356100"/>
            <a:ext cx="406400" cy="884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3" name="Line 36"/>
          <p:cNvSpPr>
            <a:spLocks noChangeShapeType="1"/>
          </p:cNvSpPr>
          <p:nvPr/>
        </p:nvSpPr>
        <p:spPr bwMode="auto">
          <a:xfrm flipV="1">
            <a:off x="5146675" y="4872038"/>
            <a:ext cx="406400" cy="368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4" name="Line 37"/>
          <p:cNvSpPr>
            <a:spLocks noChangeShapeType="1"/>
          </p:cNvSpPr>
          <p:nvPr/>
        </p:nvSpPr>
        <p:spPr bwMode="auto">
          <a:xfrm>
            <a:off x="5146675" y="5240338"/>
            <a:ext cx="40640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5" name="Line 38"/>
          <p:cNvSpPr>
            <a:spLocks noChangeShapeType="1"/>
          </p:cNvSpPr>
          <p:nvPr/>
        </p:nvSpPr>
        <p:spPr bwMode="auto">
          <a:xfrm>
            <a:off x="5146675" y="5240338"/>
            <a:ext cx="406400" cy="92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1776" name="Oval 39" descr="Γαλάζιο χαρτομάντιλο"/>
          <p:cNvSpPr>
            <a:spLocks noChangeArrowheads="1"/>
          </p:cNvSpPr>
          <p:nvPr/>
        </p:nvSpPr>
        <p:spPr bwMode="auto">
          <a:xfrm>
            <a:off x="7831138" y="4357688"/>
            <a:ext cx="931862" cy="514350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REGION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77" name="Oval 40" descr="Γαλάζιο χαρτομάντιλο"/>
          <p:cNvSpPr>
            <a:spLocks noChangeArrowheads="1"/>
          </p:cNvSpPr>
          <p:nvPr/>
        </p:nvSpPr>
        <p:spPr bwMode="auto">
          <a:xfrm>
            <a:off x="8999538" y="4249738"/>
            <a:ext cx="1101725" cy="728662"/>
          </a:xfrm>
          <a:prstGeom prst="ellipse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HELLAS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78" name="Oval 41" descr="Επιστολόχαρτο"/>
          <p:cNvSpPr>
            <a:spLocks noChangeArrowheads="1"/>
          </p:cNvSpPr>
          <p:nvPr/>
        </p:nvSpPr>
        <p:spPr bwMode="auto">
          <a:xfrm>
            <a:off x="10431463" y="4143375"/>
            <a:ext cx="1328737" cy="942975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1400" b="1" dirty="0" smtClean="0">
                <a:latin typeface="Calibri" panose="020F0502020204030204" pitchFamily="34" charset="0"/>
              </a:rPr>
              <a:t>SOUTH EUROPE</a:t>
            </a:r>
            <a:endParaRPr lang="el-GR" altLang="el-GR" sz="1400" b="1" dirty="0">
              <a:latin typeface="Calibri" panose="020F0502020204030204" pitchFamily="34" charset="0"/>
            </a:endParaRPr>
          </a:p>
          <a:p>
            <a:pPr algn="ctr"/>
            <a:r>
              <a:rPr lang="en-US" altLang="el-GR" sz="1400" b="1" dirty="0" smtClean="0">
                <a:latin typeface="Calibri" panose="020F0502020204030204" pitchFamily="34" charset="0"/>
              </a:rPr>
              <a:t>THE MEDITERRANEAN</a:t>
            </a:r>
            <a:endParaRPr lang="en-US" altLang="el-GR" sz="1400" b="1" dirty="0">
              <a:latin typeface="Calibri" panose="020F0502020204030204" pitchFamily="34" charset="0"/>
            </a:endParaRPr>
          </a:p>
        </p:txBody>
      </p:sp>
      <p:sp>
        <p:nvSpPr>
          <p:cNvPr id="31779" name="Oval 42" descr="Δημοσιογραφικό χαρτί"/>
          <p:cNvSpPr>
            <a:spLocks noChangeArrowheads="1"/>
          </p:cNvSpPr>
          <p:nvPr/>
        </p:nvSpPr>
        <p:spPr bwMode="auto">
          <a:xfrm>
            <a:off x="7855522" y="5559425"/>
            <a:ext cx="931862" cy="51435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REGION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80" name="Oval 43" descr="Δημοσιογραφικό χαρτί"/>
          <p:cNvSpPr>
            <a:spLocks noChangeArrowheads="1"/>
          </p:cNvSpPr>
          <p:nvPr/>
        </p:nvSpPr>
        <p:spPr bwMode="auto">
          <a:xfrm>
            <a:off x="9056053" y="5387975"/>
            <a:ext cx="1101725" cy="728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HELLAS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31781" name="Oval 44" descr="Ροζ χαρτομάντιλο"/>
          <p:cNvSpPr>
            <a:spLocks noChangeArrowheads="1"/>
          </p:cNvSpPr>
          <p:nvPr/>
        </p:nvSpPr>
        <p:spPr bwMode="auto">
          <a:xfrm>
            <a:off x="10453767" y="5252244"/>
            <a:ext cx="1328738" cy="942975"/>
          </a:xfrm>
          <a:prstGeom prst="ellipse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b="1" dirty="0" smtClean="0">
                <a:latin typeface="Calibri" panose="020F0502020204030204" pitchFamily="34" charset="0"/>
              </a:rPr>
              <a:t>THE BALKANS</a:t>
            </a:r>
            <a:endParaRPr lang="el-GR" altLang="el-GR" b="1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5639D83-EDD5-429F-BC92-BEFFC5118441}" type="slidenum">
              <a:rPr lang="el-GR" altLang="el-GR">
                <a:solidFill>
                  <a:srgbClr val="898989"/>
                </a:solidFill>
                <a:latin typeface="Calibri" panose="020F0502020204030204" pitchFamily="34" charset="0"/>
              </a:rPr>
              <a:pPr/>
              <a:t>9</a:t>
            </a:fld>
            <a:endParaRPr lang="el-GR" altLang="el-GR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15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920</Words>
  <Application>Microsoft Office PowerPoint</Application>
  <PresentationFormat>Ευρεία οθόνη</PresentationFormat>
  <Paragraphs>96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Θέμα του Office</vt:lpstr>
      <vt:lpstr>Παρουσίαση του PowerPoint</vt:lpstr>
      <vt:lpstr>Παρουσίαση του PowerPoint</vt:lpstr>
      <vt:lpstr>4Ps Marketing Mix – Jerome McCarthy (1960)</vt:lpstr>
      <vt:lpstr>7Ps Marketing Mix - Booms &amp; Bitner (1981)</vt:lpstr>
      <vt:lpstr>4Rs model (Aitken &amp; Campello, 2011)</vt:lpstr>
      <vt:lpstr>Παρουσίαση του PowerPoint</vt:lpstr>
      <vt:lpstr>8Ps marketing model (Morisson, 1999)</vt:lpstr>
      <vt:lpstr>Παρουσίαση του PowerPoint</vt:lpstr>
      <vt:lpstr>SELECTED MARKETING MODELS    </vt:lpstr>
      <vt:lpstr>ΕΞΕΙΔΙΚΕΥΜΕΝΑ ΠΑΚΕΤΑ ΠΡΟΩΘΗΣΗΣ: ΛΑΡΙΣΑ και ΚΟΖΑΝΗ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metaxas</dc:creator>
  <cp:lastModifiedBy>Admin</cp:lastModifiedBy>
  <cp:revision>20</cp:revision>
  <dcterms:created xsi:type="dcterms:W3CDTF">2018-11-21T11:01:13Z</dcterms:created>
  <dcterms:modified xsi:type="dcterms:W3CDTF">2019-01-08T13:01:51Z</dcterms:modified>
</cp:coreProperties>
</file>