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9" r:id="rId2"/>
    <p:sldId id="331" r:id="rId3"/>
    <p:sldId id="332" r:id="rId4"/>
    <p:sldId id="330" r:id="rId5"/>
    <p:sldId id="334" r:id="rId6"/>
    <p:sldId id="333" r:id="rId7"/>
    <p:sldId id="335" r:id="rId8"/>
    <p:sldId id="336" r:id="rId9"/>
    <p:sldId id="337" r:id="rId10"/>
    <p:sldId id="338" r:id="rId11"/>
    <p:sldId id="339" r:id="rId12"/>
    <p:sldId id="342" r:id="rId13"/>
    <p:sldId id="349" r:id="rId14"/>
    <p:sldId id="341" r:id="rId15"/>
    <p:sldId id="344" r:id="rId16"/>
    <p:sldId id="350" r:id="rId17"/>
    <p:sldId id="345" r:id="rId18"/>
    <p:sldId id="343" r:id="rId19"/>
    <p:sldId id="346" r:id="rId20"/>
    <p:sldId id="347" r:id="rId21"/>
    <p:sldId id="340" r:id="rId22"/>
    <p:sldId id="348" r:id="rId23"/>
    <p:sldId id="256" r:id="rId24"/>
    <p:sldId id="257" r:id="rId25"/>
    <p:sldId id="258" r:id="rId26"/>
    <p:sldId id="259" r:id="rId27"/>
    <p:sldId id="261" r:id="rId28"/>
    <p:sldId id="262" r:id="rId29"/>
    <p:sldId id="263" r:id="rId30"/>
    <p:sldId id="264" r:id="rId31"/>
    <p:sldId id="265" r:id="rId32"/>
    <p:sldId id="266" r:id="rId33"/>
    <p:sldId id="267" r:id="rId34"/>
    <p:sldId id="268" r:id="rId35"/>
    <p:sldId id="276" r:id="rId36"/>
    <p:sldId id="271"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311" r:id="rId69"/>
    <p:sldId id="312" r:id="rId70"/>
    <p:sldId id="313" r:id="rId71"/>
    <p:sldId id="314" r:id="rId72"/>
    <p:sldId id="315" r:id="rId73"/>
    <p:sldId id="316" r:id="rId74"/>
    <p:sldId id="317" r:id="rId75"/>
    <p:sldId id="318" r:id="rId76"/>
    <p:sldId id="319" r:id="rId77"/>
    <p:sldId id="320" r:id="rId78"/>
    <p:sldId id="269" r:id="rId79"/>
    <p:sldId id="270" r:id="rId80"/>
    <p:sldId id="278" r:id="rId81"/>
    <p:sldId id="327" r:id="rId82"/>
    <p:sldId id="328" r:id="rId8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638053-2572-453F-BDF9-3E42EC8C33D2}">
          <p14:sldIdLst>
            <p14:sldId id="329"/>
            <p14:sldId id="331"/>
            <p14:sldId id="332"/>
            <p14:sldId id="330"/>
            <p14:sldId id="334"/>
            <p14:sldId id="333"/>
            <p14:sldId id="335"/>
            <p14:sldId id="336"/>
            <p14:sldId id="337"/>
            <p14:sldId id="338"/>
            <p14:sldId id="339"/>
            <p14:sldId id="342"/>
            <p14:sldId id="349"/>
            <p14:sldId id="341"/>
            <p14:sldId id="344"/>
            <p14:sldId id="350"/>
            <p14:sldId id="345"/>
            <p14:sldId id="343"/>
            <p14:sldId id="346"/>
            <p14:sldId id="347"/>
            <p14:sldId id="340"/>
            <p14:sldId id="348"/>
            <p14:sldId id="256"/>
            <p14:sldId id="257"/>
            <p14:sldId id="258"/>
            <p14:sldId id="259"/>
            <p14:sldId id="261"/>
            <p14:sldId id="262"/>
            <p14:sldId id="263"/>
            <p14:sldId id="264"/>
            <p14:sldId id="265"/>
            <p14:sldId id="266"/>
            <p14:sldId id="267"/>
            <p14:sldId id="268"/>
            <p14:sldId id="276"/>
            <p14:sldId id="271"/>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Lst>
        </p14:section>
        <p14:section name="Untitled Section" id="{24E0EFCE-6733-4D58-8864-E3FEDAA3C114}">
          <p14:sldIdLst>
            <p14:sldId id="269"/>
            <p14:sldId id="270"/>
            <p14:sldId id="278"/>
            <p14:sldId id="327"/>
            <p14:sldId id="32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68F08F8F-D295-45BA-86A4-B73F6089C9B8}" type="datetimeFigureOut">
              <a:rPr lang="el-GR" smtClean="0"/>
              <a:t>19/2/2019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B67CAB3-05F9-40F5-B903-7086ED4EDD8D}"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8F08F8F-D295-45BA-86A4-B73F6089C9B8}" type="datetimeFigureOut">
              <a:rPr lang="el-GR" smtClean="0"/>
              <a:t>19/2/2019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B67CAB3-05F9-40F5-B903-7086ED4EDD8D}"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8F08F8F-D295-45BA-86A4-B73F6089C9B8}" type="datetimeFigureOut">
              <a:rPr lang="el-GR" smtClean="0"/>
              <a:t>19/2/2019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B67CAB3-05F9-40F5-B903-7086ED4EDD8D}"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8F08F8F-D295-45BA-86A4-B73F6089C9B8}" type="datetimeFigureOut">
              <a:rPr lang="el-GR" smtClean="0"/>
              <a:t>19/2/2019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B67CAB3-05F9-40F5-B903-7086ED4EDD8D}"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F08F8F-D295-45BA-86A4-B73F6089C9B8}" type="datetimeFigureOut">
              <a:rPr lang="el-GR" smtClean="0"/>
              <a:t>19/2/2019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B67CAB3-05F9-40F5-B903-7086ED4EDD8D}"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68F08F8F-D295-45BA-86A4-B73F6089C9B8}" type="datetimeFigureOut">
              <a:rPr lang="el-GR" smtClean="0"/>
              <a:t>19/2/2019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B67CAB3-05F9-40F5-B903-7086ED4EDD8D}"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68F08F8F-D295-45BA-86A4-B73F6089C9B8}" type="datetimeFigureOut">
              <a:rPr lang="el-GR" smtClean="0"/>
              <a:t>19/2/2019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B67CAB3-05F9-40F5-B903-7086ED4EDD8D}"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68F08F8F-D295-45BA-86A4-B73F6089C9B8}" type="datetimeFigureOut">
              <a:rPr lang="el-GR" smtClean="0"/>
              <a:t>19/2/2019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B67CAB3-05F9-40F5-B903-7086ED4EDD8D}"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F08F8F-D295-45BA-86A4-B73F6089C9B8}" type="datetimeFigureOut">
              <a:rPr lang="el-GR" smtClean="0"/>
              <a:t>19/2/2019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B67CAB3-05F9-40F5-B903-7086ED4EDD8D}"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F08F8F-D295-45BA-86A4-B73F6089C9B8}" type="datetimeFigureOut">
              <a:rPr lang="el-GR" smtClean="0"/>
              <a:t>19/2/2019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B67CAB3-05F9-40F5-B903-7086ED4EDD8D}"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F08F8F-D295-45BA-86A4-B73F6089C9B8}" type="datetimeFigureOut">
              <a:rPr lang="el-GR" smtClean="0"/>
              <a:t>19/2/2019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B67CAB3-05F9-40F5-B903-7086ED4EDD8D}"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08F8F-D295-45BA-86A4-B73F6089C9B8}" type="datetimeFigureOut">
              <a:rPr lang="el-GR" smtClean="0"/>
              <a:t>19/2/2019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7CAB3-05F9-40F5-B903-7086ED4EDD8D}"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komvos.edu.gr/diaglossiki/pezography/Joyce/Joyce.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92500" lnSpcReduction="10000"/>
          </a:bodyPr>
          <a:lstStyle/>
          <a:p>
            <a:r>
              <a:rPr lang="el-GR" dirty="0"/>
              <a:t>Στην Ελλάδα χρησιμοποιείται κυρίως η ταξινόμηση των λογοτεχνικών κειμένων στις τρεις μεγάλες κατηγορίες, </a:t>
            </a:r>
            <a:endParaRPr lang="en-US" dirty="0" smtClean="0"/>
          </a:p>
          <a:p>
            <a:r>
              <a:rPr lang="el-GR" b="1" dirty="0" smtClean="0"/>
              <a:t>τα </a:t>
            </a:r>
            <a:r>
              <a:rPr lang="el-GR" b="1" dirty="0"/>
              <a:t>γένη </a:t>
            </a:r>
            <a:endParaRPr lang="en-US" b="1" dirty="0" smtClean="0"/>
          </a:p>
          <a:p>
            <a:r>
              <a:rPr lang="el-GR" dirty="0" smtClean="0"/>
              <a:t>της </a:t>
            </a:r>
            <a:r>
              <a:rPr lang="el-GR" dirty="0"/>
              <a:t>πεζογραφίας, </a:t>
            </a:r>
            <a:endParaRPr lang="en-US" dirty="0" smtClean="0"/>
          </a:p>
          <a:p>
            <a:r>
              <a:rPr lang="el-GR" dirty="0" smtClean="0"/>
              <a:t>της </a:t>
            </a:r>
            <a:r>
              <a:rPr lang="el-GR" dirty="0"/>
              <a:t>ποίησης και </a:t>
            </a:r>
            <a:endParaRPr lang="en-US" dirty="0" smtClean="0"/>
          </a:p>
          <a:p>
            <a:r>
              <a:rPr lang="el-GR" dirty="0" smtClean="0"/>
              <a:t>του </a:t>
            </a:r>
            <a:r>
              <a:rPr lang="el-GR" dirty="0"/>
              <a:t>δράματος (με τον όρο δράμα εννοούμε το κείμενο του θεατρικού έργου και όχι τη θεατρική παράσταση). </a:t>
            </a:r>
          </a:p>
        </p:txBody>
      </p:sp>
    </p:spTree>
    <p:extLst>
      <p:ext uri="{BB962C8B-B14F-4D97-AF65-F5344CB8AC3E}">
        <p14:creationId xmlns:p14="http://schemas.microsoft.com/office/powerpoint/2010/main" val="2377178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Επιπλέον, το έργο για να αποτελέσει εξαίρεση, δεν προϋποθέτει απλώς έναν κανόνα. Με το που του αναγνωρίζεται το καθεστώς της εξαίρεσης, χάρη στην προσοχή των κριτικών και την εμπορική του επιτυχία γίνεται ένας νέος κανόνας. </a:t>
            </a:r>
          </a:p>
          <a:p>
            <a:endParaRPr lang="el-GR" dirty="0"/>
          </a:p>
        </p:txBody>
      </p:sp>
    </p:spTree>
    <p:extLst>
      <p:ext uri="{BB962C8B-B14F-4D97-AF65-F5344CB8AC3E}">
        <p14:creationId xmlns:p14="http://schemas.microsoft.com/office/powerpoint/2010/main" val="3926447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smtClean="0"/>
              <a:t>Παραδείγματα: το </a:t>
            </a:r>
            <a:r>
              <a:rPr lang="el-GR" dirty="0" err="1" smtClean="0"/>
              <a:t>πεζόμορφο</a:t>
            </a:r>
            <a:r>
              <a:rPr lang="el-GR" dirty="0" smtClean="0"/>
              <a:t> ποίημα του 19</a:t>
            </a:r>
            <a:r>
              <a:rPr lang="el-GR" baseline="30000" dirty="0" smtClean="0"/>
              <a:t>ου</a:t>
            </a:r>
            <a:r>
              <a:rPr lang="el-GR" dirty="0" smtClean="0"/>
              <a:t> αιώνα.</a:t>
            </a:r>
          </a:p>
          <a:p>
            <a:r>
              <a:rPr lang="el-GR" dirty="0" smtClean="0"/>
              <a:t>Τα σονέτα του 21</a:t>
            </a:r>
            <a:r>
              <a:rPr lang="el-GR" baseline="30000" dirty="0" smtClean="0"/>
              <a:t>ου</a:t>
            </a:r>
            <a:r>
              <a:rPr lang="el-GR" dirty="0" smtClean="0"/>
              <a:t> αιώνα</a:t>
            </a:r>
            <a:endParaRPr lang="el-GR" dirty="0"/>
          </a:p>
        </p:txBody>
      </p:sp>
    </p:spTree>
    <p:extLst>
      <p:ext uri="{BB962C8B-B14F-4D97-AF65-F5344CB8AC3E}">
        <p14:creationId xmlns:p14="http://schemas.microsoft.com/office/powerpoint/2010/main" val="933227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endParaRPr lang="el-GR" dirty="0"/>
          </a:p>
        </p:txBody>
      </p:sp>
      <p:sp>
        <p:nvSpPr>
          <p:cNvPr id="3" name="Θέση περιεχομένου 2"/>
          <p:cNvSpPr>
            <a:spLocks noGrp="1"/>
          </p:cNvSpPr>
          <p:nvPr>
            <p:ph idx="1"/>
          </p:nvPr>
        </p:nvSpPr>
        <p:spPr/>
        <p:txBody>
          <a:bodyPr/>
          <a:lstStyle/>
          <a:p>
            <a:r>
              <a:rPr lang="el-GR" dirty="0"/>
              <a:t>Ποια είναι η σχέση λογοτεχνίας και </a:t>
            </a:r>
            <a:r>
              <a:rPr lang="el-GR" dirty="0" smtClean="0"/>
              <a:t>πραγματικότητας, </a:t>
            </a:r>
            <a:r>
              <a:rPr lang="el-GR" dirty="0"/>
              <a:t>ή λογοτεχνίας και </a:t>
            </a:r>
            <a:r>
              <a:rPr lang="el-GR" dirty="0" smtClean="0"/>
              <a:t>αλήθειας;</a:t>
            </a:r>
            <a:endParaRPr lang="el-GR" dirty="0"/>
          </a:p>
        </p:txBody>
      </p:sp>
    </p:spTree>
    <p:extLst>
      <p:ext uri="{BB962C8B-B14F-4D97-AF65-F5344CB8AC3E}">
        <p14:creationId xmlns:p14="http://schemas.microsoft.com/office/powerpoint/2010/main" val="2215824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smtClean="0"/>
              <a:t>Ο Αριστοτέλης ορίζει την ποίηση ως </a:t>
            </a:r>
            <a:r>
              <a:rPr lang="el-GR" b="1" i="1" dirty="0" smtClean="0"/>
              <a:t>μίμηση</a:t>
            </a:r>
            <a:r>
              <a:rPr lang="el-GR" dirty="0" smtClean="0"/>
              <a:t> «πράξεως σπουδαίας και τελείας».</a:t>
            </a:r>
            <a:endParaRPr lang="el-GR" dirty="0"/>
          </a:p>
        </p:txBody>
      </p:sp>
    </p:spTree>
    <p:extLst>
      <p:ext uri="{BB962C8B-B14F-4D97-AF65-F5344CB8AC3E}">
        <p14:creationId xmlns:p14="http://schemas.microsoft.com/office/powerpoint/2010/main" val="2157466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dirty="0"/>
              <a:t>Όταν ο Αριστοτέλης έγραψε τη θεωρία του για την </a:t>
            </a:r>
            <a:r>
              <a:rPr lang="el-GR" b="1" i="1" dirty="0"/>
              <a:t>Ποιητική</a:t>
            </a:r>
            <a:r>
              <a:rPr lang="el-GR" dirty="0"/>
              <a:t> (την κατασκευή του ποιητικού έργου) αναφερόταν συγκεκριμένα στις συμβάσεις του αρχαίου δράματος. Συνηθίζεται, ωστόσο, να χρησιμοποιείται η θεωρία του Αριστοτέλη για όλα τα είδη και της εκφάνσεις της λογοτεχνίας και όχι μόνο για το αρχαίο δράμα (το οποίο ήταν γραμμένο σε ποιητικά μέτρα και ρυθμό). </a:t>
            </a:r>
            <a:endParaRPr lang="el-GR" dirty="0" smtClean="0"/>
          </a:p>
          <a:p>
            <a:endParaRPr lang="el-GR" dirty="0"/>
          </a:p>
        </p:txBody>
      </p:sp>
    </p:spTree>
    <p:extLst>
      <p:ext uri="{BB962C8B-B14F-4D97-AF65-F5344CB8AC3E}">
        <p14:creationId xmlns:p14="http://schemas.microsoft.com/office/powerpoint/2010/main" val="1295916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dirty="0"/>
              <a:t>Τί όμως </a:t>
            </a:r>
            <a:r>
              <a:rPr lang="el-GR" dirty="0" smtClean="0"/>
              <a:t>αναπαρίσταται; Ποιο είναι το αντικείμενο της «μιμήσεως»; </a:t>
            </a:r>
            <a:r>
              <a:rPr lang="el-GR" dirty="0"/>
              <a:t>«Τα ενδεχόμενα, τα δυνάμενα να συμβούν με τα κριτήρια του πιθανού ή του αναγκαίου» (Σ. Ράμφος, </a:t>
            </a:r>
            <a:r>
              <a:rPr lang="el-GR" i="1" dirty="0" err="1"/>
              <a:t>Μίμησις</a:t>
            </a:r>
            <a:r>
              <a:rPr lang="el-GR" dirty="0"/>
              <a:t> εναντίον μορφής, Αθήνα 1992, σ. 224). </a:t>
            </a:r>
            <a:endParaRPr lang="el-GR" dirty="0" smtClean="0"/>
          </a:p>
        </p:txBody>
      </p:sp>
    </p:spTree>
    <p:extLst>
      <p:ext uri="{BB962C8B-B14F-4D97-AF65-F5344CB8AC3E}">
        <p14:creationId xmlns:p14="http://schemas.microsoft.com/office/powerpoint/2010/main" val="689310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Ο Αριστοτέλης </a:t>
            </a:r>
            <a:r>
              <a:rPr lang="el-GR" b="1" dirty="0"/>
              <a:t>αντιπαραθέτει την ιστορία με την ποίηση</a:t>
            </a:r>
            <a:r>
              <a:rPr lang="el-GR" dirty="0"/>
              <a:t> και γράφει ότι ενώ η πρώτη ασχολείται με τα επιμέρους ζητήματα ή συγκεκριμένα γεγονότα, η ποίηση (δηλαδή η λογοτεχνία) αναφέρεται στα «καθ’ όλου», δηλαδή σε γενικές αλήθειες για την ανθρώπινη κατάσταση (αν και ο ορισμός των «καθ’ όλου» επίσης παραμένει αντικείμενο συζητήσεων), </a:t>
            </a:r>
          </a:p>
          <a:p>
            <a:endParaRPr lang="el-GR" dirty="0"/>
          </a:p>
        </p:txBody>
      </p:sp>
    </p:spTree>
    <p:extLst>
      <p:ext uri="{BB962C8B-B14F-4D97-AF65-F5344CB8AC3E}">
        <p14:creationId xmlns:p14="http://schemas.microsoft.com/office/powerpoint/2010/main" val="2856992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και </a:t>
            </a:r>
            <a:r>
              <a:rPr lang="el-GR" dirty="0" smtClean="0"/>
              <a:t>για αυτό </a:t>
            </a:r>
          </a:p>
          <a:p>
            <a:r>
              <a:rPr lang="el-GR" dirty="0" smtClean="0"/>
              <a:t>η </a:t>
            </a:r>
            <a:r>
              <a:rPr lang="el-GR" dirty="0"/>
              <a:t>ποίηση είναι για τον Αριστοτέλη «</a:t>
            </a:r>
            <a:r>
              <a:rPr lang="el-GR" dirty="0" err="1"/>
              <a:t>φιλοσοφικότερη</a:t>
            </a:r>
            <a:r>
              <a:rPr lang="el-GR" dirty="0"/>
              <a:t> και σπουδαιότερη» από την ιστορία. </a:t>
            </a:r>
          </a:p>
        </p:txBody>
      </p:sp>
    </p:spTree>
    <p:extLst>
      <p:ext uri="{BB962C8B-B14F-4D97-AF65-F5344CB8AC3E}">
        <p14:creationId xmlns:p14="http://schemas.microsoft.com/office/powerpoint/2010/main" val="2759894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77500" lnSpcReduction="20000"/>
          </a:bodyPr>
          <a:lstStyle/>
          <a:p>
            <a:r>
              <a:rPr lang="el-GR" dirty="0" smtClean="0"/>
              <a:t>Από </a:t>
            </a:r>
            <a:r>
              <a:rPr lang="el-GR" dirty="0"/>
              <a:t>την κλασική περίοδο έως και τον 19ο αιώνα, αλλά και μέχρι σήμερα, ο προβληματισμός γύρω από τη λογοτεχνία ως «αναπαράσταση» της πραγματικότητας και του κόσμου συνεχίζεται. </a:t>
            </a:r>
            <a:endParaRPr lang="el-GR" dirty="0" smtClean="0"/>
          </a:p>
          <a:p>
            <a:r>
              <a:rPr lang="el-GR" dirty="0" smtClean="0"/>
              <a:t>Τα </a:t>
            </a:r>
            <a:r>
              <a:rPr lang="el-GR" dirty="0"/>
              <a:t>ερωτήματα που έχουν τεθεί σε διαφορετικές ιστορικές εποχές είναι πώς και τί αναπαρίσταται, αν η αναπαράσταση πρέπει να ακολουθεί αυστηρούς κανόνες ή όχι, δηλαδή τους κανόνες των κλασικών λογοτεχνικών ειδών (τέλος 17ου-αρχές 18ου αιώνα), αν η ανθρώπινη γλώσσα είναι δυνατόν να αντανακλά τον Λόγο του Θεού (Μεσαιωνική θεωρία), αν η αναπαράσταση μπορεί να είναι ρεαλιστική και τί σημαίνει αυτό (ρεαλιστικό μυθιστόρημα), αν υπάρχει δυνατότητα αντικειμενικής και αξιόπιστης αναπαράστασης ή όχι, κλπ. </a:t>
            </a:r>
          </a:p>
        </p:txBody>
      </p:sp>
    </p:spTree>
    <p:extLst>
      <p:ext uri="{BB962C8B-B14F-4D97-AF65-F5344CB8AC3E}">
        <p14:creationId xmlns:p14="http://schemas.microsoft.com/office/powerpoint/2010/main" val="2922631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77500" lnSpcReduction="20000"/>
          </a:bodyPr>
          <a:lstStyle/>
          <a:p>
            <a:r>
              <a:rPr lang="el-GR" dirty="0"/>
              <a:t>Εκτός από τους όρους μίμηση και αναπαράσταση ένας άλλος ενδιαφέρων όρος που έχει χρησιμοποιηθεί για να προσδιορίσει τη λειτουργία και την έννοια της λογοτεχνίας είναι η </a:t>
            </a:r>
            <a:r>
              <a:rPr lang="el-GR" b="1" dirty="0"/>
              <a:t>«αντανάκλαση» </a:t>
            </a:r>
            <a:r>
              <a:rPr lang="el-GR" dirty="0"/>
              <a:t>της πραγματικότητας και του κόσμου. </a:t>
            </a:r>
            <a:endParaRPr lang="el-GR" dirty="0" smtClean="0"/>
          </a:p>
          <a:p>
            <a:r>
              <a:rPr lang="el-GR" dirty="0" smtClean="0"/>
              <a:t>Η </a:t>
            </a:r>
            <a:r>
              <a:rPr lang="el-GR" dirty="0"/>
              <a:t>αντίληψη της λογοτεχνία ως «καθρέφτης» της πραγματικότητας, φέρνει και πάλι στο προσκήνιο το ζήτημα της πιστότητας της αναπαράστασης: μήπως το κάτοπτρο διαστρέφει, ή αναποδογυρίζει την πραγματικότητα; </a:t>
            </a:r>
          </a:p>
          <a:p>
            <a:r>
              <a:rPr lang="el-GR" dirty="0" err="1"/>
              <a:t>Tα</a:t>
            </a:r>
            <a:r>
              <a:rPr lang="el-GR" dirty="0"/>
              <a:t> ερωτήματα τί «αναπαριστά» η λογοτεχνία και με ποιους τρόπους θα μας απασχολήσουν κατά τη μελέτη όλων των κειμένων της ύλης</a:t>
            </a:r>
            <a:r>
              <a:rPr lang="el-GR" dirty="0" smtClean="0"/>
              <a:t>.</a:t>
            </a:r>
            <a:endParaRPr lang="el-GR" dirty="0"/>
          </a:p>
        </p:txBody>
      </p:sp>
    </p:spTree>
    <p:extLst>
      <p:ext uri="{BB962C8B-B14F-4D97-AF65-F5344CB8AC3E}">
        <p14:creationId xmlns:p14="http://schemas.microsoft.com/office/powerpoint/2010/main" val="427474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85000" lnSpcReduction="10000"/>
          </a:bodyPr>
          <a:lstStyle/>
          <a:p>
            <a:r>
              <a:rPr lang="el-GR" dirty="0"/>
              <a:t>Κατόπιν χωρίζουμε τα τρία γένη σε </a:t>
            </a:r>
            <a:r>
              <a:rPr lang="el-GR" dirty="0" smtClean="0"/>
              <a:t>άλλα επί </a:t>
            </a:r>
            <a:r>
              <a:rPr lang="el-GR" dirty="0"/>
              <a:t>μέρους είδη του λόγου, κάποια από τα σημαντικότερα των οποίων είναι: </a:t>
            </a:r>
          </a:p>
          <a:p>
            <a:r>
              <a:rPr lang="el-GR" dirty="0"/>
              <a:t>Α) </a:t>
            </a:r>
            <a:r>
              <a:rPr lang="el-GR" b="1" dirty="0"/>
              <a:t>Είδη της πεζογραφίας</a:t>
            </a:r>
            <a:r>
              <a:rPr lang="el-GR" dirty="0"/>
              <a:t>: </a:t>
            </a:r>
            <a:endParaRPr lang="en-US" dirty="0" smtClean="0"/>
          </a:p>
          <a:p>
            <a:r>
              <a:rPr lang="el-GR" b="1" dirty="0" smtClean="0"/>
              <a:t>το </a:t>
            </a:r>
            <a:r>
              <a:rPr lang="el-GR" b="1" dirty="0"/>
              <a:t>μυθιστόρημα </a:t>
            </a:r>
            <a:r>
              <a:rPr lang="el-GR" dirty="0"/>
              <a:t>(μακροσκελές πεζογράφημα, με πολλούς </a:t>
            </a:r>
            <a:r>
              <a:rPr lang="el-GR" dirty="0" smtClean="0"/>
              <a:t>ήρωες</a:t>
            </a:r>
            <a:r>
              <a:rPr lang="el-GR" dirty="0"/>
              <a:t> </a:t>
            </a:r>
            <a:r>
              <a:rPr lang="el-GR" dirty="0" smtClean="0"/>
              <a:t>και πολλές οπτικές, </a:t>
            </a:r>
            <a:r>
              <a:rPr lang="el-GR" dirty="0"/>
              <a:t>και σύνθετη πλοκή ή </a:t>
            </a:r>
            <a:r>
              <a:rPr lang="el-GR" dirty="0" smtClean="0"/>
              <a:t>διαφορετικές </a:t>
            </a:r>
            <a:r>
              <a:rPr lang="el-GR" dirty="0"/>
              <a:t>«</a:t>
            </a:r>
            <a:r>
              <a:rPr lang="el-GR" dirty="0" err="1"/>
              <a:t>υπο</a:t>
            </a:r>
            <a:r>
              <a:rPr lang="el-GR" dirty="0"/>
              <a:t>-πλοκές»), </a:t>
            </a:r>
            <a:endParaRPr lang="en-US" dirty="0" smtClean="0"/>
          </a:p>
          <a:p>
            <a:r>
              <a:rPr lang="el-GR" b="1" dirty="0" smtClean="0"/>
              <a:t>το </a:t>
            </a:r>
            <a:r>
              <a:rPr lang="el-GR" b="1" dirty="0"/>
              <a:t>διήγημα </a:t>
            </a:r>
            <a:r>
              <a:rPr lang="el-GR" dirty="0"/>
              <a:t>(σύντομο πεζογράφημα που επικεντρώνεται συνήθως σε ένα </a:t>
            </a:r>
            <a:r>
              <a:rPr lang="el-GR" dirty="0" err="1" smtClean="0"/>
              <a:t>πρόσωπ</a:t>
            </a:r>
            <a:r>
              <a:rPr lang="en-US" dirty="0" smtClean="0"/>
              <a:t>o </a:t>
            </a:r>
            <a:r>
              <a:rPr lang="el-GR" dirty="0" smtClean="0"/>
              <a:t>ή δύο),</a:t>
            </a:r>
          </a:p>
          <a:p>
            <a:r>
              <a:rPr lang="el-GR" dirty="0" smtClean="0"/>
              <a:t> </a:t>
            </a:r>
            <a:r>
              <a:rPr lang="el-GR" b="1" dirty="0" smtClean="0"/>
              <a:t>η </a:t>
            </a:r>
            <a:r>
              <a:rPr lang="el-GR" b="1" dirty="0"/>
              <a:t>νουβέλα </a:t>
            </a:r>
            <a:r>
              <a:rPr lang="el-GR" dirty="0" smtClean="0"/>
              <a:t>(μακροσκελές </a:t>
            </a:r>
            <a:r>
              <a:rPr lang="el-GR" dirty="0"/>
              <a:t>διήγημα ή μικρό μυθιστόρημα). </a:t>
            </a:r>
          </a:p>
        </p:txBody>
      </p:sp>
    </p:spTree>
    <p:extLst>
      <p:ext uri="{BB962C8B-B14F-4D97-AF65-F5344CB8AC3E}">
        <p14:creationId xmlns:p14="http://schemas.microsoft.com/office/powerpoint/2010/main" val="2017731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lnSpcReduction="10000"/>
          </a:bodyPr>
          <a:lstStyle/>
          <a:p>
            <a:r>
              <a:rPr lang="el-GR" dirty="0"/>
              <a:t>Μία άποψη για τον ρόλο και τη λειτουργία της λογοτεχνίας που μας έχει κληροδοτήσει η κλασική θεωρία είναι ότι η λογοτεχνία μας διδάσκει και μας τέρπει συγχρόνως. </a:t>
            </a:r>
            <a:r>
              <a:rPr lang="el-GR" b="1" dirty="0"/>
              <a:t>Διαβάζοντας λογοτεχνία </a:t>
            </a:r>
            <a:r>
              <a:rPr lang="el-GR" b="1" dirty="0" smtClean="0"/>
              <a:t>ωφελούμαστε </a:t>
            </a:r>
            <a:r>
              <a:rPr lang="el-GR" b="1" dirty="0"/>
              <a:t>απολαμβάνοντας την ανάγνωση. </a:t>
            </a:r>
            <a:endParaRPr lang="el-GR" b="1" dirty="0" smtClean="0"/>
          </a:p>
          <a:p>
            <a:r>
              <a:rPr lang="el-GR" dirty="0" smtClean="0"/>
              <a:t>Αυτή </a:t>
            </a:r>
            <a:r>
              <a:rPr lang="el-GR" dirty="0"/>
              <a:t>η ιδέα αποτελεί ανάμεσα σε άλλα τη βάση για τη γραφή και την αξιοποίηση της παιδικής λογοτεχνίας.</a:t>
            </a:r>
          </a:p>
          <a:p>
            <a:endParaRPr lang="el-GR" dirty="0"/>
          </a:p>
          <a:p>
            <a:endParaRPr lang="el-GR" dirty="0"/>
          </a:p>
        </p:txBody>
      </p:sp>
    </p:spTree>
    <p:extLst>
      <p:ext uri="{BB962C8B-B14F-4D97-AF65-F5344CB8AC3E}">
        <p14:creationId xmlns:p14="http://schemas.microsoft.com/office/powerpoint/2010/main" val="2170872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Περισσότερα για την πεζογραφία</a:t>
            </a:r>
            <a:endParaRPr lang="el-GR" dirty="0"/>
          </a:p>
        </p:txBody>
      </p:sp>
      <p:sp>
        <p:nvSpPr>
          <p:cNvPr id="3" name="Θέση περιεχομένου 2"/>
          <p:cNvSpPr>
            <a:spLocks noGrp="1"/>
          </p:cNvSpPr>
          <p:nvPr>
            <p:ph idx="1"/>
          </p:nvPr>
        </p:nvSpPr>
        <p:spPr/>
        <p:txBody>
          <a:bodyPr/>
          <a:lstStyle/>
          <a:p>
            <a:r>
              <a:rPr lang="el-GR" dirty="0" smtClean="0"/>
              <a:t>Τι είδους «παιχνίδι» παίζουν οι παίκτες όταν «παίζουν» λογοτεχνία; </a:t>
            </a:r>
          </a:p>
          <a:p>
            <a:r>
              <a:rPr lang="el-GR" dirty="0" smtClean="0"/>
              <a:t>Μία απάντηση είναι: λένε ιστορίες.</a:t>
            </a:r>
          </a:p>
          <a:p>
            <a:r>
              <a:rPr lang="el-GR" dirty="0" smtClean="0"/>
              <a:t>Ο άνθρωπος διηγείται ιστορίες συνεχώς, για τον κόσμο και τον εαυτό του.</a:t>
            </a:r>
          </a:p>
          <a:p>
            <a:r>
              <a:rPr lang="el-GR" dirty="0" smtClean="0"/>
              <a:t>Ζούμε μέσα σε ένα πλέγμα αφηγήσεων.</a:t>
            </a:r>
            <a:endParaRPr lang="el-GR" dirty="0"/>
          </a:p>
        </p:txBody>
      </p:sp>
    </p:spTree>
    <p:extLst>
      <p:ext uri="{BB962C8B-B14F-4D97-AF65-F5344CB8AC3E}">
        <p14:creationId xmlns:p14="http://schemas.microsoft.com/office/powerpoint/2010/main" val="1108077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Πώς προσεγγίζουμε ένα πεζογραφικό κείμενο;</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smtClean="0"/>
              <a:t>Παράδειγμα</a:t>
            </a:r>
          </a:p>
          <a:p>
            <a:r>
              <a:rPr lang="el-GR" dirty="0" smtClean="0"/>
              <a:t>Θα αναλύσουμε το διήγημα «</a:t>
            </a:r>
            <a:r>
              <a:rPr lang="el-GR" dirty="0" err="1" smtClean="0"/>
              <a:t>Έβελυν</a:t>
            </a:r>
            <a:r>
              <a:rPr lang="el-GR" dirty="0" smtClean="0"/>
              <a:t>» του Τζέημς Τζόυς</a:t>
            </a:r>
          </a:p>
          <a:p>
            <a:r>
              <a:rPr lang="el-GR" dirty="0" smtClean="0"/>
              <a:t>Δευτερεύουσα βιβλιογραφία:</a:t>
            </a:r>
          </a:p>
          <a:p>
            <a:r>
              <a:rPr lang="en-US" dirty="0"/>
              <a:t>Garry M. Leonard, "Wondering Where All the Dust Comes From: </a:t>
            </a:r>
            <a:r>
              <a:rPr lang="en-US" dirty="0" err="1"/>
              <a:t>Jouissance</a:t>
            </a:r>
            <a:r>
              <a:rPr lang="en-US" dirty="0"/>
              <a:t> in Eveline", Reading Dubliners Again: A Lacanian Perspective, New York, Syracuse University Press, 1993, </a:t>
            </a:r>
            <a:r>
              <a:rPr lang="el-GR" dirty="0" err="1"/>
              <a:t>σσ</a:t>
            </a:r>
            <a:r>
              <a:rPr lang="el-GR" dirty="0"/>
              <a:t>. 95-112. [Μετάφραση για τον Η/Κ Αντώνης Δημόπουλος</a:t>
            </a:r>
            <a:r>
              <a:rPr lang="el-GR" dirty="0" smtClean="0"/>
              <a:t>].</a:t>
            </a:r>
          </a:p>
          <a:p>
            <a:r>
              <a:rPr lang="en-US" dirty="0">
                <a:hlinkClick r:id="rId2"/>
              </a:rPr>
              <a:t>http://</a:t>
            </a:r>
            <a:r>
              <a:rPr lang="en-US" dirty="0" smtClean="0">
                <a:hlinkClick r:id="rId2"/>
              </a:rPr>
              <a:t>www.komvos.edu.gr/diaglossiki/pezography/Joyce/Joyce.htm</a:t>
            </a:r>
            <a:endParaRPr lang="el-GR" dirty="0" smtClean="0"/>
          </a:p>
          <a:p>
            <a:endParaRPr lang="el-GR" dirty="0"/>
          </a:p>
          <a:p>
            <a:r>
              <a:rPr lang="el-GR" dirty="0" smtClean="0"/>
              <a:t>Επίσης</a:t>
            </a:r>
            <a:r>
              <a:rPr lang="el-GR" dirty="0"/>
              <a:t>, συμβουλεύτηκα το Ανδρέας </a:t>
            </a:r>
            <a:r>
              <a:rPr lang="el-GR" dirty="0" err="1" smtClean="0"/>
              <a:t>Καρακίτσιος</a:t>
            </a:r>
            <a:r>
              <a:rPr lang="el-GR" smtClean="0"/>
              <a:t>, Η </a:t>
            </a:r>
            <a:r>
              <a:rPr lang="el-GR" dirty="0"/>
              <a:t>ΘΕΩΡΙΑ ΤΟΥ ΑΦΗΓΗΜΑΤΙΚΟΥ ΛΟΓΟΥ ΤΟΥ </a:t>
            </a:r>
            <a:r>
              <a:rPr lang="el-GR" dirty="0" smtClean="0"/>
              <a:t>GÉRARD GENETTE</a:t>
            </a:r>
            <a:r>
              <a:rPr lang="en-US" dirty="0" smtClean="0"/>
              <a:t>, </a:t>
            </a:r>
            <a:r>
              <a:rPr lang="el-GR" dirty="0" smtClean="0"/>
              <a:t>που είναι αναρτημένο στο  </a:t>
            </a:r>
            <a:r>
              <a:rPr lang="en-US" dirty="0" smtClean="0"/>
              <a:t>e-class</a:t>
            </a:r>
            <a:endParaRPr lang="el-GR" dirty="0"/>
          </a:p>
          <a:p>
            <a:endParaRPr lang="el-GR" dirty="0" smtClean="0"/>
          </a:p>
          <a:p>
            <a:endParaRPr lang="el-GR" dirty="0"/>
          </a:p>
        </p:txBody>
      </p:sp>
    </p:spTree>
    <p:extLst>
      <p:ext uri="{BB962C8B-B14F-4D97-AF65-F5344CB8AC3E}">
        <p14:creationId xmlns:p14="http://schemas.microsoft.com/office/powerpoint/2010/main" val="129448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Ρεαλισμός και νατουραλισμός</a:t>
            </a:r>
            <a:endParaRPr lang="el-GR" dirty="0"/>
          </a:p>
        </p:txBody>
      </p:sp>
      <p:sp>
        <p:nvSpPr>
          <p:cNvPr id="3" name="Subtitle 2"/>
          <p:cNvSpPr>
            <a:spLocks noGrp="1"/>
          </p:cNvSpPr>
          <p:nvPr>
            <p:ph type="subTitle" idx="1"/>
          </p:nvPr>
        </p:nvSpPr>
        <p:spPr/>
        <p:txBody>
          <a:bodyPr/>
          <a:lstStyle/>
          <a:p>
            <a:r>
              <a:rPr lang="el-GR" dirty="0" smtClean="0"/>
              <a:t>Πηγή: Γιάννης Μπασκόζος, «Ρεαλισμός σε Αναζήτηση</a:t>
            </a:r>
            <a:r>
              <a:rPr lang="el-GR" dirty="0"/>
              <a:t>του </a:t>
            </a:r>
            <a:r>
              <a:rPr lang="el-GR" dirty="0" smtClean="0"/>
              <a:t>Πραγματικού»</a:t>
            </a: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Θα δούμε τον ρεαλισμός ως </a:t>
            </a:r>
            <a:br>
              <a:rPr lang="el-GR" dirty="0" smtClean="0"/>
            </a:br>
            <a:endParaRPr lang="el-GR" dirty="0"/>
          </a:p>
        </p:txBody>
      </p:sp>
      <p:sp>
        <p:nvSpPr>
          <p:cNvPr id="3" name="Content Placeholder 2"/>
          <p:cNvSpPr>
            <a:spLocks noGrp="1"/>
          </p:cNvSpPr>
          <p:nvPr>
            <p:ph idx="1"/>
          </p:nvPr>
        </p:nvSpPr>
        <p:spPr/>
        <p:txBody>
          <a:bodyPr>
            <a:normAutofit fontScale="77500" lnSpcReduction="20000"/>
          </a:bodyPr>
          <a:lstStyle/>
          <a:p>
            <a:r>
              <a:rPr lang="el-GR" dirty="0" smtClean="0"/>
              <a:t>1) Μία αναζήτηση του πραγματικού που δεν σταμάτησε ποτέ, από την αρχαιότητα ως σήμερα και </a:t>
            </a:r>
          </a:p>
          <a:p>
            <a:r>
              <a:rPr lang="el-GR" dirty="0" smtClean="0"/>
              <a:t>2) Ως ιστορικό λογοτεχνικό ρεύμα του 19</a:t>
            </a:r>
            <a:r>
              <a:rPr lang="el-GR" baseline="30000" dirty="0" smtClean="0"/>
              <a:t>ου</a:t>
            </a:r>
            <a:r>
              <a:rPr lang="el-GR" dirty="0" smtClean="0"/>
              <a:t> αιώνα.</a:t>
            </a:r>
          </a:p>
          <a:p>
            <a:r>
              <a:rPr lang="el-GR" dirty="0" smtClean="0"/>
              <a:t>Ας σκεφτούμε και το ζήτημα της ίδιας της «πραγματικότητας»: είμαστε σίγουροι ότι την καταλαβαίνουμε; Για παράδειγμα η εικόνα της πραγματικότητας που μας προσφέρεται από τα </a:t>
            </a:r>
            <a:r>
              <a:rPr lang="en-US" dirty="0" smtClean="0"/>
              <a:t>media </a:t>
            </a:r>
            <a:r>
              <a:rPr lang="el-GR" dirty="0" smtClean="0"/>
              <a:t>είναι αξιόπιστη;</a:t>
            </a:r>
          </a:p>
          <a:p>
            <a:r>
              <a:rPr lang="el-GR" dirty="0" smtClean="0"/>
              <a:t> </a:t>
            </a:r>
            <a:r>
              <a:rPr lang="el-GR" dirty="0"/>
              <a:t>'Οχι λίγοι πιστεύουν ότι η πραγματικότητα έχει αντικατασταθεί από την "εικόνα της πραγματικότητας". Τα media, κατ' αυτή την άποψη, δημιουργούν τη νέα πραγματικότητα, σαν fiction. Η πραγματικότητα βιώνεται ως θέαμα. </a:t>
            </a:r>
            <a:endParaRPr lang="el-GR" dirty="0" smtClean="0"/>
          </a:p>
          <a:p>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 σχέση λογοτεχνίας και πραγματικότητας</a:t>
            </a:r>
            <a:endParaRPr lang="el-GR" dirty="0"/>
          </a:p>
        </p:txBody>
      </p:sp>
      <p:sp>
        <p:nvSpPr>
          <p:cNvPr id="3" name="Content Placeholder 2"/>
          <p:cNvSpPr>
            <a:spLocks noGrp="1"/>
          </p:cNvSpPr>
          <p:nvPr>
            <p:ph idx="1"/>
          </p:nvPr>
        </p:nvSpPr>
        <p:spPr/>
        <p:txBody>
          <a:bodyPr>
            <a:normAutofit fontScale="77500" lnSpcReduction="20000"/>
          </a:bodyPr>
          <a:lstStyle/>
          <a:p>
            <a:r>
              <a:rPr lang="el-GR" sz="3400" b="1" dirty="0" smtClean="0"/>
              <a:t>Η λογοτεχνική γλώσσα «αποδίδει» την πραγματικότητα, αλλά πώς; Αντικειμενικά, υποκειμενικά και ενδεχομένως όχι αξιόπιστα ή την «κατασκευάζει»;</a:t>
            </a:r>
          </a:p>
          <a:p>
            <a:r>
              <a:rPr lang="el-GR" sz="3400" dirty="0"/>
              <a:t>Σε αντίθεση με την πολυδιάσπαση που κυριαρχεί στον αιώνα μας, ο 19</a:t>
            </a:r>
            <a:r>
              <a:rPr lang="el-GR" sz="3400" baseline="30000" dirty="0"/>
              <a:t>ος</a:t>
            </a:r>
            <a:r>
              <a:rPr lang="el-GR" sz="3400" dirty="0"/>
              <a:t> αιώνας είχε επιβάλει την παντοδύναμη κυριαρχία της </a:t>
            </a:r>
            <a:r>
              <a:rPr lang="el-GR" sz="3400" dirty="0" smtClean="0"/>
              <a:t>πραγματικότητας. </a:t>
            </a:r>
          </a:p>
          <a:p>
            <a:r>
              <a:rPr lang="el-GR" sz="3400" dirty="0" smtClean="0"/>
              <a:t>Με τον ρεαλισμό συνυφαίνεται μια δημοκρατική τάση. </a:t>
            </a:r>
          </a:p>
          <a:p>
            <a:r>
              <a:rPr lang="el-GR" sz="3400" dirty="0" smtClean="0"/>
              <a:t>Κυριαρχούσε τότε η πεποίθηση ότι: </a:t>
            </a:r>
            <a:r>
              <a:rPr lang="el-GR" sz="3400" b="1" dirty="0"/>
              <a:t>η πραγματικότητα υπάρχει και χρειάζεται να την αλλάξουμε</a:t>
            </a:r>
            <a:r>
              <a:rPr lang="el-GR" sz="3400" b="1" dirty="0" smtClean="0"/>
              <a:t>. Ο ρεαλισμός συχνά ονομάζεται και κριτικός ρεαλισμός.</a:t>
            </a:r>
            <a:endParaRPr lang="el-GR" sz="3400" b="1" dirty="0"/>
          </a:p>
          <a:p>
            <a:endParaRPr lang="el-GR" dirty="0"/>
          </a:p>
          <a:p>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Οι πρώτες έννοιες του ρεαλισμού</a:t>
            </a:r>
            <a:r>
              <a:rPr lang="el-GR" dirty="0"/>
              <a:t/>
            </a:r>
            <a:br>
              <a:rPr lang="el-GR" dirty="0"/>
            </a:br>
            <a:endParaRPr lang="el-GR" dirty="0"/>
          </a:p>
        </p:txBody>
      </p:sp>
      <p:sp>
        <p:nvSpPr>
          <p:cNvPr id="3" name="Content Placeholder 2"/>
          <p:cNvSpPr>
            <a:spLocks noGrp="1"/>
          </p:cNvSpPr>
          <p:nvPr>
            <p:ph idx="1"/>
          </p:nvPr>
        </p:nvSpPr>
        <p:spPr/>
        <p:txBody>
          <a:bodyPr>
            <a:normAutofit fontScale="92500"/>
          </a:bodyPr>
          <a:lstStyle/>
          <a:p>
            <a:r>
              <a:rPr lang="el-GR" dirty="0"/>
              <a:t>Η πρώτη αντίληψη για έναν ζητούμενο ρεαλισμό στη σχέση τέχνης-πραγματικότητας βρίσκεται στην ταύτιση της τέχνης με τη μίμηση. </a:t>
            </a:r>
            <a:endParaRPr lang="el-GR" dirty="0" smtClean="0"/>
          </a:p>
          <a:p>
            <a:r>
              <a:rPr lang="el-GR" dirty="0" smtClean="0"/>
              <a:t>Το </a:t>
            </a:r>
            <a:r>
              <a:rPr lang="el-GR" dirty="0"/>
              <a:t>ξεπέρασμα της απλής μίμησης επιχειρεί ο Αριστοτέλης που τόνιζε ότι ο καλλιτέχνης </a:t>
            </a:r>
            <a:r>
              <a:rPr lang="el-GR" dirty="0" smtClean="0"/>
              <a:t>«μιμείται» όχι </a:t>
            </a:r>
            <a:r>
              <a:rPr lang="el-GR" dirty="0"/>
              <a:t>το "καθ' έκαστον" αλλά το "καθόλου" - όχι δηλαδή το τυχαίο και το συμπτωματικό αλλά </a:t>
            </a:r>
            <a:r>
              <a:rPr lang="el-GR" b="1" dirty="0"/>
              <a:t>την πραγματικότητα στη γενίκευσή της.</a:t>
            </a:r>
          </a:p>
          <a:p>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 ρόλος της επιστήμης στον 19</a:t>
            </a:r>
            <a:r>
              <a:rPr lang="el-GR" baseline="30000" dirty="0" smtClean="0"/>
              <a:t>ο</a:t>
            </a:r>
            <a:r>
              <a:rPr lang="el-GR" dirty="0" smtClean="0"/>
              <a:t> αιώνα</a:t>
            </a:r>
            <a:endParaRPr lang="el-GR" dirty="0"/>
          </a:p>
        </p:txBody>
      </p:sp>
      <p:sp>
        <p:nvSpPr>
          <p:cNvPr id="3" name="Content Placeholder 2"/>
          <p:cNvSpPr>
            <a:spLocks noGrp="1"/>
          </p:cNvSpPr>
          <p:nvPr>
            <p:ph idx="1"/>
          </p:nvPr>
        </p:nvSpPr>
        <p:spPr/>
        <p:txBody>
          <a:bodyPr>
            <a:normAutofit lnSpcReduction="10000"/>
          </a:bodyPr>
          <a:lstStyle/>
          <a:p>
            <a:r>
              <a:rPr lang="el-GR" dirty="0"/>
              <a:t>Στα τέλη του 18</a:t>
            </a:r>
            <a:r>
              <a:rPr lang="el-GR" baseline="30000" dirty="0"/>
              <a:t>ου</a:t>
            </a:r>
            <a:r>
              <a:rPr lang="el-GR" dirty="0"/>
              <a:t> και του 19</a:t>
            </a:r>
            <a:r>
              <a:rPr lang="el-GR" baseline="30000" dirty="0"/>
              <a:t>ου</a:t>
            </a:r>
            <a:r>
              <a:rPr lang="el-GR" dirty="0"/>
              <a:t> αιώνα βεβαιώνεται ότι η αντικειμενική πραγματικότητα υπάρχει έξω από τη νόηση. Στα 1859 ο Darwin δημοσιεύει την "Καταγωγή των ειδών", ο δε Ernest Renan στο έργο του "Το μέλλον της επιστήμης" (1848-9) οριοθετεί "τον πραγματικό κόσμο που αποκαλύπτεται από την επιστήμη ως ασύγκριτα ανώτερο από τον ανυπόστατο κόσμο που είναι γέννημα της φαντασίας".</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 ρεαλισμός αναπτύσσεται ως αντίπαλον δέος του ρομαντισμού</a:t>
            </a:r>
            <a:endParaRPr lang="el-GR" dirty="0"/>
          </a:p>
        </p:txBody>
      </p:sp>
      <p:sp>
        <p:nvSpPr>
          <p:cNvPr id="3" name="Content Placeholder 2"/>
          <p:cNvSpPr>
            <a:spLocks noGrp="1"/>
          </p:cNvSpPr>
          <p:nvPr>
            <p:ph idx="1"/>
          </p:nvPr>
        </p:nvSpPr>
        <p:spPr/>
        <p:txBody>
          <a:bodyPr>
            <a:normAutofit fontScale="92500" lnSpcReduction="20000"/>
          </a:bodyPr>
          <a:lstStyle/>
          <a:p>
            <a:r>
              <a:rPr lang="el-GR" dirty="0"/>
              <a:t>Ο ρεαλισμός στο μυθιστόρημα έρχεται ορμητικά με τη σειρά του ν' αναιρέσει τον </a:t>
            </a:r>
            <a:r>
              <a:rPr lang="el-GR" dirty="0" smtClean="0"/>
              <a:t>ρομαντισμό.</a:t>
            </a:r>
          </a:p>
          <a:p>
            <a:r>
              <a:rPr lang="el-GR" dirty="0" smtClean="0"/>
              <a:t> Μαζί </a:t>
            </a:r>
            <a:r>
              <a:rPr lang="el-GR" dirty="0"/>
              <a:t>με τον ρομαντισμό θέλει να καταργήσει τα ψέματα και τα όνειρα. Χλευάζει τη φαντασία, τα φεγγαρόφωτα και τις χλαμύδες, τα περιπαθή ερωτικά αισθήματα, τις λύρες, τις άρπες και τα μαυριτανικά παλάτια και όλα όσα αποτελούν τα "φετίχ" του ρομαντισμού. </a:t>
            </a:r>
            <a:endParaRPr lang="el-GR" dirty="0" smtClean="0"/>
          </a:p>
          <a:p>
            <a:r>
              <a:rPr lang="el-GR" dirty="0" smtClean="0"/>
              <a:t>Είναι </a:t>
            </a:r>
            <a:r>
              <a:rPr lang="el-GR" dirty="0"/>
              <a:t>χαρακτηριστική η επιμονή του Ζολά όταν γράφει: "επιμένω στη μείωση του ρόλου της </a:t>
            </a:r>
            <a:r>
              <a:rPr lang="el-GR" dirty="0" smtClean="0"/>
              <a:t>φαντασίας».</a:t>
            </a: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Σχέση και διαφορές ρεαλισμού-νατουραλισμού</a:t>
            </a:r>
            <a:endParaRPr lang="el-GR" dirty="0"/>
          </a:p>
        </p:txBody>
      </p:sp>
      <p:sp>
        <p:nvSpPr>
          <p:cNvPr id="3" name="Content Placeholder 2"/>
          <p:cNvSpPr>
            <a:spLocks noGrp="1"/>
          </p:cNvSpPr>
          <p:nvPr>
            <p:ph idx="1"/>
          </p:nvPr>
        </p:nvSpPr>
        <p:spPr/>
        <p:txBody>
          <a:bodyPr>
            <a:normAutofit fontScale="77500" lnSpcReduction="20000"/>
          </a:bodyPr>
          <a:lstStyle/>
          <a:p>
            <a:r>
              <a:rPr lang="el-GR" dirty="0"/>
              <a:t>Για μεγάλες περιόδους και για αρκετούς κριτικούς της τέχνης ο ρεαλισμός και ο νατουραλισμός βρίσκονταν σε μια αξεδιάλυτη σύμπλεξη. Ο Ε. Ζολά έγραφε για τον ρεαλισμό εννοώντας τον νατουραλισμό</a:t>
            </a:r>
            <a:r>
              <a:rPr lang="el-GR" dirty="0" smtClean="0"/>
              <a:t>.</a:t>
            </a:r>
          </a:p>
          <a:p>
            <a:r>
              <a:rPr lang="el-GR" dirty="0" smtClean="0"/>
              <a:t> </a:t>
            </a:r>
            <a:r>
              <a:rPr lang="el-GR" dirty="0"/>
              <a:t>'Αλλοι θεωρούσαν ότι ο νατουραλισμός "εξωθεί" τον ρεαλισμό στ' </a:t>
            </a:r>
            <a:r>
              <a:rPr lang="el-GR" dirty="0" smtClean="0"/>
              <a:t>άκρα. </a:t>
            </a:r>
          </a:p>
          <a:p>
            <a:r>
              <a:rPr lang="el-GR" dirty="0" smtClean="0"/>
              <a:t>Ο </a:t>
            </a:r>
            <a:r>
              <a:rPr lang="el-GR" dirty="0"/>
              <a:t>Damian Grant τους διαφοροποιεί λέγοντας </a:t>
            </a:r>
            <a:r>
              <a:rPr lang="el-GR" dirty="0" smtClean="0"/>
              <a:t>ότι</a:t>
            </a:r>
          </a:p>
          <a:p>
            <a:pPr>
              <a:buNone/>
            </a:pPr>
            <a:r>
              <a:rPr lang="el-GR" dirty="0" smtClean="0"/>
              <a:t>	Ο </a:t>
            </a:r>
            <a:r>
              <a:rPr lang="el-GR" dirty="0"/>
              <a:t>ρεαλισμός προέρχεται από τη φιλοσοφία και έχει έναν αντικειμενικό σκοπό να φτάσει στην πραγματικότητα</a:t>
            </a:r>
            <a:r>
              <a:rPr lang="el-GR" dirty="0" smtClean="0"/>
              <a:t>.</a:t>
            </a:r>
          </a:p>
          <a:p>
            <a:r>
              <a:rPr lang="el-GR" dirty="0"/>
              <a:t>Ο</a:t>
            </a:r>
            <a:r>
              <a:rPr lang="el-GR" dirty="0" smtClean="0"/>
              <a:t>  </a:t>
            </a:r>
            <a:r>
              <a:rPr lang="el-GR" dirty="0"/>
              <a:t>νατουραλισμός προέρχεται από τη </a:t>
            </a:r>
            <a:r>
              <a:rPr lang="el-GR" dirty="0" smtClean="0"/>
              <a:t>φυσική </a:t>
            </a:r>
            <a:r>
              <a:rPr lang="el-GR" dirty="0"/>
              <a:t>επιστήμη. Είναι τάση</a:t>
            </a:r>
            <a:r>
              <a:rPr lang="el-GR" dirty="0" smtClean="0"/>
              <a:t>".</a:t>
            </a:r>
            <a:endParaRPr lang="el-GR" baseline="30000" dirty="0"/>
          </a:p>
          <a:p>
            <a:r>
              <a:rPr lang="el-GR" dirty="0" smtClean="0"/>
              <a:t> </a:t>
            </a:r>
            <a:r>
              <a:rPr lang="el-GR" dirty="0"/>
              <a:t>Ο νατουραλισμός έχει πράγματι ως βάση τον θρίαμβο της επιστήμης, του θετικισμού. </a:t>
            </a:r>
          </a:p>
          <a:p>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smtClean="0"/>
              <a:t>Σήμερα, ορισμένα είδη </a:t>
            </a:r>
            <a:r>
              <a:rPr lang="el-GR" dirty="0"/>
              <a:t>του πεζού λόγου, όπως τα απομνημονεύματα, το δοκίμιο, το χρονογράφημα, η αυτοβιογραφία, η βιογραφία και τα ταξιδιωτικά </a:t>
            </a:r>
            <a:r>
              <a:rPr lang="el-GR" dirty="0" smtClean="0"/>
              <a:t>κείμενα, </a:t>
            </a:r>
            <a:r>
              <a:rPr lang="el-GR" dirty="0"/>
              <a:t>συχνά αντιμετωπίζονται ως λογοτεχνικά, παρ’ όλο που δεν είναι μυθοπλασίες. </a:t>
            </a:r>
          </a:p>
          <a:p>
            <a:endParaRPr lang="el-GR" dirty="0"/>
          </a:p>
          <a:p>
            <a:endParaRPr lang="el-GR" dirty="0"/>
          </a:p>
        </p:txBody>
      </p:sp>
    </p:spTree>
    <p:extLst>
      <p:ext uri="{BB962C8B-B14F-4D97-AF65-F5344CB8AC3E}">
        <p14:creationId xmlns:p14="http://schemas.microsoft.com/office/powerpoint/2010/main" val="2978983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Περισσότερα για τον νατουραλισμό</a:t>
            </a:r>
            <a:endParaRPr lang="el-GR" dirty="0"/>
          </a:p>
        </p:txBody>
      </p:sp>
      <p:sp>
        <p:nvSpPr>
          <p:cNvPr id="3" name="Content Placeholder 2"/>
          <p:cNvSpPr>
            <a:spLocks noGrp="1"/>
          </p:cNvSpPr>
          <p:nvPr>
            <p:ph idx="1"/>
          </p:nvPr>
        </p:nvSpPr>
        <p:spPr/>
        <p:txBody>
          <a:bodyPr>
            <a:normAutofit fontScale="70000" lnSpcReduction="20000"/>
          </a:bodyPr>
          <a:lstStyle/>
          <a:p>
            <a:r>
              <a:rPr lang="el-GR" dirty="0"/>
              <a:t>Ο νατουραλισμός δείχνει έτσι ιδιαίτερο ενδιαφέρον στις πιστές απεικονίσεις όπου η έννοια πιστή "απεικόνιση" σημαίνει ακριβή αναπαράσταση της πραγματικότητας όπως προσεγγίζεται με τα αισθητήρια όργανα. </a:t>
            </a:r>
            <a:endParaRPr lang="el-GR" dirty="0" smtClean="0"/>
          </a:p>
          <a:p>
            <a:r>
              <a:rPr lang="el-GR" dirty="0" smtClean="0"/>
              <a:t>Οι </a:t>
            </a:r>
            <a:r>
              <a:rPr lang="el-GR" dirty="0"/>
              <a:t>καταγραφές του ως εμπειρικές-αισθητηριακές </a:t>
            </a:r>
            <a:r>
              <a:rPr lang="el-GR" dirty="0" smtClean="0"/>
              <a:t>αντιμετωπίζουν την </a:t>
            </a:r>
            <a:r>
              <a:rPr lang="el-GR" dirty="0"/>
              <a:t>πραγματικότητα </a:t>
            </a:r>
            <a:r>
              <a:rPr lang="el-GR" dirty="0" smtClean="0"/>
              <a:t>στατικά-φωτογραφικά. </a:t>
            </a:r>
          </a:p>
          <a:p>
            <a:r>
              <a:rPr lang="el-GR" dirty="0" smtClean="0"/>
              <a:t>Πιο </a:t>
            </a:r>
            <a:r>
              <a:rPr lang="el-GR" dirty="0"/>
              <a:t>εναργής χαρακτηρισμός για τον νατουραλισμό δίνεται από τον Ε. Ζολά που θεωρεί τη ρεαλιστική (νατουραλιστική δηλ.) τέχνη σαν "ένα απλό τζάμι πολύ καθάριο που φιλοδοξεί να είναι τόσο διάφανο που οι εικόνες που το διαπερνούν να ξαναδημιουργούνται σ' όλη τους την πραγματικότητα</a:t>
            </a:r>
            <a:r>
              <a:rPr lang="el-GR" dirty="0" smtClean="0"/>
              <a:t>".</a:t>
            </a:r>
          </a:p>
          <a:p>
            <a:r>
              <a:rPr lang="el-GR" dirty="0" smtClean="0"/>
              <a:t>Αλλά και ο νατουραλιστής συγγραφέας «μιμείται» τον θετικό επιστήμονα και προσπαθεί να «μελετήσει» του ήρωές του «επιστημονικά». Είναι σα να τους βάζει στο μικροσκόπιο και να εξετάζει τις αντιδράσεις τους.</a:t>
            </a:r>
            <a:endParaRPr lang="el-GR" dirty="0"/>
          </a:p>
          <a:p>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endParaRPr lang="el-GR"/>
          </a:p>
        </p:txBody>
      </p:sp>
      <p:sp>
        <p:nvSpPr>
          <p:cNvPr id="3" name="Content Placeholder 2"/>
          <p:cNvSpPr>
            <a:spLocks noGrp="1"/>
          </p:cNvSpPr>
          <p:nvPr>
            <p:ph idx="1"/>
          </p:nvPr>
        </p:nvSpPr>
        <p:spPr>
          <a:xfrm>
            <a:off x="357158" y="1071546"/>
            <a:ext cx="8229600" cy="4525963"/>
          </a:xfrm>
        </p:spPr>
        <p:txBody>
          <a:bodyPr>
            <a:noAutofit/>
          </a:bodyPr>
          <a:lstStyle/>
          <a:p>
            <a:r>
              <a:rPr lang="el-GR" sz="2400" dirty="0" smtClean="0"/>
              <a:t>Ο νατουραλιστής περιγράφει και να «εξετάζει» τη συμπεριφορά χαρακτήρων σε ακραίες συνθήκες φτώχιας και εξαθλίωσης, καθώς τότε είναι που αποκαλύπτεται η «ζωώδης» πλευρά της ανθρώπινης φύσης.</a:t>
            </a:r>
          </a:p>
          <a:p>
            <a:r>
              <a:rPr lang="el-GR" sz="2400" dirty="0" smtClean="0"/>
              <a:t>Ο χαρακτηριστικότερος τίτλος έργου του Ζολά είναι </a:t>
            </a:r>
            <a:r>
              <a:rPr lang="el-GR" sz="2400" b="1" i="1" dirty="0" smtClean="0"/>
              <a:t>Το κτήνος</a:t>
            </a:r>
            <a:r>
              <a:rPr lang="el-GR" sz="2400" dirty="0" smtClean="0"/>
              <a:t>.</a:t>
            </a:r>
          </a:p>
          <a:p>
            <a:r>
              <a:rPr lang="el-GR" sz="2400" dirty="0" smtClean="0"/>
              <a:t>Χαρακτηριστικό παράδειγμα από την ελληνική λογοτεχνία είναι </a:t>
            </a:r>
            <a:r>
              <a:rPr lang="el-GR" sz="2400" b="1" i="1" dirty="0" smtClean="0"/>
              <a:t>Ο ζητιάνος </a:t>
            </a:r>
            <a:r>
              <a:rPr lang="el-GR" sz="2400" dirty="0" smtClean="0"/>
              <a:t>του Καρκαβίτσα.</a:t>
            </a:r>
          </a:p>
          <a:p>
            <a:r>
              <a:rPr lang="el-GR" sz="2400" dirty="0" smtClean="0"/>
              <a:t>Συχνά οι νατουραλιστές εξετάζουν τη σχέση της κληρονομικότητας με το περιβάλλον, όπως ο Παπαδιαμάντης στη </a:t>
            </a:r>
            <a:r>
              <a:rPr lang="el-GR" sz="2400" b="1" i="1" dirty="0" smtClean="0"/>
              <a:t>Φόνισσα</a:t>
            </a:r>
            <a:r>
              <a:rPr lang="el-GR" sz="2400" dirty="0" smtClean="0"/>
              <a:t>.</a:t>
            </a:r>
          </a:p>
          <a:p>
            <a:r>
              <a:rPr lang="el-GR" sz="2400" dirty="0" smtClean="0"/>
              <a:t>Ωστόσο, οι μεγάλοι συγγραφείς, όπως ο Παπαδιαμάντης και ο Μωπασάν, ξεφεύγουν από και ξεπερνούν τα στενά όρια της νατουραλιστικής ιδεολογίας.</a:t>
            </a:r>
            <a:endParaRPr lang="el-GR"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Απόπειρες ορισμού του ρεαλισμού</a:t>
            </a:r>
            <a:r>
              <a:rPr lang="el-GR" dirty="0"/>
              <a:t/>
            </a:r>
            <a:br>
              <a:rPr lang="el-GR" dirty="0"/>
            </a:br>
            <a:endParaRPr lang="el-GR" dirty="0"/>
          </a:p>
        </p:txBody>
      </p:sp>
      <p:sp>
        <p:nvSpPr>
          <p:cNvPr id="3" name="Content Placeholder 2"/>
          <p:cNvSpPr>
            <a:spLocks noGrp="1"/>
          </p:cNvSpPr>
          <p:nvPr>
            <p:ph idx="1"/>
          </p:nvPr>
        </p:nvSpPr>
        <p:spPr/>
        <p:txBody>
          <a:bodyPr>
            <a:normAutofit fontScale="85000" lnSpcReduction="20000"/>
          </a:bodyPr>
          <a:lstStyle/>
          <a:p>
            <a:r>
              <a:rPr lang="el-GR" dirty="0"/>
              <a:t>Ο ορισμός του ρεαλισμού είναι τελικά σαν τη Λερναία 'Υδρα. 'Οσο νομίζεις ότι του κόβεις τα κεφάλια - διευθετώντας τις συγχύσεις που τον διαπερνούν - τόσο νέα προβλήματα δημιουργούνται. </a:t>
            </a:r>
            <a:endParaRPr lang="el-GR" dirty="0" smtClean="0"/>
          </a:p>
          <a:p>
            <a:r>
              <a:rPr lang="el-GR" dirty="0" smtClean="0"/>
              <a:t>Τι είναι ακριβώς; Αισθητική </a:t>
            </a:r>
            <a:r>
              <a:rPr lang="el-GR" dirty="0"/>
              <a:t>κατηγορία, τάση, ρεύμα, καλλιτεχνική μέθοδος, επιστημολογικό κριτήριο </a:t>
            </a:r>
            <a:r>
              <a:rPr lang="el-GR" dirty="0" smtClean="0"/>
              <a:t>; Πολλοί μελετητές παραιτήθηκαν από </a:t>
            </a:r>
            <a:r>
              <a:rPr lang="el-GR" dirty="0"/>
              <a:t>το να τον ορίσουν</a:t>
            </a:r>
            <a:r>
              <a:rPr lang="el-GR" dirty="0" smtClean="0"/>
              <a:t>.</a:t>
            </a:r>
          </a:p>
          <a:p>
            <a:r>
              <a:rPr lang="el-GR" dirty="0" smtClean="0"/>
              <a:t> </a:t>
            </a:r>
            <a:r>
              <a:rPr lang="el-GR" dirty="0"/>
              <a:t>'Αλλοι, όπως ο Αραγκόν, προτίμησαν να μιλήσουν για πολλούς ρεαλισμούς όπου ο καθένας ανταποκρίνεται σε μια "συγκεκριμένη εποχή" και μια "συγκεκριμένη κοινωνία".</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Autofit/>
          </a:bodyPr>
          <a:lstStyle/>
          <a:p>
            <a:r>
              <a:rPr lang="el-GR" sz="2400" dirty="0"/>
              <a:t>Η αναζήτηση της αλήθειας υπήρξε πάντα κομβικό ζητούμενο και ταυτόχρονα το στοιχείο του αυτοπεριορισμού του ρεαλισμού. </a:t>
            </a:r>
            <a:endParaRPr lang="el-GR" sz="2400" dirty="0" smtClean="0"/>
          </a:p>
          <a:p>
            <a:r>
              <a:rPr lang="el-GR" sz="2400" dirty="0" smtClean="0"/>
              <a:t>Προσοχή, όμως, στη </a:t>
            </a:r>
            <a:r>
              <a:rPr lang="el-GR" sz="2400" b="1" dirty="0" smtClean="0"/>
              <a:t>διαφορά αλήθειας και αληθοφάνειας</a:t>
            </a:r>
            <a:r>
              <a:rPr lang="el-GR" sz="2400" dirty="0" smtClean="0"/>
              <a:t>!</a:t>
            </a:r>
          </a:p>
          <a:p>
            <a:r>
              <a:rPr lang="el-GR" sz="2400" dirty="0" smtClean="0"/>
              <a:t>Ο ρεαλισμός είναι και τεχνική που δημιουργεί την </a:t>
            </a:r>
            <a:r>
              <a:rPr lang="el-GR" sz="2400" b="1" dirty="0" smtClean="0"/>
              <a:t>(ψευδ)αίσθηση </a:t>
            </a:r>
            <a:r>
              <a:rPr lang="el-GR" sz="2400" dirty="0" smtClean="0"/>
              <a:t>ότι ένα μυθοπλαστικό κείμενο είναι πραγματικό.</a:t>
            </a:r>
          </a:p>
          <a:p>
            <a:r>
              <a:rPr lang="el-GR" sz="2400" dirty="0" smtClean="0"/>
              <a:t>Αυτό γίνεται με την προσοχή στη λεπτομέρεια, την τοποθέτηση των ηρώων σε συγκεκριμένους χρονότοπους με ιστορικότητα (χρονολογιες, ημερομηνίες), στη χρήση ονομάτων (ανθρώπων, τόπων, δρόμων, κλπ.).</a:t>
            </a:r>
          </a:p>
          <a:p>
            <a:r>
              <a:rPr lang="el-GR" sz="2400" dirty="0" smtClean="0"/>
              <a:t>Η εξέλιξη της ρεαλιστικής ιστορίας υπακούει στην </a:t>
            </a:r>
            <a:r>
              <a:rPr lang="el-GR" sz="2400" b="1" dirty="0" smtClean="0"/>
              <a:t>αρχή της αιτιότητας.</a:t>
            </a:r>
            <a:endParaRPr lang="el-GR" sz="24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l-GR" dirty="0" smtClean="0"/>
              <a:t>Μία κοινή μεταφορά για τον ρεαλισμό στον 19</a:t>
            </a:r>
            <a:r>
              <a:rPr lang="el-GR" baseline="30000" dirty="0" smtClean="0"/>
              <a:t>ο</a:t>
            </a:r>
            <a:r>
              <a:rPr lang="el-GR" dirty="0" smtClean="0"/>
              <a:t> αιώνα είναι ότι η λογοτεχνία «αντανακλά» την πραγματικότητα, λειτουργεί σαν «καθρέφτης για την πραγματικότητα»: τι σημαίνει αυτό και τι προβλήματα ενέχει;</a:t>
            </a:r>
          </a:p>
          <a:p>
            <a:r>
              <a:rPr lang="el-GR" dirty="0" smtClean="0"/>
              <a:t>Ζήτημα «κλειδί»: Ποιος είναι ο ρόλος της </a:t>
            </a:r>
            <a:r>
              <a:rPr lang="el-GR" b="1" u="sng" dirty="0" smtClean="0"/>
              <a:t>ιδεολογίας</a:t>
            </a:r>
            <a:r>
              <a:rPr lang="el-GR" dirty="0" smtClean="0"/>
              <a:t> στον ρεαλισμό;</a:t>
            </a: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85000" lnSpcReduction="20000"/>
          </a:bodyPr>
          <a:lstStyle/>
          <a:p>
            <a:r>
              <a:rPr lang="el-GR" dirty="0" smtClean="0"/>
              <a:t>Το είδος του ρεαλιστικού μυθιστορήματος που αναπτύσσεται σε όλη την Ευρώπη αποτελεί ένα από τα σπουδαιότερα επιτεύγματα στην ιστορία της λογοτεχνίας. </a:t>
            </a:r>
          </a:p>
          <a:p>
            <a:r>
              <a:rPr lang="el-GR" dirty="0" smtClean="0"/>
              <a:t>Αγγλία: Τσαρλς Ντίκενς, αδελφές </a:t>
            </a:r>
            <a:r>
              <a:rPr lang="el-GR" dirty="0" err="1" smtClean="0"/>
              <a:t>Μπροντέ</a:t>
            </a:r>
            <a:r>
              <a:rPr lang="el-GR" dirty="0" smtClean="0"/>
              <a:t>, Τζωρτζ Έλιοτ, κ.α.</a:t>
            </a:r>
          </a:p>
          <a:p>
            <a:r>
              <a:rPr lang="el-GR" dirty="0" smtClean="0"/>
              <a:t>Γαλλία: </a:t>
            </a:r>
            <a:r>
              <a:rPr lang="el-GR" dirty="0" err="1" smtClean="0"/>
              <a:t>Ονορέ</a:t>
            </a:r>
            <a:r>
              <a:rPr lang="el-GR" dirty="0" smtClean="0"/>
              <a:t> ντε </a:t>
            </a:r>
            <a:r>
              <a:rPr lang="el-GR" dirty="0" err="1" smtClean="0"/>
              <a:t>Μπαλζάκ</a:t>
            </a:r>
            <a:r>
              <a:rPr lang="el-GR" dirty="0" smtClean="0"/>
              <a:t>, </a:t>
            </a:r>
            <a:r>
              <a:rPr lang="el-GR" dirty="0" err="1" smtClean="0"/>
              <a:t>Γκυ</a:t>
            </a:r>
            <a:r>
              <a:rPr lang="el-GR" dirty="0" smtClean="0"/>
              <a:t> ντε </a:t>
            </a:r>
            <a:r>
              <a:rPr lang="el-GR" dirty="0" err="1" smtClean="0"/>
              <a:t>Μωπασάν</a:t>
            </a:r>
            <a:r>
              <a:rPr lang="el-GR" dirty="0" smtClean="0"/>
              <a:t>, </a:t>
            </a:r>
            <a:r>
              <a:rPr lang="el-GR" dirty="0" err="1" smtClean="0"/>
              <a:t>Εμίλ</a:t>
            </a:r>
            <a:r>
              <a:rPr lang="el-GR" dirty="0" smtClean="0"/>
              <a:t> Ζολά, </a:t>
            </a:r>
            <a:r>
              <a:rPr lang="el-GR" dirty="0" err="1" smtClean="0"/>
              <a:t>Γκυστάβ</a:t>
            </a:r>
            <a:r>
              <a:rPr lang="el-GR" dirty="0" smtClean="0"/>
              <a:t> </a:t>
            </a:r>
            <a:r>
              <a:rPr lang="el-GR" dirty="0" err="1" smtClean="0"/>
              <a:t>Φλωμπέρ</a:t>
            </a:r>
            <a:r>
              <a:rPr lang="el-GR" dirty="0" smtClean="0"/>
              <a:t> (που ξεφεύγει από τα όρια του ρεαλισμού και περνάει στον μοντερνισμό), κ.ά.</a:t>
            </a:r>
          </a:p>
          <a:p>
            <a:r>
              <a:rPr lang="el-GR" dirty="0" err="1" smtClean="0"/>
              <a:t>Ρωσσία</a:t>
            </a:r>
            <a:r>
              <a:rPr lang="el-GR" dirty="0" smtClean="0"/>
              <a:t>: Λέων </a:t>
            </a:r>
            <a:r>
              <a:rPr lang="el-GR" dirty="0" err="1" smtClean="0"/>
              <a:t>Τολστόυ</a:t>
            </a:r>
            <a:r>
              <a:rPr lang="el-GR" dirty="0" smtClean="0"/>
              <a:t>, </a:t>
            </a:r>
            <a:r>
              <a:rPr lang="el-GR" dirty="0" err="1" smtClean="0"/>
              <a:t>Φιοντόρ</a:t>
            </a:r>
            <a:r>
              <a:rPr lang="el-GR" dirty="0" smtClean="0"/>
              <a:t> Ντοστογιέφσκι</a:t>
            </a:r>
          </a:p>
          <a:p>
            <a:r>
              <a:rPr lang="el-GR" dirty="0" smtClean="0"/>
              <a:t>Ελλάδα: Αλέξανδρος Παπαδιαμάντης, Γεώργιος Βιζυηνός, Ανδρέα Καρκαβίτσας, κ.ά.</a:t>
            </a:r>
          </a:p>
        </p:txBody>
      </p:sp>
    </p:spTree>
    <p:extLst>
      <p:ext uri="{BB962C8B-B14F-4D97-AF65-F5344CB8AC3E}">
        <p14:creationId xmlns:p14="http://schemas.microsoft.com/office/powerpoint/2010/main" val="2413512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548680"/>
            <a:ext cx="8229600" cy="1143000"/>
          </a:xfrm>
        </p:spPr>
        <p:txBody>
          <a:bodyPr>
            <a:noAutofit/>
          </a:bodyPr>
          <a:lstStyle/>
          <a:p>
            <a:r>
              <a:rPr lang="el-GR" sz="2400" b="1" smtClean="0"/>
              <a:t>Καθώς ο 19</a:t>
            </a:r>
            <a:r>
              <a:rPr lang="el-GR" sz="2400" b="1" baseline="30000" smtClean="0"/>
              <a:t>ος</a:t>
            </a:r>
            <a:r>
              <a:rPr lang="el-GR" sz="2400" b="1" smtClean="0"/>
              <a:t> αιώνας προχωράει αναπτύσσεται και η αντίδραση στον ρεαλισμό, κυρίως ως διαμαρτυρία για τον παραγκωνισμό του υποκειμένου και της υποκειμενικής οπτικής</a:t>
            </a:r>
            <a:endParaRPr lang="el-GR" sz="2400" b="1" dirty="0"/>
          </a:p>
        </p:txBody>
      </p:sp>
      <p:sp>
        <p:nvSpPr>
          <p:cNvPr id="3" name="Θέση περιεχομένου 2"/>
          <p:cNvSpPr>
            <a:spLocks noGrp="1"/>
          </p:cNvSpPr>
          <p:nvPr>
            <p:ph idx="1"/>
          </p:nvPr>
        </p:nvSpPr>
        <p:spPr/>
        <p:txBody>
          <a:bodyPr/>
          <a:lstStyle/>
          <a:p>
            <a:endParaRPr lang="el-GR" smtClean="0"/>
          </a:p>
          <a:p>
            <a:r>
              <a:rPr lang="el-GR" smtClean="0"/>
              <a:t>Τα καλλιτεχνικά ρεύματα στο τέλος του 19</a:t>
            </a:r>
            <a:r>
              <a:rPr lang="el-GR" baseline="30000" smtClean="0"/>
              <a:t>ου</a:t>
            </a:r>
            <a:r>
              <a:rPr lang="el-GR" smtClean="0"/>
              <a:t> αιώνα, η </a:t>
            </a:r>
            <a:r>
              <a:rPr lang="el-GR" b="1" smtClean="0"/>
              <a:t>παρακμή</a:t>
            </a:r>
            <a:r>
              <a:rPr lang="el-GR" smtClean="0"/>
              <a:t>, ο </a:t>
            </a:r>
            <a:r>
              <a:rPr lang="el-GR" b="1" smtClean="0"/>
              <a:t>συμβολισμός</a:t>
            </a:r>
            <a:r>
              <a:rPr lang="el-GR" smtClean="0"/>
              <a:t> και ο </a:t>
            </a:r>
            <a:r>
              <a:rPr lang="el-GR" b="1" smtClean="0"/>
              <a:t>αισθητισμός</a:t>
            </a:r>
            <a:r>
              <a:rPr lang="el-GR" smtClean="0"/>
              <a:t>, έχουν τις καταβολές τους στον ρομαντισμό και δίνουν έμφαση στην ατομική δημιουργικότητα. Τα όρια ανάμεσα στα ρεύματα αυτά είναι ρευστά.</a:t>
            </a:r>
            <a:endParaRPr lang="el-GR" b="1" dirty="0"/>
          </a:p>
        </p:txBody>
      </p:sp>
    </p:spTree>
    <p:extLst>
      <p:ext uri="{BB962C8B-B14F-4D97-AF65-F5344CB8AC3E}">
        <p14:creationId xmlns:p14="http://schemas.microsoft.com/office/powerpoint/2010/main" val="343972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Μοντερνισμός (αρχές του 20</a:t>
            </a:r>
            <a:r>
              <a:rPr lang="el-GR" baseline="30000" dirty="0" smtClean="0"/>
              <a:t>ου</a:t>
            </a:r>
            <a:r>
              <a:rPr lang="el-GR" dirty="0" smtClean="0"/>
              <a:t> αιώνα)</a:t>
            </a:r>
            <a:endParaRPr lang="el-GR" dirty="0"/>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798234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1026" name="Picture 2" descr="magritte-2_thesonofm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47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042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2050" name="Picture 2" descr="Αποτέλεσμα εικόνας για ντε κιρικο μυστηριο και μελαγχολια ενοσ δρομου"/>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824" y="1700808"/>
            <a:ext cx="4032448"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608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77500" lnSpcReduction="20000"/>
          </a:bodyPr>
          <a:lstStyle/>
          <a:p>
            <a:r>
              <a:rPr lang="el-GR" dirty="0"/>
              <a:t>Β) Η ποίηση διακρίνεται σε </a:t>
            </a:r>
            <a:r>
              <a:rPr lang="el-GR" b="1" dirty="0"/>
              <a:t>αφηγηματική</a:t>
            </a:r>
            <a:r>
              <a:rPr lang="el-GR" dirty="0"/>
              <a:t>, δηλαδή σε ποιητικά κείμενα που λένε μία ιστορία (έπος, </a:t>
            </a:r>
            <a:r>
              <a:rPr lang="el-GR" dirty="0" smtClean="0"/>
              <a:t>έμμετρη μυθιστορία, παραλογή ή μπαλάντα</a:t>
            </a:r>
            <a:r>
              <a:rPr lang="el-GR" dirty="0"/>
              <a:t>), </a:t>
            </a:r>
            <a:endParaRPr lang="el-GR" dirty="0" smtClean="0"/>
          </a:p>
          <a:p>
            <a:r>
              <a:rPr lang="el-GR" b="1" dirty="0" smtClean="0"/>
              <a:t>λυρική</a:t>
            </a:r>
            <a:r>
              <a:rPr lang="el-GR" dirty="0"/>
              <a:t>, δηλαδή σύντομα ποιητικά κείμενα που εκφράζουν αισθήματα και ιδέες (λυρικό ποίημα και τα </a:t>
            </a:r>
            <a:r>
              <a:rPr lang="el-GR" dirty="0" err="1"/>
              <a:t>υπο</a:t>
            </a:r>
            <a:r>
              <a:rPr lang="el-GR" dirty="0"/>
              <a:t>-είδη του, όπως η ωδή, το σονέτο, η ελεγεία, το </a:t>
            </a:r>
            <a:r>
              <a:rPr lang="el-GR" dirty="0" err="1"/>
              <a:t>πεζόμορφο</a:t>
            </a:r>
            <a:r>
              <a:rPr lang="el-GR" dirty="0"/>
              <a:t> ποίημα, </a:t>
            </a:r>
            <a:r>
              <a:rPr lang="el-GR" dirty="0" err="1"/>
              <a:t>κ.ά</a:t>
            </a:r>
            <a:r>
              <a:rPr lang="el-GR" dirty="0"/>
              <a:t>) </a:t>
            </a:r>
            <a:endParaRPr lang="el-GR" dirty="0" smtClean="0"/>
          </a:p>
          <a:p>
            <a:r>
              <a:rPr lang="el-GR" dirty="0" smtClean="0"/>
              <a:t>και </a:t>
            </a:r>
            <a:r>
              <a:rPr lang="el-GR" b="1" dirty="0"/>
              <a:t>δραματική</a:t>
            </a:r>
            <a:r>
              <a:rPr lang="el-GR" dirty="0"/>
              <a:t> (δράμα σε ποιητική μορφή, όπως η αρχαία τραγωδία, ο δραματικός μονόλογος, το ρομαντικό δραματικό ποίημα, ένα μακροσκελές ποιητικό έργο που εκφέρεται από διαφορετικά πρόσωπα, αλλά δεν είναι γραμμένο με σκοπό να γίνει θεατρική παράσταση, όπως τα γνωστά κείμενα του Σολωμού, Λάμπρος και Ελεύθεροι </a:t>
            </a:r>
            <a:r>
              <a:rPr lang="el-GR" dirty="0" err="1"/>
              <a:t>πολιορκημένοι</a:t>
            </a:r>
            <a:r>
              <a:rPr lang="el-GR" dirty="0"/>
              <a:t>).  </a:t>
            </a:r>
          </a:p>
        </p:txBody>
      </p:sp>
    </p:spTree>
    <p:extLst>
      <p:ext uri="{BB962C8B-B14F-4D97-AF65-F5344CB8AC3E}">
        <p14:creationId xmlns:p14="http://schemas.microsoft.com/office/powerpoint/2010/main" val="1021563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3078" name="Picture 6" descr="Αποτέλεσμα εικόνας για μαγκριτ εραστες"/>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916832"/>
            <a:ext cx="6264696"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0216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122" name="Picture 2" descr="Αποτέλεσμα εικόνας για νταλι"/>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844824"/>
            <a:ext cx="6480720"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8774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σημαίνει «Μοντερνισμός»;</a:t>
            </a:r>
            <a:endParaRPr lang="el-GR" dirty="0"/>
          </a:p>
        </p:txBody>
      </p:sp>
      <p:sp>
        <p:nvSpPr>
          <p:cNvPr id="3" name="Θέση περιεχομένου 2"/>
          <p:cNvSpPr>
            <a:spLocks noGrp="1"/>
          </p:cNvSpPr>
          <p:nvPr>
            <p:ph idx="1"/>
          </p:nvPr>
        </p:nvSpPr>
        <p:spPr/>
        <p:txBody>
          <a:bodyPr/>
          <a:lstStyle/>
          <a:p>
            <a:r>
              <a:rPr lang="el-GR" dirty="0" smtClean="0"/>
              <a:t>«Μοντερνισμός» είναι το όνομα που δόθηκε στο κίνημα που κυριάρχησε στις τέχνες και τον πολιτισμό του πρώτου μισού του 20</a:t>
            </a:r>
            <a:r>
              <a:rPr lang="el-GR" baseline="30000" dirty="0" smtClean="0"/>
              <a:t>ου</a:t>
            </a:r>
            <a:r>
              <a:rPr lang="el-GR" dirty="0" smtClean="0"/>
              <a:t> αιώνα.</a:t>
            </a:r>
            <a:endParaRPr lang="el-GR" dirty="0"/>
          </a:p>
        </p:txBody>
      </p:sp>
    </p:spTree>
    <p:extLst>
      <p:ext uri="{BB962C8B-B14F-4D97-AF65-F5344CB8AC3E}">
        <p14:creationId xmlns:p14="http://schemas.microsoft.com/office/powerpoint/2010/main" val="10502228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smtClean="0"/>
              <a:t>Στη μουσική, περιορίστηκε η μελωδία και η αρμονία</a:t>
            </a:r>
            <a:endParaRPr lang="el-GR" dirty="0"/>
          </a:p>
        </p:txBody>
      </p:sp>
    </p:spTree>
    <p:extLst>
      <p:ext uri="{BB962C8B-B14F-4D97-AF65-F5344CB8AC3E}">
        <p14:creationId xmlns:p14="http://schemas.microsoft.com/office/powerpoint/2010/main" val="25616547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smtClean="0"/>
              <a:t>Στη ζωγραφική απορρίφθηκε η προοπτική και η άμεση εικονιστική αναπαράσταση προς όφελος βαθμών αφαίρεσης.</a:t>
            </a:r>
            <a:endParaRPr lang="el-GR" dirty="0"/>
          </a:p>
        </p:txBody>
      </p:sp>
    </p:spTree>
    <p:extLst>
      <p:ext uri="{BB962C8B-B14F-4D97-AF65-F5344CB8AC3E}">
        <p14:creationId xmlns:p14="http://schemas.microsoft.com/office/powerpoint/2010/main" val="29262802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8875" y="1915319"/>
            <a:ext cx="4286250" cy="3895725"/>
          </a:xfrm>
        </p:spPr>
      </p:pic>
    </p:spTree>
    <p:extLst>
      <p:ext uri="{BB962C8B-B14F-4D97-AF65-F5344CB8AC3E}">
        <p14:creationId xmlns:p14="http://schemas.microsoft.com/office/powerpoint/2010/main" val="15276968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1026" name="Picture 2" descr="https://upload.wikimedia.org/wikipedia/en/6/68/Picasso_Portrait_of_Daniel-Henry_Kahnweiler_19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6468" y="1600200"/>
            <a:ext cx="327106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9270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098" name="Picture 2" descr="Αποτέλεσμα εικόνας για εγγονόπουλος ζωγραφική"/>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1772816"/>
            <a:ext cx="4824536"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2611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2492896"/>
            <a:ext cx="5867151" cy="2952328"/>
          </a:xfrm>
        </p:spPr>
      </p:pic>
    </p:spTree>
    <p:extLst>
      <p:ext uri="{BB962C8B-B14F-4D97-AF65-F5344CB8AC3E}">
        <p14:creationId xmlns:p14="http://schemas.microsoft.com/office/powerpoint/2010/main" val="37932270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2060848"/>
            <a:ext cx="5472608" cy="4392488"/>
          </a:xfrm>
        </p:spPr>
      </p:pic>
    </p:spTree>
    <p:extLst>
      <p:ext uri="{BB962C8B-B14F-4D97-AF65-F5344CB8AC3E}">
        <p14:creationId xmlns:p14="http://schemas.microsoft.com/office/powerpoint/2010/main" val="2093955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smtClean="0"/>
              <a:t>Βέβαια, υπάρχουν αρκετά ποιητικά κείμενα που έχουν και δραματικά, και λυρικά και αφηγηματικά στοιχεία.</a:t>
            </a:r>
            <a:endParaRPr lang="el-GR" dirty="0"/>
          </a:p>
        </p:txBody>
      </p:sp>
    </p:spTree>
    <p:extLst>
      <p:ext uri="{BB962C8B-B14F-4D97-AF65-F5344CB8AC3E}">
        <p14:creationId xmlns:p14="http://schemas.microsoft.com/office/powerpoint/2010/main" val="8138447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smtClean="0"/>
              <a:t>Στην αρχιτεκτονική απορρίφθηκαν οι παραδοσιακές μορφές και τα υλικά (όπως οι επικλινείς οροφές, οι θόλοι και οι κολώνες, το ξύλο, η πέτρα, το τούβλο), για χάρη γεωμετρικών μορφών, που συχνά εκτελούνταν πάνω σε νέα υλικά, όπως το γυαλί και το τσιμέντο.</a:t>
            </a:r>
            <a:endParaRPr lang="el-GR" dirty="0"/>
          </a:p>
        </p:txBody>
      </p:sp>
    </p:spTree>
    <p:extLst>
      <p:ext uri="{BB962C8B-B14F-4D97-AF65-F5344CB8AC3E}">
        <p14:creationId xmlns:p14="http://schemas.microsoft.com/office/powerpoint/2010/main" val="42434381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2276872"/>
            <a:ext cx="5760640" cy="3744416"/>
          </a:xfrm>
        </p:spPr>
      </p:pic>
    </p:spTree>
    <p:extLst>
      <p:ext uri="{BB962C8B-B14F-4D97-AF65-F5344CB8AC3E}">
        <p14:creationId xmlns:p14="http://schemas.microsoft.com/office/powerpoint/2010/main" val="19353536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6014" y="1600200"/>
            <a:ext cx="6771972" cy="4525963"/>
          </a:xfrm>
        </p:spPr>
      </p:pic>
    </p:spTree>
    <p:extLst>
      <p:ext uri="{BB962C8B-B14F-4D97-AF65-F5344CB8AC3E}">
        <p14:creationId xmlns:p14="http://schemas.microsoft.com/office/powerpoint/2010/main" val="39150994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2060848"/>
            <a:ext cx="5688632" cy="4104456"/>
          </a:xfrm>
        </p:spPr>
      </p:pic>
    </p:spTree>
    <p:extLst>
      <p:ext uri="{BB962C8B-B14F-4D97-AF65-F5344CB8AC3E}">
        <p14:creationId xmlns:p14="http://schemas.microsoft.com/office/powerpoint/2010/main" val="22274988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lstStyle/>
          <a:p>
            <a:r>
              <a:rPr lang="el-GR" smtClean="0"/>
              <a:t>Ο μοντερνισμός ήταν εκείνος ο σεισμός στις τέχνες που γκρέμισε μεγάλο μέρος των προ του 20ου αιώνα δομών στην καλλιέργεια της μουσικής, της ζωγραφικής, της λογοτεχνίας και της αρχιτεκτονικής.</a:t>
            </a:r>
            <a:endParaRPr lang="el-GR" dirty="0"/>
          </a:p>
        </p:txBody>
      </p:sp>
    </p:spTree>
    <p:extLst>
      <p:ext uri="{BB962C8B-B14F-4D97-AF65-F5344CB8AC3E}">
        <p14:creationId xmlns:p14="http://schemas.microsoft.com/office/powerpoint/2010/main" val="10593255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smtClean="0"/>
              <a:t>Όπως ο ρεαλισμός και ο ρομαντισμός, έτσι και ο μοντερνισμός είναι τόσο κεφάλαιο στην ιστορία της λογοτεχνίας (υπάρχει ένα σώμα κειμένων που εντάσσονται σε αυτό το ρεύμα και τα πολλά παρακλάδια του) όσο και θεωρία ή, καλύτερα, θεωρίες, για τη λογοτεχνία. </a:t>
            </a:r>
          </a:p>
          <a:p>
            <a:endParaRPr lang="el-GR" smtClean="0"/>
          </a:p>
          <a:p>
            <a:endParaRPr lang="el-GR" dirty="0"/>
          </a:p>
        </p:txBody>
      </p:sp>
    </p:spTree>
    <p:extLst>
      <p:ext uri="{BB962C8B-B14F-4D97-AF65-F5344CB8AC3E}">
        <p14:creationId xmlns:p14="http://schemas.microsoft.com/office/powerpoint/2010/main" val="15472758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lstStyle/>
          <a:p>
            <a:r>
              <a:rPr lang="el-GR" smtClean="0"/>
              <a:t>Ποτέ δεν υπήρξε τόσο έντονος πειραματισμός στην λογοτεχνία αλλά και στις άλλες τέχνες όσο τις πρώτες τρεις δεκαετίες του 20ου αιώνα. Μεγάλοι ευρωπαίοι μοντερνιστές είναι ο Τ. Σ. Έλιοτ, ο Τζέιμς Τζόυς, η Βιρτζίνια Γουλφ, ο Μαρσέλ Προυστ, ο Φραντς Κάφκα, κ.ά. </a:t>
            </a:r>
          </a:p>
          <a:p>
            <a:endParaRPr lang="el-GR" dirty="0"/>
          </a:p>
        </p:txBody>
      </p:sp>
    </p:spTree>
    <p:extLst>
      <p:ext uri="{BB962C8B-B14F-4D97-AF65-F5344CB8AC3E}">
        <p14:creationId xmlns:p14="http://schemas.microsoft.com/office/powerpoint/2010/main" val="18896329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lstStyle/>
          <a:p>
            <a:r>
              <a:rPr lang="el-GR" smtClean="0"/>
              <a:t>Επίσης, στον μοντερνισμό εντάσσονται και διάφορες «πρωτοπορίες» στην τέχνη και τη λογοτεχνία, η σημαντικότερη από τις οποίες είναι ο σουρεαλισμός ή υπερρεαλισμός. </a:t>
            </a:r>
          </a:p>
          <a:p>
            <a:r>
              <a:rPr lang="el-GR" smtClean="0"/>
              <a:t>Σπουδαίοι υπερρεαλιστές ποιητές είναι ο Αντρέ Μπρετόν, Ανδρέας Εμπειρίκος, η Μάτση Χατζηλαζάρου και ο Νίκος Εγγονόπουλος, κ.ά</a:t>
            </a:r>
          </a:p>
          <a:p>
            <a:endParaRPr lang="el-GR" dirty="0"/>
          </a:p>
        </p:txBody>
      </p:sp>
    </p:spTree>
    <p:extLst>
      <p:ext uri="{BB962C8B-B14F-4D97-AF65-F5344CB8AC3E}">
        <p14:creationId xmlns:p14="http://schemas.microsoft.com/office/powerpoint/2010/main" val="37467227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normAutofit fontScale="92500" lnSpcReduction="10000"/>
          </a:bodyPr>
          <a:lstStyle/>
          <a:p>
            <a:r>
              <a:rPr lang="el-GR" smtClean="0"/>
              <a:t>Πιο συγκεκριμένα:</a:t>
            </a:r>
          </a:p>
          <a:p>
            <a:r>
              <a:rPr lang="el-GR" smtClean="0"/>
              <a:t>Υψηλός μοντερνισμός: </a:t>
            </a:r>
          </a:p>
          <a:p>
            <a:r>
              <a:rPr lang="el-GR" smtClean="0"/>
              <a:t>Συγγραφείς μεμονωμένοι, διαφορετικοί μεταξύ τους, από τη μια μεριά τάσσονται υπέρ της καινοτομίας, από την άλλη διατηρούν και θεματοποιούν μια προσωπική σχέση με την παράδοση, τη λογοτεχνική παράδοση, την ιστορία και τους μύθους. </a:t>
            </a:r>
          </a:p>
          <a:p>
            <a:r>
              <a:rPr lang="el-GR" smtClean="0"/>
              <a:t>Παράδειγμα: Έλιοτ, «Η παράδοση και το ατομικό ταλέντο».</a:t>
            </a:r>
            <a:endParaRPr lang="el-GR" dirty="0"/>
          </a:p>
        </p:txBody>
      </p:sp>
    </p:spTree>
    <p:extLst>
      <p:ext uri="{BB962C8B-B14F-4D97-AF65-F5344CB8AC3E}">
        <p14:creationId xmlns:p14="http://schemas.microsoft.com/office/powerpoint/2010/main" val="10913646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lstStyle/>
          <a:p>
            <a:r>
              <a:rPr lang="el-GR" smtClean="0"/>
              <a:t>Πρωτοπορίες</a:t>
            </a:r>
          </a:p>
          <a:p>
            <a:r>
              <a:rPr lang="el-GR" smtClean="0"/>
              <a:t>Ομάδες λογοτεχνών και καλλιτεχνών με ακραία πειραματική διάθεση: ιμπρεσσιονισμός και η επίτασή του ο εξπρεσσιονισμός.</a:t>
            </a:r>
            <a:endParaRPr lang="el-GR" dirty="0"/>
          </a:p>
        </p:txBody>
      </p:sp>
    </p:spTree>
    <p:extLst>
      <p:ext uri="{BB962C8B-B14F-4D97-AF65-F5344CB8AC3E}">
        <p14:creationId xmlns:p14="http://schemas.microsoft.com/office/powerpoint/2010/main" val="2332001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85000" lnSpcReduction="20000"/>
          </a:bodyPr>
          <a:lstStyle/>
          <a:p>
            <a:r>
              <a:rPr lang="el-GR" dirty="0"/>
              <a:t>Γ) </a:t>
            </a:r>
            <a:r>
              <a:rPr lang="el-GR" b="1" dirty="0"/>
              <a:t>Το δράμα </a:t>
            </a:r>
            <a:r>
              <a:rPr lang="el-GR" dirty="0"/>
              <a:t>είναι γραμμένο για να γίνει θεατρική παράσταση. </a:t>
            </a:r>
            <a:endParaRPr lang="el-GR" dirty="0" smtClean="0"/>
          </a:p>
          <a:p>
            <a:r>
              <a:rPr lang="el-GR" dirty="0" smtClean="0"/>
              <a:t>Διαφέρει </a:t>
            </a:r>
            <a:r>
              <a:rPr lang="el-GR" dirty="0"/>
              <a:t>ανάλογα με την εποχή που γράφεται. Σε ποιητική γλώσσα γράφεται το αρχαίο δράμα (τραγωδίες και κωμωδίες) και σε ποιητική γλώσσα γράφεται το δράμα μέχρι και τον 17ο αιώνα (π.χ. θέατρο του μπαρόκ ή το ελισαβετιανό θέατρο, όπως τα έργα του Σαίξπηρ). </a:t>
            </a:r>
            <a:endParaRPr lang="el-GR" dirty="0" smtClean="0"/>
          </a:p>
          <a:p>
            <a:r>
              <a:rPr lang="el-GR" dirty="0" smtClean="0"/>
              <a:t>Κατόπιν </a:t>
            </a:r>
            <a:r>
              <a:rPr lang="el-GR" dirty="0"/>
              <a:t>έρχεται το ρεαλιστικό θέατρο, το </a:t>
            </a:r>
            <a:r>
              <a:rPr lang="el-GR" dirty="0" err="1"/>
              <a:t>νατουραλιστικό</a:t>
            </a:r>
            <a:r>
              <a:rPr lang="el-GR" dirty="0"/>
              <a:t> θέατρο, το «επαναστατικό» θέατρο του </a:t>
            </a:r>
            <a:r>
              <a:rPr lang="el-GR" dirty="0" err="1"/>
              <a:t>Μπρεχτ</a:t>
            </a:r>
            <a:r>
              <a:rPr lang="el-GR" dirty="0"/>
              <a:t> με πολλούς πειραματισμούς, το θέατρο του παραλόγου, κ.ά.</a:t>
            </a:r>
          </a:p>
          <a:p>
            <a:endParaRPr lang="el-GR" dirty="0"/>
          </a:p>
          <a:p>
            <a:endParaRPr lang="el-GR" dirty="0"/>
          </a:p>
        </p:txBody>
      </p:sp>
    </p:spTree>
    <p:extLst>
      <p:ext uri="{BB962C8B-B14F-4D97-AF65-F5344CB8AC3E}">
        <p14:creationId xmlns:p14="http://schemas.microsoft.com/office/powerpoint/2010/main" val="3439425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8853" y="1600200"/>
            <a:ext cx="3646294" cy="4525963"/>
          </a:xfrm>
        </p:spPr>
      </p:pic>
    </p:spTree>
    <p:extLst>
      <p:ext uri="{BB962C8B-B14F-4D97-AF65-F5344CB8AC3E}">
        <p14:creationId xmlns:p14="http://schemas.microsoft.com/office/powerpoint/2010/main" val="39181717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lstStyle/>
          <a:p>
            <a:r>
              <a:rPr lang="el-GR" smtClean="0"/>
              <a:t>Κυβισμός: αποδομεί το αναπαριστώμενο αντικείμενο στα συστατικά του.</a:t>
            </a:r>
          </a:p>
          <a:p>
            <a:endParaRPr lang="el-GR" dirty="0"/>
          </a:p>
        </p:txBody>
      </p:sp>
    </p:spTree>
    <p:extLst>
      <p:ext uri="{BB962C8B-B14F-4D97-AF65-F5344CB8AC3E}">
        <p14:creationId xmlns:p14="http://schemas.microsoft.com/office/powerpoint/2010/main" val="5657885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1994" y="1600200"/>
            <a:ext cx="4360011" cy="4525963"/>
          </a:xfrm>
        </p:spPr>
      </p:pic>
    </p:spTree>
    <p:extLst>
      <p:ext uri="{BB962C8B-B14F-4D97-AF65-F5344CB8AC3E}">
        <p14:creationId xmlns:p14="http://schemas.microsoft.com/office/powerpoint/2010/main" val="8591657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normAutofit fontScale="85000" lnSpcReduction="10000"/>
          </a:bodyPr>
          <a:lstStyle/>
          <a:p>
            <a:r>
              <a:rPr lang="el-GR" smtClean="0"/>
              <a:t>Φουτουρισμος: απορρίπτει κάθε τι παλιό και παραδοσιακό στην τέχνη. Ύμνησαν κάθε τι καινούργιο (την ταχύτητα, την τεχνολογία, τη μηχανή). Στην Ιταλία συνδέθηκαν με τον φασισμό, στη Ρωσία ή δεν ασχολήθηκαν με την πολιτική ή ήταν σοσιαλιστές. </a:t>
            </a:r>
          </a:p>
          <a:p>
            <a:r>
              <a:rPr lang="el-GR" smtClean="0"/>
              <a:t>Όλοι κατάργησαν τη γραμματική και τη σύνταξη, συνεπώς τον ειρμό του κειμένου.</a:t>
            </a:r>
          </a:p>
          <a:p>
            <a:r>
              <a:rPr lang="el-GR" smtClean="0"/>
              <a:t>Ο Μαγιακόφσκη που ανήκει στο κίνημα αυτό.</a:t>
            </a:r>
          </a:p>
          <a:p>
            <a:r>
              <a:rPr lang="el-GR" smtClean="0"/>
              <a:t>Να συγκρατήσετε και το όνομα του Ιταλού Φίλιπο Τομάζο Μαρινέττι που έγραψε το «Μανιφέστο του φουτουρισμού».</a:t>
            </a:r>
            <a:endParaRPr lang="el-GR" dirty="0"/>
          </a:p>
        </p:txBody>
      </p:sp>
    </p:spTree>
    <p:extLst>
      <p:ext uri="{BB962C8B-B14F-4D97-AF65-F5344CB8AC3E}">
        <p14:creationId xmlns:p14="http://schemas.microsoft.com/office/powerpoint/2010/main" val="39515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Νταντά και Υπερρεαλισμός</a:t>
            </a:r>
            <a:endParaRPr lang="el-GR" dirty="0"/>
          </a:p>
        </p:txBody>
      </p:sp>
      <p:sp>
        <p:nvSpPr>
          <p:cNvPr id="3" name="Θέση περιεχομένου 2"/>
          <p:cNvSpPr>
            <a:spLocks noGrp="1"/>
          </p:cNvSpPr>
          <p:nvPr>
            <p:ph idx="1"/>
          </p:nvPr>
        </p:nvSpPr>
        <p:spPr/>
        <p:txBody>
          <a:bodyPr/>
          <a:lstStyle/>
          <a:p>
            <a:r>
              <a:rPr lang="el-GR" dirty="0" smtClean="0"/>
              <a:t>Το κίνημα Νταντά με ιδρυτή τον </a:t>
            </a:r>
            <a:r>
              <a:rPr lang="el-GR" dirty="0" err="1" smtClean="0"/>
              <a:t>Τριστάν</a:t>
            </a:r>
            <a:r>
              <a:rPr lang="el-GR" dirty="0" smtClean="0"/>
              <a:t> </a:t>
            </a:r>
            <a:r>
              <a:rPr lang="el-GR" dirty="0" err="1" smtClean="0"/>
              <a:t>Τζαρά</a:t>
            </a:r>
            <a:r>
              <a:rPr lang="el-GR" dirty="0" smtClean="0"/>
              <a:t> αποτελεί τόσο λογοτεχνική όσο και κοινωνική επανάσταση και επιδίδεται σε μια προσπάθεια ολικής κατεδάφισης λόγου και αξιών.</a:t>
            </a:r>
          </a:p>
          <a:p>
            <a:endParaRPr lang="el-GR" dirty="0"/>
          </a:p>
        </p:txBody>
      </p:sp>
    </p:spTree>
    <p:extLst>
      <p:ext uri="{BB962C8B-B14F-4D97-AF65-F5344CB8AC3E}">
        <p14:creationId xmlns:p14="http://schemas.microsoft.com/office/powerpoint/2010/main" val="27537573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dirty="0" smtClean="0"/>
              <a:t>Όμως ο Υπερρεαλισμός που διαδέχεται τον Ντανταϊσμό βγάζει ορισμένους από του σπουδαιότερους ποιητές του 20</a:t>
            </a:r>
            <a:r>
              <a:rPr lang="el-GR" baseline="30000" dirty="0" smtClean="0"/>
              <a:t>ου</a:t>
            </a:r>
            <a:r>
              <a:rPr lang="el-GR" dirty="0" smtClean="0"/>
              <a:t> αιώνα.</a:t>
            </a:r>
          </a:p>
          <a:p>
            <a:r>
              <a:rPr lang="el-GR" dirty="0" smtClean="0"/>
              <a:t>Ο Αντρέ </a:t>
            </a:r>
            <a:r>
              <a:rPr lang="el-GR" dirty="0" err="1" smtClean="0"/>
              <a:t>Μπρετόν</a:t>
            </a:r>
            <a:r>
              <a:rPr lang="el-GR" dirty="0" smtClean="0"/>
              <a:t> γράφει τα μανιφέστα του υπερρεαλισμού και είναι από τους σημαντικότερους εκπροσώπους του.</a:t>
            </a:r>
          </a:p>
          <a:p>
            <a:r>
              <a:rPr lang="el-GR" dirty="0" smtClean="0"/>
              <a:t>(Στην ύλη των εξετάσεων έχουμε ποιητικό του κείμενο). Ο </a:t>
            </a:r>
            <a:r>
              <a:rPr lang="el-GR" dirty="0" err="1" smtClean="0"/>
              <a:t>Μπρετόν</a:t>
            </a:r>
            <a:r>
              <a:rPr lang="el-GR" dirty="0" smtClean="0"/>
              <a:t> είναι </a:t>
            </a:r>
            <a:r>
              <a:rPr lang="en-US" dirty="0" smtClean="0"/>
              <a:t>S.O.S.</a:t>
            </a:r>
            <a:endParaRPr lang="el-GR" dirty="0"/>
          </a:p>
        </p:txBody>
      </p:sp>
    </p:spTree>
    <p:extLst>
      <p:ext uri="{BB962C8B-B14F-4D97-AF65-F5344CB8AC3E}">
        <p14:creationId xmlns:p14="http://schemas.microsoft.com/office/powerpoint/2010/main" val="27961750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92500" lnSpcReduction="10000"/>
          </a:bodyPr>
          <a:lstStyle/>
          <a:p>
            <a:r>
              <a:rPr lang="el-GR" dirty="0" smtClean="0"/>
              <a:t>Ποια είναι τα βασικά χαρακτηριστικά του υπερρεαλισμού; Σελ. 282-</a:t>
            </a:r>
          </a:p>
          <a:p>
            <a:r>
              <a:rPr lang="el-GR" dirty="0" smtClean="0"/>
              <a:t>Λέξεις κλειδιά: </a:t>
            </a:r>
          </a:p>
          <a:p>
            <a:r>
              <a:rPr lang="el-GR" dirty="0" smtClean="0"/>
              <a:t>αυτόματη γραφή</a:t>
            </a:r>
          </a:p>
          <a:p>
            <a:r>
              <a:rPr lang="el-GR" dirty="0" smtClean="0"/>
              <a:t>Όνειρο</a:t>
            </a:r>
          </a:p>
          <a:p>
            <a:r>
              <a:rPr lang="el-GR" dirty="0" err="1" smtClean="0"/>
              <a:t>Υπερ</a:t>
            </a:r>
            <a:r>
              <a:rPr lang="el-GR" dirty="0" smtClean="0"/>
              <a:t>-πραγματικότητα</a:t>
            </a:r>
          </a:p>
          <a:p>
            <a:r>
              <a:rPr lang="el-GR" dirty="0" smtClean="0"/>
              <a:t>Ποια είναι η σχέση του υπερρεαλισμού με την ψυχαναλυτική θεωρία του Φρόυντ και το ασυνείδητο;</a:t>
            </a:r>
            <a:endParaRPr lang="el-GR" dirty="0"/>
          </a:p>
        </p:txBody>
      </p:sp>
    </p:spTree>
    <p:extLst>
      <p:ext uri="{BB962C8B-B14F-4D97-AF65-F5344CB8AC3E}">
        <p14:creationId xmlns:p14="http://schemas.microsoft.com/office/powerpoint/2010/main" val="34413695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r>
              <a:rPr lang="el-GR" b="1" dirty="0" smtClean="0"/>
              <a:t>Κάποια γενικά σημαντικά χαρακτηριστικά του λογοτεχνικού μοντερνισμού είναι: </a:t>
            </a:r>
          </a:p>
          <a:p>
            <a:r>
              <a:rPr lang="el-GR" b="1" dirty="0" smtClean="0"/>
              <a:t>1.</a:t>
            </a:r>
            <a:r>
              <a:rPr lang="el-GR" dirty="0" smtClean="0"/>
              <a:t> Έμφαση στην υποκειμενικότητα και στις προσωπικές εντυπώσεις, στο </a:t>
            </a:r>
            <a:r>
              <a:rPr lang="el-GR" i="1" dirty="0" smtClean="0"/>
              <a:t>πώς</a:t>
            </a:r>
            <a:r>
              <a:rPr lang="el-GR" dirty="0" smtClean="0"/>
              <a:t> βλέπουμε παρά στο </a:t>
            </a:r>
            <a:r>
              <a:rPr lang="el-GR" i="1" dirty="0" smtClean="0"/>
              <a:t>τί</a:t>
            </a:r>
            <a:r>
              <a:rPr lang="el-GR" dirty="0" smtClean="0"/>
              <a:t> βλέπουμε (ένα ενδιαφέρον που φαίνεται καθαρά στις τεχνικές του εσωτερικού μονολόγου και τη ροή της συνείδησης). </a:t>
            </a:r>
          </a:p>
        </p:txBody>
      </p:sp>
    </p:spTree>
    <p:extLst>
      <p:ext uri="{BB962C8B-B14F-4D97-AF65-F5344CB8AC3E}">
        <p14:creationId xmlns:p14="http://schemas.microsoft.com/office/powerpoint/2010/main" val="21513661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b="1" dirty="0"/>
              <a:t>2.</a:t>
            </a:r>
            <a:r>
              <a:rPr lang="el-GR" dirty="0"/>
              <a:t> Αμφισβήτηση και απόρριψη των συμβάσεων του ρεαλιστικού μυθιστορήματος, καθώς πλέον δεν είναι δυνατή η πίστη στην αντικειμενικότητα της πραγματικότητας και στις σταθερές ηθικές αξίες. </a:t>
            </a:r>
          </a:p>
          <a:p>
            <a:endParaRPr lang="el-GR" dirty="0"/>
          </a:p>
        </p:txBody>
      </p:sp>
    </p:spTree>
    <p:extLst>
      <p:ext uri="{BB962C8B-B14F-4D97-AF65-F5344CB8AC3E}">
        <p14:creationId xmlns:p14="http://schemas.microsoft.com/office/powerpoint/2010/main" val="35573926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lvl="0"/>
            <a:r>
              <a:rPr lang="el-GR" b="1" dirty="0">
                <a:solidFill>
                  <a:prstClr val="black"/>
                </a:solidFill>
              </a:rPr>
              <a:t>3.</a:t>
            </a:r>
            <a:r>
              <a:rPr lang="el-GR" dirty="0">
                <a:solidFill>
                  <a:prstClr val="black"/>
                </a:solidFill>
              </a:rPr>
              <a:t> Αποσπασματικότητα στη γραφή και ασυνέχεια στην αφήγηση. </a:t>
            </a:r>
          </a:p>
          <a:p>
            <a:endParaRPr lang="el-GR" dirty="0"/>
          </a:p>
        </p:txBody>
      </p:sp>
    </p:spTree>
    <p:extLst>
      <p:ext uri="{BB962C8B-B14F-4D97-AF65-F5344CB8AC3E}">
        <p14:creationId xmlns:p14="http://schemas.microsoft.com/office/powerpoint/2010/main" val="4159897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λογοτεχνικά γένη και είδη έχουν ιστορικότητα</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Τα λογοτεχνικά είδη αναπτύσσονται και εξελίσσονται στον χρόνο ιστορικά.</a:t>
            </a:r>
          </a:p>
          <a:p>
            <a:r>
              <a:rPr lang="el-GR" dirty="0" smtClean="0"/>
              <a:t>Οι συμβάσεις, δηλαδή οι κανόνες που διακρίνουν τα λογοτεχνικά είδη και γένη είναι συνυφασμένες με τον πολιτισμό στον οποίο ανήκουν στον οποίο ανήκουν.</a:t>
            </a:r>
          </a:p>
          <a:p>
            <a:r>
              <a:rPr lang="el-GR" dirty="0" smtClean="0"/>
              <a:t>Παραδείγματα;</a:t>
            </a:r>
          </a:p>
          <a:p>
            <a:r>
              <a:rPr lang="el-GR" dirty="0" smtClean="0"/>
              <a:t>Στο μάθημά μας θα ασχοληθούμε μόνο με τον 19</a:t>
            </a:r>
            <a:r>
              <a:rPr lang="el-GR" baseline="30000" dirty="0" smtClean="0"/>
              <a:t>ο</a:t>
            </a:r>
            <a:r>
              <a:rPr lang="el-GR" dirty="0" smtClean="0"/>
              <a:t> και 20ό αιώνα.</a:t>
            </a:r>
            <a:endParaRPr lang="el-GR" dirty="0"/>
          </a:p>
        </p:txBody>
      </p:sp>
    </p:spTree>
    <p:extLst>
      <p:ext uri="{BB962C8B-B14F-4D97-AF65-F5344CB8AC3E}">
        <p14:creationId xmlns:p14="http://schemas.microsoft.com/office/powerpoint/2010/main" val="5831941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r>
              <a:rPr lang="el-GR" b="1" dirty="0" smtClean="0"/>
              <a:t>4.</a:t>
            </a:r>
            <a:r>
              <a:rPr lang="el-GR" dirty="0" smtClean="0"/>
              <a:t> Τάση για «αυτοαναφορικότητα». </a:t>
            </a:r>
          </a:p>
          <a:p>
            <a:endParaRPr lang="el-GR" dirty="0"/>
          </a:p>
        </p:txBody>
      </p:sp>
    </p:spTree>
    <p:extLst>
      <p:ext uri="{BB962C8B-B14F-4D97-AF65-F5344CB8AC3E}">
        <p14:creationId xmlns:p14="http://schemas.microsoft.com/office/powerpoint/2010/main" val="32324832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b="1" dirty="0"/>
              <a:t>5.</a:t>
            </a:r>
            <a:r>
              <a:rPr lang="el-GR" dirty="0"/>
              <a:t> Σύγχυση των ορίων μεταξύ των λογοτεχνικών ειδών. (Στην ποίηση έχουμε συχνά ελεύθερο στίχο, χωρίς μέτρο, στην πεζογραφία λόγο που παραπέμπει στην ποιητική γραφή.)</a:t>
            </a:r>
          </a:p>
          <a:p>
            <a:endParaRPr lang="el-GR" dirty="0"/>
          </a:p>
        </p:txBody>
      </p:sp>
    </p:spTree>
    <p:extLst>
      <p:ext uri="{BB962C8B-B14F-4D97-AF65-F5344CB8AC3E}">
        <p14:creationId xmlns:p14="http://schemas.microsoft.com/office/powerpoint/2010/main" val="15421407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Ο μοντερνισμός σε μεγάλο βαθμό αμφισβητεί την διδακτική λειτουργία της λογοτεχνίας και τονίζει την αισθητική της αξία. </a:t>
            </a:r>
          </a:p>
          <a:p>
            <a:endParaRPr lang="el-GR" dirty="0"/>
          </a:p>
        </p:txBody>
      </p:sp>
    </p:spTree>
    <p:extLst>
      <p:ext uri="{BB962C8B-B14F-4D97-AF65-F5344CB8AC3E}">
        <p14:creationId xmlns:p14="http://schemas.microsoft.com/office/powerpoint/2010/main" val="37857365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Τα παραδείγματά μας είναι κείμενα της Βιρτζίνια Γουλφ</a:t>
            </a:r>
            <a:endParaRPr lang="el-GR" dirty="0"/>
          </a:p>
        </p:txBody>
      </p:sp>
      <p:sp>
        <p:nvSpPr>
          <p:cNvPr id="3" name="Content Placeholder 2"/>
          <p:cNvSpPr>
            <a:spLocks noGrp="1"/>
          </p:cNvSpPr>
          <p:nvPr>
            <p:ph idx="1"/>
          </p:nvPr>
        </p:nvSpPr>
        <p:spPr/>
        <p:txBody>
          <a:bodyPr>
            <a:normAutofit fontScale="92500" lnSpcReduction="10000"/>
          </a:bodyPr>
          <a:lstStyle/>
          <a:p>
            <a:r>
              <a:rPr lang="el-GR" dirty="0" smtClean="0"/>
              <a:t>«Εικόνες τρεις»: ένα διήγημα που τα έχει όλα, έρωτα, οικογένεια, παιδιά, θάνατο.</a:t>
            </a:r>
          </a:p>
          <a:p>
            <a:r>
              <a:rPr lang="el-GR" dirty="0" smtClean="0"/>
              <a:t>Ο αφηγητής μας μεταφέρει τους προβληματισμούς του αναφορικά με το πώς και γιατί γράφουμε μία ιστορία. Όταν ένα λογοτεχνικό κείμενο έχει ως ένα από τα θέματά του την ίδια τη γραφή της λογοτεχνίας το ονομάζουμε «αυτοαναφορικό».</a:t>
            </a:r>
          </a:p>
          <a:p>
            <a:r>
              <a:rPr lang="el-GR" dirty="0" smtClean="0"/>
              <a:t>Ενώ λέει την ιστορία ο αφητής μας παρουσιάζει και τη θεωρία της συγγραφέως για τη συγγραφή.</a:t>
            </a:r>
          </a:p>
          <a:p>
            <a:endParaRPr lang="el-GR" dirty="0"/>
          </a:p>
        </p:txBody>
      </p:sp>
    </p:spTree>
    <p:extLst>
      <p:ext uri="{BB962C8B-B14F-4D97-AF65-F5344CB8AC3E}">
        <p14:creationId xmlns:p14="http://schemas.microsoft.com/office/powerpoint/2010/main" val="29172215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normAutofit/>
          </a:bodyPr>
          <a:lstStyle/>
          <a:p>
            <a:r>
              <a:rPr lang="el-GR" dirty="0" smtClean="0"/>
              <a:t>Μας ενδιαφέρει να εξετάσουμε τί μας λέει το κείμενο αναφορικά με:</a:t>
            </a:r>
          </a:p>
          <a:p>
            <a:r>
              <a:rPr lang="el-GR" dirty="0" smtClean="0"/>
              <a:t>1) Τον ρόλο του θεατή, του ακροατή, ή του αναγνώστη στην κατανόηση της πραγματικότητας ή της λογοτεχνίας.</a:t>
            </a:r>
          </a:p>
          <a:p>
            <a:r>
              <a:rPr lang="el-GR" dirty="0" smtClean="0"/>
              <a:t>2) Τη σημασία του «δείχνω» σε αντίθεση με το «λέω» στον μοντερνισμό.</a:t>
            </a:r>
          </a:p>
          <a:p>
            <a:r>
              <a:rPr lang="el-GR" dirty="0" smtClean="0"/>
              <a:t>3) Τη σημασία των εντυπώσεων.</a:t>
            </a:r>
            <a:endParaRPr lang="el-GR" dirty="0"/>
          </a:p>
        </p:txBody>
      </p:sp>
    </p:spTree>
    <p:extLst>
      <p:ext uri="{BB962C8B-B14F-4D97-AF65-F5344CB8AC3E}">
        <p14:creationId xmlns:p14="http://schemas.microsoft.com/office/powerpoint/2010/main" val="8157630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lstStyle/>
          <a:p>
            <a:r>
              <a:rPr lang="el-GR" dirty="0" smtClean="0"/>
              <a:t>«</a:t>
            </a:r>
            <a:r>
              <a:rPr lang="el-GR" smtClean="0"/>
              <a:t>Κουαρτέτο εγχόρδων</a:t>
            </a:r>
            <a:r>
              <a:rPr lang="el-GR" dirty="0" smtClean="0"/>
              <a:t>»</a:t>
            </a:r>
          </a:p>
          <a:p>
            <a:r>
              <a:rPr lang="el-GR" dirty="0" smtClean="0"/>
              <a:t>Παράδειγμα της τεχνικής της «ροής της συνείδησης».</a:t>
            </a:r>
          </a:p>
          <a:p>
            <a:endParaRPr lang="el-GR" dirty="0"/>
          </a:p>
        </p:txBody>
      </p:sp>
    </p:spTree>
    <p:extLst>
      <p:ext uri="{BB962C8B-B14F-4D97-AF65-F5344CB8AC3E}">
        <p14:creationId xmlns:p14="http://schemas.microsoft.com/office/powerpoint/2010/main" val="22735171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92500" lnSpcReduction="20000"/>
          </a:bodyPr>
          <a:lstStyle/>
          <a:p>
            <a:r>
              <a:rPr lang="el-GR" dirty="0" smtClean="0"/>
              <a:t>Το θέατρο του παραλόγου του Μπέκετ.</a:t>
            </a:r>
          </a:p>
          <a:p>
            <a:r>
              <a:rPr lang="el-GR" dirty="0" smtClean="0"/>
              <a:t>Μην επιχειρήσουμε να το «εκλογικεύσουμε». Είναι παράλογο. </a:t>
            </a:r>
          </a:p>
          <a:p>
            <a:r>
              <a:rPr lang="el-GR" dirty="0" smtClean="0"/>
              <a:t>Όμως ποιες είναι οι εντυπώσεις που μας προκαλεί;</a:t>
            </a:r>
          </a:p>
          <a:p>
            <a:r>
              <a:rPr lang="el-GR" dirty="0" smtClean="0"/>
              <a:t>Ασφυξία</a:t>
            </a:r>
          </a:p>
          <a:p>
            <a:r>
              <a:rPr lang="el-GR" dirty="0" smtClean="0"/>
              <a:t>Αποσάθρωση</a:t>
            </a:r>
          </a:p>
          <a:p>
            <a:r>
              <a:rPr lang="el-GR" dirty="0" smtClean="0"/>
              <a:t>Παράλυση, </a:t>
            </a:r>
          </a:p>
          <a:p>
            <a:r>
              <a:rPr lang="el-GR" dirty="0" smtClean="0"/>
              <a:t>Σχέσεις εξάρτησης και εξουσίας, αδυναμία επικοινωνίας, θραύσματα ζωής</a:t>
            </a:r>
            <a:endParaRPr lang="el-GR" dirty="0"/>
          </a:p>
        </p:txBody>
      </p:sp>
    </p:spTree>
    <p:extLst>
      <p:ext uri="{BB962C8B-B14F-4D97-AF65-F5344CB8AC3E}">
        <p14:creationId xmlns:p14="http://schemas.microsoft.com/office/powerpoint/2010/main" val="11769309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smtClean="0"/>
              <a:t>Έχουμε Μπέκετ στην ύλη των εξετάσεων</a:t>
            </a:r>
            <a:endParaRPr lang="el-GR" dirty="0"/>
          </a:p>
        </p:txBody>
      </p:sp>
    </p:spTree>
    <p:extLst>
      <p:ext uri="{BB962C8B-B14F-4D97-AF65-F5344CB8AC3E}">
        <p14:creationId xmlns:p14="http://schemas.microsoft.com/office/powerpoint/2010/main" val="3777375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a:r>
              <a:rPr lang="el-GR" sz="2800" b="1" dirty="0"/>
              <a:t>ΜΟΝΤΕΡΝΙΣΜΟΣ (αρχές του 20</a:t>
            </a:r>
            <a:r>
              <a:rPr lang="el-GR" sz="2800" b="1" baseline="30000" dirty="0"/>
              <a:t>ου</a:t>
            </a:r>
            <a:r>
              <a:rPr lang="el-GR" sz="2800" b="1" dirty="0"/>
              <a:t> αιώνα).</a:t>
            </a:r>
            <a:r>
              <a:rPr lang="el-GR" sz="2800" dirty="0"/>
              <a:t/>
            </a:r>
            <a:br>
              <a:rPr lang="el-GR" sz="2800" dirty="0"/>
            </a:br>
            <a:endParaRPr lang="el-GR" sz="2800" dirty="0"/>
          </a:p>
        </p:txBody>
      </p:sp>
      <p:sp>
        <p:nvSpPr>
          <p:cNvPr id="3" name="Θέση περιεχομένου 2"/>
          <p:cNvSpPr>
            <a:spLocks noGrp="1"/>
          </p:cNvSpPr>
          <p:nvPr>
            <p:ph idx="1"/>
          </p:nvPr>
        </p:nvSpPr>
        <p:spPr/>
        <p:txBody>
          <a:bodyPr>
            <a:normAutofit fontScale="62500" lnSpcReduction="20000"/>
          </a:bodyPr>
          <a:lstStyle/>
          <a:p>
            <a:r>
              <a:rPr lang="el-GR" dirty="0" smtClean="0"/>
              <a:t>Όπως </a:t>
            </a:r>
            <a:r>
              <a:rPr lang="el-GR" dirty="0"/>
              <a:t>ο ρεαλισμός και ο ρομαντισμός, έτσι και ο μοντερνισμός είναι τόσο κεφάλαιο στην ιστορία της λογοτεχνίας (υπάρχει ένα σώμα κειμένων που εντάσσονται σε αυτό το ρεύμα και τα πολλά παρακλάδια του) όσο και θεωρία ή, καλύτερα, θεωρίες, για τη λογοτεχνία. </a:t>
            </a:r>
            <a:endParaRPr lang="el-GR" dirty="0" smtClean="0"/>
          </a:p>
          <a:p>
            <a:r>
              <a:rPr lang="el-GR" dirty="0" smtClean="0"/>
              <a:t>Ποτέ </a:t>
            </a:r>
            <a:r>
              <a:rPr lang="el-GR" dirty="0"/>
              <a:t>δεν υπήρξε τόσο έντονος πειραματισμός στην λογοτεχνία αλλά και στις άλλες τέχνες όσο τις πρώτες τρεις δεκαετίες του 20</a:t>
            </a:r>
            <a:r>
              <a:rPr lang="el-GR" baseline="30000" dirty="0"/>
              <a:t>ου</a:t>
            </a:r>
            <a:r>
              <a:rPr lang="el-GR" dirty="0"/>
              <a:t> αιώνα. </a:t>
            </a:r>
            <a:endParaRPr lang="el-GR" dirty="0" smtClean="0"/>
          </a:p>
          <a:p>
            <a:r>
              <a:rPr lang="el-GR" dirty="0" smtClean="0"/>
              <a:t>Μεγάλοι </a:t>
            </a:r>
            <a:r>
              <a:rPr lang="el-GR" dirty="0"/>
              <a:t>ευρωπαίοι μοντερνιστές είναι ο Τ. Σ. Έλιοτ, ο Τζέιμς Τζόυς, η Βιρτζίνια Γουλφ, ο </a:t>
            </a:r>
            <a:r>
              <a:rPr lang="el-GR" dirty="0" err="1"/>
              <a:t>Μαρσέλ</a:t>
            </a:r>
            <a:r>
              <a:rPr lang="el-GR" dirty="0"/>
              <a:t> </a:t>
            </a:r>
            <a:r>
              <a:rPr lang="el-GR" dirty="0" err="1"/>
              <a:t>Προυστ</a:t>
            </a:r>
            <a:r>
              <a:rPr lang="el-GR" dirty="0"/>
              <a:t>, ο Φραντς Κάφκα, </a:t>
            </a:r>
            <a:r>
              <a:rPr lang="el-GR" dirty="0" smtClean="0"/>
              <a:t>ο Τόμας Μαν, ο Αντρέ Ζιντ, ο Φερνάντο </a:t>
            </a:r>
            <a:r>
              <a:rPr lang="el-GR" dirty="0" err="1" smtClean="0"/>
              <a:t>Πεσσόα</a:t>
            </a:r>
            <a:r>
              <a:rPr lang="el-GR" dirty="0" smtClean="0"/>
              <a:t>, ο Ρόμπερτ </a:t>
            </a:r>
            <a:r>
              <a:rPr lang="el-GR" dirty="0" err="1" smtClean="0"/>
              <a:t>Μούζιλ</a:t>
            </a:r>
            <a:r>
              <a:rPr lang="el-GR" dirty="0" smtClean="0"/>
              <a:t>, κ.ά</a:t>
            </a:r>
            <a:r>
              <a:rPr lang="el-GR" dirty="0"/>
              <a:t>. </a:t>
            </a:r>
            <a:endParaRPr lang="el-GR" dirty="0" smtClean="0"/>
          </a:p>
          <a:p>
            <a:r>
              <a:rPr lang="el-GR" dirty="0" smtClean="0"/>
              <a:t>Επίσης</a:t>
            </a:r>
            <a:r>
              <a:rPr lang="el-GR" dirty="0"/>
              <a:t>, στον μοντερνισμό εντάσσονται και διάφορες «πρωτοπορίες» στην τέχνη και τη λογοτεχνία, η σημαντικότερη από τις οποίες είναι ο σουρεαλισμός ή υπερρεαλισμός. Μεγάλοι </a:t>
            </a:r>
            <a:r>
              <a:rPr lang="el-GR" dirty="0" smtClean="0"/>
              <a:t>Έλληνες </a:t>
            </a:r>
            <a:r>
              <a:rPr lang="el-GR" dirty="0"/>
              <a:t>υπερρεαλιστές ποιητές είναι ο Ανδρέας Εμπειρίκος και ο Νίκος Εγγονόπουλος</a:t>
            </a:r>
            <a:r>
              <a:rPr lang="el-GR" b="1" dirty="0"/>
              <a:t>. </a:t>
            </a:r>
            <a:endParaRPr lang="el-GR" b="1" dirty="0" smtClean="0"/>
          </a:p>
          <a:p>
            <a:endParaRPr lang="el-GR" dirty="0"/>
          </a:p>
        </p:txBody>
      </p:sp>
    </p:spTree>
    <p:extLst>
      <p:ext uri="{BB962C8B-B14F-4D97-AF65-F5344CB8AC3E}">
        <p14:creationId xmlns:p14="http://schemas.microsoft.com/office/powerpoint/2010/main" val="34265214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70000" lnSpcReduction="20000"/>
          </a:bodyPr>
          <a:lstStyle/>
          <a:p>
            <a:r>
              <a:rPr lang="el-GR" b="1" dirty="0"/>
              <a:t>Κάποια σημαντικά χαρακτηριστικά του λογοτεχνικού μοντερνισμού είναι: </a:t>
            </a:r>
            <a:endParaRPr lang="el-GR" b="1" dirty="0" smtClean="0"/>
          </a:p>
          <a:p>
            <a:r>
              <a:rPr lang="el-GR" b="1" dirty="0" smtClean="0"/>
              <a:t>1</a:t>
            </a:r>
            <a:r>
              <a:rPr lang="el-GR" b="1" dirty="0"/>
              <a:t>.</a:t>
            </a:r>
            <a:r>
              <a:rPr lang="el-GR" dirty="0"/>
              <a:t> Έμφαση στην υποκειμενικότητα και στις προσωπικές εντυπώσεις, στο </a:t>
            </a:r>
            <a:r>
              <a:rPr lang="el-GR" i="1" dirty="0"/>
              <a:t>πώς</a:t>
            </a:r>
            <a:r>
              <a:rPr lang="el-GR" dirty="0"/>
              <a:t> βλέπουμε παρά στο </a:t>
            </a:r>
            <a:r>
              <a:rPr lang="el-GR" i="1" dirty="0"/>
              <a:t>τί</a:t>
            </a:r>
            <a:r>
              <a:rPr lang="el-GR" dirty="0"/>
              <a:t> βλέπουμε (ένα ενδιαφέρον που φαίνεται καθαρά στις τεχνικές του εσωτερικού μονολόγου και τη ροή της συνείδησης). </a:t>
            </a:r>
            <a:endParaRPr lang="el-GR" dirty="0" smtClean="0"/>
          </a:p>
          <a:p>
            <a:r>
              <a:rPr lang="el-GR" b="1" dirty="0" smtClean="0"/>
              <a:t>2</a:t>
            </a:r>
            <a:r>
              <a:rPr lang="el-GR" b="1" dirty="0"/>
              <a:t>.</a:t>
            </a:r>
            <a:r>
              <a:rPr lang="el-GR" dirty="0"/>
              <a:t> Αμφισβήτηση και απόρριψη των συμβάσεων του ρεαλιστικού μυθιστορήματος, καθώς πλέον δεν είναι δυνατή η πίστη στην αντικειμενικότητα της πραγματικότητας και στις σταθερές ηθικές αξίες. </a:t>
            </a:r>
            <a:endParaRPr lang="el-GR" dirty="0" smtClean="0"/>
          </a:p>
          <a:p>
            <a:r>
              <a:rPr lang="el-GR" b="1" dirty="0" smtClean="0"/>
              <a:t>3</a:t>
            </a:r>
            <a:r>
              <a:rPr lang="el-GR" b="1" dirty="0"/>
              <a:t>.</a:t>
            </a:r>
            <a:r>
              <a:rPr lang="el-GR" dirty="0"/>
              <a:t> Αποσπασματικότητα στη γραφή και ασυνέχεια στην αφήγηση. </a:t>
            </a:r>
            <a:endParaRPr lang="el-GR" dirty="0" smtClean="0"/>
          </a:p>
          <a:p>
            <a:r>
              <a:rPr lang="el-GR" b="1" dirty="0" smtClean="0"/>
              <a:t>4</a:t>
            </a:r>
            <a:r>
              <a:rPr lang="el-GR" b="1" dirty="0"/>
              <a:t>.</a:t>
            </a:r>
            <a:r>
              <a:rPr lang="el-GR" dirty="0"/>
              <a:t> Τάση για «</a:t>
            </a:r>
            <a:r>
              <a:rPr lang="el-GR" dirty="0" err="1"/>
              <a:t>αυτοαναφορικότητα</a:t>
            </a:r>
            <a:r>
              <a:rPr lang="el-GR" dirty="0" smtClean="0"/>
              <a:t>».</a:t>
            </a:r>
          </a:p>
          <a:p>
            <a:r>
              <a:rPr lang="el-GR" dirty="0" smtClean="0"/>
              <a:t> </a:t>
            </a:r>
            <a:r>
              <a:rPr lang="el-GR" b="1" dirty="0"/>
              <a:t>5.</a:t>
            </a:r>
            <a:r>
              <a:rPr lang="el-GR" dirty="0"/>
              <a:t> Σύγχυση των ορίων μεταξύ των λογοτεχνικών ειδών. Ο μοντερνισμός σε μεγάλο βαθμό αμφισβητεί την διδακτική λειτουργία της λογοτεχνίας και τονίζει την αισθητική της αξία. </a:t>
            </a:r>
          </a:p>
          <a:p>
            <a:endParaRPr lang="el-GR" dirty="0"/>
          </a:p>
        </p:txBody>
      </p:sp>
    </p:spTree>
    <p:extLst>
      <p:ext uri="{BB962C8B-B14F-4D97-AF65-F5344CB8AC3E}">
        <p14:creationId xmlns:p14="http://schemas.microsoft.com/office/powerpoint/2010/main" val="880272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lnSpcReduction="10000"/>
          </a:bodyPr>
          <a:lstStyle/>
          <a:p>
            <a:r>
              <a:rPr lang="el-GR" dirty="0" smtClean="0"/>
              <a:t>Βέβαια, πολύ συχνά, επιμέρους λογοτεχνικά έργα δεν υπακούν απολύτως στις συμβάσεις των λογοτεχνικών ειδών, κάποτε τις αμφισβητούν ή και ανατρέπουν.</a:t>
            </a:r>
          </a:p>
          <a:p>
            <a:r>
              <a:rPr lang="el-GR" dirty="0" smtClean="0"/>
              <a:t>Γράφει ο σημειολόγος </a:t>
            </a:r>
            <a:r>
              <a:rPr lang="el-GR" dirty="0" err="1" smtClean="0"/>
              <a:t>Σβετάν</a:t>
            </a:r>
            <a:r>
              <a:rPr lang="el-GR" dirty="0" smtClean="0"/>
              <a:t> </a:t>
            </a:r>
            <a:r>
              <a:rPr lang="el-GR" dirty="0" err="1" smtClean="0"/>
              <a:t>Τοντόρωφ</a:t>
            </a:r>
            <a:r>
              <a:rPr lang="el-GR" dirty="0" smtClean="0"/>
              <a:t>:</a:t>
            </a:r>
          </a:p>
          <a:p>
            <a:r>
              <a:rPr lang="el-GR" dirty="0" smtClean="0"/>
              <a:t>Το ότι το έργο δεν συμμορφώνεται με το γένος του δε σημαίνει ότι το γένος είναι ανύπαρκτο. Το αντίθετο. </a:t>
            </a:r>
          </a:p>
          <a:p>
            <a:r>
              <a:rPr lang="el-GR" dirty="0" smtClean="0"/>
              <a:t>Κι αυτό για δύο λόγους: </a:t>
            </a:r>
          </a:p>
          <a:p>
            <a:endParaRPr lang="el-GR" dirty="0"/>
          </a:p>
        </p:txBody>
      </p:sp>
    </p:spTree>
    <p:extLst>
      <p:ext uri="{BB962C8B-B14F-4D97-AF65-F5344CB8AC3E}">
        <p14:creationId xmlns:p14="http://schemas.microsoft.com/office/powerpoint/2010/main" val="15557831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normAutofit/>
          </a:bodyPr>
          <a:lstStyle/>
          <a:p>
            <a:r>
              <a:rPr lang="el-GR" dirty="0" smtClean="0"/>
              <a:t>Μας ενδιαφέρει να εξετάσουμε τί μας λέει το κείμενο αναφορικά με:</a:t>
            </a:r>
          </a:p>
          <a:p>
            <a:r>
              <a:rPr lang="el-GR" dirty="0" smtClean="0"/>
              <a:t>1) Τον ρόλο του θεατή, του ακροατή, ή του αναγνώστη στην κατανόηση της πραγματικότητας ή της λογοτεχνίας.</a:t>
            </a:r>
          </a:p>
          <a:p>
            <a:r>
              <a:rPr lang="el-GR" dirty="0" smtClean="0"/>
              <a:t>2) Τη σημασία του «δείχνω» σε αντίθεση με το «λέω» στον μοντερνισμό.</a:t>
            </a:r>
          </a:p>
          <a:p>
            <a:r>
              <a:rPr lang="el-GR" dirty="0" smtClean="0"/>
              <a:t>3) Τη σημασία των εντυπώσεων.</a:t>
            </a:r>
            <a:endParaRPr lang="el-GR" dirty="0"/>
          </a:p>
        </p:txBody>
      </p:sp>
    </p:spTree>
    <p:extLst>
      <p:ext uri="{BB962C8B-B14F-4D97-AF65-F5344CB8AC3E}">
        <p14:creationId xmlns:p14="http://schemas.microsoft.com/office/powerpoint/2010/main" val="35129383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Ιστορία της ποίησης από το τέλος του 19</a:t>
            </a:r>
            <a:r>
              <a:rPr lang="el-GR" baseline="30000" dirty="0" smtClean="0"/>
              <a:t>ου</a:t>
            </a:r>
            <a:r>
              <a:rPr lang="el-GR" dirty="0" smtClean="0"/>
              <a:t> αιώνα μέχρι και τον μοντερνισμό</a:t>
            </a:r>
            <a:endParaRPr lang="en-US" dirty="0"/>
          </a:p>
        </p:txBody>
      </p:sp>
      <p:sp>
        <p:nvSpPr>
          <p:cNvPr id="3" name="Content Placeholder 2"/>
          <p:cNvSpPr>
            <a:spLocks noGrp="1"/>
          </p:cNvSpPr>
          <p:nvPr>
            <p:ph idx="1"/>
          </p:nvPr>
        </p:nvSpPr>
        <p:spPr/>
        <p:txBody>
          <a:bodyPr/>
          <a:lstStyle/>
          <a:p>
            <a:r>
              <a:rPr lang="el-GR" dirty="0" smtClean="0"/>
              <a:t>Ξεκινάμε με τον Μπωντλαίρ</a:t>
            </a:r>
            <a:endParaRPr lang="en-US" dirty="0"/>
          </a:p>
        </p:txBody>
      </p:sp>
    </p:spTree>
    <p:extLst>
      <p:ext uri="{BB962C8B-B14F-4D97-AF65-F5344CB8AC3E}">
        <p14:creationId xmlns:p14="http://schemas.microsoft.com/office/powerpoint/2010/main" val="17560096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19075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dirty="0" smtClean="0"/>
              <a:t>Η παραβίαση, για να λάβει χώρα, έχει ανάγκη από έναν νόμο, ο οποίος εν προκειμένω θα παραβιαστεί.</a:t>
            </a:r>
          </a:p>
          <a:p>
            <a:r>
              <a:rPr lang="el-GR" dirty="0" smtClean="0"/>
              <a:t>Μπορούμε όμως να πάμε ακόμα πιο μακριά: η νόρμα δε «ζει», δε γίνεται ορατή, παρά μόνο χάρη στις παραβιάσεις της.</a:t>
            </a:r>
          </a:p>
        </p:txBody>
      </p:sp>
    </p:spTree>
    <p:extLst>
      <p:ext uri="{BB962C8B-B14F-4D97-AF65-F5344CB8AC3E}">
        <p14:creationId xmlns:p14="http://schemas.microsoft.com/office/powerpoint/2010/main" val="2095457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3548</Words>
  <Application>Microsoft Office PowerPoint</Application>
  <PresentationFormat>Προβολή στην οθόνη (4:3)</PresentationFormat>
  <Paragraphs>191</Paragraphs>
  <Slides>82</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82</vt:i4>
      </vt:variant>
    </vt:vector>
  </HeadingPairs>
  <TitlesOfParts>
    <vt:vector size="85" baseType="lpstr">
      <vt:lpstr>Arial</vt:lpstr>
      <vt:lpstr>Calibri</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Τα λογοτεχνικά γένη και είδη έχουν ιστορικότητα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Περισσότερα για την πεζογραφία</vt:lpstr>
      <vt:lpstr>Πώς προσεγγίζουμε ένα πεζογραφικό κείμενο;</vt:lpstr>
      <vt:lpstr>Ρεαλισμός και νατουραλισμός</vt:lpstr>
      <vt:lpstr>Θα δούμε τον ρεαλισμός ως  </vt:lpstr>
      <vt:lpstr>Η σχέση λογοτεχνίας και πραγματικότητας</vt:lpstr>
      <vt:lpstr>Οι πρώτες έννοιες του ρεαλισμού </vt:lpstr>
      <vt:lpstr>Ο ρόλος της επιστήμης στον 19ο αιώνα</vt:lpstr>
      <vt:lpstr>Ο ρεαλισμός αναπτύσσεται ως αντίπαλον δέος του ρομαντισμού</vt:lpstr>
      <vt:lpstr>Σχέση και διαφορές ρεαλισμού-νατουραλισμού</vt:lpstr>
      <vt:lpstr>Περισσότερα για τον νατουραλισμό</vt:lpstr>
      <vt:lpstr>Παρουσίαση του PowerPoint</vt:lpstr>
      <vt:lpstr>Απόπειρες ορισμού του ρεαλισμού </vt:lpstr>
      <vt:lpstr>Παρουσίαση του PowerPoint</vt:lpstr>
      <vt:lpstr>Παρουσίαση του PowerPoint</vt:lpstr>
      <vt:lpstr>Παρουσίαση του PowerPoint</vt:lpstr>
      <vt:lpstr>Καθώς ο 19ος αιώνας προχωράει αναπτύσσεται και η αντίδραση στον ρεαλισμό, κυρίως ως διαμαρτυρία για τον παραγκωνισμό του υποκειμένου και της υποκειμενικής οπτικής</vt:lpstr>
      <vt:lpstr>Μοντερνισμός (αρχές του 20ου αιώνα)</vt:lpstr>
      <vt:lpstr>Παρουσίαση του PowerPoint</vt:lpstr>
      <vt:lpstr>Παρουσίαση του PowerPoint</vt:lpstr>
      <vt:lpstr>Παρουσίαση του PowerPoint</vt:lpstr>
      <vt:lpstr>Παρουσίαση του PowerPoint</vt:lpstr>
      <vt:lpstr>Τι σημαίνει «Μοντερνισμός»;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Νταντά και Υπερρεαλισμός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Τα παραδείγματά μας είναι κείμενα της Βιρτζίνια Γουλφ</vt:lpstr>
      <vt:lpstr>Παρουσίαση του PowerPoint</vt:lpstr>
      <vt:lpstr>Παρουσίαση του PowerPoint</vt:lpstr>
      <vt:lpstr>Παρουσίαση του PowerPoint</vt:lpstr>
      <vt:lpstr>Παρουσίαση του PowerPoint</vt:lpstr>
      <vt:lpstr>ΜΟΝΤΕΡΝΙΣΜΟΣ (αρχές του 20ου αιώνα). </vt:lpstr>
      <vt:lpstr>Παρουσίαση του PowerPoint</vt:lpstr>
      <vt:lpstr>Παρουσίαση του PowerPoint</vt:lpstr>
      <vt:lpstr>Ιστορία της ποίησης από το τέλος του 19ου αιώνα μέχρι και τον μοντερνισμό</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Ρεαλισμός και νατουραλισμός</dc:title>
  <dc:creator>Evgenia</dc:creator>
  <cp:lastModifiedBy>user</cp:lastModifiedBy>
  <cp:revision>43</cp:revision>
  <dcterms:created xsi:type="dcterms:W3CDTF">2014-10-31T09:23:55Z</dcterms:created>
  <dcterms:modified xsi:type="dcterms:W3CDTF">2019-02-19T09:31:40Z</dcterms:modified>
</cp:coreProperties>
</file>