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7" r:id="rId2"/>
    <p:sldId id="258" r:id="rId3"/>
    <p:sldId id="266" r:id="rId4"/>
    <p:sldId id="267" r:id="rId5"/>
    <p:sldId id="268" r:id="rId6"/>
    <p:sldId id="269" r:id="rId7"/>
    <p:sldId id="265" r:id="rId8"/>
    <p:sldId id="271" r:id="rId9"/>
    <p:sldId id="272" r:id="rId10"/>
    <p:sldId id="273" r:id="rId11"/>
    <p:sldId id="274" r:id="rId12"/>
    <p:sldId id="276" r:id="rId13"/>
    <p:sldId id="311" r:id="rId14"/>
    <p:sldId id="312" r:id="rId15"/>
    <p:sldId id="275" r:id="rId16"/>
    <p:sldId id="277" r:id="rId17"/>
    <p:sldId id="278" r:id="rId18"/>
    <p:sldId id="279" r:id="rId19"/>
    <p:sldId id="284" r:id="rId20"/>
    <p:sldId id="288" r:id="rId21"/>
    <p:sldId id="290" r:id="rId22"/>
    <p:sldId id="289" r:id="rId23"/>
    <p:sldId id="280" r:id="rId24"/>
    <p:sldId id="285" r:id="rId25"/>
    <p:sldId id="286" r:id="rId26"/>
    <p:sldId id="287" r:id="rId27"/>
    <p:sldId id="281" r:id="rId28"/>
    <p:sldId id="291" r:id="rId29"/>
    <p:sldId id="292" r:id="rId30"/>
    <p:sldId id="282" r:id="rId31"/>
    <p:sldId id="293" r:id="rId32"/>
    <p:sldId id="294" r:id="rId33"/>
    <p:sldId id="295" r:id="rId34"/>
    <p:sldId id="296" r:id="rId35"/>
    <p:sldId id="297" r:id="rId36"/>
    <p:sldId id="298" r:id="rId37"/>
    <p:sldId id="307" r:id="rId38"/>
    <p:sldId id="308" r:id="rId39"/>
    <p:sldId id="309" r:id="rId40"/>
    <p:sldId id="310" r:id="rId41"/>
    <p:sldId id="313" r:id="rId42"/>
    <p:sldId id="314" r:id="rId43"/>
    <p:sldId id="315" r:id="rId44"/>
    <p:sldId id="316" r:id="rId45"/>
    <p:sldId id="317" r:id="rId46"/>
    <p:sldId id="318" r:id="rId47"/>
    <p:sldId id="319" r:id="rId48"/>
    <p:sldId id="320" r:id="rId49"/>
    <p:sldId id="321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1" d="100"/>
          <a:sy n="81" d="100"/>
        </p:scale>
        <p:origin x="941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55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A0DA44-E156-4FEB-B152-5E0B9C4926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97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D5FA7F-6AB9-4D55-A7E5-D3F67243C0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03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2D7384-DD69-45EA-91A4-025316A6AA44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0488" tIns="44450" rIns="90488" bIns="44450"/>
          <a:lstStyle/>
          <a:p>
            <a:endParaRPr lang="el-GR"/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03163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147050" y="6243638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1-</a:t>
            </a:r>
            <a:fld id="{E5DA781B-41D1-48F3-B886-462D025E3567}" type="slidenum">
              <a:rPr lang="en-US" sz="120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077200" cy="5562600"/>
          </a:xfrm>
          <a:noFill/>
          <a:ln/>
        </p:spPr>
        <p:txBody>
          <a:bodyPr lIns="90488" tIns="44450" rIns="90488" bIns="44450"/>
          <a:lstStyle/>
          <a:p>
            <a:pPr algn="ctr">
              <a:buFont typeface="Wingdings" pitchFamily="2" charset="2"/>
              <a:buNone/>
            </a:pPr>
            <a:r>
              <a:rPr lang="el-GR" sz="1600" dirty="0"/>
              <a:t>Πανεπιστήμιο Θεσσαλίας</a:t>
            </a:r>
          </a:p>
          <a:p>
            <a:pPr algn="ctr">
              <a:buNone/>
            </a:pPr>
            <a:r>
              <a:rPr lang="el-GR" sz="1600" dirty="0"/>
              <a:t>Τμήμα </a:t>
            </a:r>
            <a:r>
              <a:rPr lang="el-GR" sz="1600" dirty="0" smtClean="0"/>
              <a:t>Ηλεκτρολόγων Μηχανικών και  Μηχανικών Υπολογιστών</a:t>
            </a:r>
            <a:endParaRPr lang="el-GR" sz="3600" dirty="0"/>
          </a:p>
          <a:p>
            <a:pPr algn="ctr">
              <a:buFont typeface="Wingdings" pitchFamily="2" charset="2"/>
              <a:buNone/>
            </a:pPr>
            <a:endParaRPr lang="el-GR" sz="3600" dirty="0"/>
          </a:p>
          <a:p>
            <a:pPr algn="ctr">
              <a:buFont typeface="Wingdings" pitchFamily="2" charset="2"/>
              <a:buNone/>
            </a:pPr>
            <a:r>
              <a:rPr lang="el-GR" sz="3600" dirty="0">
                <a:solidFill>
                  <a:schemeClr val="tx2"/>
                </a:solidFill>
              </a:rPr>
              <a:t>Λογική Σχεδίαση Ψηφιακών Συστημάτων</a:t>
            </a:r>
          </a:p>
          <a:p>
            <a:pPr algn="ctr">
              <a:buFont typeface="Wingdings" pitchFamily="2" charset="2"/>
              <a:buNone/>
            </a:pPr>
            <a:endParaRPr lang="el-GR" sz="3600" dirty="0"/>
          </a:p>
          <a:p>
            <a:pPr>
              <a:buFont typeface="Wingdings" pitchFamily="2" charset="2"/>
              <a:buNone/>
            </a:pPr>
            <a:r>
              <a:rPr lang="el-GR" sz="2800" dirty="0" smtClean="0"/>
              <a:t>Διδάσκ</a:t>
            </a:r>
            <a:r>
              <a:rPr lang="el-GR" sz="2800" dirty="0" smtClean="0"/>
              <a:t>ων</a:t>
            </a:r>
            <a:r>
              <a:rPr lang="el-GR" sz="2800" dirty="0" smtClean="0"/>
              <a:t>: </a:t>
            </a:r>
            <a:r>
              <a:rPr lang="el-GR" sz="2800" dirty="0"/>
              <a:t>Γιώργος </a:t>
            </a:r>
            <a:r>
              <a:rPr lang="el-GR" sz="2800" dirty="0" smtClean="0"/>
              <a:t>Σταμούλης</a:t>
            </a:r>
          </a:p>
          <a:p>
            <a:pPr>
              <a:buFont typeface="Wingdings" pitchFamily="2" charset="2"/>
              <a:buNone/>
            </a:pPr>
            <a:r>
              <a:rPr lang="el-GR" sz="2800" dirty="0" smtClean="0"/>
              <a:t>Υπεύθυνος Εργ.:</a:t>
            </a:r>
            <a:r>
              <a:rPr lang="el-GR" sz="2800" dirty="0"/>
              <a:t>	</a:t>
            </a:r>
            <a:r>
              <a:rPr lang="el-GR" sz="2800" dirty="0" smtClean="0"/>
              <a:t>Χαράλαμπος Αντωνιάδης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l-GR" sz="2800" dirty="0" smtClean="0"/>
              <a:t>			   </a:t>
            </a:r>
            <a:endParaRPr lang="el-GR" sz="2800" dirty="0"/>
          </a:p>
          <a:p>
            <a:pPr>
              <a:buFont typeface="Wingdings" pitchFamily="2" charset="2"/>
              <a:buNone/>
            </a:pPr>
            <a:r>
              <a:rPr lang="el-GR" sz="2800" dirty="0" smtClean="0"/>
              <a:t>Ώρες </a:t>
            </a:r>
            <a:r>
              <a:rPr lang="el-GR" sz="2800" dirty="0"/>
              <a:t>Γραφείου: </a:t>
            </a:r>
            <a:r>
              <a:rPr lang="el-GR" sz="2800" dirty="0" smtClean="0"/>
              <a:t>Θα ανακοινωθούν</a:t>
            </a:r>
            <a:r>
              <a:rPr lang="el-GR" sz="2800" dirty="0"/>
              <a:t>								</a:t>
            </a:r>
          </a:p>
        </p:txBody>
      </p:sp>
      <p:pic>
        <p:nvPicPr>
          <p:cNvPr id="3077" name="Picture 5" descr="PENT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3581400"/>
            <a:ext cx="1127125" cy="1219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3" y="474663"/>
            <a:ext cx="7772400" cy="1143000"/>
          </a:xfrm>
        </p:spPr>
        <p:txBody>
          <a:bodyPr/>
          <a:lstStyle/>
          <a:p>
            <a:r>
              <a:rPr lang="el-GR" sz="4000" b="1"/>
              <a:t>Πράξεις με δυαδικούς αριθμούς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687388" y="1795463"/>
            <a:ext cx="2343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b="1">
                <a:solidFill>
                  <a:schemeClr val="hlink"/>
                </a:solidFill>
              </a:rPr>
              <a:t>πρόσθεση</a:t>
            </a:r>
            <a:r>
              <a:rPr lang="en-US" sz="2800" b="1"/>
              <a:t>    </a:t>
            </a:r>
          </a:p>
          <a:p>
            <a:pPr algn="r"/>
            <a:r>
              <a:rPr lang="en-US" sz="2800" b="1"/>
              <a:t>101101</a:t>
            </a:r>
          </a:p>
          <a:p>
            <a:pPr algn="r"/>
            <a:r>
              <a:rPr lang="en-US" sz="2800" b="1"/>
              <a:t>        </a:t>
            </a:r>
            <a:r>
              <a:rPr lang="en-US" sz="2800" b="1" u="sng"/>
              <a:t>+  100111</a:t>
            </a:r>
          </a:p>
          <a:p>
            <a:pPr algn="r"/>
            <a:r>
              <a:rPr lang="en-US" sz="2800" b="1"/>
              <a:t>1010100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003800" y="1795463"/>
            <a:ext cx="225901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b="1">
                <a:solidFill>
                  <a:schemeClr val="hlink"/>
                </a:solidFill>
              </a:rPr>
              <a:t>αφαίρεση</a:t>
            </a:r>
            <a:r>
              <a:rPr lang="en-US" sz="2800" b="1"/>
              <a:t>    </a:t>
            </a:r>
          </a:p>
          <a:p>
            <a:pPr algn="r"/>
            <a:r>
              <a:rPr lang="en-US" sz="2800" b="1"/>
              <a:t>101101</a:t>
            </a:r>
          </a:p>
          <a:p>
            <a:pPr algn="r"/>
            <a:r>
              <a:rPr lang="en-US" sz="2800" b="1"/>
              <a:t>        </a:t>
            </a:r>
            <a:r>
              <a:rPr lang="en-US" sz="2800" b="1" u="sng"/>
              <a:t>-  100111</a:t>
            </a:r>
          </a:p>
          <a:p>
            <a:pPr algn="r"/>
            <a:r>
              <a:rPr lang="en-US" sz="2800" b="1"/>
              <a:t>000110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895600" y="3776663"/>
            <a:ext cx="2898775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800" b="1">
                <a:solidFill>
                  <a:schemeClr val="hlink"/>
                </a:solidFill>
              </a:rPr>
              <a:t>πολλαπλασιασμός</a:t>
            </a:r>
            <a:endParaRPr lang="en-US" sz="2800" b="1"/>
          </a:p>
          <a:p>
            <a:pPr algn="r"/>
            <a:r>
              <a:rPr lang="en-US" sz="2800" b="1"/>
              <a:t>1011</a:t>
            </a:r>
          </a:p>
          <a:p>
            <a:pPr algn="r"/>
            <a:r>
              <a:rPr lang="en-US" sz="2800" b="1"/>
              <a:t>        </a:t>
            </a:r>
            <a:r>
              <a:rPr lang="en-US" sz="2800" b="1" u="sng"/>
              <a:t>x  101</a:t>
            </a:r>
          </a:p>
          <a:p>
            <a:pPr algn="r"/>
            <a:r>
              <a:rPr lang="en-US" sz="2800" b="1"/>
              <a:t>1011</a:t>
            </a:r>
          </a:p>
          <a:p>
            <a:pPr algn="r"/>
            <a:r>
              <a:rPr lang="en-US" sz="2800" b="1"/>
              <a:t>0000  </a:t>
            </a:r>
          </a:p>
          <a:p>
            <a:pPr algn="r"/>
            <a:r>
              <a:rPr lang="en-US" sz="2800" b="1" u="sng"/>
              <a:t>1011    </a:t>
            </a:r>
          </a:p>
          <a:p>
            <a:pPr algn="r"/>
            <a:r>
              <a:rPr lang="en-US" sz="2800" b="1"/>
              <a:t>110111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  <p:bldP spid="21509" grpId="0" autoUpdateAnimBg="0"/>
      <p:bldP spid="2151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l-GR"/>
              <a:t>Μετατροπή βάσης αριθμού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800"/>
              <a:t>			</a:t>
            </a:r>
            <a:r>
              <a:rPr lang="el-GR" sz="2800" u="sng"/>
              <a:t>ακέραιος</a:t>
            </a:r>
            <a:r>
              <a:rPr lang="el-GR" sz="2800"/>
              <a:t> </a:t>
            </a:r>
            <a:r>
              <a:rPr lang="el-GR" sz="2800" u="sng"/>
              <a:t>υπόλοιπο</a:t>
            </a:r>
            <a:endParaRPr lang="el-GR" sz="2800"/>
          </a:p>
          <a:p>
            <a:pPr>
              <a:buFont typeface="Wingdings" pitchFamily="2" charset="2"/>
              <a:buNone/>
            </a:pPr>
            <a:r>
              <a:rPr lang="el-GR" sz="2800"/>
              <a:t>				41	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				20	1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				10	0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				  5	0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				  2	1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				  1	0</a:t>
            </a:r>
          </a:p>
          <a:p>
            <a:pPr>
              <a:buFont typeface="Wingdings" pitchFamily="2" charset="2"/>
              <a:buNone/>
            </a:pPr>
            <a:r>
              <a:rPr lang="el-GR" sz="2800"/>
              <a:t>				  0	1</a:t>
            </a:r>
          </a:p>
          <a:p>
            <a:pPr>
              <a:buFont typeface="Wingdings" pitchFamily="2" charset="2"/>
              <a:buNone/>
            </a:pPr>
            <a:endParaRPr lang="el-GR" sz="2800"/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 rot="-5400000">
            <a:off x="3733800" y="4114800"/>
            <a:ext cx="3505200" cy="609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156325" y="3575050"/>
            <a:ext cx="21764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hlink"/>
                </a:solidFill>
                <a:latin typeface="Arial" charset="0"/>
              </a:rPr>
              <a:t>=101001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l-GR"/>
              <a:t>Μετατροπή βάσης αριθμού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			  </a:t>
            </a:r>
            <a:r>
              <a:rPr lang="el-GR" u="sng"/>
              <a:t>κλάσμα</a:t>
            </a:r>
            <a:r>
              <a:rPr lang="el-GR"/>
              <a:t> </a:t>
            </a:r>
            <a:r>
              <a:rPr lang="el-GR" u="sng"/>
              <a:t>ακέραιο μέρος</a:t>
            </a:r>
            <a:endParaRPr lang="el-GR"/>
          </a:p>
          <a:p>
            <a:pPr>
              <a:buFont typeface="Wingdings" pitchFamily="2" charset="2"/>
              <a:buNone/>
            </a:pPr>
            <a:r>
              <a:rPr lang="el-GR"/>
              <a:t>			  0.6875	1</a:t>
            </a:r>
          </a:p>
          <a:p>
            <a:pPr>
              <a:buFont typeface="Wingdings" pitchFamily="2" charset="2"/>
              <a:buNone/>
            </a:pPr>
            <a:r>
              <a:rPr lang="el-GR"/>
              <a:t>			  0.3750	0</a:t>
            </a:r>
          </a:p>
          <a:p>
            <a:pPr>
              <a:buFont typeface="Wingdings" pitchFamily="2" charset="2"/>
              <a:buNone/>
            </a:pPr>
            <a:r>
              <a:rPr lang="el-GR"/>
              <a:t>			  0.7500	1</a:t>
            </a:r>
          </a:p>
          <a:p>
            <a:pPr>
              <a:buFont typeface="Wingdings" pitchFamily="2" charset="2"/>
              <a:buNone/>
            </a:pPr>
            <a:r>
              <a:rPr lang="el-GR"/>
              <a:t>			  0.5000	1</a:t>
            </a:r>
          </a:p>
          <a:p>
            <a:pPr>
              <a:buFont typeface="Wingdings" pitchFamily="2" charset="2"/>
              <a:buNone/>
            </a:pPr>
            <a:r>
              <a:rPr lang="el-GR"/>
              <a:t>				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 rot="-5400000" flipH="1" flipV="1">
            <a:off x="4419600" y="3048000"/>
            <a:ext cx="2133600" cy="609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156325" y="3048000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hlink"/>
                </a:solidFill>
                <a:latin typeface="Arial" charset="0"/>
              </a:rPr>
              <a:t>=.1011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Μετατροπή από δυαδικό σε οκταδικό</a:t>
            </a:r>
            <a:endParaRPr lang="en-US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2270125" y="2406650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600" b="1">
                <a:latin typeface="Arial Black" pitchFamily="34" charset="0"/>
              </a:rPr>
              <a:t>001110011101</a:t>
            </a:r>
            <a:endParaRPr lang="en-US" sz="3600" b="1">
              <a:latin typeface="Arial Black" pitchFamily="34" charset="0"/>
            </a:endParaRP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2330450" y="3930650"/>
            <a:ext cx="353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600" b="1">
                <a:latin typeface="Arial Black" pitchFamily="34" charset="0"/>
              </a:rPr>
              <a:t>  1    6    3    5</a:t>
            </a:r>
            <a:endParaRPr lang="en-US" sz="3600" b="1">
              <a:latin typeface="Arial Black" pitchFamily="34" charset="0"/>
            </a:endParaRPr>
          </a:p>
        </p:txBody>
      </p:sp>
      <p:grpSp>
        <p:nvGrpSpPr>
          <p:cNvPr id="64526" name="Group 14"/>
          <p:cNvGrpSpPr>
            <a:grpSpLocks/>
          </p:cNvGrpSpPr>
          <p:nvPr/>
        </p:nvGrpSpPr>
        <p:grpSpPr bwMode="auto">
          <a:xfrm>
            <a:off x="2438400" y="3124200"/>
            <a:ext cx="3505200" cy="381000"/>
            <a:chOff x="1536" y="1968"/>
            <a:chExt cx="2208" cy="240"/>
          </a:xfrm>
        </p:grpSpPr>
        <p:sp>
          <p:nvSpPr>
            <p:cNvPr id="64522" name="AutoShape 10"/>
            <p:cNvSpPr>
              <a:spLocks/>
            </p:cNvSpPr>
            <p:nvPr/>
          </p:nvSpPr>
          <p:spPr bwMode="auto">
            <a:xfrm rot="-5400000">
              <a:off x="1656" y="1848"/>
              <a:ext cx="240" cy="480"/>
            </a:xfrm>
            <a:prstGeom prst="leftBrace">
              <a:avLst>
                <a:gd name="adj1" fmla="val 16667"/>
                <a:gd name="adj2" fmla="val 50000"/>
              </a:avLst>
            </a:prstGeom>
            <a:noFill/>
            <a:ln w="635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3" name="AutoShape 11"/>
            <p:cNvSpPr>
              <a:spLocks/>
            </p:cNvSpPr>
            <p:nvPr/>
          </p:nvSpPr>
          <p:spPr bwMode="auto">
            <a:xfrm rot="-5400000">
              <a:off x="2232" y="1848"/>
              <a:ext cx="240" cy="480"/>
            </a:xfrm>
            <a:prstGeom prst="leftBrace">
              <a:avLst>
                <a:gd name="adj1" fmla="val 16667"/>
                <a:gd name="adj2" fmla="val 50000"/>
              </a:avLst>
            </a:prstGeom>
            <a:noFill/>
            <a:ln w="635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4" name="AutoShape 12"/>
            <p:cNvSpPr>
              <a:spLocks/>
            </p:cNvSpPr>
            <p:nvPr/>
          </p:nvSpPr>
          <p:spPr bwMode="auto">
            <a:xfrm rot="-5400000">
              <a:off x="2808" y="1848"/>
              <a:ext cx="240" cy="480"/>
            </a:xfrm>
            <a:prstGeom prst="leftBrace">
              <a:avLst>
                <a:gd name="adj1" fmla="val 16667"/>
                <a:gd name="adj2" fmla="val 50000"/>
              </a:avLst>
            </a:prstGeom>
            <a:noFill/>
            <a:ln w="635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5" name="AutoShape 13"/>
            <p:cNvSpPr>
              <a:spLocks/>
            </p:cNvSpPr>
            <p:nvPr/>
          </p:nvSpPr>
          <p:spPr bwMode="auto">
            <a:xfrm rot="-5400000">
              <a:off x="3384" y="1848"/>
              <a:ext cx="240" cy="480"/>
            </a:xfrm>
            <a:prstGeom prst="leftBrace">
              <a:avLst>
                <a:gd name="adj1" fmla="val 16667"/>
                <a:gd name="adj2" fmla="val 50000"/>
              </a:avLst>
            </a:prstGeom>
            <a:noFill/>
            <a:ln w="635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utoUpdateAnimBg="0"/>
      <p:bldP spid="6452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Μετατροπή από δυαδικό σε δεκαεξαδικό</a:t>
            </a:r>
            <a:endParaRPr lang="en-US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2270125" y="2406650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600" b="1">
                <a:latin typeface="Arial Black" pitchFamily="34" charset="0"/>
              </a:rPr>
              <a:t>001110011101</a:t>
            </a:r>
            <a:endParaRPr lang="en-US" sz="3600" b="1">
              <a:latin typeface="Arial Black" pitchFamily="34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2330450" y="3930650"/>
            <a:ext cx="3435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600" b="1">
                <a:latin typeface="Arial Black" pitchFamily="34" charset="0"/>
              </a:rPr>
              <a:t>   3      9      </a:t>
            </a:r>
            <a:r>
              <a:rPr lang="en-US" sz="3600" b="1">
                <a:latin typeface="Arial Black" pitchFamily="34" charset="0"/>
              </a:rPr>
              <a:t>D</a:t>
            </a:r>
          </a:p>
        </p:txBody>
      </p:sp>
      <p:grpSp>
        <p:nvGrpSpPr>
          <p:cNvPr id="65548" name="Group 12"/>
          <p:cNvGrpSpPr>
            <a:grpSpLocks/>
          </p:cNvGrpSpPr>
          <p:nvPr/>
        </p:nvGrpSpPr>
        <p:grpSpPr bwMode="auto">
          <a:xfrm>
            <a:off x="2438400" y="3124200"/>
            <a:ext cx="3581400" cy="381000"/>
            <a:chOff x="1536" y="1968"/>
            <a:chExt cx="2256" cy="240"/>
          </a:xfrm>
        </p:grpSpPr>
        <p:sp>
          <p:nvSpPr>
            <p:cNvPr id="65544" name="AutoShape 8"/>
            <p:cNvSpPr>
              <a:spLocks/>
            </p:cNvSpPr>
            <p:nvPr/>
          </p:nvSpPr>
          <p:spPr bwMode="auto">
            <a:xfrm rot="-5400000">
              <a:off x="3336" y="1752"/>
              <a:ext cx="240" cy="672"/>
            </a:xfrm>
            <a:prstGeom prst="leftBrace">
              <a:avLst>
                <a:gd name="adj1" fmla="val 23333"/>
                <a:gd name="adj2" fmla="val 50000"/>
              </a:avLst>
            </a:prstGeom>
            <a:noFill/>
            <a:ln w="635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6" name="AutoShape 10"/>
            <p:cNvSpPr>
              <a:spLocks/>
            </p:cNvSpPr>
            <p:nvPr/>
          </p:nvSpPr>
          <p:spPr bwMode="auto">
            <a:xfrm rot="-5400000">
              <a:off x="2568" y="1752"/>
              <a:ext cx="240" cy="672"/>
            </a:xfrm>
            <a:prstGeom prst="leftBrace">
              <a:avLst>
                <a:gd name="adj1" fmla="val 23333"/>
                <a:gd name="adj2" fmla="val 50000"/>
              </a:avLst>
            </a:prstGeom>
            <a:noFill/>
            <a:ln w="635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7" name="AutoShape 11"/>
            <p:cNvSpPr>
              <a:spLocks/>
            </p:cNvSpPr>
            <p:nvPr/>
          </p:nvSpPr>
          <p:spPr bwMode="auto">
            <a:xfrm rot="-5400000">
              <a:off x="1752" y="1752"/>
              <a:ext cx="240" cy="672"/>
            </a:xfrm>
            <a:prstGeom prst="leftBrace">
              <a:avLst>
                <a:gd name="adj1" fmla="val 23333"/>
                <a:gd name="adj2" fmla="val 50000"/>
              </a:avLst>
            </a:prstGeom>
            <a:noFill/>
            <a:ln w="635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autoUpdateAnimBg="0"/>
      <p:bldP spid="6554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Συμπληρώματα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l-GR"/>
              <a:t>Ως προς r-1 (βάση-1) είναι r</a:t>
            </a:r>
            <a:r>
              <a:rPr lang="el-GR" baseline="30000"/>
              <a:t>n</a:t>
            </a:r>
            <a:r>
              <a:rPr lang="el-GR"/>
              <a:t>-1-N</a:t>
            </a:r>
          </a:p>
          <a:p>
            <a:pPr lvl="1"/>
            <a:r>
              <a:rPr lang="el-GR"/>
              <a:t>με βάση το 10 έχουμε συμπλήρωμα προς 9 π.χ. το συμπλήρωμα ως προς 9 του 245 είναι το 754</a:t>
            </a:r>
          </a:p>
          <a:p>
            <a:r>
              <a:rPr lang="el-GR"/>
              <a:t>Ως προς r (βάση) είναι r</a:t>
            </a:r>
            <a:r>
              <a:rPr lang="el-GR" baseline="30000"/>
              <a:t>n</a:t>
            </a:r>
            <a:r>
              <a:rPr lang="el-GR"/>
              <a:t>-N</a:t>
            </a:r>
          </a:p>
          <a:p>
            <a:pPr lvl="1"/>
            <a:r>
              <a:rPr lang="el-GR"/>
              <a:t>με βάση το 10 έχουμε συμπλήρωμα προς 10 π.χ. το συμπλήρωμα ως προς 10 του 245 είναι το 755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Χρησιμεύει στην αφαίρεση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Προσθέτουμε στο μειωτέο το συμπλήρωμα ως προς r του αφαιρετέου</a:t>
            </a:r>
          </a:p>
          <a:p>
            <a:r>
              <a:rPr lang="el-GR"/>
              <a:t>Αν Μ</a:t>
            </a:r>
            <a:r>
              <a:rPr lang="el-GR">
                <a:sym typeface="Symbol" pitchFamily="18" charset="2"/>
              </a:rPr>
              <a:t></a:t>
            </a:r>
            <a:r>
              <a:rPr lang="el-GR"/>
              <a:t>Ν το άθροισμα θα έχει τελικό κρατούμενο το οποίο αγνοούμε</a:t>
            </a:r>
          </a:p>
          <a:p>
            <a:r>
              <a:rPr lang="el-GR"/>
              <a:t>Αν Μ&lt;Ν τότε το αποτέλεσμα είναι το συμπλήρωμα προς r του Μ-Ν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Παράδειγμα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800"/>
              <a:t>Ας δοκιμάσουμε το 76 - 23</a:t>
            </a:r>
          </a:p>
          <a:p>
            <a:pPr>
              <a:buFont typeface="Wingdings" pitchFamily="2" charset="2"/>
              <a:buNone/>
            </a:pPr>
            <a:endParaRPr lang="el-GR" sz="2800"/>
          </a:p>
          <a:p>
            <a:pPr>
              <a:buFont typeface="Wingdings" pitchFamily="2" charset="2"/>
              <a:buChar char="ü"/>
            </a:pPr>
            <a:r>
              <a:rPr lang="el-GR" sz="2800"/>
              <a:t>Το συμπλήρωμα ως προς 10 του 23 είναι 77</a:t>
            </a:r>
          </a:p>
          <a:p>
            <a:pPr>
              <a:buFont typeface="Wingdings" pitchFamily="2" charset="2"/>
              <a:buChar char="ü"/>
            </a:pPr>
            <a:r>
              <a:rPr lang="el-GR" sz="2800"/>
              <a:t>Υπολογίζουμε το 76 + 77 = 153</a:t>
            </a:r>
          </a:p>
          <a:p>
            <a:pPr>
              <a:buFont typeface="Wingdings" pitchFamily="2" charset="2"/>
              <a:buChar char="ü"/>
            </a:pPr>
            <a:r>
              <a:rPr lang="el-GR" sz="2800"/>
              <a:t>Αγνοούμε το κρατούμενο </a:t>
            </a:r>
            <a:r>
              <a:rPr lang="el-GR" sz="2800">
                <a:solidFill>
                  <a:schemeClr val="hlink"/>
                </a:solidFill>
              </a:rPr>
              <a:t>1</a:t>
            </a:r>
            <a:r>
              <a:rPr lang="el-GR" sz="2800"/>
              <a:t>53</a:t>
            </a:r>
          </a:p>
          <a:p>
            <a:pPr>
              <a:buFont typeface="Wingdings" pitchFamily="2" charset="2"/>
              <a:buChar char="ü"/>
            </a:pPr>
            <a:r>
              <a:rPr lang="el-GR" sz="2800"/>
              <a:t>Το τελικό αποτέλεσμα είναι 53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5080000" y="4114800"/>
            <a:ext cx="3810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Παράδειγμα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800"/>
              <a:t>Ας δοκιμάσουμε τώρα το 23 - 76</a:t>
            </a:r>
          </a:p>
          <a:p>
            <a:pPr>
              <a:buFont typeface="Wingdings" pitchFamily="2" charset="2"/>
              <a:buNone/>
            </a:pPr>
            <a:endParaRPr lang="el-GR" sz="2800"/>
          </a:p>
          <a:p>
            <a:pPr>
              <a:buFont typeface="Wingdings" pitchFamily="2" charset="2"/>
              <a:buChar char="ü"/>
            </a:pPr>
            <a:r>
              <a:rPr lang="el-GR" sz="2800"/>
              <a:t>Το συμπλήρωμα ως προς 10 του 76 είναι 24</a:t>
            </a:r>
          </a:p>
          <a:p>
            <a:pPr>
              <a:buFont typeface="Wingdings" pitchFamily="2" charset="2"/>
              <a:buChar char="ü"/>
            </a:pPr>
            <a:r>
              <a:rPr lang="el-GR" sz="2800"/>
              <a:t>Υπολογίζουμε το 23 + 24 = 47</a:t>
            </a:r>
          </a:p>
          <a:p>
            <a:pPr>
              <a:buFont typeface="Wingdings" pitchFamily="2" charset="2"/>
              <a:buChar char="ü"/>
            </a:pPr>
            <a:r>
              <a:rPr lang="el-GR" sz="2800"/>
              <a:t>Δεν υπάρχει κρατούμενο άρα υπολογίζουμε το συμπλήρωμα ως προς 10 του 47</a:t>
            </a:r>
          </a:p>
          <a:p>
            <a:pPr>
              <a:buFont typeface="Wingdings" pitchFamily="2" charset="2"/>
              <a:buChar char="ü"/>
            </a:pPr>
            <a:r>
              <a:rPr lang="el-GR" sz="2800"/>
              <a:t>Το τελικό αποτέλεσμα είναι -53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Παράδειγμα με δυαδικούς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78=1001110			23=0010111</a:t>
            </a:r>
          </a:p>
          <a:p>
            <a:pPr>
              <a:buFont typeface="Wingdings" pitchFamily="2" charset="2"/>
              <a:buNone/>
            </a:pPr>
            <a:endParaRPr lang="el-GR"/>
          </a:p>
          <a:p>
            <a:pPr>
              <a:buFont typeface="Wingdings" pitchFamily="2" charset="2"/>
              <a:buNone/>
            </a:pPr>
            <a:r>
              <a:rPr lang="el-GR"/>
              <a:t>    78					1001110</a:t>
            </a:r>
          </a:p>
          <a:p>
            <a:pPr>
              <a:buFont typeface="Wingdings" pitchFamily="2" charset="2"/>
              <a:buNone/>
            </a:pPr>
            <a:r>
              <a:rPr lang="el-GR"/>
              <a:t>  </a:t>
            </a:r>
            <a:r>
              <a:rPr lang="el-GR" u="sng"/>
              <a:t>+23</a:t>
            </a:r>
            <a:r>
              <a:rPr lang="el-GR"/>
              <a:t>			      +</a:t>
            </a:r>
            <a:r>
              <a:rPr lang="el-GR" u="sng"/>
              <a:t>0010111</a:t>
            </a:r>
          </a:p>
          <a:p>
            <a:pPr>
              <a:buFont typeface="Wingdings" pitchFamily="2" charset="2"/>
              <a:buNone/>
            </a:pPr>
            <a:r>
              <a:rPr lang="el-GR"/>
              <a:t>   101				1100101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0600" y="762000"/>
            <a:ext cx="7162800" cy="51816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endParaRPr lang="el-GR" sz="2800" dirty="0"/>
          </a:p>
          <a:p>
            <a:pPr>
              <a:lnSpc>
                <a:spcPct val="90000"/>
              </a:lnSpc>
            </a:pPr>
            <a:r>
              <a:rPr lang="el-GR" sz="2800" dirty="0" smtClean="0"/>
              <a:t>Διαλέξεις:</a:t>
            </a:r>
            <a:r>
              <a:rPr lang="el-GR" sz="2800" dirty="0"/>
              <a:t> </a:t>
            </a:r>
            <a:r>
              <a:rPr lang="el-GR" sz="2800" dirty="0" smtClean="0"/>
              <a:t>Τρίτη</a:t>
            </a:r>
            <a:r>
              <a:rPr lang="el-GR" sz="2800" dirty="0"/>
              <a:t> </a:t>
            </a:r>
            <a:r>
              <a:rPr lang="el-GR" sz="2800" dirty="0" smtClean="0"/>
              <a:t>1</a:t>
            </a:r>
            <a:r>
              <a:rPr lang="el-GR" sz="2800" dirty="0" smtClean="0"/>
              <a:t>8:00 </a:t>
            </a:r>
            <a:r>
              <a:rPr lang="el-GR" sz="2800" dirty="0"/>
              <a:t>– </a:t>
            </a:r>
            <a:r>
              <a:rPr lang="el-GR" sz="2800" dirty="0" smtClean="0"/>
              <a:t>2</a:t>
            </a:r>
            <a:r>
              <a:rPr lang="en-US" sz="2800" dirty="0" smtClean="0"/>
              <a:t>1</a:t>
            </a:r>
            <a:r>
              <a:rPr lang="el-GR" sz="2800" dirty="0"/>
              <a:t>:00</a:t>
            </a:r>
          </a:p>
          <a:p>
            <a:pPr>
              <a:lnSpc>
                <a:spcPct val="90000"/>
              </a:lnSpc>
            </a:pPr>
            <a:endParaRPr lang="el-GR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Εργαστήρια: </a:t>
            </a:r>
            <a:r>
              <a:rPr lang="el-GR" sz="2800" dirty="0" smtClean="0"/>
              <a:t>Δευτέρα 15</a:t>
            </a:r>
            <a:r>
              <a:rPr lang="el-GR" sz="2800" dirty="0" smtClean="0"/>
              <a:t>:00 </a:t>
            </a:r>
            <a:r>
              <a:rPr lang="el-GR" sz="2800" dirty="0"/>
              <a:t>– </a:t>
            </a:r>
            <a:r>
              <a:rPr lang="el-GR" sz="2800" dirty="0" smtClean="0"/>
              <a:t>17:00</a:t>
            </a:r>
          </a:p>
          <a:p>
            <a:pPr>
              <a:lnSpc>
                <a:spcPct val="90000"/>
              </a:lnSpc>
            </a:pPr>
            <a:endParaRPr lang="el-GR" sz="2800" dirty="0"/>
          </a:p>
          <a:p>
            <a:pPr>
              <a:lnSpc>
                <a:spcPct val="90000"/>
              </a:lnSpc>
            </a:pPr>
            <a:r>
              <a:rPr lang="el-GR" sz="2800" dirty="0"/>
              <a:t>Συγγράμματα:</a:t>
            </a:r>
          </a:p>
          <a:p>
            <a:pPr lvl="1">
              <a:lnSpc>
                <a:spcPct val="90000"/>
              </a:lnSpc>
            </a:pPr>
            <a:r>
              <a:rPr lang="el-GR" sz="2400" dirty="0"/>
              <a:t>Ψηφιακή Σχεδίαση μετάφραση του Digital Design του M. Morris </a:t>
            </a:r>
            <a:r>
              <a:rPr lang="el-GR" sz="2400" dirty="0" smtClean="0"/>
              <a:t>Mano.</a:t>
            </a:r>
            <a:endParaRPr lang="el-GR" sz="2400" dirty="0"/>
          </a:p>
          <a:p>
            <a:pPr lvl="1">
              <a:lnSpc>
                <a:spcPct val="90000"/>
              </a:lnSpc>
            </a:pPr>
            <a:r>
              <a:rPr lang="el-GR" sz="2400" dirty="0"/>
              <a:t>Σημειώσεις.</a:t>
            </a:r>
          </a:p>
          <a:p>
            <a:pPr lvl="1">
              <a:lnSpc>
                <a:spcPct val="90000"/>
              </a:lnSpc>
            </a:pPr>
            <a:r>
              <a:rPr lang="el-GR" sz="2400" dirty="0"/>
              <a:t>Οδηγίες εργαστηριακών ασκήσεων.</a:t>
            </a:r>
            <a:endParaRPr lang="el-GR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Παράδειγμα με δυαδικούς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78=1001110			23=0010111</a:t>
            </a:r>
          </a:p>
          <a:p>
            <a:pPr>
              <a:buFont typeface="Wingdings" pitchFamily="2" charset="2"/>
              <a:buNone/>
            </a:pPr>
            <a:r>
              <a:rPr lang="el-GR"/>
              <a:t>Συμπλήρωμα ως προς 2 του 23=1101001</a:t>
            </a:r>
          </a:p>
          <a:p>
            <a:pPr>
              <a:buFont typeface="Wingdings" pitchFamily="2" charset="2"/>
              <a:buNone/>
            </a:pPr>
            <a:r>
              <a:rPr lang="el-GR"/>
              <a:t>    78					1001110</a:t>
            </a:r>
          </a:p>
          <a:p>
            <a:pPr>
              <a:buFont typeface="Wingdings" pitchFamily="2" charset="2"/>
              <a:buNone/>
            </a:pPr>
            <a:r>
              <a:rPr lang="el-GR"/>
              <a:t>   </a:t>
            </a:r>
            <a:r>
              <a:rPr lang="el-GR" u="sng"/>
              <a:t>-23</a:t>
            </a:r>
            <a:r>
              <a:rPr lang="el-GR"/>
              <a:t>			      </a:t>
            </a:r>
            <a:r>
              <a:rPr lang="el-GR" u="sng"/>
              <a:t>+1101001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				      10110111</a:t>
            </a:r>
          </a:p>
          <a:p>
            <a:pPr>
              <a:buFont typeface="Wingdings" pitchFamily="2" charset="2"/>
              <a:buNone/>
            </a:pPr>
            <a:endParaRPr lang="el-GR"/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4953000" y="4343400"/>
            <a:ext cx="533400" cy="533400"/>
          </a:xfrm>
          <a:prstGeom prst="ellipse">
            <a:avLst/>
          </a:prstGeom>
          <a:noFill/>
          <a:ln w="476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Παράδειγμα με δυαδικούς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78=1001110			23=0010111</a:t>
            </a:r>
          </a:p>
          <a:p>
            <a:pPr>
              <a:buFont typeface="Wingdings" pitchFamily="2" charset="2"/>
              <a:buNone/>
            </a:pPr>
            <a:r>
              <a:rPr lang="el-GR"/>
              <a:t>Συμπλήρωμα ως προς 2 του 23=1101001</a:t>
            </a:r>
          </a:p>
          <a:p>
            <a:pPr>
              <a:buFont typeface="Wingdings" pitchFamily="2" charset="2"/>
              <a:buNone/>
            </a:pPr>
            <a:r>
              <a:rPr lang="el-GR"/>
              <a:t>    78					1001110</a:t>
            </a:r>
          </a:p>
          <a:p>
            <a:pPr>
              <a:buFont typeface="Wingdings" pitchFamily="2" charset="2"/>
              <a:buNone/>
            </a:pPr>
            <a:r>
              <a:rPr lang="el-GR"/>
              <a:t>   </a:t>
            </a:r>
            <a:r>
              <a:rPr lang="el-GR" u="sng"/>
              <a:t>-23</a:t>
            </a:r>
            <a:r>
              <a:rPr lang="el-GR"/>
              <a:t>			      </a:t>
            </a:r>
            <a:r>
              <a:rPr lang="el-GR" u="sng"/>
              <a:t>+1101001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				      10110111</a:t>
            </a:r>
          </a:p>
          <a:p>
            <a:pPr>
              <a:buFont typeface="Wingdings" pitchFamily="2" charset="2"/>
              <a:buNone/>
            </a:pPr>
            <a:r>
              <a:rPr lang="el-GR"/>
              <a:t>    55					0110111</a:t>
            </a: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4953000" y="4343400"/>
            <a:ext cx="533400" cy="533400"/>
          </a:xfrm>
          <a:prstGeom prst="ellipse">
            <a:avLst/>
          </a:prstGeom>
          <a:noFill/>
          <a:ln w="476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Παράδειγμα με δυαδικούς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78=1001110			23=0010111</a:t>
            </a:r>
          </a:p>
          <a:p>
            <a:pPr>
              <a:buFont typeface="Wingdings" pitchFamily="2" charset="2"/>
              <a:buNone/>
            </a:pPr>
            <a:r>
              <a:rPr lang="el-GR"/>
              <a:t>Συμπλήρωμα ως προς 2 του 78=0110010</a:t>
            </a:r>
          </a:p>
          <a:p>
            <a:pPr>
              <a:buFont typeface="Wingdings" pitchFamily="2" charset="2"/>
              <a:buNone/>
            </a:pPr>
            <a:r>
              <a:rPr lang="el-GR"/>
              <a:t>    23					0010111</a:t>
            </a:r>
          </a:p>
          <a:p>
            <a:pPr>
              <a:buFont typeface="Wingdings" pitchFamily="2" charset="2"/>
              <a:buNone/>
            </a:pPr>
            <a:r>
              <a:rPr lang="el-GR"/>
              <a:t>   </a:t>
            </a:r>
            <a:r>
              <a:rPr lang="el-GR" u="sng"/>
              <a:t>-78</a:t>
            </a:r>
            <a:r>
              <a:rPr lang="el-GR"/>
              <a:t>			      +</a:t>
            </a:r>
            <a:r>
              <a:rPr lang="el-GR" u="sng"/>
              <a:t>0110010</a:t>
            </a:r>
          </a:p>
          <a:p>
            <a:pPr>
              <a:buFont typeface="Wingdings" pitchFamily="2" charset="2"/>
              <a:buNone/>
            </a:pPr>
            <a:r>
              <a:rPr lang="el-GR"/>
              <a:t>         				1001001</a:t>
            </a:r>
          </a:p>
          <a:p>
            <a:pPr>
              <a:buFont typeface="Wingdings" pitchFamily="2" charset="2"/>
              <a:buNone/>
            </a:pPr>
            <a:r>
              <a:rPr lang="el-GR"/>
              <a:t>   -55			       -0110111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Προσημασμένοι δυαδικοί αριθμοί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Απεικόνιση προσημασμένου μέτρου</a:t>
            </a:r>
          </a:p>
          <a:p>
            <a:pPr lvl="1"/>
            <a:r>
              <a:rPr lang="el-GR"/>
              <a:t>το πρώτο ψηφίο δείχνει το πρόσημο και τα υπόλοιπα την απόλυτη τιμή</a:t>
            </a:r>
          </a:p>
          <a:p>
            <a:r>
              <a:rPr lang="el-GR"/>
              <a:t>Απεικόνιση προσημασμένου συμπληρώματος ως προς 2</a:t>
            </a:r>
          </a:p>
          <a:p>
            <a:pPr lvl="1"/>
            <a:r>
              <a:rPr lang="el-GR"/>
              <a:t>πιο φιλική αναπαράσταση για δυαδικές πράξεις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Συστήματα μικτής βάσης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l-GR" dirty="0"/>
              <a:t>Είναι συστήματα όπου κάθε ψηφίο δεν εκφράζει δυνάμεις του ίδιου αριθμού (βάσης).</a:t>
            </a:r>
          </a:p>
          <a:p>
            <a:pPr marL="0" indent="0">
              <a:buFont typeface="Wingdings" pitchFamily="2" charset="2"/>
              <a:buNone/>
            </a:pPr>
            <a:endParaRPr lang="el-GR" dirty="0"/>
          </a:p>
          <a:p>
            <a:pPr marL="0" indent="0">
              <a:buFont typeface="Wingdings" pitchFamily="2" charset="2"/>
              <a:buNone/>
            </a:pPr>
            <a:r>
              <a:rPr lang="el-GR" dirty="0"/>
              <a:t>Παράδειγμα: (χρόνια, μήνες, ημέρες, ώρες, λεπτά, δευτερόλεπτα)</a:t>
            </a:r>
          </a:p>
          <a:p>
            <a:pPr marL="0" indent="0">
              <a:buFont typeface="Wingdings" pitchFamily="2" charset="2"/>
              <a:buNone/>
            </a:pPr>
            <a:r>
              <a:rPr lang="el-GR" dirty="0"/>
              <a:t>(</a:t>
            </a:r>
            <a:r>
              <a:rPr lang="el-GR" dirty="0" smtClean="0"/>
              <a:t>48,3,22,0,15,30</a:t>
            </a:r>
            <a:r>
              <a:rPr lang="el-G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Συστήματα αρνητικής βάσης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l-GR"/>
              <a:t>Είναι συστήματα στα οποία η βάση είναι αρνητικός αριθμός π.χ. -2 (negbinary).</a:t>
            </a:r>
          </a:p>
          <a:p>
            <a:pPr marL="0" indent="0">
              <a:buFont typeface="Wingdings" pitchFamily="2" charset="2"/>
              <a:buNone/>
            </a:pPr>
            <a:endParaRPr lang="el-GR"/>
          </a:p>
          <a:p>
            <a:pPr marL="0" indent="0">
              <a:buFont typeface="Wingdings" pitchFamily="2" charset="2"/>
              <a:buNone/>
            </a:pPr>
            <a:r>
              <a:rPr lang="el-GR"/>
              <a:t>Οι μετατροπές γίνονται όπως και σε συστήματα με θετική βάση.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Οι αριθμοί από 1-10 σε negbinary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000"/>
              <a:t>δεκαδικοί		δυαδικοί		negbinary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0			  0000			   00000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1			  0001			   00001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2			  0010			   00110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3			  0011			   00111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4			  0100			   00100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5			  0101			   00101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6			  0110			   11010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7			  0111			   11011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8			  1000			   11000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  9			  1001			   11001</a:t>
            </a:r>
          </a:p>
          <a:p>
            <a:pPr>
              <a:buFont typeface="Wingdings" pitchFamily="2" charset="2"/>
              <a:buNone/>
            </a:pPr>
            <a:r>
              <a:rPr lang="el-GR" sz="2000"/>
              <a:t>    10			  1010			   11110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Δυαδικοί κώδικες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Δεκαδικοί κώδικες</a:t>
            </a:r>
          </a:p>
          <a:p>
            <a:pPr lvl="1"/>
            <a:r>
              <a:rPr lang="el-GR"/>
              <a:t>BCD (8421)</a:t>
            </a:r>
          </a:p>
          <a:p>
            <a:pPr lvl="1"/>
            <a:r>
              <a:rPr lang="el-GR"/>
              <a:t>excess-3</a:t>
            </a:r>
          </a:p>
          <a:p>
            <a:pPr lvl="1"/>
            <a:r>
              <a:rPr lang="el-GR"/>
              <a:t>84-2-1</a:t>
            </a:r>
          </a:p>
          <a:p>
            <a:pPr lvl="1"/>
            <a:r>
              <a:rPr lang="el-GR"/>
              <a:t>2421</a:t>
            </a:r>
          </a:p>
          <a:p>
            <a:pPr lvl="1"/>
            <a:r>
              <a:rPr lang="el-GR"/>
              <a:t>5043210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0600" y="3124200"/>
            <a:ext cx="2590800" cy="1524000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 flipV="1">
            <a:off x="3733800" y="3962400"/>
            <a:ext cx="2286000" cy="6096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165725" y="4613275"/>
            <a:ext cx="2979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αυτοσυμπληρωματικοί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4876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400" u="sng"/>
              <a:t>Δεκαδικό</a:t>
            </a:r>
            <a:r>
              <a:rPr lang="el-GR" sz="2400"/>
              <a:t>       </a:t>
            </a:r>
            <a:r>
              <a:rPr lang="el-GR" sz="2400" u="sng"/>
              <a:t>BCD</a:t>
            </a:r>
            <a:r>
              <a:rPr lang="el-GR" sz="2400"/>
              <a:t>		       </a:t>
            </a:r>
            <a:r>
              <a:rPr lang="el-GR" sz="2400" u="sng"/>
              <a:t>Excess-3</a:t>
            </a:r>
            <a:r>
              <a:rPr lang="el-GR" sz="2400"/>
              <a:t>	</a:t>
            </a:r>
            <a:r>
              <a:rPr lang="el-GR" sz="2400" u="sng"/>
              <a:t>84-2-1</a:t>
            </a:r>
            <a:endParaRPr lang="el-GR" sz="2400"/>
          </a:p>
          <a:p>
            <a:pPr>
              <a:buFont typeface="Wingdings" pitchFamily="2" charset="2"/>
              <a:buNone/>
            </a:pPr>
            <a:r>
              <a:rPr lang="el-GR" sz="2400"/>
              <a:t>     00		0000			0011		 0000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01		0001			0100		 0111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02		0010			0101		 0110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03		0011			0110		 0101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04		0100			0111		 0100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05		0101			1000		 1011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06		0110			1001		 1010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07		0111			1010		 1001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08		1000			1011		 1000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09		1001			1100		 1111</a:t>
            </a:r>
            <a:endParaRPr lang="el-GR" sz="2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4876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400" u="sng"/>
              <a:t>Δεκαδικό</a:t>
            </a:r>
            <a:r>
              <a:rPr lang="el-GR" sz="2400"/>
              <a:t>       </a:t>
            </a:r>
            <a:r>
              <a:rPr lang="el-GR" sz="2400" u="sng"/>
              <a:t>BCD</a:t>
            </a:r>
            <a:r>
              <a:rPr lang="el-GR" sz="2400"/>
              <a:t>		       </a:t>
            </a:r>
            <a:r>
              <a:rPr lang="el-GR" sz="2400" u="sng"/>
              <a:t>Biquinary</a:t>
            </a:r>
            <a:r>
              <a:rPr lang="el-GR" sz="2400"/>
              <a:t>	</a:t>
            </a:r>
            <a:r>
              <a:rPr lang="el-GR" sz="2400" u="sng"/>
              <a:t>2421</a:t>
            </a:r>
            <a:endParaRPr lang="el-GR" sz="2400"/>
          </a:p>
          <a:p>
            <a:pPr>
              <a:buFont typeface="Wingdings" pitchFamily="2" charset="2"/>
              <a:buNone/>
            </a:pPr>
            <a:r>
              <a:rPr lang="el-GR" sz="2400"/>
              <a:t>     00		0000		        0100001	0000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01		0001		        0100010	0111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02		0010		        0100100	0110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03		0011		        0101000	0101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04		0100		        0110000	0100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05		0101		        1000001	1011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06		0110		        1000010	1010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07		0111		        1000100	1001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08		1000		        1001000	1000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     09		1001		        1010000	1111</a:t>
            </a:r>
            <a:endParaRPr lang="el-GR" sz="2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Σκοπός του μαθήματος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800"/>
              <a:t>Το μάθημα αυτό σκοπό έχει να μεταδώσει τις αρχές της λειτουργίας των ψηφιακών κυκλωμάτων και να παρουσιάσει βασικές δομές που χρησιμοποιούνται στη λογική σχεδίαση</a:t>
            </a:r>
          </a:p>
          <a:p>
            <a:r>
              <a:rPr lang="el-GR" sz="2800"/>
              <a:t>Με την ολοκλήρωση του μαθήματος στόχος είναι να έχετε αποκτήσει ευχέρεια στη δυαδική λογική και στις βασικές δομές της λογικής σχεδίασης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Δυαδικοί κώδικες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l-GR" sz="2800"/>
              <a:t>Κώδικες ανίχνευσης σφαλμάτων</a:t>
            </a:r>
          </a:p>
          <a:p>
            <a:pPr lvl="1"/>
            <a:r>
              <a:rPr lang="el-GR" sz="2400"/>
              <a:t>bit ισοτιμίας</a:t>
            </a:r>
          </a:p>
          <a:p>
            <a:pPr lvl="1"/>
            <a:r>
              <a:rPr lang="el-GR" sz="2400"/>
              <a:t>κώδικας 5043210 (biquinary)</a:t>
            </a:r>
          </a:p>
          <a:p>
            <a:r>
              <a:rPr lang="el-GR" sz="2800"/>
              <a:t>Κώδικας Gray</a:t>
            </a:r>
          </a:p>
          <a:p>
            <a:r>
              <a:rPr lang="el-GR" sz="2800"/>
              <a:t>Αλφαριθμητικοί κώδικες</a:t>
            </a:r>
          </a:p>
          <a:p>
            <a:pPr lvl="1"/>
            <a:r>
              <a:rPr lang="el-GR" sz="2400"/>
              <a:t>American Standard Code for Information Interchange (ASCII)</a:t>
            </a:r>
          </a:p>
          <a:p>
            <a:pPr lvl="1"/>
            <a:r>
              <a:rPr lang="el-GR" sz="2400"/>
              <a:t>Extended Binary Coded Decimal Interchange Code (EBCDIC)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 u="sng"/>
              <a:t>Δεκαδικό</a:t>
            </a:r>
            <a:r>
              <a:rPr lang="el-GR" sz="1800"/>
              <a:t>            </a:t>
            </a:r>
            <a:r>
              <a:rPr lang="el-GR" sz="1800" u="sng"/>
              <a:t>Δυαδικό</a:t>
            </a:r>
            <a:r>
              <a:rPr lang="el-GR" sz="1800"/>
              <a:t>		      </a:t>
            </a:r>
            <a:r>
              <a:rPr lang="el-GR" sz="1800" u="sng"/>
              <a:t>άρτια ισοτιμία</a:t>
            </a:r>
            <a:r>
              <a:rPr lang="el-GR" sz="1800"/>
              <a:t>	     </a:t>
            </a:r>
            <a:r>
              <a:rPr lang="el-GR" sz="1800" u="sng"/>
              <a:t>περιττή ισοτιμία</a:t>
            </a:r>
            <a:endParaRPr lang="el-GR" sz="1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00		0000			0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01		0001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02		0010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03		0011			0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</a:t>
            </a:r>
            <a:r>
              <a:rPr lang="el-GR" sz="1800">
                <a:solidFill>
                  <a:schemeClr val="tx2"/>
                </a:solidFill>
              </a:rPr>
              <a:t>04		0100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05		0101			0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06		0110			0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07		0111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08		1000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09		1001			0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10		1010			0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11		1011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</a:t>
            </a:r>
            <a:r>
              <a:rPr lang="el-GR" sz="1800">
                <a:solidFill>
                  <a:schemeClr val="tx2"/>
                </a:solidFill>
              </a:rPr>
              <a:t>12		1100			0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13		1101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14		1110			1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15		1111			0		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5715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 u="sng"/>
              <a:t>Δεκαδικό</a:t>
            </a:r>
            <a:r>
              <a:rPr lang="el-GR" sz="2000"/>
              <a:t>           </a:t>
            </a:r>
            <a:r>
              <a:rPr lang="el-GR" sz="2000" u="sng"/>
              <a:t>Δυαδικό</a:t>
            </a:r>
            <a:r>
              <a:rPr lang="el-GR" sz="2000"/>
              <a:t>	     	  	</a:t>
            </a:r>
            <a:r>
              <a:rPr lang="el-GR" sz="2000" u="sng"/>
              <a:t>Gray</a:t>
            </a:r>
            <a:endParaRPr lang="el-GR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00		  0000		        	0000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01		  0001		        	0001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02		  0010		        	0011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03		  0011		        	0010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04		  0100		        	0110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05		  0101		        	0111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06		  0110		        	0101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07		  0111		        	0100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08		  1000		        	1100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     09		  1001		        	1101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	10		  1010			1111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	11		  1011			1110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	12		  1100			1010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	13		  1101			1011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	14		  1110			1001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000"/>
              <a:t>	15		  1111			1000</a:t>
            </a:r>
            <a:endParaRPr lang="el-GR" sz="2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44196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54864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5562600" y="2971800"/>
            <a:ext cx="533400" cy="1371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grpSp>
        <p:nvGrpSpPr>
          <p:cNvPr id="46088" name="Group 8"/>
          <p:cNvGrpSpPr>
            <a:grpSpLocks/>
          </p:cNvGrpSpPr>
          <p:nvPr/>
        </p:nvGrpSpPr>
        <p:grpSpPr bwMode="auto">
          <a:xfrm>
            <a:off x="3429000" y="2057400"/>
            <a:ext cx="2286000" cy="2286000"/>
            <a:chOff x="2784" y="1296"/>
            <a:chExt cx="1440" cy="1440"/>
          </a:xfrm>
        </p:grpSpPr>
        <p:sp>
          <p:nvSpPr>
            <p:cNvPr id="46084" name="Oval 4"/>
            <p:cNvSpPr>
              <a:spLocks noChangeArrowheads="1"/>
            </p:cNvSpPr>
            <p:nvPr/>
          </p:nvSpPr>
          <p:spPr bwMode="auto">
            <a:xfrm>
              <a:off x="2784" y="1296"/>
              <a:ext cx="768" cy="768"/>
            </a:xfrm>
            <a:prstGeom prst="ellips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5" name="Oval 5"/>
            <p:cNvSpPr>
              <a:spLocks noChangeArrowheads="1"/>
            </p:cNvSpPr>
            <p:nvPr/>
          </p:nvSpPr>
          <p:spPr bwMode="auto">
            <a:xfrm>
              <a:off x="3456" y="1296"/>
              <a:ext cx="768" cy="768"/>
            </a:xfrm>
            <a:prstGeom prst="ellips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7" name="Line 7"/>
            <p:cNvSpPr>
              <a:spLocks noChangeShapeType="1"/>
            </p:cNvSpPr>
            <p:nvPr/>
          </p:nvSpPr>
          <p:spPr bwMode="auto">
            <a:xfrm>
              <a:off x="3504" y="1872"/>
              <a:ext cx="336" cy="86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grpSp>
        <p:nvGrpSpPr>
          <p:cNvPr id="47112" name="Group 8"/>
          <p:cNvGrpSpPr>
            <a:grpSpLocks/>
          </p:cNvGrpSpPr>
          <p:nvPr/>
        </p:nvGrpSpPr>
        <p:grpSpPr bwMode="auto">
          <a:xfrm>
            <a:off x="2362200" y="2057400"/>
            <a:ext cx="2286000" cy="2286000"/>
            <a:chOff x="2784" y="1296"/>
            <a:chExt cx="1440" cy="1440"/>
          </a:xfrm>
        </p:grpSpPr>
        <p:sp>
          <p:nvSpPr>
            <p:cNvPr id="47108" name="Oval 4"/>
            <p:cNvSpPr>
              <a:spLocks noChangeArrowheads="1"/>
            </p:cNvSpPr>
            <p:nvPr/>
          </p:nvSpPr>
          <p:spPr bwMode="auto">
            <a:xfrm>
              <a:off x="2784" y="1296"/>
              <a:ext cx="768" cy="768"/>
            </a:xfrm>
            <a:prstGeom prst="ellips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09" name="Oval 5"/>
            <p:cNvSpPr>
              <a:spLocks noChangeArrowheads="1"/>
            </p:cNvSpPr>
            <p:nvPr/>
          </p:nvSpPr>
          <p:spPr bwMode="auto">
            <a:xfrm>
              <a:off x="3456" y="1296"/>
              <a:ext cx="768" cy="768"/>
            </a:xfrm>
            <a:prstGeom prst="ellips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1" name="Line 7"/>
            <p:cNvSpPr>
              <a:spLocks noChangeShapeType="1"/>
            </p:cNvSpPr>
            <p:nvPr/>
          </p:nvSpPr>
          <p:spPr bwMode="auto">
            <a:xfrm>
              <a:off x="3504" y="1872"/>
              <a:ext cx="336" cy="86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48132" name="Oval 4"/>
          <p:cNvSpPr>
            <a:spLocks noChangeArrowheads="1"/>
          </p:cNvSpPr>
          <p:nvPr/>
        </p:nvSpPr>
        <p:spPr bwMode="auto">
          <a:xfrm>
            <a:off x="13716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Oval 5"/>
          <p:cNvSpPr>
            <a:spLocks noChangeArrowheads="1"/>
          </p:cNvSpPr>
          <p:nvPr/>
        </p:nvSpPr>
        <p:spPr bwMode="auto">
          <a:xfrm>
            <a:off x="24384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2514600" y="2971800"/>
            <a:ext cx="533400" cy="1371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524000" y="19050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chemeClr val="folHlink"/>
                </a:solidFill>
                <a:latin typeface="Arial" charset="0"/>
              </a:rPr>
              <a:t>0</a:t>
            </a:r>
            <a:endParaRPr lang="en-US" sz="8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13716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2438400" y="4343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 flipV="1">
            <a:off x="2667000" y="3352800"/>
            <a:ext cx="228600" cy="228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1524000" y="19050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chemeClr val="folHlink"/>
                </a:solidFill>
                <a:latin typeface="Arial" charset="0"/>
              </a:rPr>
              <a:t>0</a:t>
            </a:r>
            <a:endParaRPr lang="en-US" sz="8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23622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3429000" y="4343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 flipV="1">
            <a:off x="3657600" y="3352800"/>
            <a:ext cx="228600" cy="228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1524000" y="19050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chemeClr val="folHlink"/>
                </a:solidFill>
                <a:latin typeface="Arial" charset="0"/>
              </a:rPr>
              <a:t>0</a:t>
            </a:r>
            <a:endParaRPr lang="en-US" sz="8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62468" name="Oval 4"/>
          <p:cNvSpPr>
            <a:spLocks noChangeArrowheads="1"/>
          </p:cNvSpPr>
          <p:nvPr/>
        </p:nvSpPr>
        <p:spPr bwMode="auto">
          <a:xfrm>
            <a:off x="34290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Oval 5"/>
          <p:cNvSpPr>
            <a:spLocks noChangeArrowheads="1"/>
          </p:cNvSpPr>
          <p:nvPr/>
        </p:nvSpPr>
        <p:spPr bwMode="auto">
          <a:xfrm>
            <a:off x="4495800" y="4343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 flipV="1">
            <a:off x="4724400" y="3352800"/>
            <a:ext cx="228600" cy="228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1524000" y="19050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chemeClr val="folHlink"/>
                </a:solidFill>
                <a:latin typeface="Arial" charset="0"/>
              </a:rPr>
              <a:t>0</a:t>
            </a:r>
            <a:endParaRPr lang="en-US" sz="8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Περιγραφή του μαθήματος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400"/>
              <a:t>Η ύλη περιλαμβάνει:</a:t>
            </a:r>
          </a:p>
          <a:p>
            <a:pPr lvl="1"/>
            <a:r>
              <a:rPr lang="el-GR" sz="2400"/>
              <a:t>Εισαγωγή στη άλγεβρα Boole</a:t>
            </a:r>
          </a:p>
          <a:p>
            <a:pPr lvl="1"/>
            <a:r>
              <a:rPr lang="el-GR" sz="2400"/>
              <a:t>Βασικές συνδυαστικές και ακολουθιακές δομές</a:t>
            </a:r>
          </a:p>
          <a:p>
            <a:pPr lvl="1"/>
            <a:r>
              <a:rPr lang="el-GR" sz="2400"/>
              <a:t>Υποσυστήματα</a:t>
            </a:r>
          </a:p>
          <a:p>
            <a:r>
              <a:rPr lang="el-GR" sz="2400"/>
              <a:t>Θα ακολουθήσουμε το σύγγραμμα:</a:t>
            </a:r>
          </a:p>
          <a:p>
            <a:pPr lvl="1"/>
            <a:r>
              <a:rPr lang="el-GR" sz="2400"/>
              <a:t>Κώδικες και άλγεβρα Boole</a:t>
            </a:r>
          </a:p>
          <a:p>
            <a:pPr lvl="1"/>
            <a:r>
              <a:rPr lang="el-GR" sz="2400"/>
              <a:t>Συνδυαστική λογική</a:t>
            </a:r>
          </a:p>
          <a:p>
            <a:pPr lvl="1"/>
            <a:r>
              <a:rPr lang="el-GR" sz="2400"/>
              <a:t>Ακολουθιακή λογική</a:t>
            </a:r>
          </a:p>
          <a:p>
            <a:pPr lvl="1"/>
            <a:r>
              <a:rPr lang="el-GR" sz="2400"/>
              <a:t>Αλγοριθμικές μηχανές καταστάσεων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Υλοποίηση κώδικα Gray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2590800" y="190500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1 0 0 1</a:t>
            </a:r>
            <a:endParaRPr lang="en-US" sz="3600" b="1">
              <a:latin typeface="Arial" charset="0"/>
            </a:endParaRPr>
          </a:p>
        </p:txBody>
      </p:sp>
      <p:sp>
        <p:nvSpPr>
          <p:cNvPr id="63492" name="Oval 4"/>
          <p:cNvSpPr>
            <a:spLocks noChangeArrowheads="1"/>
          </p:cNvSpPr>
          <p:nvPr/>
        </p:nvSpPr>
        <p:spPr bwMode="auto">
          <a:xfrm>
            <a:off x="4419600" y="2057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Oval 5"/>
          <p:cNvSpPr>
            <a:spLocks noChangeArrowheads="1"/>
          </p:cNvSpPr>
          <p:nvPr/>
        </p:nvSpPr>
        <p:spPr bwMode="auto">
          <a:xfrm>
            <a:off x="5486400" y="4343400"/>
            <a:ext cx="1219200" cy="1219200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2590800" y="4159250"/>
            <a:ext cx="3910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latin typeface="Arial" charset="0"/>
              </a:rPr>
              <a:t>1 1 0 1</a:t>
            </a:r>
            <a:endParaRPr lang="en-US" sz="3600" b="1">
              <a:latin typeface="Arial" charset="0"/>
            </a:endParaRPr>
          </a:p>
        </p:txBody>
      </p:sp>
      <p:sp>
        <p:nvSpPr>
          <p:cNvPr id="63495" name="Line 7"/>
          <p:cNvSpPr>
            <a:spLocks noChangeShapeType="1"/>
          </p:cNvSpPr>
          <p:nvPr/>
        </p:nvSpPr>
        <p:spPr bwMode="auto">
          <a:xfrm flipV="1">
            <a:off x="5715000" y="3352800"/>
            <a:ext cx="228600" cy="228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1524000" y="1905000"/>
            <a:ext cx="8620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chemeClr val="folHlink"/>
                </a:solidFill>
                <a:latin typeface="Arial" charset="0"/>
              </a:rPr>
              <a:t>0</a:t>
            </a:r>
            <a:endParaRPr lang="en-US" sz="80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l-GR"/>
              <a:t>Δυαδική λογική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r>
              <a:rPr lang="en-US"/>
              <a:t> ΚΑΙ (AND)</a:t>
            </a:r>
          </a:p>
          <a:p>
            <a:r>
              <a:rPr lang="en-US"/>
              <a:t> H (</a:t>
            </a:r>
            <a:r>
              <a:rPr lang="el-GR"/>
              <a:t>Ο</a:t>
            </a:r>
            <a:r>
              <a:rPr lang="en-US"/>
              <a:t>R)</a:t>
            </a:r>
          </a:p>
          <a:p>
            <a:r>
              <a:rPr lang="en-US"/>
              <a:t> </a:t>
            </a:r>
            <a:r>
              <a:rPr lang="el-GR"/>
              <a:t>ΟΧΙ (</a:t>
            </a:r>
            <a:r>
              <a:rPr lang="en-US"/>
              <a:t>NOT)</a:t>
            </a:r>
          </a:p>
          <a:p>
            <a:pPr>
              <a:buFont typeface="Wingdings" pitchFamily="2" charset="2"/>
              <a:buNone/>
            </a:pPr>
            <a:r>
              <a:rPr lang="en-US"/>
              <a:t>  </a:t>
            </a:r>
            <a:r>
              <a:rPr lang="en-US" u="sng"/>
              <a:t>x	y	AND (x·y)	  OR (x+y)</a:t>
            </a:r>
            <a:r>
              <a:rPr lang="en-US"/>
              <a:t>   </a:t>
            </a:r>
            <a:r>
              <a:rPr lang="en-US" u="sng"/>
              <a:t>NOT (x’)</a:t>
            </a:r>
          </a:p>
          <a:p>
            <a:pPr>
              <a:buFont typeface="Wingdings" pitchFamily="2" charset="2"/>
              <a:buNone/>
            </a:pPr>
            <a:r>
              <a:rPr lang="en-US"/>
              <a:t>  0    0	      0			0		1</a:t>
            </a:r>
          </a:p>
          <a:p>
            <a:pPr>
              <a:buFont typeface="Wingdings" pitchFamily="2" charset="2"/>
              <a:buNone/>
            </a:pPr>
            <a:r>
              <a:rPr lang="en-US"/>
              <a:t>  0    1	      0			1		1</a:t>
            </a:r>
          </a:p>
          <a:p>
            <a:pPr>
              <a:buFont typeface="Wingdings" pitchFamily="2" charset="2"/>
              <a:buNone/>
            </a:pPr>
            <a:r>
              <a:rPr lang="en-US"/>
              <a:t>  1    0	      0			1		0</a:t>
            </a:r>
          </a:p>
          <a:p>
            <a:pPr>
              <a:buFont typeface="Wingdings" pitchFamily="2" charset="2"/>
              <a:buNone/>
            </a:pPr>
            <a:r>
              <a:rPr lang="en-US"/>
              <a:t>  1    1	      1			1		0</a:t>
            </a:r>
          </a:p>
        </p:txBody>
      </p:sp>
    </p:spTree>
    <p:extLst>
      <p:ext uri="{BB962C8B-B14F-4D97-AF65-F5344CB8AC3E}">
        <p14:creationId xmlns:p14="http://schemas.microsoft.com/office/powerpoint/2010/main" val="29845735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ΚΑΙ (</a:t>
            </a:r>
            <a:r>
              <a:rPr lang="en-US"/>
              <a:t>AND)</a:t>
            </a:r>
          </a:p>
        </p:txBody>
      </p:sp>
      <p:sp>
        <p:nvSpPr>
          <p:cNvPr id="50179" name="Arc 3"/>
          <p:cNvSpPr>
            <a:spLocks/>
          </p:cNvSpPr>
          <p:nvPr/>
        </p:nvSpPr>
        <p:spPr bwMode="auto">
          <a:xfrm>
            <a:off x="2438400" y="27432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rc 4"/>
          <p:cNvSpPr>
            <a:spLocks/>
          </p:cNvSpPr>
          <p:nvPr/>
        </p:nvSpPr>
        <p:spPr bwMode="auto">
          <a:xfrm flipV="1">
            <a:off x="2438400" y="35814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20574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H="1">
            <a:off x="20574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>
            <a:off x="2057400" y="2743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13716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13716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12795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12954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4098925" y="2936875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F=x·y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0</a:t>
            </a:r>
          </a:p>
          <a:p>
            <a:r>
              <a:rPr lang="en-US"/>
              <a:t>0    1	0</a:t>
            </a:r>
          </a:p>
          <a:p>
            <a:r>
              <a:rPr lang="en-US"/>
              <a:t>1    0	0</a:t>
            </a:r>
          </a:p>
          <a:p>
            <a:r>
              <a:rPr lang="en-US"/>
              <a:t>1    1	1</a:t>
            </a:r>
          </a:p>
        </p:txBody>
      </p:sp>
    </p:spTree>
    <p:extLst>
      <p:ext uri="{BB962C8B-B14F-4D97-AF65-F5344CB8AC3E}">
        <p14:creationId xmlns:p14="http://schemas.microsoft.com/office/powerpoint/2010/main" val="5539739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Ή (</a:t>
            </a:r>
            <a:r>
              <a:rPr lang="en-US"/>
              <a:t>OR)</a:t>
            </a:r>
          </a:p>
        </p:txBody>
      </p:sp>
      <p:sp>
        <p:nvSpPr>
          <p:cNvPr id="51203" name="Arc 3"/>
          <p:cNvSpPr>
            <a:spLocks/>
          </p:cNvSpPr>
          <p:nvPr/>
        </p:nvSpPr>
        <p:spPr bwMode="auto">
          <a:xfrm>
            <a:off x="1905000" y="2746375"/>
            <a:ext cx="1600200" cy="879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64"/>
              <a:gd name="T2" fmla="*/ 21574 w 21600"/>
              <a:gd name="T3" fmla="*/ 22664 h 22664"/>
              <a:gd name="T4" fmla="*/ 0 w 21600"/>
              <a:gd name="T5" fmla="*/ 21600 h 2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6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</a:path>
              <a:path w="21600" h="2266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Arc 4"/>
          <p:cNvSpPr>
            <a:spLocks/>
          </p:cNvSpPr>
          <p:nvPr/>
        </p:nvSpPr>
        <p:spPr bwMode="auto">
          <a:xfrm flipV="1">
            <a:off x="1905000" y="3581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15240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 flipH="1">
            <a:off x="15240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 flipH="1">
            <a:off x="11430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 flipH="1">
            <a:off x="11430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10509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0668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4098925" y="2936875"/>
            <a:ext cx="100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F=x+y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0</a:t>
            </a:r>
          </a:p>
          <a:p>
            <a:r>
              <a:rPr lang="en-US"/>
              <a:t>0    1	1</a:t>
            </a:r>
          </a:p>
          <a:p>
            <a:r>
              <a:rPr lang="en-US"/>
              <a:t>1    0	1</a:t>
            </a:r>
          </a:p>
          <a:p>
            <a:r>
              <a:rPr lang="en-US"/>
              <a:t>1    1	1</a:t>
            </a:r>
          </a:p>
        </p:txBody>
      </p:sp>
      <p:sp>
        <p:nvSpPr>
          <p:cNvPr id="51216" name="Freeform 16"/>
          <p:cNvSpPr>
            <a:spLocks/>
          </p:cNvSpPr>
          <p:nvPr/>
        </p:nvSpPr>
        <p:spPr bwMode="auto">
          <a:xfrm>
            <a:off x="15240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10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ΟΧΙ (</a:t>
            </a:r>
            <a:r>
              <a:rPr lang="en-US"/>
              <a:t>ΝΟΤ)</a:t>
            </a:r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 flipH="1">
            <a:off x="1905000" y="3581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1812925" y="3089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4098925" y="2936875"/>
            <a:ext cx="779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F=x’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6003925" y="2479675"/>
            <a:ext cx="1344613" cy="126365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	F</a:t>
            </a:r>
          </a:p>
          <a:p>
            <a:r>
              <a:rPr lang="en-US"/>
              <a:t>0     	1</a:t>
            </a:r>
          </a:p>
          <a:p>
            <a:r>
              <a:rPr lang="en-US"/>
              <a:t>1     	0</a:t>
            </a:r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2590800" y="31242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Oval 16"/>
          <p:cNvSpPr>
            <a:spLocks noChangeArrowheads="1"/>
          </p:cNvSpPr>
          <p:nvPr/>
        </p:nvSpPr>
        <p:spPr bwMode="auto">
          <a:xfrm>
            <a:off x="3352800" y="35052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V="1">
            <a:off x="2590800" y="35814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2590800" y="3124200"/>
            <a:ext cx="762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588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ΟΧΙ-ΚΑΙ (Ν</a:t>
            </a:r>
            <a:r>
              <a:rPr lang="en-US"/>
              <a:t>AND)</a:t>
            </a:r>
          </a:p>
        </p:txBody>
      </p:sp>
      <p:sp>
        <p:nvSpPr>
          <p:cNvPr id="90115" name="Arc 1027"/>
          <p:cNvSpPr>
            <a:spLocks/>
          </p:cNvSpPr>
          <p:nvPr/>
        </p:nvSpPr>
        <p:spPr bwMode="auto">
          <a:xfrm>
            <a:off x="2438400" y="27432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Arc 1028"/>
          <p:cNvSpPr>
            <a:spLocks/>
          </p:cNvSpPr>
          <p:nvPr/>
        </p:nvSpPr>
        <p:spPr bwMode="auto">
          <a:xfrm flipV="1">
            <a:off x="2438400" y="35814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7" name="Line 1029"/>
          <p:cNvSpPr>
            <a:spLocks noChangeShapeType="1"/>
          </p:cNvSpPr>
          <p:nvPr/>
        </p:nvSpPr>
        <p:spPr bwMode="auto">
          <a:xfrm flipH="1">
            <a:off x="20574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8" name="Line 1030"/>
          <p:cNvSpPr>
            <a:spLocks noChangeShapeType="1"/>
          </p:cNvSpPr>
          <p:nvPr/>
        </p:nvSpPr>
        <p:spPr bwMode="auto">
          <a:xfrm flipH="1">
            <a:off x="20574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9" name="Line 1031"/>
          <p:cNvSpPr>
            <a:spLocks noChangeShapeType="1"/>
          </p:cNvSpPr>
          <p:nvPr/>
        </p:nvSpPr>
        <p:spPr bwMode="auto">
          <a:xfrm>
            <a:off x="2057400" y="2743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0" name="Line 1032"/>
          <p:cNvSpPr>
            <a:spLocks noChangeShapeType="1"/>
          </p:cNvSpPr>
          <p:nvPr/>
        </p:nvSpPr>
        <p:spPr bwMode="auto">
          <a:xfrm flipH="1">
            <a:off x="13716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Line 1033"/>
          <p:cNvSpPr>
            <a:spLocks noChangeShapeType="1"/>
          </p:cNvSpPr>
          <p:nvPr/>
        </p:nvSpPr>
        <p:spPr bwMode="auto">
          <a:xfrm flipH="1">
            <a:off x="13716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2" name="Line 1034"/>
          <p:cNvSpPr>
            <a:spLocks noChangeShapeType="1"/>
          </p:cNvSpPr>
          <p:nvPr/>
        </p:nvSpPr>
        <p:spPr bwMode="auto">
          <a:xfrm>
            <a:off x="36576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3" name="Text Box 1035"/>
          <p:cNvSpPr txBox="1">
            <a:spLocks noChangeArrowheads="1"/>
          </p:cNvSpPr>
          <p:nvPr/>
        </p:nvSpPr>
        <p:spPr bwMode="auto">
          <a:xfrm>
            <a:off x="12795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0124" name="Text Box 1036"/>
          <p:cNvSpPr txBox="1">
            <a:spLocks noChangeArrowheads="1"/>
          </p:cNvSpPr>
          <p:nvPr/>
        </p:nvSpPr>
        <p:spPr bwMode="auto">
          <a:xfrm>
            <a:off x="12954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0125" name="Text Box 1037"/>
          <p:cNvSpPr txBox="1">
            <a:spLocks noChangeArrowheads="1"/>
          </p:cNvSpPr>
          <p:nvPr/>
        </p:nvSpPr>
        <p:spPr bwMode="auto">
          <a:xfrm>
            <a:off x="4098925" y="2936875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F=x·y</a:t>
            </a:r>
          </a:p>
        </p:txBody>
      </p:sp>
      <p:sp>
        <p:nvSpPr>
          <p:cNvPr id="90126" name="Text Box 1038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1</a:t>
            </a:r>
          </a:p>
          <a:p>
            <a:r>
              <a:rPr lang="en-US"/>
              <a:t>0    1	1</a:t>
            </a:r>
          </a:p>
          <a:p>
            <a:r>
              <a:rPr lang="en-US"/>
              <a:t>1    0	1</a:t>
            </a:r>
          </a:p>
          <a:p>
            <a:r>
              <a:rPr lang="en-US"/>
              <a:t>1    1	0</a:t>
            </a:r>
          </a:p>
        </p:txBody>
      </p:sp>
      <p:sp>
        <p:nvSpPr>
          <p:cNvPr id="90127" name="Oval 1039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8" name="Line 1040"/>
          <p:cNvSpPr>
            <a:spLocks noChangeShapeType="1"/>
          </p:cNvSpPr>
          <p:nvPr/>
        </p:nvSpPr>
        <p:spPr bwMode="auto">
          <a:xfrm>
            <a:off x="4572000" y="3048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278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ΟΥΤΕ (</a:t>
            </a:r>
            <a:r>
              <a:rPr lang="en-US"/>
              <a:t>NOR)</a:t>
            </a:r>
          </a:p>
        </p:txBody>
      </p:sp>
      <p:sp>
        <p:nvSpPr>
          <p:cNvPr id="91139" name="Arc 3"/>
          <p:cNvSpPr>
            <a:spLocks/>
          </p:cNvSpPr>
          <p:nvPr/>
        </p:nvSpPr>
        <p:spPr bwMode="auto">
          <a:xfrm>
            <a:off x="1905000" y="2746375"/>
            <a:ext cx="1600200" cy="879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64"/>
              <a:gd name="T2" fmla="*/ 21574 w 21600"/>
              <a:gd name="T3" fmla="*/ 22664 h 22664"/>
              <a:gd name="T4" fmla="*/ 0 w 21600"/>
              <a:gd name="T5" fmla="*/ 21600 h 2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6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</a:path>
              <a:path w="21600" h="2266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Arc 4"/>
          <p:cNvSpPr>
            <a:spLocks/>
          </p:cNvSpPr>
          <p:nvPr/>
        </p:nvSpPr>
        <p:spPr bwMode="auto">
          <a:xfrm flipV="1">
            <a:off x="1905000" y="3581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1" name="Line 5"/>
          <p:cNvSpPr>
            <a:spLocks noChangeShapeType="1"/>
          </p:cNvSpPr>
          <p:nvPr/>
        </p:nvSpPr>
        <p:spPr bwMode="auto">
          <a:xfrm flipH="1">
            <a:off x="15240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 flipH="1">
            <a:off x="15240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3" name="Line 7"/>
          <p:cNvSpPr>
            <a:spLocks noChangeShapeType="1"/>
          </p:cNvSpPr>
          <p:nvPr/>
        </p:nvSpPr>
        <p:spPr bwMode="auto">
          <a:xfrm flipH="1">
            <a:off x="11430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 flipH="1">
            <a:off x="11430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5" name="Line 9"/>
          <p:cNvSpPr>
            <a:spLocks noChangeShapeType="1"/>
          </p:cNvSpPr>
          <p:nvPr/>
        </p:nvSpPr>
        <p:spPr bwMode="auto">
          <a:xfrm>
            <a:off x="36576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10509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10668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4098925" y="2936875"/>
            <a:ext cx="100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F=x+y</a:t>
            </a:r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1</a:t>
            </a:r>
          </a:p>
          <a:p>
            <a:r>
              <a:rPr lang="en-US"/>
              <a:t>0    1	0</a:t>
            </a:r>
          </a:p>
          <a:p>
            <a:r>
              <a:rPr lang="en-US"/>
              <a:t>1    0	0</a:t>
            </a:r>
          </a:p>
          <a:p>
            <a:r>
              <a:rPr lang="en-US"/>
              <a:t>1    1	0</a:t>
            </a:r>
          </a:p>
        </p:txBody>
      </p:sp>
      <p:sp>
        <p:nvSpPr>
          <p:cNvPr id="91150" name="Freeform 14"/>
          <p:cNvSpPr>
            <a:spLocks/>
          </p:cNvSpPr>
          <p:nvPr/>
        </p:nvSpPr>
        <p:spPr bwMode="auto">
          <a:xfrm>
            <a:off x="15240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1" name="Oval 15"/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52" name="Line 16"/>
          <p:cNvSpPr>
            <a:spLocks noChangeShapeType="1"/>
          </p:cNvSpPr>
          <p:nvPr/>
        </p:nvSpPr>
        <p:spPr bwMode="auto">
          <a:xfrm>
            <a:off x="4495800" y="3048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867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Πύλη </a:t>
            </a:r>
            <a:r>
              <a:rPr lang="en-US"/>
              <a:t>EXCLUSIVE-OR</a:t>
            </a:r>
            <a:r>
              <a:rPr lang="el-GR"/>
              <a:t> (</a:t>
            </a:r>
            <a:r>
              <a:rPr lang="en-US"/>
              <a:t>XOR)</a:t>
            </a:r>
          </a:p>
        </p:txBody>
      </p:sp>
      <p:sp>
        <p:nvSpPr>
          <p:cNvPr id="89091" name="Arc 3"/>
          <p:cNvSpPr>
            <a:spLocks/>
          </p:cNvSpPr>
          <p:nvPr/>
        </p:nvSpPr>
        <p:spPr bwMode="auto">
          <a:xfrm>
            <a:off x="1905000" y="2746375"/>
            <a:ext cx="1600200" cy="879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2664"/>
              <a:gd name="T2" fmla="*/ 21574 w 21600"/>
              <a:gd name="T3" fmla="*/ 22664 h 22664"/>
              <a:gd name="T4" fmla="*/ 0 w 21600"/>
              <a:gd name="T5" fmla="*/ 21600 h 2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66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</a:path>
              <a:path w="21600" h="2266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54"/>
                  <a:pt x="21591" y="22309"/>
                  <a:pt x="21573" y="2266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Arc 4"/>
          <p:cNvSpPr>
            <a:spLocks/>
          </p:cNvSpPr>
          <p:nvPr/>
        </p:nvSpPr>
        <p:spPr bwMode="auto">
          <a:xfrm flipV="1">
            <a:off x="1905000" y="3581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Line 5"/>
          <p:cNvSpPr>
            <a:spLocks noChangeShapeType="1"/>
          </p:cNvSpPr>
          <p:nvPr/>
        </p:nvSpPr>
        <p:spPr bwMode="auto">
          <a:xfrm flipH="1">
            <a:off x="1524000" y="4419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Line 6"/>
          <p:cNvSpPr>
            <a:spLocks noChangeShapeType="1"/>
          </p:cNvSpPr>
          <p:nvPr/>
        </p:nvSpPr>
        <p:spPr bwMode="auto">
          <a:xfrm flipH="1">
            <a:off x="1524000" y="2743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5" name="Line 7"/>
          <p:cNvSpPr>
            <a:spLocks noChangeShapeType="1"/>
          </p:cNvSpPr>
          <p:nvPr/>
        </p:nvSpPr>
        <p:spPr bwMode="auto">
          <a:xfrm flipH="1">
            <a:off x="914400" y="3200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 flipH="1">
            <a:off x="914400" y="3962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Line 9"/>
          <p:cNvSpPr>
            <a:spLocks noChangeShapeType="1"/>
          </p:cNvSpPr>
          <p:nvPr/>
        </p:nvSpPr>
        <p:spPr bwMode="auto">
          <a:xfrm>
            <a:off x="3505200" y="3581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1050925" y="27082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1066800" y="3505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4098925" y="2930525"/>
            <a:ext cx="1063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y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6003925" y="2479675"/>
            <a:ext cx="1344613" cy="1993900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/>
              <a:t>x    y	F</a:t>
            </a:r>
          </a:p>
          <a:p>
            <a:r>
              <a:rPr lang="en-US"/>
              <a:t>0    0	0</a:t>
            </a:r>
          </a:p>
          <a:p>
            <a:r>
              <a:rPr lang="en-US"/>
              <a:t>0    1	1</a:t>
            </a:r>
          </a:p>
          <a:p>
            <a:r>
              <a:rPr lang="en-US"/>
              <a:t>1    0	1</a:t>
            </a:r>
          </a:p>
          <a:p>
            <a:r>
              <a:rPr lang="en-US"/>
              <a:t>1    1	0</a:t>
            </a:r>
          </a:p>
        </p:txBody>
      </p:sp>
      <p:sp>
        <p:nvSpPr>
          <p:cNvPr id="89102" name="Freeform 14"/>
          <p:cNvSpPr>
            <a:spLocks/>
          </p:cNvSpPr>
          <p:nvPr/>
        </p:nvSpPr>
        <p:spPr bwMode="auto">
          <a:xfrm>
            <a:off x="15240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3" name="Freeform 15"/>
          <p:cNvSpPr>
            <a:spLocks/>
          </p:cNvSpPr>
          <p:nvPr/>
        </p:nvSpPr>
        <p:spPr bwMode="auto">
          <a:xfrm>
            <a:off x="1371600" y="2743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93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Άλλες πύλες</a:t>
            </a:r>
          </a:p>
        </p:txBody>
      </p:sp>
      <p:sp>
        <p:nvSpPr>
          <p:cNvPr id="53251" name="Arc 3"/>
          <p:cNvSpPr>
            <a:spLocks/>
          </p:cNvSpPr>
          <p:nvPr/>
        </p:nvSpPr>
        <p:spPr bwMode="auto">
          <a:xfrm>
            <a:off x="2073275" y="21336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rc 4"/>
          <p:cNvSpPr>
            <a:spLocks/>
          </p:cNvSpPr>
          <p:nvPr/>
        </p:nvSpPr>
        <p:spPr bwMode="auto">
          <a:xfrm flipV="1">
            <a:off x="2073275" y="29718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 flipH="1">
            <a:off x="1692275" y="3810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flipH="1">
            <a:off x="1692275" y="213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1692275" y="2133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 flipH="1">
            <a:off x="1006475" y="23971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1006475" y="3581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140075" y="2971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914400" y="1905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930275" y="31242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3733800" y="2327275"/>
            <a:ext cx="1254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F=x·y ·z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1006475" y="2971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930275" y="2514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53264" name="Arc 16"/>
          <p:cNvSpPr>
            <a:spLocks/>
          </p:cNvSpPr>
          <p:nvPr/>
        </p:nvSpPr>
        <p:spPr bwMode="auto">
          <a:xfrm>
            <a:off x="4957763" y="4268788"/>
            <a:ext cx="1598612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580"/>
              <a:gd name="T1" fmla="*/ 0 h 21600"/>
              <a:gd name="T2" fmla="*/ 21580 w 21580"/>
              <a:gd name="T3" fmla="*/ 20666 h 21600"/>
              <a:gd name="T4" fmla="*/ 0 w 2158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80" h="21600" fill="none" extrusionOk="0">
                <a:moveTo>
                  <a:pt x="-1" y="0"/>
                </a:moveTo>
                <a:cubicBezTo>
                  <a:pt x="11566" y="0"/>
                  <a:pt x="21079" y="9110"/>
                  <a:pt x="21579" y="20666"/>
                </a:cubicBezTo>
              </a:path>
              <a:path w="21580" h="21600" stroke="0" extrusionOk="0">
                <a:moveTo>
                  <a:pt x="-1" y="0"/>
                </a:moveTo>
                <a:cubicBezTo>
                  <a:pt x="11566" y="0"/>
                  <a:pt x="21079" y="9110"/>
                  <a:pt x="21579" y="20666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Arc 17"/>
          <p:cNvSpPr>
            <a:spLocks/>
          </p:cNvSpPr>
          <p:nvPr/>
        </p:nvSpPr>
        <p:spPr bwMode="auto">
          <a:xfrm flipV="1">
            <a:off x="4957763" y="5105400"/>
            <a:ext cx="16002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4576763" y="594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 flipH="1">
            <a:off x="4576763" y="4267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 flipH="1">
            <a:off x="4054475" y="453072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 flipH="1">
            <a:off x="4038600" y="5715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6557963" y="5105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3962400" y="4038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3962400" y="52578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7151688" y="4460875"/>
            <a:ext cx="1308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F=x+y+z</a:t>
            </a:r>
          </a:p>
        </p:txBody>
      </p:sp>
      <p:sp>
        <p:nvSpPr>
          <p:cNvPr id="53274" name="Freeform 26"/>
          <p:cNvSpPr>
            <a:spLocks/>
          </p:cNvSpPr>
          <p:nvPr/>
        </p:nvSpPr>
        <p:spPr bwMode="auto">
          <a:xfrm>
            <a:off x="4576763" y="4267200"/>
            <a:ext cx="3810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528"/>
              </a:cxn>
              <a:cxn ang="0">
                <a:pos x="0" y="1056"/>
              </a:cxn>
            </a:cxnLst>
            <a:rect l="0" t="0" r="r" b="b"/>
            <a:pathLst>
              <a:path w="480" h="1056">
                <a:moveTo>
                  <a:pt x="0" y="0"/>
                </a:moveTo>
                <a:cubicBezTo>
                  <a:pt x="240" y="176"/>
                  <a:pt x="480" y="352"/>
                  <a:pt x="480" y="528"/>
                </a:cubicBezTo>
                <a:cubicBezTo>
                  <a:pt x="480" y="704"/>
                  <a:pt x="240" y="880"/>
                  <a:pt x="0" y="10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 flipH="1">
            <a:off x="4038600" y="5105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76" name="Text Box 28"/>
          <p:cNvSpPr txBox="1">
            <a:spLocks noChangeArrowheads="1"/>
          </p:cNvSpPr>
          <p:nvPr/>
        </p:nvSpPr>
        <p:spPr bwMode="auto">
          <a:xfrm>
            <a:off x="3962400" y="4648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9103538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Universal gate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/>
              <a:t>Με τις πύλες </a:t>
            </a:r>
            <a:r>
              <a:rPr lang="en-US"/>
              <a:t>NAND </a:t>
            </a:r>
            <a:r>
              <a:rPr lang="el-GR"/>
              <a:t>ή </a:t>
            </a:r>
            <a:r>
              <a:rPr lang="en-US"/>
              <a:t>NOR</a:t>
            </a:r>
            <a:r>
              <a:rPr lang="el-GR"/>
              <a:t> δύο εισόδων μπορούμε να υλοποιήσουμε οποιαδήποτε άλλη πύλη</a:t>
            </a:r>
            <a:endParaRPr lang="en-US"/>
          </a:p>
        </p:txBody>
      </p:sp>
      <p:sp>
        <p:nvSpPr>
          <p:cNvPr id="93188" name="Arc 4"/>
          <p:cNvSpPr>
            <a:spLocks/>
          </p:cNvSpPr>
          <p:nvPr/>
        </p:nvSpPr>
        <p:spPr bwMode="auto">
          <a:xfrm>
            <a:off x="1692275" y="41148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89" name="Arc 5"/>
          <p:cNvSpPr>
            <a:spLocks/>
          </p:cNvSpPr>
          <p:nvPr/>
        </p:nvSpPr>
        <p:spPr bwMode="auto">
          <a:xfrm flipV="1">
            <a:off x="1692275" y="49530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0" name="Line 6"/>
          <p:cNvSpPr>
            <a:spLocks noChangeShapeType="1"/>
          </p:cNvSpPr>
          <p:nvPr/>
        </p:nvSpPr>
        <p:spPr bwMode="auto">
          <a:xfrm flipH="1">
            <a:off x="1311275" y="5791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Line 7"/>
          <p:cNvSpPr>
            <a:spLocks noChangeShapeType="1"/>
          </p:cNvSpPr>
          <p:nvPr/>
        </p:nvSpPr>
        <p:spPr bwMode="auto">
          <a:xfrm flipH="1">
            <a:off x="1311275" y="4114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Line 8"/>
          <p:cNvSpPr>
            <a:spLocks noChangeShapeType="1"/>
          </p:cNvSpPr>
          <p:nvPr/>
        </p:nvSpPr>
        <p:spPr bwMode="auto">
          <a:xfrm>
            <a:off x="1311275" y="41148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 flipH="1">
            <a:off x="625475" y="4572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4" name="Line 10"/>
          <p:cNvSpPr>
            <a:spLocks noChangeShapeType="1"/>
          </p:cNvSpPr>
          <p:nvPr/>
        </p:nvSpPr>
        <p:spPr bwMode="auto">
          <a:xfrm flipH="1">
            <a:off x="625475" y="5334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5" name="Line 11"/>
          <p:cNvSpPr>
            <a:spLocks noChangeShapeType="1"/>
          </p:cNvSpPr>
          <p:nvPr/>
        </p:nvSpPr>
        <p:spPr bwMode="auto">
          <a:xfrm>
            <a:off x="2911475" y="4953000"/>
            <a:ext cx="593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533400" y="4079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549275" y="4876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1</a:t>
            </a:r>
            <a:endParaRPr lang="en-US"/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2971800" y="4419600"/>
            <a:ext cx="677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</a:t>
            </a:r>
          </a:p>
        </p:txBody>
      </p:sp>
      <p:sp>
        <p:nvSpPr>
          <p:cNvPr id="93199" name="Oval 15"/>
          <p:cNvSpPr>
            <a:spLocks noChangeArrowheads="1"/>
          </p:cNvSpPr>
          <p:nvPr/>
        </p:nvSpPr>
        <p:spPr bwMode="auto">
          <a:xfrm>
            <a:off x="2759075" y="48768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0" name="Line 16"/>
          <p:cNvSpPr>
            <a:spLocks noChangeShapeType="1"/>
          </p:cNvSpPr>
          <p:nvPr/>
        </p:nvSpPr>
        <p:spPr bwMode="auto">
          <a:xfrm>
            <a:off x="3352800" y="4530725"/>
            <a:ext cx="212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1" name="Arc 17"/>
          <p:cNvSpPr>
            <a:spLocks/>
          </p:cNvSpPr>
          <p:nvPr/>
        </p:nvSpPr>
        <p:spPr bwMode="auto">
          <a:xfrm>
            <a:off x="6119813" y="41148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2" name="Arc 18"/>
          <p:cNvSpPr>
            <a:spLocks/>
          </p:cNvSpPr>
          <p:nvPr/>
        </p:nvSpPr>
        <p:spPr bwMode="auto">
          <a:xfrm flipV="1">
            <a:off x="6119813" y="4953000"/>
            <a:ext cx="1066800" cy="838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3" name="Line 19"/>
          <p:cNvSpPr>
            <a:spLocks noChangeShapeType="1"/>
          </p:cNvSpPr>
          <p:nvPr/>
        </p:nvSpPr>
        <p:spPr bwMode="auto">
          <a:xfrm flipH="1">
            <a:off x="5738813" y="57912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4" name="Line 20"/>
          <p:cNvSpPr>
            <a:spLocks noChangeShapeType="1"/>
          </p:cNvSpPr>
          <p:nvPr/>
        </p:nvSpPr>
        <p:spPr bwMode="auto">
          <a:xfrm flipH="1">
            <a:off x="5738813" y="4114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5" name="Line 21"/>
          <p:cNvSpPr>
            <a:spLocks noChangeShapeType="1"/>
          </p:cNvSpPr>
          <p:nvPr/>
        </p:nvSpPr>
        <p:spPr bwMode="auto">
          <a:xfrm>
            <a:off x="5738813" y="41148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6" name="Line 22"/>
          <p:cNvSpPr>
            <a:spLocks noChangeShapeType="1"/>
          </p:cNvSpPr>
          <p:nvPr/>
        </p:nvSpPr>
        <p:spPr bwMode="auto">
          <a:xfrm flipH="1">
            <a:off x="5053013" y="4572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7" name="Line 23"/>
          <p:cNvSpPr>
            <a:spLocks noChangeShapeType="1"/>
          </p:cNvSpPr>
          <p:nvPr/>
        </p:nvSpPr>
        <p:spPr bwMode="auto">
          <a:xfrm flipH="1">
            <a:off x="5053013" y="5334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8" name="Line 24"/>
          <p:cNvSpPr>
            <a:spLocks noChangeShapeType="1"/>
          </p:cNvSpPr>
          <p:nvPr/>
        </p:nvSpPr>
        <p:spPr bwMode="auto">
          <a:xfrm>
            <a:off x="7339013" y="4953000"/>
            <a:ext cx="593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09" name="Text Box 25"/>
          <p:cNvSpPr txBox="1">
            <a:spLocks noChangeArrowheads="1"/>
          </p:cNvSpPr>
          <p:nvPr/>
        </p:nvSpPr>
        <p:spPr bwMode="auto">
          <a:xfrm>
            <a:off x="4960938" y="40798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3210" name="Text Box 26"/>
          <p:cNvSpPr txBox="1">
            <a:spLocks noChangeArrowheads="1"/>
          </p:cNvSpPr>
          <p:nvPr/>
        </p:nvSpPr>
        <p:spPr bwMode="auto">
          <a:xfrm>
            <a:off x="4976813" y="4876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7399338" y="4419600"/>
            <a:ext cx="677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F=x</a:t>
            </a:r>
          </a:p>
        </p:txBody>
      </p:sp>
      <p:sp>
        <p:nvSpPr>
          <p:cNvPr id="93212" name="Oval 28"/>
          <p:cNvSpPr>
            <a:spLocks noChangeArrowheads="1"/>
          </p:cNvSpPr>
          <p:nvPr/>
        </p:nvSpPr>
        <p:spPr bwMode="auto">
          <a:xfrm>
            <a:off x="7186613" y="48768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213" name="Line 29"/>
          <p:cNvSpPr>
            <a:spLocks noChangeShapeType="1"/>
          </p:cNvSpPr>
          <p:nvPr/>
        </p:nvSpPr>
        <p:spPr bwMode="auto">
          <a:xfrm>
            <a:off x="7780338" y="4530725"/>
            <a:ext cx="212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4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Βαθμολόγηση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l-GR" dirty="0"/>
              <a:t>8 σετ ασκήσεων				10%</a:t>
            </a:r>
          </a:p>
          <a:p>
            <a:pPr marL="0" indent="0">
              <a:buFont typeface="Wingdings" pitchFamily="2" charset="2"/>
              <a:buNone/>
            </a:pPr>
            <a:r>
              <a:rPr lang="el-GR" dirty="0" smtClean="0">
                <a:solidFill>
                  <a:schemeClr val="tx2"/>
                </a:solidFill>
              </a:rPr>
              <a:t>Εργαστηριακές </a:t>
            </a:r>
            <a:r>
              <a:rPr lang="el-GR" dirty="0">
                <a:solidFill>
                  <a:schemeClr val="tx2"/>
                </a:solidFill>
              </a:rPr>
              <a:t>ασκήσεις	</a:t>
            </a: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l-GR" dirty="0">
                <a:solidFill>
                  <a:schemeClr val="tx2"/>
                </a:solidFill>
              </a:rPr>
              <a:t>	20%</a:t>
            </a:r>
          </a:p>
          <a:p>
            <a:pPr marL="0" indent="0">
              <a:buFont typeface="Wingdings" pitchFamily="2" charset="2"/>
              <a:buNone/>
            </a:pPr>
            <a:r>
              <a:rPr lang="el-GR" dirty="0"/>
              <a:t>Πρόοδοι						20%</a:t>
            </a:r>
          </a:p>
          <a:p>
            <a:pPr marL="0" indent="0">
              <a:buFont typeface="Wingdings" pitchFamily="2" charset="2"/>
              <a:buNone/>
            </a:pPr>
            <a:r>
              <a:rPr lang="el-GR" dirty="0"/>
              <a:t>Τελικό διαγώνισμα				50%</a:t>
            </a:r>
          </a:p>
          <a:p>
            <a:pPr marL="0" indent="0">
              <a:buFont typeface="Wingdings" pitchFamily="2" charset="2"/>
              <a:buNone/>
            </a:pPr>
            <a:endParaRPr lang="el-GR" sz="2400" dirty="0"/>
          </a:p>
          <a:p>
            <a:pPr marL="0" indent="0">
              <a:buFont typeface="Wingdings" pitchFamily="2" charset="2"/>
              <a:buNone/>
            </a:pPr>
            <a:r>
              <a:rPr lang="el-GR" sz="2400" dirty="0"/>
              <a:t>Προϋπόθεση για επιτυχή ολοκλήρωση του μαθήματος είναι βαθμός &gt;2.9 στην πρόοδο και &gt;4.9 στις εργαστηριακές ασκήσεις και το τελικό διαγώνισμα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Σετ ασκήσεων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l-GR"/>
              <a:t>Θα δοθούν 8 σετ ασκήσεων με 3 ή 4 ασκήσεις το καθένα. Οι ασκήσεις αυτές θα είναι πάνω στην ύλη που καλύπτεται και σκοπό έχουν την κατανόηση βασικών εννοιών.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709613" y="3105150"/>
            <a:ext cx="77247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l-GR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Εισαγωγή στα ψηφιακά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Δυαδικοί αριθμοί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400"/>
              <a:t>Μια γενική αναπαράσταση ενός αριθμού είναι:</a:t>
            </a:r>
          </a:p>
          <a:p>
            <a:pPr algn="ctr">
              <a:buFont typeface="Wingdings" pitchFamily="2" charset="2"/>
              <a:buNone/>
            </a:pPr>
            <a:r>
              <a:rPr lang="el-GR" sz="2400"/>
              <a:t>a</a:t>
            </a:r>
            <a:r>
              <a:rPr lang="el-GR" sz="2400" baseline="-20000"/>
              <a:t>n</a:t>
            </a:r>
            <a:r>
              <a:rPr lang="el-GR" sz="2400" baseline="30000"/>
              <a:t>.</a:t>
            </a:r>
            <a:r>
              <a:rPr lang="el-GR" sz="2400"/>
              <a:t>r</a:t>
            </a:r>
            <a:r>
              <a:rPr lang="el-GR" sz="2400" baseline="30000"/>
              <a:t>n</a:t>
            </a:r>
            <a:r>
              <a:rPr lang="el-GR" sz="2400"/>
              <a:t>+a</a:t>
            </a:r>
            <a:r>
              <a:rPr lang="el-GR" sz="2400" baseline="-20000"/>
              <a:t>n-1</a:t>
            </a:r>
            <a:r>
              <a:rPr lang="el-GR" sz="2400" baseline="30000"/>
              <a:t>.</a:t>
            </a:r>
            <a:r>
              <a:rPr lang="el-GR" sz="2400"/>
              <a:t>r</a:t>
            </a:r>
            <a:r>
              <a:rPr lang="el-GR" sz="2400" baseline="30000"/>
              <a:t>n-1</a:t>
            </a:r>
            <a:r>
              <a:rPr lang="el-GR" sz="2400"/>
              <a:t>+</a:t>
            </a:r>
            <a:r>
              <a:rPr lang="el-GR" sz="2400" baseline="30000"/>
              <a:t>...</a:t>
            </a:r>
            <a:r>
              <a:rPr lang="el-GR" sz="2400"/>
              <a:t>+a</a:t>
            </a:r>
            <a:r>
              <a:rPr lang="el-GR" sz="2400" baseline="-20000"/>
              <a:t>2</a:t>
            </a:r>
            <a:r>
              <a:rPr lang="el-GR" sz="2400" baseline="30000"/>
              <a:t>.</a:t>
            </a:r>
            <a:r>
              <a:rPr lang="el-GR" sz="2400"/>
              <a:t>r</a:t>
            </a:r>
            <a:r>
              <a:rPr lang="el-GR" sz="2400" baseline="30000"/>
              <a:t>2</a:t>
            </a:r>
            <a:r>
              <a:rPr lang="el-GR" sz="2400"/>
              <a:t>+a</a:t>
            </a:r>
            <a:r>
              <a:rPr lang="el-GR" sz="2400" baseline="-20000"/>
              <a:t>1</a:t>
            </a:r>
            <a:r>
              <a:rPr lang="el-GR" sz="2400" baseline="30000"/>
              <a:t>.</a:t>
            </a:r>
            <a:r>
              <a:rPr lang="el-GR" sz="2400"/>
              <a:t>r+a</a:t>
            </a:r>
            <a:r>
              <a:rPr lang="el-GR" sz="2400" baseline="-20000"/>
              <a:t>0</a:t>
            </a:r>
            <a:r>
              <a:rPr lang="el-GR" sz="2400"/>
              <a:t>+a</a:t>
            </a:r>
            <a:r>
              <a:rPr lang="el-GR" sz="2400" baseline="-20000"/>
              <a:t>-1</a:t>
            </a:r>
            <a:r>
              <a:rPr lang="el-GR" sz="2400" baseline="30000"/>
              <a:t>.</a:t>
            </a:r>
            <a:r>
              <a:rPr lang="el-GR" sz="2400"/>
              <a:t>r</a:t>
            </a:r>
            <a:r>
              <a:rPr lang="el-GR" sz="2400" baseline="30000"/>
              <a:t>-1</a:t>
            </a:r>
            <a:r>
              <a:rPr lang="el-GR" sz="2400"/>
              <a:t>+</a:t>
            </a:r>
            <a:r>
              <a:rPr lang="el-GR" sz="2400" baseline="30000"/>
              <a:t>...</a:t>
            </a:r>
            <a:r>
              <a:rPr lang="el-GR" sz="2400"/>
              <a:t>+a</a:t>
            </a:r>
            <a:r>
              <a:rPr lang="el-GR" sz="2400" baseline="-20000"/>
              <a:t>-m</a:t>
            </a:r>
            <a:r>
              <a:rPr lang="el-GR" sz="2400" baseline="30000"/>
              <a:t>.</a:t>
            </a:r>
            <a:r>
              <a:rPr lang="el-GR" sz="2400"/>
              <a:t>r</a:t>
            </a:r>
            <a:r>
              <a:rPr lang="el-GR" sz="2400" baseline="30000"/>
              <a:t>-m</a:t>
            </a:r>
          </a:p>
          <a:p>
            <a:pPr>
              <a:buFont typeface="Wingdings" pitchFamily="2" charset="2"/>
              <a:buNone/>
            </a:pPr>
            <a:r>
              <a:rPr lang="el-GR" sz="2400"/>
              <a:t>όπου a</a:t>
            </a:r>
            <a:r>
              <a:rPr lang="el-GR" sz="2400" baseline="-20000"/>
              <a:t>i</a:t>
            </a:r>
            <a:r>
              <a:rPr lang="el-GR" sz="2400"/>
              <a:t> είναι οι </a:t>
            </a:r>
            <a:r>
              <a:rPr lang="el-GR" sz="2400" u="sng"/>
              <a:t>συντελεστές</a:t>
            </a:r>
            <a:r>
              <a:rPr lang="el-GR" sz="2400"/>
              <a:t> και r είναι η </a:t>
            </a:r>
            <a:r>
              <a:rPr lang="el-GR" sz="2400" u="sng"/>
              <a:t>βάση</a:t>
            </a:r>
          </a:p>
          <a:p>
            <a:pPr>
              <a:buFont typeface="Wingdings" pitchFamily="2" charset="2"/>
              <a:buNone/>
            </a:pPr>
            <a:endParaRPr lang="el-GR" sz="2400" u="sng"/>
          </a:p>
          <a:p>
            <a:pPr>
              <a:buFont typeface="Wingdings" pitchFamily="2" charset="2"/>
              <a:buNone/>
            </a:pPr>
            <a:r>
              <a:rPr lang="el-GR" sz="2400"/>
              <a:t>π.χ. ο αριθμός 26.75 περιγράφεται ως:</a:t>
            </a:r>
            <a:endParaRPr lang="el-GR" sz="2400" u="sng"/>
          </a:p>
          <a:p>
            <a:pPr algn="ctr">
              <a:buFont typeface="Wingdings" pitchFamily="2" charset="2"/>
              <a:buNone/>
            </a:pPr>
            <a:r>
              <a:rPr lang="el-GR" sz="2400"/>
              <a:t>2x10 + 6 + 7x10</a:t>
            </a:r>
            <a:r>
              <a:rPr lang="el-GR" sz="2400" baseline="30000"/>
              <a:t>-1 </a:t>
            </a:r>
            <a:r>
              <a:rPr lang="el-GR" sz="2400"/>
              <a:t>+ 5x10</a:t>
            </a:r>
            <a:r>
              <a:rPr lang="el-GR" sz="2400" baseline="30000"/>
              <a:t>-2</a:t>
            </a:r>
            <a:endParaRPr lang="el-GR" sz="2400"/>
          </a:p>
          <a:p>
            <a:pPr>
              <a:buFont typeface="Wingdings" pitchFamily="2" charset="2"/>
              <a:buNone/>
            </a:pPr>
            <a:r>
              <a:rPr lang="el-GR" sz="2400"/>
              <a:t>αλλά και ως:</a:t>
            </a:r>
          </a:p>
          <a:p>
            <a:pPr algn="ctr">
              <a:buFont typeface="Wingdings" pitchFamily="2" charset="2"/>
              <a:buNone/>
            </a:pPr>
            <a:r>
              <a:rPr lang="el-GR" sz="2400"/>
              <a:t>1x2</a:t>
            </a:r>
            <a:r>
              <a:rPr lang="el-GR" sz="2400" baseline="30000"/>
              <a:t>4</a:t>
            </a:r>
            <a:r>
              <a:rPr lang="el-GR" sz="2400"/>
              <a:t> + 1x2</a:t>
            </a:r>
            <a:r>
              <a:rPr lang="el-GR" sz="2400" baseline="30000"/>
              <a:t>3</a:t>
            </a:r>
            <a:r>
              <a:rPr lang="el-GR" sz="2400"/>
              <a:t> + 0x2</a:t>
            </a:r>
            <a:r>
              <a:rPr lang="el-GR" sz="2400" baseline="30000"/>
              <a:t>2</a:t>
            </a:r>
            <a:r>
              <a:rPr lang="el-GR" sz="2400"/>
              <a:t> + 1x2</a:t>
            </a:r>
            <a:r>
              <a:rPr lang="el-GR" sz="2400" baseline="30000"/>
              <a:t>1</a:t>
            </a:r>
            <a:r>
              <a:rPr lang="el-GR" sz="2400"/>
              <a:t> + 0x2</a:t>
            </a:r>
            <a:r>
              <a:rPr lang="el-GR" sz="2400" baseline="30000"/>
              <a:t>0</a:t>
            </a:r>
            <a:r>
              <a:rPr lang="el-GR" sz="2400"/>
              <a:t> + 1x2</a:t>
            </a:r>
            <a:r>
              <a:rPr lang="el-GR" sz="2400" baseline="30000"/>
              <a:t>-1</a:t>
            </a:r>
            <a:r>
              <a:rPr lang="el-GR" sz="2400"/>
              <a:t>+ 1x2</a:t>
            </a:r>
            <a:r>
              <a:rPr lang="el-GR" sz="2400" baseline="30000"/>
              <a:t>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 u="sng"/>
              <a:t>Δεκαδικό</a:t>
            </a:r>
            <a:r>
              <a:rPr lang="el-GR" sz="1800"/>
              <a:t>            </a:t>
            </a:r>
            <a:r>
              <a:rPr lang="el-GR" sz="1800" u="sng"/>
              <a:t>Δυαδικό</a:t>
            </a:r>
            <a:r>
              <a:rPr lang="el-GR" sz="1800"/>
              <a:t>		         </a:t>
            </a:r>
            <a:r>
              <a:rPr lang="el-GR" sz="1800" u="sng"/>
              <a:t>Οκταδικό</a:t>
            </a:r>
            <a:r>
              <a:rPr lang="el-GR" sz="1800"/>
              <a:t>	     </a:t>
            </a:r>
            <a:r>
              <a:rPr lang="el-GR" sz="1800" u="sng"/>
              <a:t>Δεκαεξαδικό</a:t>
            </a:r>
            <a:endParaRPr lang="el-GR" sz="1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00		0000			00		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01		0001			01		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02		0010			02		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03		0011			03		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</a:t>
            </a:r>
            <a:r>
              <a:rPr lang="el-GR" sz="1800">
                <a:solidFill>
                  <a:schemeClr val="tx2"/>
                </a:solidFill>
              </a:rPr>
              <a:t>04		0100			04		4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05		0101			05		5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06		0110			06		6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07		0111			07		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08		1000			10		8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09		1001			11		9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10		1010			12		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11		1011			13		Β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/>
              <a:t>     </a:t>
            </a:r>
            <a:r>
              <a:rPr lang="el-GR" sz="1800">
                <a:solidFill>
                  <a:schemeClr val="tx2"/>
                </a:solidFill>
              </a:rPr>
              <a:t>12		1100			14		C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13		1101			15		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14		1110			16		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1800">
                <a:solidFill>
                  <a:schemeClr val="tx2"/>
                </a:solidFill>
              </a:rPr>
              <a:t>     15		1111			17		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840</Words>
  <Application>Microsoft Office PowerPoint</Application>
  <PresentationFormat>Προβολή στην οθόνη (4:3)</PresentationFormat>
  <Paragraphs>362</Paragraphs>
  <Slides>49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49</vt:i4>
      </vt:variant>
    </vt:vector>
  </HeadingPairs>
  <TitlesOfParts>
    <vt:vector size="55" baseType="lpstr">
      <vt:lpstr>Arial</vt:lpstr>
      <vt:lpstr>Arial Black</vt:lpstr>
      <vt:lpstr>Symbol</vt:lpstr>
      <vt:lpstr>Times New Roman</vt:lpstr>
      <vt:lpstr>Wingdings</vt:lpstr>
      <vt:lpstr>Default Design</vt:lpstr>
      <vt:lpstr>Παρουσίαση του PowerPoint</vt:lpstr>
      <vt:lpstr>Παρουσίαση του PowerPoint</vt:lpstr>
      <vt:lpstr>Σκοπός του μαθήματος</vt:lpstr>
      <vt:lpstr>Περιγραφή του μαθήματος</vt:lpstr>
      <vt:lpstr>Βαθμολόγηση</vt:lpstr>
      <vt:lpstr>Σετ ασκήσεων</vt:lpstr>
      <vt:lpstr>Παρουσίαση του PowerPoint</vt:lpstr>
      <vt:lpstr>Δυαδικοί αριθμοί</vt:lpstr>
      <vt:lpstr>Παρουσίαση του PowerPoint</vt:lpstr>
      <vt:lpstr>Πράξεις με δυαδικούς αριθμούς</vt:lpstr>
      <vt:lpstr>Μετατροπή βάσης αριθμού</vt:lpstr>
      <vt:lpstr>Μετατροπή βάσης αριθμού</vt:lpstr>
      <vt:lpstr>Μετατροπή από δυαδικό σε οκταδικό</vt:lpstr>
      <vt:lpstr>Μετατροπή από δυαδικό σε δεκαεξαδικό</vt:lpstr>
      <vt:lpstr>Συμπληρώματα</vt:lpstr>
      <vt:lpstr>Χρησιμεύει στην αφαίρεση</vt:lpstr>
      <vt:lpstr>Παράδειγμα</vt:lpstr>
      <vt:lpstr>Παράδειγμα</vt:lpstr>
      <vt:lpstr>Παράδειγμα με δυαδικούς</vt:lpstr>
      <vt:lpstr>Παράδειγμα με δυαδικούς</vt:lpstr>
      <vt:lpstr>Παράδειγμα με δυαδικούς</vt:lpstr>
      <vt:lpstr>Παράδειγμα με δυαδικούς</vt:lpstr>
      <vt:lpstr>Προσημασμένοι δυαδικοί αριθμοί</vt:lpstr>
      <vt:lpstr>Συστήματα μικτής βάσης</vt:lpstr>
      <vt:lpstr>Συστήματα αρνητικής βάσης</vt:lpstr>
      <vt:lpstr>Οι αριθμοί από 1-10 σε negbinary</vt:lpstr>
      <vt:lpstr>Δυαδικοί κώδικες</vt:lpstr>
      <vt:lpstr>Παρουσίαση του PowerPoint</vt:lpstr>
      <vt:lpstr>Παρουσίαση του PowerPoint</vt:lpstr>
      <vt:lpstr>Δυαδικοί κώδικες</vt:lpstr>
      <vt:lpstr>Παρουσίαση του PowerPoint</vt:lpstr>
      <vt:lpstr>Παρουσίαση του PowerPoint</vt:lpstr>
      <vt:lpstr>Υλοποίηση κώδικα Gray</vt:lpstr>
      <vt:lpstr>Υλοποίηση κώδικα Gray</vt:lpstr>
      <vt:lpstr>Υλοποίηση κώδικα Gray</vt:lpstr>
      <vt:lpstr>Υλοποίηση κώδικα Gray</vt:lpstr>
      <vt:lpstr>Υλοποίηση κώδικα Gray</vt:lpstr>
      <vt:lpstr>Υλοποίηση κώδικα Gray</vt:lpstr>
      <vt:lpstr>Υλοποίηση κώδικα Gray</vt:lpstr>
      <vt:lpstr>Υλοποίηση κώδικα Gray</vt:lpstr>
      <vt:lpstr>Δυαδική λογική</vt:lpstr>
      <vt:lpstr>Πύλη ΚΑΙ (AND)</vt:lpstr>
      <vt:lpstr>Πύλη Ή (OR)</vt:lpstr>
      <vt:lpstr>Πύλη ΟΧΙ (ΝΟΤ)</vt:lpstr>
      <vt:lpstr>Πύλη ΟΧΙ-ΚΑΙ (ΝAND)</vt:lpstr>
      <vt:lpstr>Πύλη ΟΥΤΕ (NOR)</vt:lpstr>
      <vt:lpstr>Πύλη EXCLUSIVE-OR (XOR)</vt:lpstr>
      <vt:lpstr>Άλλες πύλες</vt:lpstr>
      <vt:lpstr>Universal gate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george stamoulis</dc:creator>
  <cp:lastModifiedBy>Charalampos Antnoniadis</cp:lastModifiedBy>
  <cp:revision>52</cp:revision>
  <dcterms:created xsi:type="dcterms:W3CDTF">2001-10-18T20:30:01Z</dcterms:created>
  <dcterms:modified xsi:type="dcterms:W3CDTF">2017-10-16T16:06:46Z</dcterms:modified>
</cp:coreProperties>
</file>