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9" r:id="rId3"/>
    <p:sldId id="260" r:id="rId4"/>
    <p:sldId id="261" r:id="rId5"/>
    <p:sldId id="262" r:id="rId6"/>
    <p:sldId id="257" r:id="rId7"/>
    <p:sldId id="258" r:id="rId8"/>
    <p:sldId id="271" r:id="rId9"/>
    <p:sldId id="272" r:id="rId10"/>
    <p:sldId id="263" r:id="rId11"/>
    <p:sldId id="264" r:id="rId12"/>
    <p:sldId id="265" r:id="rId13"/>
    <p:sldId id="266" r:id="rId14"/>
    <p:sldId id="267" r:id="rId15"/>
    <p:sldId id="268" r:id="rId16"/>
    <p:sldId id="269" r:id="rId17"/>
    <p:sldId id="270" r:id="rId18"/>
    <p:sldId id="295"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9" r:id="rId33"/>
    <p:sldId id="290" r:id="rId34"/>
    <p:sldId id="291" r:id="rId35"/>
    <p:sldId id="293" r:id="rId36"/>
    <p:sldId id="294" r:id="rId37"/>
    <p:sldId id="292" r:id="rId38"/>
    <p:sldId id="286" r:id="rId3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78" y="3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Ορθογώνιο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Ορθογώνιο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Ορθογώνιο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Ορθογώνιο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Ορθογώνιο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Στρογγυλεμένο ορθογώνιο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Στρογγυλεμένο ορθογώνιο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Ορθογώνιο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Ορθογώνιο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6705600" y="4206240"/>
            <a:ext cx="960120" cy="457200"/>
          </a:xfrm>
        </p:spPr>
        <p:txBody>
          <a:bodyPr/>
          <a:lstStyle/>
          <a:p>
            <a:fld id="{699192FF-61E7-40D5-831A-FB50A2E9D365}" type="datetimeFigureOut">
              <a:rPr lang="el-GR" smtClean="0"/>
              <a:t>14/3/2019</a:t>
            </a:fld>
            <a:endParaRPr lang="el-GR"/>
          </a:p>
        </p:txBody>
      </p:sp>
      <p:sp>
        <p:nvSpPr>
          <p:cNvPr id="17" name="Θέση υποσέλιδου 16"/>
          <p:cNvSpPr>
            <a:spLocks noGrp="1"/>
          </p:cNvSpPr>
          <p:nvPr>
            <p:ph type="ftr" sz="quarter" idx="11"/>
          </p:nvPr>
        </p:nvSpPr>
        <p:spPr>
          <a:xfrm>
            <a:off x="5410200" y="4205288"/>
            <a:ext cx="1295400" cy="457200"/>
          </a:xfrm>
        </p:spPr>
        <p:txBody>
          <a:bodyPr/>
          <a:lstStyle/>
          <a:p>
            <a:endParaRPr lang="el-GR"/>
          </a:p>
        </p:txBody>
      </p:sp>
      <p:sp>
        <p:nvSpPr>
          <p:cNvPr id="29" name="Θέση αριθμού διαφάνειας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B640380-BD44-4C21-81FB-5F399E696E52}"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699192FF-61E7-40D5-831A-FB50A2E9D365}" type="datetimeFigureOut">
              <a:rPr lang="el-GR" smtClean="0"/>
              <a:t>14/3/2019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B640380-BD44-4C21-81FB-5F399E696E5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781800" y="1143000"/>
            <a:ext cx="1905000" cy="5486400"/>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1143000"/>
            <a:ext cx="6248400" cy="5486400"/>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699192FF-61E7-40D5-831A-FB50A2E9D365}" type="datetimeFigureOut">
              <a:rPr lang="el-GR" smtClean="0"/>
              <a:t>14/3/2019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B640380-BD44-4C21-81FB-5F399E696E52}"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699192FF-61E7-40D5-831A-FB50A2E9D365}" type="datetimeFigureOut">
              <a:rPr lang="el-GR" smtClean="0"/>
              <a:t>14/3/2019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B640380-BD44-4C21-81FB-5F399E696E52}"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699192FF-61E7-40D5-831A-FB50A2E9D365}" type="datetimeFigureOut">
              <a:rPr lang="el-GR" smtClean="0"/>
              <a:t>14/3/2019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B640380-BD44-4C21-81FB-5F399E696E52}"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699192FF-61E7-40D5-831A-FB50A2E9D365}" type="datetimeFigureOut">
              <a:rPr lang="el-GR" smtClean="0"/>
              <a:t>14/3/2019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B640380-BD44-4C21-81FB-5F399E696E52}"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Θέση ημερομηνίας 25"/>
          <p:cNvSpPr>
            <a:spLocks noGrp="1"/>
          </p:cNvSpPr>
          <p:nvPr>
            <p:ph type="dt" sz="half" idx="10"/>
          </p:nvPr>
        </p:nvSpPr>
        <p:spPr/>
        <p:txBody>
          <a:bodyPr rtlCol="0"/>
          <a:lstStyle/>
          <a:p>
            <a:fld id="{699192FF-61E7-40D5-831A-FB50A2E9D365}" type="datetimeFigureOut">
              <a:rPr lang="el-GR" smtClean="0"/>
              <a:t>14/3/2019</a:t>
            </a:fld>
            <a:endParaRPr lang="el-GR"/>
          </a:p>
        </p:txBody>
      </p:sp>
      <p:sp>
        <p:nvSpPr>
          <p:cNvPr id="27" name="Θέση αριθμού διαφάνειας 26"/>
          <p:cNvSpPr>
            <a:spLocks noGrp="1"/>
          </p:cNvSpPr>
          <p:nvPr>
            <p:ph type="sldNum" sz="quarter" idx="11"/>
          </p:nvPr>
        </p:nvSpPr>
        <p:spPr/>
        <p:txBody>
          <a:bodyPr rtlCol="0"/>
          <a:lstStyle/>
          <a:p>
            <a:fld id="{6B640380-BD44-4C21-81FB-5F399E696E52}" type="slidenum">
              <a:rPr lang="el-GR" smtClean="0"/>
              <a:t>‹#›</a:t>
            </a:fld>
            <a:endParaRPr lang="el-GR"/>
          </a:p>
        </p:txBody>
      </p:sp>
      <p:sp>
        <p:nvSpPr>
          <p:cNvPr id="28" name="Θέση υποσέλιδου 27"/>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a:xfrm>
            <a:off x="6583680" y="612648"/>
            <a:ext cx="957264" cy="457200"/>
          </a:xfrm>
        </p:spPr>
        <p:txBody>
          <a:bodyPr/>
          <a:lstStyle/>
          <a:p>
            <a:fld id="{699192FF-61E7-40D5-831A-FB50A2E9D365}" type="datetimeFigureOut">
              <a:rPr lang="el-GR" smtClean="0"/>
              <a:t>14/3/2019</a:t>
            </a:fld>
            <a:endParaRPr lang="el-GR"/>
          </a:p>
        </p:txBody>
      </p:sp>
      <p:sp>
        <p:nvSpPr>
          <p:cNvPr id="4" name="Θέση υποσέλιδου 3"/>
          <p:cNvSpPr>
            <a:spLocks noGrp="1"/>
          </p:cNvSpPr>
          <p:nvPr>
            <p:ph type="ftr" sz="quarter" idx="11"/>
          </p:nvPr>
        </p:nvSpPr>
        <p:spPr>
          <a:xfrm>
            <a:off x="5257800" y="612648"/>
            <a:ext cx="1325880" cy="457200"/>
          </a:xfrm>
        </p:spPr>
        <p:txBody>
          <a:bodyPr/>
          <a:lstStyle/>
          <a:p>
            <a:endParaRPr lang="el-GR"/>
          </a:p>
        </p:txBody>
      </p:sp>
      <p:sp>
        <p:nvSpPr>
          <p:cNvPr id="5" name="Θέση αριθμού διαφάνειας 4"/>
          <p:cNvSpPr>
            <a:spLocks noGrp="1"/>
          </p:cNvSpPr>
          <p:nvPr>
            <p:ph type="sldNum" sz="quarter" idx="12"/>
          </p:nvPr>
        </p:nvSpPr>
        <p:spPr>
          <a:xfrm>
            <a:off x="8174736" y="2272"/>
            <a:ext cx="762000" cy="365760"/>
          </a:xfrm>
        </p:spPr>
        <p:txBody>
          <a:bodyPr/>
          <a:lstStyle/>
          <a:p>
            <a:fld id="{6B640380-BD44-4C21-81FB-5F399E696E52}"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99192FF-61E7-40D5-831A-FB50A2E9D365}" type="datetimeFigureOut">
              <a:rPr lang="el-GR" smtClean="0"/>
              <a:t>14/3/2019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B640380-BD44-4C21-81FB-5F399E696E52}"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353496" y="1101970"/>
            <a:ext cx="3383280" cy="877824"/>
          </a:xfrm>
        </p:spPr>
        <p:txBody>
          <a:bodyPr anchor="b"/>
          <a:lstStyle>
            <a:lvl1pPr algn="l">
              <a:buNone/>
              <a:defRPr sz="1800" b="1"/>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699192FF-61E7-40D5-831A-FB50A2E9D365}" type="datetimeFigureOut">
              <a:rPr lang="el-GR" smtClean="0"/>
              <a:t>14/3/2019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B640380-BD44-4C21-81FB-5F399E696E52}"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699192FF-61E7-40D5-831A-FB50A2E9D365}" type="datetimeFigureOut">
              <a:rPr lang="el-GR" smtClean="0"/>
              <a:t>14/3/2019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B640380-BD44-4C21-81FB-5F399E696E52}"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8" name="Ορθογώνιο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Ορθογώνιο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Ορθογώνιο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Ορθογώνιο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Ορθογώνιο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Στρογγυλεμένο ορθογώνιο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Στρογγυλεμένο ορθογώνιο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Ορθογώνιο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Ορθογώνιο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Ορθογώνιο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Ορθογώνιο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Ορθογώνιο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Ορθογώνιο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Θέση τίτλου 21"/>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99192FF-61E7-40D5-831A-FB50A2E9D365}" type="datetimeFigureOut">
              <a:rPr lang="el-GR" smtClean="0"/>
              <a:t>14/3/2019</a:t>
            </a:fld>
            <a:endParaRPr lang="el-GR"/>
          </a:p>
        </p:txBody>
      </p:sp>
      <p:sp>
        <p:nvSpPr>
          <p:cNvPr id="3" name="Θέση υποσέλιδου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Θέση αριθμού διαφάνειας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B640380-BD44-4C21-81FB-5F399E696E52}"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myvolos.net/a%CF%80%CF%8C%CE%BB%CF%85%CF%84%CE%B1-%CE%B1%CE%BD%CF%84%CE%AF%CE%B8%CE%B5%CF%84%CE%BF%CF%82-%CF%83%CF%84%CE%B7%CE%BD-%CE%BA%CE%B1%CF%8D%CF%83%CE%B7-rdf-%CE%AE-srf-%CE%BF-%CE%B9%CE%B1%CF%84%CF%81/"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1772817"/>
            <a:ext cx="8062664" cy="1827634"/>
          </a:xfrm>
        </p:spPr>
        <p:txBody>
          <a:bodyPr>
            <a:normAutofit fontScale="90000"/>
          </a:bodyPr>
          <a:lstStyle/>
          <a:p>
            <a:r>
              <a:rPr lang="el-GR" dirty="0" smtClean="0"/>
              <a:t>ΡΥΠΑΝΣΗ ΕΔΑΦΟΥΣ, ΝΕΡΟΥ ΚΑΙ ΑΤΜΟΣΦΑΙΡΑΣ – ΕΠΙΠΤΩΣΕΙΣ ΣΤΟΝ ΑΝΘΡΩΠΟ</a:t>
            </a:r>
            <a:endParaRPr lang="el-GR" dirty="0"/>
          </a:p>
        </p:txBody>
      </p:sp>
      <p:sp>
        <p:nvSpPr>
          <p:cNvPr id="3" name="Υπότιτλος 2"/>
          <p:cNvSpPr>
            <a:spLocks noGrp="1"/>
          </p:cNvSpPr>
          <p:nvPr>
            <p:ph type="subTitle" idx="1"/>
          </p:nvPr>
        </p:nvSpPr>
        <p:spPr>
          <a:xfrm>
            <a:off x="457200" y="3899938"/>
            <a:ext cx="6275040" cy="1752600"/>
          </a:xfrm>
        </p:spPr>
        <p:txBody>
          <a:bodyPr>
            <a:normAutofit/>
          </a:bodyPr>
          <a:lstStyle/>
          <a:p>
            <a:r>
              <a:rPr lang="el-GR" dirty="0" smtClean="0"/>
              <a:t>Μάθημα 4</a:t>
            </a:r>
          </a:p>
          <a:p>
            <a:r>
              <a:rPr lang="el-GR" dirty="0" smtClean="0"/>
              <a:t>Περιβαλλοντικός Σχεδιασμός και Πολιτική</a:t>
            </a:r>
            <a:endParaRPr lang="el-GR" dirty="0"/>
          </a:p>
        </p:txBody>
      </p:sp>
    </p:spTree>
    <p:extLst>
      <p:ext uri="{BB962C8B-B14F-4D97-AF65-F5344CB8AC3E}">
        <p14:creationId xmlns:p14="http://schemas.microsoft.com/office/powerpoint/2010/main" val="1850580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Ατμοσφαιρική Ρύπανση - Νέφος</a:t>
            </a:r>
            <a:endParaRPr lang="el-GR" dirty="0"/>
          </a:p>
        </p:txBody>
      </p:sp>
      <p:sp>
        <p:nvSpPr>
          <p:cNvPr id="3" name="Θέση περιεχομένου 2"/>
          <p:cNvSpPr>
            <a:spLocks noGrp="1"/>
          </p:cNvSpPr>
          <p:nvPr>
            <p:ph idx="1"/>
          </p:nvPr>
        </p:nvSpPr>
        <p:spPr>
          <a:xfrm>
            <a:off x="107504" y="2249424"/>
            <a:ext cx="8784976" cy="4491944"/>
          </a:xfrm>
        </p:spPr>
        <p:txBody>
          <a:bodyPr>
            <a:normAutofit fontScale="92500" lnSpcReduction="10000"/>
          </a:bodyPr>
          <a:lstStyle/>
          <a:p>
            <a:pPr algn="just"/>
            <a:r>
              <a:rPr lang="el-GR" sz="2000" dirty="0">
                <a:latin typeface="Arial" panose="020B0604020202020204" pitchFamily="34" charset="0"/>
                <a:cs typeface="Arial" panose="020B0604020202020204" pitchFamily="34" charset="0"/>
              </a:rPr>
              <a:t>Σε μορφές ατμοσφαιρικής ρύπανσης οφείλονται το φαινόμενο του θερμοκηπίου, η τρύπα του όζοντος και η όξινη βροχή αλλά και το </a:t>
            </a:r>
            <a:r>
              <a:rPr lang="el-GR" sz="2000" dirty="0" smtClean="0">
                <a:latin typeface="Arial" panose="020B0604020202020204" pitchFamily="34" charset="0"/>
                <a:cs typeface="Arial" panose="020B0604020202020204" pitchFamily="34" charset="0"/>
              </a:rPr>
              <a:t>λεγόμενο </a:t>
            </a:r>
            <a:r>
              <a:rPr lang="el-GR" sz="2000" dirty="0">
                <a:latin typeface="Arial" panose="020B0604020202020204" pitchFamily="34" charset="0"/>
                <a:cs typeface="Arial" panose="020B0604020202020204" pitchFamily="34" charset="0"/>
              </a:rPr>
              <a:t>«νέφος» που δημιουργείται πάνω από μεγάλες πόλεις</a:t>
            </a:r>
            <a:r>
              <a:rPr lang="el-GR" sz="2000" dirty="0" smtClean="0">
                <a:latin typeface="Arial" panose="020B0604020202020204" pitchFamily="34" charset="0"/>
                <a:cs typeface="Arial" panose="020B0604020202020204" pitchFamily="34" charset="0"/>
              </a:rPr>
              <a:t>.</a:t>
            </a:r>
          </a:p>
          <a:p>
            <a:pPr algn="just"/>
            <a:r>
              <a:rPr lang="el-GR" sz="2000" dirty="0" smtClean="0">
                <a:latin typeface="Arial" panose="020B0604020202020204" pitchFamily="34" charset="0"/>
                <a:cs typeface="Arial" panose="020B0604020202020204" pitchFamily="34" charset="0"/>
              </a:rPr>
              <a:t>Ο τύπος </a:t>
            </a:r>
            <a:r>
              <a:rPr lang="el-GR" sz="2000" dirty="0">
                <a:latin typeface="Arial" panose="020B0604020202020204" pitchFamily="34" charset="0"/>
                <a:cs typeface="Arial" panose="020B0604020202020204" pitchFamily="34" charset="0"/>
              </a:rPr>
              <a:t>της ατμοσφαιρικής ρύπανσης που ονομάστηκε «νέφος</a:t>
            </a:r>
            <a:r>
              <a:rPr lang="el-GR" sz="2000" dirty="0" smtClean="0">
                <a:latin typeface="Arial" panose="020B0604020202020204" pitchFamily="34" charset="0"/>
                <a:cs typeface="Arial" panose="020B0604020202020204" pitchFamily="34" charset="0"/>
              </a:rPr>
              <a:t>» (κυρίως </a:t>
            </a:r>
            <a:r>
              <a:rPr lang="en-US" sz="2000" dirty="0" smtClean="0">
                <a:latin typeface="Arial" panose="020B0604020202020204" pitchFamily="34" charset="0"/>
                <a:cs typeface="Arial" panose="020B0604020202020204" pitchFamily="34" charset="0"/>
              </a:rPr>
              <a:t>SO</a:t>
            </a:r>
            <a:r>
              <a:rPr lang="en-US" sz="2000" baseline="-25000" dirty="0" smtClean="0">
                <a:latin typeface="Arial" panose="020B0604020202020204" pitchFamily="34" charset="0"/>
                <a:cs typeface="Arial" panose="020B0604020202020204" pitchFamily="34" charset="0"/>
              </a:rPr>
              <a:t>2</a:t>
            </a:r>
            <a:r>
              <a:rPr lang="en-US" sz="2000"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και καπνός) </a:t>
            </a:r>
            <a:r>
              <a:rPr lang="el-GR" sz="2000" dirty="0">
                <a:latin typeface="Arial" panose="020B0604020202020204" pitchFamily="34" charset="0"/>
                <a:cs typeface="Arial" panose="020B0604020202020204" pitchFamily="34" charset="0"/>
              </a:rPr>
              <a:t>άρχισε να </a:t>
            </a:r>
            <a:r>
              <a:rPr lang="el-GR" sz="2000" dirty="0" smtClean="0">
                <a:latin typeface="Arial" panose="020B0604020202020204" pitchFamily="34" charset="0"/>
                <a:cs typeface="Arial" panose="020B0604020202020204" pitchFamily="34" charset="0"/>
              </a:rPr>
              <a:t>εμφανίζεται </a:t>
            </a:r>
            <a:r>
              <a:rPr lang="el-GR" sz="2000" dirty="0">
                <a:latin typeface="Arial" panose="020B0604020202020204" pitchFamily="34" charset="0"/>
                <a:cs typeface="Arial" panose="020B0604020202020204" pitchFamily="34" charset="0"/>
              </a:rPr>
              <a:t>την εποχή της Βιομηχανικής Επανάστασης. Στις αναπτυγμένες χώρες οι περισσότεροι ατμοσφαιρικοί ρυπαντές προέρχονται από την καύση ορυκτών καυσίμων στα εργοστάσια και στα οχήματα. Το Δεκέμβριο του 1952 συνέβη στο </a:t>
            </a:r>
            <a:r>
              <a:rPr lang="el-GR" sz="2000" dirty="0" smtClean="0">
                <a:latin typeface="Arial" panose="020B0604020202020204" pitchFamily="34" charset="0"/>
                <a:cs typeface="Arial" panose="020B0604020202020204" pitchFamily="34" charset="0"/>
              </a:rPr>
              <a:t>Λονδίνο </a:t>
            </a:r>
            <a:r>
              <a:rPr lang="el-GR" sz="2000" dirty="0">
                <a:latin typeface="Arial" panose="020B0604020202020204" pitchFamily="34" charset="0"/>
                <a:cs typeface="Arial" panose="020B0604020202020204" pitchFamily="34" charset="0"/>
              </a:rPr>
              <a:t>το μεγαλύτερο περιστατικό ατμοσφαιρικής ρύπανσης από αιωρούμενα σωματίδια αιθάλης, αφού τόσο τα σπίτια όσο και οι βιομηχανίες έκαιγαν γαιάνθρακα. Οι </a:t>
            </a:r>
            <a:r>
              <a:rPr lang="el-GR" sz="2000" dirty="0" smtClean="0">
                <a:latin typeface="Arial" panose="020B0604020202020204" pitchFamily="34" charset="0"/>
                <a:cs typeface="Arial" panose="020B0604020202020204" pitchFamily="34" charset="0"/>
              </a:rPr>
              <a:t>ατμοσφαιρικές </a:t>
            </a:r>
            <a:r>
              <a:rPr lang="el-GR" sz="2000" dirty="0">
                <a:latin typeface="Arial" panose="020B0604020202020204" pitchFamily="34" charset="0"/>
                <a:cs typeface="Arial" panose="020B0604020202020204" pitchFamily="34" charset="0"/>
              </a:rPr>
              <a:t>συνθήκες συντήρησαν ένα «νέφος» καπνιάς τέσσερις ημέρες πάνω από την πόλη. Υπολογίστηκε ότι πέθαναν πρόωρα πάνω από 4.000 άνθρωποι (σύμφωνα με άλλες με-</a:t>
            </a:r>
            <a:r>
              <a:rPr lang="el-GR" sz="2000" dirty="0" err="1">
                <a:latin typeface="Arial" panose="020B0604020202020204" pitchFamily="34" charset="0"/>
                <a:cs typeface="Arial" panose="020B0604020202020204" pitchFamily="34" charset="0"/>
              </a:rPr>
              <a:t>λέτες</a:t>
            </a:r>
            <a:r>
              <a:rPr lang="el-GR" sz="2000" dirty="0">
                <a:latin typeface="Arial" panose="020B0604020202020204" pitchFamily="34" charset="0"/>
                <a:cs typeface="Arial" panose="020B0604020202020204" pitchFamily="34" charset="0"/>
              </a:rPr>
              <a:t>, 12.000) και άλλοι 100.000 παρουσίασαν προβλήματα του αναπνευστικού </a:t>
            </a:r>
            <a:r>
              <a:rPr lang="el-GR" sz="2000" dirty="0" smtClean="0">
                <a:latin typeface="Arial" panose="020B0604020202020204" pitchFamily="34" charset="0"/>
                <a:cs typeface="Arial" panose="020B0604020202020204" pitchFamily="34" charset="0"/>
              </a:rPr>
              <a:t>συστήματος </a:t>
            </a:r>
            <a:r>
              <a:rPr lang="el-GR" sz="2000" dirty="0">
                <a:latin typeface="Arial" panose="020B0604020202020204" pitchFamily="34" charset="0"/>
                <a:cs typeface="Arial" panose="020B0604020202020204" pitchFamily="34" charset="0"/>
              </a:rPr>
              <a:t>από την αιθαλομίχλη. Το φαινόμενο ονομάστηκε </a:t>
            </a:r>
            <a:r>
              <a:rPr lang="el-GR" sz="2000" dirty="0" err="1">
                <a:latin typeface="Arial" panose="020B0604020202020204" pitchFamily="34" charset="0"/>
                <a:cs typeface="Arial" panose="020B0604020202020204" pitchFamily="34" charset="0"/>
              </a:rPr>
              <a:t>smog</a:t>
            </a:r>
            <a:r>
              <a:rPr lang="el-GR" sz="2000" dirty="0">
                <a:latin typeface="Arial" panose="020B0604020202020204" pitchFamily="34" charset="0"/>
                <a:cs typeface="Arial" panose="020B0604020202020204" pitchFamily="34" charset="0"/>
              </a:rPr>
              <a:t>, από τις αγγλικές λέξεις </a:t>
            </a:r>
            <a:r>
              <a:rPr lang="el-GR" sz="2000" dirty="0" err="1">
                <a:latin typeface="Arial" panose="020B0604020202020204" pitchFamily="34" charset="0"/>
                <a:cs typeface="Arial" panose="020B0604020202020204" pitchFamily="34" charset="0"/>
              </a:rPr>
              <a:t>smoke=καπνός</a:t>
            </a:r>
            <a:r>
              <a:rPr lang="el-GR" sz="2000" dirty="0">
                <a:latin typeface="Arial" panose="020B0604020202020204" pitchFamily="34" charset="0"/>
                <a:cs typeface="Arial" panose="020B0604020202020204" pitchFamily="34" charset="0"/>
              </a:rPr>
              <a:t> και </a:t>
            </a:r>
            <a:r>
              <a:rPr lang="el-GR" sz="2000" dirty="0" err="1">
                <a:latin typeface="Arial" panose="020B0604020202020204" pitchFamily="34" charset="0"/>
                <a:cs typeface="Arial" panose="020B0604020202020204" pitchFamily="34" charset="0"/>
              </a:rPr>
              <a:t>fog=ομίχλη</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0457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8520" y="908720"/>
            <a:ext cx="9361040" cy="1152128"/>
          </a:xfrm>
        </p:spPr>
        <p:txBody>
          <a:bodyPr>
            <a:normAutofit fontScale="90000"/>
          </a:bodyPr>
          <a:lstStyle/>
          <a:p>
            <a:r>
              <a:rPr lang="el-GR" dirty="0" smtClean="0"/>
              <a:t>Ατμοσφαιρική Ρύπανση – Φωτοχημικό Νέφος</a:t>
            </a:r>
            <a:endParaRPr lang="el-GR" dirty="0"/>
          </a:p>
        </p:txBody>
      </p:sp>
      <p:sp>
        <p:nvSpPr>
          <p:cNvPr id="3" name="Θέση περιεχομένου 2"/>
          <p:cNvSpPr>
            <a:spLocks noGrp="1"/>
          </p:cNvSpPr>
          <p:nvPr>
            <p:ph idx="1"/>
          </p:nvPr>
        </p:nvSpPr>
        <p:spPr/>
        <p:txBody>
          <a:bodyPr>
            <a:normAutofit/>
          </a:bodyPr>
          <a:lstStyle/>
          <a:p>
            <a:pPr algn="just"/>
            <a:r>
              <a:rPr lang="el-GR" sz="2000" dirty="0">
                <a:latin typeface="Arial" panose="020B0604020202020204" pitchFamily="34" charset="0"/>
                <a:cs typeface="Arial" panose="020B0604020202020204" pitchFamily="34" charset="0"/>
              </a:rPr>
              <a:t>Αργότερα εμφανίστηκε το νέφος τύπου Λος </a:t>
            </a:r>
            <a:r>
              <a:rPr lang="el-GR" sz="2000" dirty="0" err="1">
                <a:latin typeface="Arial" panose="020B0604020202020204" pitchFamily="34" charset="0"/>
                <a:cs typeface="Arial" panose="020B0604020202020204" pitchFamily="34" charset="0"/>
              </a:rPr>
              <a:t>Άντζελες</a:t>
            </a:r>
            <a:r>
              <a:rPr lang="el-GR" sz="2000" dirty="0">
                <a:latin typeface="Arial" panose="020B0604020202020204" pitchFamily="34" charset="0"/>
                <a:cs typeface="Arial" panose="020B0604020202020204" pitchFamily="34" charset="0"/>
              </a:rPr>
              <a:t> (επειδή εκεί </a:t>
            </a:r>
            <a:r>
              <a:rPr lang="el-GR" sz="2000" dirty="0" smtClean="0">
                <a:latin typeface="Arial" panose="020B0604020202020204" pitchFamily="34" charset="0"/>
                <a:cs typeface="Arial" panose="020B0604020202020204" pitchFamily="34" charset="0"/>
              </a:rPr>
              <a:t>παρατηρήθηκε </a:t>
            </a:r>
            <a:r>
              <a:rPr lang="el-GR" sz="2000" dirty="0">
                <a:latin typeface="Arial" panose="020B0604020202020204" pitchFamily="34" charset="0"/>
                <a:cs typeface="Arial" panose="020B0604020202020204" pitchFamily="34" charset="0"/>
              </a:rPr>
              <a:t>για πρώτη φορά), το οποίο σχηματίζεται με άλλον τρόπο και οφείλεται σε ποσοστό 80% με 88% στα αυτοκίνητα. Σε αυτή την περίπτωση μιλάμε για φωτοχημικό νέφος.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Το </a:t>
            </a:r>
            <a:r>
              <a:rPr lang="el-GR" sz="2000" dirty="0">
                <a:latin typeface="Arial" panose="020B0604020202020204" pitchFamily="34" charset="0"/>
                <a:cs typeface="Arial" panose="020B0604020202020204" pitchFamily="34" charset="0"/>
              </a:rPr>
              <a:t>φωτοχημικό νέφος είναι μείγμα </a:t>
            </a:r>
            <a:r>
              <a:rPr lang="el-GR" sz="2000" dirty="0" smtClean="0">
                <a:latin typeface="Arial" panose="020B0604020202020204" pitchFamily="34" charset="0"/>
                <a:cs typeface="Arial" panose="020B0604020202020204" pitchFamily="34" charset="0"/>
              </a:rPr>
              <a:t>ρυπαντών</a:t>
            </a:r>
            <a:r>
              <a:rPr lang="en-US" sz="2000"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κυρίως </a:t>
            </a:r>
            <a:r>
              <a:rPr lang="en-US" sz="2000" dirty="0" smtClean="0">
                <a:latin typeface="Arial" panose="020B0604020202020204" pitchFamily="34" charset="0"/>
                <a:cs typeface="Arial" panose="020B0604020202020204" pitchFamily="34" charset="0"/>
              </a:rPr>
              <a:t>SO</a:t>
            </a:r>
            <a:r>
              <a:rPr lang="en-US" sz="2000" baseline="-25000" dirty="0" smtClean="0">
                <a:latin typeface="Arial" panose="020B0604020202020204" pitchFamily="34" charset="0"/>
                <a:cs typeface="Arial" panose="020B0604020202020204" pitchFamily="34" charset="0"/>
              </a:rPr>
              <a:t>2</a:t>
            </a:r>
            <a:r>
              <a:rPr lang="en-US" sz="2000"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και καπνός) </a:t>
            </a:r>
            <a:r>
              <a:rPr lang="el-GR" sz="2000" dirty="0">
                <a:latin typeface="Arial" panose="020B0604020202020204" pitchFamily="34" charset="0"/>
                <a:cs typeface="Arial" panose="020B0604020202020204" pitchFamily="34" charset="0"/>
              </a:rPr>
              <a:t>που σχηματίζονται όταν αλληλεπιδρούν λόγω της </a:t>
            </a:r>
            <a:r>
              <a:rPr lang="el-GR" sz="2000">
                <a:latin typeface="Arial" panose="020B0604020202020204" pitchFamily="34" charset="0"/>
                <a:cs typeface="Arial" panose="020B0604020202020204" pitchFamily="34" charset="0"/>
              </a:rPr>
              <a:t>ηλιακής </a:t>
            </a:r>
            <a:r>
              <a:rPr lang="el-GR" sz="2000" smtClean="0">
                <a:latin typeface="Arial" panose="020B0604020202020204" pitchFamily="34" charset="0"/>
                <a:cs typeface="Arial" panose="020B0604020202020204" pitchFamily="34" charset="0"/>
              </a:rPr>
              <a:t>ακτινοβολίας. </a:t>
            </a:r>
            <a:r>
              <a:rPr lang="el-GR" sz="2000" dirty="0">
                <a:latin typeface="Arial" panose="020B0604020202020204" pitchFamily="34" charset="0"/>
                <a:cs typeface="Arial" panose="020B0604020202020204" pitchFamily="34" charset="0"/>
              </a:rPr>
              <a:t>Το φωτοχημικό νέφος είναι συνηθισμένο φαινόμενο σε πόλεις όπου κυριαρχεί θερμό και ξηρό κλίμα, καθώς και μεγάλος αριθμός αυτοκινήτων. Όσο πιο ζεστή είναι μια μέρα, τόσο υψηλότερα είναι τα επίπεδα του όζοντος και άλλων συστατικών στο φωτοχημικό νέφος. Η συχνότητα του νέφους εξαρτάται από το τοπικό κλίμα και την τοπογραφία, τον πληθυσμό, τη βιομηχανική ανάπτυξη, τη χρήση </a:t>
            </a:r>
            <a:r>
              <a:rPr lang="el-GR" sz="2000" dirty="0" smtClean="0">
                <a:latin typeface="Arial" panose="020B0604020202020204" pitchFamily="34" charset="0"/>
                <a:cs typeface="Arial" panose="020B0604020202020204" pitchFamily="34" charset="0"/>
              </a:rPr>
              <a:t>καυσίμων </a:t>
            </a:r>
            <a:r>
              <a:rPr lang="el-GR" sz="2000" dirty="0">
                <a:latin typeface="Arial" panose="020B0604020202020204" pitchFamily="34" charset="0"/>
                <a:cs typeface="Arial" panose="020B0604020202020204" pitchFamily="34" charset="0"/>
              </a:rPr>
              <a:t>και τη θερμοκρασία.</a:t>
            </a:r>
          </a:p>
        </p:txBody>
      </p:sp>
    </p:spTree>
    <p:extLst>
      <p:ext uri="{BB962C8B-B14F-4D97-AF65-F5344CB8AC3E}">
        <p14:creationId xmlns:p14="http://schemas.microsoft.com/office/powerpoint/2010/main" val="66646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Φωτοχημικό Νέφος Σύσταση</a:t>
            </a:r>
            <a:endParaRPr lang="el-GR" dirty="0"/>
          </a:p>
        </p:txBody>
      </p:sp>
      <p:sp>
        <p:nvSpPr>
          <p:cNvPr id="3" name="Θέση περιεχομένου 2"/>
          <p:cNvSpPr>
            <a:spLocks noGrp="1"/>
          </p:cNvSpPr>
          <p:nvPr>
            <p:ph idx="1"/>
          </p:nvPr>
        </p:nvSpPr>
        <p:spPr/>
        <p:txBody>
          <a:bodyPr>
            <a:normAutofit/>
          </a:bodyPr>
          <a:lstStyle/>
          <a:p>
            <a:pPr algn="just"/>
            <a:r>
              <a:rPr lang="el-GR" sz="2000" dirty="0">
                <a:latin typeface="Arial" panose="020B0604020202020204" pitchFamily="34" charset="0"/>
                <a:cs typeface="Arial" panose="020B0604020202020204" pitchFamily="34" charset="0"/>
              </a:rPr>
              <a:t>Οι ρυπαντές που ευθύνονται για τη φωτοχημική ρύπανση είναι κυρίως το διοξείδιο του θείου, τα οξείδια του αζώτου, το μονοξείδιο του άνθρακα, τα αιωρούμενα </a:t>
            </a:r>
            <a:r>
              <a:rPr lang="el-GR" sz="2000" dirty="0" smtClean="0">
                <a:latin typeface="Arial" panose="020B0604020202020204" pitchFamily="34" charset="0"/>
                <a:cs typeface="Arial" panose="020B0604020202020204" pitchFamily="34" charset="0"/>
              </a:rPr>
              <a:t>σωματίδια</a:t>
            </a:r>
            <a:r>
              <a:rPr lang="el-GR" sz="2000" dirty="0">
                <a:latin typeface="Arial" panose="020B0604020202020204" pitchFamily="34" charset="0"/>
                <a:cs typeface="Arial" panose="020B0604020202020204" pitchFamily="34" charset="0"/>
              </a:rPr>
              <a:t>, το όζον, ο μόλυβδος και ο αμίαντος. Αυτοί οι ρύποι συσσωρεύονται και </a:t>
            </a:r>
            <a:r>
              <a:rPr lang="el-GR" sz="2000" dirty="0" smtClean="0">
                <a:latin typeface="Arial" panose="020B0604020202020204" pitchFamily="34" charset="0"/>
                <a:cs typeface="Arial" panose="020B0604020202020204" pitchFamily="34" charset="0"/>
              </a:rPr>
              <a:t>εγκλωβίζονται </a:t>
            </a:r>
            <a:r>
              <a:rPr lang="el-GR" sz="2000" dirty="0">
                <a:latin typeface="Arial" panose="020B0604020202020204" pitchFamily="34" charset="0"/>
                <a:cs typeface="Arial" panose="020B0604020202020204" pitchFamily="34" charset="0"/>
              </a:rPr>
              <a:t>πάνω από την πόλη όταν επικρατεί άπνοια και έχουμε ταυτόχρονα θερμοκρασιακή αναστροφή, δηλαδή το φαινόμενο κατά το οποίο η θερμοκρασία του αέρα αυξάνεται τοπικά με το ύψος, αντί να μειώνεται, όπως κανονικά πρέπει να συμβαίνει</a:t>
            </a:r>
            <a:r>
              <a:rPr lang="el-GR" sz="2000" dirty="0" smtClean="0">
                <a:latin typeface="Arial" panose="020B0604020202020204" pitchFamily="34" charset="0"/>
                <a:cs typeface="Arial" panose="020B0604020202020204" pitchFamily="34" charset="0"/>
              </a:rPr>
              <a:t>.</a:t>
            </a:r>
          </a:p>
          <a:p>
            <a:pPr algn="just"/>
            <a:r>
              <a:rPr lang="el-GR" sz="2000" dirty="0">
                <a:latin typeface="Arial" panose="020B0604020202020204" pitchFamily="34" charset="0"/>
                <a:cs typeface="Arial" panose="020B0604020202020204" pitchFamily="34" charset="0"/>
              </a:rPr>
              <a:t>Εδώ και λίγες δεκαετίες </a:t>
            </a:r>
            <a:r>
              <a:rPr lang="el-GR" sz="2000" dirty="0" smtClean="0">
                <a:latin typeface="Arial" panose="020B0604020202020204" pitchFamily="34" charset="0"/>
                <a:cs typeface="Arial" panose="020B0604020202020204" pitchFamily="34" charset="0"/>
              </a:rPr>
              <a:t>εμφανίστηκε </a:t>
            </a:r>
            <a:r>
              <a:rPr lang="el-GR" sz="2000" dirty="0">
                <a:latin typeface="Arial" panose="020B0604020202020204" pitchFamily="34" charset="0"/>
                <a:cs typeface="Arial" panose="020B0604020202020204" pitchFamily="34" charset="0"/>
              </a:rPr>
              <a:t>φωτοχημικού τύπου νέφος και στην Αθήνα, με όλες τις αρνητικές επιπτώσεις που συνεπάγεται.</a:t>
            </a:r>
          </a:p>
        </p:txBody>
      </p:sp>
    </p:spTree>
    <p:extLst>
      <p:ext uri="{BB962C8B-B14F-4D97-AF65-F5344CB8AC3E}">
        <p14:creationId xmlns:p14="http://schemas.microsoft.com/office/powerpoint/2010/main" val="2561551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Νέφος – επιπτώσεις στην υγεία</a:t>
            </a:r>
            <a:endParaRPr lang="el-GR" dirty="0"/>
          </a:p>
        </p:txBody>
      </p:sp>
      <p:sp>
        <p:nvSpPr>
          <p:cNvPr id="3" name="Θέση περιεχομένου 2"/>
          <p:cNvSpPr>
            <a:spLocks noGrp="1"/>
          </p:cNvSpPr>
          <p:nvPr>
            <p:ph idx="1"/>
          </p:nvPr>
        </p:nvSpPr>
        <p:spPr/>
        <p:txBody>
          <a:bodyPr>
            <a:normAutofit/>
          </a:bodyPr>
          <a:lstStyle/>
          <a:p>
            <a:pPr algn="just"/>
            <a:r>
              <a:rPr lang="el-GR" sz="2000" dirty="0">
                <a:latin typeface="Arial" panose="020B0604020202020204" pitchFamily="34" charset="0"/>
                <a:cs typeface="Arial" panose="020B0604020202020204" pitchFamily="34" charset="0"/>
              </a:rPr>
              <a:t>Το νέφος αποτελεί ένα επικίνδυνο μείγμα διάφορων χημικών ουσιών, οι οποίες έχουν πολύ αρνητικές επιπτώσεις στην υγεία των ανθρώπων.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Συμπτώματα: </a:t>
            </a:r>
          </a:p>
          <a:p>
            <a:pPr marL="566928" indent="-457200" algn="just">
              <a:buAutoNum type="arabicPeriod"/>
            </a:pPr>
            <a:r>
              <a:rPr lang="el-GR" sz="2000" dirty="0" smtClean="0">
                <a:latin typeface="Arial" panose="020B0604020202020204" pitchFamily="34" charset="0"/>
                <a:cs typeface="Arial" panose="020B0604020202020204" pitchFamily="34" charset="0"/>
              </a:rPr>
              <a:t>είναι </a:t>
            </a:r>
            <a:r>
              <a:rPr lang="el-GR" sz="2000" dirty="0">
                <a:latin typeface="Arial" panose="020B0604020202020204" pitchFamily="34" charset="0"/>
                <a:cs typeface="Arial" panose="020B0604020202020204" pitchFamily="34" charset="0"/>
              </a:rPr>
              <a:t>τσούξιμο στα μάτια και το λαιμό, </a:t>
            </a:r>
            <a:endParaRPr lang="el-GR" sz="2000" dirty="0" smtClean="0">
              <a:latin typeface="Arial" panose="020B0604020202020204" pitchFamily="34" charset="0"/>
              <a:cs typeface="Arial" panose="020B0604020202020204" pitchFamily="34" charset="0"/>
            </a:endParaRPr>
          </a:p>
          <a:p>
            <a:pPr marL="566928" indent="-457200" algn="just">
              <a:buAutoNum type="arabicPeriod"/>
            </a:pPr>
            <a:r>
              <a:rPr lang="el-GR" sz="2000" dirty="0" smtClean="0">
                <a:latin typeface="Arial" panose="020B0604020202020204" pitchFamily="34" charset="0"/>
                <a:cs typeface="Arial" panose="020B0604020202020204" pitchFamily="34" charset="0"/>
              </a:rPr>
              <a:t>δυσκολία </a:t>
            </a:r>
            <a:r>
              <a:rPr lang="el-GR" sz="2000" dirty="0">
                <a:latin typeface="Arial" panose="020B0604020202020204" pitchFamily="34" charset="0"/>
                <a:cs typeface="Arial" panose="020B0604020202020204" pitchFamily="34" charset="0"/>
              </a:rPr>
              <a:t>στην αναπνοή και μείωση της </a:t>
            </a:r>
            <a:r>
              <a:rPr lang="el-GR" sz="2000" dirty="0" smtClean="0">
                <a:latin typeface="Arial" panose="020B0604020202020204" pitchFamily="34" charset="0"/>
                <a:cs typeface="Arial" panose="020B0604020202020204" pitchFamily="34" charset="0"/>
              </a:rPr>
              <a:t>ορατότητας</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0478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692696"/>
            <a:ext cx="8229600" cy="864096"/>
          </a:xfrm>
        </p:spPr>
        <p:txBody>
          <a:bodyPr>
            <a:normAutofit/>
          </a:bodyPr>
          <a:lstStyle/>
          <a:p>
            <a:r>
              <a:rPr lang="el-GR" dirty="0" smtClean="0"/>
              <a:t>Όξινη βροχή</a:t>
            </a:r>
            <a:endParaRPr lang="el-GR" dirty="0"/>
          </a:p>
        </p:txBody>
      </p:sp>
      <p:sp>
        <p:nvSpPr>
          <p:cNvPr id="3" name="Θέση περιεχομένου 2"/>
          <p:cNvSpPr>
            <a:spLocks noGrp="1"/>
          </p:cNvSpPr>
          <p:nvPr>
            <p:ph idx="1"/>
          </p:nvPr>
        </p:nvSpPr>
        <p:spPr>
          <a:xfrm>
            <a:off x="107504" y="1628800"/>
            <a:ext cx="8856984" cy="4945736"/>
          </a:xfrm>
        </p:spPr>
        <p:txBody>
          <a:bodyPr>
            <a:noAutofit/>
          </a:bodyPr>
          <a:lstStyle/>
          <a:p>
            <a:pPr algn="just"/>
            <a:r>
              <a:rPr lang="el-GR" sz="2000" dirty="0">
                <a:latin typeface="Arial" panose="020B0604020202020204" pitchFamily="34" charset="0"/>
                <a:cs typeface="Arial" panose="020B0604020202020204" pitchFamily="34" charset="0"/>
              </a:rPr>
              <a:t>Η όξινη βροχή, για την οποία σίγουρα θα έχετε ακούσει, οφείλεται σε άλλου είδους ατμοσφαιρική ρύπανση.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Το </a:t>
            </a:r>
            <a:r>
              <a:rPr lang="el-GR" sz="2000" dirty="0">
                <a:latin typeface="Arial" panose="020B0604020202020204" pitchFamily="34" charset="0"/>
                <a:cs typeface="Arial" panose="020B0604020202020204" pitchFamily="34" charset="0"/>
              </a:rPr>
              <a:t>νερό της βροχής είναι φυσικά </a:t>
            </a:r>
            <a:r>
              <a:rPr lang="el-GR" sz="2000" dirty="0" smtClean="0">
                <a:latin typeface="Arial" panose="020B0604020202020204" pitchFamily="34" charset="0"/>
                <a:cs typeface="Arial" panose="020B0604020202020204" pitchFamily="34" charset="0"/>
              </a:rPr>
              <a:t>όξινο λόγω </a:t>
            </a:r>
            <a:r>
              <a:rPr lang="el-GR" sz="2000" dirty="0">
                <a:latin typeface="Arial" panose="020B0604020202020204" pitchFamily="34" charset="0"/>
                <a:cs typeface="Arial" panose="020B0604020202020204" pitchFamily="34" charset="0"/>
              </a:rPr>
              <a:t>της διάλυσης σε αυτό του διοξειδίου του άνθρακα που υπάρχει στην ατμόσφαιρα. Έτσι, όταν δεν υπάρχουν αέριοι ρύποι, η βροχή θα έπρεπε να έχει μια τιμή </a:t>
            </a:r>
            <a:r>
              <a:rPr lang="el-GR" sz="2000" dirty="0" err="1" smtClean="0">
                <a:latin typeface="Arial" panose="020B0604020202020204" pitchFamily="34" charset="0"/>
                <a:cs typeface="Arial" panose="020B0604020202020204" pitchFamily="34" charset="0"/>
              </a:rPr>
              <a:t>pH</a:t>
            </a:r>
            <a:r>
              <a:rPr lang="el-GR" sz="2000" dirty="0" smtClean="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ένας δείκτης που μας δείχνει την οξύτητα</a:t>
            </a:r>
            <a:r>
              <a:rPr lang="el-GR" sz="2000" dirty="0" smtClean="0">
                <a:latin typeface="Arial" panose="020B0604020202020204" pitchFamily="34" charset="0"/>
                <a:cs typeface="Arial" panose="020B0604020202020204" pitchFamily="34" charset="0"/>
              </a:rPr>
              <a:t>) γύρω </a:t>
            </a:r>
            <a:r>
              <a:rPr lang="el-GR" sz="2000" dirty="0">
                <a:latin typeface="Arial" panose="020B0604020202020204" pitchFamily="34" charset="0"/>
                <a:cs typeface="Arial" panose="020B0604020202020204" pitchFamily="34" charset="0"/>
              </a:rPr>
              <a:t>στο </a:t>
            </a:r>
            <a:r>
              <a:rPr lang="el-GR" sz="2000" b="1" dirty="0">
                <a:latin typeface="Arial" panose="020B0604020202020204" pitchFamily="34" charset="0"/>
                <a:cs typeface="Arial" panose="020B0604020202020204" pitchFamily="34" charset="0"/>
              </a:rPr>
              <a:t>5,6</a:t>
            </a:r>
            <a:r>
              <a:rPr lang="el-GR" sz="2000" dirty="0">
                <a:latin typeface="Arial" panose="020B0604020202020204" pitchFamily="34" charset="0"/>
                <a:cs typeface="Arial" panose="020B0604020202020204" pitchFamily="34" charset="0"/>
              </a:rPr>
              <a:t>. Ωστόσο, από την αρχή της Βιομηχανικής Επανάστασης τα επίπεδα του </a:t>
            </a:r>
            <a:r>
              <a:rPr lang="el-GR" sz="2000" dirty="0" err="1">
                <a:latin typeface="Arial" panose="020B0604020202020204" pitchFamily="34" charset="0"/>
                <a:cs typeface="Arial" panose="020B0604020202020204" pitchFamily="34" charset="0"/>
              </a:rPr>
              <a:t>pH</a:t>
            </a:r>
            <a:r>
              <a:rPr lang="el-GR" sz="2000" dirty="0">
                <a:latin typeface="Arial" panose="020B0604020202020204" pitchFamily="34" charset="0"/>
                <a:cs typeface="Arial" panose="020B0604020202020204" pitchFamily="34" charset="0"/>
              </a:rPr>
              <a:t> της βροχής έχουν σημειώσει σημαντική πτώση (μείωση της τιμής του </a:t>
            </a:r>
            <a:r>
              <a:rPr lang="el-GR" sz="2000" dirty="0" err="1">
                <a:latin typeface="Arial" panose="020B0604020202020204" pitchFamily="34" charset="0"/>
                <a:cs typeface="Arial" panose="020B0604020202020204" pitchFamily="34" charset="0"/>
              </a:rPr>
              <a:t>pH</a:t>
            </a:r>
            <a:r>
              <a:rPr lang="el-GR" sz="2000" dirty="0">
                <a:latin typeface="Arial" panose="020B0604020202020204" pitchFamily="34" charset="0"/>
                <a:cs typeface="Arial" panose="020B0604020202020204" pitchFamily="34" charset="0"/>
              </a:rPr>
              <a:t> αντιστοιχεί σε αύξηση της οξύτητας του νερού, και μάλιστα για μεταβολή του </a:t>
            </a:r>
            <a:r>
              <a:rPr lang="el-GR" sz="2000" dirty="0" err="1">
                <a:latin typeface="Arial" panose="020B0604020202020204" pitchFamily="34" charset="0"/>
                <a:cs typeface="Arial" panose="020B0604020202020204" pitchFamily="34" charset="0"/>
              </a:rPr>
              <a:t>pH</a:t>
            </a:r>
            <a:r>
              <a:rPr lang="el-GR" sz="2000" dirty="0">
                <a:latin typeface="Arial" panose="020B0604020202020204" pitchFamily="34" charset="0"/>
                <a:cs typeface="Arial" panose="020B0604020202020204" pitchFamily="34" charset="0"/>
              </a:rPr>
              <a:t> κατά μία μονάδα σημειώνεται δεκαπλάσια μεταβολή στην οξύτητα).</a:t>
            </a:r>
          </a:p>
          <a:p>
            <a:pPr algn="just"/>
            <a:r>
              <a:rPr lang="el-GR" sz="2000" dirty="0">
                <a:latin typeface="Arial" panose="020B0604020202020204" pitchFamily="34" charset="0"/>
                <a:cs typeface="Arial" panose="020B0604020202020204" pitchFamily="34" charset="0"/>
              </a:rPr>
              <a:t>Υπεύθυνες για την αύξηση της οξύτητας είναι κυρίως οι εκπομπές </a:t>
            </a:r>
            <a:r>
              <a:rPr lang="el-GR" sz="2000" b="1" dirty="0">
                <a:latin typeface="Arial" panose="020B0604020202020204" pitchFamily="34" charset="0"/>
                <a:cs typeface="Arial" panose="020B0604020202020204" pitchFamily="34" charset="0"/>
              </a:rPr>
              <a:t>διοξειδίου του θείου </a:t>
            </a:r>
            <a:r>
              <a:rPr lang="el-GR" sz="2000" dirty="0">
                <a:latin typeface="Arial" panose="020B0604020202020204" pitchFamily="34" charset="0"/>
                <a:cs typeface="Arial" panose="020B0604020202020204" pitchFamily="34" charset="0"/>
              </a:rPr>
              <a:t>και </a:t>
            </a:r>
            <a:r>
              <a:rPr lang="el-GR" sz="2000" b="1" dirty="0">
                <a:latin typeface="Arial" panose="020B0604020202020204" pitchFamily="34" charset="0"/>
                <a:cs typeface="Arial" panose="020B0604020202020204" pitchFamily="34" charset="0"/>
              </a:rPr>
              <a:t>οξειδίων του αζώτου </a:t>
            </a:r>
            <a:r>
              <a:rPr lang="el-GR" sz="2000" dirty="0">
                <a:latin typeface="Arial" panose="020B0604020202020204" pitchFamily="34" charset="0"/>
                <a:cs typeface="Arial" panose="020B0604020202020204" pitchFamily="34" charset="0"/>
              </a:rPr>
              <a:t>που προέρχονται από τη χρήση των ορυκτών καυσίμων στη βιομηχανία και τις μεταφορές. </a:t>
            </a:r>
            <a:endParaRPr lang="el-GR" sz="2000" dirty="0" smtClean="0">
              <a:latin typeface="Arial" panose="020B0604020202020204" pitchFamily="34" charset="0"/>
              <a:cs typeface="Arial" panose="020B0604020202020204" pitchFamily="34" charset="0"/>
            </a:endParaRPr>
          </a:p>
          <a:p>
            <a:pPr marL="109728" indent="0" algn="just">
              <a:buNone/>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6271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79512" y="612845"/>
            <a:ext cx="8784976" cy="7325082"/>
          </a:xfrm>
          <a:prstGeom prst="rect">
            <a:avLst/>
          </a:prstGeom>
        </p:spPr>
        <p:txBody>
          <a:bodyPr wrap="square">
            <a:spAutoFit/>
          </a:bodyPr>
          <a:lstStyle/>
          <a:p>
            <a:pPr marL="342900" indent="-342900" algn="just">
              <a:buFont typeface="Arial" panose="020B0604020202020204" pitchFamily="34" charset="0"/>
              <a:buChar char="•"/>
            </a:pPr>
            <a:r>
              <a:rPr lang="el-GR" sz="2000" dirty="0">
                <a:latin typeface="Arial" panose="020B0604020202020204" pitchFamily="34" charset="0"/>
                <a:cs typeface="Arial" panose="020B0604020202020204" pitchFamily="34" charset="0"/>
              </a:rPr>
              <a:t>Τα εκπεμπόμενα αέρια διαλύονται στην υγρασία της ατμόσφαιρας ή στο νερό της βροχής, σχηματίζοντας τα αντίστοιχα οξέα (</a:t>
            </a:r>
            <a:r>
              <a:rPr lang="el-GR" sz="2000" b="1" dirty="0">
                <a:latin typeface="Arial" panose="020B0604020202020204" pitchFamily="34" charset="0"/>
                <a:cs typeface="Arial" panose="020B0604020202020204" pitchFamily="34" charset="0"/>
              </a:rPr>
              <a:t>θειικό και νιτρικό οξύ</a:t>
            </a:r>
            <a:r>
              <a:rPr lang="el-GR" sz="2000" dirty="0">
                <a:latin typeface="Arial" panose="020B0604020202020204" pitchFamily="34" charset="0"/>
                <a:cs typeface="Arial" panose="020B0604020202020204" pitchFamily="34" charset="0"/>
              </a:rPr>
              <a:t>), με αποτέλεσμα να αυξάνουν την οξύτητά της. </a:t>
            </a:r>
            <a:endParaRPr lang="el-GR" sz="2000"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Υψηλές </a:t>
            </a:r>
            <a:r>
              <a:rPr lang="el-GR" sz="2000" dirty="0">
                <a:latin typeface="Arial" panose="020B0604020202020204" pitchFamily="34" charset="0"/>
                <a:cs typeface="Arial" panose="020B0604020202020204" pitchFamily="34" charset="0"/>
              </a:rPr>
              <a:t>συγκεντρώσεις αυτών των οξέων μπορούν να καταστρέψουν τα χερσαία και τα υδάτινα </a:t>
            </a:r>
            <a:r>
              <a:rPr lang="el-GR" sz="2000" dirty="0" smtClean="0">
                <a:latin typeface="Arial" panose="020B0604020202020204" pitchFamily="34" charset="0"/>
                <a:cs typeface="Arial" panose="020B0604020202020204" pitchFamily="34" charset="0"/>
              </a:rPr>
              <a:t>οικοσυστήματα. </a:t>
            </a:r>
            <a:r>
              <a:rPr lang="el-GR" sz="2000" dirty="0">
                <a:latin typeface="Arial" panose="020B0604020202020204" pitchFamily="34" charset="0"/>
                <a:cs typeface="Arial" panose="020B0604020202020204" pitchFamily="34" charset="0"/>
              </a:rPr>
              <a:t>Η όξινη βροχή μπορεί να καταστρέψει τα δάση, να μειώσει τη γεωργική παραγωγή και να επιταχύνει την υποβάθμιση των κτιρίων και των μαρμάρινων μνημείων</a:t>
            </a:r>
          </a:p>
          <a:p>
            <a:pPr marL="342900" indent="-342900"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Τα </a:t>
            </a:r>
            <a:r>
              <a:rPr lang="el-GR" sz="2000" dirty="0">
                <a:latin typeface="Arial" panose="020B0604020202020204" pitchFamily="34" charset="0"/>
                <a:cs typeface="Arial" panose="020B0604020202020204" pitchFamily="34" charset="0"/>
              </a:rPr>
              <a:t>υδάτινα οικοσυστήματα είναι ευαίσθητα στις μεταβολές της οξύτητας. </a:t>
            </a:r>
            <a:endParaRPr lang="el-GR" sz="2000"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Χαρακτηριστικό </a:t>
            </a:r>
            <a:r>
              <a:rPr lang="el-GR" sz="2000" dirty="0">
                <a:latin typeface="Arial" panose="020B0604020202020204" pitchFamily="34" charset="0"/>
                <a:cs typeface="Arial" panose="020B0604020202020204" pitchFamily="34" charset="0"/>
              </a:rPr>
              <a:t>παράδειγμα αποτελεί η λίμνη </a:t>
            </a:r>
            <a:r>
              <a:rPr lang="el-GR" sz="2000" dirty="0" err="1">
                <a:latin typeface="Arial" panose="020B0604020202020204" pitchFamily="34" charset="0"/>
                <a:cs typeface="Arial" panose="020B0604020202020204" pitchFamily="34" charset="0"/>
              </a:rPr>
              <a:t>Μπάρκενβατ</a:t>
            </a:r>
            <a:r>
              <a:rPr lang="el-GR" sz="2000" dirty="0">
                <a:latin typeface="Arial" panose="020B0604020202020204" pitchFamily="34" charset="0"/>
                <a:cs typeface="Arial" panose="020B0604020202020204" pitchFamily="34" charset="0"/>
              </a:rPr>
              <a:t> στη Νορβηγία, όπου ζούσαν μεγάλοι πληθυσμοί από πέστροφες και πέρκες. Η αύξηση της οξύτητας είχε ως αποτέλεσμα την πλήρη εξαφάνιση των πληθυσμών αυτών στα τέλη της δεκαετίας του ’70.</a:t>
            </a:r>
          </a:p>
          <a:p>
            <a:pPr marL="342900" indent="-342900" algn="just">
              <a:buFont typeface="Arial" panose="020B0604020202020204" pitchFamily="34" charset="0"/>
              <a:buChar char="•"/>
            </a:pPr>
            <a:r>
              <a:rPr lang="el-GR" sz="2000" dirty="0">
                <a:latin typeface="Arial" panose="020B0604020202020204" pitchFamily="34" charset="0"/>
                <a:cs typeface="Arial" panose="020B0604020202020204" pitchFamily="34" charset="0"/>
              </a:rPr>
              <a:t>Ένα από τα μεγαλύτερα προβλήματα που συνοδεύουν την όξινη βροχή είναι η υπέρβαση των εθνικών συνόρων. </a:t>
            </a:r>
            <a:endParaRPr lang="el-GR" sz="2000"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Συχνά </a:t>
            </a:r>
            <a:r>
              <a:rPr lang="el-GR" sz="2000" dirty="0">
                <a:latin typeface="Arial" panose="020B0604020202020204" pitchFamily="34" charset="0"/>
                <a:cs typeface="Arial" panose="020B0604020202020204" pitchFamily="34" charset="0"/>
              </a:rPr>
              <a:t>οι χώρες που υφίστανται τις επιπτώσεις της όξινης βροχής δεν είναι εκείνες που προκάλεσαν την αρχική ρύπανση. </a:t>
            </a:r>
            <a:endParaRPr lang="el-GR" sz="2000"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Χαρακτηριστικά </a:t>
            </a:r>
            <a:r>
              <a:rPr lang="el-GR" sz="2000" dirty="0">
                <a:latin typeface="Arial" panose="020B0604020202020204" pitchFamily="34" charset="0"/>
                <a:cs typeface="Arial" panose="020B0604020202020204" pitchFamily="34" charset="0"/>
              </a:rPr>
              <a:t>αναφέρουμε ότι το 95% των ποσοτήτων του θείου και του αζώτου που ρυπαίνει τα νορβηγικά οικοσυστήματα προέρχεται από κυρίως από τη Μεγάλη Βρετανία και τη Γερμανία</a:t>
            </a:r>
            <a:r>
              <a:rPr lang="el-GR" sz="2000" dirty="0" smtClean="0">
                <a:latin typeface="Arial" panose="020B0604020202020204" pitchFamily="34" charset="0"/>
                <a:cs typeface="Arial" panose="020B0604020202020204" pitchFamily="34" charset="0"/>
              </a:rPr>
              <a:t>.</a:t>
            </a:r>
          </a:p>
          <a:p>
            <a:endParaRPr lang="el-GR" dirty="0"/>
          </a:p>
          <a:p>
            <a:endParaRPr lang="el-GR" dirty="0" smtClean="0"/>
          </a:p>
          <a:p>
            <a:endParaRPr lang="el-GR" dirty="0"/>
          </a:p>
          <a:p>
            <a:endParaRPr lang="el-GR" dirty="0" smtClean="0"/>
          </a:p>
          <a:p>
            <a:endParaRPr lang="el-GR" dirty="0"/>
          </a:p>
        </p:txBody>
      </p:sp>
    </p:spTree>
    <p:extLst>
      <p:ext uri="{BB962C8B-B14F-4D97-AF65-F5344CB8AC3E}">
        <p14:creationId xmlns:p14="http://schemas.microsoft.com/office/powerpoint/2010/main" val="1845226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692696"/>
            <a:ext cx="8229600" cy="864096"/>
          </a:xfrm>
        </p:spPr>
        <p:txBody>
          <a:bodyPr/>
          <a:lstStyle/>
          <a:p>
            <a:r>
              <a:rPr lang="el-GR" dirty="0" smtClean="0"/>
              <a:t>Τρύπα του όζοντος</a:t>
            </a:r>
            <a:endParaRPr lang="el-GR" dirty="0"/>
          </a:p>
        </p:txBody>
      </p:sp>
      <p:sp>
        <p:nvSpPr>
          <p:cNvPr id="3" name="Θέση περιεχομένου 2"/>
          <p:cNvSpPr>
            <a:spLocks noGrp="1"/>
          </p:cNvSpPr>
          <p:nvPr>
            <p:ph idx="1"/>
          </p:nvPr>
        </p:nvSpPr>
        <p:spPr>
          <a:xfrm>
            <a:off x="179512" y="1628800"/>
            <a:ext cx="8712968" cy="4945736"/>
          </a:xfrm>
        </p:spPr>
        <p:txBody>
          <a:bodyPr>
            <a:normAutofit/>
          </a:bodyPr>
          <a:lstStyle/>
          <a:p>
            <a:pPr algn="just"/>
            <a:r>
              <a:rPr lang="el-GR" sz="2000" dirty="0" smtClean="0">
                <a:latin typeface="Arial" panose="020B0604020202020204" pitchFamily="34" charset="0"/>
                <a:cs typeface="Arial" panose="020B0604020202020204" pitchFamily="34" charset="0"/>
              </a:rPr>
              <a:t>τρύπα </a:t>
            </a:r>
            <a:r>
              <a:rPr lang="el-GR" sz="2000" dirty="0">
                <a:latin typeface="Arial" panose="020B0604020202020204" pitchFamily="34" charset="0"/>
                <a:cs typeface="Arial" panose="020B0604020202020204" pitchFamily="34" charset="0"/>
              </a:rPr>
              <a:t>του </a:t>
            </a:r>
            <a:r>
              <a:rPr lang="el-GR" sz="2000" dirty="0" smtClean="0">
                <a:latin typeface="Arial" panose="020B0604020202020204" pitchFamily="34" charset="0"/>
                <a:cs typeface="Arial" panose="020B0604020202020204" pitchFamily="34" charset="0"/>
              </a:rPr>
              <a:t>όζοντος: </a:t>
            </a:r>
            <a:r>
              <a:rPr lang="el-GR" sz="2000" dirty="0">
                <a:latin typeface="Arial" panose="020B0604020202020204" pitchFamily="34" charset="0"/>
                <a:cs typeface="Arial" panose="020B0604020202020204" pitchFamily="34" charset="0"/>
              </a:rPr>
              <a:t>οφείλεται </a:t>
            </a:r>
            <a:r>
              <a:rPr lang="el-GR" sz="2000" dirty="0" smtClean="0">
                <a:latin typeface="Arial" panose="020B0604020202020204" pitchFamily="34" charset="0"/>
                <a:cs typeface="Arial" panose="020B0604020202020204" pitchFamily="34" charset="0"/>
              </a:rPr>
              <a:t>σε </a:t>
            </a:r>
            <a:r>
              <a:rPr lang="el-GR" sz="2000" dirty="0">
                <a:latin typeface="Arial" panose="020B0604020202020204" pitchFamily="34" charset="0"/>
                <a:cs typeface="Arial" panose="020B0604020202020204" pitchFamily="34" charset="0"/>
              </a:rPr>
              <a:t>μια μορφή ατμοσφαιρικής </a:t>
            </a:r>
            <a:r>
              <a:rPr lang="el-GR" sz="2000" dirty="0" smtClean="0">
                <a:latin typeface="Arial" panose="020B0604020202020204" pitchFamily="34" charset="0"/>
                <a:cs typeface="Arial" panose="020B0604020202020204" pitchFamily="34" charset="0"/>
              </a:rPr>
              <a:t>ρύπανσης </a:t>
            </a:r>
          </a:p>
          <a:p>
            <a:pPr algn="just"/>
            <a:r>
              <a:rPr lang="el-GR" sz="2000" dirty="0" smtClean="0">
                <a:latin typeface="Arial" panose="020B0604020202020204" pitchFamily="34" charset="0"/>
                <a:cs typeface="Arial" panose="020B0604020202020204" pitchFamily="34" charset="0"/>
              </a:rPr>
              <a:t>Η Γη περιβάλλεται </a:t>
            </a:r>
            <a:r>
              <a:rPr lang="el-GR" sz="2000" dirty="0">
                <a:latin typeface="Arial" panose="020B0604020202020204" pitchFamily="34" charset="0"/>
                <a:cs typeface="Arial" panose="020B0604020202020204" pitchFamily="34" charset="0"/>
              </a:rPr>
              <a:t>από την </a:t>
            </a:r>
            <a:r>
              <a:rPr lang="el-GR" sz="2000" dirty="0" smtClean="0">
                <a:latin typeface="Arial" panose="020B0604020202020204" pitchFamily="34" charset="0"/>
                <a:cs typeface="Arial" panose="020B0604020202020204" pitchFamily="34" charset="0"/>
              </a:rPr>
              <a:t>ατμόσφαιρα - Στα </a:t>
            </a:r>
            <a:r>
              <a:rPr lang="el-GR" sz="2000" dirty="0">
                <a:latin typeface="Arial" panose="020B0604020202020204" pitchFamily="34" charset="0"/>
                <a:cs typeface="Arial" panose="020B0604020202020204" pitchFamily="34" charset="0"/>
              </a:rPr>
              <a:t>ανώτερα στρώματα της ατμόσφαιρας βρίσκεται το λεγόμενο στρώμα ή στιβάδα του </a:t>
            </a:r>
            <a:r>
              <a:rPr lang="el-GR" sz="2000" dirty="0" smtClean="0">
                <a:latin typeface="Arial" panose="020B0604020202020204" pitchFamily="34" charset="0"/>
                <a:cs typeface="Arial" panose="020B0604020202020204" pitchFamily="34" charset="0"/>
              </a:rPr>
              <a:t>όζοντος Ο3 - προστατεύει </a:t>
            </a:r>
            <a:r>
              <a:rPr lang="el-GR" sz="2000" dirty="0">
                <a:latin typeface="Arial" panose="020B0604020202020204" pitchFamily="34" charset="0"/>
                <a:cs typeface="Arial" panose="020B0604020202020204" pitchFamily="34" charset="0"/>
              </a:rPr>
              <a:t>τη Γη από την ηλιακή ακτινοβολία, απορροφώντας σημαντικό τμήμα της υπεριώδους ακτινοβολίας, η οποία είναι βλαβερή για τον ανθρώπινο οργανισμό</a:t>
            </a:r>
            <a:r>
              <a:rPr lang="el-GR" sz="2000" dirty="0" smtClean="0">
                <a:latin typeface="Arial" panose="020B0604020202020204" pitchFamily="34" charset="0"/>
                <a:cs typeface="Arial" panose="020B0604020202020204" pitchFamily="34" charset="0"/>
              </a:rPr>
              <a:t>.</a:t>
            </a:r>
          </a:p>
          <a:p>
            <a:pPr algn="just"/>
            <a:r>
              <a:rPr lang="el-GR" sz="2000" dirty="0">
                <a:latin typeface="Arial" panose="020B0604020202020204" pitchFamily="34" charset="0"/>
                <a:cs typeface="Arial" panose="020B0604020202020204" pitchFamily="34" charset="0"/>
              </a:rPr>
              <a:t>Αυτή όμως η στιβάδα του όζοντος άρχισε να λεπταίνει εδώ και μερικές δεκαετίες, ένα φαινόμενο που θεωρείται πως δημιουργήθηκε από υπερβολική χρήση </a:t>
            </a:r>
            <a:r>
              <a:rPr lang="el-GR" sz="2000" dirty="0" err="1">
                <a:latin typeface="Arial" panose="020B0604020202020204" pitchFamily="34" charset="0"/>
                <a:cs typeface="Arial" panose="020B0604020202020204" pitchFamily="34" charset="0"/>
              </a:rPr>
              <a:t>χλωροφθορανθράκων</a:t>
            </a:r>
            <a:r>
              <a:rPr lang="el-GR" sz="2000" dirty="0">
                <a:latin typeface="Arial" panose="020B0604020202020204" pitchFamily="34" charset="0"/>
                <a:cs typeface="Arial" panose="020B0604020202020204" pitchFamily="34" charset="0"/>
              </a:rPr>
              <a:t> (CFC ή </a:t>
            </a:r>
            <a:r>
              <a:rPr lang="el-GR" sz="2000" dirty="0" err="1">
                <a:latin typeface="Arial" panose="020B0604020202020204" pitchFamily="34" charset="0"/>
                <a:cs typeface="Arial" panose="020B0604020202020204" pitchFamily="34" charset="0"/>
              </a:rPr>
              <a:t>φρέον</a:t>
            </a:r>
            <a:r>
              <a:rPr lang="el-GR" sz="2000" dirty="0">
                <a:latin typeface="Arial" panose="020B0604020202020204" pitchFamily="34" charset="0"/>
                <a:cs typeface="Arial" panose="020B0604020202020204" pitchFamily="34" charset="0"/>
              </a:rPr>
              <a:t>) και </a:t>
            </a:r>
            <a:r>
              <a:rPr lang="el-GR" sz="2000" dirty="0" err="1">
                <a:latin typeface="Arial" panose="020B0604020202020204" pitchFamily="34" charset="0"/>
                <a:cs typeface="Arial" panose="020B0604020202020204" pitchFamily="34" charset="0"/>
              </a:rPr>
              <a:t>βρωμοφθορανθράκων</a:t>
            </a:r>
            <a:r>
              <a:rPr lang="el-GR" sz="2000" dirty="0">
                <a:latin typeface="Arial" panose="020B0604020202020204" pitchFamily="34" charset="0"/>
                <a:cs typeface="Arial" panose="020B0604020202020204" pitchFamily="34" charset="0"/>
              </a:rPr>
              <a:t>.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Οι </a:t>
            </a:r>
            <a:r>
              <a:rPr lang="el-GR" sz="2000" dirty="0" err="1">
                <a:latin typeface="Arial" panose="020B0604020202020204" pitchFamily="34" charset="0"/>
                <a:cs typeface="Arial" panose="020B0604020202020204" pitchFamily="34" charset="0"/>
              </a:rPr>
              <a:t>χλωροφθοράνθρακες</a:t>
            </a:r>
            <a:r>
              <a:rPr lang="el-GR" sz="2000" dirty="0">
                <a:latin typeface="Arial" panose="020B0604020202020204" pitchFamily="34" charset="0"/>
                <a:cs typeface="Arial" panose="020B0604020202020204" pitchFamily="34" charset="0"/>
              </a:rPr>
              <a:t> είναι χημικές ενώσεις, οι οποίες άρχισαν να χρησιμοποιούνται από το 1928 σε ψυγεία, κλιματιστικά μηχανήματα, ως προωθητικά αέρια σε διάφορα σπρέι, ως διαλύτες και ως καθαριστικά ηλεκτρονικών κυκλωμάτων</a:t>
            </a:r>
          </a:p>
        </p:txBody>
      </p:sp>
    </p:spTree>
    <p:extLst>
      <p:ext uri="{BB962C8B-B14F-4D97-AF65-F5344CB8AC3E}">
        <p14:creationId xmlns:p14="http://schemas.microsoft.com/office/powerpoint/2010/main" val="285895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620688"/>
            <a:ext cx="8229600" cy="936104"/>
          </a:xfrm>
        </p:spPr>
        <p:txBody>
          <a:bodyPr/>
          <a:lstStyle/>
          <a:p>
            <a:r>
              <a:rPr lang="el-GR" dirty="0" smtClean="0"/>
              <a:t>Τρύπα του όζοντος</a:t>
            </a:r>
            <a:endParaRPr lang="el-GR" dirty="0"/>
          </a:p>
        </p:txBody>
      </p:sp>
      <p:sp>
        <p:nvSpPr>
          <p:cNvPr id="3" name="Θέση περιεχομένου 2"/>
          <p:cNvSpPr>
            <a:spLocks noGrp="1"/>
          </p:cNvSpPr>
          <p:nvPr>
            <p:ph idx="1"/>
          </p:nvPr>
        </p:nvSpPr>
        <p:spPr>
          <a:xfrm>
            <a:off x="0" y="1628800"/>
            <a:ext cx="8686800" cy="4945736"/>
          </a:xfrm>
        </p:spPr>
        <p:txBody>
          <a:bodyPr>
            <a:normAutofit fontScale="70000" lnSpcReduction="20000"/>
          </a:bodyPr>
          <a:lstStyle/>
          <a:p>
            <a:pPr algn="just"/>
            <a:r>
              <a:rPr lang="el-GR" dirty="0">
                <a:latin typeface="Arial" panose="020B0604020202020204" pitchFamily="34" charset="0"/>
                <a:cs typeface="Arial" panose="020B0604020202020204" pitchFamily="34" charset="0"/>
              </a:rPr>
              <a:t>Οι αντίστοιχες </a:t>
            </a:r>
            <a:r>
              <a:rPr lang="el-GR" dirty="0" smtClean="0">
                <a:latin typeface="Arial" panose="020B0604020202020204" pitchFamily="34" charset="0"/>
                <a:cs typeface="Arial" panose="020B0604020202020204" pitchFamily="34" charset="0"/>
              </a:rPr>
              <a:t>χρωμιούχες </a:t>
            </a:r>
            <a:r>
              <a:rPr lang="el-GR" dirty="0">
                <a:latin typeface="Arial" panose="020B0604020202020204" pitchFamily="34" charset="0"/>
                <a:cs typeface="Arial" panose="020B0604020202020204" pitchFamily="34" charset="0"/>
              </a:rPr>
              <a:t>ενώσεις, οι βρωμοφθοράνθρακες, με την εμπορική ονομασία Xalon, </a:t>
            </a:r>
            <a:r>
              <a:rPr lang="el-GR" dirty="0" smtClean="0">
                <a:latin typeface="Arial" panose="020B0604020202020204" pitchFamily="34" charset="0"/>
                <a:cs typeface="Arial" panose="020B0604020202020204" pitchFamily="34" charset="0"/>
              </a:rPr>
              <a:t>χρησιμοποιούνταν ως </a:t>
            </a:r>
            <a:r>
              <a:rPr lang="el-GR" dirty="0">
                <a:latin typeface="Arial" panose="020B0604020202020204" pitchFamily="34" charset="0"/>
                <a:cs typeface="Arial" panose="020B0604020202020204" pitchFamily="34" charset="0"/>
              </a:rPr>
              <a:t>πυροσβεστικά μέσα</a:t>
            </a:r>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σε γομώσεις </a:t>
            </a:r>
            <a:r>
              <a:rPr lang="el-GR" dirty="0" smtClean="0">
                <a:latin typeface="Arial" panose="020B0604020202020204" pitchFamily="34" charset="0"/>
                <a:cs typeface="Arial" panose="020B0604020202020204" pitchFamily="34" charset="0"/>
              </a:rPr>
              <a:t>πυροσβεστήρων. </a:t>
            </a:r>
          </a:p>
          <a:p>
            <a:pPr algn="just"/>
            <a:r>
              <a:rPr lang="el-GR" dirty="0" smtClean="0">
                <a:latin typeface="Arial" panose="020B0604020202020204" pitchFamily="34" charset="0"/>
                <a:cs typeface="Arial" panose="020B0604020202020204" pitchFamily="34" charset="0"/>
              </a:rPr>
              <a:t>απελευθερώνονται </a:t>
            </a:r>
            <a:r>
              <a:rPr lang="el-GR" dirty="0">
                <a:latin typeface="Arial" panose="020B0604020202020204" pitchFamily="34" charset="0"/>
                <a:cs typeface="Arial" panose="020B0604020202020204" pitchFamily="34" charset="0"/>
              </a:rPr>
              <a:t>στον </a:t>
            </a:r>
            <a:r>
              <a:rPr lang="el-GR" dirty="0" smtClean="0">
                <a:latin typeface="Arial" panose="020B0604020202020204" pitchFamily="34" charset="0"/>
                <a:cs typeface="Arial" panose="020B0604020202020204" pitchFamily="34" charset="0"/>
              </a:rPr>
              <a:t>αέρα – ανεβαίνουν </a:t>
            </a:r>
            <a:r>
              <a:rPr lang="el-GR" dirty="0">
                <a:latin typeface="Arial" panose="020B0604020202020204" pitchFamily="34" charset="0"/>
                <a:cs typeface="Arial" panose="020B0604020202020204" pitchFamily="34" charset="0"/>
              </a:rPr>
              <a:t>στην </a:t>
            </a:r>
            <a:r>
              <a:rPr lang="el-GR" dirty="0" smtClean="0">
                <a:latin typeface="Arial" panose="020B0604020202020204" pitchFamily="34" charset="0"/>
                <a:cs typeface="Arial" panose="020B0604020202020204" pitchFamily="34" charset="0"/>
              </a:rPr>
              <a:t>ατμόσφαιρα -  καταλήγουν </a:t>
            </a:r>
            <a:r>
              <a:rPr lang="el-GR" dirty="0">
                <a:latin typeface="Arial" panose="020B0604020202020204" pitchFamily="34" charset="0"/>
                <a:cs typeface="Arial" panose="020B0604020202020204" pitchFamily="34" charset="0"/>
              </a:rPr>
              <a:t>στη στιβάδα του όζοντος, και έπειτα από μια σειρά χημικών διεργασιών, καταστρέφουν το όζον, μειώνοντας το πάχος της στιβάδας</a:t>
            </a:r>
            <a:r>
              <a:rPr lang="el-GR" dirty="0" smtClean="0">
                <a:latin typeface="Arial" panose="020B0604020202020204" pitchFamily="34" charset="0"/>
                <a:cs typeface="Arial" panose="020B0604020202020204" pitchFamily="34" charset="0"/>
              </a:rPr>
              <a:t>.</a:t>
            </a:r>
          </a:p>
          <a:p>
            <a:pPr algn="just"/>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Έτσι δημιουργήθηκε η λεγόμενη «τρύπα του όζοντος», η οποία είναι εντονότερη πάνω από την Ανταρκτική και ανακαλύφθηκε μόλις το 1985</a:t>
            </a:r>
            <a:r>
              <a:rPr lang="el-GR" dirty="0" smtClean="0">
                <a:latin typeface="Arial" panose="020B0604020202020204" pitchFamily="34" charset="0"/>
                <a:cs typeface="Arial" panose="020B0604020202020204" pitchFamily="34" charset="0"/>
              </a:rPr>
              <a:t>.</a:t>
            </a:r>
          </a:p>
          <a:p>
            <a:pPr algn="just"/>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Το όζον καταστρέφεται και από άλλους ρύπους, όπως τα αέρια των κινητήρων των αεριωθουμένων αεροπλάνων. </a:t>
            </a:r>
            <a:endParaRPr lang="el-GR" dirty="0" smtClean="0">
              <a:latin typeface="Arial" panose="020B0604020202020204" pitchFamily="34" charset="0"/>
              <a:cs typeface="Arial" panose="020B0604020202020204" pitchFamily="34" charset="0"/>
            </a:endParaRPr>
          </a:p>
          <a:p>
            <a:pPr algn="just"/>
            <a:r>
              <a:rPr lang="el-GR" dirty="0" smtClean="0">
                <a:latin typeface="Arial" panose="020B0604020202020204" pitchFamily="34" charset="0"/>
                <a:cs typeface="Arial" panose="020B0604020202020204" pitchFamily="34" charset="0"/>
              </a:rPr>
              <a:t>μείωση </a:t>
            </a:r>
            <a:r>
              <a:rPr lang="el-GR" dirty="0">
                <a:latin typeface="Arial" panose="020B0604020202020204" pitchFamily="34" charset="0"/>
                <a:cs typeface="Arial" panose="020B0604020202020204" pitchFamily="34" charset="0"/>
              </a:rPr>
              <a:t>του στρώματος του όζοντος γύρω στο 10% μπορεί να έχει ολέθριες επιπτώσεις στην </a:t>
            </a:r>
            <a:r>
              <a:rPr lang="el-GR" dirty="0" smtClean="0">
                <a:latin typeface="Arial" panose="020B0604020202020204" pitchFamily="34" charset="0"/>
                <a:cs typeface="Arial" panose="020B0604020202020204" pitchFamily="34" charset="0"/>
              </a:rPr>
              <a:t>υγεία: </a:t>
            </a:r>
            <a:r>
              <a:rPr lang="el-GR" dirty="0">
                <a:latin typeface="Arial" panose="020B0604020202020204" pitchFamily="34" charset="0"/>
                <a:cs typeface="Arial" panose="020B0604020202020204" pitchFamily="34" charset="0"/>
              </a:rPr>
              <a:t>εξασθενώντας το ανοσοποιητικό σύστημα και αυξάνοντας τα κρούσματα καρκίνου του δέρματος. </a:t>
            </a:r>
            <a:endParaRPr lang="el-GR" dirty="0" smtClean="0">
              <a:latin typeface="Arial" panose="020B0604020202020204" pitchFamily="34" charset="0"/>
              <a:cs typeface="Arial" panose="020B0604020202020204" pitchFamily="34" charset="0"/>
            </a:endParaRPr>
          </a:p>
          <a:p>
            <a:pPr algn="just"/>
            <a:r>
              <a:rPr lang="el-GR" dirty="0" smtClean="0">
                <a:latin typeface="Arial" panose="020B0604020202020204" pitchFamily="34" charset="0"/>
                <a:cs typeface="Arial" panose="020B0604020202020204" pitchFamily="34" charset="0"/>
              </a:rPr>
              <a:t>Σήμερα </a:t>
            </a:r>
            <a:r>
              <a:rPr lang="el-GR" dirty="0">
                <a:latin typeface="Arial" panose="020B0604020202020204" pitchFamily="34" charset="0"/>
                <a:cs typeface="Arial" panose="020B0604020202020204" pitchFamily="34" charset="0"/>
              </a:rPr>
              <a:t>έχει απαγορευτεί η χρήση </a:t>
            </a:r>
            <a:r>
              <a:rPr lang="el-GR" dirty="0" err="1">
                <a:latin typeface="Arial" panose="020B0604020202020204" pitchFamily="34" charset="0"/>
                <a:cs typeface="Arial" panose="020B0604020202020204" pitchFamily="34" charset="0"/>
              </a:rPr>
              <a:t>χλωροφθορανθράκων</a:t>
            </a:r>
            <a:r>
              <a:rPr lang="el-GR" dirty="0">
                <a:latin typeface="Arial" panose="020B0604020202020204" pitchFamily="34" charset="0"/>
                <a:cs typeface="Arial" panose="020B0604020202020204" pitchFamily="34" charset="0"/>
              </a:rPr>
              <a:t> και έχουν αντικατασταθεί από άλλες, μη βλαπτικές ενώσεις. </a:t>
            </a:r>
            <a:endParaRPr lang="el-GR" dirty="0" smtClean="0">
              <a:latin typeface="Arial" panose="020B0604020202020204" pitchFamily="34" charset="0"/>
              <a:cs typeface="Arial" panose="020B0604020202020204" pitchFamily="34" charset="0"/>
            </a:endParaRPr>
          </a:p>
          <a:p>
            <a:pPr algn="just"/>
            <a:r>
              <a:rPr lang="el-GR" dirty="0" smtClean="0">
                <a:latin typeface="Arial" panose="020B0604020202020204" pitchFamily="34" charset="0"/>
                <a:cs typeface="Arial" panose="020B0604020202020204" pitchFamily="34" charset="0"/>
              </a:rPr>
              <a:t>Η </a:t>
            </a:r>
            <a:r>
              <a:rPr lang="el-GR" dirty="0">
                <a:latin typeface="Arial" panose="020B0604020202020204" pitchFamily="34" charset="0"/>
                <a:cs typeface="Arial" panose="020B0604020202020204" pitchFamily="34" charset="0"/>
              </a:rPr>
              <a:t>τρύπα του όζοντος συμβάλλει και στην κλιματική </a:t>
            </a:r>
            <a:r>
              <a:rPr lang="el-GR" dirty="0" smtClean="0">
                <a:latin typeface="Arial" panose="020B0604020202020204" pitchFamily="34" charset="0"/>
                <a:cs typeface="Arial" panose="020B0604020202020204" pitchFamily="34" charset="0"/>
              </a:rPr>
              <a:t>αλλαγή</a:t>
            </a:r>
            <a:r>
              <a:rPr lang="el-GR" dirty="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  υπεριώδης ακτινοβολία </a:t>
            </a:r>
            <a:r>
              <a:rPr lang="el-GR" dirty="0">
                <a:latin typeface="Arial" panose="020B0604020202020204" pitchFamily="34" charset="0"/>
                <a:cs typeface="Arial" panose="020B0604020202020204" pitchFamily="34" charset="0"/>
              </a:rPr>
              <a:t>που περνά στην ατμόσφαιρα βοηθά στην υπερθέρμανση του πλανήτη και στο λιώσιμο των πάγων</a:t>
            </a:r>
          </a:p>
        </p:txBody>
      </p:sp>
    </p:spTree>
    <p:extLst>
      <p:ext uri="{BB962C8B-B14F-4D97-AF65-F5344CB8AC3E}">
        <p14:creationId xmlns:p14="http://schemas.microsoft.com/office/powerpoint/2010/main" val="2174087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smtClean="0"/>
              <a:t>ΔΙΑΧΕΙΡΙΣΗ ΑΕΡΙΩΝ ΡΥΠΩΝ</a:t>
            </a:r>
            <a:endParaRPr lang="el-GR" dirty="0"/>
          </a:p>
        </p:txBody>
      </p:sp>
      <p:sp>
        <p:nvSpPr>
          <p:cNvPr id="5" name="Υπότιτλος 4"/>
          <p:cNvSpPr>
            <a:spLocks noGrp="1"/>
          </p:cNvSpPr>
          <p:nvPr>
            <p:ph type="subTitle" idx="1"/>
          </p:nvPr>
        </p:nvSpPr>
        <p:spPr>
          <a:xfrm>
            <a:off x="6156176" y="6216000"/>
            <a:ext cx="56456" cy="45719"/>
          </a:xfrm>
        </p:spPr>
        <p:txBody>
          <a:bodyPr>
            <a:normAutofit fontScale="25000" lnSpcReduction="20000"/>
          </a:bodyPr>
          <a:lstStyle/>
          <a:p>
            <a:r>
              <a:rPr lang="el-GR" dirty="0"/>
              <a:t>α</a:t>
            </a:r>
          </a:p>
        </p:txBody>
      </p:sp>
    </p:spTree>
    <p:extLst>
      <p:ext uri="{BB962C8B-B14F-4D97-AF65-F5344CB8AC3E}">
        <p14:creationId xmlns:p14="http://schemas.microsoft.com/office/powerpoint/2010/main" val="4086336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64704"/>
            <a:ext cx="8229600" cy="1008112"/>
          </a:xfrm>
        </p:spPr>
        <p:txBody>
          <a:bodyPr/>
          <a:lstStyle/>
          <a:p>
            <a:r>
              <a:rPr lang="el-GR" dirty="0" smtClean="0"/>
              <a:t>Μέθοδοι καθαρισμού αερολυμάτων</a:t>
            </a:r>
            <a:endParaRPr lang="el-GR" dirty="0"/>
          </a:p>
        </p:txBody>
      </p:sp>
      <p:sp>
        <p:nvSpPr>
          <p:cNvPr id="3" name="Θέση περιεχομένου 2"/>
          <p:cNvSpPr>
            <a:spLocks noGrp="1"/>
          </p:cNvSpPr>
          <p:nvPr>
            <p:ph idx="1"/>
          </p:nvPr>
        </p:nvSpPr>
        <p:spPr/>
        <p:txBody>
          <a:bodyPr>
            <a:normAutofit/>
          </a:bodyPr>
          <a:lstStyle/>
          <a:p>
            <a:pPr algn="just"/>
            <a:r>
              <a:rPr lang="el-GR" sz="2000" dirty="0" smtClean="0">
                <a:latin typeface="Arial" panose="020B0604020202020204" pitchFamily="34" charset="0"/>
                <a:cs typeface="Arial" panose="020B0604020202020204" pitchFamily="34" charset="0"/>
              </a:rPr>
              <a:t>Αερολύματα (</a:t>
            </a:r>
            <a:r>
              <a:rPr lang="el-GR" sz="2000" dirty="0" smtClean="0">
                <a:latin typeface="Arial" panose="020B0604020202020204" pitchFamily="34" charset="0"/>
                <a:cs typeface="Arial" panose="020B0604020202020204" pitchFamily="34" charset="0"/>
              </a:rPr>
              <a:t>μίγματα </a:t>
            </a:r>
            <a:r>
              <a:rPr lang="el-GR" sz="2000" dirty="0" smtClean="0">
                <a:latin typeface="Arial" panose="020B0604020202020204" pitchFamily="34" charset="0"/>
                <a:cs typeface="Arial" panose="020B0604020202020204" pitchFamily="34" charset="0"/>
              </a:rPr>
              <a:t>αερίων, ατμών και σωματιδίων που εκπέμπονται από ανθρωπογενείς πηγές)</a:t>
            </a:r>
          </a:p>
          <a:p>
            <a:pPr marL="109728" indent="0" algn="just">
              <a:buNone/>
            </a:pPr>
            <a:endParaRPr lang="el-GR" sz="2000" dirty="0" smtClean="0">
              <a:latin typeface="Arial" panose="020B0604020202020204" pitchFamily="34" charset="0"/>
              <a:cs typeface="Arial" panose="020B0604020202020204" pitchFamily="34" charset="0"/>
            </a:endParaRPr>
          </a:p>
          <a:p>
            <a:pPr algn="just"/>
            <a:r>
              <a:rPr lang="el-GR" sz="2400" b="1" dirty="0" smtClean="0">
                <a:latin typeface="Arial" panose="020B0604020202020204" pitchFamily="34" charset="0"/>
                <a:cs typeface="Arial" panose="020B0604020202020204" pitchFamily="34" charset="0"/>
              </a:rPr>
              <a:t>Περιορισμός της ρύπανσης από εκπομπές αέριων</a:t>
            </a:r>
            <a:r>
              <a:rPr lang="el-GR" sz="2000" dirty="0" smtClean="0">
                <a:latin typeface="Arial" panose="020B0604020202020204" pitchFamily="34" charset="0"/>
                <a:cs typeface="Arial" panose="020B0604020202020204" pitchFamily="34" charset="0"/>
              </a:rPr>
              <a:t>:</a:t>
            </a:r>
          </a:p>
          <a:p>
            <a:pPr marL="109728" indent="0" algn="just">
              <a:buNone/>
            </a:pPr>
            <a:endParaRPr lang="el-GR" sz="2000" dirty="0" smtClean="0">
              <a:latin typeface="Arial" panose="020B0604020202020204" pitchFamily="34" charset="0"/>
              <a:cs typeface="Arial" panose="020B0604020202020204" pitchFamily="34" charset="0"/>
            </a:endParaRP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Συμπύκνωση</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Απορρόφηση</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Προσρόφηση</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Καύση-θερμική οξείδωση</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Χημική κατεργασία</a:t>
            </a:r>
          </a:p>
          <a:p>
            <a:pPr algn="just"/>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861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Εισαγωγή </a:t>
            </a:r>
            <a:endParaRPr lang="el-GR" dirty="0"/>
          </a:p>
        </p:txBody>
      </p:sp>
      <p:sp>
        <p:nvSpPr>
          <p:cNvPr id="3" name="Θέση περιεχομένου 2"/>
          <p:cNvSpPr>
            <a:spLocks noGrp="1"/>
          </p:cNvSpPr>
          <p:nvPr>
            <p:ph idx="1"/>
          </p:nvPr>
        </p:nvSpPr>
        <p:spPr>
          <a:xfrm>
            <a:off x="251520" y="2249424"/>
            <a:ext cx="8784976" cy="4325112"/>
          </a:xfrm>
        </p:spPr>
        <p:txBody>
          <a:bodyPr>
            <a:normAutofit/>
          </a:bodyPr>
          <a:lstStyle/>
          <a:p>
            <a:pPr marL="109728" indent="0" algn="just">
              <a:buNone/>
            </a:pPr>
            <a:r>
              <a:rPr lang="el-GR" sz="2000" dirty="0" smtClean="0">
                <a:latin typeface="Arial" panose="020B0604020202020204" pitchFamily="34" charset="0"/>
                <a:cs typeface="Arial" panose="020B0604020202020204" pitchFamily="34" charset="0"/>
              </a:rPr>
              <a:t>Η ιστορία της ρύπανσης του περιβάλλοντος παλιά όσο και η ιστορία του ανθρώπινου γένους</a:t>
            </a:r>
          </a:p>
          <a:p>
            <a:pPr marL="109728" indent="0" algn="just">
              <a:buNone/>
            </a:pPr>
            <a:r>
              <a:rPr lang="el-GR" sz="2000" dirty="0" smtClean="0">
                <a:latin typeface="Arial" panose="020B0604020202020204" pitchFamily="34" charset="0"/>
                <a:cs typeface="Arial" panose="020B0604020202020204" pitchFamily="34" charset="0"/>
              </a:rPr>
              <a:t>Η μελέτη </a:t>
            </a:r>
            <a:r>
              <a:rPr lang="el-GR" sz="2000" dirty="0">
                <a:latin typeface="Arial" panose="020B0604020202020204" pitchFamily="34" charset="0"/>
                <a:cs typeface="Arial" panose="020B0604020202020204" pitchFamily="34" charset="0"/>
              </a:rPr>
              <a:t>της δημιουργίας, της μεταφοράς και της κατεργασίας αερίων, υγρών και στερεών </a:t>
            </a:r>
            <a:r>
              <a:rPr lang="el-GR" sz="2000" dirty="0" smtClean="0">
                <a:latin typeface="Arial" panose="020B0604020202020204" pitchFamily="34" charset="0"/>
                <a:cs typeface="Arial" panose="020B0604020202020204" pitchFamily="34" charset="0"/>
              </a:rPr>
              <a:t>ρύπων είναι σημαντική αλλά και απαραίτητη για μελλοντική ενασχόληση </a:t>
            </a:r>
            <a:r>
              <a:rPr lang="el-GR" sz="2000" dirty="0">
                <a:latin typeface="Arial" panose="020B0604020202020204" pitchFamily="34" charset="0"/>
                <a:cs typeface="Arial" panose="020B0604020202020204" pitchFamily="34" charset="0"/>
              </a:rPr>
              <a:t>με ειδικά περιβαλλοντικά θέματα </a:t>
            </a:r>
            <a:r>
              <a:rPr lang="el-GR" sz="2000" dirty="0" smtClean="0">
                <a:latin typeface="Arial" panose="020B0604020202020204" pitchFamily="34" charset="0"/>
                <a:cs typeface="Arial" panose="020B0604020202020204" pitchFamily="34" charset="0"/>
              </a:rPr>
              <a:t>όπως:</a:t>
            </a:r>
          </a:p>
          <a:p>
            <a:pPr algn="just"/>
            <a:r>
              <a:rPr lang="el-GR" sz="2000" dirty="0" smtClean="0">
                <a:latin typeface="Arial" panose="020B0604020202020204" pitchFamily="34" charset="0"/>
                <a:cs typeface="Arial" panose="020B0604020202020204" pitchFamily="34" charset="0"/>
              </a:rPr>
              <a:t>οι </a:t>
            </a:r>
            <a:r>
              <a:rPr lang="el-GR" sz="2000" dirty="0">
                <a:latin typeface="Arial" panose="020B0604020202020204" pitchFamily="34" charset="0"/>
                <a:cs typeface="Arial" panose="020B0604020202020204" pitchFamily="34" charset="0"/>
              </a:rPr>
              <a:t>Μελέτες Περιβαλλοντικών Επιπτώσεων,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η </a:t>
            </a:r>
            <a:r>
              <a:rPr lang="el-GR" sz="2000" dirty="0">
                <a:latin typeface="Arial" panose="020B0604020202020204" pitchFamily="34" charset="0"/>
                <a:cs typeface="Arial" panose="020B0604020202020204" pitchFamily="34" charset="0"/>
              </a:rPr>
              <a:t>διαχείριση αποβλήτων,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οι </a:t>
            </a:r>
            <a:r>
              <a:rPr lang="el-GR" sz="2000" dirty="0">
                <a:latin typeface="Arial" panose="020B0604020202020204" pitchFamily="34" charset="0"/>
                <a:cs typeface="Arial" panose="020B0604020202020204" pitchFamily="34" charset="0"/>
              </a:rPr>
              <a:t>Ειδικές Περιβαλλοντικές Μελέτες,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ο </a:t>
            </a:r>
            <a:r>
              <a:rPr lang="el-GR" sz="2000" dirty="0">
                <a:latin typeface="Arial" panose="020B0604020202020204" pitchFamily="34" charset="0"/>
                <a:cs typeface="Arial" panose="020B0604020202020204" pitchFamily="34" charset="0"/>
              </a:rPr>
              <a:t>περιβαλλοντικός σχεδιασμός σε επίπεδο τοπικής αυτοδιοίκησης,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η </a:t>
            </a:r>
            <a:r>
              <a:rPr lang="el-GR" sz="2000" dirty="0">
                <a:latin typeface="Arial" panose="020B0604020202020204" pitchFamily="34" charset="0"/>
                <a:cs typeface="Arial" panose="020B0604020202020204" pitchFamily="34" charset="0"/>
              </a:rPr>
              <a:t>χωροθέτηση Χώρων Υγειονομικής Ταφής Απορριμμάτων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και </a:t>
            </a:r>
            <a:r>
              <a:rPr lang="el-GR" sz="2000" dirty="0">
                <a:latin typeface="Arial" panose="020B0604020202020204" pitchFamily="34" charset="0"/>
                <a:cs typeface="Arial" panose="020B0604020202020204" pitchFamily="34" charset="0"/>
              </a:rPr>
              <a:t>η χωροθέτηση βιομηχανικών και επιχειρηματικών περιοχών</a:t>
            </a:r>
          </a:p>
        </p:txBody>
      </p:sp>
    </p:spTree>
    <p:extLst>
      <p:ext uri="{BB962C8B-B14F-4D97-AF65-F5344CB8AC3E}">
        <p14:creationId xmlns:p14="http://schemas.microsoft.com/office/powerpoint/2010/main" val="2917506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1. Συμπύκνωση </a:t>
            </a:r>
            <a:endParaRPr lang="el-GR" dirty="0"/>
          </a:p>
        </p:txBody>
      </p:sp>
      <p:sp>
        <p:nvSpPr>
          <p:cNvPr id="3" name="Θέση περιεχομένου 2"/>
          <p:cNvSpPr>
            <a:spLocks noGrp="1"/>
          </p:cNvSpPr>
          <p:nvPr>
            <p:ph idx="1"/>
          </p:nvPr>
        </p:nvSpPr>
        <p:spPr/>
        <p:txBody>
          <a:bodyPr>
            <a:normAutofit/>
          </a:bodyPr>
          <a:lstStyle/>
          <a:p>
            <a:pPr algn="just"/>
            <a:r>
              <a:rPr lang="el-GR" sz="2000" dirty="0" smtClean="0">
                <a:latin typeface="Arial" panose="020B0604020202020204" pitchFamily="34" charset="0"/>
                <a:cs typeface="Arial" panose="020B0604020202020204" pitchFamily="34" charset="0"/>
              </a:rPr>
              <a:t>Χρησιμοποιείται για την κατακράτηση ατμών (με συσκευή)</a:t>
            </a:r>
          </a:p>
          <a:p>
            <a:pPr algn="just"/>
            <a:r>
              <a:rPr lang="el-GR" sz="2000" dirty="0" smtClean="0">
                <a:latin typeface="Arial" panose="020B0604020202020204" pitchFamily="34" charset="0"/>
                <a:cs typeface="Arial" panose="020B0604020202020204" pitchFamily="34" charset="0"/>
              </a:rPr>
              <a:t>Χρησιμοποιείται πριν από άλλες συσκευές ελέγχου</a:t>
            </a:r>
          </a:p>
          <a:p>
            <a:pPr algn="just"/>
            <a:r>
              <a:rPr lang="el-GR" sz="2000" dirty="0" smtClean="0">
                <a:latin typeface="Arial" panose="020B0604020202020204" pitchFamily="34" charset="0"/>
                <a:cs typeface="Arial" panose="020B0604020202020204" pitchFamily="34" charset="0"/>
              </a:rPr>
              <a:t>Είναι κατάλληλη για πτητικές (υψηλή τάση ατμών σε θερμοκρασία δωματίου) ή ιδιαίτερα τοξικές ενώσεις</a:t>
            </a:r>
          </a:p>
          <a:p>
            <a:pPr algn="just"/>
            <a:r>
              <a:rPr lang="el-GR" sz="2000" dirty="0" smtClean="0">
                <a:latin typeface="Arial" panose="020B0604020202020204" pitchFamily="34" charset="0"/>
                <a:cs typeface="Arial" panose="020B0604020202020204" pitchFamily="34" charset="0"/>
              </a:rPr>
              <a:t>Γίνεται είτε μειώνοντας τη θερμοκρασία είτε αυξάνοντας την πίεση</a:t>
            </a:r>
          </a:p>
          <a:p>
            <a:pPr algn="just"/>
            <a:r>
              <a:rPr lang="el-GR" sz="2000" dirty="0" smtClean="0">
                <a:latin typeface="Arial" panose="020B0604020202020204" pitchFamily="34" charset="0"/>
                <a:cs typeface="Arial" panose="020B0604020202020204" pitchFamily="34" charset="0"/>
              </a:rPr>
              <a:t>Συνήθως στη βιομηχανία γίνεται  με μείωση της θερμοκρασίας</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1586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 Απορρόφηση</a:t>
            </a:r>
            <a:endParaRPr lang="el-GR" dirty="0"/>
          </a:p>
        </p:txBody>
      </p:sp>
      <p:sp>
        <p:nvSpPr>
          <p:cNvPr id="3" name="Θέση περιεχομένου 2"/>
          <p:cNvSpPr>
            <a:spLocks noGrp="1"/>
          </p:cNvSpPr>
          <p:nvPr>
            <p:ph idx="1"/>
          </p:nvPr>
        </p:nvSpPr>
        <p:spPr/>
        <p:txBody>
          <a:bodyPr>
            <a:normAutofit/>
          </a:bodyPr>
          <a:lstStyle/>
          <a:p>
            <a:pPr algn="just"/>
            <a:r>
              <a:rPr lang="el-GR" sz="2000" dirty="0" smtClean="0">
                <a:latin typeface="Arial" panose="020B0604020202020204" pitchFamily="34" charset="0"/>
                <a:cs typeface="Arial" panose="020B0604020202020204" pitchFamily="34" charset="0"/>
              </a:rPr>
              <a:t>Μεταφορά αέριων ρύπων από την αέρια φάση στην υγρή – προϋποθέτει ορισμένο χρόνο επαφής ανάμεσα στις 2 φάσεις</a:t>
            </a:r>
          </a:p>
          <a:p>
            <a:pPr algn="just"/>
            <a:r>
              <a:rPr lang="el-GR" sz="2000" dirty="0" smtClean="0">
                <a:latin typeface="Arial" panose="020B0604020202020204" pitchFamily="34" charset="0"/>
                <a:cs typeface="Arial" panose="020B0604020202020204" pitchFamily="34" charset="0"/>
              </a:rPr>
              <a:t>Το απορροφητικό υγρό χρησιμοποιείται με τη μορφή λεπτών σταγονιδίων ή λεπτού υμένα (φιλμ) για να αυξηθεί η επιφάνεια επαφής – είναι νερό όπου προστίθεται μία βάση ή ένα οξύ για αποτελεσματικότερη δέσμευση όξινων ή αλκαλικών αερίων</a:t>
            </a:r>
          </a:p>
          <a:p>
            <a:pPr algn="just"/>
            <a:r>
              <a:rPr lang="el-GR" sz="2000" dirty="0" smtClean="0">
                <a:latin typeface="Arial" panose="020B0604020202020204" pitchFamily="34" charset="0"/>
                <a:cs typeface="Arial" panose="020B0604020202020204" pitchFamily="34" charset="0"/>
              </a:rPr>
              <a:t>Συνήθη συστήματα:</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Πύργοι ψεκασμού</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Πύργοι πληρώσεως</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Πύργοι με δίσκους</a:t>
            </a:r>
          </a:p>
          <a:p>
            <a:pPr algn="just"/>
            <a:r>
              <a:rPr lang="el-GR" sz="2000" dirty="0" smtClean="0">
                <a:latin typeface="Arial" panose="020B0604020202020204" pitchFamily="34" charset="0"/>
                <a:cs typeface="Arial" panose="020B0604020202020204" pitchFamily="34" charset="0"/>
              </a:rPr>
              <a:t>Χαρακτηριστικοί αέριοι ρύποι που ελέγχονται: διοξείδιο θείου, υδρόθειο, υδροχλώριο, χλώριο αμμωνία, κάποιοι υδρογονάνθρακες</a:t>
            </a:r>
            <a:r>
              <a:rPr lang="en-US" sz="2000" dirty="0" smtClean="0">
                <a:latin typeface="Arial" panose="020B0604020202020204" pitchFamily="34" charset="0"/>
                <a:cs typeface="Arial" panose="020B0604020202020204" pitchFamily="34" charset="0"/>
              </a:rPr>
              <a:t> </a:t>
            </a:r>
            <a:endParaRPr lang="el-GR" sz="2000" dirty="0" smtClean="0">
              <a:latin typeface="Arial" panose="020B0604020202020204" pitchFamily="34" charset="0"/>
              <a:cs typeface="Arial" panose="020B0604020202020204" pitchFamily="34" charset="0"/>
            </a:endParaRPr>
          </a:p>
          <a:p>
            <a:pPr algn="just"/>
            <a:endParaRPr lang="el-GR" sz="2000" dirty="0" smtClean="0">
              <a:latin typeface="Arial" panose="020B0604020202020204" pitchFamily="34" charset="0"/>
              <a:cs typeface="Arial" panose="020B0604020202020204" pitchFamily="34" charset="0"/>
            </a:endParaRPr>
          </a:p>
          <a:p>
            <a:pPr algn="just"/>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7037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692696"/>
            <a:ext cx="8229600" cy="1008112"/>
          </a:xfrm>
        </p:spPr>
        <p:txBody>
          <a:bodyPr/>
          <a:lstStyle/>
          <a:p>
            <a:r>
              <a:rPr lang="el-GR" dirty="0" smtClean="0"/>
              <a:t>3. Προσρόφηση</a:t>
            </a:r>
            <a:endParaRPr lang="el-GR" dirty="0"/>
          </a:p>
        </p:txBody>
      </p:sp>
      <p:sp>
        <p:nvSpPr>
          <p:cNvPr id="3" name="Θέση περιεχομένου 2"/>
          <p:cNvSpPr>
            <a:spLocks noGrp="1"/>
          </p:cNvSpPr>
          <p:nvPr>
            <p:ph idx="1"/>
          </p:nvPr>
        </p:nvSpPr>
        <p:spPr>
          <a:xfrm>
            <a:off x="251520" y="1628800"/>
            <a:ext cx="8640960" cy="4945736"/>
          </a:xfrm>
        </p:spPr>
        <p:txBody>
          <a:bodyPr>
            <a:normAutofit/>
          </a:bodyPr>
          <a:lstStyle/>
          <a:p>
            <a:pPr algn="just"/>
            <a:r>
              <a:rPr lang="el-GR" sz="2000" dirty="0" smtClean="0">
                <a:latin typeface="Arial" panose="020B0604020202020204" pitchFamily="34" charset="0"/>
                <a:cs typeface="Arial" panose="020B0604020202020204" pitchFamily="34" charset="0"/>
              </a:rPr>
              <a:t>Προσρόφηση: συγκράτηση μορίων πάνω στην επιφάνεια των στερεών</a:t>
            </a:r>
          </a:p>
          <a:p>
            <a:pPr marL="109728" indent="0" algn="just">
              <a:buNone/>
            </a:pP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Η προσρόφηση των αερίων από στερεά προσροφητικά μέσα χρησιμοποιείται ιδιαίτερα για την απομάκρυνση τοξικών αερίων</a:t>
            </a:r>
          </a:p>
          <a:p>
            <a:pPr marL="109728" indent="0" algn="just">
              <a:buNone/>
            </a:pP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Κατάλληλα προσροφητικά μέσα: ενεργός άνθρακας, </a:t>
            </a:r>
            <a:r>
              <a:rPr lang="en-US" sz="2000" dirty="0" smtClean="0">
                <a:latin typeface="Arial" panose="020B0604020202020204" pitchFamily="34" charset="0"/>
                <a:cs typeface="Arial" panose="020B0604020202020204" pitchFamily="34" charset="0"/>
              </a:rPr>
              <a:t>silica gel, </a:t>
            </a:r>
            <a:r>
              <a:rPr lang="el-GR" sz="2000" dirty="0" smtClean="0">
                <a:latin typeface="Arial" panose="020B0604020202020204" pitchFamily="34" charset="0"/>
                <a:cs typeface="Arial" panose="020B0604020202020204" pitchFamily="34" charset="0"/>
              </a:rPr>
              <a:t>άλλα σύμπλοκα οξείδια μετάλλων</a:t>
            </a:r>
          </a:p>
          <a:p>
            <a:pPr marL="109728" indent="0" algn="just">
              <a:buNone/>
            </a:pP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Προϋποθέτει ειδικά συστήματα όπως στήλες γεμάτες με το προσροφητικό υγρό από όπου διέρχονται τα αερολύματα – ικανοποιητικός χρόνος επαφής αερίων και προσροφητικού υλικού</a:t>
            </a:r>
          </a:p>
          <a:p>
            <a:pPr algn="just"/>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4995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4. Καύση – θερμική οξείδωση</a:t>
            </a:r>
            <a:endParaRPr lang="el-GR" dirty="0"/>
          </a:p>
        </p:txBody>
      </p:sp>
      <p:sp>
        <p:nvSpPr>
          <p:cNvPr id="3" name="Θέση περιεχομένου 2"/>
          <p:cNvSpPr>
            <a:spLocks noGrp="1"/>
          </p:cNvSpPr>
          <p:nvPr>
            <p:ph idx="1"/>
          </p:nvPr>
        </p:nvSpPr>
        <p:spPr/>
        <p:txBody>
          <a:bodyPr>
            <a:normAutofit/>
          </a:bodyPr>
          <a:lstStyle/>
          <a:p>
            <a:pPr algn="just"/>
            <a:r>
              <a:rPr lang="el-GR" sz="2000" dirty="0" smtClean="0">
                <a:latin typeface="Arial" panose="020B0604020202020204" pitchFamily="34" charset="0"/>
                <a:cs typeface="Arial" panose="020B0604020202020204" pitchFamily="34" charset="0"/>
              </a:rPr>
              <a:t>Χρησιμοποιείται και για στερεά και υγρά απορρίμματα – σχετική εξοικονόμηση ενέργειας</a:t>
            </a:r>
          </a:p>
          <a:p>
            <a:pPr algn="just"/>
            <a:r>
              <a:rPr lang="el-GR" sz="2000" dirty="0" smtClean="0">
                <a:latin typeface="Arial" panose="020B0604020202020204" pitchFamily="34" charset="0"/>
                <a:cs typeface="Arial" panose="020B0604020202020204" pitchFamily="34" charset="0"/>
              </a:rPr>
              <a:t>Κυριότερα συστήματα:</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Θερμικοί λύχνοι (πιο διαδεδομένο)</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Καταλυτικοί λύχνοι (σε χαμηλότερη θερμοκρασία λόγω καταλύτη)</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Πυρσοί</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Φούρνοι </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3209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5. Χημική κατεργασία αερολυμάτων</a:t>
            </a:r>
            <a:endParaRPr lang="el-GR" dirty="0"/>
          </a:p>
        </p:txBody>
      </p:sp>
      <p:sp>
        <p:nvSpPr>
          <p:cNvPr id="3" name="Θέση περιεχομένου 2"/>
          <p:cNvSpPr>
            <a:spLocks noGrp="1"/>
          </p:cNvSpPr>
          <p:nvPr>
            <p:ph idx="1"/>
          </p:nvPr>
        </p:nvSpPr>
        <p:spPr/>
        <p:txBody>
          <a:bodyPr>
            <a:normAutofit/>
          </a:bodyPr>
          <a:lstStyle/>
          <a:p>
            <a:pPr algn="just"/>
            <a:r>
              <a:rPr lang="el-GR" sz="2000" dirty="0" smtClean="0">
                <a:latin typeface="Arial" panose="020B0604020202020204" pitchFamily="34" charset="0"/>
                <a:cs typeface="Arial" panose="020B0604020202020204" pitchFamily="34" charset="0"/>
              </a:rPr>
              <a:t>Οι χημικές αντιδράσεις αποτελούν το κύριο στάδιο</a:t>
            </a:r>
          </a:p>
          <a:p>
            <a:pPr algn="just"/>
            <a:r>
              <a:rPr lang="el-GR" sz="2000" dirty="0" smtClean="0">
                <a:latin typeface="Arial" panose="020B0604020202020204" pitchFamily="34" charset="0"/>
                <a:cs typeface="Arial" panose="020B0604020202020204" pitchFamily="34" charset="0"/>
              </a:rPr>
              <a:t>Χρησιμοποιείται για έλεγχο εκπομπών οξειδίου του αζώτου και </a:t>
            </a:r>
            <a:r>
              <a:rPr lang="en-US" sz="2000" dirty="0" smtClean="0">
                <a:latin typeface="Arial" panose="020B0604020202020204" pitchFamily="34" charset="0"/>
                <a:cs typeface="Arial" panose="020B0604020202020204" pitchFamily="34" charset="0"/>
              </a:rPr>
              <a:t>SO</a:t>
            </a:r>
            <a:r>
              <a:rPr lang="en-US" sz="2000" baseline="-25000" dirty="0" smtClean="0">
                <a:latin typeface="Arial" panose="020B0604020202020204" pitchFamily="34" charset="0"/>
                <a:cs typeface="Arial" panose="020B0604020202020204" pitchFamily="34" charset="0"/>
              </a:rPr>
              <a:t>2</a:t>
            </a:r>
            <a:endParaRPr lang="el-GR" sz="2000" baseline="-25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Πχ η δέσμευση του </a:t>
            </a:r>
            <a:r>
              <a:rPr lang="en-US" sz="2000" dirty="0" smtClean="0">
                <a:latin typeface="Arial" panose="020B0604020202020204" pitchFamily="34" charset="0"/>
                <a:cs typeface="Arial" panose="020B0604020202020204" pitchFamily="34" charset="0"/>
              </a:rPr>
              <a:t>SO</a:t>
            </a:r>
            <a:r>
              <a:rPr lang="en-US" sz="2000" baseline="-25000" dirty="0" smtClean="0">
                <a:latin typeface="Arial" panose="020B0604020202020204" pitchFamily="34" charset="0"/>
                <a:cs typeface="Arial" panose="020B0604020202020204" pitchFamily="34" charset="0"/>
              </a:rPr>
              <a:t>2</a:t>
            </a:r>
            <a:r>
              <a:rPr lang="en-US" sz="2000"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από το θειώδες ασβέστιο</a:t>
            </a:r>
            <a:endParaRPr lang="en-US"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Από άχρηστα και τοξικά αέρια μπορούν να παραχθούν χρήσιμα προϊόντα όπως νιτρικό αμμώνιο - λίπασμα</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5947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64704"/>
            <a:ext cx="8229600" cy="1008112"/>
          </a:xfrm>
        </p:spPr>
        <p:txBody>
          <a:bodyPr>
            <a:normAutofit fontScale="90000"/>
          </a:bodyPr>
          <a:lstStyle/>
          <a:p>
            <a:r>
              <a:rPr lang="el-GR" dirty="0" smtClean="0"/>
              <a:t>Περιορισμός της ρύπανσης από αιωρούμενα σωματίδια</a:t>
            </a:r>
            <a:endParaRPr lang="el-GR" dirty="0"/>
          </a:p>
        </p:txBody>
      </p:sp>
      <p:sp>
        <p:nvSpPr>
          <p:cNvPr id="3" name="Θέση περιεχομένου 2"/>
          <p:cNvSpPr>
            <a:spLocks noGrp="1"/>
          </p:cNvSpPr>
          <p:nvPr>
            <p:ph idx="1"/>
          </p:nvPr>
        </p:nvSpPr>
        <p:spPr/>
        <p:txBody>
          <a:bodyPr>
            <a:normAutofit/>
          </a:bodyPr>
          <a:lstStyle/>
          <a:p>
            <a:pPr algn="just"/>
            <a:r>
              <a:rPr lang="el-GR" sz="2000" dirty="0" smtClean="0">
                <a:latin typeface="Arial" panose="020B0604020202020204" pitchFamily="34" charset="0"/>
                <a:cs typeface="Arial" panose="020B0604020202020204" pitchFamily="34" charset="0"/>
              </a:rPr>
              <a:t>5 κατηγορίες καθαρισμού αερολυμάτων:</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Θάλαμοι βαρύτητας (</a:t>
            </a:r>
            <a:r>
              <a:rPr lang="en-US" sz="2000" dirty="0" smtClean="0">
                <a:latin typeface="Arial" panose="020B0604020202020204" pitchFamily="34" charset="0"/>
                <a:cs typeface="Arial" panose="020B0604020202020204" pitchFamily="34" charset="0"/>
              </a:rPr>
              <a:t>d&gt;50</a:t>
            </a:r>
            <a:r>
              <a:rPr lang="el-GR" sz="2000" dirty="0" smtClean="0">
                <a:latin typeface="Arial" panose="020B0604020202020204" pitchFamily="34" charset="0"/>
                <a:cs typeface="Arial" panose="020B0604020202020204" pitchFamily="34" charset="0"/>
              </a:rPr>
              <a:t>μ</a:t>
            </a:r>
            <a:r>
              <a:rPr lang="en-US" sz="2000" dirty="0" smtClean="0">
                <a:latin typeface="Arial" panose="020B0604020202020204" pitchFamily="34" charset="0"/>
                <a:cs typeface="Arial" panose="020B0604020202020204" pitchFamily="34" charset="0"/>
              </a:rPr>
              <a:t>m)</a:t>
            </a:r>
            <a:endParaRPr lang="el-GR" sz="2000" dirty="0" smtClean="0">
              <a:latin typeface="Arial" panose="020B0604020202020204" pitchFamily="34" charset="0"/>
              <a:cs typeface="Arial" panose="020B0604020202020204" pitchFamily="34" charset="0"/>
            </a:endParaRP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Αεροκυκλώνες (</a:t>
            </a:r>
            <a:r>
              <a:rPr lang="en-US" sz="2000" dirty="0" smtClean="0">
                <a:latin typeface="Arial" panose="020B0604020202020204" pitchFamily="34" charset="0"/>
                <a:cs typeface="Arial" panose="020B0604020202020204" pitchFamily="34" charset="0"/>
              </a:rPr>
              <a:t>d&gt;</a:t>
            </a:r>
            <a:r>
              <a:rPr lang="el-GR" sz="2000" dirty="0" smtClean="0">
                <a:latin typeface="Arial" panose="020B0604020202020204" pitchFamily="34" charset="0"/>
                <a:cs typeface="Arial" panose="020B0604020202020204" pitchFamily="34" charset="0"/>
              </a:rPr>
              <a:t>1μ</a:t>
            </a:r>
            <a:r>
              <a:rPr lang="en-US" sz="2000" dirty="0">
                <a:latin typeface="Arial" panose="020B0604020202020204" pitchFamily="34" charset="0"/>
                <a:cs typeface="Arial" panose="020B0604020202020204" pitchFamily="34" charset="0"/>
              </a:rPr>
              <a:t>m</a:t>
            </a:r>
            <a:r>
              <a:rPr lang="en-US" sz="2000" dirty="0" smtClean="0">
                <a:latin typeface="Arial" panose="020B0604020202020204" pitchFamily="34" charset="0"/>
                <a:cs typeface="Arial" panose="020B0604020202020204" pitchFamily="34" charset="0"/>
              </a:rPr>
              <a:t>)</a:t>
            </a:r>
            <a:endParaRPr lang="el-GR" sz="2000" dirty="0" smtClean="0">
              <a:latin typeface="Arial" panose="020B0604020202020204" pitchFamily="34" charset="0"/>
              <a:cs typeface="Arial" panose="020B0604020202020204" pitchFamily="34" charset="0"/>
            </a:endParaRP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Πύργοι έκπλυσης ή ψεκασμού </a:t>
            </a:r>
            <a:r>
              <a:rPr lang="el-GR" sz="2000" dirty="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d&gt;</a:t>
            </a:r>
            <a:r>
              <a:rPr lang="el-GR" sz="2000" dirty="0" smtClean="0">
                <a:latin typeface="Arial" panose="020B0604020202020204" pitchFamily="34" charset="0"/>
                <a:cs typeface="Arial" panose="020B0604020202020204" pitchFamily="34" charset="0"/>
              </a:rPr>
              <a:t>0.05μ</a:t>
            </a:r>
            <a:r>
              <a:rPr lang="en-US" sz="2000" dirty="0">
                <a:latin typeface="Arial" panose="020B0604020202020204" pitchFamily="34" charset="0"/>
                <a:cs typeface="Arial" panose="020B0604020202020204" pitchFamily="34" charset="0"/>
              </a:rPr>
              <a:t>m</a:t>
            </a:r>
            <a:r>
              <a:rPr lang="en-US" sz="2000" dirty="0" smtClean="0">
                <a:latin typeface="Arial" panose="020B0604020202020204" pitchFamily="34" charset="0"/>
                <a:cs typeface="Arial" panose="020B0604020202020204" pitchFamily="34" charset="0"/>
              </a:rPr>
              <a:t>)</a:t>
            </a:r>
            <a:endParaRPr lang="el-GR" sz="2000" dirty="0" smtClean="0">
              <a:latin typeface="Arial" panose="020B0604020202020204" pitchFamily="34" charset="0"/>
              <a:cs typeface="Arial" panose="020B0604020202020204" pitchFamily="34" charset="0"/>
            </a:endParaRP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Σακκόφιλτρα </a:t>
            </a:r>
            <a:r>
              <a:rPr lang="el-GR" sz="2000" dirty="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d&gt;</a:t>
            </a:r>
            <a:r>
              <a:rPr lang="el-GR" sz="2000" dirty="0" smtClean="0">
                <a:latin typeface="Arial" panose="020B0604020202020204" pitchFamily="34" charset="0"/>
                <a:cs typeface="Arial" panose="020B0604020202020204" pitchFamily="34" charset="0"/>
              </a:rPr>
              <a:t>0.01μ</a:t>
            </a:r>
            <a:r>
              <a:rPr lang="en-US" sz="2000" dirty="0">
                <a:latin typeface="Arial" panose="020B0604020202020204" pitchFamily="34" charset="0"/>
                <a:cs typeface="Arial" panose="020B0604020202020204" pitchFamily="34" charset="0"/>
              </a:rPr>
              <a:t>m)</a:t>
            </a:r>
            <a:endParaRPr lang="el-GR" sz="2000" dirty="0">
              <a:latin typeface="Arial" panose="020B0604020202020204" pitchFamily="34" charset="0"/>
              <a:cs typeface="Arial" panose="020B0604020202020204" pitchFamily="34" charset="0"/>
            </a:endParaRP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Ηλεκτροστατικά φίλτρα</a:t>
            </a:r>
            <a:endParaRPr lang="el-GR" sz="2000" dirty="0">
              <a:latin typeface="Arial" panose="020B0604020202020204" pitchFamily="34" charset="0"/>
              <a:cs typeface="Arial" panose="020B0604020202020204" pitchFamily="34" charset="0"/>
            </a:endParaRPr>
          </a:p>
          <a:p>
            <a:pPr marL="109728" indent="0" algn="just">
              <a:buNone/>
            </a:pPr>
            <a:endParaRPr lang="el-GR" sz="2000" dirty="0">
              <a:latin typeface="Arial" panose="020B0604020202020204" pitchFamily="34" charset="0"/>
              <a:cs typeface="Arial" panose="020B0604020202020204" pitchFamily="34" charset="0"/>
            </a:endParaRPr>
          </a:p>
          <a:p>
            <a:pPr marL="566928" indent="-457200" algn="just">
              <a:buFont typeface="+mj-lt"/>
              <a:buAutoNum type="arabicPeriod"/>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3537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Επιπτώσεις στην υγεία</a:t>
            </a:r>
            <a:endParaRPr lang="el-GR" dirty="0"/>
          </a:p>
        </p:txBody>
      </p:sp>
      <p:sp>
        <p:nvSpPr>
          <p:cNvPr id="3" name="Θέση περιεχομένου 2"/>
          <p:cNvSpPr>
            <a:spLocks noGrp="1"/>
          </p:cNvSpPr>
          <p:nvPr>
            <p:ph idx="1"/>
          </p:nvPr>
        </p:nvSpPr>
        <p:spPr/>
        <p:txBody>
          <a:bodyPr>
            <a:normAutofit/>
          </a:bodyPr>
          <a:lstStyle/>
          <a:p>
            <a:pPr algn="just"/>
            <a:r>
              <a:rPr lang="el-GR" sz="2000" dirty="0">
                <a:latin typeface="Arial" panose="020B0604020202020204" pitchFamily="34" charset="0"/>
                <a:cs typeface="Arial" panose="020B0604020202020204" pitchFamily="34" charset="0"/>
              </a:rPr>
              <a:t>Οι επιπτώσεις στην υγεία είναι πολλές και σοβαρές. Το κυριότερο σύστημα που προσβάλλεται στον ανθρώπινο οργανισμό είναι το αναπνευστικό και το καρδιαγγειακό.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Περισσότερο </a:t>
            </a:r>
            <a:r>
              <a:rPr lang="el-GR" sz="2000" dirty="0">
                <a:latin typeface="Arial" panose="020B0604020202020204" pitchFamily="34" charset="0"/>
                <a:cs typeface="Arial" panose="020B0604020202020204" pitchFamily="34" charset="0"/>
              </a:rPr>
              <a:t>ευάλωτα είναι τα υπερήλικα άτομα και μάλιστα εκείνα που πάσχουν από πνευμονικά και καρδιακά νοσήματα.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Επίσης </a:t>
            </a:r>
            <a:r>
              <a:rPr lang="el-GR" sz="2000" dirty="0">
                <a:latin typeface="Arial" panose="020B0604020202020204" pitchFamily="34" charset="0"/>
                <a:cs typeface="Arial" panose="020B0604020202020204" pitchFamily="34" charset="0"/>
              </a:rPr>
              <a:t>ιδιαίτερη επίπτωση παρουσιάζεται στις παιδικές ηλικίες για δύο λόγους (α) τα παιδιά παρουσιάζουν αυξημένη μεταβολική δραστηριότητα και (β) το νευρικό , το αναπνευστικό και το αναπαραγωγικό σύστημα των παιδιών, δεν είναι πλήρως αναπτυγμένα</a:t>
            </a:r>
            <a:r>
              <a:rPr lang="el-GR" sz="2000" dirty="0" smtClean="0">
                <a:latin typeface="Arial" panose="020B0604020202020204" pitchFamily="34" charset="0"/>
                <a:cs typeface="Arial" panose="020B0604020202020204" pitchFamily="34" charset="0"/>
              </a:rPr>
              <a:t>.</a:t>
            </a:r>
          </a:p>
          <a:p>
            <a:pPr algn="just"/>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2008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07504" y="1028343"/>
            <a:ext cx="8928992" cy="5632311"/>
          </a:xfrm>
          <a:prstGeom prst="rect">
            <a:avLst/>
          </a:prstGeom>
        </p:spPr>
        <p:txBody>
          <a:bodyPr wrap="square">
            <a:spAutoFit/>
          </a:bodyPr>
          <a:lstStyle/>
          <a:p>
            <a:pPr marL="285750" indent="-285750"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σύμφωνα </a:t>
            </a:r>
            <a:r>
              <a:rPr lang="el-GR" sz="2000" dirty="0">
                <a:latin typeface="Arial" panose="020B0604020202020204" pitchFamily="34" charset="0"/>
                <a:cs typeface="Arial" panose="020B0604020202020204" pitchFamily="34" charset="0"/>
              </a:rPr>
              <a:t>με στοιχεία της Ευρωπαϊκής Επιτροπής για το περιβάλλον και την υγεία, στην </a:t>
            </a:r>
            <a:r>
              <a:rPr lang="el-GR" sz="2000" dirty="0" smtClean="0">
                <a:latin typeface="Arial" panose="020B0604020202020204" pitchFamily="34" charset="0"/>
                <a:cs typeface="Arial" panose="020B0604020202020204" pitchFamily="34" charset="0"/>
              </a:rPr>
              <a:t>Ευρώπη ένα </a:t>
            </a:r>
            <a:r>
              <a:rPr lang="el-GR" sz="2000" dirty="0">
                <a:latin typeface="Arial" panose="020B0604020202020204" pitchFamily="34" charset="0"/>
                <a:cs typeface="Arial" panose="020B0604020202020204" pitchFamily="34" charset="0"/>
              </a:rPr>
              <a:t>στα επτά παιδιά προσβάλλεται από </a:t>
            </a:r>
            <a:r>
              <a:rPr lang="el-GR" sz="2000" dirty="0" smtClean="0">
                <a:latin typeface="Arial" panose="020B0604020202020204" pitchFamily="34" charset="0"/>
                <a:cs typeface="Arial" panose="020B0604020202020204" pitchFamily="34" charset="0"/>
              </a:rPr>
              <a:t>άσθμα</a:t>
            </a:r>
          </a:p>
          <a:p>
            <a:pPr marL="285750" indent="-285750" algn="just">
              <a:buFont typeface="Arial" panose="020B0604020202020204" pitchFamily="34" charset="0"/>
              <a:buChar char="•"/>
            </a:pPr>
            <a:endParaRPr lang="el-GR"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το </a:t>
            </a:r>
            <a:r>
              <a:rPr lang="el-GR" sz="2000" dirty="0">
                <a:latin typeface="Arial" panose="020B0604020202020204" pitchFamily="34" charset="0"/>
                <a:cs typeface="Arial" panose="020B0604020202020204" pitchFamily="34" charset="0"/>
              </a:rPr>
              <a:t>άσθμα προσβάλλει περισσότερο τα παιδιά της δυτικής Ευρώπης συγκριτικά με εκείνα της Ανατολικής Ευρώπης (δεκαπλάσια </a:t>
            </a:r>
            <a:r>
              <a:rPr lang="el-GR" sz="2000" dirty="0" smtClean="0">
                <a:latin typeface="Arial" panose="020B0604020202020204" pitchFamily="34" charset="0"/>
                <a:cs typeface="Arial" panose="020B0604020202020204" pitchFamily="34" charset="0"/>
              </a:rPr>
              <a:t>επίπτωση)</a:t>
            </a:r>
          </a:p>
          <a:p>
            <a:pPr marL="285750" indent="-285750" algn="just">
              <a:buFont typeface="Arial" panose="020B0604020202020204" pitchFamily="34" charset="0"/>
              <a:buChar char="•"/>
            </a:pPr>
            <a:endParaRPr lang="el-GR"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άσθμα </a:t>
            </a:r>
            <a:r>
              <a:rPr lang="el-GR" sz="2000" dirty="0">
                <a:latin typeface="Arial" panose="020B0604020202020204" pitchFamily="34" charset="0"/>
                <a:cs typeface="Arial" panose="020B0604020202020204" pitchFamily="34" charset="0"/>
              </a:rPr>
              <a:t>– αλλεργίες και άλλα αναπνευστικά νοσήματα αυξάνουν ολοένα και περισσότερο </a:t>
            </a:r>
            <a:r>
              <a:rPr lang="el-GR" sz="2000" dirty="0" smtClean="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αποτελούν ένα από τα κυριότερα αίτια εισαγωγής στα </a:t>
            </a:r>
            <a:r>
              <a:rPr lang="el-GR" sz="2000" dirty="0" smtClean="0">
                <a:latin typeface="Arial" panose="020B0604020202020204" pitchFamily="34" charset="0"/>
                <a:cs typeface="Arial" panose="020B0604020202020204" pitchFamily="34" charset="0"/>
              </a:rPr>
              <a:t>νοσοκομεία</a:t>
            </a:r>
            <a:endParaRPr lang="en-US" sz="2000" dirty="0" smtClean="0">
              <a:latin typeface="Arial" panose="020B0604020202020204" pitchFamily="34" charset="0"/>
              <a:cs typeface="Arial" panose="020B0604020202020204" pitchFamily="34" charset="0"/>
            </a:endParaRPr>
          </a:p>
          <a:p>
            <a:pPr algn="just"/>
            <a:endParaRPr lang="el-GR"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l-GR" sz="2000" dirty="0">
                <a:latin typeface="Arial" panose="020B0604020202020204" pitchFamily="34" charset="0"/>
                <a:cs typeface="Arial" panose="020B0604020202020204" pitchFamily="34" charset="0"/>
              </a:rPr>
              <a:t>Επίσης οι διάφοροι ρύποι του περιβάλλοντος ευθύνονται πολλές φορές για αποβολές εμβρύων, </a:t>
            </a:r>
            <a:r>
              <a:rPr lang="el-GR" sz="2000" dirty="0" smtClean="0">
                <a:latin typeface="Arial" panose="020B0604020202020204" pitchFamily="34" charset="0"/>
                <a:cs typeface="Arial" panose="020B0604020202020204" pitchFamily="34" charset="0"/>
              </a:rPr>
              <a:t>σωματικές </a:t>
            </a:r>
            <a:r>
              <a:rPr lang="el-GR" sz="2000" dirty="0">
                <a:latin typeface="Arial" panose="020B0604020202020204" pitchFamily="34" charset="0"/>
                <a:cs typeface="Arial" panose="020B0604020202020204" pitchFamily="34" charset="0"/>
              </a:rPr>
              <a:t>και διανοητικές αναπηρίες και διαταραχές της αναπαραγωγικής ικανότητας των </a:t>
            </a:r>
            <a:r>
              <a:rPr lang="el-GR" sz="2000" dirty="0" smtClean="0">
                <a:latin typeface="Arial" panose="020B0604020202020204" pitchFamily="34" charset="0"/>
                <a:cs typeface="Arial" panose="020B0604020202020204" pitchFamily="34" charset="0"/>
              </a:rPr>
              <a:t>ανθρώπων</a:t>
            </a:r>
          </a:p>
          <a:p>
            <a:pPr marL="285750" indent="-285750" algn="just">
              <a:buFont typeface="Arial" panose="020B0604020202020204" pitchFamily="34" charset="0"/>
              <a:buChar char="•"/>
            </a:pPr>
            <a:endParaRPr lang="el-GR"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l-GR" sz="2000" dirty="0">
                <a:latin typeface="Arial" panose="020B0604020202020204" pitchFamily="34" charset="0"/>
                <a:cs typeface="Arial" panose="020B0604020202020204" pitchFamily="34" charset="0"/>
              </a:rPr>
              <a:t>Δεν θα πρέπει να ξεχάσουμε τις επιπτώσεις του παθητικού καπνίσματος </a:t>
            </a:r>
            <a:r>
              <a:rPr lang="el-GR" sz="2000" dirty="0" smtClean="0">
                <a:latin typeface="Arial" panose="020B0604020202020204" pitchFamily="34" charset="0"/>
                <a:cs typeface="Arial" panose="020B0604020202020204" pitchFamily="34" charset="0"/>
              </a:rPr>
              <a:t>οι οποίες προκαλούν </a:t>
            </a:r>
            <a:r>
              <a:rPr lang="el-GR" sz="2000" dirty="0">
                <a:latin typeface="Arial" panose="020B0604020202020204" pitchFamily="34" charset="0"/>
                <a:cs typeface="Arial" panose="020B0604020202020204" pitchFamily="34" charset="0"/>
              </a:rPr>
              <a:t>αναπνευστικά προβλήματα </a:t>
            </a:r>
            <a:r>
              <a:rPr lang="el-GR" sz="2000" dirty="0" smtClean="0">
                <a:latin typeface="Arial" panose="020B0604020202020204" pitchFamily="34" charset="0"/>
                <a:cs typeface="Arial" panose="020B0604020202020204" pitchFamily="34" charset="0"/>
              </a:rPr>
              <a:t>και </a:t>
            </a:r>
            <a:r>
              <a:rPr lang="el-GR" sz="2000" dirty="0">
                <a:latin typeface="Arial" panose="020B0604020202020204" pitchFamily="34" charset="0"/>
                <a:cs typeface="Arial" panose="020B0604020202020204" pitchFamily="34" charset="0"/>
              </a:rPr>
              <a:t>αύξηση του κινδύνου εμφάνισης καρκίνου των πνευμόνων σε μη καπνιστές κατά 20-30</a:t>
            </a:r>
            <a:r>
              <a:rPr lang="el-GR"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3489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539552" y="2413338"/>
            <a:ext cx="7992888" cy="1908215"/>
          </a:xfrm>
          <a:prstGeom prst="rect">
            <a:avLst/>
          </a:prstGeom>
        </p:spPr>
        <p:txBody>
          <a:bodyPr wrap="square">
            <a:spAutoFit/>
          </a:bodyPr>
          <a:lstStyle/>
          <a:p>
            <a:pPr marL="285750" indent="-285750" algn="just">
              <a:buFont typeface="Arial" panose="020B0604020202020204" pitchFamily="34" charset="0"/>
              <a:buChar char="•"/>
            </a:pPr>
            <a:r>
              <a:rPr lang="el-GR" sz="2000" dirty="0">
                <a:latin typeface="Arial" panose="020B0604020202020204" pitchFamily="34" charset="0"/>
                <a:cs typeface="Arial" panose="020B0604020202020204" pitchFamily="34" charset="0"/>
              </a:rPr>
              <a:t>Τέλος θα πρέπει να αναφέρουμε μια ακόμη σημαντική αιτία ατμοσφαιρικής ρύπανσης, τον θόρυβο, ο οποίος μπορεί να προκαλέσει μείωση της ακοής. Εκτιμάται ότι 10.000.000 άνθρωποι στην Ευρώπη είναι εκτεθειμένοι σε υψηλές στάθμες </a:t>
            </a:r>
            <a:r>
              <a:rPr lang="el-GR" sz="2000" dirty="0" smtClean="0">
                <a:latin typeface="Arial" panose="020B0604020202020204" pitchFamily="34" charset="0"/>
                <a:cs typeface="Arial" panose="020B0604020202020204" pitchFamily="34" charset="0"/>
              </a:rPr>
              <a:t>θορύβου </a:t>
            </a:r>
            <a:endParaRPr lang="en-US"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l-GR"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pneumologist.gr)</a:t>
            </a:r>
            <a:endParaRPr lang="el-GR"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l-GR" dirty="0"/>
          </a:p>
        </p:txBody>
      </p:sp>
    </p:spTree>
    <p:extLst>
      <p:ext uri="{BB962C8B-B14F-4D97-AF65-F5344CB8AC3E}">
        <p14:creationId xmlns:p14="http://schemas.microsoft.com/office/powerpoint/2010/main" val="20403755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79512" y="980728"/>
            <a:ext cx="8784976" cy="4801314"/>
          </a:xfrm>
          <a:prstGeom prst="rect">
            <a:avLst/>
          </a:prstGeom>
        </p:spPr>
        <p:txBody>
          <a:bodyPr wrap="square">
            <a:spAutoFit/>
          </a:bodyPr>
          <a:lstStyle/>
          <a:p>
            <a:pPr marL="285750" indent="-285750" algn="just">
              <a:buFont typeface="Arial" panose="020B0604020202020204" pitchFamily="34" charset="0"/>
              <a:buChar char="•"/>
            </a:pPr>
            <a:r>
              <a:rPr lang="el-GR" dirty="0" smtClean="0">
                <a:latin typeface="Arial" panose="020B0604020202020204" pitchFamily="34" charset="0"/>
                <a:cs typeface="Arial" panose="020B0604020202020204" pitchFamily="34" charset="0"/>
              </a:rPr>
              <a:t>Σύμφωνα με τον Σωτήρη </a:t>
            </a:r>
            <a:r>
              <a:rPr lang="el-GR" dirty="0" err="1" smtClean="0">
                <a:latin typeface="Arial" panose="020B0604020202020204" pitchFamily="34" charset="0"/>
                <a:cs typeface="Arial" panose="020B0604020202020204" pitchFamily="34" charset="0"/>
              </a:rPr>
              <a:t>Κυρτόπουλο</a:t>
            </a:r>
            <a:r>
              <a:rPr lang="el-GR" dirty="0" smtClean="0">
                <a:latin typeface="Arial" panose="020B0604020202020204" pitchFamily="34" charset="0"/>
                <a:cs typeface="Arial" panose="020B0604020202020204" pitchFamily="34" charset="0"/>
              </a:rPr>
              <a:t> (Διευθυντής Ερευνών, </a:t>
            </a:r>
            <a:r>
              <a:rPr lang="el-GR" dirty="0">
                <a:latin typeface="Arial" panose="020B0604020202020204" pitchFamily="34" charset="0"/>
                <a:cs typeface="Arial" panose="020B0604020202020204" pitchFamily="34" charset="0"/>
              </a:rPr>
              <a:t>Ινστιτούτο    Βιολογικών </a:t>
            </a:r>
            <a:r>
              <a:rPr lang="el-GR" dirty="0" smtClean="0">
                <a:latin typeface="Arial" panose="020B0604020202020204" pitchFamily="34" charset="0"/>
                <a:cs typeface="Arial" panose="020B0604020202020204" pitchFamily="34" charset="0"/>
              </a:rPr>
              <a:t>Ερευνών και Βιοτεχνολογίας, Εθνικό Ίδρυμα Ερευνών) η </a:t>
            </a:r>
            <a:r>
              <a:rPr lang="el-GR" dirty="0">
                <a:latin typeface="Arial" panose="020B0604020202020204" pitchFamily="34" charset="0"/>
                <a:cs typeface="Arial" panose="020B0604020202020204" pitchFamily="34" charset="0"/>
              </a:rPr>
              <a:t>Παγκόσμια  Οργάνωση Υγείας  έχει  υπολογίσει  ότι ίσως  μέχρι  και 30% των ασθενειών  με τον ένα ή με τον  άλλο τρόπο  σχετίζονται  με τη ρύπανση του αέρα, η οποία  και μπορεί να  ευθύνεται  για  μέχρι  και 5% των </a:t>
            </a:r>
            <a:r>
              <a:rPr lang="el-GR" dirty="0" smtClean="0">
                <a:latin typeface="Arial" panose="020B0604020202020204" pitchFamily="34" charset="0"/>
                <a:cs typeface="Arial" panose="020B0604020202020204" pitchFamily="34" charset="0"/>
              </a:rPr>
              <a:t>θανάτων</a:t>
            </a:r>
          </a:p>
          <a:p>
            <a:pPr marL="285750" indent="-285750" algn="just">
              <a:buFont typeface="Arial" panose="020B0604020202020204" pitchFamily="34" charset="0"/>
              <a:buChar char="•"/>
            </a:pPr>
            <a:endParaRPr lang="el-GR"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l-GR" dirty="0" smtClean="0">
                <a:latin typeface="Arial" panose="020B0604020202020204" pitchFamily="34" charset="0"/>
                <a:cs typeface="Arial" panose="020B0604020202020204" pitchFamily="34" charset="0"/>
              </a:rPr>
              <a:t>2 </a:t>
            </a:r>
            <a:r>
              <a:rPr lang="el-GR" dirty="0">
                <a:latin typeface="Arial" panose="020B0604020202020204" pitchFamily="34" charset="0"/>
                <a:cs typeface="Arial" panose="020B0604020202020204" pitchFamily="34" charset="0"/>
              </a:rPr>
              <a:t>κατη­γορίες  επιπτώσεων  στην </a:t>
            </a:r>
            <a:r>
              <a:rPr lang="el-GR" dirty="0" smtClean="0">
                <a:latin typeface="Arial" panose="020B0604020202020204" pitchFamily="34" charset="0"/>
                <a:cs typeface="Arial" panose="020B0604020202020204" pitchFamily="34" charset="0"/>
              </a:rPr>
              <a:t>υγεία: </a:t>
            </a:r>
            <a:r>
              <a:rPr lang="el-GR" b="1" dirty="0" smtClean="0">
                <a:latin typeface="Arial" panose="020B0604020202020204" pitchFamily="34" charset="0"/>
                <a:cs typeface="Arial" panose="020B0604020202020204" pitchFamily="34" charset="0"/>
              </a:rPr>
              <a:t>οξείες</a:t>
            </a:r>
            <a:r>
              <a:rPr lang="el-GR" dirty="0" smtClean="0">
                <a:latin typeface="Arial" panose="020B0604020202020204" pitchFamily="34" charset="0"/>
                <a:cs typeface="Arial" panose="020B0604020202020204" pitchFamily="34" charset="0"/>
              </a:rPr>
              <a:t>  και </a:t>
            </a:r>
            <a:r>
              <a:rPr lang="el-GR" b="1" dirty="0" smtClean="0">
                <a:latin typeface="Arial" panose="020B0604020202020204" pitchFamily="34" charset="0"/>
                <a:cs typeface="Arial" panose="020B0604020202020204" pitchFamily="34" charset="0"/>
              </a:rPr>
              <a:t>χρόνιες</a:t>
            </a:r>
            <a:r>
              <a:rPr lang="el-GR" dirty="0" smtClean="0">
                <a:latin typeface="Arial" panose="020B0604020202020204" pitchFamily="34" charset="0"/>
                <a:cs typeface="Arial" panose="020B0604020202020204" pitchFamily="34" charset="0"/>
              </a:rPr>
              <a:t>  επιδρά­σεις</a:t>
            </a:r>
          </a:p>
          <a:p>
            <a:pPr marL="285750" indent="-285750" algn="just">
              <a:buFont typeface="Arial" panose="020B0604020202020204" pitchFamily="34" charset="0"/>
              <a:buChar char="•"/>
            </a:pPr>
            <a:r>
              <a:rPr lang="el-GR" dirty="0" smtClean="0">
                <a:latin typeface="Arial" panose="020B0604020202020204" pitchFamily="34" charset="0"/>
                <a:cs typeface="Arial" panose="020B0604020202020204" pitchFamily="34" charset="0"/>
              </a:rPr>
              <a:t>οξείες  επιδράσεις:  άμεσες</a:t>
            </a:r>
            <a:r>
              <a:rPr lang="el-GR" dirty="0">
                <a:latin typeface="Arial" panose="020B0604020202020204" pitchFamily="34" charset="0"/>
                <a:cs typeface="Arial" panose="020B0604020202020204" pitchFamily="34" charset="0"/>
              </a:rPr>
              <a:t>,  αυτές που εμφανίζονται  σύντομα  μετά από τη σχετική έκθεση.  </a:t>
            </a:r>
            <a:endParaRPr lang="el-GR"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l-GR" dirty="0" smtClean="0">
                <a:latin typeface="Arial" panose="020B0604020202020204" pitchFamily="34" charset="0"/>
                <a:cs typeface="Arial" panose="020B0604020202020204" pitchFamily="34" charset="0"/>
              </a:rPr>
              <a:t>Για </a:t>
            </a:r>
            <a:r>
              <a:rPr lang="el-GR" dirty="0">
                <a:latin typeface="Arial" panose="020B0604020202020204" pitchFamily="34" charset="0"/>
                <a:cs typeface="Arial" panose="020B0604020202020204" pitchFamily="34" charset="0"/>
              </a:rPr>
              <a:t>οξείες επιδράσεις μιλά­με όταν μετά από ένα  επεισόδιο ρύπανσης, την ίδια ή την επόμενη μέρα παρα­τηρούνται  αυξημένες  εισαγωγές  εκτάκτων  περιστατικών  με  </a:t>
            </a:r>
            <a:r>
              <a:rPr lang="el-GR" smtClean="0">
                <a:latin typeface="Arial" panose="020B0604020202020204" pitchFamily="34" charset="0"/>
                <a:cs typeface="Arial" panose="020B0604020202020204" pitchFamily="34" charset="0"/>
              </a:rPr>
              <a:t>καρδιοαναπνευστικά</a:t>
            </a:r>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προβλήματα  στα  νοσοκομεία. </a:t>
            </a:r>
            <a:endParaRPr lang="el-GR" dirty="0" smtClean="0">
              <a:latin typeface="Arial" panose="020B0604020202020204" pitchFamily="34" charset="0"/>
              <a:cs typeface="Arial" panose="020B0604020202020204" pitchFamily="34" charset="0"/>
            </a:endParaRPr>
          </a:p>
          <a:p>
            <a:pPr algn="just"/>
            <a:r>
              <a:rPr lang="el-GR" dirty="0" smtClean="0">
                <a:latin typeface="Arial" panose="020B0604020202020204" pitchFamily="34" charset="0"/>
                <a:cs typeface="Arial" panose="020B0604020202020204" pitchFamily="34" charset="0"/>
              </a:rPr>
              <a:t> </a:t>
            </a:r>
          </a:p>
          <a:p>
            <a:pPr marL="285750" indent="-285750" algn="just">
              <a:buFont typeface="Arial" panose="020B0604020202020204" pitchFamily="34" charset="0"/>
              <a:buChar char="•"/>
            </a:pPr>
            <a:r>
              <a:rPr lang="el-GR" dirty="0" smtClean="0">
                <a:latin typeface="Arial" panose="020B0604020202020204" pitchFamily="34" charset="0"/>
                <a:cs typeface="Arial" panose="020B0604020202020204" pitchFamily="34" charset="0"/>
              </a:rPr>
              <a:t>Οι  </a:t>
            </a:r>
            <a:r>
              <a:rPr lang="el-GR" dirty="0">
                <a:latin typeface="Arial" panose="020B0604020202020204" pitchFamily="34" charset="0"/>
                <a:cs typeface="Arial" panose="020B0604020202020204" pitchFamily="34" charset="0"/>
              </a:rPr>
              <a:t>οξείες  επιδράσεις  σχετίζονται  κυρίως  με  αναπνευστικά  προβλήματα,  όπως  η  αναπνευστική  ανεπάρκεια,  το  άσθμα,  η  χρόνια  βρογχίτιδα,  αλλά  τα τελευταία  χρόνια  έχει  αποδειχθεί  ότι αφορούν  και  καρδιακά ή κυκλοφοριακά  νοσήματα.  </a:t>
            </a:r>
          </a:p>
        </p:txBody>
      </p:sp>
    </p:spTree>
    <p:extLst>
      <p:ext uri="{BB962C8B-B14F-4D97-AF65-F5344CB8AC3E}">
        <p14:creationId xmlns:p14="http://schemas.microsoft.com/office/powerpoint/2010/main" val="1471713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Ρύπανση - Μόλυνση</a:t>
            </a:r>
            <a:endParaRPr lang="el-GR" dirty="0"/>
          </a:p>
        </p:txBody>
      </p:sp>
      <p:sp>
        <p:nvSpPr>
          <p:cNvPr id="3" name="Θέση περιεχομένου 2"/>
          <p:cNvSpPr>
            <a:spLocks noGrp="1"/>
          </p:cNvSpPr>
          <p:nvPr>
            <p:ph idx="1"/>
          </p:nvPr>
        </p:nvSpPr>
        <p:spPr/>
        <p:txBody>
          <a:bodyPr>
            <a:normAutofit/>
          </a:bodyPr>
          <a:lstStyle/>
          <a:p>
            <a:pPr algn="just"/>
            <a:r>
              <a:rPr lang="el-GR" sz="2000" dirty="0">
                <a:latin typeface="Arial" panose="020B0604020202020204" pitchFamily="34" charset="0"/>
                <a:cs typeface="Arial" panose="020B0604020202020204" pitchFamily="34" charset="0"/>
              </a:rPr>
              <a:t>Με την έννοια «</a:t>
            </a:r>
            <a:r>
              <a:rPr lang="el-GR" sz="2000" b="1" dirty="0">
                <a:latin typeface="Arial" panose="020B0604020202020204" pitchFamily="34" charset="0"/>
                <a:cs typeface="Arial" panose="020B0604020202020204" pitchFamily="34" charset="0"/>
              </a:rPr>
              <a:t>ρύπανση</a:t>
            </a:r>
            <a:r>
              <a:rPr lang="el-GR" sz="2000" dirty="0">
                <a:latin typeface="Arial" panose="020B0604020202020204" pitchFamily="34" charset="0"/>
                <a:cs typeface="Arial" panose="020B0604020202020204" pitchFamily="34" charset="0"/>
              </a:rPr>
              <a:t>», εννοούμε την παρουσία στο περιβάλλον ρύπων (δηλαδή κάθε είδους </a:t>
            </a:r>
            <a:r>
              <a:rPr lang="el-GR" sz="2000" b="1" dirty="0">
                <a:latin typeface="Arial" panose="020B0604020202020204" pitchFamily="34" charset="0"/>
                <a:cs typeface="Arial" panose="020B0604020202020204" pitchFamily="34" charset="0"/>
              </a:rPr>
              <a:t>ουσίας, </a:t>
            </a:r>
            <a:r>
              <a:rPr lang="el-GR" sz="2000" b="1" dirty="0" smtClean="0">
                <a:latin typeface="Arial" panose="020B0604020202020204" pitchFamily="34" charset="0"/>
                <a:cs typeface="Arial" panose="020B0604020202020204" pitchFamily="34" charset="0"/>
              </a:rPr>
              <a:t>θορύβου</a:t>
            </a:r>
            <a:r>
              <a:rPr lang="el-GR" sz="2000" b="1" dirty="0">
                <a:latin typeface="Arial" panose="020B0604020202020204" pitchFamily="34" charset="0"/>
                <a:cs typeface="Arial" panose="020B0604020202020204" pitchFamily="34" charset="0"/>
              </a:rPr>
              <a:t>, ακτινοβολίας ή άλλων μορφών ενέργειας</a:t>
            </a:r>
            <a:r>
              <a:rPr lang="el-GR" sz="2000" dirty="0">
                <a:latin typeface="Arial" panose="020B0604020202020204" pitchFamily="34" charset="0"/>
                <a:cs typeface="Arial" panose="020B0604020202020204" pitchFamily="34" charset="0"/>
              </a:rPr>
              <a:t>) σε τέτοια ποσότητα, συγκέντρωση ή διάρκεια που μπορούν να προκαλέσουν αρνητικές επιπτώσεις στην υγεία, στους </a:t>
            </a:r>
            <a:r>
              <a:rPr lang="el-GR" sz="2000" dirty="0" smtClean="0">
                <a:latin typeface="Arial" panose="020B0604020202020204" pitchFamily="34" charset="0"/>
                <a:cs typeface="Arial" panose="020B0604020202020204" pitchFamily="34" charset="0"/>
              </a:rPr>
              <a:t>ζωντανούς </a:t>
            </a:r>
            <a:r>
              <a:rPr lang="el-GR" sz="2000" dirty="0">
                <a:latin typeface="Arial" panose="020B0604020202020204" pitchFamily="34" charset="0"/>
                <a:cs typeface="Arial" panose="020B0604020202020204" pitchFamily="34" charset="0"/>
              </a:rPr>
              <a:t>οργανισμούς και στα οικοσυστήματα, ή υλικές </a:t>
            </a:r>
            <a:r>
              <a:rPr lang="el-GR" sz="2000" dirty="0" smtClean="0">
                <a:latin typeface="Arial" panose="020B0604020202020204" pitchFamily="34" charset="0"/>
                <a:cs typeface="Arial" panose="020B0604020202020204" pitchFamily="34" charset="0"/>
              </a:rPr>
              <a:t>ζημιές </a:t>
            </a:r>
            <a:r>
              <a:rPr lang="el-GR" sz="2000" dirty="0">
                <a:latin typeface="Arial" panose="020B0604020202020204" pitchFamily="34" charset="0"/>
                <a:cs typeface="Arial" panose="020B0604020202020204" pitchFamily="34" charset="0"/>
              </a:rPr>
              <a:t>και γενικά να καταστήσουν το περιβάλλον ακατάλληλο για τις επιθυμητές χρήσεις </a:t>
            </a:r>
            <a:r>
              <a:rPr lang="el-GR" sz="2000" dirty="0" smtClean="0">
                <a:latin typeface="Arial" panose="020B0604020202020204" pitchFamily="34" charset="0"/>
                <a:cs typeface="Arial" panose="020B0604020202020204" pitchFamily="34" charset="0"/>
              </a:rPr>
              <a:t>του</a:t>
            </a:r>
          </a:p>
          <a:p>
            <a:pPr algn="just"/>
            <a:r>
              <a:rPr lang="el-GR" sz="2000" dirty="0">
                <a:latin typeface="Arial" panose="020B0604020202020204" pitchFamily="34" charset="0"/>
                <a:cs typeface="Arial" panose="020B0604020202020204" pitchFamily="34" charset="0"/>
              </a:rPr>
              <a:t>η </a:t>
            </a:r>
            <a:r>
              <a:rPr lang="el-GR" sz="2000" b="1" dirty="0">
                <a:latin typeface="Arial" panose="020B0604020202020204" pitchFamily="34" charset="0"/>
                <a:cs typeface="Arial" panose="020B0604020202020204" pitchFamily="34" charset="0"/>
              </a:rPr>
              <a:t>μόλυνση</a:t>
            </a:r>
            <a:r>
              <a:rPr lang="el-GR" sz="2000" dirty="0">
                <a:latin typeface="Arial" panose="020B0604020202020204" pitchFamily="34" charset="0"/>
                <a:cs typeface="Arial" panose="020B0604020202020204" pitchFamily="34" charset="0"/>
              </a:rPr>
              <a:t> είναι μια μορφή ρύπανσης. Συγκεκριμένα, «μόλυνση» ονομάζεται η μορφή </a:t>
            </a:r>
            <a:r>
              <a:rPr lang="el-GR" sz="2000" dirty="0" smtClean="0">
                <a:latin typeface="Arial" panose="020B0604020202020204" pitchFamily="34" charset="0"/>
                <a:cs typeface="Arial" panose="020B0604020202020204" pitchFamily="34" charset="0"/>
              </a:rPr>
              <a:t>ρύπανσης </a:t>
            </a:r>
            <a:r>
              <a:rPr lang="el-GR" sz="2000" dirty="0">
                <a:latin typeface="Arial" panose="020B0604020202020204" pitchFamily="34" charset="0"/>
                <a:cs typeface="Arial" panose="020B0604020202020204" pitchFamily="34" charset="0"/>
              </a:rPr>
              <a:t>που χαρακτηρίζεται από την παρουσία </a:t>
            </a:r>
            <a:r>
              <a:rPr lang="el-GR" sz="2000" b="1" dirty="0">
                <a:latin typeface="Arial" panose="020B0604020202020204" pitchFamily="34" charset="0"/>
                <a:cs typeface="Arial" panose="020B0604020202020204" pitchFamily="34" charset="0"/>
              </a:rPr>
              <a:t>παθογόνων </a:t>
            </a:r>
            <a:r>
              <a:rPr lang="el-GR" sz="2000" b="1" dirty="0" smtClean="0">
                <a:latin typeface="Arial" panose="020B0604020202020204" pitchFamily="34" charset="0"/>
                <a:cs typeface="Arial" panose="020B0604020202020204" pitchFamily="34" charset="0"/>
              </a:rPr>
              <a:t>μικροοργανισμών </a:t>
            </a:r>
            <a:r>
              <a:rPr lang="el-GR" sz="2000" dirty="0">
                <a:latin typeface="Arial" panose="020B0604020202020204" pitchFamily="34" charset="0"/>
                <a:cs typeface="Arial" panose="020B0604020202020204" pitchFamily="34" charset="0"/>
              </a:rPr>
              <a:t>στο περιβάλλον ή </a:t>
            </a:r>
            <a:r>
              <a:rPr lang="el-GR" sz="2000" b="1" dirty="0">
                <a:latin typeface="Arial" panose="020B0604020202020204" pitchFamily="34" charset="0"/>
                <a:cs typeface="Arial" panose="020B0604020202020204" pitchFamily="34" charset="0"/>
              </a:rPr>
              <a:t>δεικτών</a:t>
            </a:r>
            <a:r>
              <a:rPr lang="el-GR" sz="2000" dirty="0">
                <a:latin typeface="Arial" panose="020B0604020202020204" pitchFamily="34" charset="0"/>
                <a:cs typeface="Arial" panose="020B0604020202020204" pitchFamily="34" charset="0"/>
              </a:rPr>
              <a:t> που υποδηλώνουν την πιθανότητα παρουσίας τέτοιων μικροοργανισμών</a:t>
            </a:r>
          </a:p>
        </p:txBody>
      </p:sp>
    </p:spTree>
    <p:extLst>
      <p:ext uri="{BB962C8B-B14F-4D97-AF65-F5344CB8AC3E}">
        <p14:creationId xmlns:p14="http://schemas.microsoft.com/office/powerpoint/2010/main" val="39475148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23528" y="908720"/>
            <a:ext cx="8424936" cy="5632311"/>
          </a:xfrm>
          <a:prstGeom prst="rect">
            <a:avLst/>
          </a:prstGeom>
        </p:spPr>
        <p:txBody>
          <a:bodyPr wrap="square">
            <a:spAutoFit/>
          </a:bodyPr>
          <a:lstStyle/>
          <a:p>
            <a:pPr marL="285750" indent="-285750" algn="just">
              <a:buFont typeface="Arial" panose="020B0604020202020204" pitchFamily="34" charset="0"/>
              <a:buChar char="•"/>
            </a:pPr>
            <a:r>
              <a:rPr lang="el-GR" dirty="0"/>
              <a:t> </a:t>
            </a:r>
            <a:r>
              <a:rPr lang="el-GR" sz="2000" dirty="0">
                <a:latin typeface="Arial" panose="020B0604020202020204" pitchFamily="34" charset="0"/>
                <a:cs typeface="Arial" panose="020B0604020202020204" pitchFamily="34" charset="0"/>
              </a:rPr>
              <a:t>χρόνιες  </a:t>
            </a:r>
            <a:r>
              <a:rPr lang="el-GR" sz="2000" dirty="0" smtClean="0">
                <a:latin typeface="Arial" panose="020B0604020202020204" pitchFamily="34" charset="0"/>
                <a:cs typeface="Arial" panose="020B0604020202020204" pitchFamily="34" charset="0"/>
              </a:rPr>
              <a:t>επιπτώσεις ατμοσφαιρικής  ρύπανσης: αναπνευστική  </a:t>
            </a:r>
            <a:r>
              <a:rPr lang="el-GR" sz="2000" dirty="0">
                <a:latin typeface="Arial" panose="020B0604020202020204" pitchFamily="34" charset="0"/>
                <a:cs typeface="Arial" panose="020B0604020202020204" pitchFamily="34" charset="0"/>
              </a:rPr>
              <a:t>ανεπάρκεια, </a:t>
            </a:r>
            <a:r>
              <a:rPr lang="el-GR" sz="2000" dirty="0" smtClean="0">
                <a:latin typeface="Arial" panose="020B0604020202020204" pitchFamily="34" charset="0"/>
                <a:cs typeface="Arial" panose="020B0604020202020204" pitchFamily="34" charset="0"/>
              </a:rPr>
              <a:t>άσθμα</a:t>
            </a:r>
            <a:r>
              <a:rPr lang="el-GR"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χρόνια  </a:t>
            </a:r>
            <a:r>
              <a:rPr lang="el-GR" sz="2000" dirty="0">
                <a:latin typeface="Arial" panose="020B0604020202020204" pitchFamily="34" charset="0"/>
                <a:cs typeface="Arial" panose="020B0604020202020204" pitchFamily="34" charset="0"/>
              </a:rPr>
              <a:t>βρογχίτιδα,  και </a:t>
            </a:r>
            <a:r>
              <a:rPr lang="el-GR" sz="2000" dirty="0" smtClean="0">
                <a:latin typeface="Arial" panose="020B0604020202020204" pitchFamily="34" charset="0"/>
                <a:cs typeface="Arial" panose="020B0604020202020204" pitchFamily="34" charset="0"/>
              </a:rPr>
              <a:t>καρδιακά  </a:t>
            </a:r>
            <a:r>
              <a:rPr lang="el-GR" sz="2000" dirty="0">
                <a:latin typeface="Arial" panose="020B0604020202020204" pitchFamily="34" charset="0"/>
                <a:cs typeface="Arial" panose="020B0604020202020204" pitchFamily="34" charset="0"/>
              </a:rPr>
              <a:t>ή </a:t>
            </a:r>
            <a:r>
              <a:rPr lang="el-GR" sz="2000" dirty="0" smtClean="0">
                <a:latin typeface="Arial" panose="020B0604020202020204" pitchFamily="34" charset="0"/>
                <a:cs typeface="Arial" panose="020B0604020202020204" pitchFamily="34" charset="0"/>
              </a:rPr>
              <a:t>κυκλοφορικά  νοσήματα</a:t>
            </a:r>
          </a:p>
          <a:p>
            <a:pPr algn="just"/>
            <a:endParaRPr lang="el-GR"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l-GR" sz="2000" dirty="0">
                <a:latin typeface="Arial" panose="020B0604020202020204" pitchFamily="34" charset="0"/>
                <a:cs typeface="Arial" panose="020B0604020202020204" pitchFamily="34" charset="0"/>
              </a:rPr>
              <a:t>Κατά τα τελευταία  χρόνια  όμως  εμφα­νίζονται  ενδείξεις για  πρόσθετα  προβλήματα,  όπως τον καρκίνο του  </a:t>
            </a:r>
            <a:r>
              <a:rPr lang="el-GR" sz="2000" dirty="0" smtClean="0">
                <a:latin typeface="Arial" panose="020B0604020202020204" pitchFamily="34" charset="0"/>
                <a:cs typeface="Arial" panose="020B0604020202020204" pitchFamily="34" charset="0"/>
              </a:rPr>
              <a:t>πνεύμονα</a:t>
            </a:r>
          </a:p>
          <a:p>
            <a:pPr marL="285750" indent="-285750" algn="just">
              <a:buFont typeface="Arial" panose="020B0604020202020204" pitchFamily="34" charset="0"/>
              <a:buChar char="•"/>
            </a:pPr>
            <a:endParaRPr lang="el-GR"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l-GR" sz="2000" dirty="0">
                <a:latin typeface="Arial" panose="020B0604020202020204" pitchFamily="34" charset="0"/>
                <a:cs typeface="Arial" panose="020B0604020202020204" pitchFamily="34" charset="0"/>
              </a:rPr>
              <a:t>Τελευταία  στην  ερευνητική  βιβλιογραφία  εμφανίζονται  </a:t>
            </a:r>
            <a:r>
              <a:rPr lang="el-GR" sz="2000" dirty="0" smtClean="0">
                <a:latin typeface="Arial" panose="020B0604020202020204" pitchFamily="34" charset="0"/>
                <a:cs typeface="Arial" panose="020B0604020202020204" pitchFamily="34" charset="0"/>
              </a:rPr>
              <a:t>ενδείξεις  </a:t>
            </a:r>
            <a:r>
              <a:rPr lang="el-GR" sz="2000" dirty="0">
                <a:latin typeface="Arial" panose="020B0604020202020204" pitchFamily="34" charset="0"/>
                <a:cs typeface="Arial" panose="020B0604020202020204" pitchFamily="34" charset="0"/>
              </a:rPr>
              <a:t>ότι  η  ατμοσφαιρική  ρύπανση  μπορεί  να  οδηγεί  σε  ανωμαλίες  στην  </a:t>
            </a:r>
            <a:r>
              <a:rPr lang="el-GR" sz="2000" b="1" dirty="0">
                <a:latin typeface="Arial" panose="020B0604020202020204" pitchFamily="34" charset="0"/>
                <a:cs typeface="Arial" panose="020B0604020202020204" pitchFamily="34" charset="0"/>
              </a:rPr>
              <a:t>ανάπτυξη  του  εμβρύου</a:t>
            </a:r>
            <a:r>
              <a:rPr lang="el-GR" sz="2000" dirty="0">
                <a:latin typeface="Arial" panose="020B0604020202020204" pitchFamily="34" charset="0"/>
                <a:cs typeface="Arial" panose="020B0604020202020204" pitchFamily="34" charset="0"/>
              </a:rPr>
              <a:t>.  Δηλαδή  αν  μια  έγκυος  γυναίκα  εκτεθεί  σε  ψηλά  επίπεδα  ατμοσφαιρικής  ρύπανσης  κατά  τη  διάρκεια  της  κύησης  μπορεί να  έχουμε  ως  αποτέλεσμα  κάποιες  αποκλίσεις  στην  ομαλή  ανάπτυξη  του  εμβρύου,  όπως  τη  γέννηση  παιδιών  με  </a:t>
            </a:r>
            <a:r>
              <a:rPr lang="el-GR" sz="2000" b="1" dirty="0">
                <a:latin typeface="Arial" panose="020B0604020202020204" pitchFamily="34" charset="0"/>
                <a:cs typeface="Arial" panose="020B0604020202020204" pitchFamily="34" charset="0"/>
              </a:rPr>
              <a:t>βάρος  ή  μέγεθος  κάτω  του  κανονικού</a:t>
            </a:r>
            <a:r>
              <a:rPr lang="el-GR" sz="2000" dirty="0">
                <a:latin typeface="Arial" panose="020B0604020202020204" pitchFamily="34" charset="0"/>
                <a:cs typeface="Arial" panose="020B0604020202020204" pitchFamily="34" charset="0"/>
              </a:rPr>
              <a:t>.  Αν  και  οι  αποκλίσεις  αυτές  εκ  πρώτης  όψεως  δεν  είναι  σοβα­ρές,  ίσως  έχουν  μεγαλύτερη  σημασία  μακροπρόθεσμα,  αφού  είναι  γνωστό  ότι  το  βάρος  ενός  νεογνού  αποτελεί  δείκτη  της  μελλοντικής  εξέλιξης  της  υγείας  του ως ενήλικου  ατόμου. </a:t>
            </a:r>
          </a:p>
        </p:txBody>
      </p:sp>
    </p:spTree>
    <p:extLst>
      <p:ext uri="{BB962C8B-B14F-4D97-AF65-F5344CB8AC3E}">
        <p14:creationId xmlns:p14="http://schemas.microsoft.com/office/powerpoint/2010/main" val="12900638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467544" y="2274838"/>
            <a:ext cx="8136904" cy="1938992"/>
          </a:xfrm>
          <a:prstGeom prst="rect">
            <a:avLst/>
          </a:prstGeom>
        </p:spPr>
        <p:txBody>
          <a:bodyPr wrap="square">
            <a:spAutoFit/>
          </a:bodyPr>
          <a:lstStyle/>
          <a:p>
            <a:pPr marL="342900" indent="-342900"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Τέλος</a:t>
            </a:r>
            <a:r>
              <a:rPr lang="el-GR" sz="2000" dirty="0">
                <a:latin typeface="Arial" panose="020B0604020202020204" pitchFamily="34" charset="0"/>
                <a:cs typeface="Arial" panose="020B0604020202020204" pitchFamily="34" charset="0"/>
              </a:rPr>
              <a:t>,  ανάλογες  ενδείξεις  έχουν  επί­σης  αναφερθεί  για  επιδράσεις  της  αστικής  ατμοσφαιρικής  ρύπανσης  στη  </a:t>
            </a:r>
            <a:r>
              <a:rPr lang="el-GR" sz="2000" b="1" dirty="0">
                <a:latin typeface="Arial" panose="020B0604020202020204" pitchFamily="34" charset="0"/>
                <a:cs typeface="Arial" panose="020B0604020202020204" pitchFamily="34" charset="0"/>
              </a:rPr>
              <a:t>γονι­μότητα</a:t>
            </a:r>
            <a:r>
              <a:rPr lang="el-GR" sz="2000" dirty="0">
                <a:latin typeface="Arial" panose="020B0604020202020204" pitchFamily="34" charset="0"/>
                <a:cs typeface="Arial" panose="020B0604020202020204" pitchFamily="34" charset="0"/>
              </a:rPr>
              <a:t>,  αφού  έχει  παρατηρηθεί  ότι  η  ποιότητα  του  σπέρματος  σε άτομα τα οποία  ζουν  σε ρυπασμένες  περιοχές  είναι  μειωμένη  κατ'  αναλογία  με  τα  επίπε­δα της ρύπανσης  στην οποία  </a:t>
            </a:r>
            <a:r>
              <a:rPr lang="el-GR" sz="2000" dirty="0" smtClean="0">
                <a:latin typeface="Arial" panose="020B0604020202020204" pitchFamily="34" charset="0"/>
                <a:cs typeface="Arial" panose="020B0604020202020204" pitchFamily="34" charset="0"/>
              </a:rPr>
              <a:t>εκτίθενται</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9668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254625" y="1123485"/>
            <a:ext cx="3889375" cy="877824"/>
          </a:xfrm>
        </p:spPr>
        <p:txBody>
          <a:bodyPr>
            <a:noAutofit/>
          </a:bodyPr>
          <a:lstStyle/>
          <a:p>
            <a:r>
              <a:rPr lang="el-GR" sz="2800" dirty="0" smtClean="0"/>
              <a:t>Το πρόβλημα της ΑΓΕΤ</a:t>
            </a:r>
            <a:endParaRPr lang="el-GR" sz="2800" dirty="0"/>
          </a:p>
        </p:txBody>
      </p:sp>
      <p:sp>
        <p:nvSpPr>
          <p:cNvPr id="4" name="Θέση κειμένου 3"/>
          <p:cNvSpPr>
            <a:spLocks noGrp="1"/>
          </p:cNvSpPr>
          <p:nvPr>
            <p:ph type="body" idx="2"/>
          </p:nvPr>
        </p:nvSpPr>
        <p:spPr>
          <a:xfrm>
            <a:off x="5353496" y="2010727"/>
            <a:ext cx="3466976" cy="4617720"/>
          </a:xfrm>
        </p:spPr>
        <p:txBody>
          <a:bodyPr/>
          <a:lstStyle/>
          <a:p>
            <a:pPr algn="just"/>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η </a:t>
            </a:r>
            <a:r>
              <a:rPr lang="el-GR" sz="2000" dirty="0">
                <a:latin typeface="Arial" panose="020B0604020202020204" pitchFamily="34" charset="0"/>
                <a:cs typeface="Arial" panose="020B0604020202020204" pitchFamily="34" charset="0"/>
              </a:rPr>
              <a:t>τσιμεντοβιομηχανία ΑΓΕΤ ΗΡΑΚΛΗΣ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a:t>
            </a:r>
            <a:r>
              <a:rPr lang="el-GR" sz="2000" dirty="0">
                <a:latin typeface="Arial" panose="020B0604020202020204" pitchFamily="34" charset="0"/>
                <a:cs typeface="Arial" panose="020B0604020202020204" pitchFamily="34" charset="0"/>
              </a:rPr>
              <a:t>της </a:t>
            </a:r>
            <a:r>
              <a:rPr lang="el-GR" sz="2000" dirty="0" err="1">
                <a:latin typeface="Arial" panose="020B0604020202020204" pitchFamily="34" charset="0"/>
                <a:cs typeface="Arial" panose="020B0604020202020204" pitchFamily="34" charset="0"/>
              </a:rPr>
              <a:t>γαλλοελβετικής</a:t>
            </a:r>
            <a:r>
              <a:rPr lang="el-GR" sz="2000" dirty="0">
                <a:latin typeface="Arial" panose="020B0604020202020204" pitchFamily="34" charset="0"/>
                <a:cs typeface="Arial" panose="020B0604020202020204" pitchFamily="34" charset="0"/>
              </a:rPr>
              <a:t> πολυεθνικής Lafarge–</a:t>
            </a:r>
            <a:r>
              <a:rPr lang="el-GR" sz="2000" dirty="0" err="1">
                <a:latin typeface="Arial" panose="020B0604020202020204" pitchFamily="34" charset="0"/>
                <a:cs typeface="Arial" panose="020B0604020202020204" pitchFamily="34" charset="0"/>
              </a:rPr>
              <a:t>Holcim</a:t>
            </a:r>
            <a:r>
              <a:rPr lang="el-GR" sz="2000" dirty="0">
                <a:latin typeface="Arial" panose="020B0604020202020204" pitchFamily="34" charset="0"/>
                <a:cs typeface="Arial" panose="020B0604020202020204" pitchFamily="34" charset="0"/>
              </a:rPr>
              <a:t>) έχει άδεια για καύση 200.000 τόνων σκουπιδιών ετησίως (RDF) που θα τα αξιοποιεί ως καύσιμο</a:t>
            </a:r>
          </a:p>
          <a:p>
            <a:endParaRPr lang="el-GR" dirty="0"/>
          </a:p>
        </p:txBody>
      </p:sp>
      <p:pic>
        <p:nvPicPr>
          <p:cNvPr id="5" name="Θέση περιεχομένου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52400" y="2001309"/>
            <a:ext cx="5102225" cy="3401483"/>
          </a:xfrm>
        </p:spPr>
      </p:pic>
    </p:spTree>
    <p:extLst>
      <p:ext uri="{BB962C8B-B14F-4D97-AF65-F5344CB8AC3E}">
        <p14:creationId xmlns:p14="http://schemas.microsoft.com/office/powerpoint/2010/main" val="658803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457200" y="764704"/>
            <a:ext cx="8229600" cy="864096"/>
          </a:xfrm>
        </p:spPr>
        <p:txBody>
          <a:bodyPr/>
          <a:lstStyle/>
          <a:p>
            <a:r>
              <a:rPr lang="el-GR" dirty="0" smtClean="0"/>
              <a:t>Ιστορικ</a:t>
            </a:r>
            <a:r>
              <a:rPr lang="el-GR" dirty="0"/>
              <a:t>ό</a:t>
            </a:r>
          </a:p>
        </p:txBody>
      </p:sp>
      <p:sp>
        <p:nvSpPr>
          <p:cNvPr id="6" name="Θέση περιεχομένου 5"/>
          <p:cNvSpPr>
            <a:spLocks noGrp="1"/>
          </p:cNvSpPr>
          <p:nvPr>
            <p:ph idx="1"/>
          </p:nvPr>
        </p:nvSpPr>
        <p:spPr>
          <a:xfrm>
            <a:off x="179512" y="1628800"/>
            <a:ext cx="8507288" cy="4945736"/>
          </a:xfrm>
        </p:spPr>
        <p:txBody>
          <a:bodyPr>
            <a:normAutofit fontScale="77500" lnSpcReduction="20000"/>
          </a:bodyPr>
          <a:lstStyle/>
          <a:p>
            <a:pPr algn="just"/>
            <a:r>
              <a:rPr lang="el-GR" dirty="0">
                <a:solidFill>
                  <a:srgbClr val="000000"/>
                </a:solidFill>
                <a:latin typeface="Arial" panose="020B0604020202020204" pitchFamily="34" charset="0"/>
                <a:cs typeface="Arial" panose="020B0604020202020204" pitchFamily="34" charset="0"/>
              </a:rPr>
              <a:t>το 2013, </a:t>
            </a:r>
            <a:r>
              <a:rPr lang="el-GR" dirty="0" smtClean="0">
                <a:solidFill>
                  <a:srgbClr val="000000"/>
                </a:solidFill>
                <a:latin typeface="Arial" panose="020B0604020202020204" pitchFamily="34" charset="0"/>
                <a:cs typeface="Arial" panose="020B0604020202020204" pitchFamily="34" charset="0"/>
              </a:rPr>
              <a:t>η </a:t>
            </a:r>
            <a:r>
              <a:rPr lang="el-GR" dirty="0">
                <a:solidFill>
                  <a:srgbClr val="000000"/>
                </a:solidFill>
                <a:latin typeface="Arial" panose="020B0604020202020204" pitchFamily="34" charset="0"/>
                <a:cs typeface="Arial" panose="020B0604020202020204" pitchFamily="34" charset="0"/>
              </a:rPr>
              <a:t>ΑΓΕΤ ζήτησε άδεια για να καίει σκουπίδια (RDF, δηλαδή υλικά στα οποία περιλαμβάνονται χαρτί, γυαλί και πλαστικό) ως καύσιμο, προκειμένου να παράγει τσιμέντο, καταθέτοντας μελέτη περιβαλλοντικών επιπτώσεων</a:t>
            </a:r>
            <a:r>
              <a:rPr lang="el-GR" dirty="0" smtClean="0">
                <a:solidFill>
                  <a:srgbClr val="000000"/>
                </a:solidFill>
                <a:latin typeface="Arial" panose="020B0604020202020204" pitchFamily="34" charset="0"/>
                <a:cs typeface="Arial" panose="020B0604020202020204" pitchFamily="34" charset="0"/>
              </a:rPr>
              <a:t>.</a:t>
            </a:r>
          </a:p>
          <a:p>
            <a:pPr algn="just"/>
            <a:endParaRPr lang="el-GR" dirty="0">
              <a:solidFill>
                <a:srgbClr val="000000"/>
              </a:solidFill>
              <a:latin typeface="Arial" panose="020B0604020202020204" pitchFamily="34" charset="0"/>
              <a:cs typeface="Arial" panose="020B0604020202020204" pitchFamily="34" charset="0"/>
            </a:endParaRPr>
          </a:p>
          <a:p>
            <a:pPr algn="just"/>
            <a:r>
              <a:rPr lang="el-GR" dirty="0">
                <a:solidFill>
                  <a:srgbClr val="000000"/>
                </a:solidFill>
                <a:latin typeface="Arial" panose="020B0604020202020204" pitchFamily="34" charset="0"/>
                <a:cs typeface="Arial" panose="020B0604020202020204" pitchFamily="34" charset="0"/>
              </a:rPr>
              <a:t>Ακολούθησε θετική γνωμοδότηση του Περιφερειακού Συμβουλίου Θεσσαλίας επί της μελέτης, αλλά κομβικό σημείο υπήρξε η Απόφαση </a:t>
            </a:r>
            <a:r>
              <a:rPr lang="el-GR" dirty="0" smtClean="0">
                <a:solidFill>
                  <a:srgbClr val="000000"/>
                </a:solidFill>
                <a:latin typeface="Arial" panose="020B0604020202020204" pitchFamily="34" charset="0"/>
                <a:cs typeface="Arial" panose="020B0604020202020204" pitchFamily="34" charset="0"/>
              </a:rPr>
              <a:t>Έγκρισης </a:t>
            </a:r>
            <a:r>
              <a:rPr lang="el-GR" dirty="0">
                <a:solidFill>
                  <a:srgbClr val="000000"/>
                </a:solidFill>
                <a:latin typeface="Arial" panose="020B0604020202020204" pitchFamily="34" charset="0"/>
                <a:cs typeface="Arial" panose="020B0604020202020204" pitchFamily="34" charset="0"/>
              </a:rPr>
              <a:t>Περιβαλλοντικών </a:t>
            </a:r>
            <a:r>
              <a:rPr lang="el-GR" dirty="0" smtClean="0">
                <a:solidFill>
                  <a:srgbClr val="000000"/>
                </a:solidFill>
                <a:latin typeface="Arial" panose="020B0604020202020204" pitchFamily="34" charset="0"/>
                <a:cs typeface="Arial" panose="020B0604020202020204" pitchFamily="34" charset="0"/>
              </a:rPr>
              <a:t>Όρων </a:t>
            </a:r>
            <a:r>
              <a:rPr lang="el-GR" dirty="0">
                <a:solidFill>
                  <a:srgbClr val="000000"/>
                </a:solidFill>
                <a:latin typeface="Arial" panose="020B0604020202020204" pitchFamily="34" charset="0"/>
                <a:cs typeface="Arial" panose="020B0604020202020204" pitchFamily="34" charset="0"/>
              </a:rPr>
              <a:t>(ΑΕΠΟ) από το υπουργείο Περιβάλλοντος το 2014, που έδινε το δικαίωμα στην ΑΓΕΤ για καύση 100.000 τόνων RDF και 100.000 τόνων άλλων «εναλλακτικών» υλικών</a:t>
            </a:r>
            <a:r>
              <a:rPr lang="el-GR" dirty="0" smtClean="0">
                <a:solidFill>
                  <a:srgbClr val="000000"/>
                </a:solidFill>
                <a:latin typeface="Arial" panose="020B0604020202020204" pitchFamily="34" charset="0"/>
                <a:cs typeface="Arial" panose="020B0604020202020204" pitchFamily="34" charset="0"/>
              </a:rPr>
              <a:t>.</a:t>
            </a:r>
          </a:p>
          <a:p>
            <a:pPr algn="just"/>
            <a:endParaRPr lang="el-GR" dirty="0">
              <a:solidFill>
                <a:srgbClr val="000000"/>
              </a:solidFill>
              <a:latin typeface="Arial" panose="020B0604020202020204" pitchFamily="34" charset="0"/>
              <a:cs typeface="Arial" panose="020B0604020202020204" pitchFamily="34" charset="0"/>
            </a:endParaRPr>
          </a:p>
          <a:p>
            <a:pPr algn="just"/>
            <a:r>
              <a:rPr lang="el-GR" dirty="0" smtClean="0">
                <a:solidFill>
                  <a:srgbClr val="000000"/>
                </a:solidFill>
                <a:latin typeface="Arial" panose="020B0604020202020204" pitchFamily="34" charset="0"/>
                <a:cs typeface="Arial" panose="020B0604020202020204" pitchFamily="34" charset="0"/>
              </a:rPr>
              <a:t>Σύμφωνα </a:t>
            </a:r>
            <a:r>
              <a:rPr lang="el-GR" dirty="0">
                <a:solidFill>
                  <a:srgbClr val="000000"/>
                </a:solidFill>
                <a:latin typeface="Arial" panose="020B0604020202020204" pitchFamily="34" charset="0"/>
                <a:cs typeface="Arial" panose="020B0604020202020204" pitchFamily="34" charset="0"/>
              </a:rPr>
              <a:t>με την τελευταία τροποποίηση της ΑΕΠΟ, που αφορά τον τρόπο μεταφοράς του RDF -όχι μόνο με φορτηγά αλλά και με πλοία- και εγκρίθηκε από το Υπουργείο Περιβάλλοντος και Ενέργειας τον Φεβρουάριο του 2017, άνοιξε ο δρόμος για την καύση των συνολικά 200.000 τόνων σκουπιδιών</a:t>
            </a:r>
          </a:p>
          <a:p>
            <a:endParaRPr lang="el-GR" dirty="0"/>
          </a:p>
        </p:txBody>
      </p:sp>
    </p:spTree>
    <p:extLst>
      <p:ext uri="{BB962C8B-B14F-4D97-AF65-F5344CB8AC3E}">
        <p14:creationId xmlns:p14="http://schemas.microsoft.com/office/powerpoint/2010/main" val="2963892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692696"/>
            <a:ext cx="8229600" cy="720080"/>
          </a:xfrm>
        </p:spPr>
        <p:txBody>
          <a:bodyPr/>
          <a:lstStyle/>
          <a:p>
            <a:r>
              <a:rPr lang="en-US" dirty="0" smtClean="0"/>
              <a:t>RDF(Refuse-derived fuel)</a:t>
            </a:r>
            <a:r>
              <a:rPr lang="el-GR" dirty="0" smtClean="0"/>
              <a:t> </a:t>
            </a:r>
            <a:r>
              <a:rPr lang="en-US" dirty="0" smtClean="0"/>
              <a:t>SRF</a:t>
            </a:r>
            <a:endParaRPr lang="el-GR" dirty="0"/>
          </a:p>
        </p:txBody>
      </p:sp>
      <p:sp>
        <p:nvSpPr>
          <p:cNvPr id="3" name="Θέση περιεχομένου 2"/>
          <p:cNvSpPr>
            <a:spLocks noGrp="1"/>
          </p:cNvSpPr>
          <p:nvPr>
            <p:ph idx="1"/>
          </p:nvPr>
        </p:nvSpPr>
        <p:spPr>
          <a:xfrm>
            <a:off x="251520" y="1412776"/>
            <a:ext cx="8640960" cy="5161760"/>
          </a:xfrm>
        </p:spPr>
        <p:txBody>
          <a:bodyPr>
            <a:noAutofit/>
          </a:bodyPr>
          <a:lstStyle/>
          <a:p>
            <a:pPr algn="just"/>
            <a:r>
              <a:rPr lang="el-GR" sz="1600" dirty="0">
                <a:solidFill>
                  <a:srgbClr val="FF0000"/>
                </a:solidFill>
                <a:latin typeface="Arial" panose="020B0604020202020204" pitchFamily="34" charset="0"/>
                <a:cs typeface="Arial" panose="020B0604020202020204" pitchFamily="34" charset="0"/>
              </a:rPr>
              <a:t>Το καύσιμο που προέρχεται από απορρίμματα ( RDF ) είναι καύσιμο που παράγεται από διάφορα είδη </a:t>
            </a:r>
            <a:r>
              <a:rPr lang="el-GR" sz="1600" dirty="0" smtClean="0">
                <a:solidFill>
                  <a:srgbClr val="FF0000"/>
                </a:solidFill>
                <a:latin typeface="Arial" panose="020B0604020202020204" pitchFamily="34" charset="0"/>
                <a:cs typeface="Arial" panose="020B0604020202020204" pitchFamily="34" charset="0"/>
              </a:rPr>
              <a:t>αποβλήτων, </a:t>
            </a:r>
            <a:r>
              <a:rPr lang="el-GR" sz="1600" dirty="0">
                <a:solidFill>
                  <a:srgbClr val="FF0000"/>
                </a:solidFill>
                <a:latin typeface="Arial" panose="020B0604020202020204" pitchFamily="34" charset="0"/>
                <a:cs typeface="Arial" panose="020B0604020202020204" pitchFamily="34" charset="0"/>
              </a:rPr>
              <a:t>όπως αστικά στερεά </a:t>
            </a:r>
            <a:r>
              <a:rPr lang="el-GR" sz="1600" dirty="0" smtClean="0">
                <a:solidFill>
                  <a:srgbClr val="FF0000"/>
                </a:solidFill>
                <a:latin typeface="Arial" panose="020B0604020202020204" pitchFamily="34" charset="0"/>
                <a:cs typeface="Arial" panose="020B0604020202020204" pitchFamily="34" charset="0"/>
              </a:rPr>
              <a:t>απόβλητα, </a:t>
            </a:r>
            <a:r>
              <a:rPr lang="el-GR" sz="1600" dirty="0">
                <a:solidFill>
                  <a:srgbClr val="FF0000"/>
                </a:solidFill>
                <a:latin typeface="Arial" panose="020B0604020202020204" pitchFamily="34" charset="0"/>
                <a:cs typeface="Arial" panose="020B0604020202020204" pitchFamily="34" charset="0"/>
              </a:rPr>
              <a:t>βιομηχανικά απόβλητα ή εμπορικά απόβλητα.</a:t>
            </a:r>
          </a:p>
          <a:p>
            <a:pPr algn="just"/>
            <a:endParaRPr lang="el-GR" sz="1600" dirty="0">
              <a:solidFill>
                <a:srgbClr val="FF0000"/>
              </a:solidFill>
              <a:latin typeface="Arial" panose="020B0604020202020204" pitchFamily="34" charset="0"/>
              <a:cs typeface="Arial" panose="020B0604020202020204" pitchFamily="34" charset="0"/>
            </a:endParaRPr>
          </a:p>
          <a:p>
            <a:pPr algn="just"/>
            <a:r>
              <a:rPr lang="el-GR" sz="1600" dirty="0">
                <a:solidFill>
                  <a:srgbClr val="FF0000"/>
                </a:solidFill>
                <a:latin typeface="Arial" panose="020B0604020202020204" pitchFamily="34" charset="0"/>
                <a:cs typeface="Arial" panose="020B0604020202020204" pitchFamily="34" charset="0"/>
              </a:rPr>
              <a:t>Το Παγκόσμιο Επιχειρηματικό Συμβούλιο για την Αειφόρο Ανάπτυξη παρέχει έναν ορισμό:</a:t>
            </a:r>
          </a:p>
          <a:p>
            <a:pPr marL="109728" indent="0" algn="just">
              <a:buNone/>
            </a:pPr>
            <a:r>
              <a:rPr lang="el-GR" sz="1600" dirty="0" smtClean="0">
                <a:solidFill>
                  <a:srgbClr val="FF0000"/>
                </a:solidFill>
                <a:latin typeface="Arial" panose="020B0604020202020204" pitchFamily="34" charset="0"/>
                <a:cs typeface="Arial" panose="020B0604020202020204" pitchFamily="34" charset="0"/>
              </a:rPr>
              <a:t>"</a:t>
            </a:r>
            <a:r>
              <a:rPr lang="el-GR" sz="1600" dirty="0">
                <a:solidFill>
                  <a:srgbClr val="FF0000"/>
                </a:solidFill>
                <a:latin typeface="Arial" panose="020B0604020202020204" pitchFamily="34" charset="0"/>
                <a:cs typeface="Arial" panose="020B0604020202020204" pitchFamily="34" charset="0"/>
              </a:rPr>
              <a:t>Τα επιλεγμένα απόβλητα και υποπροϊόντα με ανακτήσιμη θερμογόνο δύναμη μπορούν να χρησιμοποιηθούν ως καύσιμα σε κλίβανο </a:t>
            </a:r>
            <a:r>
              <a:rPr lang="el-GR" sz="1600" dirty="0" smtClean="0">
                <a:solidFill>
                  <a:srgbClr val="FF0000"/>
                </a:solidFill>
                <a:latin typeface="Arial" panose="020B0604020202020204" pitchFamily="34" charset="0"/>
                <a:cs typeface="Arial" panose="020B0604020202020204" pitchFamily="34" charset="0"/>
              </a:rPr>
              <a:t>τσιμέντου, </a:t>
            </a:r>
            <a:r>
              <a:rPr lang="el-GR" sz="1600" dirty="0">
                <a:solidFill>
                  <a:srgbClr val="FF0000"/>
                </a:solidFill>
                <a:latin typeface="Arial" panose="020B0604020202020204" pitchFamily="34" charset="0"/>
                <a:cs typeface="Arial" panose="020B0604020202020204" pitchFamily="34" charset="0"/>
              </a:rPr>
              <a:t>αντικαθιστώντας ένα μέρος των συμβατικών ορυκτών </a:t>
            </a:r>
            <a:r>
              <a:rPr lang="el-GR" sz="1600" dirty="0" smtClean="0">
                <a:solidFill>
                  <a:srgbClr val="FF0000"/>
                </a:solidFill>
                <a:latin typeface="Arial" panose="020B0604020202020204" pitchFamily="34" charset="0"/>
                <a:cs typeface="Arial" panose="020B0604020202020204" pitchFamily="34" charset="0"/>
              </a:rPr>
              <a:t>καυσίμων, </a:t>
            </a:r>
            <a:r>
              <a:rPr lang="el-GR" sz="1600" dirty="0">
                <a:solidFill>
                  <a:srgbClr val="FF0000"/>
                </a:solidFill>
                <a:latin typeface="Arial" panose="020B0604020202020204" pitchFamily="34" charset="0"/>
                <a:cs typeface="Arial" panose="020B0604020202020204" pitchFamily="34" charset="0"/>
              </a:rPr>
              <a:t>όπως ο άνθρακας, εφόσον πληρούν αυστηρές προδιαγραφές. Μερικές φορές μπορούν να χρησιμοποιηθούν μόνο μετά από προεπεξεργασία για την παροχή «ειδικών καυσίμων» για τη διαδικασία </a:t>
            </a:r>
            <a:r>
              <a:rPr lang="el-GR" sz="1600" dirty="0" smtClean="0">
                <a:solidFill>
                  <a:srgbClr val="FF0000"/>
                </a:solidFill>
                <a:latin typeface="Arial" panose="020B0604020202020204" pitchFamily="34" charset="0"/>
                <a:cs typeface="Arial" panose="020B0604020202020204" pitchFamily="34" charset="0"/>
              </a:rPr>
              <a:t>τσιμέντου"</a:t>
            </a:r>
            <a:endParaRPr lang="el-GR" sz="1600" dirty="0">
              <a:solidFill>
                <a:srgbClr val="FF0000"/>
              </a:solidFill>
              <a:latin typeface="Arial" panose="020B0604020202020204" pitchFamily="34" charset="0"/>
              <a:cs typeface="Arial" panose="020B0604020202020204" pitchFamily="34" charset="0"/>
            </a:endParaRPr>
          </a:p>
          <a:p>
            <a:pPr algn="just"/>
            <a:endParaRPr lang="el-GR" sz="1600" dirty="0">
              <a:solidFill>
                <a:srgbClr val="FF0000"/>
              </a:solidFill>
              <a:latin typeface="Arial" panose="020B0604020202020204" pitchFamily="34" charset="0"/>
              <a:cs typeface="Arial" panose="020B0604020202020204" pitchFamily="34" charset="0"/>
            </a:endParaRPr>
          </a:p>
          <a:p>
            <a:pPr algn="just"/>
            <a:r>
              <a:rPr lang="el-GR" sz="1600" dirty="0" smtClean="0">
                <a:solidFill>
                  <a:srgbClr val="FF0000"/>
                </a:solidFill>
                <a:latin typeface="Arial" panose="020B0604020202020204" pitchFamily="34" charset="0"/>
                <a:cs typeface="Arial" panose="020B0604020202020204" pitchFamily="34" charset="0"/>
              </a:rPr>
              <a:t>Το RDF </a:t>
            </a:r>
            <a:r>
              <a:rPr lang="el-GR" sz="1600" dirty="0">
                <a:solidFill>
                  <a:srgbClr val="FF0000"/>
                </a:solidFill>
                <a:latin typeface="Arial" panose="020B0604020202020204" pitchFamily="34" charset="0"/>
                <a:cs typeface="Arial" panose="020B0604020202020204" pitchFamily="34" charset="0"/>
              </a:rPr>
              <a:t>αποτελείται σε μεγάλο βαθμό από εύφλεκτα συστατικά τέτοιων αποβλήτων, όπως μη ανακυκλώσιμα πλαστικά (μη συμπεριλαμβανομένων των PVC ), χαρτί χαρτόνι, ετικέτες, και άλλα κυματοειδή υλικά. Αυτά τα κλάσματα διαχωρίζονται με διαφορετικά στάδια </a:t>
            </a:r>
            <a:r>
              <a:rPr lang="el-GR" sz="1600" dirty="0" smtClean="0">
                <a:solidFill>
                  <a:srgbClr val="FF0000"/>
                </a:solidFill>
                <a:latin typeface="Arial" panose="020B0604020202020204" pitchFamily="34" charset="0"/>
                <a:cs typeface="Arial" panose="020B0604020202020204" pitchFamily="34" charset="0"/>
              </a:rPr>
              <a:t>επεξεργασίας για </a:t>
            </a:r>
            <a:r>
              <a:rPr lang="el-GR" sz="1600" dirty="0">
                <a:solidFill>
                  <a:srgbClr val="FF0000"/>
                </a:solidFill>
                <a:latin typeface="Arial" panose="020B0604020202020204" pitchFamily="34" charset="0"/>
                <a:cs typeface="Arial" panose="020B0604020202020204" pitchFamily="34" charset="0"/>
              </a:rPr>
              <a:t>να παραχθεί ομοιογενές υλικό το οποίο μπορεί να χρησιμοποιηθεί ως υποκατάστατο των ορυκτών καυσίμων π.χ. σε τσιμεντοβιομηχανίες, εγκαταστάσεις ασβέστη, μονάδες παραγωγής ηλεκτρικής ενέργειας με καύση άνθρακα ή ως παράγοντα μείωσης σε φούρνους χάλυβα. </a:t>
            </a:r>
          </a:p>
        </p:txBody>
      </p:sp>
    </p:spTree>
    <p:extLst>
      <p:ext uri="{BB962C8B-B14F-4D97-AF65-F5344CB8AC3E}">
        <p14:creationId xmlns:p14="http://schemas.microsoft.com/office/powerpoint/2010/main" val="16136396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RDF SRF </a:t>
            </a:r>
            <a:r>
              <a:rPr lang="el-GR" dirty="0" smtClean="0"/>
              <a:t>διαφορά - κίνδυνοι</a:t>
            </a:r>
            <a:endParaRPr lang="el-GR" dirty="0"/>
          </a:p>
        </p:txBody>
      </p:sp>
      <p:sp>
        <p:nvSpPr>
          <p:cNvPr id="3" name="Θέση περιεχομένου 2"/>
          <p:cNvSpPr>
            <a:spLocks noGrp="1"/>
          </p:cNvSpPr>
          <p:nvPr>
            <p:ph idx="1"/>
          </p:nvPr>
        </p:nvSpPr>
        <p:spPr/>
        <p:txBody>
          <a:bodyPr>
            <a:normAutofit/>
          </a:bodyPr>
          <a:lstStyle/>
          <a:p>
            <a:pPr algn="just"/>
            <a:r>
              <a:rPr lang="el-GR" sz="1800" dirty="0">
                <a:latin typeface="Arial" panose="020B0604020202020204" pitchFamily="34" charset="0"/>
                <a:cs typeface="Arial" panose="020B0604020202020204" pitchFamily="34" charset="0"/>
              </a:rPr>
              <a:t>Τόσο το RDF όσο και το SRF είναι αποξηραμένα και χλωριωμένα απορρίμματα, αποτελούμενα από πλαστικό, συσκευασίες </a:t>
            </a:r>
            <a:r>
              <a:rPr lang="el-GR" sz="1800" dirty="0" err="1">
                <a:latin typeface="Arial" panose="020B0604020202020204" pitchFamily="34" charset="0"/>
                <a:cs typeface="Arial" panose="020B0604020202020204" pitchFamily="34" charset="0"/>
              </a:rPr>
              <a:t>τετραπάκ</a:t>
            </a:r>
            <a:r>
              <a:rPr lang="el-GR" sz="1800" dirty="0">
                <a:latin typeface="Arial" panose="020B0604020202020204" pitchFamily="34" charset="0"/>
                <a:cs typeface="Arial" panose="020B0604020202020204" pitchFamily="34" charset="0"/>
              </a:rPr>
              <a:t>, τυπωμένα χαρτιά κ.ά., ενώ διαφέρουν μόνο στο ότι το SRF περιέχει και οργανικά απορρίμματα. </a:t>
            </a:r>
            <a:endParaRPr lang="el-GR" sz="1800" dirty="0" smtClean="0">
              <a:latin typeface="Arial" panose="020B0604020202020204" pitchFamily="34" charset="0"/>
              <a:cs typeface="Arial" panose="020B0604020202020204" pitchFamily="34" charset="0"/>
            </a:endParaRPr>
          </a:p>
          <a:p>
            <a:pPr marL="109728" indent="0" algn="just">
              <a:buNone/>
            </a:pPr>
            <a:endParaRPr lang="el-GR" sz="1800" dirty="0" smtClean="0">
              <a:latin typeface="Arial" panose="020B0604020202020204" pitchFamily="34" charset="0"/>
              <a:cs typeface="Arial" panose="020B0604020202020204" pitchFamily="34" charset="0"/>
            </a:endParaRPr>
          </a:p>
          <a:p>
            <a:pPr algn="just"/>
            <a:r>
              <a:rPr lang="el-GR" sz="1800" dirty="0" smtClean="0">
                <a:latin typeface="Arial" panose="020B0604020202020204" pitchFamily="34" charset="0"/>
                <a:cs typeface="Arial" panose="020B0604020202020204" pitchFamily="34" charset="0"/>
              </a:rPr>
              <a:t>Κατά </a:t>
            </a:r>
            <a:r>
              <a:rPr lang="el-GR" sz="1800" dirty="0">
                <a:latin typeface="Arial" panose="020B0604020202020204" pitchFamily="34" charset="0"/>
                <a:cs typeface="Arial" panose="020B0604020202020204" pitchFamily="34" charset="0"/>
              </a:rPr>
              <a:t>την καύση τους εκλύονται στον αέρα </a:t>
            </a:r>
            <a:r>
              <a:rPr lang="el-GR" sz="1800" b="1" dirty="0">
                <a:latin typeface="Arial" panose="020B0604020202020204" pitchFamily="34" charset="0"/>
                <a:cs typeface="Arial" panose="020B0604020202020204" pitchFamily="34" charset="0"/>
              </a:rPr>
              <a:t>διοξίνες</a:t>
            </a:r>
            <a:r>
              <a:rPr lang="el-GR" sz="1800" dirty="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φουράνια</a:t>
            </a:r>
            <a:r>
              <a:rPr lang="el-GR" sz="1800" dirty="0">
                <a:latin typeface="Arial" panose="020B0604020202020204" pitchFamily="34" charset="0"/>
                <a:cs typeface="Arial" panose="020B0604020202020204" pitchFamily="34" charset="0"/>
              </a:rPr>
              <a:t> κι άλλα εξαιρετικά επικίνδυνα </a:t>
            </a:r>
            <a:r>
              <a:rPr lang="el-GR" sz="1800" dirty="0" err="1">
                <a:latin typeface="Arial" panose="020B0604020202020204" pitchFamily="34" charset="0"/>
                <a:cs typeface="Arial" panose="020B0604020202020204" pitchFamily="34" charset="0"/>
              </a:rPr>
              <a:t>μικροσωματίδια</a:t>
            </a:r>
            <a:r>
              <a:rPr lang="el-GR" sz="1800" dirty="0">
                <a:latin typeface="Arial" panose="020B0604020202020204" pitchFamily="34" charset="0"/>
                <a:cs typeface="Arial" panose="020B0604020202020204" pitchFamily="34" charset="0"/>
              </a:rPr>
              <a:t> ρύπων, καθώς και τέφρες επιβαρυμένες με επικίνδυνα </a:t>
            </a:r>
            <a:r>
              <a:rPr lang="el-GR" sz="1800" dirty="0" err="1">
                <a:latin typeface="Arial" panose="020B0604020202020204" pitchFamily="34" charset="0"/>
                <a:cs typeface="Arial" panose="020B0604020202020204" pitchFamily="34" charset="0"/>
              </a:rPr>
              <a:t>βαρέα</a:t>
            </a:r>
            <a:r>
              <a:rPr lang="el-GR" sz="1800" dirty="0">
                <a:latin typeface="Arial" panose="020B0604020202020204" pitchFamily="34" charset="0"/>
                <a:cs typeface="Arial" panose="020B0604020202020204" pitchFamily="34" charset="0"/>
              </a:rPr>
              <a:t> μέταλλα (υδράργυρο, </a:t>
            </a:r>
            <a:r>
              <a:rPr lang="el-GR" sz="1800" dirty="0" err="1">
                <a:latin typeface="Arial" panose="020B0604020202020204" pitchFamily="34" charset="0"/>
                <a:cs typeface="Arial" panose="020B0604020202020204" pitchFamily="34" charset="0"/>
              </a:rPr>
              <a:t>θάλλιο</a:t>
            </a:r>
            <a:r>
              <a:rPr lang="el-GR" sz="1800" dirty="0">
                <a:latin typeface="Arial" panose="020B0604020202020204" pitchFamily="34" charset="0"/>
                <a:cs typeface="Arial" panose="020B0604020202020204" pitchFamily="34" charset="0"/>
              </a:rPr>
              <a:t> κ.ά</a:t>
            </a:r>
            <a:r>
              <a:rPr lang="el-GR" sz="1800" dirty="0" smtClean="0">
                <a:latin typeface="Arial" panose="020B0604020202020204" pitchFamily="34" charset="0"/>
                <a:cs typeface="Arial" panose="020B0604020202020204" pitchFamily="34" charset="0"/>
              </a:rPr>
              <a:t>.)</a:t>
            </a:r>
          </a:p>
          <a:p>
            <a:pPr marL="109728" indent="0" algn="just">
              <a:buNone/>
            </a:pPr>
            <a:endParaRPr lang="en-US" sz="1800" dirty="0" smtClean="0">
              <a:latin typeface="Arial" panose="020B0604020202020204" pitchFamily="34" charset="0"/>
              <a:cs typeface="Arial" panose="020B0604020202020204" pitchFamily="34" charset="0"/>
            </a:endParaRPr>
          </a:p>
          <a:p>
            <a:pPr algn="just"/>
            <a:r>
              <a:rPr lang="el-GR" sz="1800" dirty="0">
                <a:latin typeface="Arial" panose="020B0604020202020204" pitchFamily="34" charset="0"/>
                <a:cs typeface="Arial" panose="020B0604020202020204" pitchFamily="34" charset="0"/>
              </a:rPr>
              <a:t>Εκτός των άλλων, το RDF περιέχει και πλαστικό που, για να μην εκπέμψει διοξίνες, θα πρέπει να περνά από συγκεκριμένη διαδικασία που έχει σχέση με τον χρόνο τον οποίο το υλικό αυτό περνάει από τους φούρνους τσιμέντου. Η ΑΓΕΤ δεν έχει αυτές τις προϋποθέσεις ώστε το υλικό να καίγεται αβλαβώς.</a:t>
            </a:r>
          </a:p>
        </p:txBody>
      </p:sp>
    </p:spTree>
    <p:extLst>
      <p:ext uri="{BB962C8B-B14F-4D97-AF65-F5344CB8AC3E}">
        <p14:creationId xmlns:p14="http://schemas.microsoft.com/office/powerpoint/2010/main" val="21899386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Κίνδυνοι για τη δημόσια υγεία</a:t>
            </a:r>
            <a:endParaRPr lang="el-GR" dirty="0"/>
          </a:p>
        </p:txBody>
      </p:sp>
      <p:sp>
        <p:nvSpPr>
          <p:cNvPr id="3" name="Θέση περιεχομένου 2"/>
          <p:cNvSpPr>
            <a:spLocks noGrp="1"/>
          </p:cNvSpPr>
          <p:nvPr>
            <p:ph idx="1"/>
          </p:nvPr>
        </p:nvSpPr>
        <p:spPr/>
        <p:txBody>
          <a:bodyPr>
            <a:normAutofit/>
          </a:bodyPr>
          <a:lstStyle/>
          <a:p>
            <a:pPr algn="just"/>
            <a:r>
              <a:rPr lang="el-GR" sz="2000" dirty="0">
                <a:latin typeface="Arial" panose="020B0604020202020204" pitchFamily="34" charset="0"/>
                <a:cs typeface="Arial" panose="020B0604020202020204" pitchFamily="34" charset="0"/>
              </a:rPr>
              <a:t>Οι </a:t>
            </a:r>
            <a:r>
              <a:rPr lang="el-GR" sz="2000" b="1" dirty="0">
                <a:latin typeface="Arial" panose="020B0604020202020204" pitchFamily="34" charset="0"/>
                <a:cs typeface="Arial" panose="020B0604020202020204" pitchFamily="34" charset="0"/>
              </a:rPr>
              <a:t>διοξίνες</a:t>
            </a:r>
            <a:r>
              <a:rPr lang="el-GR" sz="2000" dirty="0">
                <a:latin typeface="Arial" panose="020B0604020202020204" pitchFamily="34" charset="0"/>
                <a:cs typeface="Arial" panose="020B0604020202020204" pitchFamily="34" charset="0"/>
              </a:rPr>
              <a:t> και τα </a:t>
            </a:r>
            <a:r>
              <a:rPr lang="el-GR" sz="2000" b="1" dirty="0">
                <a:latin typeface="Arial" panose="020B0604020202020204" pitchFamily="34" charset="0"/>
                <a:cs typeface="Arial" panose="020B0604020202020204" pitchFamily="34" charset="0"/>
              </a:rPr>
              <a:t>φουράνια</a:t>
            </a:r>
            <a:r>
              <a:rPr lang="el-GR" sz="2000" dirty="0">
                <a:latin typeface="Arial" panose="020B0604020202020204" pitchFamily="34" charset="0"/>
                <a:cs typeface="Arial" panose="020B0604020202020204" pitchFamily="34" charset="0"/>
              </a:rPr>
              <a:t> αποτελούν ουσίες </a:t>
            </a:r>
            <a:r>
              <a:rPr lang="el-GR" sz="2000" b="1" dirty="0">
                <a:latin typeface="Arial" panose="020B0604020202020204" pitchFamily="34" charset="0"/>
                <a:cs typeface="Arial" panose="020B0604020202020204" pitchFamily="34" charset="0"/>
              </a:rPr>
              <a:t>καρκινογόνες</a:t>
            </a:r>
            <a:r>
              <a:rPr lang="el-GR" sz="2000" dirty="0">
                <a:latin typeface="Arial" panose="020B0604020202020204" pitchFamily="34" charset="0"/>
                <a:cs typeface="Arial" panose="020B0604020202020204" pitchFamily="34" charset="0"/>
              </a:rPr>
              <a:t>. Αφενός εισπνέονται και αφετέρου επικάθονται στο φυσικό περιβάλλον και εισχωρούν στον υδροφόρο ορίζοντα. Οι διοξίνες εισέρχονται σε όλους τους ζώντες οργανισμούς και μέσω της τροφικής αλυσίδας επικάθονται στο λίπος.</a:t>
            </a:r>
          </a:p>
          <a:p>
            <a:pPr algn="just"/>
            <a:endParaRPr lang="el-GR" sz="2000" dirty="0">
              <a:latin typeface="Arial" panose="020B0604020202020204" pitchFamily="34" charset="0"/>
              <a:cs typeface="Arial" panose="020B0604020202020204" pitchFamily="34" charset="0"/>
            </a:endParaRPr>
          </a:p>
          <a:p>
            <a:pPr algn="just"/>
            <a:r>
              <a:rPr lang="el-GR" sz="2000" dirty="0">
                <a:latin typeface="Arial" panose="020B0604020202020204" pitchFamily="34" charset="0"/>
                <a:cs typeface="Arial" panose="020B0604020202020204" pitchFamily="34" charset="0"/>
              </a:rPr>
              <a:t>Χρειάζονται 30 χρόνια για να αποικοδομηθούν και δεν υπάρχουν ασφαλή κατώτατα όρια. Ακόμη και οι μικρότερες ποσότητες συσσωρεύονται αθροιστικά στον οργανισμό, προκαλούν </a:t>
            </a:r>
            <a:r>
              <a:rPr lang="el-GR" sz="2000" b="1" dirty="0">
                <a:latin typeface="Arial" panose="020B0604020202020204" pitchFamily="34" charset="0"/>
                <a:cs typeface="Arial" panose="020B0604020202020204" pitchFamily="34" charset="0"/>
              </a:rPr>
              <a:t>καρκίνο</a:t>
            </a:r>
            <a:r>
              <a:rPr lang="el-GR" sz="2000" dirty="0">
                <a:latin typeface="Arial" panose="020B0604020202020204" pitchFamily="34" charset="0"/>
                <a:cs typeface="Arial" panose="020B0604020202020204" pitchFamily="34" charset="0"/>
              </a:rPr>
              <a:t>, σοβαρά </a:t>
            </a:r>
            <a:r>
              <a:rPr lang="el-GR" sz="2000" b="1" dirty="0">
                <a:latin typeface="Arial" panose="020B0604020202020204" pitchFamily="34" charset="0"/>
                <a:cs typeface="Arial" panose="020B0604020202020204" pitchFamily="34" charset="0"/>
              </a:rPr>
              <a:t>αυτοάνοσα</a:t>
            </a:r>
            <a:r>
              <a:rPr lang="el-GR" sz="2000" dirty="0">
                <a:latin typeface="Arial" panose="020B0604020202020204" pitchFamily="34" charset="0"/>
                <a:cs typeface="Arial" panose="020B0604020202020204" pitchFamily="34" charset="0"/>
              </a:rPr>
              <a:t> νοσήματα και βλάβες στους </a:t>
            </a:r>
            <a:r>
              <a:rPr lang="el-GR" sz="2000" b="1" dirty="0">
                <a:latin typeface="Arial" panose="020B0604020202020204" pitchFamily="34" charset="0"/>
                <a:cs typeface="Arial" panose="020B0604020202020204" pitchFamily="34" charset="0"/>
              </a:rPr>
              <a:t>ορμονικούς αδένες</a:t>
            </a:r>
            <a:r>
              <a:rPr lang="el-GR" sz="2000" dirty="0" smtClean="0">
                <a:latin typeface="Arial" panose="020B0604020202020204" pitchFamily="34" charset="0"/>
                <a:cs typeface="Arial" panose="020B0604020202020204" pitchFamily="34" charset="0"/>
              </a:rPr>
              <a:t>.</a:t>
            </a:r>
          </a:p>
          <a:p>
            <a:pPr marL="109728" indent="0" algn="just">
              <a:buNone/>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43322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Ιατρικός Σύλλογος Μαγνησίας</a:t>
            </a:r>
            <a:endParaRPr lang="el-GR" dirty="0"/>
          </a:p>
        </p:txBody>
      </p:sp>
      <p:sp>
        <p:nvSpPr>
          <p:cNvPr id="3" name="Θέση περιεχομένου 2"/>
          <p:cNvSpPr>
            <a:spLocks noGrp="1"/>
          </p:cNvSpPr>
          <p:nvPr>
            <p:ph idx="1"/>
          </p:nvPr>
        </p:nvSpPr>
        <p:spPr>
          <a:xfrm>
            <a:off x="0" y="2249424"/>
            <a:ext cx="8686800" cy="4325112"/>
          </a:xfrm>
        </p:spPr>
        <p:txBody>
          <a:bodyPr>
            <a:normAutofit/>
          </a:bodyPr>
          <a:lstStyle/>
          <a:p>
            <a:pPr lvl="0" algn="just">
              <a:buClr>
                <a:srgbClr val="A04DA3"/>
              </a:buClr>
              <a:buFont typeface="+mj-lt"/>
              <a:buAutoNum type="arabicPeriod"/>
            </a:pPr>
            <a:r>
              <a:rPr lang="el-GR" sz="1900" dirty="0">
                <a:solidFill>
                  <a:srgbClr val="444444"/>
                </a:solidFill>
                <a:latin typeface="Arial" panose="020B0604020202020204" pitchFamily="34" charset="0"/>
              </a:rPr>
              <a:t>Είναι απόλυτα αντίθετος στην καύση RDF ή SRF για την παραγωγή οποιασδήποτε μορφής ενέργειας στην περιοχή μας καθώς τα εργοστάσια της περιοχής μας δεν διαθέτουν, ούτε τον εξοπλισμό, ούτε τους μηχανισμούς ασφαλείας και δεν υπάρχουν ελεγκτικοί μηχανισμοί </a:t>
            </a:r>
            <a:r>
              <a:rPr lang="el-GR" sz="1900" b="1" dirty="0">
                <a:solidFill>
                  <a:srgbClr val="444444"/>
                </a:solidFill>
                <a:latin typeface="Arial" panose="020B0604020202020204" pitchFamily="34" charset="0"/>
              </a:rPr>
              <a:t>αυστηροί</a:t>
            </a:r>
            <a:r>
              <a:rPr lang="el-GR" sz="1900" dirty="0">
                <a:solidFill>
                  <a:srgbClr val="444444"/>
                </a:solidFill>
                <a:latin typeface="Arial" panose="020B0604020202020204" pitchFamily="34" charset="0"/>
              </a:rPr>
              <a:t> και </a:t>
            </a:r>
            <a:r>
              <a:rPr lang="el-GR" sz="1900" b="1" dirty="0" smtClean="0">
                <a:solidFill>
                  <a:srgbClr val="444444"/>
                </a:solidFill>
                <a:latin typeface="Arial" panose="020B0604020202020204" pitchFamily="34" charset="0"/>
              </a:rPr>
              <a:t>συνεχείς</a:t>
            </a:r>
            <a:endParaRPr lang="el-GR" sz="1900" b="1" dirty="0">
              <a:solidFill>
                <a:srgbClr val="444444"/>
              </a:solidFill>
              <a:latin typeface="Arial" panose="020B0604020202020204" pitchFamily="34" charset="0"/>
            </a:endParaRPr>
          </a:p>
          <a:p>
            <a:pPr lvl="0" algn="just">
              <a:buClr>
                <a:srgbClr val="A04DA3"/>
              </a:buClr>
              <a:buFont typeface="+mj-lt"/>
              <a:buAutoNum type="arabicPeriod"/>
            </a:pPr>
            <a:r>
              <a:rPr lang="el-GR" sz="1900" dirty="0" smtClean="0">
                <a:solidFill>
                  <a:srgbClr val="444444"/>
                </a:solidFill>
                <a:latin typeface="Arial" panose="020B0604020202020204" pitchFamily="34" charset="0"/>
              </a:rPr>
              <a:t>Καλεί </a:t>
            </a:r>
            <a:r>
              <a:rPr lang="el-GR" sz="1900" dirty="0">
                <a:solidFill>
                  <a:srgbClr val="444444"/>
                </a:solidFill>
                <a:latin typeface="Arial" panose="020B0604020202020204" pitchFamily="34" charset="0"/>
              </a:rPr>
              <a:t>τον δήμο Βόλου να δημιουργήσει ολοκληρωμένη διαχείριση και ανακύκλωση των σκουπιδιών στο Χ.Υ.Τ.Α </a:t>
            </a:r>
            <a:r>
              <a:rPr lang="el-GR" sz="1900" dirty="0" smtClean="0">
                <a:solidFill>
                  <a:srgbClr val="444444"/>
                </a:solidFill>
                <a:latin typeface="Arial" panose="020B0604020202020204" pitchFamily="34" charset="0"/>
              </a:rPr>
              <a:t>Βόλου (πρόστιμα – </a:t>
            </a:r>
            <a:r>
              <a:rPr lang="en-US" sz="1900" dirty="0" smtClean="0">
                <a:solidFill>
                  <a:srgbClr val="444444"/>
                </a:solidFill>
                <a:latin typeface="Arial" panose="020B0604020202020204" pitchFamily="34" charset="0"/>
              </a:rPr>
              <a:t>zero waste)</a:t>
            </a:r>
          </a:p>
          <a:p>
            <a:pPr lvl="0" algn="just">
              <a:buClr>
                <a:srgbClr val="A04DA3"/>
              </a:buClr>
              <a:buFont typeface="+mj-lt"/>
              <a:buAutoNum type="arabicPeriod"/>
            </a:pPr>
            <a:r>
              <a:rPr lang="el-GR" sz="1900" dirty="0">
                <a:solidFill>
                  <a:srgbClr val="444444"/>
                </a:solidFill>
                <a:latin typeface="Arial" panose="020B0604020202020204" pitchFamily="34" charset="0"/>
              </a:rPr>
              <a:t>Δ</a:t>
            </a:r>
            <a:r>
              <a:rPr lang="el-GR" sz="1900" dirty="0" smtClean="0">
                <a:solidFill>
                  <a:srgbClr val="444444"/>
                </a:solidFill>
                <a:latin typeface="Arial" panose="020B0604020202020204" pitchFamily="34" charset="0"/>
              </a:rPr>
              <a:t>ημιουργία </a:t>
            </a:r>
            <a:r>
              <a:rPr lang="el-GR" sz="1900" dirty="0">
                <a:solidFill>
                  <a:srgbClr val="444444"/>
                </a:solidFill>
                <a:latin typeface="Arial" panose="020B0604020202020204" pitchFamily="34" charset="0"/>
              </a:rPr>
              <a:t>ενιαίου δικτύου καταμέτρησης αέριας ρύπανσης (PM 10 </a:t>
            </a:r>
            <a:r>
              <a:rPr lang="el-GR" sz="1900" dirty="0" err="1">
                <a:solidFill>
                  <a:srgbClr val="444444"/>
                </a:solidFill>
                <a:latin typeface="Arial" panose="020B0604020202020204" pitchFamily="34" charset="0"/>
              </a:rPr>
              <a:t>κ.λ.π</a:t>
            </a:r>
            <a:r>
              <a:rPr lang="el-GR" sz="1900" dirty="0">
                <a:solidFill>
                  <a:srgbClr val="444444"/>
                </a:solidFill>
                <a:latin typeface="Arial" panose="020B0604020202020204" pitchFamily="34" charset="0"/>
              </a:rPr>
              <a:t>.), προκειμένου να έχουμε </a:t>
            </a:r>
            <a:r>
              <a:rPr lang="el-GR" sz="1900" b="1" dirty="0">
                <a:solidFill>
                  <a:srgbClr val="444444"/>
                </a:solidFill>
                <a:latin typeface="Arial" panose="020B0604020202020204" pitchFamily="34" charset="0"/>
              </a:rPr>
              <a:t>πλήρη</a:t>
            </a:r>
            <a:r>
              <a:rPr lang="el-GR" sz="1900" dirty="0">
                <a:solidFill>
                  <a:srgbClr val="444444"/>
                </a:solidFill>
                <a:latin typeface="Arial" panose="020B0604020202020204" pitchFamily="34" charset="0"/>
              </a:rPr>
              <a:t> και </a:t>
            </a:r>
            <a:r>
              <a:rPr lang="el-GR" sz="1900" b="1" dirty="0">
                <a:solidFill>
                  <a:srgbClr val="444444"/>
                </a:solidFill>
                <a:latin typeface="Arial" panose="020B0604020202020204" pitchFamily="34" charset="0"/>
              </a:rPr>
              <a:t>συνεχή</a:t>
            </a:r>
            <a:r>
              <a:rPr lang="el-GR" sz="1900" dirty="0">
                <a:solidFill>
                  <a:srgbClr val="444444"/>
                </a:solidFill>
                <a:latin typeface="Arial" panose="020B0604020202020204" pitchFamily="34" charset="0"/>
              </a:rPr>
              <a:t> εικόνα της ατμοσφαιρικής ρύπανσης του πολεοδομικού συγκροτήματος </a:t>
            </a:r>
            <a:r>
              <a:rPr lang="el-GR" sz="1900" dirty="0" smtClean="0">
                <a:solidFill>
                  <a:srgbClr val="444444"/>
                </a:solidFill>
                <a:latin typeface="Arial" panose="020B0604020202020204" pitchFamily="34" charset="0"/>
              </a:rPr>
              <a:t>Βόλου</a:t>
            </a:r>
          </a:p>
          <a:p>
            <a:pPr lvl="0" algn="just">
              <a:buClr>
                <a:srgbClr val="A04DA3"/>
              </a:buClr>
              <a:buFont typeface="+mj-lt"/>
              <a:buAutoNum type="arabicPeriod"/>
            </a:pPr>
            <a:r>
              <a:rPr lang="el-GR" sz="1900" dirty="0">
                <a:solidFill>
                  <a:srgbClr val="444444"/>
                </a:solidFill>
                <a:latin typeface="Arial" panose="020B0604020202020204" pitchFamily="34" charset="0"/>
              </a:rPr>
              <a:t> </a:t>
            </a:r>
            <a:r>
              <a:rPr lang="el-GR" sz="1900" dirty="0" smtClean="0">
                <a:solidFill>
                  <a:srgbClr val="444444"/>
                </a:solidFill>
                <a:latin typeface="Arial" panose="020B0604020202020204" pitchFamily="34" charset="0"/>
              </a:rPr>
              <a:t>Επιδημιολογική </a:t>
            </a:r>
            <a:r>
              <a:rPr lang="el-GR" sz="1900" dirty="0">
                <a:solidFill>
                  <a:srgbClr val="444444"/>
                </a:solidFill>
                <a:latin typeface="Arial" panose="020B0604020202020204" pitchFamily="34" charset="0"/>
              </a:rPr>
              <a:t>μελέτη για τα νοσήματα του καρκίνου στην περιοχή </a:t>
            </a:r>
            <a:r>
              <a:rPr lang="el-GR" sz="1900" dirty="0" smtClean="0">
                <a:solidFill>
                  <a:srgbClr val="444444"/>
                </a:solidFill>
                <a:latin typeface="Arial" panose="020B0604020202020204" pitchFamily="34" charset="0"/>
              </a:rPr>
              <a:t>μας (Ιατρική Σχολή του ΠΘ Περιφέρεια Θεσσαλίας)</a:t>
            </a:r>
          </a:p>
          <a:p>
            <a:pPr lvl="0" algn="just">
              <a:buClr>
                <a:srgbClr val="A04DA3"/>
              </a:buClr>
              <a:buFont typeface="+mj-lt"/>
              <a:buAutoNum type="arabicPeriod"/>
            </a:pPr>
            <a:endParaRPr lang="el-GR" sz="1900" dirty="0">
              <a:solidFill>
                <a:srgbClr val="444444"/>
              </a:solidFill>
              <a:latin typeface="Arial" panose="020B0604020202020204" pitchFamily="34" charset="0"/>
            </a:endParaRPr>
          </a:p>
          <a:p>
            <a:r>
              <a:rPr lang="el-GR" sz="1600" dirty="0" smtClean="0">
                <a:solidFill>
                  <a:srgbClr val="444444"/>
                </a:solidFill>
                <a:latin typeface="Arial" panose="020B0604020202020204" pitchFamily="34" charset="0"/>
              </a:rPr>
              <a:t>Πηγή: </a:t>
            </a:r>
            <a:r>
              <a:rPr lang="en-US" sz="1600" u="sng" dirty="0">
                <a:solidFill>
                  <a:srgbClr val="006621"/>
                </a:solidFill>
                <a:latin typeface="arial" panose="020B0604020202020204" pitchFamily="34" charset="0"/>
                <a:hlinkClick r:id="rId2"/>
              </a:rPr>
              <a:t>www.myvolos.net/a</a:t>
            </a:r>
            <a:r>
              <a:rPr lang="el-GR" sz="1600" u="sng" dirty="0" err="1">
                <a:solidFill>
                  <a:srgbClr val="006621"/>
                </a:solidFill>
                <a:latin typeface="arial" panose="020B0604020202020204" pitchFamily="34" charset="0"/>
                <a:hlinkClick r:id="rId2"/>
              </a:rPr>
              <a:t>πόλυτα</a:t>
            </a:r>
            <a:r>
              <a:rPr lang="el-GR" sz="1600" u="sng" dirty="0">
                <a:solidFill>
                  <a:srgbClr val="006621"/>
                </a:solidFill>
                <a:latin typeface="arial" panose="020B0604020202020204" pitchFamily="34" charset="0"/>
                <a:hlinkClick r:id="rId2"/>
              </a:rPr>
              <a:t>-αντίθετος-στην-καύση-</a:t>
            </a:r>
            <a:r>
              <a:rPr lang="en-US" sz="1600" u="sng" dirty="0" err="1">
                <a:solidFill>
                  <a:srgbClr val="006621"/>
                </a:solidFill>
                <a:latin typeface="arial" panose="020B0604020202020204" pitchFamily="34" charset="0"/>
                <a:hlinkClick r:id="rId2"/>
              </a:rPr>
              <a:t>rdf</a:t>
            </a:r>
            <a:r>
              <a:rPr lang="en-US" sz="1600" u="sng" dirty="0">
                <a:solidFill>
                  <a:srgbClr val="006621"/>
                </a:solidFill>
                <a:latin typeface="arial" panose="020B0604020202020204" pitchFamily="34" charset="0"/>
                <a:hlinkClick r:id="rId2"/>
              </a:rPr>
              <a:t>-</a:t>
            </a:r>
            <a:r>
              <a:rPr lang="el-GR" sz="1600" u="sng" dirty="0">
                <a:solidFill>
                  <a:srgbClr val="006621"/>
                </a:solidFill>
                <a:latin typeface="arial" panose="020B0604020202020204" pitchFamily="34" charset="0"/>
                <a:hlinkClick r:id="rId2"/>
              </a:rPr>
              <a:t>ή-</a:t>
            </a:r>
            <a:r>
              <a:rPr lang="en-US" sz="1600" u="sng" dirty="0" err="1">
                <a:solidFill>
                  <a:srgbClr val="006621"/>
                </a:solidFill>
                <a:latin typeface="arial" panose="020B0604020202020204" pitchFamily="34" charset="0"/>
                <a:hlinkClick r:id="rId2"/>
              </a:rPr>
              <a:t>srf</a:t>
            </a:r>
            <a:r>
              <a:rPr lang="en-US" sz="1600" u="sng" dirty="0">
                <a:solidFill>
                  <a:srgbClr val="006621"/>
                </a:solidFill>
                <a:latin typeface="arial" panose="020B0604020202020204" pitchFamily="34" charset="0"/>
                <a:hlinkClick r:id="rId2"/>
              </a:rPr>
              <a:t>-</a:t>
            </a:r>
            <a:r>
              <a:rPr lang="el-GR" sz="1600" u="sng" dirty="0" smtClean="0">
                <a:solidFill>
                  <a:srgbClr val="006621"/>
                </a:solidFill>
                <a:latin typeface="arial" panose="020B0604020202020204" pitchFamily="34" charset="0"/>
                <a:hlinkClick r:id="rId2"/>
              </a:rPr>
              <a:t>ο-</a:t>
            </a:r>
            <a:r>
              <a:rPr lang="el-GR" sz="1600" u="sng" dirty="0" err="1" smtClean="0">
                <a:solidFill>
                  <a:srgbClr val="006621"/>
                </a:solidFill>
                <a:latin typeface="arial" panose="020B0604020202020204" pitchFamily="34" charset="0"/>
                <a:hlinkClick r:id="rId2"/>
              </a:rPr>
              <a:t>ιατρ</a:t>
            </a:r>
            <a:r>
              <a:rPr lang="el-GR" sz="1600" u="sng" dirty="0" smtClean="0">
                <a:solidFill>
                  <a:srgbClr val="006621"/>
                </a:solidFill>
                <a:latin typeface="arial" panose="020B0604020202020204" pitchFamily="34" charset="0"/>
                <a:hlinkClick r:id="rId2"/>
              </a:rPr>
              <a:t>/ </a:t>
            </a:r>
            <a:endParaRPr lang="el-GR" sz="1600" u="sng" dirty="0">
              <a:solidFill>
                <a:srgbClr val="660099"/>
              </a:solidFill>
              <a:latin typeface="arial" panose="020B0604020202020204" pitchFamily="34" charset="0"/>
              <a:hlinkClick r:id="rId2"/>
            </a:endParaRPr>
          </a:p>
          <a:p>
            <a:pPr marL="109728" lvl="0" indent="0" algn="just">
              <a:buClr>
                <a:srgbClr val="A04DA3"/>
              </a:buClr>
              <a:buNone/>
            </a:pPr>
            <a:endParaRPr lang="el-GR" sz="1600" dirty="0">
              <a:solidFill>
                <a:srgbClr val="444444"/>
              </a:solidFill>
              <a:latin typeface="Arial" panose="020B0604020202020204" pitchFamily="34" charset="0"/>
            </a:endParaRPr>
          </a:p>
        </p:txBody>
      </p:sp>
    </p:spTree>
    <p:extLst>
      <p:ext uri="{BB962C8B-B14F-4D97-AF65-F5344CB8AC3E}">
        <p14:creationId xmlns:p14="http://schemas.microsoft.com/office/powerpoint/2010/main" val="2805039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Reading List</a:t>
            </a:r>
            <a:endParaRPr lang="el-GR" dirty="0"/>
          </a:p>
        </p:txBody>
      </p:sp>
      <p:sp>
        <p:nvSpPr>
          <p:cNvPr id="3" name="Θέση περιεχομένου 2"/>
          <p:cNvSpPr>
            <a:spLocks noGrp="1"/>
          </p:cNvSpPr>
          <p:nvPr>
            <p:ph idx="1"/>
          </p:nvPr>
        </p:nvSpPr>
        <p:spPr/>
        <p:txBody>
          <a:bodyPr>
            <a:normAutofit/>
          </a:bodyPr>
          <a:lstStyle/>
          <a:p>
            <a:pPr marL="624078" indent="-514350" algn="just">
              <a:buFont typeface="+mj-lt"/>
              <a:buAutoNum type="arabicPeriod"/>
            </a:pPr>
            <a:r>
              <a:rPr lang="el-GR" sz="2000" dirty="0" smtClean="0">
                <a:latin typeface="Arial" panose="020B0604020202020204" pitchFamily="34" charset="0"/>
                <a:cs typeface="Arial" panose="020B0604020202020204" pitchFamily="34" charset="0"/>
              </a:rPr>
              <a:t>Κούγκολος Α. (2005) Εισαγωγή στην Περιβαλλοντική Μηχανική. Εκδόσεις Τζιόλα, Θεσσαλονίκη</a:t>
            </a:r>
          </a:p>
          <a:p>
            <a:pPr marL="109728" indent="0" algn="just">
              <a:buNone/>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2472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Είδη ρύπανσης και ρύπων</a:t>
            </a:r>
            <a:endParaRPr lang="el-GR" dirty="0"/>
          </a:p>
        </p:txBody>
      </p:sp>
      <p:sp>
        <p:nvSpPr>
          <p:cNvPr id="3" name="Θέση περιεχομένου 2"/>
          <p:cNvSpPr>
            <a:spLocks noGrp="1"/>
          </p:cNvSpPr>
          <p:nvPr>
            <p:ph idx="1"/>
          </p:nvPr>
        </p:nvSpPr>
        <p:spPr>
          <a:xfrm>
            <a:off x="323528" y="2249424"/>
            <a:ext cx="8363272" cy="4325112"/>
          </a:xfrm>
        </p:spPr>
        <p:txBody>
          <a:bodyPr>
            <a:normAutofit lnSpcReduction="10000"/>
          </a:bodyPr>
          <a:lstStyle/>
          <a:p>
            <a:pPr algn="just"/>
            <a:r>
              <a:rPr lang="el-GR" sz="2000" dirty="0" smtClean="0">
                <a:latin typeface="Arial" panose="020B0604020202020204" pitchFamily="34" charset="0"/>
                <a:cs typeface="Arial" panose="020B0604020202020204" pitchFamily="34" charset="0"/>
              </a:rPr>
              <a:t>Οι </a:t>
            </a:r>
            <a:r>
              <a:rPr lang="el-GR" sz="2000" b="1" dirty="0" smtClean="0">
                <a:latin typeface="Arial" panose="020B0604020202020204" pitchFamily="34" charset="0"/>
                <a:cs typeface="Arial" panose="020B0604020202020204" pitchFamily="34" charset="0"/>
              </a:rPr>
              <a:t>μορφές </a:t>
            </a:r>
            <a:r>
              <a:rPr lang="el-GR" sz="2000" b="1" dirty="0">
                <a:latin typeface="Arial" panose="020B0604020202020204" pitchFamily="34" charset="0"/>
                <a:cs typeface="Arial" panose="020B0604020202020204" pitchFamily="34" charset="0"/>
              </a:rPr>
              <a:t>της ρύπανσης</a:t>
            </a:r>
            <a:r>
              <a:rPr lang="el-GR" sz="2000" dirty="0">
                <a:latin typeface="Arial" panose="020B0604020202020204" pitchFamily="34" charset="0"/>
                <a:cs typeface="Arial" panose="020B0604020202020204" pitchFamily="34" charset="0"/>
              </a:rPr>
              <a:t>, είναι διάφορες και εξαρτώνται τόσο από το τμήμα του περιβάλλοντος που </a:t>
            </a:r>
            <a:r>
              <a:rPr lang="el-GR" sz="2000" dirty="0" smtClean="0">
                <a:latin typeface="Arial" panose="020B0604020202020204" pitchFamily="34" charset="0"/>
                <a:cs typeface="Arial" panose="020B0604020202020204" pitchFamily="34" charset="0"/>
              </a:rPr>
              <a:t>επηρεάζεται </a:t>
            </a:r>
            <a:r>
              <a:rPr lang="el-GR" sz="2000" dirty="0">
                <a:latin typeface="Arial" panose="020B0604020202020204" pitchFamily="34" charset="0"/>
                <a:cs typeface="Arial" panose="020B0604020202020204" pitchFamily="34" charset="0"/>
              </a:rPr>
              <a:t>όσο και από τη μορφή των ρύπων. Έτσι έχουμε θαλάσσια ρύπανση </a:t>
            </a:r>
            <a:r>
              <a:rPr lang="el-GR" sz="2000" dirty="0" smtClean="0">
                <a:latin typeface="Arial" panose="020B0604020202020204" pitchFamily="34" charset="0"/>
                <a:cs typeface="Arial" panose="020B0604020202020204" pitchFamily="34" charset="0"/>
              </a:rPr>
              <a:t>(πχ από </a:t>
            </a:r>
            <a:r>
              <a:rPr lang="el-GR" sz="2000" dirty="0">
                <a:latin typeface="Arial" panose="020B0604020202020204" pitchFamily="34" charset="0"/>
                <a:cs typeface="Arial" panose="020B0604020202020204" pitchFamily="34" charset="0"/>
              </a:rPr>
              <a:t>διαρροές πετρελαίου), ατμοσφαιρική ρύπανση </a:t>
            </a:r>
            <a:r>
              <a:rPr lang="el-GR" sz="2000" dirty="0" smtClean="0">
                <a:latin typeface="Arial" panose="020B0604020202020204" pitchFamily="34" charset="0"/>
                <a:cs typeface="Arial" panose="020B0604020202020204" pitchFamily="34" charset="0"/>
              </a:rPr>
              <a:t>(πχ από </a:t>
            </a:r>
            <a:r>
              <a:rPr lang="el-GR" sz="2000" dirty="0">
                <a:latin typeface="Arial" panose="020B0604020202020204" pitchFamily="34" charset="0"/>
                <a:cs typeface="Arial" panose="020B0604020202020204" pitchFamily="34" charset="0"/>
              </a:rPr>
              <a:t>το φωτοχημικό νέφος), ρύπανση εδαφών </a:t>
            </a:r>
            <a:r>
              <a:rPr lang="el-GR" sz="2000" dirty="0" smtClean="0">
                <a:latin typeface="Arial" panose="020B0604020202020204" pitchFamily="34" charset="0"/>
                <a:cs typeface="Arial" panose="020B0604020202020204" pitchFamily="34" charset="0"/>
              </a:rPr>
              <a:t>(πχ από </a:t>
            </a:r>
            <a:r>
              <a:rPr lang="el-GR" sz="2000" dirty="0">
                <a:latin typeface="Arial" panose="020B0604020202020204" pitchFamily="34" charset="0"/>
                <a:cs typeface="Arial" panose="020B0604020202020204" pitchFamily="34" charset="0"/>
              </a:rPr>
              <a:t>την </a:t>
            </a:r>
            <a:r>
              <a:rPr lang="el-GR" sz="2000" dirty="0" smtClean="0">
                <a:latin typeface="Arial" panose="020B0604020202020204" pitchFamily="34" charset="0"/>
                <a:cs typeface="Arial" panose="020B0604020202020204" pitchFamily="34" charset="0"/>
              </a:rPr>
              <a:t>υπερβολική  </a:t>
            </a:r>
            <a:r>
              <a:rPr lang="el-GR" sz="2000" dirty="0">
                <a:latin typeface="Arial" panose="020B0604020202020204" pitchFamily="34" charset="0"/>
                <a:cs typeface="Arial" panose="020B0604020202020204" pitchFamily="34" charset="0"/>
              </a:rPr>
              <a:t>χρήση  φυτοφαρμάκων),  ηχητική  ρύπανση  κ.λπ.  Από την άλλη πλευρά μπορούμε να διακρίνουμε τους ρύπους σε αέριους, υδατοδιαλυτούς, τοξικούς </a:t>
            </a:r>
            <a:r>
              <a:rPr lang="el-GR" sz="2000" dirty="0" smtClean="0">
                <a:latin typeface="Arial" panose="020B0604020202020204" pitchFamily="34" charset="0"/>
                <a:cs typeface="Arial" panose="020B0604020202020204" pitchFamily="34" charset="0"/>
              </a:rPr>
              <a:t>κ.ά.</a:t>
            </a:r>
          </a:p>
          <a:p>
            <a:pPr algn="just"/>
            <a:r>
              <a:rPr lang="el-GR" sz="2000" dirty="0">
                <a:latin typeface="Arial" panose="020B0604020202020204" pitchFamily="34" charset="0"/>
                <a:cs typeface="Arial" panose="020B0604020202020204" pitchFamily="34" charset="0"/>
              </a:rPr>
              <a:t>Ο όρος «</a:t>
            </a:r>
            <a:r>
              <a:rPr lang="el-GR" sz="2000" b="1" dirty="0">
                <a:latin typeface="Arial" panose="020B0604020202020204" pitchFamily="34" charset="0"/>
                <a:cs typeface="Arial" panose="020B0604020202020204" pitchFamily="34" charset="0"/>
              </a:rPr>
              <a:t>ρύποι</a:t>
            </a:r>
            <a:r>
              <a:rPr lang="el-GR" sz="2000" dirty="0">
                <a:latin typeface="Arial" panose="020B0604020202020204" pitchFamily="34" charset="0"/>
                <a:cs typeface="Arial" panose="020B0604020202020204" pitchFamily="34" charset="0"/>
              </a:rPr>
              <a:t>» αναφέρεται στα χημικά, γεωργικά και βιομηχανικά απόβλητα που συναντώνται κυρίως στα αστικά κέντρα.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Οι </a:t>
            </a:r>
            <a:r>
              <a:rPr lang="el-GR" sz="2000" dirty="0">
                <a:latin typeface="Arial" panose="020B0604020202020204" pitchFamily="34" charset="0"/>
                <a:cs typeface="Arial" panose="020B0604020202020204" pitchFamily="34" charset="0"/>
              </a:rPr>
              <a:t>ρύποι μπορεί να έχουν στερεά (σωματίδια), υγρή (σταγονίδια) ή αέρια μορφή</a:t>
            </a:r>
            <a:r>
              <a:rPr lang="el-GR" sz="2000" dirty="0" smtClean="0">
                <a:latin typeface="Arial" panose="020B0604020202020204" pitchFamily="34" charset="0"/>
                <a:cs typeface="Arial" panose="020B0604020202020204" pitchFamily="34" charset="0"/>
              </a:rPr>
              <a:t>. </a:t>
            </a:r>
          </a:p>
          <a:p>
            <a:pPr algn="just"/>
            <a:r>
              <a:rPr lang="el-GR" sz="2000" dirty="0" smtClean="0">
                <a:latin typeface="Arial" panose="020B0604020202020204" pitchFamily="34" charset="0"/>
                <a:cs typeface="Arial" panose="020B0604020202020204" pitchFamily="34" charset="0"/>
              </a:rPr>
              <a:t>Οι </a:t>
            </a:r>
            <a:r>
              <a:rPr lang="el-GR" sz="2000" dirty="0">
                <a:latin typeface="Arial" panose="020B0604020202020204" pitchFamily="34" charset="0"/>
                <a:cs typeface="Arial" panose="020B0604020202020204" pitchFamily="34" charset="0"/>
              </a:rPr>
              <a:t>κύριες </a:t>
            </a:r>
            <a:r>
              <a:rPr lang="el-GR" sz="2000" dirty="0" smtClean="0">
                <a:latin typeface="Arial" panose="020B0604020202020204" pitchFamily="34" charset="0"/>
                <a:cs typeface="Arial" panose="020B0604020202020204" pitchFamily="34" charset="0"/>
              </a:rPr>
              <a:t>κατηγορίες </a:t>
            </a:r>
            <a:r>
              <a:rPr lang="el-GR" sz="2000" dirty="0">
                <a:latin typeface="Arial" panose="020B0604020202020204" pitchFamily="34" charset="0"/>
                <a:cs typeface="Arial" panose="020B0604020202020204" pitchFamily="34" charset="0"/>
              </a:rPr>
              <a:t>ρύπων είναι: Ανόργανοι ρύποι (βαρέα μέταλλα) </a:t>
            </a:r>
            <a:r>
              <a:rPr lang="el-GR" sz="2000" dirty="0" smtClean="0">
                <a:latin typeface="Arial" panose="020B0604020202020204" pitchFamily="34" charset="0"/>
                <a:cs typeface="Arial" panose="020B0604020202020204" pitchFamily="34" charset="0"/>
              </a:rPr>
              <a:t>και </a:t>
            </a:r>
            <a:r>
              <a:rPr lang="el-GR" sz="2000" dirty="0" err="1" smtClean="0">
                <a:latin typeface="Arial" panose="020B0604020202020204" pitchFamily="34" charset="0"/>
                <a:cs typeface="Arial" panose="020B0604020202020204" pitchFamily="34" charset="0"/>
              </a:rPr>
              <a:t>oργανικοί</a:t>
            </a:r>
            <a:r>
              <a:rPr lang="el-GR" sz="2000" dirty="0" smtClean="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ρύποι (απλοί </a:t>
            </a:r>
            <a:r>
              <a:rPr lang="el-GR" sz="2000" dirty="0" smtClean="0">
                <a:latin typeface="Arial" panose="020B0604020202020204" pitchFamily="34" charset="0"/>
                <a:cs typeface="Arial" panose="020B0604020202020204" pitchFamily="34" charset="0"/>
              </a:rPr>
              <a:t>αρωματικοί υδρογονάνθρακες</a:t>
            </a:r>
            <a:r>
              <a:rPr lang="el-GR" sz="2000" dirty="0">
                <a:latin typeface="Arial" panose="020B0604020202020204" pitchFamily="34" charset="0"/>
                <a:cs typeface="Arial" panose="020B0604020202020204" pitchFamily="34" charset="0"/>
              </a:rPr>
              <a:t>,  </a:t>
            </a:r>
            <a:r>
              <a:rPr lang="el-GR" sz="2000" dirty="0" err="1">
                <a:latin typeface="Arial" panose="020B0604020202020204" pitchFamily="34" charset="0"/>
                <a:cs typeface="Arial" panose="020B0604020202020204" pitchFamily="34" charset="0"/>
              </a:rPr>
              <a:t>πολυκυκλικοί</a:t>
            </a:r>
            <a:r>
              <a:rPr lang="el-GR"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αρωματικοί υδρογονάνθρακες</a:t>
            </a:r>
            <a:r>
              <a:rPr lang="el-GR"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χλωριωμένοι </a:t>
            </a:r>
            <a:r>
              <a:rPr lang="el-GR" sz="2000" dirty="0">
                <a:latin typeface="Arial" panose="020B0604020202020204" pitchFamily="34" charset="0"/>
                <a:cs typeface="Arial" panose="020B0604020202020204" pitchFamily="34" charset="0"/>
              </a:rPr>
              <a:t>υδρογονάνθρακες, εντομοκτόνα)</a:t>
            </a:r>
          </a:p>
        </p:txBody>
      </p:sp>
    </p:spTree>
    <p:extLst>
      <p:ext uri="{BB962C8B-B14F-4D97-AF65-F5344CB8AC3E}">
        <p14:creationId xmlns:p14="http://schemas.microsoft.com/office/powerpoint/2010/main" val="3358408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Ρύπανση</a:t>
            </a:r>
            <a:endParaRPr lang="el-GR" dirty="0"/>
          </a:p>
        </p:txBody>
      </p:sp>
      <p:sp>
        <p:nvSpPr>
          <p:cNvPr id="3" name="Θέση περιεχομένου 2"/>
          <p:cNvSpPr>
            <a:spLocks noGrp="1"/>
          </p:cNvSpPr>
          <p:nvPr>
            <p:ph idx="1"/>
          </p:nvPr>
        </p:nvSpPr>
        <p:spPr/>
        <p:txBody>
          <a:bodyPr>
            <a:normAutofit/>
          </a:bodyPr>
          <a:lstStyle/>
          <a:p>
            <a:pPr algn="just"/>
            <a:r>
              <a:rPr lang="el-GR" sz="2000" dirty="0">
                <a:latin typeface="Arial" panose="020B0604020202020204" pitchFamily="34" charset="0"/>
                <a:cs typeface="Arial" panose="020B0604020202020204" pitchFamily="34" charset="0"/>
              </a:rPr>
              <a:t>Όταν παρατηρείται μεταβολή στη χημική σύσταση των βασικών στοιχείων του </a:t>
            </a:r>
            <a:r>
              <a:rPr lang="el-GR" sz="2000" dirty="0" smtClean="0">
                <a:latin typeface="Arial" panose="020B0604020202020204" pitchFamily="34" charset="0"/>
                <a:cs typeface="Arial" panose="020B0604020202020204" pitchFamily="34" charset="0"/>
              </a:rPr>
              <a:t>περιβάλλοντος</a:t>
            </a:r>
            <a:r>
              <a:rPr lang="el-GR" sz="2000" dirty="0">
                <a:latin typeface="Arial" panose="020B0604020202020204" pitchFamily="34" charset="0"/>
                <a:cs typeface="Arial" panose="020B0604020202020204" pitchFamily="34" charset="0"/>
              </a:rPr>
              <a:t>, όπως ο αέρας, το νερό και το έδαφος, τότε έχουμε ρύπανση.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Η </a:t>
            </a:r>
            <a:r>
              <a:rPr lang="el-GR" sz="2000" dirty="0">
                <a:latin typeface="Arial" panose="020B0604020202020204" pitchFamily="34" charset="0"/>
                <a:cs typeface="Arial" panose="020B0604020202020204" pitchFamily="34" charset="0"/>
              </a:rPr>
              <a:t>ρύπανση της ατμόσφαιρας, του νερού και του εδάφους προκαλεί ανακατατάξεις στα οικοσυστήματα και μειώνει το μέγεθος των πιο ευαίσθητων στις συγκεκριμένες συνθήκες πληθυσμών.</a:t>
            </a:r>
          </a:p>
        </p:txBody>
      </p:sp>
    </p:spTree>
    <p:extLst>
      <p:ext uri="{BB962C8B-B14F-4D97-AF65-F5344CB8AC3E}">
        <p14:creationId xmlns:p14="http://schemas.microsoft.com/office/powerpoint/2010/main" val="1016688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Ρύπανση ατμόσφαιρας</a:t>
            </a:r>
            <a:endParaRPr lang="el-GR"/>
          </a:p>
        </p:txBody>
      </p:sp>
      <p:pic>
        <p:nvPicPr>
          <p:cNvPr id="8" name="Θέση εικόνας 7"/>
          <p:cNvPicPr>
            <a:picLocks noGrp="1" noChangeAspect="1"/>
          </p:cNvPicPr>
          <p:nvPr>
            <p:ph type="pic" idx="1"/>
          </p:nvPr>
        </p:nvPicPr>
        <p:blipFill>
          <a:blip r:embed="rId2">
            <a:extLst>
              <a:ext uri="{28A0092B-C50C-407E-A947-70E740481C1C}">
                <a14:useLocalDpi xmlns:a14="http://schemas.microsoft.com/office/drawing/2010/main" val="0"/>
              </a:ext>
            </a:extLst>
          </a:blip>
          <a:srcRect l="21875" r="21875"/>
          <a:stretch>
            <a:fillRect/>
          </a:stretch>
        </p:blipFill>
        <p:spPr/>
      </p:pic>
      <p:sp>
        <p:nvSpPr>
          <p:cNvPr id="7" name="Θέση κειμένου 6"/>
          <p:cNvSpPr>
            <a:spLocks noGrp="1"/>
          </p:cNvSpPr>
          <p:nvPr>
            <p:ph type="body" sz="half" idx="2"/>
          </p:nvPr>
        </p:nvSpPr>
        <p:spPr>
          <a:xfrm>
            <a:off x="8633523" y="5733256"/>
            <a:ext cx="45719" cy="57541"/>
          </a:xfrm>
        </p:spPr>
        <p:txBody>
          <a:bodyPr>
            <a:normAutofit fontScale="25000" lnSpcReduction="20000"/>
          </a:bodyPr>
          <a:lstStyle/>
          <a:p>
            <a:endParaRPr lang="el-GR" dirty="0"/>
          </a:p>
        </p:txBody>
      </p:sp>
    </p:spTree>
    <p:extLst>
      <p:ext uri="{BB962C8B-B14F-4D97-AF65-F5344CB8AC3E}">
        <p14:creationId xmlns:p14="http://schemas.microsoft.com/office/powerpoint/2010/main" val="588253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Ατμοσφαιρική Ρύπανση - Ατμόσφαιρα</a:t>
            </a:r>
            <a:endParaRPr lang="el-GR" dirty="0"/>
          </a:p>
        </p:txBody>
      </p:sp>
      <p:sp>
        <p:nvSpPr>
          <p:cNvPr id="3" name="Θέση περιεχομένου 2"/>
          <p:cNvSpPr>
            <a:spLocks noGrp="1"/>
          </p:cNvSpPr>
          <p:nvPr>
            <p:ph idx="1"/>
          </p:nvPr>
        </p:nvSpPr>
        <p:spPr/>
        <p:txBody>
          <a:bodyPr>
            <a:normAutofit/>
          </a:bodyPr>
          <a:lstStyle/>
          <a:p>
            <a:pPr algn="just"/>
            <a:r>
              <a:rPr lang="el-GR" sz="2000" dirty="0">
                <a:latin typeface="Arial" panose="020B0604020202020204" pitchFamily="34" charset="0"/>
                <a:cs typeface="Arial" panose="020B0604020202020204" pitchFamily="34" charset="0"/>
              </a:rPr>
              <a:t>Η ατμόσφαιρα (</a:t>
            </a:r>
            <a:r>
              <a:rPr lang="el-GR" sz="2000" dirty="0" err="1">
                <a:latin typeface="Arial" panose="020B0604020202020204" pitchFamily="34" charset="0"/>
                <a:cs typeface="Arial" panose="020B0604020202020204" pitchFamily="34" charset="0"/>
              </a:rPr>
              <a:t>atmosphere</a:t>
            </a:r>
            <a:r>
              <a:rPr lang="el-GR" sz="2000" dirty="0">
                <a:latin typeface="Arial" panose="020B0604020202020204" pitchFamily="34" charset="0"/>
                <a:cs typeface="Arial" panose="020B0604020202020204" pitchFamily="34" charset="0"/>
              </a:rPr>
              <a:t>, διεθνής όρος, από τα ελληνικά ατμός και σφαίρα) αποτελεί στρώμα αερίων που περιβάλλει έναν πλανήτη ή άλλο υλικό </a:t>
            </a:r>
            <a:r>
              <a:rPr lang="el-GR" sz="2000" dirty="0" smtClean="0">
                <a:latin typeface="Arial" panose="020B0604020202020204" pitchFamily="34" charset="0"/>
                <a:cs typeface="Arial" panose="020B0604020202020204" pitchFamily="34" charset="0"/>
              </a:rPr>
              <a:t>σώμα </a:t>
            </a:r>
            <a:r>
              <a:rPr lang="el-GR" sz="2000" dirty="0">
                <a:latin typeface="Arial" panose="020B0604020202020204" pitchFamily="34" charset="0"/>
                <a:cs typeface="Arial" panose="020B0604020202020204" pitchFamily="34" charset="0"/>
              </a:rPr>
              <a:t>και συγκρατείται από τη βαρύτητα του σώματος </a:t>
            </a:r>
            <a:endParaRPr lang="el-GR" sz="2000" dirty="0" smtClean="0">
              <a:latin typeface="Arial" panose="020B0604020202020204" pitchFamily="34" charset="0"/>
              <a:cs typeface="Arial" panose="020B0604020202020204" pitchFamily="34" charset="0"/>
            </a:endParaRPr>
          </a:p>
          <a:p>
            <a:pPr algn="just"/>
            <a:r>
              <a:rPr lang="el-GR" sz="2000" dirty="0">
                <a:latin typeface="Arial" panose="020B0604020202020204" pitchFamily="34" charset="0"/>
                <a:cs typeface="Arial" panose="020B0604020202020204" pitchFamily="34" charset="0"/>
              </a:rPr>
              <a:t>Η ατμόσφαιρα της Γης αποτελείται από 78</a:t>
            </a:r>
            <a:r>
              <a:rPr lang="el-GR" sz="2000" dirty="0" smtClean="0">
                <a:latin typeface="Arial" panose="020B0604020202020204" pitchFamily="34" charset="0"/>
                <a:cs typeface="Arial" panose="020B0604020202020204" pitchFamily="34" charset="0"/>
              </a:rPr>
              <a:t>% άζωτο </a:t>
            </a:r>
            <a:r>
              <a:rPr lang="el-GR" sz="2000" dirty="0">
                <a:latin typeface="Arial" panose="020B0604020202020204" pitchFamily="34" charset="0"/>
                <a:cs typeface="Arial" panose="020B0604020202020204" pitchFamily="34" charset="0"/>
              </a:rPr>
              <a:t>από 21%οξυγόνο (</a:t>
            </a:r>
            <a:r>
              <a:rPr lang="el-GR" sz="2000" dirty="0" smtClean="0">
                <a:latin typeface="Arial" panose="020B0604020202020204" pitchFamily="34" charset="0"/>
                <a:cs typeface="Arial" panose="020B0604020202020204" pitchFamily="34" charset="0"/>
              </a:rPr>
              <a:t>χρησιμοποιείται </a:t>
            </a:r>
            <a:r>
              <a:rPr lang="el-GR" sz="2000" dirty="0">
                <a:latin typeface="Arial" panose="020B0604020202020204" pitchFamily="34" charset="0"/>
                <a:cs typeface="Arial" panose="020B0604020202020204" pitchFamily="34" charset="0"/>
              </a:rPr>
              <a:t>από τους οργανισμούς για την </a:t>
            </a:r>
            <a:r>
              <a:rPr lang="el-GR" sz="2000" dirty="0" smtClean="0">
                <a:latin typeface="Arial" panose="020B0604020202020204" pitchFamily="34" charset="0"/>
                <a:cs typeface="Arial" panose="020B0604020202020204" pitchFamily="34" charset="0"/>
              </a:rPr>
              <a:t>αναπνοή), </a:t>
            </a:r>
            <a:r>
              <a:rPr lang="el-GR" sz="2000" dirty="0">
                <a:latin typeface="Arial" panose="020B0604020202020204" pitchFamily="34" charset="0"/>
                <a:cs typeface="Arial" panose="020B0604020202020204" pitchFamily="34" charset="0"/>
              </a:rPr>
              <a:t>από 1</a:t>
            </a:r>
            <a:r>
              <a:rPr lang="el-GR" sz="2000" dirty="0" smtClean="0">
                <a:latin typeface="Arial" panose="020B0604020202020204" pitchFamily="34" charset="0"/>
                <a:cs typeface="Arial" panose="020B0604020202020204" pitchFamily="34" charset="0"/>
              </a:rPr>
              <a:t>% αργό </a:t>
            </a:r>
            <a:r>
              <a:rPr lang="el-GR" sz="2000" dirty="0">
                <a:latin typeface="Arial" panose="020B0604020202020204" pitchFamily="34" charset="0"/>
                <a:cs typeface="Arial" panose="020B0604020202020204" pitchFamily="34" charset="0"/>
              </a:rPr>
              <a:t>και </a:t>
            </a:r>
            <a:r>
              <a:rPr lang="el-GR" sz="2000" dirty="0" smtClean="0">
                <a:latin typeface="Arial" panose="020B0604020202020204" pitchFamily="34" charset="0"/>
                <a:cs typeface="Arial" panose="020B0604020202020204" pitchFamily="34" charset="0"/>
              </a:rPr>
              <a:t>σε μικρότερες ποσότητες από διοξείδιο </a:t>
            </a:r>
            <a:r>
              <a:rPr lang="el-GR" sz="2000" dirty="0">
                <a:latin typeface="Arial" panose="020B0604020202020204" pitchFamily="34" charset="0"/>
                <a:cs typeface="Arial" panose="020B0604020202020204" pitchFamily="34" charset="0"/>
              </a:rPr>
              <a:t>του άνθρακα, το οποίο χρησιμοποιείται από τα φυτά, τα </a:t>
            </a:r>
            <a:r>
              <a:rPr lang="el-GR" sz="2000" dirty="0" err="1">
                <a:latin typeface="Arial" panose="020B0604020202020204" pitchFamily="34" charset="0"/>
                <a:cs typeface="Arial" panose="020B0604020202020204" pitchFamily="34" charset="0"/>
              </a:rPr>
              <a:t>φύκη</a:t>
            </a:r>
            <a:r>
              <a:rPr lang="el-GR" sz="2000" dirty="0">
                <a:latin typeface="Arial" panose="020B0604020202020204" pitchFamily="34" charset="0"/>
                <a:cs typeface="Arial" panose="020B0604020202020204" pitchFamily="34" charset="0"/>
              </a:rPr>
              <a:t> και τα </a:t>
            </a:r>
            <a:r>
              <a:rPr lang="el-GR" sz="2000" dirty="0" err="1">
                <a:latin typeface="Arial" panose="020B0604020202020204" pitchFamily="34" charset="0"/>
                <a:cs typeface="Arial" panose="020B0604020202020204" pitchFamily="34" charset="0"/>
              </a:rPr>
              <a:t>κυανοβακτήρια</a:t>
            </a:r>
            <a:r>
              <a:rPr lang="el-GR" sz="2000" dirty="0">
                <a:latin typeface="Arial" panose="020B0604020202020204" pitchFamily="34" charset="0"/>
                <a:cs typeface="Arial" panose="020B0604020202020204" pitchFamily="34" charset="0"/>
              </a:rPr>
              <a:t> για τη </a:t>
            </a:r>
            <a:r>
              <a:rPr lang="el-GR" sz="2000" dirty="0" smtClean="0">
                <a:latin typeface="Arial" panose="020B0604020202020204" pitchFamily="34" charset="0"/>
                <a:cs typeface="Arial" panose="020B0604020202020204" pitchFamily="34" charset="0"/>
              </a:rPr>
              <a:t>φωτοσύνθεση, και ευγενή αέρια. </a:t>
            </a:r>
          </a:p>
          <a:p>
            <a:pPr algn="just"/>
            <a:r>
              <a:rPr lang="el-GR" sz="2000" dirty="0" smtClean="0">
                <a:latin typeface="Arial" panose="020B0604020202020204" pitchFamily="34" charset="0"/>
                <a:cs typeface="Arial" panose="020B0604020202020204" pitchFamily="34" charset="0"/>
              </a:rPr>
              <a:t>Η </a:t>
            </a:r>
            <a:r>
              <a:rPr lang="el-GR" sz="2000" dirty="0">
                <a:latin typeface="Arial" panose="020B0604020202020204" pitchFamily="34" charset="0"/>
                <a:cs typeface="Arial" panose="020B0604020202020204" pitchFamily="34" charset="0"/>
              </a:rPr>
              <a:t>ατμόσφαιρα βοηθάει στην προστασία των ζωντανών οργανισμών από γενετικές βλάβες από την ηλιακή υπεριώδη ακτινοβολία, τον ηλιακό άνεμο και τις κοσμικές ακτίνες. Η σημερινή της σύνθεση είναι αποτέλεσμα δισεκατομμυρίων χρόνων βιοχημικών μεταβολών στην </a:t>
            </a:r>
            <a:r>
              <a:rPr lang="el-GR" sz="2000" dirty="0" err="1">
                <a:latin typeface="Arial" panose="020B0604020202020204" pitchFamily="34" charset="0"/>
                <a:cs typeface="Arial" panose="020B0604020202020204" pitchFamily="34" charset="0"/>
              </a:rPr>
              <a:t>παλαιοατμόσφαιρα</a:t>
            </a:r>
            <a:r>
              <a:rPr lang="el-GR" sz="2000" dirty="0">
                <a:latin typeface="Arial" panose="020B0604020202020204" pitchFamily="34" charset="0"/>
                <a:cs typeface="Arial" panose="020B0604020202020204" pitchFamily="34" charset="0"/>
              </a:rPr>
              <a:t> από τους ζωντανούς οργανισμούς</a:t>
            </a:r>
          </a:p>
        </p:txBody>
      </p:sp>
    </p:spTree>
    <p:extLst>
      <p:ext uri="{BB962C8B-B14F-4D97-AF65-F5344CB8AC3E}">
        <p14:creationId xmlns:p14="http://schemas.microsoft.com/office/powerpoint/2010/main" val="522848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836712"/>
            <a:ext cx="8229600" cy="936104"/>
          </a:xfrm>
        </p:spPr>
        <p:txBody>
          <a:bodyPr>
            <a:normAutofit fontScale="90000"/>
          </a:bodyPr>
          <a:lstStyle/>
          <a:p>
            <a:r>
              <a:rPr lang="el-GR" dirty="0" smtClean="0"/>
              <a:t>Ατμοσφαιρική Ρύπανση - Ατμόσφαιρα</a:t>
            </a:r>
            <a:endParaRPr lang="el-GR" dirty="0"/>
          </a:p>
        </p:txBody>
      </p:sp>
      <p:sp>
        <p:nvSpPr>
          <p:cNvPr id="3" name="Θέση περιεχομένου 2"/>
          <p:cNvSpPr>
            <a:spLocks noGrp="1"/>
          </p:cNvSpPr>
          <p:nvPr>
            <p:ph idx="1"/>
          </p:nvPr>
        </p:nvSpPr>
        <p:spPr>
          <a:xfrm>
            <a:off x="457200" y="1916832"/>
            <a:ext cx="8229600" cy="4657704"/>
          </a:xfrm>
        </p:spPr>
        <p:txBody>
          <a:bodyPr/>
          <a:lstStyle/>
          <a:p>
            <a:pPr algn="just"/>
            <a:r>
              <a:rPr lang="el-GR" sz="2000" dirty="0">
                <a:latin typeface="Arial" panose="020B0604020202020204" pitchFamily="34" charset="0"/>
                <a:cs typeface="Arial" panose="020B0604020202020204" pitchFamily="34" charset="0"/>
              </a:rPr>
              <a:t>Ατμοσφαιρικός αέρας: περιέχει αέρια ή αιωρούμενα σωματίδια που είναι τοξικά όταν η συγκέντρωσή τους ξεπερνά ορισμένες τιμές (αέριοι ρύποι)</a:t>
            </a:r>
          </a:p>
          <a:p>
            <a:pPr algn="just"/>
            <a:r>
              <a:rPr lang="el-GR" sz="2000" dirty="0" smtClean="0">
                <a:latin typeface="Arial" panose="020B0604020202020204" pitchFamily="34" charset="0"/>
                <a:cs typeface="Arial" panose="020B0604020202020204" pitchFamily="34" charset="0"/>
              </a:rPr>
              <a:t>Η ατμοσφαιρική ρύπανση οφείλεται σε:</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Φυσικές διεργασίες (πχ ηφαίστεια, πυρκαγιές)</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Ανθρωπογενείς δραστηριότητες (βιομηχανία, θέρμανση, παραγωγή ενέργειας, αυτοκίνητα)</a:t>
            </a:r>
          </a:p>
          <a:p>
            <a:pPr marL="566928" indent="-457200" algn="just">
              <a:buFont typeface="+mj-lt"/>
              <a:buAutoNum type="arabicPeriod"/>
            </a:pPr>
            <a:r>
              <a:rPr lang="el-GR" sz="2000" dirty="0" smtClean="0">
                <a:latin typeface="Arial" panose="020B0604020202020204" pitchFamily="34" charset="0"/>
                <a:cs typeface="Arial" panose="020B0604020202020204" pitchFamily="34" charset="0"/>
              </a:rPr>
              <a:t>Έκτακτα επεισόδια ΑΡ (</a:t>
            </a:r>
            <a:r>
              <a:rPr lang="el-GR" sz="2000" dirty="0" err="1" smtClean="0">
                <a:latin typeface="Arial" panose="020B0604020202020204" pitchFamily="34" charset="0"/>
                <a:cs typeface="Arial" panose="020B0604020202020204" pitchFamily="34" charset="0"/>
              </a:rPr>
              <a:t>καπνομίχλη</a:t>
            </a:r>
            <a:r>
              <a:rPr lang="el-GR" sz="2000" dirty="0" smtClean="0">
                <a:latin typeface="Arial" panose="020B0604020202020204" pitchFamily="34" charset="0"/>
                <a:cs typeface="Arial" panose="020B0604020202020204" pitchFamily="34" charset="0"/>
              </a:rPr>
              <a:t>, φωτοχημικό νέφος, όξινη βροχή, ρύπανση από ατυχήματα πχ </a:t>
            </a:r>
            <a:r>
              <a:rPr lang="el-GR" sz="2000" dirty="0" err="1" smtClean="0">
                <a:latin typeface="Arial" panose="020B0604020202020204" pitchFamily="34" charset="0"/>
                <a:cs typeface="Arial" panose="020B0604020202020204" pitchFamily="34" charset="0"/>
              </a:rPr>
              <a:t>Τσερνόμπιλ</a:t>
            </a:r>
            <a:r>
              <a:rPr lang="el-GR" sz="2000" dirty="0" smtClean="0">
                <a:latin typeface="Arial" panose="020B0604020202020204" pitchFamily="34" charset="0"/>
                <a:cs typeface="Arial" panose="020B0604020202020204" pitchFamily="34" charset="0"/>
              </a:rPr>
              <a:t>)</a:t>
            </a:r>
          </a:p>
          <a:p>
            <a:pPr algn="just"/>
            <a:r>
              <a:rPr lang="el-GR" sz="2000" dirty="0" err="1" smtClean="0">
                <a:latin typeface="Arial" panose="020B0604020202020204" pitchFamily="34" charset="0"/>
                <a:cs typeface="Arial" panose="020B0604020202020204" pitchFamily="34" charset="0"/>
              </a:rPr>
              <a:t>Άεριοι</a:t>
            </a:r>
            <a:r>
              <a:rPr lang="el-GR" sz="2000" dirty="0" smtClean="0">
                <a:latin typeface="Arial" panose="020B0604020202020204" pitchFamily="34" charset="0"/>
                <a:cs typeface="Arial" panose="020B0604020202020204" pitchFamily="34" charset="0"/>
              </a:rPr>
              <a:t> ρύποι στην </a:t>
            </a:r>
            <a:r>
              <a:rPr lang="el-GR" sz="2000" dirty="0" err="1" smtClean="0">
                <a:latin typeface="Arial" panose="020B0604020202020204" pitchFamily="34" charset="0"/>
                <a:cs typeface="Arial" panose="020B0604020202020204" pitchFamily="34" charset="0"/>
              </a:rPr>
              <a:t>ατμοσφαιρα</a:t>
            </a:r>
            <a:r>
              <a:rPr lang="el-GR" sz="2000" dirty="0" smtClean="0">
                <a:latin typeface="Arial" panose="020B0604020202020204" pitchFamily="34" charset="0"/>
                <a:cs typeface="Arial" panose="020B0604020202020204" pitchFamily="34" charset="0"/>
              </a:rPr>
              <a:t> με διάφορες μορφές (αέρια, ατμοί, σκόνες, καπνός κα)</a:t>
            </a:r>
          </a:p>
          <a:p>
            <a:pPr lvl="1" algn="just"/>
            <a:r>
              <a:rPr lang="el-GR" sz="1800" dirty="0" smtClean="0">
                <a:latin typeface="Arial" panose="020B0604020202020204" pitchFamily="34" charset="0"/>
                <a:cs typeface="Arial" panose="020B0604020202020204" pitchFamily="34" charset="0"/>
              </a:rPr>
              <a:t>Χρόνος παραμονής</a:t>
            </a:r>
          </a:p>
          <a:p>
            <a:pPr lvl="1" algn="just"/>
            <a:r>
              <a:rPr lang="el-GR" sz="1800" dirty="0" smtClean="0">
                <a:latin typeface="Arial" panose="020B0604020202020204" pitchFamily="34" charset="0"/>
                <a:cs typeface="Arial" panose="020B0604020202020204" pitchFamily="34" charset="0"/>
              </a:rPr>
              <a:t>Χρόνος </a:t>
            </a:r>
            <a:r>
              <a:rPr lang="el-GR" sz="1800" dirty="0" err="1" smtClean="0">
                <a:latin typeface="Arial" panose="020B0604020202020204" pitchFamily="34" charset="0"/>
                <a:cs typeface="Arial" panose="020B0604020202020204" pitchFamily="34" charset="0"/>
              </a:rPr>
              <a:t>ημιζωής</a:t>
            </a: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6694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Ατμοσφαιρική Ρύπανση - Ατμόσφαιρα</a:t>
            </a:r>
            <a:endParaRPr lang="el-GR" dirty="0"/>
          </a:p>
        </p:txBody>
      </p:sp>
      <p:sp>
        <p:nvSpPr>
          <p:cNvPr id="3" name="Θέση περιεχομένου 2"/>
          <p:cNvSpPr>
            <a:spLocks noGrp="1"/>
          </p:cNvSpPr>
          <p:nvPr>
            <p:ph idx="1"/>
          </p:nvPr>
        </p:nvSpPr>
        <p:spPr/>
        <p:txBody>
          <a:bodyPr>
            <a:normAutofit/>
          </a:bodyPr>
          <a:lstStyle/>
          <a:p>
            <a:pPr algn="just"/>
            <a:r>
              <a:rPr lang="el-GR" sz="2000" dirty="0" smtClean="0">
                <a:latin typeface="Arial" panose="020B0604020202020204" pitchFamily="34" charset="0"/>
                <a:cs typeface="Arial" panose="020B0604020202020204" pitchFamily="34" charset="0"/>
              </a:rPr>
              <a:t>Κυριότερες παράμετροι που καθορίζουν την έκταση της ρύπανσης της ατμόσφαιρας:</a:t>
            </a:r>
          </a:p>
          <a:p>
            <a:pPr marL="624078" indent="-514350" algn="just">
              <a:buFont typeface="+mj-lt"/>
              <a:buAutoNum type="arabicPeriod"/>
            </a:pPr>
            <a:r>
              <a:rPr lang="el-GR" sz="2000" dirty="0" smtClean="0">
                <a:latin typeface="Arial" panose="020B0604020202020204" pitchFamily="34" charset="0"/>
                <a:cs typeface="Arial" panose="020B0604020202020204" pitchFamily="34" charset="0"/>
              </a:rPr>
              <a:t>Οξείδια του αζώτου</a:t>
            </a:r>
            <a:r>
              <a:rPr lang="en-US" sz="2000" dirty="0" smtClean="0">
                <a:latin typeface="Arial" panose="020B0604020202020204" pitchFamily="34" charset="0"/>
                <a:cs typeface="Arial" panose="020B0604020202020204" pitchFamily="34" charset="0"/>
              </a:rPr>
              <a:t>	NOx</a:t>
            </a:r>
            <a:endParaRPr lang="el-GR" sz="2000" dirty="0" smtClean="0">
              <a:latin typeface="Arial" panose="020B0604020202020204" pitchFamily="34" charset="0"/>
              <a:cs typeface="Arial" panose="020B0604020202020204" pitchFamily="34" charset="0"/>
            </a:endParaRPr>
          </a:p>
          <a:p>
            <a:pPr marL="624078" indent="-514350" algn="just">
              <a:buFont typeface="+mj-lt"/>
              <a:buAutoNum type="arabicPeriod"/>
            </a:pPr>
            <a:r>
              <a:rPr lang="el-GR" sz="2000" dirty="0" smtClean="0">
                <a:latin typeface="Arial" panose="020B0604020202020204" pitchFamily="34" charset="0"/>
                <a:cs typeface="Arial" panose="020B0604020202020204" pitchFamily="34" charset="0"/>
              </a:rPr>
              <a:t>Οξείδια του θείου</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SOx</a:t>
            </a:r>
            <a:endParaRPr lang="el-GR" sz="2000" dirty="0" smtClean="0">
              <a:latin typeface="Arial" panose="020B0604020202020204" pitchFamily="34" charset="0"/>
              <a:cs typeface="Arial" panose="020B0604020202020204" pitchFamily="34" charset="0"/>
            </a:endParaRPr>
          </a:p>
          <a:p>
            <a:pPr marL="624078" indent="-514350" algn="just">
              <a:buFont typeface="+mj-lt"/>
              <a:buAutoNum type="arabicPeriod"/>
            </a:pPr>
            <a:r>
              <a:rPr lang="el-GR" sz="2000" dirty="0" smtClean="0">
                <a:latin typeface="Arial" panose="020B0604020202020204" pitchFamily="34" charset="0"/>
                <a:cs typeface="Arial" panose="020B0604020202020204" pitchFamily="34" charset="0"/>
              </a:rPr>
              <a:t>Μονοξείδιο του άνθρακα</a:t>
            </a:r>
            <a:r>
              <a:rPr lang="en-US" sz="2000" dirty="0" smtClean="0">
                <a:latin typeface="Arial" panose="020B0604020202020204" pitchFamily="34" charset="0"/>
                <a:cs typeface="Arial" panose="020B0604020202020204" pitchFamily="34" charset="0"/>
              </a:rPr>
              <a:t>	CO	</a:t>
            </a:r>
            <a:endParaRPr lang="el-GR" sz="2000" dirty="0" smtClean="0">
              <a:latin typeface="Arial" panose="020B0604020202020204" pitchFamily="34" charset="0"/>
              <a:cs typeface="Arial" panose="020B0604020202020204" pitchFamily="34" charset="0"/>
            </a:endParaRPr>
          </a:p>
          <a:p>
            <a:pPr marL="624078" indent="-514350" algn="just">
              <a:buFont typeface="+mj-lt"/>
              <a:buAutoNum type="arabicPeriod"/>
            </a:pPr>
            <a:r>
              <a:rPr lang="el-GR" sz="2000" dirty="0" smtClean="0">
                <a:latin typeface="Arial" panose="020B0604020202020204" pitchFamily="34" charset="0"/>
                <a:cs typeface="Arial" panose="020B0604020202020204" pitchFamily="34" charset="0"/>
              </a:rPr>
              <a:t>Υδρογονάνθρακες </a:t>
            </a:r>
            <a:r>
              <a:rPr lang="en-US" sz="2000" dirty="0" smtClean="0">
                <a:latin typeface="Arial" panose="020B0604020202020204" pitchFamily="34" charset="0"/>
                <a:cs typeface="Arial" panose="020B0604020202020204" pitchFamily="34" charset="0"/>
              </a:rPr>
              <a:t>	HC</a:t>
            </a:r>
            <a:endParaRPr lang="el-GR" sz="2000" dirty="0" smtClean="0">
              <a:latin typeface="Arial" panose="020B0604020202020204" pitchFamily="34" charset="0"/>
              <a:cs typeface="Arial" panose="020B0604020202020204" pitchFamily="34" charset="0"/>
            </a:endParaRPr>
          </a:p>
          <a:p>
            <a:pPr marL="624078" indent="-514350" algn="just">
              <a:buFont typeface="+mj-lt"/>
              <a:buAutoNum type="arabicPeriod"/>
            </a:pPr>
            <a:r>
              <a:rPr lang="el-GR" sz="2000" dirty="0" smtClean="0">
                <a:latin typeface="Arial" panose="020B0604020202020204" pitchFamily="34" charset="0"/>
                <a:cs typeface="Arial" panose="020B0604020202020204" pitchFamily="34" charset="0"/>
              </a:rPr>
              <a:t>Αιωρούμενα Σωματίδια </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TSP</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91452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1963</TotalTime>
  <Words>3335</Words>
  <Application>Microsoft Office PowerPoint</Application>
  <PresentationFormat>Προβολή στην οθόνη (4:3)</PresentationFormat>
  <Paragraphs>202</Paragraphs>
  <Slides>38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38</vt:i4>
      </vt:variant>
    </vt:vector>
  </HeadingPairs>
  <TitlesOfParts>
    <vt:vector size="44" baseType="lpstr">
      <vt:lpstr>Arial</vt:lpstr>
      <vt:lpstr>Arial</vt:lpstr>
      <vt:lpstr>Georgia</vt:lpstr>
      <vt:lpstr>Trebuchet MS</vt:lpstr>
      <vt:lpstr>Wingdings 2</vt:lpstr>
      <vt:lpstr>Αστικό</vt:lpstr>
      <vt:lpstr>ΡΥΠΑΝΣΗ ΕΔΑΦΟΥΣ, ΝΕΡΟΥ ΚΑΙ ΑΤΜΟΣΦΑΙΡΑΣ – ΕΠΙΠΤΩΣΕΙΣ ΣΤΟΝ ΑΝΘΡΩΠΟ</vt:lpstr>
      <vt:lpstr>Εισαγωγή </vt:lpstr>
      <vt:lpstr>Ρύπανση - Μόλυνση</vt:lpstr>
      <vt:lpstr>Είδη ρύπανσης και ρύπων</vt:lpstr>
      <vt:lpstr>Ρύπανση</vt:lpstr>
      <vt:lpstr>Ρύπανση ατμόσφαιρας</vt:lpstr>
      <vt:lpstr>Ατμοσφαιρική Ρύπανση - Ατμόσφαιρα</vt:lpstr>
      <vt:lpstr>Ατμοσφαιρική Ρύπανση - Ατμόσφαιρα</vt:lpstr>
      <vt:lpstr>Ατμοσφαιρική Ρύπανση - Ατμόσφαιρα</vt:lpstr>
      <vt:lpstr>Ατμοσφαιρική Ρύπανση - Νέφος</vt:lpstr>
      <vt:lpstr>Ατμοσφαιρική Ρύπανση – Φωτοχημικό Νέφος</vt:lpstr>
      <vt:lpstr>Φωτοχημικό Νέφος Σύσταση</vt:lpstr>
      <vt:lpstr>Νέφος – επιπτώσεις στην υγεία</vt:lpstr>
      <vt:lpstr>Όξινη βροχή</vt:lpstr>
      <vt:lpstr>Παρουσίαση του PowerPoint</vt:lpstr>
      <vt:lpstr>Τρύπα του όζοντος</vt:lpstr>
      <vt:lpstr>Τρύπα του όζοντος</vt:lpstr>
      <vt:lpstr>ΔΙΑΧΕΙΡΙΣΗ ΑΕΡΙΩΝ ΡΥΠΩΝ</vt:lpstr>
      <vt:lpstr>Μέθοδοι καθαρισμού αερολυμάτων</vt:lpstr>
      <vt:lpstr>1. Συμπύκνωση </vt:lpstr>
      <vt:lpstr>2. Απορρόφηση</vt:lpstr>
      <vt:lpstr>3. Προσρόφηση</vt:lpstr>
      <vt:lpstr>4. Καύση – θερμική οξείδωση</vt:lpstr>
      <vt:lpstr>5. Χημική κατεργασία αερολυμάτων</vt:lpstr>
      <vt:lpstr>Περιορισμός της ρύπανσης από αιωρούμενα σωματίδια</vt:lpstr>
      <vt:lpstr>Επιπτώσεις στην υγεία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Το πρόβλημα της ΑΓΕΤ</vt:lpstr>
      <vt:lpstr>Ιστορικό</vt:lpstr>
      <vt:lpstr>RDF(Refuse-derived fuel) SRF</vt:lpstr>
      <vt:lpstr>RDF SRF διαφορά - κίνδυνοι</vt:lpstr>
      <vt:lpstr>Κίνδυνοι για τη δημόσια υγεία</vt:lpstr>
      <vt:lpstr>Ιατρικός Σύλλογος Μαγνησίας</vt:lpstr>
      <vt:lpstr>Reading List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ΡΥΠΑΝΣΗ ΕΔΑΦΟΥΣ, ΝΕΡΟΥ ΚΑΙ ΑΤΜΟΣΦΑΙΡΑΣ – ΕΠΙΠΤΩΣΕΙΣ ΣΤΟΝ ΑΝΘΡΩΠΟ</dc:title>
  <dc:creator>Katerina Kaisari</dc:creator>
  <cp:lastModifiedBy>Katerina Kaisari</cp:lastModifiedBy>
  <cp:revision>176</cp:revision>
  <dcterms:created xsi:type="dcterms:W3CDTF">2019-02-23T21:49:06Z</dcterms:created>
  <dcterms:modified xsi:type="dcterms:W3CDTF">2019-03-14T16:21:46Z</dcterms:modified>
</cp:coreProperties>
</file>