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5"/>
  </p:notesMasterIdLst>
  <p:sldIdLst>
    <p:sldId id="256" r:id="rId2"/>
    <p:sldId id="260" r:id="rId3"/>
    <p:sldId id="261" r:id="rId4"/>
    <p:sldId id="262" r:id="rId5"/>
    <p:sldId id="257" r:id="rId6"/>
    <p:sldId id="285" r:id="rId7"/>
    <p:sldId id="258" r:id="rId8"/>
    <p:sldId id="264" r:id="rId9"/>
    <p:sldId id="278" r:id="rId10"/>
    <p:sldId id="265" r:id="rId11"/>
    <p:sldId id="291" r:id="rId12"/>
    <p:sldId id="292" r:id="rId13"/>
    <p:sldId id="309" r:id="rId14"/>
    <p:sldId id="293" r:id="rId15"/>
    <p:sldId id="286" r:id="rId16"/>
    <p:sldId id="294" r:id="rId17"/>
    <p:sldId id="295" r:id="rId18"/>
    <p:sldId id="296" r:id="rId19"/>
    <p:sldId id="279" r:id="rId20"/>
    <p:sldId id="297" r:id="rId21"/>
    <p:sldId id="298" r:id="rId22"/>
    <p:sldId id="299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10" r:id="rId32"/>
    <p:sldId id="33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331" r:id="rId47"/>
    <p:sldId id="324" r:id="rId48"/>
    <p:sldId id="325" r:id="rId49"/>
    <p:sldId id="332" r:id="rId50"/>
    <p:sldId id="333" r:id="rId51"/>
    <p:sldId id="334" r:id="rId52"/>
    <p:sldId id="328" r:id="rId53"/>
    <p:sldId id="335" r:id="rId54"/>
    <p:sldId id="336" r:id="rId55"/>
    <p:sldId id="342" r:id="rId56"/>
    <p:sldId id="337" r:id="rId57"/>
    <p:sldId id="338" r:id="rId58"/>
    <p:sldId id="339" r:id="rId59"/>
    <p:sldId id="340" r:id="rId60"/>
    <p:sldId id="341" r:id="rId61"/>
    <p:sldId id="343" r:id="rId62"/>
    <p:sldId id="344" r:id="rId63"/>
    <p:sldId id="345" r:id="rId64"/>
    <p:sldId id="346" r:id="rId65"/>
    <p:sldId id="347" r:id="rId66"/>
    <p:sldId id="348" r:id="rId67"/>
    <p:sldId id="349" r:id="rId68"/>
    <p:sldId id="350" r:id="rId69"/>
    <p:sldId id="351" r:id="rId70"/>
    <p:sldId id="352" r:id="rId71"/>
    <p:sldId id="353" r:id="rId72"/>
    <p:sldId id="354" r:id="rId73"/>
    <p:sldId id="355" r:id="rId74"/>
    <p:sldId id="356" r:id="rId75"/>
    <p:sldId id="357" r:id="rId76"/>
    <p:sldId id="358" r:id="rId77"/>
    <p:sldId id="359" r:id="rId78"/>
    <p:sldId id="360" r:id="rId79"/>
    <p:sldId id="361" r:id="rId80"/>
    <p:sldId id="362" r:id="rId81"/>
    <p:sldId id="363" r:id="rId82"/>
    <p:sldId id="364" r:id="rId83"/>
    <p:sldId id="365" r:id="rId84"/>
    <p:sldId id="366" r:id="rId85"/>
    <p:sldId id="368" r:id="rId86"/>
    <p:sldId id="369" r:id="rId87"/>
    <p:sldId id="370" r:id="rId88"/>
    <p:sldId id="371" r:id="rId89"/>
    <p:sldId id="373" r:id="rId90"/>
    <p:sldId id="374" r:id="rId91"/>
    <p:sldId id="375" r:id="rId92"/>
    <p:sldId id="376" r:id="rId93"/>
    <p:sldId id="377" r:id="rId9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notesMaster" Target="notesMasters/notesMaster1.xml"/><Relationship Id="rId96" Type="http://schemas.openxmlformats.org/officeDocument/2006/relationships/printerSettings" Target="printerSettings/printerSettings1.bin"/><Relationship Id="rId97" Type="http://schemas.openxmlformats.org/officeDocument/2006/relationships/presProps" Target="presProps.xml"/><Relationship Id="rId98" Type="http://schemas.openxmlformats.org/officeDocument/2006/relationships/viewProps" Target="viewProps.xml"/><Relationship Id="rId9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tableStyles" Target="tableStyles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9AD82-A6AE-AB4A-A23F-C6BC7535DA71}" type="datetimeFigureOut">
              <a:rPr lang="en-US" smtClean="0"/>
              <a:t>03/04/2014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B9C96-47BD-6544-BC1E-5AAE6731C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4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304B0-4761-C24C-910B-B07947FA722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29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03/04/2014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6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03/04/2014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1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03/04/2014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0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03/04/2014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2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03/04/2014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03/04/2014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4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03/04/2014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03/04/2014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03/04/2014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6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03/04/2014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1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03/04/2014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CF31C-5842-AF4F-AE36-7C4CB0E963A9}" type="datetimeFigureOut">
              <a:rPr lang="en-US" smtClean="0"/>
              <a:t>03/04/2014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2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7673"/>
            <a:ext cx="7772400" cy="2967789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"/>
                <a:cs typeface="Arial"/>
              </a:rPr>
              <a:t>Εισαγωγή στο </a:t>
            </a:r>
            <a:r>
              <a:rPr lang="en-GB" dirty="0" smtClean="0">
                <a:latin typeface="Arial"/>
                <a:cs typeface="Arial"/>
              </a:rPr>
              <a:t>Linux/Unix</a:t>
            </a:r>
            <a:r>
              <a:rPr lang="el-GR" dirty="0" smtClean="0">
                <a:latin typeface="Arial"/>
                <a:cs typeface="Arial"/>
              </a:rPr>
              <a:t/>
            </a:r>
            <a:br>
              <a:rPr lang="el-GR" dirty="0" smtClean="0">
                <a:latin typeface="Arial"/>
                <a:cs typeface="Arial"/>
              </a:rPr>
            </a:br>
            <a:r>
              <a:rPr lang="el-GR" dirty="0" smtClean="0">
                <a:latin typeface="Arial"/>
                <a:cs typeface="Arial"/>
              </a:rPr>
              <a:t/>
            </a:r>
            <a:br>
              <a:rPr lang="el-GR" dirty="0" smtClean="0">
                <a:latin typeface="Arial"/>
                <a:cs typeface="Arial"/>
              </a:rPr>
            </a:br>
            <a:r>
              <a:rPr lang="el-GR" sz="2400" dirty="0" smtClean="0">
                <a:latin typeface="Arial"/>
                <a:cs typeface="Arial"/>
              </a:rPr>
              <a:t>Εισαγωγή στον Προγραμματισμό</a:t>
            </a:r>
            <a:r>
              <a:rPr lang="en-GB" dirty="0" smtClean="0">
                <a:latin typeface="Arial"/>
                <a:cs typeface="Arial"/>
              </a:rPr>
              <a:t/>
            </a:r>
            <a:br>
              <a:rPr lang="en-GB" dirty="0" smtClean="0">
                <a:latin typeface="Arial"/>
                <a:cs typeface="Arial"/>
              </a:rPr>
            </a:br>
            <a:r>
              <a:rPr lang="el-GR" sz="2400" dirty="0" smtClean="0">
                <a:latin typeface="Arial"/>
                <a:cs typeface="Arial"/>
              </a:rPr>
              <a:t>4</a:t>
            </a:r>
            <a:r>
              <a:rPr lang="el-GR" sz="2400" baseline="30000" dirty="0" smtClean="0">
                <a:latin typeface="Arial"/>
                <a:cs typeface="Arial"/>
              </a:rPr>
              <a:t>ο</a:t>
            </a:r>
            <a:r>
              <a:rPr lang="el-GR" sz="2400" dirty="0" smtClean="0">
                <a:latin typeface="Arial"/>
                <a:cs typeface="Arial"/>
              </a:rPr>
              <a:t> έτος</a:t>
            </a:r>
            <a:br>
              <a:rPr lang="el-GR" sz="2400" dirty="0" smtClean="0">
                <a:latin typeface="Arial"/>
                <a:cs typeface="Arial"/>
              </a:rPr>
            </a:br>
            <a:r>
              <a:rPr lang="el-GR" sz="2400" dirty="0">
                <a:latin typeface="Arial"/>
                <a:cs typeface="Arial"/>
              </a:rPr>
              <a:t/>
            </a:r>
            <a:br>
              <a:rPr lang="el-GR" sz="2400" dirty="0">
                <a:latin typeface="Arial"/>
                <a:cs typeface="Arial"/>
              </a:rPr>
            </a:br>
            <a:r>
              <a:rPr lang="el-GR" sz="2200" dirty="0" smtClean="0">
                <a:latin typeface="Arial"/>
                <a:cs typeface="Arial"/>
              </a:rPr>
              <a:t>Γρ. Αμούτζιας</a:t>
            </a: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8952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/>
                <a:cs typeface="Arial"/>
              </a:rPr>
              <a:t>Login </a:t>
            </a:r>
            <a:r>
              <a:rPr lang="el-GR" sz="2800" dirty="0" smtClean="0">
                <a:latin typeface="Arial"/>
                <a:cs typeface="Arial"/>
              </a:rPr>
              <a:t>ως </a:t>
            </a:r>
            <a:r>
              <a:rPr lang="en-GB" sz="2800" dirty="0" smtClean="0">
                <a:latin typeface="Arial"/>
                <a:cs typeface="Arial"/>
              </a:rPr>
              <a:t>guest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tmp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974426" y="319256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88737" y="4339257"/>
            <a:ext cx="7288639" cy="8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6522972" y="349280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g</a:t>
            </a:r>
            <a:r>
              <a:rPr lang="en-GB" dirty="0" smtClean="0">
                <a:latin typeface="Arial"/>
                <a:cs typeface="Arial"/>
              </a:rPr>
              <a:t>uest-xxx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047" y="465194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Desktop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179243" y="465194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Arial"/>
                <a:cs typeface="Arial"/>
              </a:rPr>
              <a:t>Downloads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641587" y="4645171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Videos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506436" y="4644057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Public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9710" y="5535789"/>
            <a:ext cx="87172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Επειδή έκανα </a:t>
            </a:r>
            <a:r>
              <a:rPr lang="en-GB" sz="1600" dirty="0" smtClean="0">
                <a:latin typeface="Arial"/>
                <a:cs typeface="Arial"/>
              </a:rPr>
              <a:t>login as guest, </a:t>
            </a:r>
            <a:r>
              <a:rPr lang="el-GR" sz="1600" dirty="0" smtClean="0">
                <a:latin typeface="Arial"/>
                <a:cs typeface="Arial"/>
              </a:rPr>
              <a:t>δημιουργείται ένας προσωρινός λογαριασμός 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tmp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που ονομάζεται </a:t>
            </a:r>
            <a:r>
              <a:rPr lang="en-GB" sz="1600" dirty="0" smtClean="0">
                <a:latin typeface="Arial"/>
                <a:cs typeface="Arial"/>
              </a:rPr>
              <a:t>guest-xxx</a:t>
            </a:r>
            <a:r>
              <a:rPr lang="el-GR" sz="1600" dirty="0" smtClean="0">
                <a:latin typeface="Arial"/>
                <a:cs typeface="Arial"/>
              </a:rPr>
              <a:t>,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όπου </a:t>
            </a:r>
            <a:r>
              <a:rPr lang="en-GB" sz="1600" dirty="0" smtClean="0">
                <a:latin typeface="Arial"/>
                <a:cs typeface="Arial"/>
              </a:rPr>
              <a:t>xxx </a:t>
            </a:r>
            <a:r>
              <a:rPr lang="el-GR" sz="1600" dirty="0" smtClean="0">
                <a:latin typeface="Arial"/>
                <a:cs typeface="Arial"/>
              </a:rPr>
              <a:t>είναι τυχαία γράμματα και νούμερα που αλλάζουν κάθε φορά.</a:t>
            </a:r>
          </a:p>
          <a:p>
            <a:r>
              <a:rPr lang="el-GR" sz="1600" dirty="0" smtClean="0">
                <a:latin typeface="Arial"/>
                <a:cs typeface="Arial"/>
              </a:rPr>
              <a:t>Οτιδήποτε δημιουργήσω σε αυτό τον λογαριασμό καταστρέφεται με το </a:t>
            </a:r>
            <a:r>
              <a:rPr lang="en-GB" sz="1600" dirty="0" smtClean="0">
                <a:latin typeface="Arial"/>
                <a:cs typeface="Arial"/>
              </a:rPr>
              <a:t>logout.</a:t>
            </a: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254837" y="465443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Documents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339569" y="465853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Music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522972" y="365763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6975884" y="40426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077376" y="433925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618654" y="433925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0572" y="465853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Pictures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524430" y="464922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Templates</a:t>
            </a:r>
            <a:endParaRPr lang="en-US" sz="1000" dirty="0">
              <a:latin typeface="Arial"/>
              <a:cs typeface="Arial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788737" y="43474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06291" y="435784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94480" y="43474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817442" y="4352625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958734" y="4348573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113765" y="4361941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263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/>
                <a:cs typeface="Arial"/>
              </a:rPr>
              <a:t>Login </a:t>
            </a:r>
            <a:r>
              <a:rPr lang="el-GR" sz="2800" dirty="0" smtClean="0">
                <a:latin typeface="Arial"/>
                <a:cs typeface="Arial"/>
              </a:rPr>
              <a:t>ως </a:t>
            </a:r>
            <a:r>
              <a:rPr lang="en-GB" sz="2800" dirty="0" smtClean="0">
                <a:latin typeface="Arial"/>
                <a:cs typeface="Arial"/>
              </a:rPr>
              <a:t>guest - </a:t>
            </a:r>
            <a:r>
              <a:rPr lang="en-GB" sz="2800" dirty="0" err="1" smtClean="0">
                <a:latin typeface="Arial"/>
                <a:cs typeface="Arial"/>
              </a:rPr>
              <a:t>pwd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tmp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974426" y="319256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88737" y="4339257"/>
            <a:ext cx="7288639" cy="8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6522972" y="349280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g</a:t>
            </a:r>
            <a:r>
              <a:rPr lang="en-GB" dirty="0" smtClean="0">
                <a:latin typeface="Arial"/>
                <a:cs typeface="Arial"/>
              </a:rPr>
              <a:t>uest-xxx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047" y="465194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Desktop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179243" y="465194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Arial"/>
                <a:cs typeface="Arial"/>
              </a:rPr>
              <a:t>Downloads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641587" y="4645171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Videos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506436" y="4644057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Public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9710" y="5535789"/>
            <a:ext cx="87172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Με το που κάνω </a:t>
            </a:r>
            <a:r>
              <a:rPr lang="en-GB" sz="1600" dirty="0" smtClean="0">
                <a:latin typeface="Arial"/>
                <a:cs typeface="Arial"/>
              </a:rPr>
              <a:t>login as guest, </a:t>
            </a:r>
            <a:r>
              <a:rPr lang="el-GR" sz="1600" dirty="0" smtClean="0">
                <a:latin typeface="Arial"/>
                <a:cs typeface="Arial"/>
              </a:rPr>
              <a:t>ξεκινάω από την κορυφή των </a:t>
            </a:r>
            <a:r>
              <a:rPr lang="en-GB" sz="1600" dirty="0" smtClean="0">
                <a:latin typeface="Arial"/>
                <a:cs typeface="Arial"/>
              </a:rPr>
              <a:t>directories </a:t>
            </a:r>
            <a:r>
              <a:rPr lang="el-GR" sz="1600" dirty="0" smtClean="0">
                <a:latin typeface="Arial"/>
                <a:cs typeface="Arial"/>
              </a:rPr>
              <a:t>που ανήκουν στον </a:t>
            </a:r>
            <a:r>
              <a:rPr lang="en-GB" sz="1600" dirty="0" smtClean="0">
                <a:latin typeface="Arial"/>
                <a:cs typeface="Arial"/>
              </a:rPr>
              <a:t>guest. </a:t>
            </a:r>
            <a:r>
              <a:rPr lang="el-GR" sz="1600" dirty="0" smtClean="0">
                <a:latin typeface="Arial"/>
                <a:cs typeface="Arial"/>
              </a:rPr>
              <a:t>Για να δω που βρίσκομαι, εκτελώ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pwd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Το </a:t>
            </a:r>
            <a:r>
              <a:rPr lang="en-GB" sz="1600" dirty="0" smtClean="0">
                <a:latin typeface="Arial"/>
                <a:cs typeface="Arial"/>
              </a:rPr>
              <a:t>terminal </a:t>
            </a:r>
            <a:r>
              <a:rPr lang="el-GR" sz="1600" dirty="0" smtClean="0">
                <a:latin typeface="Arial"/>
                <a:cs typeface="Arial"/>
              </a:rPr>
              <a:t>δείχνει</a:t>
            </a:r>
            <a:r>
              <a:rPr lang="en-GB" sz="1600" dirty="0" smtClean="0">
                <a:latin typeface="Arial"/>
                <a:cs typeface="Arial"/>
              </a:rPr>
              <a:t>: /</a:t>
            </a:r>
            <a:r>
              <a:rPr lang="en-GB" sz="1600" dirty="0" err="1" smtClean="0">
                <a:latin typeface="Arial"/>
                <a:cs typeface="Arial"/>
              </a:rPr>
              <a:t>tmp</a:t>
            </a:r>
            <a:r>
              <a:rPr lang="en-GB" sz="1600" dirty="0" smtClean="0">
                <a:latin typeface="Arial"/>
                <a:cs typeface="Arial"/>
              </a:rPr>
              <a:t>/guest-xxx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254837" y="465443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Documents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339569" y="465853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Music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522972" y="365763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6975884" y="40426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077376" y="433925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618654" y="433925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0572" y="465853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Pictures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524430" y="464922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Templates</a:t>
            </a:r>
            <a:endParaRPr lang="en-US" sz="1000" dirty="0">
              <a:latin typeface="Arial"/>
              <a:cs typeface="Arial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788737" y="43474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06291" y="435784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94480" y="43474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817442" y="4352625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958734" y="4348573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113765" y="4361941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981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/>
                <a:cs typeface="Arial"/>
              </a:rPr>
              <a:t>Login </a:t>
            </a:r>
            <a:r>
              <a:rPr lang="el-GR" sz="2800" dirty="0" smtClean="0">
                <a:latin typeface="Arial"/>
                <a:cs typeface="Arial"/>
              </a:rPr>
              <a:t>ως </a:t>
            </a:r>
            <a:r>
              <a:rPr lang="en-GB" sz="2800" dirty="0" smtClean="0">
                <a:latin typeface="Arial"/>
                <a:cs typeface="Arial"/>
              </a:rPr>
              <a:t>guest - </a:t>
            </a:r>
            <a:r>
              <a:rPr lang="en-GB" sz="2800" dirty="0" err="1" smtClean="0">
                <a:latin typeface="Arial"/>
                <a:cs typeface="Arial"/>
              </a:rPr>
              <a:t>ls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tmp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974426" y="319256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88737" y="4339257"/>
            <a:ext cx="7288639" cy="8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6522972" y="349280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g</a:t>
            </a:r>
            <a:r>
              <a:rPr lang="en-GB" dirty="0" smtClean="0">
                <a:latin typeface="Arial"/>
                <a:cs typeface="Arial"/>
              </a:rPr>
              <a:t>uest-xxx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047" y="465194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Desktop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179243" y="465194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Arial"/>
                <a:cs typeface="Arial"/>
              </a:rPr>
              <a:t>Downloads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641587" y="4645171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Videos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506436" y="4644057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Public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0632" y="5535789"/>
            <a:ext cx="88354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Για να δω τι </a:t>
            </a:r>
            <a:r>
              <a:rPr lang="en-GB" sz="1600" dirty="0" smtClean="0">
                <a:latin typeface="Arial"/>
                <a:cs typeface="Arial"/>
              </a:rPr>
              <a:t>directories &amp; files </a:t>
            </a:r>
            <a:r>
              <a:rPr lang="el-GR" sz="1600" dirty="0" smtClean="0">
                <a:latin typeface="Arial"/>
                <a:cs typeface="Arial"/>
              </a:rPr>
              <a:t>υπάρχουν στο </a:t>
            </a:r>
            <a:r>
              <a:rPr lang="en-GB" sz="1600" dirty="0" smtClean="0">
                <a:latin typeface="Arial"/>
                <a:cs typeface="Arial"/>
              </a:rPr>
              <a:t>directory /</a:t>
            </a:r>
            <a:r>
              <a:rPr lang="en-GB" sz="1600" dirty="0" err="1" smtClean="0">
                <a:latin typeface="Arial"/>
                <a:cs typeface="Arial"/>
              </a:rPr>
              <a:t>tmp</a:t>
            </a:r>
            <a:r>
              <a:rPr lang="en-GB" sz="1600" dirty="0" smtClean="0">
                <a:latin typeface="Arial"/>
                <a:cs typeface="Arial"/>
              </a:rPr>
              <a:t>/guest-xxx</a:t>
            </a:r>
            <a:r>
              <a:rPr lang="el-GR" sz="1600" dirty="0" smtClean="0">
                <a:latin typeface="Arial"/>
                <a:cs typeface="Arial"/>
              </a:rPr>
              <a:t> εκτελώ</a:t>
            </a:r>
          </a:p>
          <a:p>
            <a:r>
              <a:rPr lang="en-US" sz="160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</a:p>
          <a:p>
            <a:r>
              <a:rPr lang="el-GR" sz="1600" dirty="0" smtClean="0">
                <a:latin typeface="Arial"/>
                <a:cs typeface="Arial"/>
              </a:rPr>
              <a:t>Εκτελέστε επίσης την εντολή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–l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και μετά την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–a</a:t>
            </a:r>
            <a:r>
              <a:rPr lang="el-GR" sz="1600" dirty="0" smtClean="0">
                <a:latin typeface="Arial"/>
                <a:cs typeface="Arial"/>
              </a:rPr>
              <a:t> και μετά την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–al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Τι παρατηρήσατε?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254837" y="465443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Documents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339569" y="465853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Music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522972" y="365763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6975884" y="40426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077376" y="433925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618654" y="433925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0572" y="465853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Pictures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524430" y="464922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Templates</a:t>
            </a:r>
            <a:endParaRPr lang="en-US" sz="1000" dirty="0">
              <a:latin typeface="Arial"/>
              <a:cs typeface="Arial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788737" y="43474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06291" y="435784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94480" y="43474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817442" y="4352625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958734" y="4348573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113765" y="4361941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445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Πληκτρολογήστε </a:t>
            </a:r>
            <a:r>
              <a:rPr lang="en-GB" sz="2400" dirty="0" smtClean="0"/>
              <a:t>clear </a:t>
            </a:r>
            <a:r>
              <a:rPr lang="el-GR" sz="2400" dirty="0" smtClean="0"/>
              <a:t>για να σβήσει ότι υπήρχε γραμμένο στο </a:t>
            </a:r>
            <a:r>
              <a:rPr lang="en-GB" sz="2400" dirty="0" smtClean="0"/>
              <a:t>terminal.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4804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42" y="173149"/>
            <a:ext cx="4596389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Μετακίνηση με το </a:t>
            </a:r>
            <a:r>
              <a:rPr lang="en-GB" sz="2800" dirty="0" smtClean="0">
                <a:latin typeface="Arial"/>
                <a:cs typeface="Arial"/>
              </a:rPr>
              <a:t>cd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1368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322732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1848667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1848667"/>
            <a:ext cx="0" cy="2636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1848667"/>
            <a:ext cx="0" cy="2636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1848667"/>
            <a:ext cx="0" cy="2636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1845602"/>
            <a:ext cx="1550" cy="2666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1845602"/>
            <a:ext cx="0" cy="2666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1845602"/>
            <a:ext cx="0" cy="2666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1845602"/>
            <a:ext cx="0" cy="2666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1368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1368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13990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13990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13990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tmp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1368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796797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974426" y="267713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88737" y="3823827"/>
            <a:ext cx="7288639" cy="8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6522972" y="297737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g</a:t>
            </a:r>
            <a:r>
              <a:rPr lang="en-GB" dirty="0" smtClean="0">
                <a:latin typeface="Arial"/>
                <a:cs typeface="Arial"/>
              </a:rPr>
              <a:t>uest-xxx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047" y="4150322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Desktop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179243" y="413651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Arial"/>
                <a:cs typeface="Arial"/>
              </a:rPr>
              <a:t>Downloads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641587" y="4129741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Videos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506436" y="4128627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Public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4248" y="4997180"/>
            <a:ext cx="8835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Μετακινηθείτε στο </a:t>
            </a:r>
            <a:r>
              <a:rPr lang="en-GB" sz="1600" dirty="0" smtClean="0">
                <a:latin typeface="Arial"/>
                <a:cs typeface="Arial"/>
              </a:rPr>
              <a:t>directory Desktop </a:t>
            </a:r>
            <a:r>
              <a:rPr lang="el-GR" sz="1600" dirty="0" smtClean="0">
                <a:latin typeface="Arial"/>
                <a:cs typeface="Arial"/>
              </a:rPr>
              <a:t>εκτελώντας</a:t>
            </a:r>
            <a:r>
              <a:rPr lang="en-GB" sz="1600" dirty="0" smtClean="0">
                <a:latin typeface="Arial"/>
                <a:cs typeface="Arial"/>
              </a:rPr>
              <a:t>: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cd Desktop</a:t>
            </a:r>
          </a:p>
          <a:p>
            <a:r>
              <a:rPr lang="el-GR" sz="1600" dirty="0" smtClean="0">
                <a:latin typeface="Arial"/>
                <a:cs typeface="Arial"/>
              </a:rPr>
              <a:t>Για να βεβαιωθήτε ότι βρίσκεστε εκεί εκτελέστε</a:t>
            </a:r>
            <a:r>
              <a:rPr lang="en-GB" sz="1600" dirty="0" smtClean="0">
                <a:latin typeface="Arial"/>
                <a:cs typeface="Arial"/>
              </a:rPr>
              <a:t>: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pwd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.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Ποιά είναι η διεύθυνση του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Desktop?</a:t>
            </a:r>
          </a:p>
          <a:p>
            <a:r>
              <a:rPr lang="el-GR" sz="1600" dirty="0" smtClean="0">
                <a:latin typeface="Arial"/>
                <a:cs typeface="Arial"/>
              </a:rPr>
              <a:t>Για να δείτε τι υπάρχει στο </a:t>
            </a:r>
            <a:r>
              <a:rPr lang="en-GB" sz="1600" dirty="0" smtClean="0">
                <a:latin typeface="Arial"/>
                <a:cs typeface="Arial"/>
              </a:rPr>
              <a:t>Desktop </a:t>
            </a:r>
            <a:r>
              <a:rPr lang="el-GR" sz="1600" dirty="0" smtClean="0">
                <a:latin typeface="Arial"/>
                <a:cs typeface="Arial"/>
              </a:rPr>
              <a:t>εκτελέστε</a:t>
            </a:r>
            <a:r>
              <a:rPr lang="en-GB" sz="1600" dirty="0" smtClean="0">
                <a:latin typeface="Arial"/>
                <a:cs typeface="Arial"/>
              </a:rPr>
              <a:t>:</a:t>
            </a:r>
            <a:r>
              <a:rPr lang="el-GR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Υπάρχει κάτι?</a:t>
            </a:r>
          </a:p>
          <a:p>
            <a:r>
              <a:rPr lang="el-GR" sz="1600" dirty="0" smtClean="0">
                <a:latin typeface="Arial"/>
                <a:cs typeface="Arial"/>
              </a:rPr>
              <a:t>Αν θέλετε να επιστρέψετε ένα επίπεδο παραπάνω, δηλαδή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tmp</a:t>
            </a:r>
            <a:r>
              <a:rPr lang="en-GB" sz="1600" dirty="0" smtClean="0">
                <a:latin typeface="Arial"/>
                <a:cs typeface="Arial"/>
              </a:rPr>
              <a:t>/guest-xxx </a:t>
            </a:r>
            <a:r>
              <a:rPr lang="el-GR" sz="1600" dirty="0" smtClean="0">
                <a:latin typeface="Arial"/>
                <a:cs typeface="Arial"/>
              </a:rPr>
              <a:t>εκτελέστε</a:t>
            </a:r>
            <a:r>
              <a:rPr lang="en-GB" sz="1600" dirty="0" smtClean="0">
                <a:latin typeface="Arial"/>
                <a:cs typeface="Arial"/>
              </a:rPr>
              <a:t>:</a:t>
            </a:r>
            <a:r>
              <a:rPr lang="el-GR" sz="1600" dirty="0" smtClean="0"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cd ..</a:t>
            </a:r>
          </a:p>
          <a:p>
            <a:r>
              <a:rPr lang="el-GR" sz="1600" dirty="0" smtClean="0">
                <a:latin typeface="Arial"/>
                <a:cs typeface="Arial"/>
              </a:rPr>
              <a:t>Μετά </a:t>
            </a:r>
            <a:r>
              <a:rPr lang="el-GR" sz="1600" dirty="0">
                <a:latin typeface="Arial"/>
                <a:cs typeface="Arial"/>
              </a:rPr>
              <a:t>ε</a:t>
            </a:r>
            <a:r>
              <a:rPr lang="el-GR" sz="1600" dirty="0" smtClean="0">
                <a:latin typeface="Arial"/>
                <a:cs typeface="Arial"/>
              </a:rPr>
              <a:t>πιστρέψτε πάλι στο </a:t>
            </a:r>
            <a:r>
              <a:rPr lang="en-GB" sz="1600" dirty="0" smtClean="0">
                <a:latin typeface="Arial"/>
                <a:cs typeface="Arial"/>
              </a:rPr>
              <a:t>Desktop.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254837" y="413900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Documents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339569" y="414310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Music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31240" y="796797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900755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522972" y="314220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6975884" y="352722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077376" y="382382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618654" y="382382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0572" y="414310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Pictures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524430" y="413379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Templates</a:t>
            </a:r>
            <a:endParaRPr lang="en-US" sz="1000" dirty="0">
              <a:latin typeface="Arial"/>
              <a:cs typeface="Arial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788737" y="383202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06291" y="384241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94480" y="383202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817442" y="3837195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958734" y="3833143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113765" y="3846511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Down Arrow 43"/>
          <p:cNvSpPr/>
          <p:nvPr/>
        </p:nvSpPr>
        <p:spPr>
          <a:xfrm>
            <a:off x="457199" y="3682253"/>
            <a:ext cx="143339" cy="438171"/>
          </a:xfrm>
          <a:prstGeom prst="downArrow">
            <a:avLst>
              <a:gd name="adj1" fmla="val 1779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4945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Δημιουργία αρχείου</a:t>
            </a:r>
            <a:r>
              <a:rPr lang="el-GR" sz="2800" dirty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με την εντολή </a:t>
            </a:r>
            <a:r>
              <a:rPr lang="en-GB" sz="2800" dirty="0" smtClean="0">
                <a:latin typeface="Arial"/>
                <a:cs typeface="Arial"/>
              </a:rPr>
              <a:t>cat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33077" y="912272"/>
            <a:ext cx="5236972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Desktop.</a:t>
            </a:r>
          </a:p>
          <a:p>
            <a:r>
              <a:rPr lang="el-GR" dirty="0" smtClean="0">
                <a:latin typeface="Arial"/>
                <a:cs typeface="Arial"/>
              </a:rPr>
              <a:t>Θέλω να δημιουργήσω ένα αρχείο με το όνομα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που μέσα του να γράφει 2 ονόματα σε 2 διαφορετικές γραμμές</a:t>
            </a:r>
            <a:r>
              <a:rPr lang="en-GB" dirty="0" smtClean="0">
                <a:latin typeface="Arial"/>
                <a:cs typeface="Arial"/>
              </a:rPr>
              <a:t> (x</a:t>
            </a:r>
            <a:r>
              <a:rPr lang="el-GR" dirty="0" smtClean="0">
                <a:latin typeface="Arial"/>
                <a:cs typeface="Arial"/>
              </a:rPr>
              <a:t>ρησιμοποιώ την εντολή </a:t>
            </a:r>
            <a:r>
              <a:rPr lang="en-GB" dirty="0" smtClean="0">
                <a:latin typeface="Arial"/>
                <a:cs typeface="Arial"/>
              </a:rPr>
              <a:t>cat – </a:t>
            </a:r>
            <a:r>
              <a:rPr lang="el-GR" dirty="0" smtClean="0">
                <a:latin typeface="Arial"/>
                <a:cs typeface="Arial"/>
              </a:rPr>
              <a:t>σημαίνει </a:t>
            </a:r>
            <a:r>
              <a:rPr lang="en-GB" dirty="0" smtClean="0">
                <a:latin typeface="Arial"/>
                <a:cs typeface="Arial"/>
              </a:rPr>
              <a:t>concatenate)</a:t>
            </a:r>
            <a:r>
              <a:rPr lang="el-GR" dirty="0" smtClean="0">
                <a:latin typeface="Arial"/>
                <a:cs typeface="Arial"/>
              </a:rPr>
              <a:t>. Εκτελώ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cat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&gt;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>
                <a:latin typeface="Arial"/>
                <a:cs typeface="Arial"/>
              </a:rPr>
              <a:t>(</a:t>
            </a:r>
            <a:r>
              <a:rPr lang="el-GR" dirty="0">
                <a:latin typeface="Arial"/>
                <a:cs typeface="Arial"/>
              </a:rPr>
              <a:t>πατάω </a:t>
            </a:r>
            <a:r>
              <a:rPr lang="en-GB" dirty="0">
                <a:latin typeface="Arial"/>
                <a:cs typeface="Arial"/>
              </a:rPr>
              <a:t>ENTER</a:t>
            </a:r>
            <a:r>
              <a:rPr lang="en-GB" dirty="0" smtClean="0">
                <a:latin typeface="Arial"/>
                <a:cs typeface="Arial"/>
              </a:rPr>
              <a:t>)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smtClean="0">
                <a:latin typeface="Arial"/>
                <a:cs typeface="Arial"/>
              </a:rPr>
              <a:t>(</a:t>
            </a:r>
            <a:r>
              <a:rPr lang="el-GR" dirty="0" smtClean="0">
                <a:latin typeface="Arial"/>
                <a:cs typeface="Arial"/>
              </a:rPr>
              <a:t>πατάω </a:t>
            </a:r>
            <a:r>
              <a:rPr lang="en-GB" dirty="0" smtClean="0">
                <a:latin typeface="Arial"/>
                <a:cs typeface="Arial"/>
              </a:rPr>
              <a:t>ENTER)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latin typeface="Arial"/>
                <a:cs typeface="Arial"/>
              </a:rPr>
              <a:t> (</a:t>
            </a:r>
            <a:r>
              <a:rPr lang="el-GR" dirty="0">
                <a:latin typeface="Arial"/>
                <a:cs typeface="Arial"/>
              </a:rPr>
              <a:t>πατάω </a:t>
            </a:r>
            <a:r>
              <a:rPr lang="en-GB" dirty="0">
                <a:latin typeface="Arial"/>
                <a:cs typeface="Arial"/>
              </a:rPr>
              <a:t>ENTER</a:t>
            </a:r>
            <a:r>
              <a:rPr lang="en-GB" dirty="0" smtClean="0">
                <a:latin typeface="Arial"/>
                <a:cs typeface="Arial"/>
              </a:rPr>
              <a:t>)</a:t>
            </a:r>
            <a:endParaRPr lang="en-GB" dirty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(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Control D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n-GB" dirty="0" smtClean="0">
                <a:latin typeface="Arial"/>
                <a:cs typeface="Arial"/>
              </a:rPr>
              <a:t>- </a:t>
            </a:r>
            <a:r>
              <a:rPr lang="el-GR" dirty="0" smtClean="0">
                <a:latin typeface="Arial"/>
                <a:cs typeface="Arial"/>
              </a:rPr>
              <a:t>πατάω </a:t>
            </a:r>
            <a:r>
              <a:rPr lang="el-GR" dirty="0">
                <a:latin typeface="Arial"/>
                <a:cs typeface="Arial"/>
              </a:rPr>
              <a:t>ταυτόχρονα τα 2 πλήκτρα)</a:t>
            </a:r>
            <a:endParaRPr lang="en-GB" dirty="0"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Το βελάκι &gt; σημαίνει ότι τα περιεχόμενα που θα πληκτρολογήσουμε θα πάνε μέσα στο αρχείο </a:t>
            </a:r>
            <a:r>
              <a:rPr lang="en-GB" dirty="0">
                <a:latin typeface="Arial"/>
                <a:cs typeface="Arial"/>
              </a:rPr>
              <a:t>file1</a:t>
            </a:r>
            <a:r>
              <a:rPr lang="el-GR" dirty="0">
                <a:latin typeface="Arial"/>
                <a:cs typeface="Arial"/>
              </a:rPr>
              <a:t>.</a:t>
            </a:r>
          </a:p>
          <a:p>
            <a:r>
              <a:rPr lang="el-GR" dirty="0">
                <a:latin typeface="Arial"/>
                <a:cs typeface="Arial"/>
              </a:rPr>
              <a:t>Επειδή χρησιμοποιώ το  &gt; αυτό σημαίνει ότι </a:t>
            </a:r>
            <a:r>
              <a:rPr lang="el-GR" dirty="0" smtClean="0">
                <a:latin typeface="Arial"/>
                <a:cs typeface="Arial"/>
              </a:rPr>
              <a:t>οποι</a:t>
            </a:r>
            <a:r>
              <a:rPr lang="el-GR" dirty="0">
                <a:latin typeface="Arial"/>
                <a:cs typeface="Arial"/>
              </a:rPr>
              <a:t>ο</a:t>
            </a:r>
            <a:r>
              <a:rPr lang="el-GR" dirty="0" smtClean="0">
                <a:latin typeface="Arial"/>
                <a:cs typeface="Arial"/>
              </a:rPr>
              <a:t>δήποτε περιεχόμενο (αν) </a:t>
            </a:r>
            <a:r>
              <a:rPr lang="el-GR" dirty="0">
                <a:latin typeface="Arial"/>
                <a:cs typeface="Arial"/>
              </a:rPr>
              <a:t>υπήρχε πριν μέσα στο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θα διαγραφεί και θα μείνει μόνο το όνομα που </a:t>
            </a:r>
            <a:r>
              <a:rPr lang="el-GR" dirty="0" smtClean="0">
                <a:latin typeface="Arial"/>
                <a:cs typeface="Arial"/>
              </a:rPr>
              <a:t>γράψαμε.</a:t>
            </a:r>
          </a:p>
          <a:p>
            <a:r>
              <a:rPr lang="el-GR" dirty="0" smtClean="0">
                <a:latin typeface="Arial"/>
                <a:cs typeface="Arial"/>
              </a:rPr>
              <a:t>Αν χρησιμοποιούσα το &gt;&gt; τότε αυτά που γράφω θα προστεθούν κάτω από τα όποια υπάρχοντα δεδομένα</a:t>
            </a:r>
            <a:r>
              <a:rPr lang="el-GR" dirty="0">
                <a:latin typeface="Arial"/>
                <a:cs typeface="Arial"/>
              </a:rPr>
              <a:t>.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nip Single Corner Rectangle 17"/>
          <p:cNvSpPr/>
          <p:nvPr/>
        </p:nvSpPr>
        <p:spPr>
          <a:xfrm>
            <a:off x="176549" y="3236495"/>
            <a:ext cx="561302" cy="366800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4700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Οι </a:t>
            </a:r>
            <a:r>
              <a:rPr lang="el-GR" sz="2800" dirty="0">
                <a:latin typeface="Arial"/>
                <a:cs typeface="Arial"/>
              </a:rPr>
              <a:t>ε</a:t>
            </a:r>
            <a:r>
              <a:rPr lang="el-GR" sz="2800" dirty="0" smtClean="0">
                <a:latin typeface="Arial"/>
                <a:cs typeface="Arial"/>
              </a:rPr>
              <a:t>ντολές </a:t>
            </a:r>
            <a:r>
              <a:rPr lang="en-GB" sz="2800" dirty="0" smtClean="0">
                <a:latin typeface="Arial"/>
                <a:cs typeface="Arial"/>
              </a:rPr>
              <a:t>more, head, tail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8144" y="1975880"/>
            <a:ext cx="52369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δω τι περιέχει 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more file1</a:t>
            </a: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δω τι περιέχει </a:t>
            </a:r>
            <a:r>
              <a:rPr lang="el-GR" u="sng" dirty="0" smtClean="0">
                <a:latin typeface="Arial"/>
                <a:cs typeface="Arial"/>
              </a:rPr>
              <a:t>η πρώτη γραμμή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head –n 1 file1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Για να δω τι </a:t>
            </a:r>
            <a:r>
              <a:rPr lang="el-GR" dirty="0" smtClean="0">
                <a:latin typeface="Arial"/>
                <a:cs typeface="Arial"/>
              </a:rPr>
              <a:t>περιέχουν </a:t>
            </a:r>
            <a:r>
              <a:rPr lang="el-GR" u="sng" dirty="0" smtClean="0">
                <a:latin typeface="Arial"/>
                <a:cs typeface="Arial"/>
              </a:rPr>
              <a:t>οι πρώτες 2 γραμμές </a:t>
            </a:r>
            <a:r>
              <a:rPr lang="el-GR" dirty="0">
                <a:latin typeface="Arial"/>
                <a:cs typeface="Arial"/>
              </a:rPr>
              <a:t>του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εκτελώ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head –n 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  <a:p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Για να δω τι </a:t>
            </a:r>
            <a:r>
              <a:rPr lang="el-GR" dirty="0" smtClean="0">
                <a:latin typeface="Arial"/>
                <a:cs typeface="Arial"/>
              </a:rPr>
              <a:t>περιέχει </a:t>
            </a:r>
            <a:r>
              <a:rPr lang="el-GR" u="sng" dirty="0" smtClean="0">
                <a:latin typeface="Arial"/>
                <a:cs typeface="Arial"/>
              </a:rPr>
              <a:t>η τελευταία γραμμή </a:t>
            </a:r>
            <a:r>
              <a:rPr lang="el-GR" dirty="0">
                <a:latin typeface="Arial"/>
                <a:cs typeface="Arial"/>
              </a:rPr>
              <a:t>του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εκτελώ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tail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–n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 file1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Για να δω τι περιέχουν </a:t>
            </a:r>
            <a:r>
              <a:rPr lang="el-GR" u="sng" dirty="0">
                <a:latin typeface="Arial"/>
                <a:cs typeface="Arial"/>
              </a:rPr>
              <a:t>οι </a:t>
            </a:r>
            <a:r>
              <a:rPr lang="el-GR" u="sng" dirty="0" smtClean="0">
                <a:latin typeface="Arial"/>
                <a:cs typeface="Arial"/>
              </a:rPr>
              <a:t>τελευταίες </a:t>
            </a:r>
            <a:r>
              <a:rPr lang="el-GR" u="sng" dirty="0">
                <a:latin typeface="Arial"/>
                <a:cs typeface="Arial"/>
              </a:rPr>
              <a:t>2 γραμμές </a:t>
            </a:r>
            <a:r>
              <a:rPr lang="el-GR" dirty="0">
                <a:latin typeface="Arial"/>
                <a:cs typeface="Arial"/>
              </a:rPr>
              <a:t>του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εκτελώ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tail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–n 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nip Single Corner Rectangle 17"/>
          <p:cNvSpPr/>
          <p:nvPr/>
        </p:nvSpPr>
        <p:spPr>
          <a:xfrm>
            <a:off x="176549" y="3236495"/>
            <a:ext cx="561302" cy="366800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0154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Arial"/>
                <a:cs typeface="Arial"/>
              </a:rPr>
              <a:t>H </a:t>
            </a:r>
            <a:r>
              <a:rPr lang="el-GR" sz="2800" dirty="0" smtClean="0">
                <a:latin typeface="Arial"/>
                <a:cs typeface="Arial"/>
              </a:rPr>
              <a:t>διαφορά μεταξύ </a:t>
            </a:r>
            <a:r>
              <a:rPr lang="en-GB" sz="2800" dirty="0" smtClean="0">
                <a:latin typeface="Arial"/>
                <a:cs typeface="Arial"/>
              </a:rPr>
              <a:t>&gt; &amp; </a:t>
            </a:r>
            <a:r>
              <a:rPr lang="el-GR" sz="2800" dirty="0" smtClean="0">
                <a:latin typeface="Arial"/>
                <a:cs typeface="Arial"/>
              </a:rPr>
              <a:t>&gt;&gt;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49998" y="899032"/>
            <a:ext cx="523697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Στη συνέχεια εκτελώ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at &gt; file1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anos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anna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Control D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Τι συνέβη μέσα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file1?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ποιά εντολή θα δω τα περιεχόμενα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?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Στη συνέχεια </a:t>
            </a: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(προσοχή! &gt;&gt;)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n-GB" dirty="0">
              <a:latin typeface="Arial"/>
              <a:cs typeface="Arial"/>
            </a:endParaRP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cat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&gt;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&gt;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Mixalis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Control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Τι συνέβη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 στο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?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Ποιά είναι η διαφορά όταν χρησιμοποιούμε &gt;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όταν χρησιμοποιούμε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&gt;&gt;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?</a:t>
            </a:r>
            <a:endParaRPr lang="en-GB" dirty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nip Single Corner Rectangle 17"/>
          <p:cNvSpPr/>
          <p:nvPr/>
        </p:nvSpPr>
        <p:spPr>
          <a:xfrm>
            <a:off x="176549" y="3236495"/>
            <a:ext cx="561302" cy="366800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7507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Ένωση αρχείων με το </a:t>
            </a:r>
            <a:r>
              <a:rPr lang="en-GB" sz="2800" dirty="0" smtClean="0">
                <a:latin typeface="Arial"/>
                <a:cs typeface="Arial"/>
              </a:rPr>
              <a:t>cat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89266" y="899032"/>
            <a:ext cx="5397704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Έχουμε </a:t>
            </a:r>
            <a:r>
              <a:rPr lang="el-GR" dirty="0">
                <a:latin typeface="Arial"/>
                <a:cs typeface="Arial"/>
              </a:rPr>
              <a:t>το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που μέσα του </a:t>
            </a:r>
            <a:r>
              <a:rPr lang="el-GR" dirty="0" smtClean="0">
                <a:latin typeface="Arial"/>
                <a:cs typeface="Arial"/>
              </a:rPr>
              <a:t>γράψαμε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3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ονόματα.</a:t>
            </a:r>
          </a:p>
          <a:p>
            <a:r>
              <a:rPr lang="el-GR" dirty="0" smtClean="0">
                <a:latin typeface="Arial"/>
                <a:cs typeface="Arial"/>
              </a:rPr>
              <a:t>Θέλουμε να δημιουργήσουμε ένα δεύτερο αρχείο </a:t>
            </a:r>
            <a:r>
              <a:rPr lang="en-GB" dirty="0" smtClean="0">
                <a:latin typeface="Arial"/>
                <a:cs typeface="Arial"/>
              </a:rPr>
              <a:t>file2 </a:t>
            </a:r>
            <a:r>
              <a:rPr lang="el-GR" dirty="0" smtClean="0">
                <a:latin typeface="Arial"/>
                <a:cs typeface="Arial"/>
              </a:rPr>
              <a:t>που να έχει μέσα του το όνομα 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Δημιουργήστε το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με τις εντολές που μάθατε.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 συνέχεια θέλουμε να ενώσουμε τα περιεχόμενα των δύο αρχείων </a:t>
            </a:r>
            <a:r>
              <a:rPr lang="en-GB" dirty="0" smtClean="0">
                <a:latin typeface="Arial"/>
                <a:cs typeface="Arial"/>
              </a:rPr>
              <a:t>file1 &amp; file2 </a:t>
            </a:r>
            <a:r>
              <a:rPr lang="el-GR" dirty="0" smtClean="0">
                <a:latin typeface="Arial"/>
                <a:cs typeface="Arial"/>
              </a:rPr>
              <a:t>σε ένα τρίτο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αρχείο </a:t>
            </a:r>
            <a:r>
              <a:rPr lang="en-GB" dirty="0" smtClean="0">
                <a:latin typeface="Arial"/>
                <a:cs typeface="Arial"/>
              </a:rPr>
              <a:t>file3.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at file1 file2 &gt; file3</a:t>
            </a:r>
          </a:p>
          <a:p>
            <a:r>
              <a:rPr lang="el-GR" dirty="0" smtClean="0">
                <a:latin typeface="Arial"/>
                <a:cs typeface="Arial"/>
              </a:rPr>
              <a:t>Δείτε τα περιεχόμενα του </a:t>
            </a:r>
            <a:r>
              <a:rPr lang="en-GB" dirty="0" smtClean="0">
                <a:latin typeface="Arial"/>
                <a:cs typeface="Arial"/>
              </a:rPr>
              <a:t>file3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Αν εκτελούσατε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at file2 file1 &gt; file3</a:t>
            </a:r>
          </a:p>
          <a:p>
            <a:r>
              <a:rPr lang="el-GR" dirty="0" smtClean="0">
                <a:latin typeface="Arial"/>
                <a:cs typeface="Arial"/>
              </a:rPr>
              <a:t>Τι θα βλέπατε μέσα στο </a:t>
            </a:r>
            <a:r>
              <a:rPr lang="en-GB" dirty="0" smtClean="0">
                <a:latin typeface="Arial"/>
                <a:cs typeface="Arial"/>
              </a:rPr>
              <a:t>file3?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Αν εκτελούσατε</a:t>
            </a:r>
            <a:r>
              <a:rPr lang="en-GB" dirty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cat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file2 file1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file2 &gt;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file3</a:t>
            </a:r>
          </a:p>
          <a:p>
            <a:r>
              <a:rPr lang="el-GR" dirty="0">
                <a:latin typeface="Arial"/>
                <a:cs typeface="Arial"/>
              </a:rPr>
              <a:t>Τι θα βλέπατε μέσα στο </a:t>
            </a:r>
            <a:r>
              <a:rPr lang="en-GB" dirty="0" smtClean="0">
                <a:latin typeface="Arial"/>
                <a:cs typeface="Arial"/>
              </a:rPr>
              <a:t>file3?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nip Single Corner Rectangle 17"/>
          <p:cNvSpPr/>
          <p:nvPr/>
        </p:nvSpPr>
        <p:spPr>
          <a:xfrm>
            <a:off x="176549" y="3236495"/>
            <a:ext cx="561302" cy="366800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561010" y="6441224"/>
            <a:ext cx="503671" cy="1971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1" name="Plus 10"/>
          <p:cNvSpPr/>
          <p:nvPr/>
        </p:nvSpPr>
        <p:spPr>
          <a:xfrm>
            <a:off x="1040149" y="6295332"/>
            <a:ext cx="492431" cy="454205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ingle Corner Rectangle 14"/>
          <p:cNvSpPr/>
          <p:nvPr/>
        </p:nvSpPr>
        <p:spPr>
          <a:xfrm>
            <a:off x="191993" y="6262514"/>
            <a:ext cx="772883" cy="495553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9" name="Snip Single Corner Rectangle 18"/>
          <p:cNvSpPr/>
          <p:nvPr/>
        </p:nvSpPr>
        <p:spPr>
          <a:xfrm>
            <a:off x="1615410" y="6281596"/>
            <a:ext cx="772883" cy="495553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3202824" y="6295332"/>
            <a:ext cx="772883" cy="495553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9541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 διαχείρισης αρχείων/καταλόγων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1800" dirty="0" err="1" smtClean="0">
                <a:latin typeface="Arial"/>
                <a:cs typeface="Arial"/>
              </a:rPr>
              <a:t>mkdir</a:t>
            </a:r>
            <a:r>
              <a:rPr lang="en-GB" sz="1800" dirty="0" smtClean="0">
                <a:latin typeface="Arial"/>
                <a:cs typeface="Arial"/>
              </a:rPr>
              <a:t> testdir1 </a:t>
            </a:r>
            <a:r>
              <a:rPr lang="el-GR" sz="1800" dirty="0" smtClean="0">
                <a:latin typeface="Arial"/>
                <a:cs typeface="Arial"/>
              </a:rPr>
              <a:t>- από το </a:t>
            </a:r>
            <a:r>
              <a:rPr lang="en-GB" sz="1800" u="sng" dirty="0" smtClean="0">
                <a:latin typeface="Arial"/>
                <a:cs typeface="Arial"/>
              </a:rPr>
              <a:t>make directory</a:t>
            </a:r>
            <a:r>
              <a:rPr lang="en-GB" sz="1800" dirty="0" smtClean="0">
                <a:latin typeface="Arial"/>
                <a:cs typeface="Arial"/>
              </a:rPr>
              <a:t>. </a:t>
            </a:r>
            <a:r>
              <a:rPr lang="el-GR" sz="1800" dirty="0" smtClean="0">
                <a:latin typeface="Arial"/>
                <a:cs typeface="Arial"/>
              </a:rPr>
              <a:t>Δημιουργεί ένα κατάλογο</a:t>
            </a:r>
            <a:r>
              <a:rPr lang="en-GB" sz="1800" dirty="0" smtClean="0">
                <a:latin typeface="Arial"/>
                <a:cs typeface="Arial"/>
              </a:rPr>
              <a:t> (subdirectory)</a:t>
            </a:r>
            <a:r>
              <a:rPr lang="el-GR" sz="1800" dirty="0" smtClean="0">
                <a:latin typeface="Arial"/>
                <a:cs typeface="Arial"/>
              </a:rPr>
              <a:t> με όνομα </a:t>
            </a:r>
            <a:r>
              <a:rPr lang="en-GB" sz="1800" dirty="0" smtClean="0">
                <a:latin typeface="Arial"/>
                <a:cs typeface="Arial"/>
              </a:rPr>
              <a:t>testdir1 </a:t>
            </a:r>
            <a:r>
              <a:rPr lang="el-GR" sz="1800" dirty="0" smtClean="0">
                <a:latin typeface="Arial"/>
                <a:cs typeface="Arial"/>
              </a:rPr>
              <a:t>μέσα στον κατάλογο όπου βρισκόμαστε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endParaRPr lang="en-GB" sz="1800" u="sng" dirty="0" smtClean="0">
              <a:latin typeface="Arial"/>
              <a:cs typeface="Arial"/>
            </a:endParaRPr>
          </a:p>
          <a:p>
            <a:r>
              <a:rPr lang="en-GB" sz="1800" dirty="0" err="1">
                <a:latin typeface="Arial"/>
                <a:cs typeface="Arial"/>
              </a:rPr>
              <a:t>r</a:t>
            </a:r>
            <a:r>
              <a:rPr lang="en-GB" sz="1800" dirty="0" err="1" smtClean="0">
                <a:latin typeface="Arial"/>
                <a:cs typeface="Arial"/>
              </a:rPr>
              <a:t>m</a:t>
            </a:r>
            <a:r>
              <a:rPr lang="en-GB" sz="1800" dirty="0" smtClean="0">
                <a:latin typeface="Arial"/>
                <a:cs typeface="Arial"/>
              </a:rPr>
              <a:t> – r testdir1 </a:t>
            </a:r>
            <a:r>
              <a:rPr lang="el-GR" sz="1800" dirty="0" smtClean="0">
                <a:latin typeface="Arial"/>
                <a:cs typeface="Arial"/>
              </a:rPr>
              <a:t>- 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remove. </a:t>
            </a:r>
            <a:r>
              <a:rPr lang="el-GR" sz="1800" dirty="0" smtClean="0">
                <a:latin typeface="Arial"/>
                <a:cs typeface="Arial"/>
              </a:rPr>
              <a:t>Σβήνει τον κατάλογο </a:t>
            </a:r>
            <a:r>
              <a:rPr lang="en-GB" sz="1800" dirty="0" smtClean="0">
                <a:latin typeface="Arial"/>
                <a:cs typeface="Arial"/>
              </a:rPr>
              <a:t>testdir1 </a:t>
            </a:r>
            <a:r>
              <a:rPr lang="el-GR" sz="1800" dirty="0" smtClean="0">
                <a:latin typeface="Arial"/>
                <a:cs typeface="Arial"/>
              </a:rPr>
              <a:t>και τα περιεχόμενά του.</a:t>
            </a:r>
            <a:endParaRPr lang="en-GB" sz="1800" u="sng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err="1" smtClean="0">
                <a:latin typeface="Arial"/>
                <a:cs typeface="Arial"/>
              </a:rPr>
              <a:t>rm</a:t>
            </a:r>
            <a:r>
              <a:rPr lang="en-GB" sz="1800" dirty="0" smtClean="0">
                <a:latin typeface="Arial"/>
                <a:cs typeface="Arial"/>
              </a:rPr>
              <a:t> testfile1</a:t>
            </a:r>
            <a:r>
              <a:rPr lang="el-GR" sz="1800" dirty="0" smtClean="0">
                <a:latin typeface="Arial"/>
                <a:cs typeface="Arial"/>
              </a:rPr>
              <a:t> - Σβήνει το αρχείο </a:t>
            </a:r>
            <a:r>
              <a:rPr lang="en-GB" sz="1800" dirty="0" smtClean="0">
                <a:latin typeface="Arial"/>
                <a:cs typeface="Arial"/>
              </a:rPr>
              <a:t>testfile1 </a:t>
            </a: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err="1" smtClean="0">
                <a:latin typeface="Arial"/>
                <a:cs typeface="Arial"/>
              </a:rPr>
              <a:t>cp</a:t>
            </a:r>
            <a:r>
              <a:rPr lang="en-GB" sz="1800" dirty="0" smtClean="0">
                <a:latin typeface="Arial"/>
                <a:cs typeface="Arial"/>
              </a:rPr>
              <a:t> testfile1 testfile2 </a:t>
            </a:r>
            <a:r>
              <a:rPr lang="el-GR" sz="1800" dirty="0" smtClean="0">
                <a:latin typeface="Arial"/>
                <a:cs typeface="Arial"/>
              </a:rPr>
              <a:t>- 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copy. </a:t>
            </a:r>
            <a:r>
              <a:rPr lang="el-GR" sz="1800" dirty="0" smtClean="0">
                <a:latin typeface="Arial"/>
                <a:cs typeface="Arial"/>
              </a:rPr>
              <a:t>Αντιγράφει ένα αρχείο </a:t>
            </a:r>
            <a:r>
              <a:rPr lang="en-GB" sz="1800" dirty="0" err="1" smtClean="0">
                <a:latin typeface="Arial"/>
                <a:cs typeface="Arial"/>
              </a:rPr>
              <a:t>testfile</a:t>
            </a:r>
            <a:r>
              <a:rPr lang="el-GR" sz="1800" dirty="0" smtClean="0">
                <a:latin typeface="Arial"/>
                <a:cs typeface="Arial"/>
              </a:rPr>
              <a:t>1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το ονομάζει </a:t>
            </a:r>
            <a:r>
              <a:rPr lang="en-GB" sz="1800" dirty="0" smtClean="0">
                <a:latin typeface="Arial"/>
                <a:cs typeface="Arial"/>
              </a:rPr>
              <a:t>testfile2</a:t>
            </a:r>
            <a:endParaRPr lang="en-GB" sz="1800" u="sng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err="1" smtClean="0">
                <a:latin typeface="Arial"/>
                <a:cs typeface="Arial"/>
              </a:rPr>
              <a:t>cp</a:t>
            </a:r>
            <a:r>
              <a:rPr lang="en-GB" sz="1800" dirty="0" smtClean="0">
                <a:latin typeface="Arial"/>
                <a:cs typeface="Arial"/>
              </a:rPr>
              <a:t> –r testdir1 testdir2 – </a:t>
            </a:r>
            <a:r>
              <a:rPr lang="el-GR" sz="1800" dirty="0" smtClean="0">
                <a:latin typeface="Arial"/>
                <a:cs typeface="Arial"/>
              </a:rPr>
              <a:t>Αντιγράφει τον κατάλογο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testdir1 </a:t>
            </a:r>
            <a:r>
              <a:rPr lang="el-GR" sz="1800" dirty="0" smtClean="0">
                <a:latin typeface="Arial"/>
                <a:cs typeface="Arial"/>
              </a:rPr>
              <a:t>και τα περιεχόμενά του στον κατάλογο </a:t>
            </a:r>
            <a:r>
              <a:rPr lang="en-GB" sz="1800" dirty="0" smtClean="0">
                <a:latin typeface="Arial"/>
                <a:cs typeface="Arial"/>
              </a:rPr>
              <a:t>testdir2</a:t>
            </a:r>
            <a:r>
              <a:rPr lang="en-GB" sz="1800" dirty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smtClean="0">
                <a:latin typeface="Arial"/>
                <a:cs typeface="Arial"/>
              </a:rPr>
              <a:t>mv testfile1 testfile3 </a:t>
            </a:r>
            <a:r>
              <a:rPr lang="el-GR" sz="1800" dirty="0" smtClean="0">
                <a:latin typeface="Arial"/>
                <a:cs typeface="Arial"/>
              </a:rPr>
              <a:t>- 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move.</a:t>
            </a:r>
            <a:r>
              <a:rPr lang="el-GR" sz="1800" u="sng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Μετονομάζει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αρχείο </a:t>
            </a:r>
            <a:r>
              <a:rPr lang="en-GB" sz="1800" dirty="0" smtClean="0">
                <a:latin typeface="Arial"/>
                <a:cs typeface="Arial"/>
              </a:rPr>
              <a:t>testfile1 </a:t>
            </a:r>
            <a:r>
              <a:rPr lang="el-GR" sz="1800" dirty="0" smtClean="0">
                <a:latin typeface="Arial"/>
                <a:cs typeface="Arial"/>
              </a:rPr>
              <a:t>σε </a:t>
            </a:r>
            <a:r>
              <a:rPr lang="en-GB" sz="1800" dirty="0" smtClean="0">
                <a:latin typeface="Arial"/>
                <a:cs typeface="Arial"/>
              </a:rPr>
              <a:t>testfile3</a:t>
            </a:r>
          </a:p>
        </p:txBody>
      </p:sp>
    </p:spTree>
    <p:extLst>
      <p:ext uri="{BB962C8B-B14F-4D97-AF65-F5344CB8AC3E}">
        <p14:creationId xmlns:p14="http://schemas.microsoft.com/office/powerpoint/2010/main" val="266845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75225" y="3539235"/>
            <a:ext cx="39070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Το σύστημα έχει δομή ιεραρχική. Ένας κατάλογος μπορεί να έχει 1 ή περισσότερους υπο-καταλόγους. </a:t>
            </a:r>
          </a:p>
          <a:p>
            <a:r>
              <a:rPr lang="el-GR" sz="1600" dirty="0" smtClean="0">
                <a:latin typeface="Arial"/>
                <a:cs typeface="Arial"/>
              </a:rPr>
              <a:t>Όχι το αντίθετο.</a:t>
            </a:r>
          </a:p>
          <a:p>
            <a:r>
              <a:rPr lang="el-GR" sz="1600" dirty="0" smtClean="0">
                <a:latin typeface="Arial"/>
                <a:cs typeface="Arial"/>
              </a:rPr>
              <a:t>Κάθε κατάλογος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l-GR" sz="1600" dirty="0" smtClean="0">
                <a:latin typeface="Arial"/>
                <a:cs typeface="Arial"/>
              </a:rPr>
              <a:t>αρχείο έχει μια διεύθυνση. Η διεύθυνση αρχίζει από το </a:t>
            </a:r>
            <a:r>
              <a:rPr lang="en-GB" sz="1600" dirty="0" smtClean="0">
                <a:latin typeface="Arial"/>
                <a:cs typeface="Arial"/>
              </a:rPr>
              <a:t>root </a:t>
            </a:r>
            <a:r>
              <a:rPr lang="el-GR" sz="1600" dirty="0" smtClean="0">
                <a:latin typeface="Arial"/>
                <a:cs typeface="Arial"/>
              </a:rPr>
              <a:t>και ακολουθούμε την κατάλληλη πορεία μέχρι να καταλήξουμε εκεί που θέλουμε.</a:t>
            </a:r>
            <a:endParaRPr lang="en-GB" sz="1600" dirty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726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Arial"/>
                <a:cs typeface="Arial"/>
              </a:rPr>
              <a:t>Α</a:t>
            </a:r>
            <a:r>
              <a:rPr lang="el-GR" sz="2800" dirty="0" smtClean="0">
                <a:latin typeface="Arial"/>
                <a:cs typeface="Arial"/>
              </a:rPr>
              <a:t>ντιγραφή αρχείου με το </a:t>
            </a:r>
            <a:r>
              <a:rPr lang="en-GB" sz="2800" dirty="0" err="1" smtClean="0">
                <a:latin typeface="Arial"/>
                <a:cs typeface="Arial"/>
              </a:rPr>
              <a:t>c</a:t>
            </a:r>
            <a:r>
              <a:rPr lang="en-GB" sz="2800" dirty="0" err="1">
                <a:latin typeface="Arial"/>
                <a:cs typeface="Arial"/>
              </a:rPr>
              <a:t>p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89266" y="1774804"/>
            <a:ext cx="5397704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 έχουμε ήδη δημιουργήσει 3 αρχεία, τα </a:t>
            </a:r>
            <a:r>
              <a:rPr lang="en-GB" dirty="0" smtClean="0">
                <a:latin typeface="Arial"/>
                <a:cs typeface="Arial"/>
              </a:rPr>
              <a:t>file1 file2 &amp; file3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αντιγράψουμε τα περιεχόμενα του </a:t>
            </a:r>
            <a:r>
              <a:rPr lang="en-GB" dirty="0" smtClean="0">
                <a:latin typeface="Arial"/>
                <a:cs typeface="Arial"/>
              </a:rPr>
              <a:t>file3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file3c.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file3 file3c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ποιά εντολή θα δούμε τα περιεχόμενα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file3c?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αντιγράψουμε τα περιεχόμενα του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file1c.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Πληκτρολογήστε την κατάλληλη εντολή.</a:t>
            </a:r>
          </a:p>
          <a:p>
            <a:endParaRPr lang="el-GR" dirty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1242" y="2421272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9" name="Snip Single Corner Rectangle 18"/>
          <p:cNvSpPr/>
          <p:nvPr/>
        </p:nvSpPr>
        <p:spPr>
          <a:xfrm>
            <a:off x="221242" y="318313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318313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8150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Διαγραφή αρχείου με το </a:t>
            </a:r>
            <a:r>
              <a:rPr lang="en-GB" sz="2800" dirty="0" err="1" smtClean="0">
                <a:latin typeface="Arial"/>
                <a:cs typeface="Arial"/>
              </a:rPr>
              <a:t>rm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30302" y="1687166"/>
            <a:ext cx="53977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 έχουμε ήδη δημιουργήσει </a:t>
            </a:r>
            <a:r>
              <a:rPr lang="en-GB" dirty="0" smtClean="0">
                <a:latin typeface="Arial"/>
                <a:cs typeface="Arial"/>
              </a:rPr>
              <a:t>5</a:t>
            </a:r>
            <a:r>
              <a:rPr lang="el-GR" dirty="0" smtClean="0">
                <a:latin typeface="Arial"/>
                <a:cs typeface="Arial"/>
              </a:rPr>
              <a:t> αρχεία, τα </a:t>
            </a:r>
            <a:r>
              <a:rPr lang="en-GB" dirty="0" smtClean="0">
                <a:latin typeface="Arial"/>
                <a:cs typeface="Arial"/>
              </a:rPr>
              <a:t>file1, file1c, file2, file3, file3c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διαγράψουμε τα αρχεία </a:t>
            </a:r>
            <a:r>
              <a:rPr lang="en-GB" dirty="0" smtClean="0">
                <a:latin typeface="Arial"/>
                <a:cs typeface="Arial"/>
              </a:rPr>
              <a:t>file1c &amp; file3c.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file1c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 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file3c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‘H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μπορούμε να διαγράψουμε 2 ή περισσότερα αρχεία ταυτόχρονα με μία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rm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παρακάτω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file1c file3c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1242" y="2421272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9" name="Snip Single Corner Rectangle 18"/>
          <p:cNvSpPr/>
          <p:nvPr/>
        </p:nvSpPr>
        <p:spPr>
          <a:xfrm>
            <a:off x="221242" y="318313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318313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0077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Δημιουργεία καταλόγου με το </a:t>
            </a:r>
            <a:r>
              <a:rPr lang="en-GB" sz="2800" dirty="0" err="1" smtClean="0">
                <a:latin typeface="Arial"/>
                <a:cs typeface="Arial"/>
              </a:rPr>
              <a:t>mkdir</a:t>
            </a:r>
            <a:r>
              <a:rPr lang="en-GB" sz="2800" dirty="0" smtClean="0">
                <a:latin typeface="Arial"/>
                <a:cs typeface="Arial"/>
              </a:rPr>
              <a:t> – </a:t>
            </a:r>
            <a:r>
              <a:rPr lang="el-GR" sz="2800" dirty="0" smtClean="0">
                <a:latin typeface="Arial"/>
                <a:cs typeface="Arial"/>
              </a:rPr>
              <a:t>Μετακίνηση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30302" y="1687166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 έχουμε </a:t>
            </a:r>
            <a:r>
              <a:rPr lang="en-GB" dirty="0" smtClean="0">
                <a:latin typeface="Arial"/>
                <a:cs typeface="Arial"/>
              </a:rPr>
              <a:t>3</a:t>
            </a:r>
            <a:r>
              <a:rPr lang="el-GR" dirty="0" smtClean="0">
                <a:latin typeface="Arial"/>
                <a:cs typeface="Arial"/>
              </a:rPr>
              <a:t> αρχεία, τα </a:t>
            </a:r>
            <a:r>
              <a:rPr lang="en-GB" dirty="0" smtClean="0">
                <a:latin typeface="Arial"/>
                <a:cs typeface="Arial"/>
              </a:rPr>
              <a:t>file1, file2, file3.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δημιουργήσουμε ένα κατάλογο </a:t>
            </a:r>
            <a:r>
              <a:rPr lang="en-GB" dirty="0" smtClean="0">
                <a:latin typeface="Arial"/>
                <a:cs typeface="Arial"/>
              </a:rPr>
              <a:t>(subdirectory) </a:t>
            </a:r>
            <a:r>
              <a:rPr lang="el-GR" dirty="0" smtClean="0">
                <a:latin typeface="Arial"/>
                <a:cs typeface="Arial"/>
              </a:rPr>
              <a:t>με το όνομα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στη συνέχεια να μεταφέρουμε τα 3 αρχεία (</a:t>
            </a:r>
            <a:r>
              <a:rPr lang="en-GB" dirty="0" smtClean="0">
                <a:latin typeface="Arial"/>
                <a:cs typeface="Arial"/>
              </a:rPr>
              <a:t>file1, file2, file3</a:t>
            </a:r>
            <a:r>
              <a:rPr lang="el-GR" dirty="0" smtClean="0">
                <a:latin typeface="Arial"/>
                <a:cs typeface="Arial"/>
              </a:rPr>
              <a:t>) μέσα σε αυτόν τον υποκατάλογο.</a:t>
            </a:r>
            <a:endParaRPr lang="en-GB" dirty="0" smtClean="0"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να δημιουργήσουμε τον υποκατάλογο 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kdir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συνέχεια, για να μετακινήσουμε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μέσα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file1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Μετακινήστε και τα υπόλοιπα 2 αρχεία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21242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2881" y="434560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9328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872258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 έχουμε πλέον </a:t>
            </a:r>
            <a:r>
              <a:rPr lang="en-GB" dirty="0" smtClean="0">
                <a:latin typeface="Arial"/>
                <a:cs typeface="Arial"/>
              </a:rPr>
              <a:t>3</a:t>
            </a:r>
            <a:r>
              <a:rPr lang="el-GR" dirty="0" smtClean="0">
                <a:latin typeface="Arial"/>
                <a:cs typeface="Arial"/>
              </a:rPr>
              <a:t> αρχεία, τα </a:t>
            </a:r>
            <a:r>
              <a:rPr lang="en-GB" dirty="0" smtClean="0">
                <a:latin typeface="Arial"/>
                <a:cs typeface="Arial"/>
              </a:rPr>
              <a:t>file1, file2, file3</a:t>
            </a:r>
            <a:r>
              <a:rPr lang="el-GR" dirty="0" smtClean="0">
                <a:latin typeface="Arial"/>
                <a:cs typeface="Arial"/>
              </a:rPr>
              <a:t> μέσα στον υποκατάλογο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μετονομάσουμε το αρχείο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σε </a:t>
            </a:r>
            <a:r>
              <a:rPr lang="en-GB" dirty="0" smtClean="0">
                <a:latin typeface="Arial"/>
                <a:cs typeface="Arial"/>
              </a:rPr>
              <a:t>file1r</a:t>
            </a:r>
            <a:r>
              <a:rPr lang="el-GR" dirty="0" smtClean="0">
                <a:latin typeface="Arial"/>
                <a:cs typeface="Arial"/>
              </a:rPr>
              <a:t> ενώ όμως συνεχίζουμε να βρισκόμαστε στο </a:t>
            </a:r>
            <a:r>
              <a:rPr lang="en-GB" dirty="0" smtClean="0">
                <a:latin typeface="Arial"/>
                <a:cs typeface="Arial"/>
              </a:rPr>
              <a:t>Desktop (</a:t>
            </a:r>
            <a:r>
              <a:rPr lang="el-GR" dirty="0" smtClean="0">
                <a:latin typeface="Arial"/>
                <a:cs typeface="Arial"/>
              </a:rPr>
              <a:t>χωρίς να μετακινηθούμε μέσα στο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.</a:t>
            </a:r>
            <a:endParaRPr lang="en-GB" dirty="0" smtClean="0"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εκτελούσαμε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 file1r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εντολή δεν θα λειτουργούσε, γιατί η εντολή θα έψαχνε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μέσα στον κατάλογο που βρισκόμαστε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τώρα, δηλαδή μέσα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Επειδή όμως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βρίσκεται σε άλλο κατάλογο, πρέπει να δώσουμε είτε την πλήρη είτε την σχετική διεύθυνση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να δουλέψει η εντολή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mv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21242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2881" y="434560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4348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872258"/>
            <a:ext cx="53977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πλήρης διεύθυνση του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είναι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/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tmp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/guest-xxx/Desktop/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/file1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σχετική διεύθυνση του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είναι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./filesdir1/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./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σημαίνει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εδώ που βρίσκομαι.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Άρα, η σωστή εντολή για να μετονομάσω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file1r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βρίσκεται μέσα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 βρίσκομαι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είναι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/file1r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Κάντε την αντίστοιχη μετατροπή και για τα υπόλοιπα δύο αρχεία.</a:t>
            </a:r>
            <a:endParaRPr lang="el-GR" dirty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21242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2881" y="434560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38284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Μετονομασία/μετακίνηση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1271667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έχουμε ήδη μετονομάσει τα 3 αρχεία που βρίσκονται στον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Θέλουμε να μεταφέρουμε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file1r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στον κατάλογο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όπου βρισκόμαστε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/file1r ./file1r</a:t>
            </a: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Μπορούμε ταυτόχρονα να μετακινήσουμε ένα αρχείο και να το μετονομάσουμε. Θέλουμε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file2r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βρίσκεται στον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να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μετακινήσουμε στον κατάλογο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βρισκόμαστε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ταυτόχρονα να το μετονομάσουμε σε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file2x.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/file2r ./file2x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1411052" y="328906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file2x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197259" y="3282750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897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Διαγραφή καταλόγου με το </a:t>
            </a:r>
            <a:r>
              <a:rPr lang="en-GB" sz="2800" dirty="0" err="1" smtClean="0">
                <a:latin typeface="Arial"/>
                <a:cs typeface="Arial"/>
              </a:rPr>
              <a:t>rm</a:t>
            </a:r>
            <a:r>
              <a:rPr lang="en-GB" sz="2800" dirty="0" smtClean="0">
                <a:latin typeface="Arial"/>
                <a:cs typeface="Arial"/>
              </a:rPr>
              <a:t> -r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1271667"/>
            <a:ext cx="53977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έχουμε ήδη μεταφέρει εδώ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file1r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file2r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μεταφέραμε και το μετονομάσαμε σε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file2x.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 θέλουμε να διαγράψουμε 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μαζί με τα περιεχόμενά του.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–r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 συνέχεια θέλουμε να δούμε αν συνεχίζει να υπάρχει ο υποκατάλογος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μέσα στον </a:t>
            </a:r>
            <a:r>
              <a:rPr lang="en-GB" dirty="0" smtClean="0">
                <a:latin typeface="Arial"/>
                <a:cs typeface="Arial"/>
              </a:rPr>
              <a:t>Desktop. </a:t>
            </a:r>
            <a:r>
              <a:rPr lang="el-GR" dirty="0" smtClean="0">
                <a:latin typeface="Arial"/>
                <a:cs typeface="Arial"/>
              </a:rPr>
              <a:t>Τι εντολή θα εκτελέσουμε για να δούμε τι υπάρχει μέσα στον </a:t>
            </a:r>
            <a:r>
              <a:rPr lang="en-GB" dirty="0" smtClean="0">
                <a:latin typeface="Arial"/>
                <a:cs typeface="Arial"/>
              </a:rPr>
              <a:t>Desktop?</a:t>
            </a:r>
            <a:endParaRPr lang="en-GB" dirty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1411052" y="328906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file2x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197259" y="3282750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3534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902" y="1049236"/>
            <a:ext cx="8703763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Ένα αρχείο μπορούμε να το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Διαβάσουμε (</a:t>
            </a:r>
            <a:r>
              <a:rPr lang="en-GB" dirty="0" smtClean="0">
                <a:latin typeface="Arial"/>
                <a:cs typeface="Arial"/>
              </a:rPr>
              <a:t>read)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Τροποποιήσουμε</a:t>
            </a:r>
            <a:r>
              <a:rPr lang="en-GB" dirty="0" smtClean="0">
                <a:latin typeface="Arial"/>
                <a:cs typeface="Arial"/>
              </a:rPr>
              <a:t> (write)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Εκτελέσουμε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αν </a:t>
            </a:r>
            <a:r>
              <a:rPr lang="el-GR" dirty="0">
                <a:latin typeface="Arial"/>
                <a:cs typeface="Arial"/>
              </a:rPr>
              <a:t>είναι πρόγραμμα</a:t>
            </a:r>
            <a:r>
              <a:rPr lang="en-GB" dirty="0" smtClean="0">
                <a:latin typeface="Arial"/>
                <a:cs typeface="Arial"/>
              </a:rPr>
              <a:t> (execute)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l-GR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Ένα αρχείο μπορεί να είναι προσβάσιμο μόνο για μια από τις παραπάνω τρεις ενέργειες (διάβασμα, τροποποίηση, εκτέλεση), ή για οποι</a:t>
            </a:r>
            <a:r>
              <a:rPr lang="en-GB" dirty="0" smtClean="0">
                <a:latin typeface="Arial"/>
                <a:cs typeface="Arial"/>
              </a:rPr>
              <a:t>o</a:t>
            </a:r>
            <a:r>
              <a:rPr lang="el-GR" dirty="0" smtClean="0">
                <a:latin typeface="Arial"/>
                <a:cs typeface="Arial"/>
              </a:rPr>
              <a:t>δήποτε συνδυασμό τους.</a:t>
            </a:r>
          </a:p>
          <a:p>
            <a:pPr marL="285750" indent="-285750">
              <a:buFont typeface="Arial"/>
              <a:buChar char="•"/>
            </a:pPr>
            <a:endParaRPr lang="el-GR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Linux, </a:t>
            </a:r>
            <a:r>
              <a:rPr lang="el-GR" dirty="0" smtClean="0">
                <a:latin typeface="Arial"/>
                <a:cs typeface="Arial"/>
              </a:rPr>
              <a:t>υπάρχει ο χρήστης (</a:t>
            </a:r>
            <a:r>
              <a:rPr lang="en-GB" dirty="0" smtClean="0">
                <a:latin typeface="Arial"/>
                <a:cs typeface="Arial"/>
              </a:rPr>
              <a:t>user</a:t>
            </a:r>
            <a:r>
              <a:rPr lang="el-GR" dirty="0" smtClean="0">
                <a:latin typeface="Arial"/>
                <a:cs typeface="Arial"/>
              </a:rPr>
              <a:t>), η ομάδα</a:t>
            </a:r>
            <a:r>
              <a:rPr lang="en-GB" dirty="0" smtClean="0">
                <a:latin typeface="Arial"/>
                <a:cs typeface="Arial"/>
              </a:rPr>
              <a:t> (group)</a:t>
            </a:r>
            <a:r>
              <a:rPr lang="el-GR" dirty="0" smtClean="0">
                <a:latin typeface="Arial"/>
                <a:cs typeface="Arial"/>
              </a:rPr>
              <a:t>, οι υπόλοιποι</a:t>
            </a:r>
            <a:r>
              <a:rPr lang="en-GB" dirty="0" smtClean="0">
                <a:latin typeface="Arial"/>
                <a:cs typeface="Arial"/>
              </a:rPr>
              <a:t> (others)</a:t>
            </a:r>
            <a:r>
              <a:rPr lang="el-GR" dirty="0" smtClean="0">
                <a:latin typeface="Arial"/>
                <a:cs typeface="Arial"/>
              </a:rPr>
              <a:t>.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Ένα αρχείο μπορεί να είναι προσβάσιμο για συγκεκριμένες ενέργειες από τον χρήστη και προσβάσιμο για συγκεκριμένες ενέργειες από την ομάδα ή από τους υπόλοιπους. Με αυτό τον τρόπο ελέγχουμε τα δικαιώματα που έχει ο καθένας στο συγκεκριμένο αρχείο.</a:t>
            </a:r>
          </a:p>
          <a:p>
            <a:pPr marL="285750" indent="-285750">
              <a:buFont typeface="Arial"/>
              <a:buChar char="•"/>
            </a:pPr>
            <a:endParaRPr lang="el-GR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 –l </a:t>
            </a:r>
            <a:r>
              <a:rPr lang="el-GR" dirty="0" smtClean="0">
                <a:latin typeface="Arial"/>
                <a:cs typeface="Arial"/>
              </a:rPr>
              <a:t>μπορούμε να δούμε τι δικαιώματα έχει ο καθένας πάνω στα αρχεία ενός καταλόγου.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Πρώτα φαίνονται τα δικαιώματα του χρήστη, μετά της ομάδας, μετά των υπολοίπων. Τα δικαιώματα για τον καθένα εμφανίζονται με την σειρά </a:t>
            </a:r>
            <a:r>
              <a:rPr lang="en-GB" dirty="0" smtClean="0">
                <a:latin typeface="Arial"/>
                <a:cs typeface="Arial"/>
              </a:rPr>
              <a:t>read/write/execute</a:t>
            </a:r>
            <a:r>
              <a:rPr lang="el-GR" dirty="0" smtClean="0">
                <a:latin typeface="Arial"/>
                <a:cs typeface="Arial"/>
              </a:rPr>
              <a:t>, χρησιμοποιώντας τα σύμβολα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r w x </a:t>
            </a:r>
            <a:r>
              <a:rPr lang="el-GR" dirty="0" smtClean="0">
                <a:latin typeface="Arial"/>
                <a:cs typeface="Arial"/>
              </a:rPr>
              <a:t>αντίστοιχα</a:t>
            </a:r>
            <a:r>
              <a:rPr lang="en-GB" dirty="0" smtClean="0">
                <a:latin typeface="Arial"/>
                <a:cs typeface="Arial"/>
              </a:rPr>
              <a:t>.</a:t>
            </a:r>
            <a:endParaRPr lang="el-GR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46150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804" y="1049236"/>
            <a:ext cx="8413861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Παρακάτω φαίνονται τα δικαιώματα ενός αρχείου στο οποίο όλοι έχουν πρόσβαση και για ανάγνωση και για τροποποίηση και για εκτέλεση.</a:t>
            </a:r>
          </a:p>
          <a:p>
            <a:r>
              <a:rPr lang="en-GB" sz="2400" dirty="0" err="1" smtClean="0">
                <a:latin typeface="Arial"/>
                <a:cs typeface="Arial"/>
              </a:rPr>
              <a:t>rwxrwxrwx</a:t>
            </a:r>
            <a:endParaRPr lang="en-GB" sz="2400" dirty="0" smtClean="0"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Στο παρακάτω αρχείο μόνο ο χρήστης (</a:t>
            </a:r>
            <a:r>
              <a:rPr lang="en-GB" dirty="0" smtClean="0">
                <a:latin typeface="Arial"/>
                <a:cs typeface="Arial"/>
              </a:rPr>
              <a:t>user</a:t>
            </a:r>
            <a:r>
              <a:rPr lang="el-GR" dirty="0" smtClean="0">
                <a:latin typeface="Arial"/>
                <a:cs typeface="Arial"/>
              </a:rPr>
              <a:t>)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έχει πρόσβαση για ανάγνωση, τροποποίηση, εκτέλεση, ενώ οι υπόλοιποι</a:t>
            </a:r>
            <a:r>
              <a:rPr lang="en-GB" dirty="0" smtClean="0">
                <a:latin typeface="Arial"/>
                <a:cs typeface="Arial"/>
              </a:rPr>
              <a:t> (group &amp; others)</a:t>
            </a:r>
            <a:r>
              <a:rPr lang="el-GR" dirty="0" smtClean="0">
                <a:latin typeface="Arial"/>
                <a:cs typeface="Arial"/>
              </a:rPr>
              <a:t> έχουν πρόσβαση μόνο για ανάγνωση</a:t>
            </a:r>
          </a:p>
          <a:p>
            <a:r>
              <a:rPr lang="en-US" sz="2400" dirty="0">
                <a:latin typeface="Arial"/>
                <a:cs typeface="Arial"/>
              </a:rPr>
              <a:t>r</a:t>
            </a:r>
            <a:r>
              <a:rPr lang="en-GB" sz="2400" dirty="0" err="1" smtClean="0">
                <a:latin typeface="Arial"/>
                <a:cs typeface="Arial"/>
              </a:rPr>
              <a:t>wxr</a:t>
            </a:r>
            <a:r>
              <a:rPr lang="en-GB" sz="2400" dirty="0" smtClean="0">
                <a:latin typeface="Arial"/>
                <a:cs typeface="Arial"/>
              </a:rPr>
              <a:t>--r--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Στο παρακάτω αρχείο μόνο ο χρήστης (</a:t>
            </a:r>
            <a:r>
              <a:rPr lang="en-GB" dirty="0">
                <a:latin typeface="Arial"/>
                <a:cs typeface="Arial"/>
              </a:rPr>
              <a:t>user</a:t>
            </a:r>
            <a:r>
              <a:rPr lang="el-GR" dirty="0">
                <a:latin typeface="Arial"/>
                <a:cs typeface="Arial"/>
              </a:rPr>
              <a:t>)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έχει πρόσβαση για ανάγνωση, </a:t>
            </a:r>
            <a:r>
              <a:rPr lang="el-GR" dirty="0" smtClean="0">
                <a:latin typeface="Arial"/>
                <a:cs typeface="Arial"/>
              </a:rPr>
              <a:t>εκτέλεση, </a:t>
            </a:r>
            <a:r>
              <a:rPr lang="el-GR" dirty="0">
                <a:latin typeface="Arial"/>
                <a:cs typeface="Arial"/>
              </a:rPr>
              <a:t>ενώ οι υπόλοιποι</a:t>
            </a:r>
            <a:r>
              <a:rPr lang="en-GB" dirty="0">
                <a:latin typeface="Arial"/>
                <a:cs typeface="Arial"/>
              </a:rPr>
              <a:t> (group &amp; others</a:t>
            </a:r>
            <a:r>
              <a:rPr lang="en-GB" dirty="0" smtClean="0">
                <a:latin typeface="Arial"/>
                <a:cs typeface="Arial"/>
              </a:rPr>
              <a:t>) </a:t>
            </a:r>
            <a:r>
              <a:rPr lang="el-GR" dirty="0" smtClean="0">
                <a:latin typeface="Arial"/>
                <a:cs typeface="Arial"/>
              </a:rPr>
              <a:t>δεν </a:t>
            </a:r>
            <a:r>
              <a:rPr lang="el-GR" dirty="0">
                <a:latin typeface="Arial"/>
                <a:cs typeface="Arial"/>
              </a:rPr>
              <a:t>έχουν πρόσβαση </a:t>
            </a:r>
            <a:r>
              <a:rPr lang="el-GR" dirty="0" smtClean="0">
                <a:latin typeface="Arial"/>
                <a:cs typeface="Arial"/>
              </a:rPr>
              <a:t>για τίποτα.</a:t>
            </a:r>
            <a:endParaRPr lang="el-GR" dirty="0">
              <a:latin typeface="Arial"/>
              <a:cs typeface="Arial"/>
            </a:endParaRPr>
          </a:p>
          <a:p>
            <a:r>
              <a:rPr lang="en-GB" sz="2400" dirty="0" smtClean="0">
                <a:latin typeface="Arial"/>
                <a:cs typeface="Arial"/>
              </a:rPr>
              <a:t>r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x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--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-</a:t>
            </a:r>
            <a:r>
              <a:rPr lang="en-GB" sz="2400" dirty="0">
                <a:latin typeface="Arial"/>
                <a:cs typeface="Arial"/>
              </a:rPr>
              <a:t>-</a:t>
            </a:r>
          </a:p>
          <a:p>
            <a:endParaRPr lang="en-GB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3150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r>
              <a:rPr lang="en-GB" sz="2800" dirty="0" smtClean="0">
                <a:latin typeface="Arial"/>
                <a:cs typeface="Arial"/>
              </a:rPr>
              <a:t> - </a:t>
            </a:r>
            <a:r>
              <a:rPr lang="en-GB" sz="2800" dirty="0" err="1" smtClean="0">
                <a:latin typeface="Arial"/>
                <a:cs typeface="Arial"/>
              </a:rPr>
              <a:t>chmod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11176"/>
            <a:ext cx="878659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l-GR" dirty="0" smtClean="0">
                <a:latin typeface="Arial"/>
                <a:cs typeface="Arial"/>
              </a:rPr>
              <a:t> μπορούμε να τροποποιήσουμε τα δικαιώματα σε ένα αρχείο.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Στην εντολή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l-GR" dirty="0" smtClean="0">
                <a:latin typeface="Arial"/>
                <a:cs typeface="Arial"/>
              </a:rPr>
              <a:t>το </a:t>
            </a:r>
            <a:r>
              <a:rPr lang="en-GB" dirty="0" smtClean="0">
                <a:latin typeface="Arial"/>
                <a:cs typeface="Arial"/>
              </a:rPr>
              <a:t>read </a:t>
            </a:r>
            <a:r>
              <a:rPr lang="el-GR" dirty="0" smtClean="0">
                <a:latin typeface="Arial"/>
                <a:cs typeface="Arial"/>
              </a:rPr>
              <a:t>συμβολίζεται με το </a:t>
            </a:r>
            <a:r>
              <a:rPr lang="en-GB" dirty="0" smtClean="0">
                <a:latin typeface="Arial"/>
                <a:cs typeface="Arial"/>
              </a:rPr>
              <a:t>4</a:t>
            </a:r>
          </a:p>
          <a:p>
            <a:r>
              <a:rPr lang="el-GR" dirty="0" smtClean="0">
                <a:latin typeface="Arial"/>
                <a:cs typeface="Arial"/>
              </a:rPr>
              <a:t>Το </a:t>
            </a:r>
            <a:r>
              <a:rPr lang="en-GB" dirty="0" smtClean="0">
                <a:latin typeface="Arial"/>
                <a:cs typeface="Arial"/>
              </a:rPr>
              <a:t>write </a:t>
            </a:r>
            <a:r>
              <a:rPr lang="el-GR" dirty="0">
                <a:latin typeface="Arial"/>
                <a:cs typeface="Arial"/>
              </a:rPr>
              <a:t>συμβολίζεται με το 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r>
              <a:rPr lang="en-GB" dirty="0" smtClean="0">
                <a:latin typeface="Arial"/>
                <a:cs typeface="Arial"/>
              </a:rPr>
              <a:t>To execute </a:t>
            </a:r>
            <a:r>
              <a:rPr lang="el-GR" dirty="0" smtClean="0">
                <a:latin typeface="Arial"/>
                <a:cs typeface="Arial"/>
              </a:rPr>
              <a:t>συμβολίζεται με το 1.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Ο συνδυασμός </a:t>
            </a:r>
            <a:r>
              <a:rPr lang="en-GB" dirty="0" smtClean="0">
                <a:latin typeface="Arial"/>
                <a:cs typeface="Arial"/>
              </a:rPr>
              <a:t>read-write </a:t>
            </a:r>
            <a:r>
              <a:rPr lang="el-GR" dirty="0" smtClean="0">
                <a:latin typeface="Arial"/>
                <a:cs typeface="Arial"/>
              </a:rPr>
              <a:t>συμβολίζεται με το 6 (4+2)</a:t>
            </a:r>
          </a:p>
          <a:p>
            <a:r>
              <a:rPr lang="el-GR" dirty="0">
                <a:latin typeface="Arial"/>
                <a:cs typeface="Arial"/>
              </a:rPr>
              <a:t>Ο συνδυασμός </a:t>
            </a:r>
            <a:r>
              <a:rPr lang="en-GB" dirty="0">
                <a:latin typeface="Arial"/>
                <a:cs typeface="Arial"/>
              </a:rPr>
              <a:t>read</a:t>
            </a:r>
            <a:r>
              <a:rPr lang="en-GB" dirty="0" smtClean="0">
                <a:latin typeface="Arial"/>
                <a:cs typeface="Arial"/>
              </a:rPr>
              <a:t>-execute </a:t>
            </a:r>
            <a:r>
              <a:rPr lang="el-GR" dirty="0">
                <a:latin typeface="Arial"/>
                <a:cs typeface="Arial"/>
              </a:rPr>
              <a:t>συμβολίζεται με το </a:t>
            </a:r>
            <a:r>
              <a:rPr lang="en-GB" dirty="0" smtClean="0">
                <a:latin typeface="Arial"/>
                <a:cs typeface="Arial"/>
              </a:rPr>
              <a:t>5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(4</a:t>
            </a:r>
            <a:r>
              <a:rPr lang="el-GR" dirty="0" smtClean="0">
                <a:latin typeface="Arial"/>
                <a:cs typeface="Arial"/>
              </a:rPr>
              <a:t>+</a:t>
            </a:r>
            <a:r>
              <a:rPr lang="en-GB" dirty="0" smtClean="0">
                <a:latin typeface="Arial"/>
                <a:cs typeface="Arial"/>
              </a:rPr>
              <a:t>1</a:t>
            </a:r>
            <a:r>
              <a:rPr lang="el-GR" dirty="0" smtClean="0">
                <a:latin typeface="Arial"/>
                <a:cs typeface="Arial"/>
              </a:rPr>
              <a:t>)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Ο συνδυασμός </a:t>
            </a:r>
            <a:r>
              <a:rPr lang="en-GB" dirty="0" smtClean="0">
                <a:latin typeface="Arial"/>
                <a:cs typeface="Arial"/>
              </a:rPr>
              <a:t>write-</a:t>
            </a:r>
            <a:r>
              <a:rPr lang="en-GB" dirty="0">
                <a:latin typeface="Arial"/>
                <a:cs typeface="Arial"/>
              </a:rPr>
              <a:t>execute </a:t>
            </a:r>
            <a:r>
              <a:rPr lang="el-GR" dirty="0" smtClean="0">
                <a:latin typeface="Arial"/>
                <a:cs typeface="Arial"/>
              </a:rPr>
              <a:t>συμβολίζεται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με το ... ????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Ο συνδυασμός  </a:t>
            </a:r>
            <a:r>
              <a:rPr lang="en-GB" dirty="0" smtClean="0">
                <a:latin typeface="Arial"/>
                <a:cs typeface="Arial"/>
              </a:rPr>
              <a:t>read-write-execute </a:t>
            </a:r>
            <a:r>
              <a:rPr lang="el-GR" dirty="0" smtClean="0">
                <a:latin typeface="Arial"/>
                <a:cs typeface="Arial"/>
              </a:rPr>
              <a:t>συμβολίζεται με το 7 (</a:t>
            </a:r>
            <a:r>
              <a:rPr lang="en-GB" dirty="0" smtClean="0">
                <a:latin typeface="Arial"/>
                <a:cs typeface="Arial"/>
              </a:rPr>
              <a:t>4+2+1</a:t>
            </a:r>
            <a:r>
              <a:rPr lang="el-GR" dirty="0" smtClean="0">
                <a:latin typeface="Arial"/>
                <a:cs typeface="Arial"/>
              </a:rPr>
              <a:t>)</a:t>
            </a:r>
            <a:endParaRPr lang="en-GB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Άρα 3 νούμερα αρκούν για τα δικαιώματα του χρήστη, του </a:t>
            </a:r>
            <a:r>
              <a:rPr lang="en-GB" dirty="0" smtClean="0">
                <a:latin typeface="Arial"/>
                <a:cs typeface="Arial"/>
              </a:rPr>
              <a:t>group, </a:t>
            </a:r>
            <a:r>
              <a:rPr lang="el-GR" dirty="0" smtClean="0">
                <a:latin typeface="Arial"/>
                <a:cs typeface="Arial"/>
              </a:rPr>
              <a:t>των υπολοίπων.</a:t>
            </a:r>
          </a:p>
          <a:p>
            <a:r>
              <a:rPr lang="el-GR" dirty="0" smtClean="0">
                <a:latin typeface="Arial"/>
                <a:cs typeface="Arial"/>
              </a:rPr>
              <a:t>Το νούμερο </a:t>
            </a:r>
            <a:r>
              <a:rPr lang="en-GB" dirty="0" smtClean="0">
                <a:latin typeface="Arial"/>
                <a:cs typeface="Arial"/>
              </a:rPr>
              <a:t>777 </a:t>
            </a:r>
            <a:r>
              <a:rPr lang="el-GR" dirty="0" smtClean="0">
                <a:latin typeface="Arial"/>
                <a:cs typeface="Arial"/>
              </a:rPr>
              <a:t>σημαίνει ότι και οι τρε</a:t>
            </a:r>
            <a:r>
              <a:rPr lang="el-GR" dirty="0">
                <a:latin typeface="Arial"/>
                <a:cs typeface="Arial"/>
              </a:rPr>
              <a:t>ι</a:t>
            </a:r>
            <a:r>
              <a:rPr lang="el-GR" dirty="0" smtClean="0">
                <a:latin typeface="Arial"/>
                <a:cs typeface="Arial"/>
              </a:rPr>
              <a:t>ς (</a:t>
            </a:r>
            <a:r>
              <a:rPr lang="en-GB" dirty="0" smtClean="0">
                <a:latin typeface="Arial"/>
                <a:cs typeface="Arial"/>
              </a:rPr>
              <a:t>user/group/other</a:t>
            </a:r>
            <a:r>
              <a:rPr lang="el-GR" dirty="0" smtClean="0">
                <a:latin typeface="Arial"/>
                <a:cs typeface="Arial"/>
              </a:rPr>
              <a:t>)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έχουν όλα τα δικαιώματα (</a:t>
            </a:r>
            <a:r>
              <a:rPr lang="en-GB" dirty="0">
                <a:latin typeface="Arial"/>
                <a:cs typeface="Arial"/>
              </a:rPr>
              <a:t>read-write-execute </a:t>
            </a:r>
            <a:r>
              <a:rPr lang="el-GR" dirty="0" smtClean="0">
                <a:latin typeface="Arial"/>
                <a:cs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31713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7114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42467" y="147518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979" y="2001119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8979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1823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22145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0917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18568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21412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41734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350369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70691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91013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7525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69958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90280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9463" y="94924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98979" y="30529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7032" y="3590219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71642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91964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0736" y="35871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0188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40510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159282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79941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642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81501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01823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30047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350369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58909" y="3213456"/>
            <a:ext cx="39070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Π.χ. ο κατάλογος </a:t>
            </a:r>
            <a:r>
              <a:rPr lang="en-GB" sz="1600" dirty="0" smtClean="0">
                <a:latin typeface="Arial"/>
                <a:cs typeface="Arial"/>
              </a:rPr>
              <a:t>home </a:t>
            </a:r>
            <a:r>
              <a:rPr lang="el-GR" sz="1600" dirty="0" smtClean="0">
                <a:latin typeface="Arial"/>
                <a:cs typeface="Arial"/>
              </a:rPr>
              <a:t>έχει διεύθυνση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</a:t>
            </a:r>
          </a:p>
          <a:p>
            <a:r>
              <a:rPr lang="el-GR" sz="1600" dirty="0" smtClean="0">
                <a:latin typeface="Arial"/>
                <a:cs typeface="Arial"/>
              </a:rPr>
              <a:t>Π.χ. ο κατάλογος </a:t>
            </a:r>
            <a:r>
              <a:rPr lang="en-GB" sz="1600" dirty="0" smtClean="0">
                <a:latin typeface="Arial"/>
                <a:cs typeface="Arial"/>
              </a:rPr>
              <a:t>PC3 </a:t>
            </a:r>
            <a:r>
              <a:rPr lang="el-GR" sz="1600" dirty="0" smtClean="0">
                <a:latin typeface="Arial"/>
                <a:cs typeface="Arial"/>
              </a:rPr>
              <a:t>έχει διεύθυνση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/home/PC3</a:t>
            </a:r>
          </a:p>
          <a:p>
            <a:r>
              <a:rPr lang="el-GR" sz="1600" dirty="0" smtClean="0">
                <a:latin typeface="Arial"/>
                <a:cs typeface="Arial"/>
              </a:rPr>
              <a:t>Π.χ. </a:t>
            </a:r>
            <a:r>
              <a:rPr lang="en-US" sz="1600" dirty="0" smtClean="0">
                <a:latin typeface="Arial"/>
                <a:cs typeface="Arial"/>
              </a:rPr>
              <a:t>o </a:t>
            </a:r>
            <a:r>
              <a:rPr lang="el-GR" sz="1600" dirty="0" smtClean="0">
                <a:latin typeface="Arial"/>
                <a:cs typeface="Arial"/>
              </a:rPr>
              <a:t>κατάλογος </a:t>
            </a:r>
            <a:r>
              <a:rPr lang="en-GB" sz="1600" dirty="0" smtClean="0">
                <a:latin typeface="Arial"/>
                <a:cs typeface="Arial"/>
              </a:rPr>
              <a:t>dir1 </a:t>
            </a:r>
            <a:r>
              <a:rPr lang="el-GR" sz="1600" dirty="0" smtClean="0">
                <a:latin typeface="Arial"/>
                <a:cs typeface="Arial"/>
              </a:rPr>
              <a:t>που βρίσκεται μέσα στο </a:t>
            </a:r>
            <a:r>
              <a:rPr lang="en-GB" sz="1600" dirty="0" smtClean="0">
                <a:latin typeface="Arial"/>
                <a:cs typeface="Arial"/>
              </a:rPr>
              <a:t>PC3 </a:t>
            </a:r>
            <a:r>
              <a:rPr lang="el-GR" sz="1600" dirty="0" smtClean="0">
                <a:latin typeface="Arial"/>
                <a:cs typeface="Arial"/>
              </a:rPr>
              <a:t>έχει διεύθυνση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/home/PC3/dir1</a:t>
            </a:r>
          </a:p>
          <a:p>
            <a:endParaRPr lang="en-GB" sz="1600" dirty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Ο κατάλογος </a:t>
            </a:r>
            <a:r>
              <a:rPr lang="en-GB" sz="1600" dirty="0" smtClean="0">
                <a:latin typeface="Arial"/>
                <a:cs typeface="Arial"/>
              </a:rPr>
              <a:t>dir1 </a:t>
            </a:r>
            <a:r>
              <a:rPr lang="el-GR" sz="1600" dirty="0" smtClean="0">
                <a:latin typeface="Arial"/>
                <a:cs typeface="Arial"/>
              </a:rPr>
              <a:t>που βρίσκεται μέσα στο </a:t>
            </a:r>
            <a:r>
              <a:rPr lang="en-GB" sz="1600" dirty="0" smtClean="0">
                <a:latin typeface="Arial"/>
                <a:cs typeface="Arial"/>
              </a:rPr>
              <a:t>PC1 </a:t>
            </a:r>
            <a:r>
              <a:rPr lang="el-GR" sz="1600" dirty="0" smtClean="0">
                <a:latin typeface="Arial"/>
                <a:cs typeface="Arial"/>
              </a:rPr>
              <a:t>και ο κατάλογος </a:t>
            </a:r>
            <a:r>
              <a:rPr lang="en-GB" sz="1600" dirty="0" smtClean="0">
                <a:latin typeface="Arial"/>
                <a:cs typeface="Arial"/>
              </a:rPr>
              <a:t>dir1 </a:t>
            </a:r>
            <a:r>
              <a:rPr lang="el-GR" sz="1600" dirty="0" smtClean="0">
                <a:latin typeface="Arial"/>
                <a:cs typeface="Arial"/>
              </a:rPr>
              <a:t>που βρίσκεται μέσα στο </a:t>
            </a:r>
            <a:r>
              <a:rPr lang="en-GB" sz="1600" dirty="0" smtClean="0">
                <a:latin typeface="Arial"/>
                <a:cs typeface="Arial"/>
              </a:rPr>
              <a:t>PC3 </a:t>
            </a:r>
            <a:r>
              <a:rPr lang="el-GR" sz="1600" dirty="0" smtClean="0">
                <a:latin typeface="Arial"/>
                <a:cs typeface="Arial"/>
              </a:rPr>
              <a:t>είναι διαφορετικοί και έχουν διευθύνσεις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/home/PC1/dir1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/home/PC3/dir1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020585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22145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42467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2570691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791013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643023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78226" y="949249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958909" y="1053207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26665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r>
              <a:rPr lang="en-GB" sz="2800" dirty="0" smtClean="0">
                <a:latin typeface="Arial"/>
                <a:cs typeface="Arial"/>
              </a:rPr>
              <a:t> - </a:t>
            </a:r>
            <a:r>
              <a:rPr lang="en-GB" sz="2800" dirty="0" err="1" smtClean="0">
                <a:latin typeface="Arial"/>
                <a:cs typeface="Arial"/>
              </a:rPr>
              <a:t>chmod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11176"/>
            <a:ext cx="8786592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l-GR" dirty="0" smtClean="0">
                <a:latin typeface="Arial"/>
                <a:cs typeface="Arial"/>
              </a:rPr>
              <a:t> μπορούμε να τροποποιήσουμε τα δικαιώματα σε ένα αρχείο.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το αρχείο </a:t>
            </a:r>
            <a:r>
              <a:rPr lang="en-GB" dirty="0" smtClean="0">
                <a:latin typeface="Arial"/>
                <a:cs typeface="Arial"/>
              </a:rPr>
              <a:t>file1r </a:t>
            </a:r>
            <a:r>
              <a:rPr lang="el-GR" dirty="0" smtClean="0">
                <a:latin typeface="Arial"/>
                <a:cs typeface="Arial"/>
              </a:rPr>
              <a:t>να είναι προσβάσιμο μόνο για ανάγνωση μόνο σε εμάς ως χρήστη.</a:t>
            </a:r>
            <a:endParaRPr lang="el-GR" sz="2400" dirty="0">
              <a:latin typeface="Arial"/>
              <a:cs typeface="Arial"/>
            </a:endParaRPr>
          </a:p>
          <a:p>
            <a:r>
              <a:rPr lang="en-GB" sz="2400" dirty="0" smtClean="0">
                <a:latin typeface="Arial"/>
                <a:cs typeface="Arial"/>
              </a:rPr>
              <a:t>r--------</a:t>
            </a:r>
            <a:endParaRPr lang="en-GB" sz="2400" dirty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Οπότε, 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hmod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400 file1r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Προσπαθήστε τώρα να γράψετε κάποιο όνομα μέσα στο </a:t>
            </a:r>
            <a:r>
              <a:rPr lang="en-GB" dirty="0" smtClean="0">
                <a:latin typeface="Arial"/>
                <a:cs typeface="Arial"/>
              </a:rPr>
              <a:t>file1r </a:t>
            </a:r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cat</a:t>
            </a:r>
            <a:r>
              <a:rPr lang="el-GR" dirty="0" smtClean="0">
                <a:latin typeface="Arial"/>
                <a:cs typeface="Arial"/>
              </a:rPr>
              <a:t>,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όπως κάνατε πριν.</a:t>
            </a:r>
          </a:p>
          <a:p>
            <a:r>
              <a:rPr lang="el-GR" dirty="0" smtClean="0">
                <a:latin typeface="Arial"/>
                <a:cs typeface="Arial"/>
              </a:rPr>
              <a:t>Σας το επιτρέπει το σύστημα?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Αλλάξτε τα δικαιώματα του </a:t>
            </a:r>
            <a:r>
              <a:rPr lang="en-GB" dirty="0" smtClean="0">
                <a:latin typeface="Arial"/>
                <a:cs typeface="Arial"/>
              </a:rPr>
              <a:t>file1r </a:t>
            </a:r>
            <a:r>
              <a:rPr lang="el-GR" dirty="0" smtClean="0">
                <a:latin typeface="Arial"/>
                <a:cs typeface="Arial"/>
              </a:rPr>
              <a:t>σε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latin typeface="Arial"/>
                <a:cs typeface="Arial"/>
              </a:rPr>
              <a:t>rw</a:t>
            </a:r>
            <a:r>
              <a:rPr lang="en-GB" dirty="0" smtClean="0">
                <a:latin typeface="Arial"/>
                <a:cs typeface="Arial"/>
              </a:rPr>
              <a:t>-------</a:t>
            </a:r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Ποιό νούμερο χρειάζεστε στο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n-GB" dirty="0" smtClean="0">
                <a:latin typeface="Arial"/>
                <a:cs typeface="Arial"/>
              </a:rPr>
              <a:t>?</a:t>
            </a:r>
          </a:p>
          <a:p>
            <a:r>
              <a:rPr lang="el-GR" dirty="0" smtClean="0">
                <a:latin typeface="Arial"/>
                <a:cs typeface="Arial"/>
              </a:rPr>
              <a:t>Αφού αλλάξατε τα δικαιώματα, μπορείτε </a:t>
            </a:r>
            <a:r>
              <a:rPr lang="el-GR" dirty="0">
                <a:latin typeface="Arial"/>
                <a:cs typeface="Arial"/>
              </a:rPr>
              <a:t>να γράψετε κάποιο όνομα μέσα στο </a:t>
            </a:r>
            <a:r>
              <a:rPr lang="en-GB" dirty="0">
                <a:latin typeface="Arial"/>
                <a:cs typeface="Arial"/>
              </a:rPr>
              <a:t>file1r </a:t>
            </a:r>
            <a:r>
              <a:rPr lang="el-GR" dirty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cat</a:t>
            </a:r>
            <a:r>
              <a:rPr lang="el-GR" dirty="0" smtClean="0">
                <a:latin typeface="Arial"/>
                <a:cs typeface="Arial"/>
              </a:rPr>
              <a:t>?</a:t>
            </a:r>
            <a:endParaRPr lang="en-GB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90881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wc</a:t>
            </a:r>
            <a:r>
              <a:rPr lang="en-GB" sz="2800" dirty="0" smtClean="0">
                <a:latin typeface="Arial"/>
                <a:cs typeface="Arial"/>
              </a:rPr>
              <a:t> –word count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wc</a:t>
            </a:r>
            <a:r>
              <a:rPr lang="en-GB" dirty="0" smtClean="0">
                <a:latin typeface="Arial"/>
                <a:cs typeface="Arial"/>
              </a:rPr>
              <a:t> (word count) </a:t>
            </a:r>
            <a:r>
              <a:rPr lang="el-GR" dirty="0" smtClean="0">
                <a:latin typeface="Arial"/>
                <a:cs typeface="Arial"/>
              </a:rPr>
              <a:t>μπορούμε να μετρήσουμε τον αριθμό των γραμμών ή των λέξεων ή των χαρακτήρων σε ένα αρχείο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μετρήσουμε τις γραμμές, λέξεις, χαρακτήρες του αρχείου </a:t>
            </a:r>
            <a:r>
              <a:rPr lang="en-GB" dirty="0" smtClean="0">
                <a:latin typeface="Arial"/>
                <a:cs typeface="Arial"/>
              </a:rPr>
              <a:t>file1r</a:t>
            </a:r>
            <a:r>
              <a:rPr lang="el-GR" dirty="0" smtClean="0">
                <a:latin typeface="Arial"/>
                <a:cs typeface="Arial"/>
              </a:rPr>
              <a:t> ταυτόχρονα 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file1r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</a:t>
            </a:r>
            <a:r>
              <a:rPr lang="el-GR" dirty="0">
                <a:latin typeface="Arial"/>
                <a:cs typeface="Arial"/>
              </a:rPr>
              <a:t>μετρήσουμε </a:t>
            </a:r>
            <a:r>
              <a:rPr lang="el-GR" dirty="0" smtClean="0">
                <a:latin typeface="Arial"/>
                <a:cs typeface="Arial"/>
              </a:rPr>
              <a:t>μόνο τις γραμμές του </a:t>
            </a:r>
            <a:r>
              <a:rPr lang="el-GR" dirty="0">
                <a:latin typeface="Arial"/>
                <a:cs typeface="Arial"/>
              </a:rPr>
              <a:t>αρχείου </a:t>
            </a:r>
            <a:r>
              <a:rPr lang="en-GB" dirty="0">
                <a:latin typeface="Arial"/>
                <a:cs typeface="Arial"/>
              </a:rPr>
              <a:t>file1r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c –l file1r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</a:t>
            </a:r>
            <a:r>
              <a:rPr lang="el-GR" dirty="0">
                <a:latin typeface="Arial"/>
                <a:cs typeface="Arial"/>
              </a:rPr>
              <a:t>μετρήσουμε μόνο τις </a:t>
            </a:r>
            <a:r>
              <a:rPr lang="el-GR" dirty="0" smtClean="0">
                <a:latin typeface="Arial"/>
                <a:cs typeface="Arial"/>
              </a:rPr>
              <a:t>λέξεις </a:t>
            </a:r>
            <a:r>
              <a:rPr lang="el-GR" dirty="0">
                <a:latin typeface="Arial"/>
                <a:cs typeface="Arial"/>
              </a:rPr>
              <a:t>του αρχείου </a:t>
            </a:r>
            <a:r>
              <a:rPr lang="en-GB" dirty="0">
                <a:latin typeface="Arial"/>
                <a:cs typeface="Arial"/>
              </a:rPr>
              <a:t>file1r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–w file1r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</a:t>
            </a:r>
            <a:r>
              <a:rPr lang="el-GR" dirty="0">
                <a:latin typeface="Arial"/>
                <a:cs typeface="Arial"/>
              </a:rPr>
              <a:t>μετρήσουμε μόνο </a:t>
            </a:r>
            <a:r>
              <a:rPr lang="el-GR" dirty="0" smtClean="0">
                <a:latin typeface="Arial"/>
                <a:cs typeface="Arial"/>
              </a:rPr>
              <a:t>τους χαρακτήρες του </a:t>
            </a:r>
            <a:r>
              <a:rPr lang="el-GR" dirty="0">
                <a:latin typeface="Arial"/>
                <a:cs typeface="Arial"/>
              </a:rPr>
              <a:t>αρχείου </a:t>
            </a:r>
            <a:r>
              <a:rPr lang="en-GB" dirty="0">
                <a:latin typeface="Arial"/>
                <a:cs typeface="Arial"/>
              </a:rPr>
              <a:t>file1r</a:t>
            </a:r>
            <a:r>
              <a:rPr lang="el-GR" dirty="0">
                <a:latin typeface="Arial"/>
                <a:cs typeface="Arial"/>
              </a:rPr>
              <a:t> εκτελούμε</a:t>
            </a:r>
            <a:r>
              <a:rPr lang="en-GB" dirty="0">
                <a:latin typeface="Arial"/>
                <a:cs typeface="Arial"/>
              </a:rPr>
              <a:t>:</a:t>
            </a:r>
            <a:endParaRPr lang="el-GR" dirty="0"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–c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file1r</a:t>
            </a:r>
          </a:p>
          <a:p>
            <a:endParaRPr lang="en-GB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45434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smtClean="0">
                <a:latin typeface="Arial"/>
                <a:cs typeface="Arial"/>
              </a:rPr>
              <a:t>sort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μπορούμε να τακτοποιήσουμε τις γραμμές ενός αρχείου αλφαβητικά.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180710" y="2718326"/>
            <a:ext cx="1561431" cy="19497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900574" y="3576397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4924316" y="2617902"/>
            <a:ext cx="2228900" cy="224133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42664" y="2853826"/>
            <a:ext cx="113425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80710" y="2348994"/>
            <a:ext cx="1506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latin typeface="Arial"/>
                <a:cs typeface="Arial"/>
              </a:rPr>
              <a:t>file_unsorted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529250" y="2260444"/>
            <a:ext cx="1005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33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smtClean="0">
                <a:latin typeface="Arial"/>
                <a:cs typeface="Arial"/>
              </a:rPr>
              <a:t>sort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μπορούμε να τακτοποιήσουμε τις γραμμές ενός αρχείου αλφαβητικά.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Δημιουργήστε με το </a:t>
            </a:r>
            <a:r>
              <a:rPr lang="en-GB" dirty="0" smtClean="0">
                <a:latin typeface="Arial"/>
                <a:cs typeface="Arial"/>
              </a:rPr>
              <a:t>cat </a:t>
            </a:r>
            <a:r>
              <a:rPr lang="el-GR" dirty="0" smtClean="0">
                <a:latin typeface="Arial"/>
                <a:cs typeface="Arial"/>
              </a:rPr>
              <a:t>ένα αρχείο με όνομα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που να περιέχει τις παρακάτω γραμμές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 συνέχεια κάνετε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τον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εκτελώντας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Μετά δείτε με την εντολή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more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πράγματι άλλαξε το περιεχόμενο του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Τι συνέβη?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26978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smtClean="0">
                <a:latin typeface="Arial"/>
                <a:cs typeface="Arial"/>
              </a:rPr>
              <a:t>sort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Μετά δείτε με την εντολή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more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πράγματι άλλαξε το περιεχόμενο του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Τι συνέβη?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Η εντολή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δούλεψε και μας έδειξε στο </a:t>
            </a:r>
            <a:r>
              <a:rPr lang="en-GB" dirty="0" smtClean="0">
                <a:latin typeface="Arial"/>
                <a:cs typeface="Arial"/>
              </a:rPr>
              <a:t>terminal </a:t>
            </a:r>
            <a:r>
              <a:rPr lang="el-GR" dirty="0" smtClean="0">
                <a:latin typeface="Arial"/>
                <a:cs typeface="Arial"/>
              </a:rPr>
              <a:t>τα αποτελέσματά της πάνω στο αρχείο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n-GB" dirty="0" smtClean="0">
                <a:latin typeface="Arial"/>
                <a:cs typeface="Arial"/>
              </a:rPr>
              <a:t>, </a:t>
            </a:r>
            <a:r>
              <a:rPr lang="el-GR" dirty="0" smtClean="0">
                <a:latin typeface="Arial"/>
                <a:cs typeface="Arial"/>
              </a:rPr>
              <a:t>χωρίς όμως να το πειράξει.</a:t>
            </a:r>
          </a:p>
          <a:p>
            <a:r>
              <a:rPr lang="el-GR" dirty="0" smtClean="0">
                <a:latin typeface="Arial"/>
                <a:cs typeface="Arial"/>
              </a:rPr>
              <a:t>Αν θέλουμε να σωθούν τα αποτελέσματα του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πάνω στον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l-GR" dirty="0" smtClean="0">
                <a:latin typeface="Arial"/>
                <a:cs typeface="Arial"/>
              </a:rPr>
              <a:t> πρέπει να τα κατευθύνουμε σε ένα νέο αρχείο με κάποιο όνομα, π.χ. </a:t>
            </a:r>
            <a:r>
              <a:rPr lang="en-US" dirty="0" smtClean="0">
                <a:latin typeface="Arial"/>
                <a:cs typeface="Arial"/>
              </a:rPr>
              <a:t>f</a:t>
            </a:r>
            <a:r>
              <a:rPr lang="en-GB" dirty="0" err="1" smtClean="0">
                <a:latin typeface="Arial"/>
                <a:cs typeface="Arial"/>
              </a:rPr>
              <a:t>ile_sorted</a:t>
            </a:r>
            <a:r>
              <a:rPr lang="en-GB" dirty="0" smtClean="0">
                <a:latin typeface="Arial"/>
                <a:cs typeface="Arial"/>
              </a:rPr>
              <a:t>. </a:t>
            </a:r>
            <a:r>
              <a:rPr lang="el-GR" dirty="0" smtClean="0">
                <a:latin typeface="Arial"/>
                <a:cs typeface="Arial"/>
              </a:rPr>
              <a:t>Πρέπει να εκτελέσουμε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Δείτε τώρα με την εντολή </a:t>
            </a:r>
            <a:r>
              <a:rPr lang="en-GB" dirty="0" smtClean="0">
                <a:latin typeface="Arial"/>
                <a:cs typeface="Arial"/>
              </a:rPr>
              <a:t>more </a:t>
            </a:r>
            <a:r>
              <a:rPr lang="el-GR" dirty="0" smtClean="0">
                <a:latin typeface="Arial"/>
                <a:cs typeface="Arial"/>
              </a:rPr>
              <a:t>τα περιεχόμενα του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l-GR" dirty="0" smtClean="0">
                <a:latin typeface="Arial"/>
                <a:cs typeface="Arial"/>
              </a:rPr>
              <a:t> &amp; μετά τα περιεχόμενα του </a:t>
            </a:r>
            <a:r>
              <a:rPr lang="en-GB" dirty="0" err="1" smtClean="0">
                <a:latin typeface="Arial"/>
                <a:cs typeface="Arial"/>
              </a:rPr>
              <a:t>file_sorted</a:t>
            </a:r>
            <a:endParaRPr lang="el-G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37399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uniq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26302"/>
            <a:ext cx="8786592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μπορούμε να διαγράψουμε επαναλαμβανόμενες γραμμές μέσα σε ένα αρχείο. Πρέπει όμως </a:t>
            </a:r>
            <a:r>
              <a:rPr lang="el-GR" b="1" u="sng" dirty="0" smtClean="0">
                <a:solidFill>
                  <a:srgbClr val="000000"/>
                </a:solidFill>
                <a:latin typeface="Arial"/>
                <a:cs typeface="Arial"/>
              </a:rPr>
              <a:t>να έχει προηγηθεί </a:t>
            </a:r>
            <a:r>
              <a:rPr lang="en-GB" b="1" u="sng" dirty="0" smtClean="0">
                <a:solidFill>
                  <a:srgbClr val="000000"/>
                </a:solidFill>
                <a:latin typeface="Arial"/>
                <a:cs typeface="Arial"/>
              </a:rPr>
              <a:t>sort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του αρχείου.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είχαμε 6 γραμμές,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μία επανάληψη (1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maria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στις γραμμές 2 &amp; 6.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Διαγράφηκε η επαναλαμβανόμενη γραμμή?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Διαγράφηκε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 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επαναλαμβανόμενη γραμμή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?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–c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ι παρατηρείτε τώρα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θέλουμε να σώσουμε τα αποτελέσματα του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πρέπει να τα κατευθύνουμε σε κάποιο φάκελο.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file_uniq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69592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χρήση των </a:t>
            </a:r>
            <a:r>
              <a:rPr lang="en-GB" sz="2800" dirty="0" smtClean="0">
                <a:latin typeface="Arial"/>
                <a:cs typeface="Arial"/>
              </a:rPr>
              <a:t>pipes </a:t>
            </a:r>
            <a:r>
              <a:rPr lang="el-GR" sz="2800" dirty="0">
                <a:latin typeface="Arial"/>
                <a:cs typeface="Arial"/>
              </a:rPr>
              <a:t>|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προηγούμενο παράδειγμα θέλαμε να διαγράψουμε όποιες επαναλαμβανόμενες γραμμές υπήρχαν 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Αυτό έγινε με δύο εντολές. 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Πρώτα κάναμε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sort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σώσαμε τα αποτελέσματα σε ένα άλλο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Μετά χρησιμοποιήσαμε ως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input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στην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τα αποτελέσματα σώθηκαν 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Δηλαδή, εκτελέσαμε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ort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file_uniq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Με την χρήση των </a:t>
            </a:r>
            <a:r>
              <a:rPr lang="en-GB" dirty="0" smtClean="0">
                <a:latin typeface="Arial"/>
                <a:cs typeface="Arial"/>
              </a:rPr>
              <a:t>pipes (</a:t>
            </a:r>
            <a:r>
              <a:rPr lang="el-GR" dirty="0" smtClean="0">
                <a:latin typeface="Arial"/>
                <a:cs typeface="Arial"/>
              </a:rPr>
              <a:t>|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 μπορούμε να καναλιζάρουμε τα αποτελέσματα (</a:t>
            </a:r>
            <a:r>
              <a:rPr lang="en-GB" dirty="0" smtClean="0">
                <a:latin typeface="Arial"/>
                <a:cs typeface="Arial"/>
              </a:rPr>
              <a:t>output</a:t>
            </a:r>
            <a:r>
              <a:rPr lang="el-GR" dirty="0" smtClean="0">
                <a:latin typeface="Arial"/>
                <a:cs typeface="Arial"/>
              </a:rPr>
              <a:t>) μιας εντολής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ως </a:t>
            </a:r>
            <a:r>
              <a:rPr lang="en-GB" dirty="0" smtClean="0">
                <a:latin typeface="Arial"/>
                <a:cs typeface="Arial"/>
              </a:rPr>
              <a:t>input </a:t>
            </a:r>
            <a:r>
              <a:rPr lang="el-GR" dirty="0" smtClean="0">
                <a:latin typeface="Arial"/>
                <a:cs typeface="Arial"/>
              </a:rPr>
              <a:t>σε μια άλλη εντολή. Έτσι, αντί για τις παραπάνω 2 εντολές και την δημιουργία του ενδιάμεσου αρχείου </a:t>
            </a:r>
            <a:r>
              <a:rPr lang="en-GB" dirty="0" err="1" smtClean="0">
                <a:latin typeface="Arial"/>
                <a:cs typeface="Arial"/>
              </a:rPr>
              <a:t>file_sorted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μπορούμε να κάνουμε το ίδιο με μια εντολή ως εξής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sort </a:t>
            </a: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|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file_uniq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48601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0594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vi editor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38509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58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cs typeface="Arial"/>
              </a:rPr>
              <a:t>vi editor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3" descr="vidiagra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2151"/>
            <a:ext cx="4287769" cy="3981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87769" y="1055743"/>
            <a:ext cx="4572000" cy="50783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Για να γράψουμε κάτι μέσα στο αρχείο ή να τροποποιήσουμε το κείμενο, πρέπει να βρισκόμαστε στο </a:t>
            </a:r>
            <a:r>
              <a:rPr lang="en-GB" dirty="0" smtClean="0">
                <a:latin typeface="Arial"/>
                <a:cs typeface="Arial"/>
              </a:rPr>
              <a:t>INSERT MODE.</a:t>
            </a:r>
          </a:p>
          <a:p>
            <a:pPr marL="285750" indent="-285750">
              <a:buFont typeface="Arial"/>
              <a:buChar char="•"/>
            </a:pP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Για να τροποποιήσουμε κάτι στο κείμενο ή να κινηθούμε σε κάποια γραμμή, πρέπει να βρισκόμαστε στο </a:t>
            </a:r>
            <a:r>
              <a:rPr lang="en-GB" dirty="0" smtClean="0">
                <a:latin typeface="Arial"/>
                <a:cs typeface="Arial"/>
              </a:rPr>
              <a:t>COMMAND MODE.</a:t>
            </a:r>
          </a:p>
          <a:p>
            <a:pPr marL="285750" indent="-285750">
              <a:buFont typeface="Arial"/>
              <a:buChar char="•"/>
            </a:pP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Για να σώσουμε ή όχι το κείμενο,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πρέπει να βρισκόμαστε στο </a:t>
            </a:r>
            <a:r>
              <a:rPr lang="en-GB" dirty="0" smtClean="0">
                <a:latin typeface="Arial"/>
                <a:cs typeface="Arial"/>
              </a:rPr>
              <a:t>LAST LINE MODE.</a:t>
            </a: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Μετακινούμαστε από το ένα </a:t>
            </a:r>
            <a:r>
              <a:rPr lang="en-GB" dirty="0" smtClean="0">
                <a:latin typeface="Arial"/>
                <a:cs typeface="Arial"/>
              </a:rPr>
              <a:t>MODE </a:t>
            </a:r>
            <a:r>
              <a:rPr lang="el-GR" dirty="0" smtClean="0">
                <a:latin typeface="Arial"/>
                <a:cs typeface="Arial"/>
              </a:rPr>
              <a:t>στο άλλο μέσω του </a:t>
            </a:r>
            <a:endParaRPr lang="en-GB" dirty="0" smtClean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ENTER, 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ESC,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SHIFT :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A, a, I, I, O, o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308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vi editor</a:t>
            </a:r>
            <a:r>
              <a:rPr lang="el-GR" sz="2800" dirty="0" smtClean="0">
                <a:latin typeface="Arial"/>
                <a:cs typeface="Arial"/>
              </a:rPr>
              <a:t/>
            </a:r>
            <a:br>
              <a:rPr lang="el-GR" sz="2800" dirty="0" smtClean="0">
                <a:latin typeface="Arial"/>
                <a:cs typeface="Arial"/>
              </a:rPr>
            </a:br>
            <a:r>
              <a:rPr lang="el-GR" sz="2800" dirty="0" smtClean="0">
                <a:latin typeface="Arial"/>
                <a:cs typeface="Arial"/>
              </a:rPr>
              <a:t>Άσκηση 1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Δημιουργία ενός νέου αρχείου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Από το τερματικό, που βρίσκομαι στο </a:t>
            </a:r>
            <a:r>
              <a:rPr lang="en-GB" sz="1800" dirty="0" smtClean="0">
                <a:latin typeface="Arial"/>
                <a:cs typeface="Arial"/>
              </a:rPr>
              <a:t>directory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Desktop, </a:t>
            </a:r>
            <a:r>
              <a:rPr lang="el-GR" sz="1800" dirty="0" smtClean="0">
                <a:latin typeface="Arial"/>
                <a:cs typeface="Arial"/>
              </a:rPr>
              <a:t>δημιουργώ το αρχείο </a:t>
            </a:r>
            <a:r>
              <a:rPr lang="en-GB" sz="1800" dirty="0" smtClean="0">
                <a:latin typeface="Arial"/>
                <a:cs typeface="Arial"/>
              </a:rPr>
              <a:t>test1. </a:t>
            </a:r>
            <a:r>
              <a:rPr lang="el-GR" sz="1800" dirty="0" smtClean="0">
                <a:latin typeface="Arial"/>
                <a:cs typeface="Arial"/>
              </a:rPr>
              <a:t>Εκτελώ στο </a:t>
            </a:r>
            <a:r>
              <a:rPr lang="en-GB" sz="1800" dirty="0" smtClean="0">
                <a:latin typeface="Arial"/>
                <a:cs typeface="Arial"/>
              </a:rPr>
              <a:t>terminal: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vi test1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(και πατώ </a:t>
            </a:r>
            <a:r>
              <a:rPr lang="en-GB" sz="1800" dirty="0" smtClean="0">
                <a:latin typeface="Arial"/>
                <a:cs typeface="Arial"/>
              </a:rPr>
              <a:t>ENTER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endParaRPr lang="en-GB" sz="1800" dirty="0" smtClean="0">
              <a:latin typeface="Arial"/>
              <a:cs typeface="Arial"/>
            </a:endParaRPr>
          </a:p>
          <a:p>
            <a:pPr lvl="1"/>
            <a:r>
              <a:rPr lang="el-GR" sz="1800" dirty="0" smtClean="0">
                <a:latin typeface="Arial"/>
                <a:cs typeface="Arial"/>
              </a:rPr>
              <a:t>Εμφανίζεται ένα άδειο αρχείο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στην οθόνη.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Μπαίνω στο </a:t>
            </a:r>
            <a:r>
              <a:rPr lang="en-GB" sz="1800" dirty="0" smtClean="0">
                <a:latin typeface="Arial"/>
                <a:cs typeface="Arial"/>
              </a:rPr>
              <a:t>INSERT MODE </a:t>
            </a:r>
            <a:r>
              <a:rPr lang="el-GR" sz="1800" dirty="0" smtClean="0">
                <a:latin typeface="Arial"/>
                <a:cs typeface="Arial"/>
              </a:rPr>
              <a:t>πατώντας το πλήκτρο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μία φορά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Τώρα μπορώ να γράψω ότι θέλω. Πάω σε καινούργια σειρά πατώντας το </a:t>
            </a:r>
            <a:r>
              <a:rPr lang="en-GB" sz="1800" dirty="0" smtClean="0">
                <a:latin typeface="Arial"/>
                <a:cs typeface="Arial"/>
              </a:rPr>
              <a:t>ENTER. </a:t>
            </a:r>
            <a:r>
              <a:rPr lang="el-GR" sz="1800" dirty="0" smtClean="0">
                <a:latin typeface="Arial"/>
                <a:cs typeface="Arial"/>
              </a:rPr>
              <a:t>Γράφω πάλι κάτι.</a:t>
            </a:r>
          </a:p>
          <a:p>
            <a:r>
              <a:rPr lang="el-GR" sz="1800" dirty="0" smtClean="0">
                <a:latin typeface="Arial"/>
                <a:cs typeface="Arial"/>
              </a:rPr>
              <a:t>Τώρα θέλω να σώσω αυτό που έγραψα στο αρχείο </a:t>
            </a:r>
            <a:r>
              <a:rPr lang="en-GB" sz="1800" dirty="0" smtClean="0">
                <a:latin typeface="Arial"/>
                <a:cs typeface="Arial"/>
              </a:rPr>
              <a:t>test1 </a:t>
            </a:r>
            <a:r>
              <a:rPr lang="el-GR" sz="1800" dirty="0" smtClean="0">
                <a:latin typeface="Arial"/>
                <a:cs typeface="Arial"/>
              </a:rPr>
              <a:t>και να τερματίσω 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</a:p>
          <a:p>
            <a:pPr lvl="1"/>
            <a:r>
              <a:rPr lang="el-GR" sz="1800" dirty="0" smtClean="0">
                <a:latin typeface="Arial"/>
                <a:cs typeface="Arial"/>
              </a:rPr>
              <a:t>Μπαίνω στο </a:t>
            </a:r>
            <a:r>
              <a:rPr lang="en-GB" sz="1800" dirty="0" smtClean="0">
                <a:latin typeface="Arial"/>
                <a:cs typeface="Arial"/>
              </a:rPr>
              <a:t>LAST LINE MODE </a:t>
            </a:r>
            <a:r>
              <a:rPr lang="el-GR" sz="1800" dirty="0" smtClean="0">
                <a:latin typeface="Arial"/>
                <a:cs typeface="Arial"/>
              </a:rPr>
              <a:t>πατώντας ταυτόχρονα τα κουμπιά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:</a:t>
            </a:r>
          </a:p>
          <a:p>
            <a:pPr lvl="1"/>
            <a:r>
              <a:rPr lang="el-GR" sz="1800" dirty="0" smtClean="0">
                <a:latin typeface="Arial"/>
                <a:cs typeface="Arial"/>
              </a:rPr>
              <a:t>Πληκτρολογώ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wq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latin typeface="Arial"/>
                <a:cs typeface="Arial"/>
              </a:rPr>
              <a:t>write quit) </a:t>
            </a:r>
            <a:r>
              <a:rPr lang="el-GR" sz="1800" dirty="0" smtClean="0">
                <a:latin typeface="Arial"/>
                <a:cs typeface="Arial"/>
              </a:rPr>
              <a:t>και πατώ </a:t>
            </a:r>
            <a:r>
              <a:rPr lang="en-GB" sz="1800" dirty="0" smtClean="0">
                <a:latin typeface="Arial"/>
                <a:cs typeface="Arial"/>
              </a:rPr>
              <a:t>ENTER.</a:t>
            </a:r>
          </a:p>
        </p:txBody>
      </p:sp>
    </p:spTree>
    <p:extLst>
      <p:ext uri="{BB962C8B-B14F-4D97-AF65-F5344CB8AC3E}">
        <p14:creationId xmlns:p14="http://schemas.microsoft.com/office/powerpoint/2010/main" val="2160467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7114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42467" y="147518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979" y="2001119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8979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1823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22145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0917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18568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21412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41734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350369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70691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91013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7525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69958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90280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9463" y="94924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98979" y="30529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7032" y="3590219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71642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91964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0736" y="35871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0188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40510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159282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79941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642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81501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01823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30047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350369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19342" y="4116154"/>
            <a:ext cx="3907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Οι κατάλογοι/αρχεία του κάθε χρήστη βρίσκονται στο </a:t>
            </a:r>
            <a:r>
              <a:rPr lang="en-GB" sz="1600" dirty="0" smtClean="0">
                <a:latin typeface="Arial"/>
                <a:cs typeface="Arial"/>
              </a:rPr>
              <a:t>/home</a:t>
            </a:r>
          </a:p>
          <a:p>
            <a:r>
              <a:rPr lang="el-GR" sz="1600" dirty="0" smtClean="0">
                <a:latin typeface="Arial"/>
                <a:cs typeface="Arial"/>
              </a:rPr>
              <a:t>Οι υπόλοιποι κατάλογοι ανήκουν στο σύστημα</a:t>
            </a:r>
            <a:endParaRPr lang="en-GB" sz="1600" dirty="0" smtClean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020585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22145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42467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2570691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791013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643023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78226" y="949249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958909" y="1053207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28859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2: </a:t>
            </a:r>
            <a:r>
              <a:rPr lang="el-GR" sz="2800" dirty="0" smtClean="0">
                <a:latin typeface="Arial"/>
                <a:cs typeface="Arial"/>
              </a:rPr>
              <a:t>Διαγραφή δεδομένων ενός αρχείου μέσω του </a:t>
            </a:r>
            <a:r>
              <a:rPr lang="en-GB" sz="2800" dirty="0" smtClean="0">
                <a:latin typeface="Arial"/>
                <a:cs typeface="Arial"/>
              </a:rPr>
              <a:t>INSERT MODE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Ανοίγω πάλι το προηγούμενο αρχείο</a:t>
            </a:r>
            <a:r>
              <a:rPr lang="en-GB" sz="1800" dirty="0" smtClean="0">
                <a:latin typeface="Arial"/>
                <a:cs typeface="Arial"/>
              </a:rPr>
              <a:t> (test1)</a:t>
            </a:r>
            <a:r>
              <a:rPr lang="el-GR" sz="1800" dirty="0" smtClean="0">
                <a:latin typeface="Arial"/>
                <a:cs typeface="Arial"/>
              </a:rPr>
              <a:t> με το </a:t>
            </a:r>
            <a:r>
              <a:rPr lang="en-GB" sz="1800" dirty="0" smtClean="0">
                <a:latin typeface="Arial"/>
                <a:cs typeface="Arial"/>
              </a:rPr>
              <a:t>vi editor.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vi test1</a:t>
            </a:r>
          </a:p>
          <a:p>
            <a:r>
              <a:rPr lang="el-GR" sz="1800" dirty="0" smtClean="0">
                <a:latin typeface="Arial"/>
                <a:cs typeface="Arial"/>
              </a:rPr>
              <a:t>Θέλω να σβήσω ότι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δεδομένα έχει το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Μπορώ να σβήσω τα προηγούμενα δεδομένα είτε μέσα από το </a:t>
            </a:r>
            <a:r>
              <a:rPr lang="en-GB" sz="1800" dirty="0" smtClean="0">
                <a:latin typeface="Arial"/>
                <a:cs typeface="Arial"/>
              </a:rPr>
              <a:t>COMMAND MODE </a:t>
            </a:r>
            <a:r>
              <a:rPr lang="el-GR" sz="1800" dirty="0" smtClean="0">
                <a:latin typeface="Arial"/>
                <a:cs typeface="Arial"/>
              </a:rPr>
              <a:t>είτε μέσα από το </a:t>
            </a:r>
            <a:r>
              <a:rPr lang="en-GB" sz="1800" dirty="0" smtClean="0">
                <a:latin typeface="Arial"/>
                <a:cs typeface="Arial"/>
              </a:rPr>
              <a:t>INSERT MODE.</a:t>
            </a:r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Αν μπω στο </a:t>
            </a:r>
            <a:r>
              <a:rPr lang="en-GB" sz="1800" dirty="0" smtClean="0">
                <a:latin typeface="Arial"/>
                <a:cs typeface="Arial"/>
              </a:rPr>
              <a:t>INSERT MODE </a:t>
            </a:r>
            <a:r>
              <a:rPr lang="el-GR" sz="1800" dirty="0" smtClean="0">
                <a:latin typeface="Arial"/>
                <a:cs typeface="Arial"/>
              </a:rPr>
              <a:t>σβήνω τα δεδομένα με το </a:t>
            </a:r>
            <a:r>
              <a:rPr lang="en-GB" sz="1800" dirty="0" smtClean="0">
                <a:latin typeface="Arial"/>
                <a:cs typeface="Arial"/>
              </a:rPr>
              <a:t>DELETE. </a:t>
            </a:r>
            <a:r>
              <a:rPr lang="el-GR" sz="1800" dirty="0" smtClean="0">
                <a:latin typeface="Arial"/>
                <a:cs typeface="Arial"/>
              </a:rPr>
              <a:t>Πάω τον  κέρσορα στο τέλος της τελευταίας γραμμής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με τα βελάκια στο πληκτρολόγιο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και αρχίζω να σβήνω. Εκτελέστε το.</a:t>
            </a:r>
            <a:endParaRPr lang="en-GB" sz="1800" dirty="0" smtClean="0">
              <a:latin typeface="Arial"/>
              <a:cs typeface="Arial"/>
            </a:endParaRPr>
          </a:p>
          <a:p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Όταν σβήσετε όλα τα δεδομένα, τερματίστε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dirty="0" smtClean="0">
                <a:latin typeface="Arial"/>
                <a:cs typeface="Arial"/>
              </a:rPr>
              <a:t>χωρίς όμως να έχετε αποθηκεύσει τις αλλαγές που κάνατε, γιατί θα τις επαναλάβετε στη συνέχεια μέσα από το </a:t>
            </a:r>
            <a:r>
              <a:rPr lang="en-GB" sz="1800" dirty="0" smtClean="0">
                <a:latin typeface="Arial"/>
                <a:cs typeface="Arial"/>
              </a:rPr>
              <a:t>COMMAND MODE. </a:t>
            </a:r>
            <a:r>
              <a:rPr lang="el-GR" sz="1800" dirty="0" smtClean="0">
                <a:latin typeface="Arial"/>
                <a:cs typeface="Arial"/>
              </a:rPr>
              <a:t>Για να τερματιστεί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u="sng" dirty="0" smtClean="0">
                <a:latin typeface="Arial"/>
                <a:cs typeface="Arial"/>
              </a:rPr>
              <a:t>χωρίς να έχουν αποθηκευθεί</a:t>
            </a:r>
            <a:r>
              <a:rPr lang="el-GR" sz="1800" dirty="0" smtClean="0">
                <a:latin typeface="Arial"/>
                <a:cs typeface="Arial"/>
              </a:rPr>
              <a:t> οι αλλαγές,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πάτε στο </a:t>
            </a:r>
            <a:r>
              <a:rPr lang="en-GB" sz="1800" dirty="0" smtClean="0">
                <a:latin typeface="Arial"/>
                <a:cs typeface="Arial"/>
              </a:rPr>
              <a:t>LAST LINE MODE </a:t>
            </a:r>
            <a:r>
              <a:rPr lang="el-GR" sz="1800" dirty="0" smtClean="0">
                <a:latin typeface="Arial"/>
                <a:cs typeface="Arial"/>
              </a:rPr>
              <a:t>και πληκτρολογείτε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q!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latin typeface="Arial"/>
                <a:cs typeface="Arial"/>
              </a:rPr>
              <a:t>quit without saving.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endParaRPr lang="en-GB" sz="1800" dirty="0">
              <a:latin typeface="Arial"/>
              <a:cs typeface="Arial"/>
            </a:endParaRPr>
          </a:p>
          <a:p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72070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2: </a:t>
            </a:r>
            <a:r>
              <a:rPr lang="el-GR" sz="2800" dirty="0">
                <a:latin typeface="Arial"/>
                <a:cs typeface="Arial"/>
              </a:rPr>
              <a:t>Διαγραφή </a:t>
            </a:r>
            <a:r>
              <a:rPr lang="el-GR" sz="2800" dirty="0" smtClean="0">
                <a:latin typeface="Arial"/>
                <a:cs typeface="Arial"/>
              </a:rPr>
              <a:t>δεδομένων ενός αρχείου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>
                <a:latin typeface="Arial"/>
                <a:cs typeface="Arial"/>
              </a:rPr>
              <a:t>μέσω του </a:t>
            </a:r>
            <a:r>
              <a:rPr lang="en-GB" sz="2800" dirty="0" smtClean="0">
                <a:latin typeface="Arial"/>
                <a:cs typeface="Arial"/>
              </a:rPr>
              <a:t>COMMAND </a:t>
            </a:r>
            <a:r>
              <a:rPr lang="en-GB" sz="2800" dirty="0">
                <a:latin typeface="Arial"/>
                <a:cs typeface="Arial"/>
              </a:rPr>
              <a:t>MODE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Θέλουμε να τροποποιήσουμε το προηγούμενο αρχείο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 με το </a:t>
            </a:r>
            <a:r>
              <a:rPr lang="en-GB" sz="1800" dirty="0" smtClean="0">
                <a:latin typeface="Arial"/>
                <a:cs typeface="Arial"/>
              </a:rPr>
              <a:t>vi</a:t>
            </a:r>
            <a:r>
              <a:rPr lang="el-GR" sz="1800" dirty="0" smtClean="0">
                <a:latin typeface="Arial"/>
                <a:cs typeface="Arial"/>
              </a:rPr>
              <a:t> μέσω του </a:t>
            </a:r>
            <a:r>
              <a:rPr lang="en-GB" sz="1800" dirty="0" smtClean="0">
                <a:latin typeface="Arial"/>
                <a:cs typeface="Arial"/>
              </a:rPr>
              <a:t>COMMAND MODE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Ανοίξτε πάλι το </a:t>
            </a:r>
            <a:r>
              <a:rPr lang="en-GB" sz="1800" dirty="0" smtClean="0">
                <a:latin typeface="Arial"/>
                <a:cs typeface="Arial"/>
              </a:rPr>
              <a:t>test1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</a:t>
            </a:r>
            <a:r>
              <a:rPr lang="el-GR" sz="1800" dirty="0" smtClean="0">
                <a:latin typeface="Arial"/>
                <a:cs typeface="Arial"/>
              </a:rPr>
              <a:t> (πληκτρολογώντας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vi test1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.</a:t>
            </a:r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Βρίσκεστε στο </a:t>
            </a:r>
            <a:r>
              <a:rPr lang="en-GB" sz="1800" dirty="0" smtClean="0">
                <a:latin typeface="Arial"/>
                <a:cs typeface="Arial"/>
              </a:rPr>
              <a:t>COMMAND MODE.</a:t>
            </a:r>
          </a:p>
          <a:p>
            <a:r>
              <a:rPr lang="el-GR" sz="1800" dirty="0" smtClean="0">
                <a:latin typeface="Arial"/>
                <a:cs typeface="Arial"/>
              </a:rPr>
              <a:t>Πάτε τον κέρσορα σε κάποια γραμμή με τα βέλη στο πληκτρολόγιο και πληκτρολογείτε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dd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Μόλις σβήσατε μια γραμμή.</a:t>
            </a:r>
          </a:p>
          <a:p>
            <a:r>
              <a:rPr lang="el-GR" sz="1800" dirty="0" smtClean="0">
                <a:latin typeface="Arial"/>
                <a:cs typeface="Arial"/>
              </a:rPr>
              <a:t>Αν θέλετε να σβήσετε Χ γραμμές από εκεί που βρίσκεται ο κέρσορας, πληκτρολογείτε πρώτα τον αριθμό</a:t>
            </a:r>
            <a:r>
              <a:rPr lang="en-GB" sz="1800" dirty="0" smtClean="0">
                <a:latin typeface="Arial"/>
                <a:cs typeface="Arial"/>
              </a:rPr>
              <a:t> X</a:t>
            </a:r>
            <a:r>
              <a:rPr lang="el-GR" sz="1800" dirty="0" smtClean="0">
                <a:latin typeface="Arial"/>
                <a:cs typeface="Arial"/>
              </a:rPr>
              <a:t> και αμέσως μετά πατάτε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dd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Αν θέλετε να ακυρώσετε την προηγούμενη εντολή που δώσατε, πληκτρολογείτε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u </a:t>
            </a:r>
            <a:r>
              <a:rPr lang="en-GB" sz="1800" dirty="0" smtClean="0">
                <a:latin typeface="Arial"/>
                <a:cs typeface="Arial"/>
              </a:rPr>
              <a:t>(</a:t>
            </a:r>
            <a:r>
              <a:rPr lang="el-GR" sz="1800" dirty="0" smtClean="0">
                <a:latin typeface="Arial"/>
                <a:cs typeface="Arial"/>
              </a:rPr>
              <a:t>είναι το </a:t>
            </a:r>
            <a:r>
              <a:rPr lang="en-GB" sz="1800" dirty="0" smtClean="0">
                <a:latin typeface="Arial"/>
                <a:cs typeface="Arial"/>
              </a:rPr>
              <a:t>undo).</a:t>
            </a:r>
          </a:p>
          <a:p>
            <a:r>
              <a:rPr lang="el-GR" sz="1800" dirty="0">
                <a:latin typeface="Arial"/>
                <a:cs typeface="Arial"/>
              </a:rPr>
              <a:t>Αν θέλετε να </a:t>
            </a:r>
            <a:r>
              <a:rPr lang="el-GR" sz="1800" dirty="0" smtClean="0">
                <a:latin typeface="Arial"/>
                <a:cs typeface="Arial"/>
              </a:rPr>
              <a:t>ακυρώσετε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την πιο </a:t>
            </a:r>
            <a:r>
              <a:rPr lang="el-GR" sz="1800" dirty="0">
                <a:latin typeface="Arial"/>
                <a:cs typeface="Arial"/>
              </a:rPr>
              <a:t>προηγούμενη εντολή που δώσατε, </a:t>
            </a:r>
            <a:r>
              <a:rPr lang="el-GR" sz="1800" dirty="0" smtClean="0">
                <a:latin typeface="Arial"/>
                <a:cs typeface="Arial"/>
              </a:rPr>
              <a:t>ξανά πληκτρολογείτε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Τερματίστε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vi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χωρίς να αποθηκεύσετε τις αλλαγές που κάνατε.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57901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l-GR" sz="2800" dirty="0" smtClean="0">
                <a:latin typeface="Arial"/>
                <a:cs typeface="Arial"/>
              </a:rPr>
              <a:t>3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Μετακίνηση εντός </a:t>
            </a:r>
            <a:r>
              <a:rPr lang="el-GR" sz="2800" dirty="0">
                <a:latin typeface="Arial"/>
                <a:cs typeface="Arial"/>
              </a:rPr>
              <a:t>αρχείου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l-GR" sz="2800" dirty="0">
                <a:latin typeface="Arial"/>
                <a:cs typeface="Arial"/>
              </a:rPr>
              <a:t>μέσω του </a:t>
            </a:r>
            <a:r>
              <a:rPr lang="en-GB" sz="2800" dirty="0">
                <a:latin typeface="Arial"/>
                <a:cs typeface="Arial"/>
              </a:rPr>
              <a:t>COMMAND MODE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>
                <a:latin typeface="Arial"/>
                <a:cs typeface="Arial"/>
              </a:rPr>
              <a:t>Ανοίξτε πάλι το </a:t>
            </a:r>
            <a:r>
              <a:rPr lang="en-GB" sz="1800" dirty="0">
                <a:latin typeface="Arial"/>
                <a:cs typeface="Arial"/>
              </a:rPr>
              <a:t>test1 </a:t>
            </a:r>
            <a:r>
              <a:rPr lang="el-GR" sz="1800" dirty="0">
                <a:latin typeface="Arial"/>
                <a:cs typeface="Arial"/>
              </a:rPr>
              <a:t>με το </a:t>
            </a:r>
            <a:r>
              <a:rPr lang="en-GB" sz="1800" dirty="0">
                <a:latin typeface="Arial"/>
                <a:cs typeface="Arial"/>
              </a:rPr>
              <a:t>vi.</a:t>
            </a:r>
            <a:r>
              <a:rPr lang="el-GR" sz="1800" dirty="0">
                <a:latin typeface="Arial"/>
                <a:cs typeface="Arial"/>
              </a:rPr>
              <a:t> Βρίσκεστε στο </a:t>
            </a:r>
            <a:r>
              <a:rPr lang="en-GB" sz="1800" dirty="0">
                <a:latin typeface="Arial"/>
                <a:cs typeface="Arial"/>
              </a:rPr>
              <a:t>COMMAND MODE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Για να μετακινήσετε τον κέρσορα στη δεύτερη γραμμή, πληκτρολογείτε τον αριθμό της  γραμμής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l-GR" sz="1800" dirty="0" smtClean="0">
                <a:latin typeface="Arial"/>
                <a:cs typeface="Arial"/>
              </a:rPr>
              <a:t> και αμέσως μετά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πληκτρολογείτε ταυτόχρονα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g</a:t>
            </a:r>
          </a:p>
          <a:p>
            <a:r>
              <a:rPr lang="el-GR" sz="1800" dirty="0" smtClean="0">
                <a:latin typeface="Arial"/>
                <a:cs typeface="Arial"/>
              </a:rPr>
              <a:t>Για να μετακινήσετε τον </a:t>
            </a:r>
            <a:r>
              <a:rPr lang="el-GR" sz="1800" dirty="0">
                <a:latin typeface="Arial"/>
                <a:cs typeface="Arial"/>
              </a:rPr>
              <a:t>κέρσορα </a:t>
            </a:r>
            <a:r>
              <a:rPr lang="el-GR" sz="1800" dirty="0" smtClean="0">
                <a:latin typeface="Arial"/>
                <a:cs typeface="Arial"/>
              </a:rPr>
              <a:t>στη</a:t>
            </a:r>
            <a:r>
              <a:rPr lang="el-GR" sz="1800" dirty="0">
                <a:latin typeface="Arial"/>
                <a:cs typeface="Arial"/>
              </a:rPr>
              <a:t>ν</a:t>
            </a:r>
            <a:r>
              <a:rPr lang="el-GR" sz="1800" dirty="0" smtClean="0">
                <a:latin typeface="Arial"/>
                <a:cs typeface="Arial"/>
              </a:rPr>
              <a:t> τελευταία </a:t>
            </a:r>
            <a:r>
              <a:rPr lang="el-GR" sz="1800" dirty="0">
                <a:latin typeface="Arial"/>
                <a:cs typeface="Arial"/>
              </a:rPr>
              <a:t>γραμμή, </a:t>
            </a:r>
            <a:r>
              <a:rPr lang="el-GR" sz="1800" dirty="0" smtClean="0">
                <a:latin typeface="Arial"/>
                <a:cs typeface="Arial"/>
              </a:rPr>
              <a:t>χωρίς να ξέρετε τον αριθμό της, πληκτρολογείτε μόνο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 g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Σβήστε την τελευταία γραμμή με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&amp;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dd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στην συνέχεια αποθηκεύστε τις αλλαγές χωρίς να τερματίσετε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vi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, πηγαίνοντας στο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LAST LINE MODE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πληκτρολογώντας μόνο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(&amp;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ENTER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Σβήστε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τη νέα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τελευταία γραμμή με το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SHIFT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dd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και στην συνέχεια αποθηκεύστε τις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αλλαγές, τερματίζοντας ταυτόχρονα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vi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8875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4: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8296"/>
          </a:xfrm>
        </p:spPr>
        <p:txBody>
          <a:bodyPr>
            <a:normAutofit fontScale="85000" lnSpcReduction="10000"/>
          </a:bodyPr>
          <a:lstStyle/>
          <a:p>
            <a:r>
              <a:rPr lang="el-GR" sz="1900" dirty="0">
                <a:latin typeface="Arial"/>
                <a:cs typeface="Arial"/>
              </a:rPr>
              <a:t>Ανοίξτε πάλι το </a:t>
            </a:r>
            <a:r>
              <a:rPr lang="en-GB" sz="1900" dirty="0">
                <a:latin typeface="Arial"/>
                <a:cs typeface="Arial"/>
              </a:rPr>
              <a:t>test1 </a:t>
            </a:r>
            <a:r>
              <a:rPr lang="el-GR" sz="1900" dirty="0">
                <a:latin typeface="Arial"/>
                <a:cs typeface="Arial"/>
              </a:rPr>
              <a:t>με το </a:t>
            </a:r>
            <a:r>
              <a:rPr lang="en-GB" sz="1900" dirty="0">
                <a:latin typeface="Arial"/>
                <a:cs typeface="Arial"/>
              </a:rPr>
              <a:t>vi.</a:t>
            </a:r>
            <a:r>
              <a:rPr lang="el-GR" sz="1900" dirty="0">
                <a:latin typeface="Arial"/>
                <a:cs typeface="Arial"/>
              </a:rPr>
              <a:t> Βρίσκεστε στο </a:t>
            </a:r>
            <a:r>
              <a:rPr lang="en-GB" sz="1900" dirty="0">
                <a:latin typeface="Arial"/>
                <a:cs typeface="Arial"/>
              </a:rPr>
              <a:t>COMMAND MODE.</a:t>
            </a:r>
          </a:p>
          <a:p>
            <a:endParaRPr lang="el-GR" sz="1900" dirty="0" smtClean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Θέλετε </a:t>
            </a:r>
            <a:r>
              <a:rPr lang="el-GR" sz="1900" dirty="0">
                <a:latin typeface="Arial"/>
                <a:cs typeface="Arial"/>
              </a:rPr>
              <a:t>να </a:t>
            </a:r>
            <a:r>
              <a:rPr lang="el-GR" sz="1900" dirty="0" smtClean="0">
                <a:latin typeface="Arial"/>
                <a:cs typeface="Arial"/>
              </a:rPr>
              <a:t>σβήσετε </a:t>
            </a:r>
            <a:r>
              <a:rPr lang="el-GR" sz="1900" dirty="0">
                <a:latin typeface="Arial"/>
                <a:cs typeface="Arial"/>
              </a:rPr>
              <a:t>ότι</a:t>
            </a:r>
            <a:r>
              <a:rPr lang="en-GB" sz="1900" dirty="0">
                <a:latin typeface="Arial"/>
                <a:cs typeface="Arial"/>
              </a:rPr>
              <a:t> </a:t>
            </a:r>
            <a:r>
              <a:rPr lang="el-GR" sz="1900" dirty="0">
                <a:latin typeface="Arial"/>
                <a:cs typeface="Arial"/>
              </a:rPr>
              <a:t>δεδομένα έχει το </a:t>
            </a:r>
            <a:r>
              <a:rPr lang="en-GB" sz="1900" dirty="0">
                <a:latin typeface="Arial"/>
                <a:cs typeface="Arial"/>
              </a:rPr>
              <a:t>test1 </a:t>
            </a:r>
            <a:r>
              <a:rPr lang="el-GR" sz="1900" dirty="0">
                <a:latin typeface="Arial"/>
                <a:cs typeface="Arial"/>
              </a:rPr>
              <a:t>και να τα </a:t>
            </a:r>
            <a:r>
              <a:rPr lang="el-GR" sz="1900" dirty="0" smtClean="0">
                <a:latin typeface="Arial"/>
                <a:cs typeface="Arial"/>
              </a:rPr>
              <a:t>αντικαταστήσετε </a:t>
            </a:r>
            <a:r>
              <a:rPr lang="el-GR" sz="1900" dirty="0">
                <a:latin typeface="Arial"/>
                <a:cs typeface="Arial"/>
              </a:rPr>
              <a:t>με τα ονόματα 5 φίλων και πληροφορίες τους όπως από ποιά πόλη είναι. Σε κάθε γραμμή </a:t>
            </a:r>
            <a:r>
              <a:rPr lang="el-GR" sz="1900" dirty="0" smtClean="0">
                <a:latin typeface="Arial"/>
                <a:cs typeface="Arial"/>
              </a:rPr>
              <a:t>βάζετε </a:t>
            </a:r>
            <a:r>
              <a:rPr lang="el-GR" sz="1900" dirty="0">
                <a:latin typeface="Arial"/>
                <a:cs typeface="Arial"/>
              </a:rPr>
              <a:t>τα στοιχεία ενός ατόμου, ξεκινώντας από το όνομα και μετά </a:t>
            </a:r>
            <a:r>
              <a:rPr lang="el-GR" sz="1900" dirty="0" smtClean="0">
                <a:latin typeface="Arial"/>
                <a:cs typeface="Arial"/>
              </a:rPr>
              <a:t>την πόλη και μετά τον αύξοντα αριθμό του ατόμου. </a:t>
            </a:r>
            <a:r>
              <a:rPr lang="el-GR" sz="1900" dirty="0">
                <a:latin typeface="Arial"/>
                <a:cs typeface="Arial"/>
              </a:rPr>
              <a:t>Μεταξύ των στοιχείων </a:t>
            </a:r>
            <a:r>
              <a:rPr lang="el-GR" sz="1900" dirty="0" smtClean="0">
                <a:latin typeface="Arial"/>
                <a:cs typeface="Arial"/>
              </a:rPr>
              <a:t>σε μια σειρά υπάρχουν </a:t>
            </a:r>
            <a:r>
              <a:rPr lang="en-GB" sz="1900" dirty="0" smtClean="0">
                <a:latin typeface="Arial"/>
                <a:cs typeface="Arial"/>
              </a:rPr>
              <a:t>tab.</a:t>
            </a:r>
            <a:endParaRPr lang="el-GR" sz="1900" dirty="0" smtClean="0">
              <a:latin typeface="Arial"/>
              <a:cs typeface="Arial"/>
            </a:endParaRPr>
          </a:p>
          <a:p>
            <a:endParaRPr lang="el-GR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Θέλετε να πάει αυτόματα ο κερσόρας στην γραμμή και θέση εκείνη που έχει το όνομα ενός συγκεκριμένου ατόμου. Για να γίνει αυτό, πρέπει να βρίσκεστε στο </a:t>
            </a:r>
            <a:r>
              <a:rPr lang="en-GB" sz="1900" dirty="0" smtClean="0">
                <a:latin typeface="Arial"/>
                <a:cs typeface="Arial"/>
              </a:rPr>
              <a:t>COMMAND MODE. </a:t>
            </a:r>
            <a:r>
              <a:rPr lang="el-GR" sz="1900" dirty="0" smtClean="0">
                <a:latin typeface="Arial"/>
                <a:cs typeface="Arial"/>
              </a:rPr>
              <a:t>Πληκτρολογείτε 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/ </a:t>
            </a:r>
            <a:r>
              <a:rPr lang="el-GR" sz="1900" dirty="0" smtClean="0">
                <a:latin typeface="Arial"/>
                <a:cs typeface="Arial"/>
              </a:rPr>
              <a:t>και στη συνέχεια βλέπετε τον κέρσορα να πηγαίνει στην τελευταία γραμμή του </a:t>
            </a:r>
            <a:r>
              <a:rPr lang="en-GB" sz="1900" dirty="0" smtClean="0">
                <a:latin typeface="Arial"/>
                <a:cs typeface="Arial"/>
              </a:rPr>
              <a:t>terminal. </a:t>
            </a:r>
            <a:r>
              <a:rPr lang="el-GR" sz="1900" dirty="0" smtClean="0">
                <a:latin typeface="Arial"/>
                <a:cs typeface="Arial"/>
              </a:rPr>
              <a:t>Πληκτρολογείτε το όνομα του ατόμου, πατάτε </a:t>
            </a:r>
            <a:r>
              <a:rPr lang="en-GB" sz="1900" dirty="0" smtClean="0">
                <a:latin typeface="Arial"/>
                <a:cs typeface="Arial"/>
              </a:rPr>
              <a:t>ENTER </a:t>
            </a:r>
            <a:r>
              <a:rPr lang="el-GR" sz="1900" dirty="0" smtClean="0">
                <a:latin typeface="Arial"/>
                <a:cs typeface="Arial"/>
              </a:rPr>
              <a:t>και ο κέρσορας πηγαίνει στην θέση που βρίσκεται το όνομα.</a:t>
            </a:r>
          </a:p>
          <a:p>
            <a:endParaRPr lang="el-GR" sz="1900" dirty="0" smtClean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Αν το όνομα υπάρχει περισσότερες από μια φορές στο </a:t>
            </a:r>
            <a:r>
              <a:rPr lang="en-GB" sz="1900" dirty="0" smtClean="0">
                <a:latin typeface="Arial"/>
                <a:cs typeface="Arial"/>
              </a:rPr>
              <a:t>file, </a:t>
            </a:r>
            <a:r>
              <a:rPr lang="el-GR" sz="1900" dirty="0" smtClean="0">
                <a:latin typeface="Arial"/>
                <a:cs typeface="Arial"/>
              </a:rPr>
              <a:t>τότε κάθε φορά που πατάτε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 /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ENTER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, ο κέρσορας μετακινείται στην επόμενη θέση.</a:t>
            </a:r>
          </a:p>
          <a:p>
            <a:endParaRPr lang="el-GR" sz="19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Δοκιμάστε το ίδιο όπως παραπάνω, ψάχνοντας μέσα στο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file 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για  ένα συγκεκριμένο γράμμα του αλφάβητου αντί για ένα ολόκληρο όνομα.</a:t>
            </a:r>
          </a:p>
          <a:p>
            <a:endParaRPr lang="el-GR" sz="19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Αποθηκεύστε τις αλλαγές χωρίς να τερματίσετε το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vi.</a:t>
            </a:r>
            <a:endParaRPr lang="el-GR" sz="1900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17672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5: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8296"/>
          </a:xfrm>
        </p:spPr>
        <p:txBody>
          <a:bodyPr>
            <a:normAutofit lnSpcReduction="10000"/>
          </a:bodyPr>
          <a:lstStyle/>
          <a:p>
            <a:r>
              <a:rPr lang="el-GR" sz="1900" dirty="0" smtClean="0">
                <a:latin typeface="Arial"/>
                <a:cs typeface="Arial"/>
              </a:rPr>
              <a:t>Σε συνέχεια της προηγούμενης άσκησης, </a:t>
            </a:r>
            <a:r>
              <a:rPr lang="el-GR" sz="1900" dirty="0">
                <a:latin typeface="Arial"/>
                <a:cs typeface="Arial"/>
              </a:rPr>
              <a:t>β</a:t>
            </a:r>
            <a:r>
              <a:rPr lang="el-GR" sz="1900" dirty="0" smtClean="0">
                <a:latin typeface="Arial"/>
                <a:cs typeface="Arial"/>
              </a:rPr>
              <a:t>ρίσκεστε </a:t>
            </a:r>
            <a:r>
              <a:rPr lang="el-GR" sz="1900" dirty="0">
                <a:latin typeface="Arial"/>
                <a:cs typeface="Arial"/>
              </a:rPr>
              <a:t>στο </a:t>
            </a:r>
            <a:r>
              <a:rPr lang="en-GB" sz="1900" dirty="0">
                <a:latin typeface="Arial"/>
                <a:cs typeface="Arial"/>
              </a:rPr>
              <a:t>COMMAND MODE</a:t>
            </a:r>
            <a:r>
              <a:rPr lang="en-GB" sz="1900" dirty="0" smtClean="0">
                <a:latin typeface="Arial"/>
                <a:cs typeface="Arial"/>
              </a:rPr>
              <a:t>.</a:t>
            </a:r>
            <a:endParaRPr lang="el-GR" sz="1900" dirty="0" smtClean="0">
              <a:latin typeface="Arial"/>
              <a:cs typeface="Arial"/>
            </a:endParaRPr>
          </a:p>
          <a:p>
            <a:endParaRPr lang="el-GR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Θέλετε να αντικαταστήσετε την τιμή 5 με την λέξη </a:t>
            </a:r>
            <a:r>
              <a:rPr lang="en-GB" sz="1900" dirty="0" smtClean="0">
                <a:latin typeface="Arial"/>
                <a:cs typeface="Arial"/>
              </a:rPr>
              <a:t>final.</a:t>
            </a:r>
          </a:p>
          <a:p>
            <a:endParaRPr lang="en-GB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Πάτε στο </a:t>
            </a:r>
            <a:r>
              <a:rPr lang="en-GB" sz="1900" dirty="0" smtClean="0">
                <a:latin typeface="Arial"/>
                <a:cs typeface="Arial"/>
              </a:rPr>
              <a:t>LAST LINE MODE </a:t>
            </a:r>
            <a:r>
              <a:rPr lang="el-GR" sz="1900" dirty="0" smtClean="0">
                <a:latin typeface="Arial"/>
                <a:cs typeface="Arial"/>
              </a:rPr>
              <a:t>και πληκτρολογείτε</a:t>
            </a:r>
            <a:r>
              <a:rPr lang="en-GB" sz="1900" dirty="0" smtClean="0">
                <a:latin typeface="Arial"/>
                <a:cs typeface="Arial"/>
              </a:rPr>
              <a:t>:</a:t>
            </a:r>
          </a:p>
          <a:p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%s/5/final/g</a:t>
            </a:r>
          </a:p>
          <a:p>
            <a:endParaRPr lang="en-GB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Το </a:t>
            </a:r>
            <a:r>
              <a:rPr lang="en-GB" sz="1900" dirty="0" smtClean="0">
                <a:latin typeface="Arial"/>
                <a:cs typeface="Arial"/>
              </a:rPr>
              <a:t>s </a:t>
            </a:r>
            <a:r>
              <a:rPr lang="el-GR" sz="1900" dirty="0" smtClean="0">
                <a:latin typeface="Arial"/>
                <a:cs typeface="Arial"/>
              </a:rPr>
              <a:t>σημαίνει </a:t>
            </a:r>
            <a:r>
              <a:rPr lang="en-GB" sz="1900" dirty="0" smtClean="0">
                <a:latin typeface="Arial"/>
                <a:cs typeface="Arial"/>
              </a:rPr>
              <a:t>substitute. </a:t>
            </a:r>
            <a:r>
              <a:rPr lang="el-GR" sz="1900" dirty="0" smtClean="0">
                <a:latin typeface="Arial"/>
                <a:cs typeface="Arial"/>
              </a:rPr>
              <a:t>Μεταξύ της πρώτης και δεύτερης </a:t>
            </a:r>
            <a:r>
              <a:rPr lang="en-GB" sz="1900" dirty="0" smtClean="0">
                <a:latin typeface="Arial"/>
                <a:cs typeface="Arial"/>
              </a:rPr>
              <a:t>/ </a:t>
            </a:r>
            <a:r>
              <a:rPr lang="el-GR" sz="1900" dirty="0" smtClean="0">
                <a:latin typeface="Arial"/>
                <a:cs typeface="Arial"/>
              </a:rPr>
              <a:t>εισάγετε τον ή τους χαρακτήρες που θέλετε να αντικατασταθούν, ενώ μεταξύ της δεύτερης και τρίτης / εισάγετε τον ή τους χαρακτήρες που θέλετε να αντικαταστήσουν τους πρώτους.</a:t>
            </a:r>
          </a:p>
          <a:p>
            <a:r>
              <a:rPr lang="el-GR" sz="1900" dirty="0" smtClean="0">
                <a:latin typeface="Arial"/>
                <a:cs typeface="Arial"/>
              </a:rPr>
              <a:t>το </a:t>
            </a:r>
            <a:r>
              <a:rPr lang="en-GB" sz="1900" dirty="0" smtClean="0">
                <a:latin typeface="Arial"/>
                <a:cs typeface="Arial"/>
              </a:rPr>
              <a:t>% </a:t>
            </a:r>
            <a:r>
              <a:rPr lang="el-GR" sz="1900" dirty="0" smtClean="0">
                <a:latin typeface="Arial"/>
                <a:cs typeface="Arial"/>
              </a:rPr>
              <a:t>σημαίνει αντικατάσταση</a:t>
            </a:r>
            <a:r>
              <a:rPr lang="en-GB" sz="1900" dirty="0" smtClean="0">
                <a:latin typeface="Arial"/>
                <a:cs typeface="Arial"/>
              </a:rPr>
              <a:t> </a:t>
            </a:r>
            <a:r>
              <a:rPr lang="el-GR" sz="1900" dirty="0" smtClean="0">
                <a:latin typeface="Arial"/>
                <a:cs typeface="Arial"/>
              </a:rPr>
              <a:t>σε όλες τις γραμμές</a:t>
            </a:r>
          </a:p>
          <a:p>
            <a:r>
              <a:rPr lang="el-GR" sz="1900" dirty="0">
                <a:latin typeface="Arial"/>
                <a:cs typeface="Arial"/>
              </a:rPr>
              <a:t>Το </a:t>
            </a:r>
            <a:r>
              <a:rPr lang="en-GB" sz="1900" dirty="0">
                <a:latin typeface="Arial"/>
                <a:cs typeface="Arial"/>
              </a:rPr>
              <a:t>g </a:t>
            </a:r>
            <a:r>
              <a:rPr lang="el-GR" sz="1900" dirty="0">
                <a:latin typeface="Arial"/>
                <a:cs typeface="Arial"/>
              </a:rPr>
              <a:t>σημαίνει </a:t>
            </a:r>
            <a:r>
              <a:rPr lang="en-GB" sz="1900" dirty="0" smtClean="0">
                <a:latin typeface="Arial"/>
                <a:cs typeface="Arial"/>
              </a:rPr>
              <a:t>global</a:t>
            </a:r>
            <a:r>
              <a:rPr lang="el-GR" sz="1900" dirty="0" smtClean="0">
                <a:latin typeface="Arial"/>
                <a:cs typeface="Arial"/>
              </a:rPr>
              <a:t>, δηλαδή αντικατάσταση περισσότερες από μια φορές στην ίδια γραμμή, εφόσον υπάρχει.</a:t>
            </a:r>
          </a:p>
          <a:p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Τερματίστε </a:t>
            </a:r>
            <a:r>
              <a:rPr lang="el-GR" sz="1900" dirty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vi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 δίχως να αποθηκεύσετε τις αλλαγές.</a:t>
            </a:r>
            <a:endParaRPr lang="el-GR" sz="1900" dirty="0">
              <a:latin typeface="Arial"/>
              <a:cs typeface="Arial"/>
            </a:endParaRPr>
          </a:p>
          <a:p>
            <a:endParaRPr lang="el-GR" sz="19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84485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l-GR" sz="2800" dirty="0" smtClean="0">
                <a:latin typeface="Arial"/>
                <a:cs typeface="Arial"/>
              </a:rPr>
              <a:t>6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Δημιουργείστε ένα νέο </a:t>
            </a:r>
            <a:r>
              <a:rPr lang="en-GB" sz="1800" dirty="0" smtClean="0">
                <a:latin typeface="Arial"/>
                <a:cs typeface="Arial"/>
              </a:rPr>
              <a:t>file</a:t>
            </a:r>
            <a:r>
              <a:rPr lang="el-GR" sz="1800" dirty="0" smtClean="0">
                <a:latin typeface="Arial"/>
                <a:cs typeface="Arial"/>
              </a:rPr>
              <a:t> με το δικό σας περιεχόμενο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χρησιμοποιήστε όλες τις προηγούμενες εντολές που μάθατε για 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</a:p>
        </p:txBody>
      </p:sp>
    </p:spTree>
    <p:extLst>
      <p:ext uri="{BB962C8B-B14F-4D97-AF65-F5344CB8AC3E}">
        <p14:creationId xmlns:p14="http://schemas.microsoft.com/office/powerpoint/2010/main" val="19904530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Awk</a:t>
            </a:r>
            <a:r>
              <a:rPr lang="en-US" sz="2800" dirty="0" smtClean="0">
                <a:latin typeface="Arial"/>
                <a:cs typeface="Arial"/>
              </a:rPr>
              <a:t>:</a:t>
            </a:r>
            <a:r>
              <a:rPr lang="el-GR" sz="2800" dirty="0" smtClean="0">
                <a:latin typeface="Arial"/>
                <a:cs typeface="Arial"/>
              </a:rPr>
              <a:t> Επιλογή στήλης από ένα αρχείο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995" y="1033268"/>
            <a:ext cx="8229600" cy="445375"/>
          </a:xfrm>
        </p:spPr>
        <p:txBody>
          <a:bodyPr>
            <a:normAutofit/>
          </a:bodyPr>
          <a:lstStyle/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‘{print $1}’ test1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&gt; test2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496689" y="1860145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1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667847" y="2495145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453995" y="1860145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A1   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A2   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A3   B3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B4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3995" y="4235656"/>
            <a:ext cx="8229600" cy="445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‘{print $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}’ test1 &gt; test2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2496689" y="5050363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GB" dirty="0" smtClean="0">
                <a:latin typeface="Arial"/>
                <a:cs typeface="Arial"/>
              </a:rPr>
              <a:t>1</a:t>
            </a:r>
          </a:p>
          <a:p>
            <a:pPr algn="ctr"/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pPr algn="ctr"/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GB" dirty="0" smtClean="0">
                <a:latin typeface="Arial"/>
                <a:cs typeface="Arial"/>
              </a:rPr>
              <a:t>3</a:t>
            </a:r>
            <a:endParaRPr lang="el-GR" dirty="0" smtClean="0">
              <a:latin typeface="Arial"/>
              <a:cs typeface="Arial"/>
            </a:endParaRPr>
          </a:p>
          <a:p>
            <a:pPr algn="ctr"/>
            <a:r>
              <a:rPr lang="el-GR" dirty="0" smtClean="0">
                <a:latin typeface="Arial"/>
                <a:cs typeface="Arial"/>
              </a:rPr>
              <a:t>Β4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667847" y="5685363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453995" y="5050363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A1   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A2   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A3   B3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B4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998" y="4681031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test1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50099" y="4681031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test2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998" y="1480633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test1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650099" y="1490813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test2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21498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Awk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Άσκηση 1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5526875"/>
          </a:xfrm>
        </p:spPr>
        <p:txBody>
          <a:bodyPr>
            <a:normAutofit fontScale="92500" lnSpcReduction="2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Βρίσκεστε στο ίδιο </a:t>
            </a:r>
            <a:r>
              <a:rPr lang="en-GB" sz="1800" dirty="0" smtClean="0">
                <a:latin typeface="Arial"/>
                <a:cs typeface="Arial"/>
              </a:rPr>
              <a:t>directory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, μέσα στο οποίο έχετε τις πληροφορίες για 5 φίλους σας.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Θέλετε να δείτε μόνο τα ονόματα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υπάρχουν μέσα στο</a:t>
            </a:r>
            <a:r>
              <a:rPr lang="en-GB" sz="1800" dirty="0" smtClean="0">
                <a:latin typeface="Arial"/>
                <a:cs typeface="Arial"/>
              </a:rPr>
              <a:t> test1.</a:t>
            </a:r>
          </a:p>
          <a:p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πληκτρολογείτε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‘{print $1}’ test1</a:t>
            </a:r>
          </a:p>
          <a:p>
            <a:r>
              <a:rPr lang="en-GB" sz="1800" dirty="0" smtClean="0">
                <a:latin typeface="Arial"/>
                <a:cs typeface="Arial"/>
              </a:rPr>
              <a:t>To $1 </a:t>
            </a:r>
            <a:r>
              <a:rPr lang="el-GR" sz="1800" dirty="0" smtClean="0">
                <a:latin typeface="Arial"/>
                <a:cs typeface="Arial"/>
              </a:rPr>
              <a:t>σημαίνει ότι θέλετε να κάνετε </a:t>
            </a:r>
            <a:r>
              <a:rPr lang="en-GB" sz="1800" dirty="0" smtClean="0">
                <a:latin typeface="Arial"/>
                <a:cs typeface="Arial"/>
              </a:rPr>
              <a:t>print </a:t>
            </a:r>
            <a:r>
              <a:rPr lang="el-GR" sz="1800" dirty="0" smtClean="0">
                <a:latin typeface="Arial"/>
                <a:cs typeface="Arial"/>
              </a:rPr>
              <a:t>μόνο την πρώτη στήλη του </a:t>
            </a:r>
            <a:r>
              <a:rPr lang="en-GB" sz="1800" dirty="0" smtClean="0">
                <a:latin typeface="Arial"/>
                <a:cs typeface="Arial"/>
              </a:rPr>
              <a:t>test1.</a:t>
            </a:r>
          </a:p>
          <a:p>
            <a:r>
              <a:rPr lang="el-GR" sz="1800" dirty="0" smtClean="0">
                <a:latin typeface="Arial"/>
                <a:cs typeface="Arial"/>
              </a:rPr>
              <a:t>Αν θέλατε να κάνετε </a:t>
            </a:r>
            <a:r>
              <a:rPr lang="en-GB" sz="1800" dirty="0" smtClean="0">
                <a:latin typeface="Arial"/>
                <a:cs typeface="Arial"/>
              </a:rPr>
              <a:t>print </a:t>
            </a:r>
            <a:r>
              <a:rPr lang="el-GR" sz="1800" dirty="0" smtClean="0">
                <a:latin typeface="Arial"/>
                <a:cs typeface="Arial"/>
              </a:rPr>
              <a:t>μόνο την δεύτερη στήλη, θα χρησιμοποιούσατε το </a:t>
            </a:r>
            <a:r>
              <a:rPr lang="en-GB" sz="1800" dirty="0" smtClean="0">
                <a:latin typeface="Arial"/>
                <a:cs typeface="Arial"/>
              </a:rPr>
              <a:t>$2.</a:t>
            </a:r>
          </a:p>
          <a:p>
            <a:r>
              <a:rPr lang="el-GR" sz="1800" dirty="0" smtClean="0">
                <a:latin typeface="Arial"/>
                <a:cs typeface="Arial"/>
              </a:rPr>
              <a:t>Εκτελέστε μια εντολή που να κάνει </a:t>
            </a:r>
            <a:r>
              <a:rPr lang="en-GB" sz="1800" dirty="0" smtClean="0">
                <a:latin typeface="Arial"/>
                <a:cs typeface="Arial"/>
              </a:rPr>
              <a:t>print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τις δύο πρώτες στήλες.</a:t>
            </a:r>
          </a:p>
          <a:p>
            <a:r>
              <a:rPr lang="el-GR" sz="1800" dirty="0" smtClean="0">
                <a:latin typeface="Arial"/>
                <a:cs typeface="Arial"/>
              </a:rPr>
              <a:t>Θέλετε να βάλετε μόνο τα ονόματα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πρώτη στήλη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σε ένα άλλο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το όνομα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Πληκτρολογείτε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test1 &gt;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names.txt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Το σύμβολο &gt; σημαίνει ότι το </a:t>
            </a:r>
            <a:r>
              <a:rPr lang="en-GB" sz="1800" dirty="0" smtClean="0">
                <a:latin typeface="Arial"/>
                <a:cs typeface="Arial"/>
              </a:rPr>
              <a:t>output </a:t>
            </a:r>
            <a:r>
              <a:rPr lang="el-GR" sz="1800" dirty="0" smtClean="0">
                <a:latin typeface="Arial"/>
                <a:cs typeface="Arial"/>
              </a:rPr>
              <a:t>από μια εντολή, αντί να εμφανιστεί στο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οδηγείται μέσα σε ένα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που μπορεί ήδη να υπάρχει, ή να μην υπάρχει και να δημιουργείται τώρα. Αν ο φάκελος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ήδη υπήρχε πριν την εντολή, το σύμβολο &gt; θα έκανε </a:t>
            </a:r>
            <a:r>
              <a:rPr lang="en-GB" sz="1800" dirty="0" smtClean="0">
                <a:latin typeface="Arial"/>
                <a:cs typeface="Arial"/>
              </a:rPr>
              <a:t>overwrite </a:t>
            </a:r>
            <a:r>
              <a:rPr lang="el-GR" sz="1800" dirty="0" smtClean="0">
                <a:latin typeface="Arial"/>
                <a:cs typeface="Arial"/>
              </a:rPr>
              <a:t>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Δείτε 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Επαναλάβετε την προηγούμενη εντολή χρησιμοποιώντας όμως το σύμβολο &gt;&gt; αντί για &gt;</a:t>
            </a:r>
          </a:p>
          <a:p>
            <a:r>
              <a:rPr lang="el-GR" sz="1800" dirty="0">
                <a:latin typeface="Arial"/>
                <a:cs typeface="Arial"/>
              </a:rPr>
              <a:t>Δείτε </a:t>
            </a:r>
            <a:r>
              <a:rPr lang="el-GR" sz="1800" dirty="0" smtClean="0">
                <a:latin typeface="Arial"/>
                <a:cs typeface="Arial"/>
              </a:rPr>
              <a:t>πάλι τα </a:t>
            </a:r>
            <a:r>
              <a:rPr lang="el-GR" sz="1800" dirty="0">
                <a:latin typeface="Arial"/>
                <a:cs typeface="Arial"/>
              </a:rPr>
              <a:t>περιεχόμενα του </a:t>
            </a:r>
            <a:r>
              <a:rPr lang="en-GB" sz="1800" dirty="0" err="1">
                <a:latin typeface="Arial"/>
                <a:cs typeface="Arial"/>
              </a:rPr>
              <a:t>names.txt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</a:t>
            </a:r>
            <a:r>
              <a:rPr lang="el-GR" sz="1800" dirty="0" smtClean="0">
                <a:latin typeface="Arial"/>
                <a:cs typeface="Arial"/>
              </a:rPr>
              <a:t>. Τι συνέβη τώρα</a:t>
            </a:r>
            <a:r>
              <a:rPr lang="en-GB" sz="1800" dirty="0" smtClean="0">
                <a:latin typeface="Arial"/>
                <a:cs typeface="Arial"/>
              </a:rPr>
              <a:t>; </a:t>
            </a:r>
            <a:r>
              <a:rPr lang="el-GR" sz="1800" dirty="0" smtClean="0">
                <a:latin typeface="Arial"/>
                <a:cs typeface="Arial"/>
              </a:rPr>
              <a:t>Τι γίνεται όταν χρησιμοποιώ το &gt;&gt;</a:t>
            </a:r>
            <a:endParaRPr lang="el-GR" sz="1800" dirty="0"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4638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Awk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2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5526875"/>
          </a:xfrm>
        </p:spPr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Βρίσκεστε στο ίδιο </a:t>
            </a:r>
            <a:r>
              <a:rPr lang="en-GB" sz="1800" dirty="0" smtClean="0">
                <a:latin typeface="Arial"/>
                <a:cs typeface="Arial"/>
              </a:rPr>
              <a:t>directory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, μέσα στο οποίο έχετε τις πληροφορίες για 5 φίλους σας.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Θέλετε να δείτε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terminal)</a:t>
            </a:r>
            <a:r>
              <a:rPr lang="el-GR" sz="1800" dirty="0" smtClean="0">
                <a:latin typeface="Arial"/>
                <a:cs typeface="Arial"/>
              </a:rPr>
              <a:t> μόνο τις πόλεις (δεύτερη στήλη)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υπάρχουν μέσα στο</a:t>
            </a:r>
            <a:r>
              <a:rPr lang="en-GB" sz="1800" dirty="0" smtClean="0">
                <a:latin typeface="Arial"/>
                <a:cs typeface="Arial"/>
              </a:rPr>
              <a:t> test1.</a:t>
            </a:r>
          </a:p>
          <a:p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terminal,</a:t>
            </a:r>
            <a:r>
              <a:rPr lang="el-GR" sz="1800" dirty="0" smtClean="0">
                <a:latin typeface="Arial"/>
                <a:cs typeface="Arial"/>
              </a:rPr>
              <a:t> τι εντολή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πληκτρολογείτε</a:t>
            </a:r>
            <a:r>
              <a:rPr lang="en-GB" sz="1800" dirty="0" smtClean="0">
                <a:latin typeface="Arial"/>
                <a:cs typeface="Arial"/>
              </a:rPr>
              <a:t>;</a:t>
            </a:r>
          </a:p>
          <a:p>
            <a:r>
              <a:rPr lang="el-GR" sz="1800" dirty="0" smtClean="0">
                <a:latin typeface="Arial"/>
                <a:cs typeface="Arial"/>
              </a:rPr>
              <a:t>Θέλετε να βάλετε μόνο </a:t>
            </a:r>
            <a:r>
              <a:rPr lang="el-GR" sz="1800" dirty="0">
                <a:latin typeface="Arial"/>
                <a:cs typeface="Arial"/>
              </a:rPr>
              <a:t>τις πόλεις (δεύτερη στήλη)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που υπάρχουν μέσα στο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 σε ένα άλλο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το όνομα </a:t>
            </a:r>
            <a:r>
              <a:rPr lang="en-GB" sz="1800" dirty="0" err="1" smtClean="0">
                <a:latin typeface="Arial"/>
                <a:cs typeface="Arial"/>
              </a:rPr>
              <a:t>cities.txt</a:t>
            </a:r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Τι πληκτρολογείτε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34447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paste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Επικόληση δύο αρχείων γραμμή προς γραμμή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2464007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Θέλετε να ενώσετε τα δύο </a:t>
            </a:r>
            <a:r>
              <a:rPr lang="en-GB" sz="1800" dirty="0" smtClean="0">
                <a:latin typeface="Arial"/>
                <a:cs typeface="Arial"/>
              </a:rPr>
              <a:t>files (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r>
              <a:rPr lang="en-GB" sz="1800" dirty="0" smtClean="0">
                <a:latin typeface="Arial"/>
                <a:cs typeface="Arial"/>
              </a:rPr>
              <a:t> &amp; </a:t>
            </a:r>
            <a:r>
              <a:rPr lang="en-GB" sz="1800" dirty="0" err="1" smtClean="0">
                <a:latin typeface="Arial"/>
                <a:cs typeface="Arial"/>
              </a:rPr>
              <a:t>cities.txt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(</a:t>
            </a:r>
            <a:r>
              <a:rPr lang="el-GR" sz="1800" dirty="0">
                <a:latin typeface="Arial"/>
                <a:cs typeface="Arial"/>
              </a:rPr>
              <a:t>το ένα δίπλα στο άλλο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σε ένα νέο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το όνομα </a:t>
            </a:r>
            <a:r>
              <a:rPr lang="en-GB" sz="1800" dirty="0" err="1" smtClean="0">
                <a:latin typeface="Arial"/>
                <a:cs typeface="Arial"/>
              </a:rPr>
              <a:t>merged_paste.txt</a:t>
            </a:r>
            <a:r>
              <a:rPr lang="en-GB" sz="1800" dirty="0" smtClean="0">
                <a:latin typeface="Arial"/>
                <a:cs typeface="Arial"/>
              </a:rPr>
              <a:t>. </a:t>
            </a:r>
            <a:r>
              <a:rPr lang="el-GR" sz="1800" dirty="0" smtClean="0">
                <a:latin typeface="Arial"/>
                <a:cs typeface="Arial"/>
              </a:rPr>
              <a:t>Πληκτρολογείστε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paste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names.txt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cities.txt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merged_paste.txt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Δείτε 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merged_paste.txt</a:t>
            </a:r>
            <a:r>
              <a:rPr lang="el-GR" sz="1800" dirty="0" smtClean="0">
                <a:latin typeface="Arial"/>
                <a:cs typeface="Arial"/>
              </a:rPr>
              <a:t> για να καταλάβετε τι συνέβη.</a:t>
            </a:r>
          </a:p>
          <a:p>
            <a:r>
              <a:rPr lang="el-GR" sz="1800" dirty="0" smtClean="0">
                <a:latin typeface="Arial"/>
                <a:cs typeface="Arial"/>
              </a:rPr>
              <a:t>Επαναλάβετε την προηγούμενη εντολή αλλά με αντιστροφή της σειράς των ονομάτων των 2 </a:t>
            </a:r>
            <a:r>
              <a:rPr lang="en-GB" sz="1800" dirty="0" smtClean="0">
                <a:latin typeface="Arial"/>
                <a:cs typeface="Arial"/>
              </a:rPr>
              <a:t>files. </a:t>
            </a:r>
            <a:r>
              <a:rPr lang="el-GR" sz="1800" dirty="0" smtClean="0">
                <a:latin typeface="Arial"/>
                <a:cs typeface="Arial"/>
              </a:rPr>
              <a:t>Δείτε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πάλι </a:t>
            </a:r>
            <a:r>
              <a:rPr lang="el-GR" sz="1800" dirty="0">
                <a:latin typeface="Arial"/>
                <a:cs typeface="Arial"/>
              </a:rPr>
              <a:t>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merged_paste.txt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για να καταλάβετε τι συνέβη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Μπορούμε να επικολήσουμε περισσότερα από 2 αρχεία μαζί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l-GR" sz="1800" dirty="0">
              <a:latin typeface="Arial"/>
              <a:cs typeface="Arial"/>
            </a:endParaRPr>
          </a:p>
          <a:p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endParaRPr lang="en-US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029368" y="368968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1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3066716" y="368968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B3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B4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264526" y="4344737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285873" y="368968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A1   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A2   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A3   B3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B4</a:t>
            </a:r>
          </a:p>
        </p:txBody>
      </p:sp>
      <p:sp>
        <p:nvSpPr>
          <p:cNvPr id="8" name="Plus 7"/>
          <p:cNvSpPr/>
          <p:nvPr/>
        </p:nvSpPr>
        <p:spPr>
          <a:xfrm>
            <a:off x="2406316" y="4291265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0669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Κατηγορίες εντολών για </a:t>
            </a:r>
          </a:p>
          <a:p>
            <a:pPr lvl="1"/>
            <a:r>
              <a:rPr lang="el-GR" sz="1800" dirty="0" smtClean="0">
                <a:latin typeface="Arial"/>
                <a:cs typeface="Arial"/>
              </a:rPr>
              <a:t>Πλοήγηση στο σύστημα</a:t>
            </a:r>
          </a:p>
          <a:p>
            <a:pPr lvl="1"/>
            <a:r>
              <a:rPr lang="el-GR" sz="1800" dirty="0" smtClean="0">
                <a:latin typeface="Arial"/>
                <a:cs typeface="Arial"/>
              </a:rPr>
              <a:t>Διαχείριση αρχείων και καταλόγων</a:t>
            </a: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75153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Join: </a:t>
            </a:r>
            <a:r>
              <a:rPr lang="el-GR" sz="2800" dirty="0" smtClean="0">
                <a:latin typeface="Arial"/>
                <a:cs typeface="Arial"/>
              </a:rPr>
              <a:t>Ένωση αρχείων με βάση μοναδικά κλειδιά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289907"/>
          </a:xfrm>
        </p:spPr>
        <p:txBody>
          <a:bodyPr/>
          <a:lstStyle/>
          <a:p>
            <a:r>
              <a:rPr lang="el-GR" sz="1800" dirty="0" smtClean="0">
                <a:latin typeface="Arial"/>
                <a:cs typeface="Arial"/>
              </a:rPr>
              <a:t>Δημιουργείστε ένα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όνομα </a:t>
            </a:r>
            <a:r>
              <a:rPr lang="en-GB" sz="1800" dirty="0" smtClean="0">
                <a:latin typeface="Arial"/>
                <a:cs typeface="Arial"/>
              </a:rPr>
              <a:t>f1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τρείς σειρές, όπου στην πρώτη στήλη έχετε έναν αύξοντα αριθμό, στην δεύτερη στήλη έχετε ένα όνομα.</a:t>
            </a:r>
          </a:p>
          <a:p>
            <a:r>
              <a:rPr lang="el-GR" sz="1800" dirty="0">
                <a:latin typeface="Arial"/>
                <a:cs typeface="Arial"/>
              </a:rPr>
              <a:t>Δημιουργείστε ένα </a:t>
            </a:r>
            <a:r>
              <a:rPr lang="el-GR" sz="1800" dirty="0" smtClean="0">
                <a:latin typeface="Arial"/>
                <a:cs typeface="Arial"/>
              </a:rPr>
              <a:t>άλλο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>
                <a:latin typeface="Arial"/>
                <a:cs typeface="Arial"/>
              </a:rPr>
              <a:t>με όνομα </a:t>
            </a:r>
            <a:r>
              <a:rPr lang="en-GB" sz="1800" dirty="0" smtClean="0">
                <a:latin typeface="Arial"/>
                <a:cs typeface="Arial"/>
              </a:rPr>
              <a:t>f</a:t>
            </a:r>
            <a:r>
              <a:rPr lang="el-GR" sz="1800" dirty="0" smtClean="0">
                <a:latin typeface="Arial"/>
                <a:cs typeface="Arial"/>
              </a:rPr>
              <a:t>2,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με τρεις σειρές, όπου στην πρώτη στήλη έχετε έναν αύξοντα αριθμό, στην δεύτερη στήλη έχετε </a:t>
            </a:r>
            <a:r>
              <a:rPr lang="el-GR" sz="1800" dirty="0" smtClean="0">
                <a:latin typeface="Arial"/>
                <a:cs typeface="Arial"/>
              </a:rPr>
              <a:t>μια πόλη.</a:t>
            </a:r>
          </a:p>
          <a:p>
            <a:r>
              <a:rPr lang="el-GR" sz="1800" dirty="0" smtClean="0">
                <a:latin typeface="Arial"/>
                <a:cs typeface="Arial"/>
              </a:rPr>
              <a:t>Εκτελέστε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join f1 f2 &gt; f3</a:t>
            </a:r>
          </a:p>
          <a:p>
            <a:r>
              <a:rPr lang="el-GR" sz="1800" dirty="0" smtClean="0">
                <a:latin typeface="Arial"/>
                <a:cs typeface="Arial"/>
              </a:rPr>
              <a:t>Δείτε το </a:t>
            </a:r>
            <a:r>
              <a:rPr lang="en-GB" sz="1800" dirty="0" smtClean="0">
                <a:latin typeface="Arial"/>
                <a:cs typeface="Arial"/>
              </a:rPr>
              <a:t>f3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dirty="0" smtClean="0">
                <a:latin typeface="Arial"/>
                <a:cs typeface="Arial"/>
              </a:rPr>
              <a:t>για να καταλάβετε τι συνέβη.</a:t>
            </a: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join </a:t>
            </a:r>
            <a:r>
              <a:rPr lang="el-GR" sz="1800" dirty="0" smtClean="0">
                <a:latin typeface="Arial"/>
                <a:cs typeface="Arial"/>
              </a:rPr>
              <a:t>χρησιμοποιεί από κάθε </a:t>
            </a:r>
            <a:r>
              <a:rPr lang="en-GB" sz="1800" dirty="0" smtClean="0">
                <a:latin typeface="Arial"/>
                <a:cs typeface="Arial"/>
              </a:rPr>
              <a:t>input file </a:t>
            </a:r>
            <a:r>
              <a:rPr lang="el-GR" sz="1800" dirty="0" smtClean="0">
                <a:latin typeface="Arial"/>
                <a:cs typeface="Arial"/>
              </a:rPr>
              <a:t>τα στοιχεία της πρώτης στήλης ως κλειδιά και ενώνει γραμμές από δύο </a:t>
            </a:r>
            <a:r>
              <a:rPr lang="en-GB" sz="1800" dirty="0" smtClean="0">
                <a:latin typeface="Arial"/>
                <a:cs typeface="Arial"/>
              </a:rPr>
              <a:t>files </a:t>
            </a:r>
            <a:r>
              <a:rPr lang="el-GR" sz="1800" dirty="0" smtClean="0">
                <a:latin typeface="Arial"/>
                <a:cs typeface="Arial"/>
              </a:rPr>
              <a:t>όταν έχουν το ίδιο κλειδί.</a:t>
            </a: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457200" y="4866105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dirty="0" smtClean="0">
                <a:latin typeface="Arial"/>
                <a:cs typeface="Arial"/>
              </a:rPr>
              <a:t>A1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A2	Christos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852736" y="5521158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5681579" y="4866105"/>
            <a:ext cx="2625715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Christos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Larisa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</a:t>
            </a:r>
          </a:p>
        </p:txBody>
      </p:sp>
      <p:sp>
        <p:nvSpPr>
          <p:cNvPr id="7" name="Plus 6"/>
          <p:cNvSpPr/>
          <p:nvPr/>
        </p:nvSpPr>
        <p:spPr>
          <a:xfrm>
            <a:off x="2406316" y="5467686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3109494" y="4866105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Larisa</a:t>
            </a:r>
          </a:p>
        </p:txBody>
      </p:sp>
    </p:spTree>
    <p:extLst>
      <p:ext uri="{BB962C8B-B14F-4D97-AF65-F5344CB8AC3E}">
        <p14:creationId xmlns:p14="http://schemas.microsoft.com/office/powerpoint/2010/main" val="30568214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Join: </a:t>
            </a:r>
            <a:r>
              <a:rPr lang="el-GR" sz="2800" dirty="0" smtClean="0">
                <a:latin typeface="Arial"/>
                <a:cs typeface="Arial"/>
              </a:rPr>
              <a:t>Ένωση αρχείων με βάση μοναδικά κλειδιά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816749"/>
          </a:xfrm>
        </p:spPr>
        <p:txBody>
          <a:bodyPr/>
          <a:lstStyle/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join f1 f2 &gt; f3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457200" y="1537368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A0	XXX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A1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A2	Christos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852736" y="2192421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681579" y="1537368"/>
            <a:ext cx="2655597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Christos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</a:t>
            </a:r>
          </a:p>
        </p:txBody>
      </p:sp>
      <p:sp>
        <p:nvSpPr>
          <p:cNvPr id="8" name="Plus 7"/>
          <p:cNvSpPr/>
          <p:nvPr/>
        </p:nvSpPr>
        <p:spPr>
          <a:xfrm>
            <a:off x="2406316" y="2138949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3109494" y="1537368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Larisa</a:t>
            </a:r>
          </a:p>
          <a:p>
            <a:r>
              <a:rPr lang="en-GB" dirty="0" smtClean="0">
                <a:latin typeface="Arial"/>
                <a:cs typeface="Arial"/>
              </a:rPr>
              <a:t>A4	XXX</a:t>
            </a:r>
          </a:p>
        </p:txBody>
      </p:sp>
      <p:sp>
        <p:nvSpPr>
          <p:cNvPr id="10" name="Folded Corner 9"/>
          <p:cNvSpPr/>
          <p:nvPr/>
        </p:nvSpPr>
        <p:spPr>
          <a:xfrm>
            <a:off x="457200" y="3895557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A1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A2	Christos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852736" y="4550610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2" name="Folded Corner 11"/>
          <p:cNvSpPr/>
          <p:nvPr/>
        </p:nvSpPr>
        <p:spPr>
          <a:xfrm>
            <a:off x="5681579" y="3895557"/>
            <a:ext cx="2655597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Larisa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</a:t>
            </a:r>
          </a:p>
        </p:txBody>
      </p:sp>
      <p:sp>
        <p:nvSpPr>
          <p:cNvPr id="13" name="Plus 12"/>
          <p:cNvSpPr/>
          <p:nvPr/>
        </p:nvSpPr>
        <p:spPr>
          <a:xfrm>
            <a:off x="2406316" y="4497138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4" name="Folded Corner 13"/>
          <p:cNvSpPr/>
          <p:nvPr/>
        </p:nvSpPr>
        <p:spPr>
          <a:xfrm>
            <a:off x="3109494" y="3895557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Larisa</a:t>
            </a:r>
          </a:p>
        </p:txBody>
      </p:sp>
    </p:spTree>
    <p:extLst>
      <p:ext uri="{BB962C8B-B14F-4D97-AF65-F5344CB8AC3E}">
        <p14:creationId xmlns:p14="http://schemas.microsoft.com/office/powerpoint/2010/main" val="28944853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Join &amp; sort: </a:t>
            </a:r>
            <a:r>
              <a:rPr lang="el-GR" sz="2800" dirty="0" smtClean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2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5205017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Πειραματιστείτε με τα 2 </a:t>
            </a:r>
            <a:r>
              <a:rPr lang="en-GB" sz="1800" dirty="0" smtClean="0">
                <a:latin typeface="Arial"/>
                <a:cs typeface="Arial"/>
              </a:rPr>
              <a:t>files f1 &amp; f2 </a:t>
            </a:r>
            <a:r>
              <a:rPr lang="el-GR" sz="1800" dirty="0" smtClean="0">
                <a:latin typeface="Arial"/>
                <a:cs typeface="Arial"/>
              </a:rPr>
              <a:t>και αλλάξτε την σειρά των γραμμών στο ένα από τα δύο και εκτελέστε πάλι το </a:t>
            </a:r>
            <a:r>
              <a:rPr lang="en-GB" sz="1800" dirty="0" smtClean="0">
                <a:latin typeface="Arial"/>
                <a:cs typeface="Arial"/>
              </a:rPr>
              <a:t>join</a:t>
            </a:r>
            <a:r>
              <a:rPr lang="el-GR" sz="1800" dirty="0" smtClean="0">
                <a:latin typeface="Arial"/>
                <a:cs typeface="Arial"/>
              </a:rPr>
              <a:t> για να δείτε πως συμπεριφέρεται. Δείτε το </a:t>
            </a:r>
            <a:r>
              <a:rPr lang="en-GB" sz="1800" dirty="0" smtClean="0">
                <a:latin typeface="Arial"/>
                <a:cs typeface="Arial"/>
              </a:rPr>
              <a:t>f3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Εκτελέστε τις εντολές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sort f1 &gt; f1a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sort f2 &gt; f2a</a:t>
            </a:r>
          </a:p>
          <a:p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Δείτε τα</a:t>
            </a:r>
            <a:r>
              <a:rPr lang="en-GB" sz="1800" dirty="0" smtClean="0">
                <a:latin typeface="Arial"/>
                <a:cs typeface="Arial"/>
              </a:rPr>
              <a:t> f1a &amp; f2a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</a:t>
            </a:r>
            <a:r>
              <a:rPr lang="el-GR" sz="1800" dirty="0" smtClean="0">
                <a:latin typeface="Arial"/>
                <a:cs typeface="Arial"/>
              </a:rPr>
              <a:t>. Τι έκανε το </a:t>
            </a:r>
            <a:r>
              <a:rPr lang="en-GB" sz="1800" dirty="0" smtClean="0">
                <a:latin typeface="Arial"/>
                <a:cs typeface="Arial"/>
              </a:rPr>
              <a:t>sort;</a:t>
            </a:r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Εκτελέστε πάλι </a:t>
            </a:r>
            <a:r>
              <a:rPr lang="en-GB" sz="1800" dirty="0" smtClean="0">
                <a:latin typeface="Arial"/>
                <a:cs typeface="Arial"/>
              </a:rPr>
              <a:t>join, </a:t>
            </a:r>
            <a:r>
              <a:rPr lang="el-GR" sz="1800" dirty="0" smtClean="0">
                <a:latin typeface="Arial"/>
                <a:cs typeface="Arial"/>
              </a:rPr>
              <a:t>αλλά αυτή την φορά για τα </a:t>
            </a:r>
            <a:r>
              <a:rPr lang="en-GB" sz="1800" dirty="0" smtClean="0">
                <a:latin typeface="Arial"/>
                <a:cs typeface="Arial"/>
              </a:rPr>
              <a:t>f1a &amp; f2a. </a:t>
            </a:r>
            <a:r>
              <a:rPr lang="el-GR" sz="1800" dirty="0" smtClean="0">
                <a:latin typeface="Arial"/>
                <a:cs typeface="Arial"/>
              </a:rPr>
              <a:t>Δείτε το </a:t>
            </a:r>
            <a:r>
              <a:rPr lang="en-GB" sz="1800" dirty="0" smtClean="0">
                <a:latin typeface="Arial"/>
                <a:cs typeface="Arial"/>
              </a:rPr>
              <a:t>f3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Όπως καταλάβατε, για να γίνει σωστά το</a:t>
            </a:r>
            <a:r>
              <a:rPr lang="en-GB" sz="1800" dirty="0" smtClean="0">
                <a:latin typeface="Arial"/>
                <a:cs typeface="Arial"/>
              </a:rPr>
              <a:t> join </a:t>
            </a:r>
            <a:r>
              <a:rPr lang="el-GR" sz="1800" dirty="0" smtClean="0">
                <a:latin typeface="Arial"/>
                <a:cs typeface="Arial"/>
              </a:rPr>
              <a:t>θα πρέπει να έχει προηγηθεί </a:t>
            </a:r>
            <a:r>
              <a:rPr lang="en-GB" sz="1800" dirty="0" smtClean="0">
                <a:latin typeface="Arial"/>
                <a:cs typeface="Arial"/>
              </a:rPr>
              <a:t>sort.</a:t>
            </a:r>
          </a:p>
          <a:p>
            <a:endParaRPr lang="en-GB" sz="1800" dirty="0"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>
                <a:latin typeface="Arial"/>
                <a:cs typeface="Arial"/>
              </a:rPr>
              <a:t>Πειραματιστείτε με τα 2 </a:t>
            </a:r>
            <a:r>
              <a:rPr lang="en-GB" sz="1800" dirty="0">
                <a:latin typeface="Arial"/>
                <a:cs typeface="Arial"/>
              </a:rPr>
              <a:t>files </a:t>
            </a:r>
            <a:r>
              <a:rPr lang="en-GB" sz="1800" dirty="0" smtClean="0">
                <a:latin typeface="Arial"/>
                <a:cs typeface="Arial"/>
              </a:rPr>
              <a:t>f1</a:t>
            </a:r>
            <a:r>
              <a:rPr lang="el-GR" sz="1800" dirty="0" smtClean="0">
                <a:latin typeface="Arial"/>
                <a:cs typeface="Arial"/>
              </a:rPr>
              <a:t>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dirty="0">
                <a:latin typeface="Arial"/>
                <a:cs typeface="Arial"/>
              </a:rPr>
              <a:t>&amp; </a:t>
            </a:r>
            <a:r>
              <a:rPr lang="en-GB" sz="1800" dirty="0" smtClean="0">
                <a:latin typeface="Arial"/>
                <a:cs typeface="Arial"/>
              </a:rPr>
              <a:t>f2</a:t>
            </a:r>
            <a:r>
              <a:rPr lang="el-GR" sz="1800" dirty="0" smtClean="0">
                <a:latin typeface="Arial"/>
                <a:cs typeface="Arial"/>
              </a:rPr>
              <a:t>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και </a:t>
            </a:r>
            <a:r>
              <a:rPr lang="el-GR" sz="1800" dirty="0" smtClean="0">
                <a:latin typeface="Arial"/>
                <a:cs typeface="Arial"/>
              </a:rPr>
              <a:t>προσθέστε μια νέα σειρά </a:t>
            </a:r>
            <a:r>
              <a:rPr lang="el-GR" sz="1800" dirty="0">
                <a:latin typeface="Arial"/>
                <a:cs typeface="Arial"/>
              </a:rPr>
              <a:t>στο ένα και εκτελέστε πάλι το </a:t>
            </a:r>
            <a:r>
              <a:rPr lang="en-GB" sz="1800" dirty="0">
                <a:latin typeface="Arial"/>
                <a:cs typeface="Arial"/>
              </a:rPr>
              <a:t>join</a:t>
            </a:r>
            <a:r>
              <a:rPr lang="el-GR" sz="1800" dirty="0">
                <a:latin typeface="Arial"/>
                <a:cs typeface="Arial"/>
              </a:rPr>
              <a:t> για να δείτε πως συμπεριφέρεται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l-GR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40827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082863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Σας δίνεται ένα αρχείο (</a:t>
            </a:r>
            <a:r>
              <a:rPr lang="en-GB" sz="1800" dirty="0" err="1" smtClean="0">
                <a:latin typeface="Arial"/>
                <a:cs typeface="Arial"/>
              </a:rPr>
              <a:t>BioGrid_interactions.txt</a:t>
            </a:r>
            <a:r>
              <a:rPr lang="el-GR" sz="1800" dirty="0" smtClean="0">
                <a:latin typeface="Arial"/>
                <a:cs typeface="Arial"/>
              </a:rPr>
              <a:t>) που περιέχει πρωτεϊνικές και γενετικές αλληλεπιδράσεις από τον πολύ καλά μελετημένο οργανισμό μοντέλο </a:t>
            </a:r>
            <a:r>
              <a:rPr lang="en-GB" sz="1800" dirty="0" smtClean="0">
                <a:latin typeface="Arial"/>
                <a:cs typeface="Arial"/>
              </a:rPr>
              <a:t>S. </a:t>
            </a:r>
            <a:r>
              <a:rPr lang="en-GB" sz="1800" dirty="0" err="1" smtClean="0">
                <a:latin typeface="Arial"/>
                <a:cs typeface="Arial"/>
              </a:rPr>
              <a:t>cerevisiae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ζυμομύκητας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Στην μία στήλη αναγράφεται το όνομα του ενός γονιδίου/πρωτεΐνης και στην δεύτερη στήλη το όνομα του άλλου </a:t>
            </a:r>
            <a:r>
              <a:rPr lang="el-GR" sz="1800" dirty="0">
                <a:latin typeface="Arial"/>
                <a:cs typeface="Arial"/>
              </a:rPr>
              <a:t>γονιδίου/πρωτεΐνης</a:t>
            </a:r>
            <a:r>
              <a:rPr lang="el-GR" sz="1800" dirty="0" smtClean="0">
                <a:latin typeface="Arial"/>
                <a:cs typeface="Arial"/>
              </a:rPr>
              <a:t>. Ένα γονίδιο/πρωτεΐνη είναι δυνατόν να έχει περισσότερες από μια αλληλεπιδράσεις. Στην τρίτη στήλη αναγράφεται η πειραματική μέθοδος εντοπισμού.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Στην τέταρτη στήλη το είδος της αλληλεπίδραση</a:t>
            </a:r>
            <a:r>
              <a:rPr lang="el-GR" sz="1800" dirty="0">
                <a:latin typeface="Arial"/>
                <a:cs typeface="Arial"/>
              </a:rPr>
              <a:t>ς</a:t>
            </a:r>
            <a:r>
              <a:rPr lang="el-GR" sz="1800" dirty="0" smtClean="0">
                <a:latin typeface="Arial"/>
                <a:cs typeface="Arial"/>
              </a:rPr>
              <a:t> (γενετική/φυσική). Είναι δυνατόν μια αλληλεπίδραση να έχει εντοπιστεί με περισσότερες από μια μεθόδους.</a:t>
            </a:r>
          </a:p>
          <a:p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18789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Gene_name1	Gene_name2	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Experim_method</a:t>
            </a:r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		genetic/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physical_interaction</a:t>
            </a:r>
            <a:endParaRPr lang="en-US" sz="16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</a:t>
            </a:r>
            <a:r>
              <a:rPr lang="en-US" dirty="0" err="1" smtClean="0">
                <a:latin typeface="Arial"/>
                <a:cs typeface="Arial"/>
              </a:rPr>
              <a:t>immuniprecipitation</a:t>
            </a:r>
            <a:r>
              <a:rPr lang="en-US" dirty="0" smtClean="0">
                <a:latin typeface="Arial"/>
                <a:cs typeface="Arial"/>
              </a:rPr>
              <a:t>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Gene_3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Gene_3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08716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059" y="3422948"/>
            <a:ext cx="8229600" cy="2365579"/>
          </a:xfrm>
        </p:spPr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πόσες αλληλεπιδράσεις υπάρχουν συνολικά στο αρχείο</a:t>
            </a:r>
            <a:r>
              <a:rPr lang="en-GB" sz="1800" dirty="0" smtClean="0">
                <a:latin typeface="Arial"/>
                <a:cs typeface="Arial"/>
              </a:rPr>
              <a:t>;</a:t>
            </a:r>
          </a:p>
          <a:p>
            <a:r>
              <a:rPr lang="el-GR" sz="1800" dirty="0" smtClean="0">
                <a:latin typeface="Arial"/>
                <a:cs typeface="Arial"/>
              </a:rPr>
              <a:t>πόσες μοναδικές αλληλεπιδράσεις (ασχέτως πειραματικής μεθόδου) υπάρχουν συνολικά στο αρχείο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πόσα μοναδικά γονίδια/πρωτεΐνες υπάρχουν στο αρχείο</a:t>
            </a:r>
            <a:r>
              <a:rPr lang="en-GB" sz="1800" dirty="0" smtClean="0">
                <a:latin typeface="Arial"/>
                <a:cs typeface="Arial"/>
              </a:rPr>
              <a:t>;</a:t>
            </a:r>
          </a:p>
          <a:p>
            <a:r>
              <a:rPr lang="el-GR" sz="1800" dirty="0" smtClean="0">
                <a:latin typeface="Arial"/>
                <a:cs typeface="Arial"/>
              </a:rPr>
              <a:t>πόσες διαφορετικές πειραματικές μέθοδοι εντοπισμού αναγράφονται στο αρχείο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770079" y="1129622"/>
            <a:ext cx="7982580" cy="18789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Gene_name1	Gene_name2	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Experim_method</a:t>
            </a:r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		genetic/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physical_interaction</a:t>
            </a:r>
            <a:endParaRPr lang="en-US" sz="16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</a:t>
            </a:r>
            <a:r>
              <a:rPr lang="en-US" dirty="0" err="1" smtClean="0">
                <a:latin typeface="Arial"/>
                <a:cs typeface="Arial"/>
              </a:rPr>
              <a:t>immuniprecipitation</a:t>
            </a:r>
            <a:r>
              <a:rPr lang="en-US" dirty="0" smtClean="0">
                <a:latin typeface="Arial"/>
                <a:cs typeface="Arial"/>
              </a:rPr>
              <a:t>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Gene_3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Gene_3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91279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235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εντολ</a:t>
            </a:r>
            <a:r>
              <a:rPr lang="el-GR" dirty="0" smtClean="0"/>
              <a:t>ή </a:t>
            </a:r>
            <a:r>
              <a:rPr lang="en-GB" dirty="0" err="1" smtClean="0"/>
              <a:t>grep</a:t>
            </a:r>
            <a:r>
              <a:rPr lang="en-GB" dirty="0" smtClean="0"/>
              <a:t> –</a:t>
            </a:r>
            <a:r>
              <a:rPr lang="el-GR" dirty="0" smtClean="0"/>
              <a:t> αναζήτηση μοτίβων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0189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μας επιτρέπει να δούμε/αποσπάσουμε μια γραμμή από ένα αρχείο που περιέχει μια συγκεκριμένη λέξη ή σειρά χαρακτήρων.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Θεωρείται από τις πιο χρήσιμες εντολές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Unix.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παρακάτω παράδειγμα, έχουμε ένα αρχείο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όνομα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με 6 γραμμές και 3 στήλες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αύξων αριθμό, όνομα, πόλη).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Θέλουμε να δούμε στο τερματικό ποιές γραμμές περιέχουν τους χαρακτήρες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Πρώτα δημιουργήστε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596558" y="4232336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</a:t>
            </a: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136571" y="5047435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3761311" y="4309674"/>
            <a:ext cx="2228900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0921" y="4634347"/>
            <a:ext cx="158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giorgos</a:t>
            </a:r>
            <a:r>
              <a:rPr lang="en-US" dirty="0" smtClean="0"/>
              <a:t> </a:t>
            </a:r>
            <a:r>
              <a:rPr lang="en-US" dirty="0" err="1" smtClean="0"/>
              <a:t>larisa</a:t>
            </a:r>
            <a:endParaRPr lang="en-US" dirty="0" smtClean="0"/>
          </a:p>
          <a:p>
            <a:r>
              <a:rPr lang="en-US" dirty="0" smtClean="0"/>
              <a:t>6 </a:t>
            </a:r>
            <a:r>
              <a:rPr lang="en-US" dirty="0" err="1" smtClean="0"/>
              <a:t>giorgos</a:t>
            </a:r>
            <a:r>
              <a:rPr lang="en-US" dirty="0" smtClean="0"/>
              <a:t>	</a:t>
            </a:r>
            <a:r>
              <a:rPr lang="en-US" dirty="0" err="1" smtClean="0"/>
              <a:t>volos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95396" y="3886491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19382" y="3920072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96558" y="6376661"/>
            <a:ext cx="83971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πάνε τα αποτελέσματα του παραπάνω </a:t>
            </a:r>
            <a:r>
              <a:rPr lang="en-GB" dirty="0" err="1" smtClean="0">
                <a:latin typeface="Arial"/>
                <a:cs typeface="Arial"/>
              </a:rPr>
              <a:t>grep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err="1" smtClean="0">
                <a:latin typeface="Arial"/>
                <a:cs typeface="Arial"/>
              </a:rPr>
              <a:t>file_out</a:t>
            </a:r>
            <a:r>
              <a:rPr lang="en-GB" dirty="0" smtClean="0"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587937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παρακάτω εντολή θα εντοπιστούν οι γραμμές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4 &amp; 5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na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596558" y="2320163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na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</a:t>
            </a: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136571" y="3135262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3761310" y="2397501"/>
            <a:ext cx="2941467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0921" y="2722174"/>
            <a:ext cx="2198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4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 smtClean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athina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5</a:t>
            </a:r>
            <a:r>
              <a:rPr lang="en-GB" dirty="0" smtClean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anna</a:t>
            </a:r>
            <a:r>
              <a:rPr lang="en-GB" dirty="0" smtClean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xanthi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5396" y="1974318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19382" y="200789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482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w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71689"/>
            <a:ext cx="8786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vi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τροποποιήστε την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στην εικόνα.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τροποποιημένο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 την παρακάτω εντολή θα εντοπιστούν οι γραμμές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&amp;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6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774853" y="2718342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794643" y="3533441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419382" y="2795680"/>
            <a:ext cx="3299396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78993" y="3120353"/>
            <a:ext cx="319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3	</a:t>
            </a:r>
            <a:r>
              <a:rPr lang="en-GB" dirty="0" err="1" smtClean="0">
                <a:latin typeface="Arial"/>
                <a:cs typeface="Arial"/>
              </a:rPr>
              <a:t>giorgos</a:t>
            </a:r>
            <a:r>
              <a:rPr lang="en-GB" dirty="0" smtClean="0">
                <a:latin typeface="Arial"/>
                <a:cs typeface="Arial"/>
              </a:rPr>
              <a:t>		</a:t>
            </a:r>
            <a:r>
              <a:rPr lang="en-GB" dirty="0" err="1" smtClean="0">
                <a:latin typeface="Arial"/>
                <a:cs typeface="Arial"/>
              </a:rPr>
              <a:t>larisa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6</a:t>
            </a:r>
            <a:r>
              <a:rPr lang="el-GR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giorgos2		</a:t>
            </a:r>
            <a:r>
              <a:rPr lang="en-GB" dirty="0" err="1" smtClean="0">
                <a:latin typeface="Arial"/>
                <a:cs typeface="Arial"/>
              </a:rPr>
              <a:t>volos</a:t>
            </a:r>
            <a:endParaRPr lang="en-GB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44249" y="2372497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77454" y="240607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7074" y="5156577"/>
            <a:ext cx="8786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Χρησιμοποιώντας όμως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w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λέμε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να εντοπίσει τις γραμμές όπου το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ως ολόκληρη λέξη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οπότε τώρα θα εντοπιστεί μόνο η γραμμή 3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–w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</p:spTree>
    <p:extLst>
      <p:ext uri="{BB962C8B-B14F-4D97-AF65-F5344CB8AC3E}">
        <p14:creationId xmlns:p14="http://schemas.microsoft.com/office/powerpoint/2010/main" val="37026388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ded Corner 9"/>
          <p:cNvSpPr/>
          <p:nvPr/>
        </p:nvSpPr>
        <p:spPr>
          <a:xfrm>
            <a:off x="4994730" y="4435986"/>
            <a:ext cx="2836588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n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924421"/>
            <a:ext cx="878659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και ο αριθμός της γραμμής που εντοπίστηκε από 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βοήθεια του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awk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σώστε την δεύτερη στήλη (ονόματα) και την τρίτη στήλη (πόλεις) σε ένα νέο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file1_2c3c.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συνέχεια,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 την παρακάτω εντολή θα εντοπιστούν η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 γραμμή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περιέχουν τους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επιπλέον θα εμφανιστούν και τα νούμερα των γραμμών.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-n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_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2c3c 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&gt;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file2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94730" y="4793482"/>
            <a:ext cx="2643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: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:giorgos2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113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ile1_2c3c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34094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993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 διαχείρισης αρχείων/καταλόγων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Σε όλες τις εντολές δίνουμε πρώτα το όνομα της εντολής που θέλουμε να εκτελέσουμε, στη συνέχεια κάποιες παραμέτρους </a:t>
            </a:r>
            <a:r>
              <a:rPr lang="en-GB" sz="1800" dirty="0" smtClean="0">
                <a:latin typeface="Arial"/>
                <a:cs typeface="Arial"/>
              </a:rPr>
              <a:t>(</a:t>
            </a:r>
            <a:r>
              <a:rPr lang="el-GR" sz="1800" dirty="0" smtClean="0">
                <a:latin typeface="Arial"/>
                <a:cs typeface="Arial"/>
              </a:rPr>
              <a:t>αν χρειάζεται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και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μετά τα ονόματα αρχείων ή καταλόγων με τα οποία θα δουλέψει η εντολή.</a:t>
            </a: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Αν γράψουμε μόνο το όνομα του αρχείου ή καταλόγου χωρίς την πλήρη διεύθυνσή του, τότε η εντολή ψάχνει να το βρεί (αρχείο ή κατάλογο) μέσα στον ενεργό κατάλογο, δηλαδή εκεί που βρισκόμαστε.</a:t>
            </a: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Μια εντολή μπορεί να δουλέψει και με αρχεία/καταλόγους που δεν βρίσκονται στον ενεργό κατάλογο (δηλαδή εκεί που βρισκόμαστε εκείνη την στιγμή), αρκεί να δώσουμε την κατάλληλη διεύθυνση, για να τα βρει η εντολή</a:t>
            </a:r>
          </a:p>
          <a:p>
            <a:endParaRPr lang="el-GR" sz="1800" dirty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907816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για περισσότερα του ενός αρχεία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2718" y="1214902"/>
            <a:ext cx="878659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Τροποποιείστε τα αρχεία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&amp; file2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στην εικόνα παρακάτω, με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vi.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 θέλουμε να δούμε και στα δύο αρχεία ποιές γραμμές έχουν το όνομα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 file2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Όσα αρχεία θέλουμε να ψάξουμε τα γράφουμε στη σειρά, το ένα μετά το άλλο.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33073" y="4519770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</a:t>
            </a: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489000" y="5336043"/>
            <a:ext cx="278498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5940172" y="4513821"/>
            <a:ext cx="3053494" cy="2020464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3715" y="4838494"/>
            <a:ext cx="2420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ile1: 3 </a:t>
            </a:r>
            <a:r>
              <a:rPr lang="en-US" dirty="0" err="1" smtClean="0"/>
              <a:t>giorgos</a:t>
            </a:r>
            <a:r>
              <a:rPr lang="en-US" dirty="0" smtClean="0"/>
              <a:t> </a:t>
            </a:r>
            <a:r>
              <a:rPr lang="en-US" dirty="0" err="1" smtClean="0"/>
              <a:t>larisa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ile1: 6 </a:t>
            </a:r>
            <a:r>
              <a:rPr lang="en-US" dirty="0" err="1" smtClean="0"/>
              <a:t>giorgos</a:t>
            </a:r>
            <a:r>
              <a:rPr lang="en-US" dirty="0" smtClean="0"/>
              <a:t>	 </a:t>
            </a:r>
            <a:r>
              <a:rPr lang="en-US" dirty="0" err="1" smtClean="0"/>
              <a:t>volos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ile2: 7 </a:t>
            </a:r>
            <a:r>
              <a:rPr lang="en-US" dirty="0" err="1" smtClean="0"/>
              <a:t>giorgos</a:t>
            </a:r>
            <a:r>
              <a:rPr lang="en-US" dirty="0" smtClean="0"/>
              <a:t> </a:t>
            </a:r>
            <a:r>
              <a:rPr lang="en-US" dirty="0" err="1" smtClean="0"/>
              <a:t>athina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1269" y="4151088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45971" y="417094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2" name="Folded Corner 11"/>
          <p:cNvSpPr/>
          <p:nvPr/>
        </p:nvSpPr>
        <p:spPr>
          <a:xfrm>
            <a:off x="2845594" y="4506665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lain" startAt="7"/>
            </a:pP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342900" indent="-342900">
              <a:buAutoNum type="arabicPlain" startAt="7"/>
            </a:pP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nna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patra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44432" y="4160820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26700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>
                <a:latin typeface="Arial"/>
                <a:cs typeface="Arial"/>
              </a:rPr>
              <a:t>g</a:t>
            </a:r>
            <a:r>
              <a:rPr lang="en-GB" sz="2800" dirty="0" err="1" smtClean="0">
                <a:latin typeface="Arial"/>
                <a:cs typeface="Arial"/>
              </a:rPr>
              <a:t>rep</a:t>
            </a:r>
            <a:r>
              <a:rPr lang="en-GB" sz="2800" dirty="0" smtClean="0">
                <a:latin typeface="Arial"/>
                <a:cs typeface="Arial"/>
              </a:rPr>
              <a:t> -r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9635" y="1554226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τα 2 αρχεία που μας ενδιαφέρουν (</a:t>
            </a:r>
            <a:r>
              <a:rPr lang="en-GB" dirty="0" smtClean="0">
                <a:latin typeface="Arial"/>
                <a:cs typeface="Arial"/>
              </a:rPr>
              <a:t>file1, file2</a:t>
            </a:r>
            <a:r>
              <a:rPr lang="el-GR" dirty="0" smtClean="0">
                <a:latin typeface="Arial"/>
                <a:cs typeface="Arial"/>
              </a:rPr>
              <a:t>) </a:t>
            </a:r>
            <a:r>
              <a:rPr lang="el-GR" dirty="0" smtClean="0">
                <a:latin typeface="Arial"/>
                <a:cs typeface="Arial"/>
              </a:rPr>
              <a:t>τα μετακινο</a:t>
            </a:r>
            <a:r>
              <a:rPr lang="el-GR" dirty="0" smtClean="0">
                <a:latin typeface="Arial"/>
                <a:cs typeface="Arial"/>
              </a:rPr>
              <a:t>ύμε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στον υποκατάλογο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Τι εντολή θα δώσουμε για να δούμε στο </a:t>
            </a:r>
            <a:r>
              <a:rPr lang="en-GB" dirty="0" smtClean="0">
                <a:latin typeface="Arial"/>
                <a:cs typeface="Arial"/>
              </a:rPr>
              <a:t>terminal</a:t>
            </a:r>
            <a:r>
              <a:rPr lang="el-GR" dirty="0" smtClean="0">
                <a:latin typeface="Arial"/>
                <a:cs typeface="Arial"/>
              </a:rPr>
              <a:t> τις γραμμές που περιέχουν το όνομα </a:t>
            </a:r>
            <a:r>
              <a:rPr lang="en-GB" dirty="0" smtClean="0">
                <a:latin typeface="Arial"/>
                <a:cs typeface="Arial"/>
              </a:rPr>
              <a:t>‘</a:t>
            </a:r>
            <a:r>
              <a:rPr lang="en-GB" dirty="0" err="1" smtClean="0">
                <a:latin typeface="Arial"/>
                <a:cs typeface="Arial"/>
              </a:rPr>
              <a:t>giorgos</a:t>
            </a:r>
            <a:r>
              <a:rPr lang="en-GB" dirty="0" smtClean="0">
                <a:latin typeface="Arial"/>
                <a:cs typeface="Arial"/>
              </a:rPr>
              <a:t>’ </a:t>
            </a:r>
            <a:r>
              <a:rPr lang="el-GR" dirty="0" smtClean="0">
                <a:latin typeface="Arial"/>
                <a:cs typeface="Arial"/>
              </a:rPr>
              <a:t>στα δύο αυτά αρχεία?</a:t>
            </a:r>
            <a:endParaRPr lang="en-GB" dirty="0" smtClean="0">
              <a:latin typeface="Arial"/>
              <a:cs typeface="Arial"/>
            </a:endParaRP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'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'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/file2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Η παράμετρος –</a:t>
            </a:r>
            <a:r>
              <a:rPr lang="en-GB" dirty="0" smtClean="0">
                <a:latin typeface="Arial"/>
                <a:cs typeface="Arial"/>
              </a:rPr>
              <a:t>r </a:t>
            </a:r>
            <a:r>
              <a:rPr lang="el-GR" dirty="0" smtClean="0">
                <a:latin typeface="Arial"/>
                <a:cs typeface="Arial"/>
              </a:rPr>
              <a:t>μας επιτρέπει να ψάξουμε όλα τα αρχεία ενός καταλόγου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των υποκαταλόγων του.</a:t>
            </a:r>
          </a:p>
          <a:p>
            <a:r>
              <a:rPr lang="el-GR" dirty="0" smtClean="0">
                <a:latin typeface="Arial"/>
                <a:cs typeface="Arial"/>
              </a:rPr>
              <a:t>Έτσι, αν θέλαμε να ψάξουμε όλα τα αρχεία του καταλόγου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l-GR" dirty="0" smtClean="0">
                <a:latin typeface="Arial"/>
                <a:cs typeface="Arial"/>
              </a:rPr>
              <a:t> από το </a:t>
            </a:r>
            <a:r>
              <a:rPr lang="en-GB" dirty="0" smtClean="0">
                <a:latin typeface="Arial"/>
                <a:cs typeface="Arial"/>
              </a:rPr>
              <a:t>Desktop,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–r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1399173" y="5163491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380619" y="5163491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16872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c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c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και ο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συνολικός αριθμός των γραμμών στις οποίες εντοπίστηκε η λέξη/χαρακτήρες από 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Μετακινούμαστε μέσα στο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directory 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 την παρακάτω εντολή θα εντοπιστούν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2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γραμμές, η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περιέχουν τους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terminal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θα εμφανιστεί το νούμερο 2.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517386"/>
            <a:ext cx="3299396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842059"/>
            <a:ext cx="264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2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148054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90000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εντοπίζονται οι γραμμές που ΔΕΝ περιέχουν την λέξη/χαρακτήρες που δώσαμε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οι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υπάρχουν στην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γραμμή, άρα η παρακάτω εντολή θα μας δώσει τις γραμμές 1, 2, 4, 5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ΔΕΝ περιέχουν τους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813837"/>
            <a:ext cx="2643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4074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err="1" smtClean="0">
                <a:latin typeface="Arial"/>
                <a:cs typeface="Arial"/>
              </a:rPr>
              <a:t>i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158464"/>
            <a:ext cx="878659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δεν παίζει ρόλο εάν οι χαρακτήρες που δώσαμε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είναι σε κεφαλαία ή μικρά γράμματα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i,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τροποποιε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ίστε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φαίνεται παρακάτω στην εικόνα.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οι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υπάρχουν στην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γραμμή,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 οι χαρακτήρες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 στην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γραμμή.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παρακάτω εντολή θα μας δώσει μόνο την 3η γραμμή.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παρακάτω εντολή θα μας δώσει την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6η γραμμή.</a:t>
            </a: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rep -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813837"/>
            <a:ext cx="2643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volos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0820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f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921195"/>
            <a:ext cx="878659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δίνουμε το όνομα ενός αρχείου που περιέχει χαρακτήρες, με τους οποίους θέλουμε να ψάξουμε σε ένα άλλο αρχείο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vi,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δημιουργε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ίστε 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φαίνεται στην εικόνα.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H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παρακάτω εντολή θα κάνει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χρησιμοποιώντας τους χαρακτήρες που υπάρχουν σε κάθε γραμμή του αρχείου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–f	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983169"/>
            <a:ext cx="2643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Folded Corner 9"/>
          <p:cNvSpPr/>
          <p:nvPr/>
        </p:nvSpPr>
        <p:spPr>
          <a:xfrm>
            <a:off x="3922889" y="2976832"/>
            <a:ext cx="1019805" cy="108655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81716" y="260750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</a:t>
            </a:r>
            <a:r>
              <a:rPr lang="en-US" dirty="0" err="1" smtClean="0"/>
              <a:t>ile_s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6366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810"/>
            <a:ext cx="8229600" cy="46507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l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723487"/>
            <a:ext cx="878659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L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μικρ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επιστρέφει τα ονόματα των αρχείων στα οποία βρήκε τους χαρακτήρες/λέξεις με τα οποία ψάχνουμε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Μετακινηθε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ίτε ένα επίπεδο πάνω.</a:t>
            </a:r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παρακάτω παράδειγμα και τα 3 αρχεία περιέχουν τους χαρακτήρες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	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 –l	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/file*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Εδώ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*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συμβολίζει ταίριασμα με οποιοδήποτε χαρακτήρα μηδέν ή μία ή περισσότερες φορές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96218" y="5284816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6218" y="3708414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6" name="4-Point Star 15"/>
          <p:cNvSpPr/>
          <p:nvPr/>
        </p:nvSpPr>
        <p:spPr>
          <a:xfrm>
            <a:off x="1762257" y="383095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9" name="Snip Single Corner Rectangle 18"/>
          <p:cNvSpPr/>
          <p:nvPr/>
        </p:nvSpPr>
        <p:spPr>
          <a:xfrm>
            <a:off x="1481230" y="625004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13459" y="5080000"/>
            <a:ext cx="0" cy="2048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Snip Single Corner Rectangle 20"/>
          <p:cNvSpPr/>
          <p:nvPr/>
        </p:nvSpPr>
        <p:spPr>
          <a:xfrm>
            <a:off x="462676" y="625004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Snip Single Corner Rectangle 21"/>
          <p:cNvSpPr/>
          <p:nvPr/>
        </p:nvSpPr>
        <p:spPr>
          <a:xfrm>
            <a:off x="345928" y="5414669"/>
            <a:ext cx="655043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/>
                <a:cs typeface="Arial"/>
              </a:rPr>
              <a:t>f</a:t>
            </a:r>
            <a:r>
              <a:rPr lang="en-US" sz="1200" dirty="0" smtClean="0">
                <a:latin typeface="Arial"/>
                <a:cs typeface="Arial"/>
              </a:rPr>
              <a:t>ile</a:t>
            </a:r>
            <a:r>
              <a:rPr lang="el-GR" sz="1200" dirty="0" smtClean="0">
                <a:latin typeface="Arial"/>
                <a:cs typeface="Arial"/>
              </a:rPr>
              <a:t>_</a:t>
            </a:r>
            <a:r>
              <a:rPr lang="en-GB" sz="1200" dirty="0" smtClean="0">
                <a:latin typeface="Arial"/>
                <a:cs typeface="Arial"/>
              </a:rPr>
              <a:t>s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3" name="Frame 22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32993" y="4813837"/>
            <a:ext cx="2643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ile1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ile2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file3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3131421" y="5284816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044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Αναζήτηση με περισσότερα από ένα μοτίβα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158464"/>
            <a:ext cx="8786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είναι μια εντολή προέκταση της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regular expressions.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Θέλω να ψάξω στο αρχείο μου για γραμμές που έχουν κάποιο ή και τα δύο από τα ονόματα-μοτίβα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 Χρησιμοποιούμε το σύμβολο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|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(pipe).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giannis|eleni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Επίσης,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είναι δυνατόν να κάνουμε αναζήτηση και με περισσότερα μοτίβα.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028853" y="3056130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3871229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3056130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3599251"/>
            <a:ext cx="2643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2686798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2679470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6218" y="5276086"/>
            <a:ext cx="8786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Ποιά είναι η εντολή για να βρω γραμμές που περιέχουν τα ονόματα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?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θέλω η αναζήτηση να μην είναι ευαίσθητη σε κεφαλαία/μικρά γράμματα, πώς θα τροποποιήσω την εντολή?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Τι θα έκανα αν ήθελα να εκτελέσω το ίδιο πράγμα με την </a:t>
            </a:r>
            <a:r>
              <a:rPr lang="en-GB" dirty="0" err="1" smtClean="0">
                <a:latin typeface="Arial"/>
                <a:cs typeface="Arial"/>
              </a:rPr>
              <a:t>grep</a:t>
            </a:r>
            <a:r>
              <a:rPr lang="en-GB" dirty="0" smtClean="0">
                <a:latin typeface="Arial"/>
                <a:cs typeface="Arial"/>
              </a:rPr>
              <a:t> –f ?</a:t>
            </a:r>
            <a:endParaRPr lang="el-GR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280476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Αναζήτηση με περισσότερα από ένα μοτίβα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55144" y="4574453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50318" y="4205121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5144" y="840138"/>
            <a:ext cx="86783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Ποιά είναι η εντολή για να βρω γραμμές που περιέχουν τα ονόματα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?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giannis|eleni|giorgos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pPr marL="285750" indent="-285750">
              <a:buFont typeface="Arial"/>
              <a:buChar char="•"/>
            </a:pP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θέλω η αναζήτηση να μην είναι ευαίσθητη σε κεφαλαία/μικρά γράμματα, πώς θα τροποποιήσω την εντολή?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giannis|eleni|giorgos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pPr marL="285750" indent="-285750">
              <a:buFont typeface="Arial"/>
              <a:buChar char="•"/>
            </a:pP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Τι θα έκανα αν ήθελα να εκτελέσω το ίδιο πράγμα με την </a:t>
            </a:r>
            <a:r>
              <a:rPr lang="en-GB" dirty="0" err="1" smtClean="0">
                <a:latin typeface="Arial"/>
                <a:cs typeface="Arial"/>
              </a:rPr>
              <a:t>grep</a:t>
            </a:r>
            <a:r>
              <a:rPr lang="en-GB" dirty="0" smtClean="0">
                <a:latin typeface="Arial"/>
                <a:cs typeface="Arial"/>
              </a:rPr>
              <a:t> –f ?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Θα έπρεπε να γράψω τα τρία ονόματα σε ένα άλλο αρχείο</a:t>
            </a:r>
            <a:r>
              <a:rPr lang="en-GB" dirty="0" smtClean="0">
                <a:latin typeface="Arial"/>
                <a:cs typeface="Arial"/>
              </a:rPr>
              <a:t> (</a:t>
            </a:r>
            <a:r>
              <a:rPr lang="el-GR" dirty="0">
                <a:latin typeface="Arial"/>
                <a:cs typeface="Arial"/>
              </a:rPr>
              <a:t>3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γραμμές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π.χ.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f</a:t>
            </a:r>
            <a:r>
              <a:rPr lang="en-GB" dirty="0" err="1" smtClean="0">
                <a:latin typeface="Arial"/>
                <a:cs typeface="Arial"/>
              </a:rPr>
              <a:t>ile_names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μετά εκτελώ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  –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  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file_names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     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" name="Folded Corner 11"/>
          <p:cNvSpPr/>
          <p:nvPr/>
        </p:nvSpPr>
        <p:spPr>
          <a:xfrm>
            <a:off x="3786011" y="5096680"/>
            <a:ext cx="1019805" cy="108655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83509" y="4715806"/>
            <a:ext cx="121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</a:t>
            </a:r>
            <a:r>
              <a:rPr lang="en-US" dirty="0" err="1" smtClean="0"/>
              <a:t>ile_names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08052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Αναζήτηση πιο γενικών μοτίβων με </a:t>
            </a:r>
            <a:r>
              <a:rPr lang="en-GB" sz="2800" dirty="0" smtClean="0">
                <a:latin typeface="Arial"/>
                <a:cs typeface="Arial"/>
              </a:rPr>
              <a:t>regular expressions</a:t>
            </a:r>
            <a:r>
              <a:rPr lang="el-GR" sz="2800" dirty="0" smtClean="0">
                <a:latin typeface="Arial"/>
                <a:cs typeface="Arial"/>
              </a:rPr>
              <a:t>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166" y="1163303"/>
            <a:ext cx="8678333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Πολλές φορές δεν αναζητούμε μια συγκεκριμένη λέξη ή σειρά χαρακτήρων, αλλά ένα πιο γενικό μοτίβο χαρακτήρων.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Π.χ. Μπορεί να αναζητάμε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Κάποιους χαρακτήρες που βρίσκονται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στην αρχή μιας σειράς.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Κάποιους χαρακτήρες που βρίσκονται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στο τέλος μιας σειράς.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Κάποιες λέξεις που σε μια συγκεκριμένη θέση τους μπορεί να υπάρχουν εναλλακτικά μια σειρά από κάποιους χαρακτήρες/νούμερα/σύμβολα.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αυτό το λόγο κάνουμε χρήση των </a:t>
            </a:r>
            <a:r>
              <a:rPr lang="en-GB" dirty="0" smtClean="0">
                <a:latin typeface="Arial"/>
                <a:cs typeface="Arial"/>
              </a:rPr>
              <a:t>regular expressions.</a:t>
            </a:r>
          </a:p>
        </p:txBody>
      </p:sp>
    </p:spTree>
    <p:extLst>
      <p:ext uri="{BB962C8B-B14F-4D97-AF65-F5344CB8AC3E}">
        <p14:creationId xmlns:p14="http://schemas.microsoft.com/office/powerpoint/2010/main" val="279195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</a:t>
            </a:r>
            <a:r>
              <a:rPr lang="el-GR" sz="2800" dirty="0">
                <a:latin typeface="Arial"/>
                <a:cs typeface="Arial"/>
              </a:rPr>
              <a:t>ε</a:t>
            </a:r>
            <a:r>
              <a:rPr lang="el-GR" sz="2800" dirty="0" smtClean="0">
                <a:latin typeface="Arial"/>
                <a:cs typeface="Arial"/>
              </a:rPr>
              <a:t>ντολές για πλοήγηση μέσα στο σύστημα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Ο ενεργός κατάλογος είναι αυτός στον οποίο βρισκόμαστε. Μπορούμε να μετακινηθούμε.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l-GR" sz="1800" dirty="0" smtClean="0">
                <a:latin typeface="Arial"/>
                <a:cs typeface="Arial"/>
              </a:rPr>
              <a:t> από το </a:t>
            </a:r>
            <a:r>
              <a:rPr lang="en-GB" sz="1800" u="sng" dirty="0" smtClean="0">
                <a:latin typeface="Arial"/>
                <a:cs typeface="Arial"/>
              </a:rPr>
              <a:t>list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Παρουσίαση αρχείων</a:t>
            </a:r>
            <a:r>
              <a:rPr lang="en-GB" sz="1800" dirty="0" smtClean="0">
                <a:latin typeface="Arial"/>
                <a:cs typeface="Arial"/>
              </a:rPr>
              <a:t>/</a:t>
            </a:r>
            <a:r>
              <a:rPr lang="el-GR" sz="1800" dirty="0" smtClean="0">
                <a:latin typeface="Arial"/>
                <a:cs typeface="Arial"/>
              </a:rPr>
              <a:t>καταλόγων εντός του ενεργού καταλόγου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change directory</a:t>
            </a:r>
            <a:r>
              <a:rPr lang="el-GR" sz="1800" dirty="0" smtClean="0">
                <a:latin typeface="Arial"/>
                <a:cs typeface="Arial"/>
              </a:rPr>
              <a:t>. Αλλαγή </a:t>
            </a:r>
            <a:r>
              <a:rPr lang="el-GR" sz="1800" dirty="0">
                <a:latin typeface="Arial"/>
                <a:cs typeface="Arial"/>
              </a:rPr>
              <a:t>του ενεργού </a:t>
            </a:r>
            <a:r>
              <a:rPr lang="el-GR" sz="1800" dirty="0" smtClean="0">
                <a:latin typeface="Arial"/>
                <a:cs typeface="Arial"/>
              </a:rPr>
              <a:t>καταλόγου.</a:t>
            </a:r>
            <a:endParaRPr lang="en-GB" sz="1800" dirty="0" smtClean="0">
              <a:latin typeface="Arial"/>
              <a:cs typeface="Arial"/>
            </a:endParaRPr>
          </a:p>
          <a:p>
            <a:pPr lvl="1"/>
            <a:r>
              <a:rPr lang="el-GR" sz="1600" dirty="0" smtClean="0">
                <a:latin typeface="Arial"/>
                <a:cs typeface="Arial"/>
              </a:rPr>
              <a:t>Για να ανέβουμε ένα επίπεδο πληκτρολογούμε </a:t>
            </a:r>
            <a:r>
              <a:rPr lang="en-GB" sz="1600" dirty="0" smtClean="0">
                <a:latin typeface="Arial"/>
                <a:cs typeface="Arial"/>
              </a:rPr>
              <a:t>cd ..</a:t>
            </a:r>
          </a:p>
          <a:p>
            <a:pPr lvl="1"/>
            <a:r>
              <a:rPr lang="el-GR" sz="1600" dirty="0" smtClean="0">
                <a:latin typeface="Arial"/>
                <a:cs typeface="Arial"/>
              </a:rPr>
              <a:t>Για να κατεύουμε ένα επίπεδο, π.χ. στο </a:t>
            </a:r>
            <a:r>
              <a:rPr lang="en-GB" sz="1600" dirty="0" smtClean="0">
                <a:latin typeface="Arial"/>
                <a:cs typeface="Arial"/>
              </a:rPr>
              <a:t>sub-directory </a:t>
            </a:r>
            <a:r>
              <a:rPr lang="en-GB" sz="1600" dirty="0" err="1" smtClean="0">
                <a:latin typeface="Arial"/>
                <a:cs typeface="Arial"/>
              </a:rPr>
              <a:t>dirA</a:t>
            </a:r>
            <a:r>
              <a:rPr lang="el-GR" sz="1600" dirty="0" smtClean="0">
                <a:latin typeface="Arial"/>
                <a:cs typeface="Arial"/>
              </a:rPr>
              <a:t>, πληκτρολογούμε</a:t>
            </a:r>
            <a:r>
              <a:rPr lang="en-GB" sz="1600" dirty="0" smtClean="0">
                <a:latin typeface="Arial"/>
                <a:cs typeface="Arial"/>
              </a:rPr>
              <a:t> cd </a:t>
            </a:r>
            <a:r>
              <a:rPr lang="el-GR" sz="1600" dirty="0" smtClean="0">
                <a:latin typeface="Arial"/>
                <a:cs typeface="Arial"/>
              </a:rPr>
              <a:t>και μετά το όνομα του </a:t>
            </a:r>
            <a:r>
              <a:rPr lang="en-GB" sz="1600" dirty="0" smtClean="0">
                <a:latin typeface="Arial"/>
                <a:cs typeface="Arial"/>
              </a:rPr>
              <a:t>sub-directory </a:t>
            </a:r>
            <a:r>
              <a:rPr lang="el-GR" sz="1600" dirty="0" smtClean="0">
                <a:latin typeface="Arial"/>
                <a:cs typeface="Arial"/>
              </a:rPr>
              <a:t>στο οποίο θέλουμε να κατευούμε. Π.χ. </a:t>
            </a:r>
            <a:r>
              <a:rPr lang="en-US" sz="1600" dirty="0">
                <a:latin typeface="Arial"/>
                <a:cs typeface="Arial"/>
              </a:rPr>
              <a:t>c</a:t>
            </a:r>
            <a:r>
              <a:rPr lang="en-GB" sz="1600" dirty="0" smtClean="0">
                <a:latin typeface="Arial"/>
                <a:cs typeface="Arial"/>
              </a:rPr>
              <a:t>d </a:t>
            </a:r>
            <a:r>
              <a:rPr lang="en-GB" sz="1600" dirty="0" err="1" smtClean="0">
                <a:latin typeface="Arial"/>
                <a:cs typeface="Arial"/>
              </a:rPr>
              <a:t>dirA</a:t>
            </a:r>
            <a:endParaRPr lang="en-GB" sz="1600" dirty="0" smtClean="0">
              <a:latin typeface="Arial"/>
              <a:cs typeface="Arial"/>
            </a:endParaRPr>
          </a:p>
          <a:p>
            <a:pPr lvl="1"/>
            <a:r>
              <a:rPr lang="el-GR" sz="1600" dirty="0" smtClean="0">
                <a:latin typeface="Arial"/>
                <a:cs typeface="Arial"/>
              </a:rPr>
              <a:t>Αν πληκτρολογήσουμε μόνο </a:t>
            </a:r>
            <a:r>
              <a:rPr lang="en-GB" sz="1600" dirty="0" smtClean="0">
                <a:latin typeface="Arial"/>
                <a:cs typeface="Arial"/>
              </a:rPr>
              <a:t>cd </a:t>
            </a:r>
            <a:r>
              <a:rPr lang="el-GR" sz="1600" dirty="0" smtClean="0">
                <a:latin typeface="Arial"/>
                <a:cs typeface="Arial"/>
              </a:rPr>
              <a:t>θα πάμε στην αρχή του </a:t>
            </a:r>
            <a:r>
              <a:rPr lang="en-GB" sz="1600" dirty="0" smtClean="0">
                <a:latin typeface="Arial"/>
                <a:cs typeface="Arial"/>
              </a:rPr>
              <a:t>directory </a:t>
            </a:r>
            <a:r>
              <a:rPr lang="el-GR" sz="1600" dirty="0" smtClean="0">
                <a:latin typeface="Arial"/>
                <a:cs typeface="Arial"/>
              </a:rPr>
              <a:t>που είμαστε ως </a:t>
            </a:r>
            <a:r>
              <a:rPr lang="en-GB" sz="1600" dirty="0" smtClean="0">
                <a:latin typeface="Arial"/>
                <a:cs typeface="Arial"/>
              </a:rPr>
              <a:t>users</a:t>
            </a:r>
          </a:p>
          <a:p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pwd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u="sng" dirty="0" smtClean="0">
                <a:latin typeface="Arial"/>
                <a:cs typeface="Arial"/>
              </a:rPr>
              <a:t>present working directory</a:t>
            </a:r>
            <a:r>
              <a:rPr lang="el-GR" sz="1800" dirty="0" smtClean="0">
                <a:latin typeface="Arial"/>
                <a:cs typeface="Arial"/>
              </a:rPr>
              <a:t>. Δείχνει την πλήρη διεύθυνση του καταλόγου μέσα στον οποίο βρισκόμαστε.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589960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μοτίβα που βρίσκονται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στην αρχή μιας σειράς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872277" y="3781919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4118" y="3412587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7166" y="1037690"/>
            <a:ext cx="86783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ότι το συγκεκριμένο μοτίβο πρέπει να βρίσκεται στην αρχή μιας σειράς χρησιμοποιούμε το σύμβολο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πριν το μοτίβο.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Τροποποιε</a:t>
            </a:r>
            <a:r>
              <a:rPr lang="el-GR" dirty="0" smtClean="0">
                <a:latin typeface="Arial"/>
                <a:cs typeface="Arial"/>
              </a:rPr>
              <a:t>ίστε 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όπως στην παρακάτω εικόνα.</a:t>
            </a:r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Η παρακάτω εντολή βρίσκει γραμμές όπου η λέξη</a:t>
            </a:r>
            <a:r>
              <a:rPr lang="en-GB" dirty="0" smtClean="0">
                <a:latin typeface="Arial"/>
                <a:cs typeface="Arial"/>
              </a:rPr>
              <a:t> 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 </a:t>
            </a:r>
            <a:r>
              <a:rPr lang="el-GR" dirty="0" smtClean="0">
                <a:latin typeface="Arial"/>
                <a:cs typeface="Arial"/>
              </a:rPr>
              <a:t>βρίσκεται μόνο στην αρχή της γραμμής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‘^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184110" y="4334583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781425" y="3781918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0482" y="4254485"/>
            <a:ext cx="1668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7367" y="3412587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8045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μοτίβα που βρίσκονται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στο τέλος μιας σειράς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872277" y="3781919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4118" y="3412587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7166" y="1163303"/>
            <a:ext cx="86783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ότι το συγκεκριμένο μοτίβο πρέπει να βρίσκεται στο τέλος μιας σειράς χρησιμοποιούμε το σύμβολο 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$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μετά το μοτίβο.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Η παρακάτω εντολή βρίσκει γραμμές όπου η λέξη</a:t>
            </a:r>
            <a:r>
              <a:rPr lang="en-GB" dirty="0" smtClean="0">
                <a:latin typeface="Arial"/>
                <a:cs typeface="Arial"/>
              </a:rPr>
              <a:t> 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 </a:t>
            </a:r>
            <a:r>
              <a:rPr lang="el-GR" dirty="0" smtClean="0">
                <a:latin typeface="Arial"/>
                <a:cs typeface="Arial"/>
              </a:rPr>
              <a:t>βρίσκεται μόνο στο τέλος της γραμμής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$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184110" y="4334583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781425" y="3781918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0482" y="4254485"/>
            <a:ext cx="1668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leni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7367" y="3412587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9424" y="5577891"/>
            <a:ext cx="82995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βρούμε γραμμές που στην αρχή τους έχουν τη λέξη </a:t>
            </a:r>
            <a:r>
              <a:rPr lang="en-GB" dirty="0" smtClean="0">
                <a:latin typeface="Arial"/>
                <a:cs typeface="Arial"/>
              </a:rPr>
              <a:t>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</a:t>
            </a:r>
            <a:r>
              <a:rPr lang="el-GR" dirty="0" smtClean="0">
                <a:latin typeface="Arial"/>
                <a:cs typeface="Arial"/>
              </a:rPr>
              <a:t> ή στο τέλος έχουν τη λέξη ‘</a:t>
            </a:r>
            <a:r>
              <a:rPr lang="en-GB" dirty="0" err="1" smtClean="0">
                <a:latin typeface="Arial"/>
                <a:cs typeface="Arial"/>
              </a:rPr>
              <a:t>athina</a:t>
            </a:r>
            <a:r>
              <a:rPr lang="el-GR" dirty="0" smtClean="0">
                <a:latin typeface="Arial"/>
                <a:cs typeface="Arial"/>
              </a:rPr>
              <a:t>’</a:t>
            </a:r>
            <a:r>
              <a:rPr lang="en-GB" dirty="0" smtClean="0">
                <a:latin typeface="Arial"/>
                <a:cs typeface="Arial"/>
              </a:rPr>
              <a:t> ?</a:t>
            </a:r>
          </a:p>
          <a:p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599980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μοτίβα που βρίσκονται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στο τέλος μιας σειράς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424" y="1584446"/>
            <a:ext cx="82995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βρούμε γραμμές που στην αρχή τους έχουν τη λέξη </a:t>
            </a:r>
            <a:r>
              <a:rPr lang="en-GB" dirty="0" smtClean="0">
                <a:latin typeface="Arial"/>
                <a:cs typeface="Arial"/>
              </a:rPr>
              <a:t>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</a:t>
            </a:r>
            <a:r>
              <a:rPr lang="el-GR" dirty="0" smtClean="0">
                <a:latin typeface="Arial"/>
                <a:cs typeface="Arial"/>
              </a:rPr>
              <a:t> ή στο τέλος έχουν τη λέξη ‘</a:t>
            </a:r>
            <a:r>
              <a:rPr lang="en-GB" dirty="0" err="1" smtClean="0">
                <a:latin typeface="Arial"/>
                <a:cs typeface="Arial"/>
              </a:rPr>
              <a:t>athina</a:t>
            </a:r>
            <a:r>
              <a:rPr lang="el-GR" dirty="0" smtClean="0">
                <a:latin typeface="Arial"/>
                <a:cs typeface="Arial"/>
              </a:rPr>
              <a:t>’</a:t>
            </a:r>
            <a:r>
              <a:rPr lang="en-GB" dirty="0" smtClean="0">
                <a:latin typeface="Arial"/>
                <a:cs typeface="Arial"/>
              </a:rPr>
              <a:t> ?</a:t>
            </a:r>
          </a:p>
          <a:p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‘^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eleni|athina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$’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863925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5667"/>
            <a:ext cx="8229600" cy="1374969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λέξεις που σε μια συγκεκριμένη θέση τους μπορεί να υπάρχουν εναλλακτικά μια σειρά από κάποιους χαρακτήρες/νούμερα/σύμβολα.</a:t>
            </a:r>
            <a:br>
              <a:rPr lang="el-GR" sz="2800" dirty="0" smtClean="0">
                <a:latin typeface="Arial"/>
                <a:cs typeface="Arial"/>
              </a:rPr>
            </a:b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166" y="1840636"/>
            <a:ext cx="8678333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μια σειρά από εναλλακτικούς χαρακτήρες/νούμερα σε μια συγκεκριμένη θέση του μοτίβου χρησιμοποιούμε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a-z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γράμματα από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ως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z.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9] </a:t>
            </a:r>
            <a:r>
              <a:rPr lang="el-GR" dirty="0" smtClean="0">
                <a:latin typeface="Arial"/>
                <a:cs typeface="Arial"/>
              </a:rPr>
              <a:t>για νούμερα από </a:t>
            </a:r>
            <a:r>
              <a:rPr lang="el-GR" dirty="0" smtClean="0">
                <a:latin typeface="Arial"/>
                <a:cs typeface="Arial"/>
              </a:rPr>
              <a:t>το 0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έως και το </a:t>
            </a:r>
            <a:r>
              <a:rPr lang="en-GB" dirty="0" smtClean="0">
                <a:latin typeface="Arial"/>
                <a:cs typeface="Arial"/>
              </a:rPr>
              <a:t>9.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[ab89] </a:t>
            </a:r>
            <a:r>
              <a:rPr lang="el-GR" dirty="0" smtClean="0">
                <a:latin typeface="Arial"/>
                <a:cs typeface="Arial"/>
              </a:rPr>
              <a:t>σημαίνει ότι στη συγκεκριμένη θέση μπορεί να βρίσκεται οποιοσδήποτε από τους χαρακτήρες/νούμερα (</a:t>
            </a:r>
            <a:r>
              <a:rPr lang="en-GB" dirty="0" smtClean="0">
                <a:latin typeface="Arial"/>
                <a:cs typeface="Arial"/>
              </a:rPr>
              <a:t>a, b, 8, 9</a:t>
            </a:r>
            <a:r>
              <a:rPr lang="el-GR" dirty="0" smtClean="0">
                <a:latin typeface="Arial"/>
                <a:cs typeface="Arial"/>
              </a:rPr>
              <a:t>) που συναντάμε μέσα στις αγκύλες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[^ab89] </a:t>
            </a:r>
            <a:r>
              <a:rPr lang="el-GR" dirty="0" smtClean="0">
                <a:latin typeface="Arial"/>
                <a:cs typeface="Arial"/>
              </a:rPr>
              <a:t>το ^ </a:t>
            </a:r>
            <a:r>
              <a:rPr lang="el-GR" b="1" u="sng" dirty="0" smtClean="0">
                <a:latin typeface="Arial"/>
                <a:cs typeface="Arial"/>
              </a:rPr>
              <a:t>μέσα στην αγκύλη</a:t>
            </a:r>
            <a:r>
              <a:rPr lang="el-GR" dirty="0" smtClean="0">
                <a:latin typeface="Arial"/>
                <a:cs typeface="Arial"/>
              </a:rPr>
              <a:t>, στην αρχή της σημαίνει ότι στη συγκεκριμένη θέση μπορεί να υπάρχει οποιοσδήποτε χαρακτήρας </a:t>
            </a:r>
            <a:r>
              <a:rPr lang="el-GR" b="1" u="sng" dirty="0" smtClean="0">
                <a:solidFill>
                  <a:srgbClr val="000000"/>
                </a:solidFill>
                <a:latin typeface="Arial"/>
                <a:cs typeface="Arial"/>
              </a:rPr>
              <a:t>εκτός</a:t>
            </a:r>
            <a:r>
              <a:rPr lang="el-GR" dirty="0" smtClean="0">
                <a:latin typeface="Arial"/>
                <a:cs typeface="Arial"/>
              </a:rPr>
              <a:t> από αυτούς που συναντάμε μέσα στην αγκύλη. </a:t>
            </a:r>
            <a:endParaRPr lang="en-GB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360132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570"/>
            <a:ext cx="8229600" cy="1374969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700" dirty="0" smtClean="0">
                <a:latin typeface="Arial"/>
                <a:cs typeface="Arial"/>
              </a:rPr>
              <a:t>λέξεις που σε μια συγκεκριμένη θέση τους μπορεί να υπάρχουν εναλλακτικά μια σειρά από κάποιους χαρακτήρες/νούμερα/σύμβολα.</a:t>
            </a:r>
            <a:br>
              <a:rPr lang="el-GR" sz="2700" dirty="0" smtClean="0">
                <a:latin typeface="Arial"/>
                <a:cs typeface="Arial"/>
              </a:rPr>
            </a:br>
            <a:endParaRPr lang="en-US" sz="27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1366975"/>
            <a:ext cx="8678333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μια σειρά από εναλλακτικούς χαρακτήρες/νούμερα σε μια συγκεκριμένη θέση του μοτίβου χρησιμοποιούμε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a-z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γράμματα από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ως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z.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για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κεφαλαία γράμματα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από 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ως 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z.</a:t>
            </a: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Τροποποιε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ίστε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φαίνεται στην εικόνα.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Θέλω να εντοπίσω τις γραμμές που ο κωδικός (1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στήλη) ξεκινάει με κεφαλαίο γράμμα και ακολουθεί το 11.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Εκτελώ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[A-Z]11’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969810" y="4534591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1651" y="4165259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281643" y="5087255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878958" y="4534590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7667" y="4894269"/>
            <a:ext cx="179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A11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4900" y="416525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7355" y="6116170"/>
            <a:ext cx="8657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εντοπίσω τις γραμμές που ο κωδικός (1</a:t>
            </a:r>
            <a:r>
              <a:rPr lang="el-GR" baseline="30000" dirty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στήλη) ξεκινάει με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μικρό γράμμα και ακολουθεί το 11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972592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336"/>
            <a:ext cx="8229600" cy="338664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814488"/>
            <a:ext cx="8678333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Κάποιες φορές το </a:t>
            </a:r>
            <a:r>
              <a:rPr lang="en-GB" sz="1600" dirty="0" smtClean="0">
                <a:latin typeface="Arial"/>
                <a:cs typeface="Arial"/>
              </a:rPr>
              <a:t>regular expression </a:t>
            </a:r>
            <a:r>
              <a:rPr lang="el-GR" sz="1600" dirty="0" smtClean="0">
                <a:latin typeface="Arial"/>
                <a:cs typeface="Arial"/>
              </a:rPr>
              <a:t>θέλουμε να επαναλαμβάνεται περισσότερες από μία φορές. Για να δηλώσουμε πόσες φορές θέλουμε να επαναλαμβάνεται, χρησιμοποιούμε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{Χ}</a:t>
            </a:r>
            <a:r>
              <a:rPr lang="el-GR" sz="1600" dirty="0" smtClean="0">
                <a:latin typeface="Arial"/>
                <a:cs typeface="Arial"/>
              </a:rPr>
              <a:t>,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αμέσως μετά από το υπο-μοτίβο, όπου Χ το νούμερο/φορές που θέλουμε να επαναλαμβάνεται.</a:t>
            </a:r>
          </a:p>
          <a:p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Χ,Υ}</a:t>
            </a:r>
            <a:r>
              <a:rPr lang="el-GR" sz="1600" dirty="0">
                <a:latin typeface="Arial"/>
                <a:cs typeface="Arial"/>
              </a:rPr>
              <a:t>,</a:t>
            </a:r>
            <a:r>
              <a:rPr lang="en-GB" sz="1600" dirty="0"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αμέσως μετά από το υπο-μοτίβο, όπου </a:t>
            </a:r>
            <a:r>
              <a:rPr lang="el-GR" sz="1600" dirty="0" smtClean="0">
                <a:latin typeface="Arial"/>
                <a:cs typeface="Arial"/>
              </a:rPr>
              <a:t>Χ&amp; Υ </a:t>
            </a:r>
            <a:r>
              <a:rPr lang="el-GR" sz="1600" dirty="0">
                <a:latin typeface="Arial"/>
                <a:cs typeface="Arial"/>
              </a:rPr>
              <a:t>το νούμερο/φορές που θέλουμε να </a:t>
            </a:r>
            <a:r>
              <a:rPr lang="el-GR" sz="1600" dirty="0" smtClean="0">
                <a:latin typeface="Arial"/>
                <a:cs typeface="Arial"/>
              </a:rPr>
              <a:t>επαναλαμβάνεται από Χ έως Υ φορές.</a:t>
            </a:r>
            <a:endParaRPr lang="el-GR" sz="1600" dirty="0">
              <a:latin typeface="Arial"/>
              <a:cs typeface="Arial"/>
            </a:endParaRPr>
          </a:p>
          <a:p>
            <a:endParaRPr lang="el-GR" sz="1600" dirty="0" smtClean="0"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αμέσως μετά από το υπο-μοτίβο, </a:t>
            </a:r>
            <a:r>
              <a:rPr lang="el-GR" sz="1600" dirty="0" smtClean="0">
                <a:latin typeface="Arial"/>
                <a:cs typeface="Arial"/>
              </a:rPr>
              <a:t>για επανάληψη 0-1 φορές</a:t>
            </a: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*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αμέσως μετά από το υπο-μοτίβο, για επανάληψη </a:t>
            </a:r>
            <a:r>
              <a:rPr lang="el-GR" sz="1600" dirty="0" smtClean="0">
                <a:latin typeface="Arial"/>
                <a:cs typeface="Arial"/>
              </a:rPr>
              <a:t>0</a:t>
            </a:r>
            <a:r>
              <a:rPr lang="el-GR" sz="1600" dirty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ή περισσότερες φορές</a:t>
            </a: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+ </a:t>
            </a:r>
            <a:r>
              <a:rPr lang="el-GR" sz="1600" dirty="0" smtClean="0">
                <a:latin typeface="Arial"/>
                <a:cs typeface="Arial"/>
              </a:rPr>
              <a:t>αμέσως </a:t>
            </a:r>
            <a:r>
              <a:rPr lang="el-GR" sz="1600" dirty="0">
                <a:latin typeface="Arial"/>
                <a:cs typeface="Arial"/>
              </a:rPr>
              <a:t>μετά από το υπο-μοτίβο, για επανάληψη </a:t>
            </a:r>
            <a:r>
              <a:rPr lang="el-GR" sz="1600" dirty="0" smtClean="0">
                <a:latin typeface="Arial"/>
                <a:cs typeface="Arial"/>
              </a:rPr>
              <a:t>1 </a:t>
            </a:r>
            <a:r>
              <a:rPr lang="el-GR" sz="1600" dirty="0">
                <a:latin typeface="Arial"/>
                <a:cs typeface="Arial"/>
              </a:rPr>
              <a:t>ή περισσότερες </a:t>
            </a:r>
            <a:r>
              <a:rPr lang="el-GR" sz="1600" dirty="0" smtClean="0">
                <a:latin typeface="Arial"/>
                <a:cs typeface="Arial"/>
              </a:rPr>
              <a:t>φορές</a:t>
            </a:r>
          </a:p>
          <a:p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Το </a:t>
            </a:r>
            <a:r>
              <a:rPr lang="en-GB" sz="1600" dirty="0" smtClean="0">
                <a:latin typeface="Arial"/>
                <a:cs typeface="Arial"/>
              </a:rPr>
              <a:t>tab </a:t>
            </a:r>
            <a:r>
              <a:rPr lang="el-GR" sz="1600" dirty="0" smtClean="0">
                <a:latin typeface="Arial"/>
                <a:cs typeface="Arial"/>
              </a:rPr>
              <a:t>δηλώνεται με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^I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κενό δηλώνεται με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[[:space:]]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οποιδήποτε γράμμα ή αριθμός δηλώνεται με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\w</a:t>
            </a:r>
          </a:p>
          <a:p>
            <a:r>
              <a:rPr lang="el-GR" sz="1600" dirty="0" smtClean="0">
                <a:latin typeface="Arial"/>
                <a:cs typeface="Arial"/>
              </a:rPr>
              <a:t>Το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\w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είναι το ίδιο με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[A-Za-z0-9]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οποιοδήποτε σύμβολο δηλώνεται με την τελεία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85513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335"/>
            <a:ext cx="8229600" cy="536222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1082599"/>
            <a:ext cx="867833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Θέλω να εντοπίσω τις γραμμές που ο κωδικός (1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στήλη) ξεκινάει με δύο κεφαλαία γράμματα (οποιαδήποτε)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Τροποποιε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ίστε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ανάλογα με την εικόνα.</a:t>
            </a: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Εκτελώ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[Α-Ζ]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11’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[A-Z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{2}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11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’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969810" y="4248045"/>
            <a:ext cx="2214300" cy="15815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AA11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aa11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bc321	XXX	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1651" y="3878714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281643" y="4800710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878958" y="4248045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4667" y="4792390"/>
            <a:ext cx="179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AA11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4900" y="3878714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7355" y="6116170"/>
            <a:ext cx="8657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εντοπίσω τις γραμμές που ο κωδικός (1</a:t>
            </a:r>
            <a:r>
              <a:rPr lang="el-GR" baseline="30000" dirty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στήλη) ξεκινάει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οποιαδήποτε 3 μικρ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ά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γράμματα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μία φορά και ακολουθούν νούμερα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794336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335"/>
            <a:ext cx="8229600" cy="536222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1082599"/>
            <a:ext cx="867833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παρακ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άτω παράδειγμα,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θ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έλω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να εντοπίσω τις γραμμές που ο κωδικός (1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στήλη) ξεκινάει με ένα κεφαλαίο γράμμα, ακολουθεί ένα νούμερο, ακολουθεί ένα μικρό γράμμα.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Εκτελώ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-9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][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a-z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842812" y="3489152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A2a11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A2a11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4653" y="3119820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154645" y="4041816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751960" y="3489151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7669" y="4033496"/>
            <a:ext cx="179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A2a11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77902" y="3119820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438" y="6297365"/>
            <a:ext cx="84807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δεν χρησιμοποιο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ύσα το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^ </a:t>
            </a:r>
            <a:r>
              <a:rPr lang="el-GR" dirty="0" smtClean="0">
                <a:latin typeface="Arial"/>
                <a:cs typeface="Arial"/>
              </a:rPr>
              <a:t>στην παραπάνω εντολή, τι θα συνέβαινε και γιατί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257234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082863"/>
          </a:xfrm>
        </p:spPr>
        <p:txBody>
          <a:bodyPr>
            <a:normAutofit fontScale="85000" lnSpcReduction="2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Δημιουργ</a:t>
            </a:r>
            <a:r>
              <a:rPr lang="el-GR" sz="1800" dirty="0" smtClean="0">
                <a:latin typeface="Arial"/>
                <a:cs typeface="Arial"/>
              </a:rPr>
              <a:t>ήστε το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αρχείο (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l-GR" sz="1800" dirty="0" smtClean="0">
                <a:latin typeface="Arial"/>
                <a:cs typeface="Arial"/>
              </a:rPr>
              <a:t>) που περιέχει ρυθμιστικές αλληλεπιδράσεις μεταξύ μεταγραφικών παραγόντων (</a:t>
            </a:r>
            <a:r>
              <a:rPr lang="en-GB" sz="1800" dirty="0" smtClean="0">
                <a:latin typeface="Arial"/>
                <a:cs typeface="Arial"/>
              </a:rPr>
              <a:t>transcription factors</a:t>
            </a:r>
            <a:r>
              <a:rPr lang="el-GR" sz="1800" dirty="0" smtClean="0">
                <a:latin typeface="Arial"/>
                <a:cs typeface="Arial"/>
              </a:rPr>
              <a:t>) και γονιδίων στα οποία συνδέονται (στους προαγωγείς τους) και ρυθμίζουν την έκφρασή τους</a:t>
            </a:r>
            <a:r>
              <a:rPr lang="en-GB" sz="1800" dirty="0" smtClean="0">
                <a:latin typeface="Arial"/>
                <a:cs typeface="Arial"/>
              </a:rPr>
              <a:t> (target)</a:t>
            </a:r>
            <a:r>
              <a:rPr lang="el-GR" sz="1800" dirty="0" smtClean="0">
                <a:latin typeface="Arial"/>
                <a:cs typeface="Arial"/>
              </a:rPr>
              <a:t>. </a:t>
            </a:r>
          </a:p>
          <a:p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Στην 1η στήλη αναγράφεται το όνομα του μεταγραφικού παράγοντα</a:t>
            </a:r>
          </a:p>
          <a:p>
            <a:r>
              <a:rPr lang="el-GR" sz="1800" dirty="0">
                <a:latin typeface="Arial"/>
                <a:cs typeface="Arial"/>
              </a:rPr>
              <a:t>Στην </a:t>
            </a:r>
            <a:r>
              <a:rPr lang="el-GR" sz="1800" dirty="0" smtClean="0">
                <a:latin typeface="Arial"/>
                <a:cs typeface="Arial"/>
              </a:rPr>
              <a:t>2η </a:t>
            </a:r>
            <a:r>
              <a:rPr lang="el-GR" sz="1800" dirty="0">
                <a:latin typeface="Arial"/>
                <a:cs typeface="Arial"/>
              </a:rPr>
              <a:t>στήλη αναγράφεται το όνομα του </a:t>
            </a:r>
            <a:r>
              <a:rPr lang="el-GR" sz="1800" dirty="0" smtClean="0">
                <a:latin typeface="Arial"/>
                <a:cs typeface="Arial"/>
              </a:rPr>
              <a:t>γονιδίου στο οποίο συνδέεται ο μεταγραφικός παράγοντας.</a:t>
            </a:r>
          </a:p>
          <a:p>
            <a:r>
              <a:rPr lang="el-GR" sz="1800" dirty="0">
                <a:latin typeface="Arial"/>
                <a:cs typeface="Arial"/>
              </a:rPr>
              <a:t>Στην </a:t>
            </a:r>
            <a:r>
              <a:rPr lang="el-GR" sz="1800" dirty="0" smtClean="0">
                <a:latin typeface="Arial"/>
                <a:cs typeface="Arial"/>
              </a:rPr>
              <a:t>3η </a:t>
            </a:r>
            <a:r>
              <a:rPr lang="el-GR" sz="1800" dirty="0">
                <a:latin typeface="Arial"/>
                <a:cs typeface="Arial"/>
              </a:rPr>
              <a:t>στήλη αναγράφεται </a:t>
            </a:r>
            <a:r>
              <a:rPr lang="el-GR" sz="1800" dirty="0" smtClean="0">
                <a:latin typeface="Arial"/>
                <a:cs typeface="Arial"/>
              </a:rPr>
              <a:t>το είδος της ρύθμισης, δηλαδή αν η σύνδεση του μεταγραφικού παράγονται προάγει ή καταστέλει την έκφραση του γονιδίου</a:t>
            </a:r>
          </a:p>
          <a:p>
            <a:r>
              <a:rPr lang="el-GR" sz="1800" dirty="0">
                <a:latin typeface="Arial"/>
                <a:cs typeface="Arial"/>
              </a:rPr>
              <a:t>Στην </a:t>
            </a:r>
            <a:r>
              <a:rPr lang="el-GR" sz="1800" dirty="0" smtClean="0">
                <a:latin typeface="Arial"/>
                <a:cs typeface="Arial"/>
              </a:rPr>
              <a:t>4η </a:t>
            </a:r>
            <a:r>
              <a:rPr lang="el-GR" sz="1800" dirty="0">
                <a:latin typeface="Arial"/>
                <a:cs typeface="Arial"/>
              </a:rPr>
              <a:t>στήλη αναγράφεται </a:t>
            </a:r>
            <a:r>
              <a:rPr lang="el-GR" sz="1800" dirty="0" smtClean="0">
                <a:latin typeface="Arial"/>
                <a:cs typeface="Arial"/>
              </a:rPr>
              <a:t>ο ιστός στον οποίο παρατηρήθηκε αυτή η ρυθμιστική αλληλεπίδραση.</a:t>
            </a:r>
            <a:endParaRPr lang="el-GR" sz="1800" dirty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Είναι δυνατόν μια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ρυθμιστική αλληλεπίδραση να έχει εντοπιστεί σε περισσότερους από έναν ιστούς</a:t>
            </a:r>
            <a:r>
              <a:rPr lang="en-GB" sz="1800" dirty="0" smtClean="0">
                <a:latin typeface="Arial"/>
                <a:cs typeface="Arial"/>
              </a:rPr>
              <a:t>.</a:t>
            </a:r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18789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099173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082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Βρείτε </a:t>
            </a:r>
            <a:r>
              <a:rPr lang="el-GR" sz="1800" dirty="0">
                <a:latin typeface="Arial"/>
                <a:cs typeface="Arial"/>
              </a:rPr>
              <a:t>στο αρχείο 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l-GR" sz="1800" dirty="0" smtClean="0">
                <a:latin typeface="Arial"/>
                <a:cs typeface="Arial"/>
              </a:rPr>
              <a:t>Πόσοι και ποιοί μεταγραφικοί παράγοντες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υπάρχουν.</a:t>
            </a:r>
          </a:p>
          <a:p>
            <a:r>
              <a:rPr lang="el-GR" sz="1800" dirty="0" smtClean="0">
                <a:latin typeface="Arial"/>
                <a:cs typeface="Arial"/>
              </a:rPr>
              <a:t>Πόσα και ποιά γονίδια στόχοι ρυθμίζονται από μεταγραφικούς παράγοντες.</a:t>
            </a:r>
          </a:p>
          <a:p>
            <a:r>
              <a:rPr lang="el-GR" sz="1800" dirty="0" smtClean="0">
                <a:latin typeface="Arial"/>
                <a:cs typeface="Arial"/>
              </a:rPr>
              <a:t>Για πόσους και ποιούς ιστούς υπάρχουν δεδομένα.</a:t>
            </a:r>
          </a:p>
          <a:p>
            <a:r>
              <a:rPr lang="el-GR" sz="1800" dirty="0" smtClean="0">
                <a:latin typeface="Arial"/>
                <a:cs typeface="Arial"/>
              </a:rPr>
              <a:t>Πόσα και ποιά γονίδια ρυθμίζει ο μεταγραφικός παράγοντας </a:t>
            </a:r>
            <a:r>
              <a:rPr lang="en-GB" sz="1800" dirty="0" smtClean="0">
                <a:latin typeface="Arial"/>
                <a:cs typeface="Arial"/>
              </a:rPr>
              <a:t>Gene_1.</a:t>
            </a:r>
          </a:p>
          <a:p>
            <a:r>
              <a:rPr lang="el-GR" sz="1800" dirty="0" smtClean="0">
                <a:latin typeface="Arial"/>
                <a:cs typeface="Arial"/>
              </a:rPr>
              <a:t>Πόσες αλληλεπιδράσεις έχουν βρεθεί για το συκώτι </a:t>
            </a:r>
            <a:r>
              <a:rPr lang="en-GB" sz="1800" dirty="0" smtClean="0">
                <a:latin typeface="Arial"/>
                <a:cs typeface="Arial"/>
              </a:rPr>
              <a:t>(liver).</a:t>
            </a:r>
          </a:p>
          <a:p>
            <a:r>
              <a:rPr lang="el-GR" sz="1800" dirty="0" smtClean="0">
                <a:latin typeface="Arial"/>
                <a:cs typeface="Arial"/>
              </a:rPr>
              <a:t>Πόσοι και ποιοί μεταγραφικοί παράγοντες είναι προαγωγείς έκφρασης.</a:t>
            </a:r>
          </a:p>
          <a:p>
            <a:r>
              <a:rPr lang="el-GR" sz="1800" dirty="0">
                <a:latin typeface="Arial"/>
                <a:cs typeface="Arial"/>
              </a:rPr>
              <a:t>Πόσοι και ποιοί μεταγραφικοί παράγοντες </a:t>
            </a:r>
            <a:r>
              <a:rPr lang="el-GR" sz="1800" dirty="0" smtClean="0">
                <a:latin typeface="Arial"/>
                <a:cs typeface="Arial"/>
              </a:rPr>
              <a:t>αναστέλουν την έκφραση.</a:t>
            </a:r>
            <a:endParaRPr lang="el-GR" sz="1800" dirty="0"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218648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</a:t>
            </a:r>
            <a:r>
              <a:rPr lang="el-GR" dirty="0" smtClean="0"/>
              <a:t>5</a:t>
            </a:r>
            <a:r>
              <a:rPr lang="en-US" dirty="0"/>
              <a:t>		</a:t>
            </a:r>
            <a:r>
              <a:rPr lang="en-US" dirty="0" smtClean="0"/>
              <a:t>Gene_</a:t>
            </a:r>
            <a:r>
              <a:rPr lang="el-GR" dirty="0" smtClean="0"/>
              <a:t>1</a:t>
            </a:r>
            <a:r>
              <a:rPr lang="en-US" dirty="0"/>
              <a:t>		activate				liver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980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 πλοήγησης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31751" y="1151274"/>
            <a:ext cx="4412249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directory PC1.</a:t>
            </a:r>
          </a:p>
          <a:p>
            <a:r>
              <a:rPr lang="el-GR" dirty="0" smtClean="0">
                <a:latin typeface="Arial"/>
                <a:cs typeface="Arial"/>
              </a:rPr>
              <a:t>Η πλήρης διεύθυνσή του είναι </a:t>
            </a:r>
            <a:r>
              <a:rPr lang="en-GB" dirty="0" smtClean="0">
                <a:latin typeface="Arial"/>
                <a:cs typeface="Arial"/>
              </a:rPr>
              <a:t>/home/PC1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Μέσα στο </a:t>
            </a:r>
            <a:r>
              <a:rPr lang="en-GB" dirty="0" smtClean="0">
                <a:latin typeface="Arial"/>
                <a:cs typeface="Arial"/>
              </a:rPr>
              <a:t>PC1 </a:t>
            </a:r>
            <a:r>
              <a:rPr lang="el-GR" dirty="0" smtClean="0">
                <a:latin typeface="Arial"/>
                <a:cs typeface="Arial"/>
              </a:rPr>
              <a:t>έχω ένα αρχείο </a:t>
            </a:r>
            <a:r>
              <a:rPr lang="en-GB" dirty="0" err="1" smtClean="0">
                <a:latin typeface="Arial"/>
                <a:cs typeface="Arial"/>
              </a:rPr>
              <a:t>fileX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2 υποκαταλόγους </a:t>
            </a:r>
            <a:r>
              <a:rPr lang="en-GB" dirty="0" smtClean="0">
                <a:latin typeface="Arial"/>
                <a:cs typeface="Arial"/>
              </a:rPr>
              <a:t>dir1 &amp; dir2. </a:t>
            </a:r>
            <a:r>
              <a:rPr lang="el-GR" dirty="0" smtClean="0">
                <a:latin typeface="Arial"/>
                <a:cs typeface="Arial"/>
              </a:rPr>
              <a:t>Μέσα στον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έχω ένα αρχείο </a:t>
            </a:r>
            <a:r>
              <a:rPr lang="en-GB" dirty="0" smtClean="0">
                <a:latin typeface="Arial"/>
                <a:cs typeface="Arial"/>
              </a:rPr>
              <a:t>file1.</a:t>
            </a:r>
            <a:r>
              <a:rPr lang="el-GR" dirty="0" smtClean="0">
                <a:latin typeface="Arial"/>
                <a:cs typeface="Arial"/>
              </a:rPr>
              <a:t> Μέσα στο </a:t>
            </a:r>
            <a:r>
              <a:rPr lang="en-GB" dirty="0" smtClean="0">
                <a:latin typeface="Arial"/>
                <a:cs typeface="Arial"/>
              </a:rPr>
              <a:t>dir2 </a:t>
            </a:r>
            <a:r>
              <a:rPr lang="el-GR" dirty="0" smtClean="0">
                <a:latin typeface="Arial"/>
                <a:cs typeface="Arial"/>
              </a:rPr>
              <a:t>έχω υποκατάλογο </a:t>
            </a:r>
            <a:r>
              <a:rPr lang="en-GB" dirty="0" smtClean="0">
                <a:latin typeface="Arial"/>
                <a:cs typeface="Arial"/>
              </a:rPr>
              <a:t>dir3</a:t>
            </a:r>
            <a:r>
              <a:rPr lang="el-GR" dirty="0" smtClean="0">
                <a:latin typeface="Arial"/>
                <a:cs typeface="Arial"/>
              </a:rPr>
              <a:t>.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Εφόσον ο ενεργός κατάλογος είναι ο </a:t>
            </a:r>
            <a:r>
              <a:rPr lang="en-GB" dirty="0" smtClean="0">
                <a:latin typeface="Arial"/>
                <a:cs typeface="Arial"/>
              </a:rPr>
              <a:t>PC1 (</a:t>
            </a:r>
            <a:r>
              <a:rPr lang="el-GR" dirty="0" smtClean="0">
                <a:latin typeface="Arial"/>
                <a:cs typeface="Arial"/>
              </a:rPr>
              <a:t>εκεί βρίσκομαι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, αν εκτελέσω την εντολή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pwd</a:t>
            </a:r>
            <a:r>
              <a:rPr lang="en-GB" dirty="0" smtClean="0">
                <a:latin typeface="Arial"/>
                <a:cs typeface="Arial"/>
              </a:rPr>
              <a:t>, </a:t>
            </a:r>
            <a:r>
              <a:rPr lang="el-GR" dirty="0" smtClean="0">
                <a:latin typeface="Arial"/>
                <a:cs typeface="Arial"/>
              </a:rPr>
              <a:t>θα μου δώσει την διεύθυνση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latin typeface="Arial"/>
                <a:cs typeface="Arial"/>
              </a:rPr>
              <a:t>/home/PC1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Αν θέλω να δω τι υπάρχει μέσα στο </a:t>
            </a:r>
            <a:r>
              <a:rPr lang="en-GB" dirty="0" smtClean="0">
                <a:latin typeface="Arial"/>
                <a:cs typeface="Arial"/>
              </a:rPr>
              <a:t>PC1 (</a:t>
            </a:r>
            <a:r>
              <a:rPr lang="el-GR" dirty="0" smtClean="0">
                <a:latin typeface="Arial"/>
                <a:cs typeface="Arial"/>
              </a:rPr>
              <a:t>αρχεία και υποκατάλογοι</a:t>
            </a:r>
            <a:r>
              <a:rPr lang="en-GB" dirty="0" smtClean="0">
                <a:latin typeface="Arial"/>
                <a:cs typeface="Arial"/>
              </a:rPr>
              <a:t>) </a:t>
            </a:r>
            <a:r>
              <a:rPr lang="el-GR" dirty="0" smtClean="0">
                <a:latin typeface="Arial"/>
                <a:cs typeface="Arial"/>
              </a:rPr>
              <a:t>εκτελώ την εντολή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Θα μου δείξει ότι μέσα στον </a:t>
            </a:r>
            <a:r>
              <a:rPr lang="en-GB" dirty="0" smtClean="0">
                <a:latin typeface="Arial"/>
                <a:cs typeface="Arial"/>
              </a:rPr>
              <a:t>PC1 </a:t>
            </a:r>
            <a:r>
              <a:rPr lang="el-GR" dirty="0" smtClean="0">
                <a:latin typeface="Arial"/>
                <a:cs typeface="Arial"/>
              </a:rPr>
              <a:t>υπάρχει ένα αρχείο </a:t>
            </a:r>
            <a:r>
              <a:rPr lang="en-GB" dirty="0" err="1" smtClean="0">
                <a:latin typeface="Arial"/>
                <a:cs typeface="Arial"/>
              </a:rPr>
              <a:t>fileX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2 υποκατάλογοι </a:t>
            </a:r>
            <a:r>
              <a:rPr lang="en-GB" dirty="0" smtClean="0">
                <a:latin typeface="Arial"/>
                <a:cs typeface="Arial"/>
              </a:rPr>
              <a:t>dir1 &amp; dir2. </a:t>
            </a:r>
            <a:r>
              <a:rPr lang="el-GR" dirty="0" smtClean="0">
                <a:latin typeface="Arial"/>
                <a:cs typeface="Arial"/>
              </a:rPr>
              <a:t>Δεν θα δω το </a:t>
            </a:r>
            <a:r>
              <a:rPr lang="en-GB" dirty="0" smtClean="0">
                <a:latin typeface="Arial"/>
                <a:cs typeface="Arial"/>
              </a:rPr>
              <a:t>file1 &amp; dir3.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348298" y="161475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1020997" y="218825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Χ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66090" y="478846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735933" y="5314402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803026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6854"/>
            <a:ext cx="8229600" cy="1143000"/>
          </a:xfrm>
        </p:spPr>
        <p:txBody>
          <a:bodyPr/>
          <a:lstStyle/>
          <a:p>
            <a:r>
              <a:rPr lang="en-GB" dirty="0" err="1"/>
              <a:t>a</a:t>
            </a:r>
            <a:r>
              <a:rPr lang="en-GB" dirty="0" err="1" smtClean="0"/>
              <a:t>wk</a:t>
            </a:r>
            <a:r>
              <a:rPr lang="en-GB" dirty="0" smtClean="0"/>
              <a:t> - 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31630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Awk</a:t>
            </a:r>
            <a:r>
              <a:rPr lang="en-GB" sz="2800" dirty="0" smtClean="0">
                <a:latin typeface="Arial"/>
                <a:cs typeface="Arial"/>
              </a:rPr>
              <a:t> - if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awk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μας δίνει τη δυνατότητα να ελέγξουμε για όλες τις γραμμές ενός αρχείου μια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ή και περισσότερες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υπόθεση με 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if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άν ισχύει, τότε θα εκτελεστούν μια σειρά από συγκεκριμμένες εντολές, αλλιώς δεν θα εκτελεστούν.</a:t>
            </a: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Π.χ. μπορούμε να ελέγξουμε αν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μια αριθμητική τιμή είναι μεγαλύτερη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(&gt;)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, μικρότερη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(&lt;)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ή ίση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(==)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μιας άλλης τιμής.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Αν κάποιοι χαρακτήρες/λέξεις ταυτίζονται με κάποιους άλλους (==).</a:t>
            </a:r>
          </a:p>
          <a:p>
            <a:pPr marL="285750" indent="-285750">
              <a:buFont typeface="Arial"/>
              <a:buChar char="•"/>
            </a:pPr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Επίσης, μπορούμε να συνδυάσουμε περισσότερους από έναν έλεγχο υποθέσεων μέσα στο ίδιο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if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με 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AND (&amp;&amp;)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ή 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OR (||).</a:t>
            </a:r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130045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Awk</a:t>
            </a:r>
            <a:r>
              <a:rPr lang="en-GB" sz="2800" dirty="0" smtClean="0">
                <a:latin typeface="Arial"/>
                <a:cs typeface="Arial"/>
              </a:rPr>
              <a:t> - if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2782121"/>
            <a:ext cx="87865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2 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Num1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να είναι μεγαλύτερος από 1.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‘{if ($2 &gt; 1) print $0 }’ file1.txt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Num2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να είναι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ίσος με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1.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$3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==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1) print $0 }’ file1.txt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Num2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να είναι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μικρότερος ή ίσος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1.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$3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&lt;=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1) print $0 }’ file1.txt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712770" y="1241395"/>
            <a:ext cx="360323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dirty="0" smtClean="0">
                <a:solidFill>
                  <a:srgbClr val="FF0000"/>
                </a:solidFill>
              </a:rPr>
              <a:t>ID				Num1	Num2</a:t>
            </a:r>
            <a:endParaRPr lang="el-GR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</a:p>
          <a:p>
            <a:pPr algn="just"/>
            <a:r>
              <a:rPr lang="en-US" dirty="0" smtClean="0"/>
              <a:t>……				…….		…….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01521" y="848542"/>
            <a:ext cx="9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file1</a:t>
            </a:r>
            <a:r>
              <a:rPr lang="en-US" dirty="0" smtClean="0"/>
              <a:t>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5786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Awk</a:t>
            </a:r>
            <a:r>
              <a:rPr lang="en-GB" sz="2800" dirty="0" smtClean="0">
                <a:latin typeface="Arial"/>
                <a:cs typeface="Arial"/>
              </a:rPr>
              <a:t> – if</a:t>
            </a:r>
            <a:r>
              <a:rPr lang="el-GR" sz="2800" dirty="0" smtClean="0">
                <a:latin typeface="Arial"/>
                <a:cs typeface="Arial"/>
              </a:rPr>
              <a:t> –  </a:t>
            </a:r>
            <a:r>
              <a:rPr lang="en-GB" sz="2800" dirty="0" smtClean="0">
                <a:latin typeface="Arial"/>
                <a:cs typeface="Arial"/>
              </a:rPr>
              <a:t>AND - OR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481" y="2782121"/>
            <a:ext cx="87865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2 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Num1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να είναι μεγαλύτερος από 1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600" b="1" u="sng" dirty="0" smtClean="0">
                <a:solidFill>
                  <a:srgbClr val="000000"/>
                </a:solidFill>
                <a:latin typeface="Arial"/>
                <a:cs typeface="Arial"/>
              </a:rPr>
              <a:t>KAI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μικρότερος από 2.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‘{if ($2 &gt; 1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&amp;&amp; $2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&lt;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) print $0 }’ file1.txt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2 (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Num1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) να είναι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μικρότερος από 1 </a:t>
            </a:r>
            <a:r>
              <a:rPr lang="el-GR" sz="1600" b="1" u="sng" dirty="0" smtClean="0">
                <a:solidFill>
                  <a:srgbClr val="000000"/>
                </a:solidFill>
                <a:latin typeface="Arial"/>
                <a:cs typeface="Arial"/>
              </a:rPr>
              <a:t>Η’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μεγαλύτερος από 1.5.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($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&lt;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1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|| $2 &gt; 1.5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)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print $0 }’ file1.txt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όπου η στήλη 1 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ID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να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γράφει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ENSG0002.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Η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$1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== “ENSG0002”)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print $0 }’ file1.txt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712770" y="1241395"/>
            <a:ext cx="360323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dirty="0" smtClean="0">
                <a:solidFill>
                  <a:srgbClr val="FF0000"/>
                </a:solidFill>
              </a:rPr>
              <a:t>ID				Num1	Num2</a:t>
            </a:r>
            <a:endParaRPr lang="el-GR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</a:p>
          <a:p>
            <a:pPr algn="just"/>
            <a:r>
              <a:rPr lang="en-US" dirty="0" smtClean="0"/>
              <a:t>……				…….		…….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01521" y="848542"/>
            <a:ext cx="9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file1</a:t>
            </a:r>
            <a:r>
              <a:rPr lang="en-US" dirty="0" smtClean="0"/>
              <a:t>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21145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8422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Άσκηση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329815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5224" y="274638"/>
            <a:ext cx="3285559" cy="539901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Τα αρχεία</a:t>
            </a:r>
            <a:endParaRPr lang="en-US" sz="2800" dirty="0"/>
          </a:p>
        </p:txBody>
      </p:sp>
      <p:sp>
        <p:nvSpPr>
          <p:cNvPr id="4" name="Folded Corner 3"/>
          <p:cNvSpPr/>
          <p:nvPr/>
        </p:nvSpPr>
        <p:spPr>
          <a:xfrm>
            <a:off x="219965" y="1103778"/>
            <a:ext cx="4703448" cy="162158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gene_name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chromosome</a:t>
            </a: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Gene_A</a:t>
            </a:r>
            <a:r>
              <a:rPr lang="en-US" dirty="0" smtClean="0"/>
              <a:t>		chrom_1</a:t>
            </a:r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Gene_B</a:t>
            </a:r>
            <a:r>
              <a:rPr lang="en-US" dirty="0" smtClean="0"/>
              <a:t>		chrom_2</a:t>
            </a:r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err="1" smtClean="0"/>
              <a:t>Gene_C</a:t>
            </a:r>
            <a:r>
              <a:rPr lang="en-US" dirty="0"/>
              <a:t>		</a:t>
            </a:r>
            <a:r>
              <a:rPr lang="en-US" dirty="0" smtClean="0"/>
              <a:t>chrom_1</a:t>
            </a:r>
            <a:endParaRPr lang="en-US" dirty="0"/>
          </a:p>
          <a:p>
            <a:pPr algn="just"/>
            <a:r>
              <a:rPr lang="en-US" dirty="0" smtClean="0"/>
              <a:t>……				…….			…….</a:t>
            </a:r>
          </a:p>
          <a:p>
            <a:pPr algn="just"/>
            <a:endParaRPr lang="en-US" dirty="0" smtClean="0"/>
          </a:p>
        </p:txBody>
      </p:sp>
      <p:sp>
        <p:nvSpPr>
          <p:cNvPr id="5" name="Folded Corner 4"/>
          <p:cNvSpPr/>
          <p:nvPr/>
        </p:nvSpPr>
        <p:spPr>
          <a:xfrm>
            <a:off x="248507" y="3340969"/>
            <a:ext cx="4460845" cy="149619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/>
              <a:t>Gene_A</a:t>
            </a:r>
            <a:r>
              <a:rPr lang="en-US" dirty="0" smtClean="0"/>
              <a:t>		</a:t>
            </a:r>
            <a:r>
              <a:rPr lang="en-US" dirty="0" err="1" smtClean="0"/>
              <a:t>Gene_B</a:t>
            </a:r>
            <a:r>
              <a:rPr lang="en-US" dirty="0" smtClean="0"/>
              <a:t>		activate</a:t>
            </a:r>
          </a:p>
          <a:p>
            <a:pPr algn="just"/>
            <a:r>
              <a:rPr lang="en-US" dirty="0" err="1" smtClean="0"/>
              <a:t>Gene_A</a:t>
            </a:r>
            <a:r>
              <a:rPr lang="en-US" dirty="0" smtClean="0"/>
              <a:t>		</a:t>
            </a:r>
            <a:r>
              <a:rPr lang="en-US" dirty="0" err="1" smtClean="0"/>
              <a:t>Gene_C</a:t>
            </a:r>
            <a:r>
              <a:rPr lang="en-US" dirty="0" smtClean="0"/>
              <a:t>		activate</a:t>
            </a:r>
          </a:p>
          <a:p>
            <a:pPr algn="just"/>
            <a:r>
              <a:rPr lang="en-US" dirty="0" err="1" smtClean="0"/>
              <a:t>Gene_C</a:t>
            </a:r>
            <a:r>
              <a:rPr lang="en-US" dirty="0" smtClean="0"/>
              <a:t>		</a:t>
            </a:r>
            <a:r>
              <a:rPr lang="en-US" dirty="0" err="1" smtClean="0"/>
              <a:t>Gene_F</a:t>
            </a:r>
            <a:r>
              <a:rPr lang="en-US" dirty="0" smtClean="0"/>
              <a:t>		suppress</a:t>
            </a:r>
          </a:p>
          <a:p>
            <a:pPr algn="just"/>
            <a:r>
              <a:rPr lang="en-US" dirty="0"/>
              <a:t>……				…….			……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52878" y="724251"/>
            <a:ext cx="104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</a:t>
            </a:r>
            <a:r>
              <a:rPr lang="en-US" dirty="0" err="1" smtClean="0"/>
              <a:t>enes.txt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85094" y="3008463"/>
            <a:ext cx="1548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regulations.txt</a:t>
            </a:r>
            <a:endParaRPr lang="en-US" dirty="0"/>
          </a:p>
        </p:txBody>
      </p:sp>
      <p:sp>
        <p:nvSpPr>
          <p:cNvPr id="10" name="Folded Corner 9"/>
          <p:cNvSpPr/>
          <p:nvPr/>
        </p:nvSpPr>
        <p:spPr>
          <a:xfrm>
            <a:off x="243926" y="5308038"/>
            <a:ext cx="360323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</a:t>
            </a: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</a:p>
          <a:p>
            <a:pPr algn="just"/>
            <a:r>
              <a:rPr lang="en-US" dirty="0" smtClean="0"/>
              <a:t>……				…….		…….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63468" y="4954635"/>
            <a:ext cx="1818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transcription1.txt</a:t>
            </a:r>
            <a:endParaRPr lang="en-US" dirty="0"/>
          </a:p>
        </p:txBody>
      </p:sp>
      <p:sp>
        <p:nvSpPr>
          <p:cNvPr id="14" name="Folded Corner 13"/>
          <p:cNvSpPr/>
          <p:nvPr/>
        </p:nvSpPr>
        <p:spPr>
          <a:xfrm>
            <a:off x="4369168" y="5323967"/>
            <a:ext cx="2876933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1</a:t>
            </a:r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US" dirty="0" smtClean="0"/>
              <a:t>.5</a:t>
            </a:r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	</a:t>
            </a:r>
            <a:r>
              <a:rPr lang="el-GR" dirty="0" smtClean="0"/>
              <a:t>4</a:t>
            </a:r>
            <a:r>
              <a:rPr lang="en-US" dirty="0" smtClean="0"/>
              <a:t>.5</a:t>
            </a:r>
            <a:endParaRPr lang="en-US" dirty="0"/>
          </a:p>
          <a:p>
            <a:pPr algn="just"/>
            <a:r>
              <a:rPr lang="en-US" dirty="0" smtClean="0"/>
              <a:t>……				…….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61576" y="4954635"/>
            <a:ext cx="1818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transcription2.txt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8565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Ασκήσεις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AutoNum type="arabicParenR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έχουμε πληροφορίες για όλα τα ανθρώπινα γονίδια.</a:t>
            </a: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χρωμοσώματα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Ποιό χρωμόσωμα έχει 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AutoNum type="arabicParenR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πόσα ανθρώπινα γονίδια γνωρίζουμε ότι είναι μεταγραφικοί παράγοντες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AutoNum type="arabicParenR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Πόσοι μεταγραφικοί παράγοντες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ενεργοποιούν τη μεταγραφή γονιδίων στόχων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800100" lvl="1" indent="-34290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καταστέλλουν τη μεταγραφή γονιδίων στόχων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AutoNum type="arabicParenR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Ποιός μεταγραφικός παράγοντας ρυθμίζει 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342900" indent="-342900">
              <a:buFontTx/>
              <a:buAutoNum type="arabicParenR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Ποιός μεταγραφικός παράγοντας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καταστέλλει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010185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Ασκήσεις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027041"/>
            <a:ext cx="8786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6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Ενώστε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τα αρχεία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transcription1.txt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transcription2.txt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σε ένα αρχείο όπου σε κάθε γραμμή να υπάρχουν οι πληροφορίες σχετικής μεταβολής της έκφρασης ενός γονιδίου σε όλες τις συνθήκες που ελέγχθηκε. Θεωρούμε ότι οι μετρήσεις στο καθένα από τα 2 αρχεία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transcription1.txt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transcription2.txt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γίνονται για το σύνολο των ανθρώπινων γονιδίων, δεν είναι απαραίτητο όμως να είναι γραμμένα με αλφαβητική σειρά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900381" y="3067817"/>
            <a:ext cx="360323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</a:t>
            </a: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</a:p>
          <a:p>
            <a:pPr algn="just"/>
            <a:r>
              <a:rPr lang="en-US" dirty="0" smtClean="0"/>
              <a:t>……				…….		…….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19923" y="2714414"/>
            <a:ext cx="1818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transcription1.txt</a:t>
            </a: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5025623" y="3083746"/>
            <a:ext cx="2876933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1</a:t>
            </a:r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US" dirty="0" smtClean="0"/>
              <a:t>.5</a:t>
            </a:r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	</a:t>
            </a:r>
            <a:r>
              <a:rPr lang="el-GR" dirty="0" smtClean="0"/>
              <a:t>4</a:t>
            </a:r>
            <a:r>
              <a:rPr lang="en-US" dirty="0" smtClean="0"/>
              <a:t>.5</a:t>
            </a:r>
            <a:endParaRPr lang="en-US" dirty="0"/>
          </a:p>
          <a:p>
            <a:pPr algn="just"/>
            <a:r>
              <a:rPr lang="en-US" dirty="0" smtClean="0"/>
              <a:t>……				…….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18031" y="2714414"/>
            <a:ext cx="1818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transcription2.txt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4503611" y="4737282"/>
            <a:ext cx="205745" cy="4708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lded Corner 8"/>
          <p:cNvSpPr/>
          <p:nvPr/>
        </p:nvSpPr>
        <p:spPr>
          <a:xfrm>
            <a:off x="2093513" y="5317748"/>
            <a:ext cx="486525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	</a:t>
            </a:r>
            <a:r>
              <a:rPr lang="en-GB" b="1" dirty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GB" dirty="0" smtClean="0"/>
              <a:t>		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r>
              <a:rPr lang="en-GB" dirty="0" smtClean="0"/>
              <a:t>		1.5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  <a:r>
              <a:rPr lang="en-US" dirty="0" smtClean="0"/>
              <a:t>	4.5</a:t>
            </a:r>
            <a:endParaRPr lang="en-US" dirty="0"/>
          </a:p>
          <a:p>
            <a:pPr algn="just"/>
            <a:r>
              <a:rPr lang="en-US" dirty="0" smtClean="0"/>
              <a:t>……				…….		…….		…..</a:t>
            </a:r>
          </a:p>
        </p:txBody>
      </p:sp>
    </p:spTree>
    <p:extLst>
      <p:ext uri="{BB962C8B-B14F-4D97-AF65-F5344CB8AC3E}">
        <p14:creationId xmlns:p14="http://schemas.microsoft.com/office/powerpoint/2010/main" val="304411328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Ασκήσεις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7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Ποιά γονίδια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εμφανίζονται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να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υπερ-εκφράζονται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στον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καρκίνο (έκφραση &gt; 2)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Ποιά είναι τα 10 γονίδια με την πιο έντονη υπερ-έκφραση στον καρκίνο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Σε ποιά χρωμοσώματα εντοπίζονται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8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 εμφανίζονται να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υπο-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εκφράζονται στον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καρκίνο (έκφραση &lt; 0.5)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9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Ποιά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γονίδια εμφανίζονται να μην έχουν σημαντική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μεταβολή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της έκφρασής τους (υπερ-έκφραση ή υπο-έκφραση)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στον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καρκίνο (0.5 &lt; μεταβολή έκφρασης &lt; 2)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Ποιά γονίδια εμφανίζονται να υπερ-εκφράζονται και στον καρκίνο και στον διαβήτη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6203018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897938"/>
            <a:ext cx="8786592" cy="55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έχουμε πληροφορίες για όλα τα ανθρώπινα γονίδια.</a:t>
            </a: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χρωμοσώματα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Ποιό χρωμόσωμα έχει 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Βρισκόμαστε στο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κατάλογο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data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, όπου βρίσκονται πλέον όλα τα αρχεία που μας ενδιαφέρουν.</a:t>
            </a:r>
          </a:p>
          <a:p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–l</a:t>
            </a: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χρωμοσώματα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‘{print $3}’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sort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–c | sort –n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chroms_count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–l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chroms_count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Παραπάνω, χρησιμοποιήσαμε την εντολή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sort –n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να κάνουμε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sorting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με βάση </a:t>
            </a:r>
            <a:r>
              <a:rPr lang="el-GR" sz="1600" b="1" u="sng" dirty="0" smtClean="0">
                <a:solidFill>
                  <a:srgbClr val="000000"/>
                </a:solidFill>
                <a:latin typeface="Arial"/>
                <a:cs typeface="Arial"/>
              </a:rPr>
              <a:t>αριθμητικές τιμές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Ποιό χρωμόσωμα έχει 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0" lvl="1"/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ail –n 1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chroms_count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7480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 πλοήγησης - </a:t>
            </a:r>
            <a:r>
              <a:rPr lang="en-GB" sz="2800" dirty="0" err="1" smtClean="0">
                <a:latin typeface="Arial"/>
                <a:cs typeface="Arial"/>
              </a:rPr>
              <a:t>ls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31751" y="781941"/>
            <a:ext cx="4412249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Αν θέλω να δω τι υπάρχει μέσα στο </a:t>
            </a:r>
            <a:r>
              <a:rPr lang="en-GB" dirty="0" smtClean="0">
                <a:latin typeface="Arial"/>
                <a:cs typeface="Arial"/>
              </a:rPr>
              <a:t>PC1 (</a:t>
            </a:r>
            <a:r>
              <a:rPr lang="el-GR" dirty="0" smtClean="0">
                <a:latin typeface="Arial"/>
                <a:cs typeface="Arial"/>
              </a:rPr>
              <a:t>αρχεία και υποκατάλογοι</a:t>
            </a:r>
            <a:r>
              <a:rPr lang="en-GB" dirty="0" smtClean="0">
                <a:latin typeface="Arial"/>
                <a:cs typeface="Arial"/>
              </a:rPr>
              <a:t>) </a:t>
            </a:r>
            <a:r>
              <a:rPr lang="el-GR" dirty="0" smtClean="0">
                <a:latin typeface="Arial"/>
                <a:cs typeface="Arial"/>
              </a:rPr>
              <a:t>εκτελώ την εντολή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Θα μου δείξει ότι μέσα στον </a:t>
            </a:r>
            <a:r>
              <a:rPr lang="en-GB" dirty="0" smtClean="0">
                <a:latin typeface="Arial"/>
                <a:cs typeface="Arial"/>
              </a:rPr>
              <a:t>PC1 </a:t>
            </a:r>
            <a:r>
              <a:rPr lang="el-GR" dirty="0" smtClean="0">
                <a:latin typeface="Arial"/>
                <a:cs typeface="Arial"/>
              </a:rPr>
              <a:t>υπάρχει ένα αρχείο </a:t>
            </a:r>
            <a:r>
              <a:rPr lang="en-GB" dirty="0" err="1" smtClean="0">
                <a:latin typeface="Arial"/>
                <a:cs typeface="Arial"/>
              </a:rPr>
              <a:t>fileX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2 υποκατάλογοι </a:t>
            </a:r>
            <a:r>
              <a:rPr lang="en-GB" dirty="0" smtClean="0">
                <a:latin typeface="Arial"/>
                <a:cs typeface="Arial"/>
              </a:rPr>
              <a:t>dir1 &amp; dir2.</a:t>
            </a:r>
          </a:p>
          <a:p>
            <a:r>
              <a:rPr lang="el-GR" dirty="0" smtClean="0">
                <a:latin typeface="Arial"/>
                <a:cs typeface="Arial"/>
              </a:rPr>
              <a:t>Αν θέλω να δω τι υπάρχει στον </a:t>
            </a:r>
            <a:r>
              <a:rPr lang="en-GB" dirty="0" smtClean="0">
                <a:latin typeface="Arial"/>
                <a:cs typeface="Arial"/>
              </a:rPr>
              <a:t>dir3 </a:t>
            </a:r>
            <a:r>
              <a:rPr lang="el-GR" dirty="0" smtClean="0">
                <a:latin typeface="Arial"/>
                <a:cs typeface="Arial"/>
              </a:rPr>
              <a:t>ενώ ακόμα βρίσκομαι στο </a:t>
            </a:r>
            <a:r>
              <a:rPr lang="en-GB" dirty="0" smtClean="0">
                <a:latin typeface="Arial"/>
                <a:cs typeface="Arial"/>
              </a:rPr>
              <a:t>PC1, </a:t>
            </a:r>
            <a:r>
              <a:rPr lang="el-GR" dirty="0" smtClean="0">
                <a:latin typeface="Arial"/>
                <a:cs typeface="Arial"/>
              </a:rPr>
              <a:t>πρέπει να δώσω την διεύθυνση του </a:t>
            </a:r>
            <a:r>
              <a:rPr lang="en-GB" dirty="0" smtClean="0">
                <a:latin typeface="Arial"/>
                <a:cs typeface="Arial"/>
              </a:rPr>
              <a:t>directory </a:t>
            </a:r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 στην εντολή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/home/PC1/dir2/dir3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n-GB" dirty="0" err="1">
                <a:latin typeface="Arial"/>
                <a:cs typeface="Arial"/>
              </a:rPr>
              <a:t>l</a:t>
            </a:r>
            <a:r>
              <a:rPr lang="en-GB" dirty="0" err="1" smtClean="0">
                <a:latin typeface="Arial"/>
                <a:cs typeface="Arial"/>
              </a:rPr>
              <a:t>s</a:t>
            </a:r>
            <a:r>
              <a:rPr lang="en-GB" dirty="0" smtClean="0">
                <a:latin typeface="Arial"/>
                <a:cs typeface="Arial"/>
              </a:rPr>
              <a:t> –l</a:t>
            </a:r>
          </a:p>
          <a:p>
            <a:r>
              <a:rPr lang="en-GB" dirty="0" smtClean="0">
                <a:latin typeface="Arial"/>
                <a:cs typeface="Arial"/>
              </a:rPr>
              <a:t>To –l </a:t>
            </a:r>
            <a:r>
              <a:rPr lang="el-GR" dirty="0" smtClean="0">
                <a:latin typeface="Arial"/>
                <a:cs typeface="Arial"/>
              </a:rPr>
              <a:t>αλλάζει την μορφοποίηση των αποτελεσμάτων.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l</a:t>
            </a:r>
            <a:r>
              <a:rPr lang="en-GB" dirty="0" smtClean="0">
                <a:latin typeface="Arial"/>
                <a:cs typeface="Arial"/>
              </a:rPr>
              <a:t>s –a</a:t>
            </a:r>
          </a:p>
          <a:p>
            <a:r>
              <a:rPr lang="el-GR" dirty="0" smtClean="0">
                <a:latin typeface="Arial"/>
                <a:cs typeface="Arial"/>
              </a:rPr>
              <a:t>μας δείχνει ακόμα και κρυφά αρχεία/</a:t>
            </a:r>
            <a:r>
              <a:rPr lang="en-GB" dirty="0" smtClean="0">
                <a:latin typeface="Arial"/>
                <a:cs typeface="Arial"/>
              </a:rPr>
              <a:t>directories (</a:t>
            </a:r>
            <a:r>
              <a:rPr lang="el-GR" dirty="0" smtClean="0">
                <a:latin typeface="Arial"/>
                <a:cs typeface="Arial"/>
              </a:rPr>
              <a:t>το όνομά τους αρχίζει με την τελεία .</a:t>
            </a:r>
            <a:r>
              <a:rPr lang="en-GB" dirty="0" smtClean="0">
                <a:latin typeface="Arial"/>
                <a:cs typeface="Arial"/>
              </a:rPr>
              <a:t>)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348298" y="161475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1020997" y="218825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Χ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66090" y="478846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735933" y="5314402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117104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3933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725948"/>
            <a:ext cx="8786592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πόσα ανθρώπινα γονίδια γνωρίζουμε ότι είναι μεταγραφικοί παράγοντες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&gt;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-l</a:t>
            </a:r>
          </a:p>
          <a:p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Πόσοι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μεταγραφικοί παράγοντες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ενεργοποιούν τη μεταγραφή γονιδίων στόχων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800100" lvl="1" indent="-34290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καταστέλλουν τη μεταγραφή γονιδίων στόχων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800100" lvl="1" indent="-342900">
              <a:buFont typeface="Arial"/>
              <a:buChar char="•"/>
            </a:pP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“activate”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activators.txt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activators.txt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sort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-l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“suppress”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suppressors.txt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suppressors.txt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| sort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–l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Ποιός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μεταγραφικός παράγοντας ρυθμίζει 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sort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–c | sort -n | tail –n 1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Ποιός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μεταγραφικός παράγοντας καταστέλλει τα περισσότερα γονίδια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“suppress”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suppressors.txt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suppressors.txt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sort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–c | sort –n | tail –n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1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950899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3933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725948"/>
            <a:ext cx="8786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6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Ενώστε τα αρχεία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transcription1.txt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transcription2.txt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σε ένα αρχείο όπου σε κάθε γραμμή να υπάρχουν οι πληροφορίες σχετικής μεταβολής της έκφρασης ενός γονιδίου σε όλες τις συνθήκες που ελέγχθηκε. Θεωρούμε ότι οι μετρήσεις στο καθένα από τα 2 αρχεία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transcription1.txt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transcription2.txt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γίνονται για το σύνολο των ανθρώπινων γονιδίων, δεν είναι απαραίτητο όμως να είναι γραμμένα με αλφαβητική σειρά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sort transcription1.txt &gt; transcription1_sorted.txt</a:t>
            </a:r>
          </a:p>
          <a:p>
            <a:pPr lvl="1"/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sort transcription2.txt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&gt;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transcription2_sorted.txt</a:t>
            </a:r>
          </a:p>
          <a:p>
            <a:pPr lvl="1"/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join  transcription1_sorted.txt  transcription2_sorted.txt &gt; transcription3_joined.txt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527820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3933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2759160"/>
            <a:ext cx="87865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7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εμφανίζονται να υπερ-εκφράζονται στον καρκίνο (έκφραση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&gt;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2)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‘{if ($2 &gt;= 2) print $1}’ transcription3_joined.txt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cancer_upregulated.txt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είναι τα 10 γονίδια με την πιο έντονη υπερ-έκφραση στον καρκίνο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Σε ποιά χρωμοσώματα εντοπίζονται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($2 &gt;= 2) print $1}’ transcription3_joined.txt &gt;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cancer_upregulated.txt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cancer_upregulated.txt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–c | sort –n | tail –n 10 &gt; cancer_top10_upregulated.txt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–f  cancer_top10_upregulated.txt 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&gt; cancer_up10_chroms.txt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‘{print $3}’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cancer_up_chroms.txt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sort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8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 εμφανίζονται να υπο-εκφράζονται στον καρκίνο (έκφραση &lt; 0.5)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1"/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093513" y="1032329"/>
            <a:ext cx="486525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	</a:t>
            </a:r>
            <a:r>
              <a:rPr lang="en-GB" b="1" dirty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GB" dirty="0" smtClean="0"/>
              <a:t>		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r>
              <a:rPr lang="en-GB" dirty="0" smtClean="0"/>
              <a:t>		1.5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  <a:r>
              <a:rPr lang="en-US" dirty="0" smtClean="0"/>
              <a:t>	4.5</a:t>
            </a:r>
            <a:endParaRPr lang="en-US" dirty="0"/>
          </a:p>
          <a:p>
            <a:pPr algn="just"/>
            <a:r>
              <a:rPr lang="en-US" dirty="0" smtClean="0"/>
              <a:t>……				…….		…….		…..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79222" y="668223"/>
            <a:ext cx="2520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ranscription3_joined.txt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5630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3933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2861355"/>
            <a:ext cx="87865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9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 εμφανίζονται να μην έχουν σημαντική μεταβολή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της έκφρασής τους (υπερ-έκφραση ή υπο-έκφραση) στον καρκίνο (0.5 &lt; μεταβολή έκφρασης &lt; 2)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($2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&gt; 0.5 &amp;&amp; $2 &lt; 2)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print $1}’ transcription3_joined.txt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cancer_not_regulated.txt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 εμφανίζονται να υπερ-εκφράζονται και στον καρκίνο και στον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διαβήτη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1"/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‘{if ($2 &gt;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&amp;&amp;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$4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&lt; 2) print $1}’ transcription3_joined.txt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cancer_diabetes_upregulated.txt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093513" y="1032329"/>
            <a:ext cx="486525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	</a:t>
            </a:r>
            <a:r>
              <a:rPr lang="en-GB" b="1" dirty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GB" dirty="0" smtClean="0"/>
              <a:t>		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r>
              <a:rPr lang="en-GB" dirty="0" smtClean="0"/>
              <a:t>		1.5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  <a:r>
              <a:rPr lang="en-US" dirty="0" smtClean="0"/>
              <a:t>	4.5</a:t>
            </a:r>
            <a:endParaRPr lang="en-US" dirty="0"/>
          </a:p>
          <a:p>
            <a:pPr algn="just"/>
            <a:r>
              <a:rPr lang="en-US" dirty="0" smtClean="0"/>
              <a:t>……				…….		…….		…..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79222" y="668223"/>
            <a:ext cx="2520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ranscription3_joined.txt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216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</TotalTime>
  <Words>8606</Words>
  <Application>Microsoft Macintosh PowerPoint</Application>
  <PresentationFormat>On-screen Show (4:3)</PresentationFormat>
  <Paragraphs>1360</Paragraphs>
  <Slides>93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4" baseType="lpstr">
      <vt:lpstr>Office Theme</vt:lpstr>
      <vt:lpstr>Εισαγωγή στο Linux/Unix  Εισαγωγή στον Προγραμματισμό 4ο έτος  Γρ. Αμούτζιας</vt:lpstr>
      <vt:lpstr>Δομή αρχείων/καταλόγων στο Linux </vt:lpstr>
      <vt:lpstr>Δομή αρχείων/καταλόγων στο Linux </vt:lpstr>
      <vt:lpstr>Δομή αρχείων/καταλόγων στο Linux </vt:lpstr>
      <vt:lpstr>Βασικές εντολές</vt:lpstr>
      <vt:lpstr>Βασικές εντολές διαχείρισης αρχείων/καταλόγων</vt:lpstr>
      <vt:lpstr>Βασικές εντολές για πλοήγηση μέσα στο σύστημα</vt:lpstr>
      <vt:lpstr>Βασικές εντολές πλοήγησης</vt:lpstr>
      <vt:lpstr>Βασικές εντολές πλοήγησης - ls</vt:lpstr>
      <vt:lpstr>Login ως guest</vt:lpstr>
      <vt:lpstr>Login ως guest - pwd</vt:lpstr>
      <vt:lpstr>Login ως guest - ls</vt:lpstr>
      <vt:lpstr>Clear</vt:lpstr>
      <vt:lpstr>Μετακίνηση με το cd</vt:lpstr>
      <vt:lpstr>Δημιουργία αρχείου με την εντολή cat</vt:lpstr>
      <vt:lpstr>Οι εντολές more, head, tail</vt:lpstr>
      <vt:lpstr>H διαφορά μεταξύ &gt; &amp; &gt;&gt;</vt:lpstr>
      <vt:lpstr>Ένωση αρχείων με το cat</vt:lpstr>
      <vt:lpstr>Βασικές εντολές διαχείρισης αρχείων/καταλόγων</vt:lpstr>
      <vt:lpstr>Αντιγραφή αρχείου με το cp</vt:lpstr>
      <vt:lpstr>Διαγραφή αρχείου με το rm</vt:lpstr>
      <vt:lpstr>Δημιουργεία καταλόγου με το mkdir – Μετακίνηση αρχείων με το mv</vt:lpstr>
      <vt:lpstr>Μετονομασία αρχείων με το mv</vt:lpstr>
      <vt:lpstr>Μετονομασία αρχείων με το mv</vt:lpstr>
      <vt:lpstr>Μετονομασία/μετακίνηση αρχείων με το mv</vt:lpstr>
      <vt:lpstr>Διαγραφή καταλόγου με το rm -r</vt:lpstr>
      <vt:lpstr>Δικαιώματα αρχείων και καταλόγων</vt:lpstr>
      <vt:lpstr>Δικαιώματα αρχείων και καταλόγων</vt:lpstr>
      <vt:lpstr>Δικαιώματα αρχείων και καταλόγων - chmod</vt:lpstr>
      <vt:lpstr>Δικαιώματα αρχείων και καταλόγων - chmod</vt:lpstr>
      <vt:lpstr>Η εντολή wc –word count</vt:lpstr>
      <vt:lpstr>Η εντολή sort</vt:lpstr>
      <vt:lpstr>Η εντολή sort</vt:lpstr>
      <vt:lpstr>Η εντολή sort</vt:lpstr>
      <vt:lpstr>Η εντολή uniq</vt:lpstr>
      <vt:lpstr>Η χρήση των pipes |</vt:lpstr>
      <vt:lpstr>vi editor</vt:lpstr>
      <vt:lpstr>vi editor</vt:lpstr>
      <vt:lpstr>vi editor Άσκηση 1: Δημιουργία ενός νέου αρχείου</vt:lpstr>
      <vt:lpstr>vi editor Άσκηση 2: Διαγραφή δεδομένων ενός αρχείου μέσω του INSERT MODE</vt:lpstr>
      <vt:lpstr>vi editor Άσκηση 2: Διαγραφή δεδομένων ενός αρχείου μέσω του COMMAND MODE</vt:lpstr>
      <vt:lpstr>vi editor Άσκηση 3: Μετακίνηση εντός αρχείου μέσω του COMMAND MODE</vt:lpstr>
      <vt:lpstr>vi editor Άσκηση 4:</vt:lpstr>
      <vt:lpstr>vi editor Άσκηση 5:</vt:lpstr>
      <vt:lpstr>vi editor Άσκηση 6:</vt:lpstr>
      <vt:lpstr>Awk: Επιλογή στήλης από ένα αρχείο</vt:lpstr>
      <vt:lpstr>Awk: Άσκηση 1</vt:lpstr>
      <vt:lpstr>Awk: Άσκηση 2</vt:lpstr>
      <vt:lpstr>paste: Επικόληση δύο αρχείων γραμμή προς γραμμή</vt:lpstr>
      <vt:lpstr>Join: Ένωση αρχείων με βάση μοναδικά κλειδιά</vt:lpstr>
      <vt:lpstr>Join: Ένωση αρχείων με βάση μοναδικά κλειδιά</vt:lpstr>
      <vt:lpstr>Join &amp; sort: Άσκηση 2</vt:lpstr>
      <vt:lpstr>Συνδυαστική Άσκηση</vt:lpstr>
      <vt:lpstr>Συνδυαστική Άσκηση</vt:lpstr>
      <vt:lpstr>H εντολή grep – αναζήτηση μοτίβων</vt:lpstr>
      <vt:lpstr>Η εντολή grep</vt:lpstr>
      <vt:lpstr>Η εντολή grep</vt:lpstr>
      <vt:lpstr>Η εντολή grep -w</vt:lpstr>
      <vt:lpstr>Η εντολή grep -n</vt:lpstr>
      <vt:lpstr>Η εντολή grep: για περισσότερα του ενός αρχεία</vt:lpstr>
      <vt:lpstr>grep -r</vt:lpstr>
      <vt:lpstr>grep -c</vt:lpstr>
      <vt:lpstr>grep -v</vt:lpstr>
      <vt:lpstr>grep -i</vt:lpstr>
      <vt:lpstr>grep -f</vt:lpstr>
      <vt:lpstr>grep -l</vt:lpstr>
      <vt:lpstr>Egrep: Αναζήτηση με περισσότερα από ένα μοτίβα </vt:lpstr>
      <vt:lpstr>Egrep: Αναζήτηση με περισσότερα από ένα μοτίβα </vt:lpstr>
      <vt:lpstr>Egrep: Αναζήτηση πιο γενικών μοτίβων με regular expressions </vt:lpstr>
      <vt:lpstr>Egrep: μοτίβα που βρίσκονται στην αρχή μιας σειράς</vt:lpstr>
      <vt:lpstr>Egrep: μοτίβα που βρίσκονται στο τέλος μιας σειράς</vt:lpstr>
      <vt:lpstr>Egrep: μοτίβα που βρίσκονται στο τέλος μιας σειράς</vt:lpstr>
      <vt:lpstr>Egrep: λέξεις που σε μια συγκεκριμένη θέση τους μπορεί να υπάρχουν εναλλακτικά μια σειρά από κάποιους χαρακτήρες/νούμερα/σύμβολα. </vt:lpstr>
      <vt:lpstr>Egrep: λέξεις που σε μια συγκεκριμένη θέση τους μπορεί να υπάρχουν εναλλακτικά μια σειρά από κάποιους χαρακτήρες/νούμερα/σύμβολα. </vt:lpstr>
      <vt:lpstr>Egrep:</vt:lpstr>
      <vt:lpstr>Egrep:</vt:lpstr>
      <vt:lpstr>Egrep:</vt:lpstr>
      <vt:lpstr>Συνδυαστική Άσκηση</vt:lpstr>
      <vt:lpstr>Συνδυαστική Άσκηση</vt:lpstr>
      <vt:lpstr>awk - if</vt:lpstr>
      <vt:lpstr>Awk - if</vt:lpstr>
      <vt:lpstr>Awk - if</vt:lpstr>
      <vt:lpstr>Awk – if –  AND - OR</vt:lpstr>
      <vt:lpstr>Άσκηση</vt:lpstr>
      <vt:lpstr>Τα αρχεία</vt:lpstr>
      <vt:lpstr>Ασκήσεις</vt:lpstr>
      <vt:lpstr>Ασκήσεις</vt:lpstr>
      <vt:lpstr>Ασκήσεις</vt:lpstr>
      <vt:lpstr>Λύσεις</vt:lpstr>
      <vt:lpstr>Λύσεις</vt:lpstr>
      <vt:lpstr>Λύσεις</vt:lpstr>
      <vt:lpstr>Λύσεις</vt:lpstr>
      <vt:lpstr>Λύσεις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 Linux/Unix</dc:title>
  <dc:creator>Grigoris Amoutzias</dc:creator>
  <cp:lastModifiedBy>Grigoris Amoutzias</cp:lastModifiedBy>
  <cp:revision>80</cp:revision>
  <dcterms:created xsi:type="dcterms:W3CDTF">2014-02-25T08:32:42Z</dcterms:created>
  <dcterms:modified xsi:type="dcterms:W3CDTF">2014-04-03T12:58:38Z</dcterms:modified>
</cp:coreProperties>
</file>