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5"/>
  </p:notesMasterIdLst>
  <p:sldIdLst>
    <p:sldId id="256" r:id="rId2"/>
    <p:sldId id="260" r:id="rId3"/>
    <p:sldId id="261" r:id="rId4"/>
    <p:sldId id="262" r:id="rId5"/>
    <p:sldId id="257" r:id="rId6"/>
    <p:sldId id="285" r:id="rId7"/>
    <p:sldId id="258" r:id="rId8"/>
    <p:sldId id="264" r:id="rId9"/>
    <p:sldId id="278" r:id="rId10"/>
    <p:sldId id="265" r:id="rId11"/>
    <p:sldId id="291" r:id="rId12"/>
    <p:sldId id="292" r:id="rId13"/>
    <p:sldId id="309" r:id="rId14"/>
    <p:sldId id="293" r:id="rId15"/>
    <p:sldId id="286" r:id="rId16"/>
    <p:sldId id="294" r:id="rId17"/>
    <p:sldId id="295" r:id="rId18"/>
    <p:sldId id="296" r:id="rId19"/>
    <p:sldId id="279" r:id="rId20"/>
    <p:sldId id="297" r:id="rId21"/>
    <p:sldId id="298" r:id="rId22"/>
    <p:sldId id="299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0" r:id="rId32"/>
    <p:sldId id="33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31" r:id="rId47"/>
    <p:sldId id="324" r:id="rId48"/>
    <p:sldId id="325" r:id="rId49"/>
    <p:sldId id="332" r:id="rId50"/>
    <p:sldId id="333" r:id="rId51"/>
    <p:sldId id="334" r:id="rId52"/>
    <p:sldId id="328" r:id="rId53"/>
    <p:sldId id="335" r:id="rId54"/>
    <p:sldId id="336" r:id="rId55"/>
    <p:sldId id="342" r:id="rId56"/>
    <p:sldId id="337" r:id="rId57"/>
    <p:sldId id="338" r:id="rId58"/>
    <p:sldId id="339" r:id="rId59"/>
    <p:sldId id="340" r:id="rId60"/>
    <p:sldId id="341" r:id="rId61"/>
    <p:sldId id="343" r:id="rId62"/>
    <p:sldId id="344" r:id="rId63"/>
    <p:sldId id="345" r:id="rId64"/>
    <p:sldId id="346" r:id="rId65"/>
    <p:sldId id="347" r:id="rId66"/>
    <p:sldId id="348" r:id="rId67"/>
    <p:sldId id="349" r:id="rId68"/>
    <p:sldId id="350" r:id="rId69"/>
    <p:sldId id="351" r:id="rId70"/>
    <p:sldId id="352" r:id="rId71"/>
    <p:sldId id="353" r:id="rId72"/>
    <p:sldId id="354" r:id="rId73"/>
    <p:sldId id="355" r:id="rId74"/>
    <p:sldId id="356" r:id="rId75"/>
    <p:sldId id="357" r:id="rId76"/>
    <p:sldId id="358" r:id="rId77"/>
    <p:sldId id="359" r:id="rId78"/>
    <p:sldId id="360" r:id="rId79"/>
    <p:sldId id="361" r:id="rId80"/>
    <p:sldId id="362" r:id="rId81"/>
    <p:sldId id="363" r:id="rId82"/>
    <p:sldId id="364" r:id="rId83"/>
    <p:sldId id="365" r:id="rId84"/>
    <p:sldId id="366" r:id="rId85"/>
    <p:sldId id="368" r:id="rId86"/>
    <p:sldId id="369" r:id="rId87"/>
    <p:sldId id="370" r:id="rId88"/>
    <p:sldId id="371" r:id="rId89"/>
    <p:sldId id="373" r:id="rId90"/>
    <p:sldId id="374" r:id="rId91"/>
    <p:sldId id="375" r:id="rId92"/>
    <p:sldId id="376" r:id="rId93"/>
    <p:sldId id="377" r:id="rId9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notesMaster" Target="notesMasters/notesMaster1.xml"/><Relationship Id="rId96" Type="http://schemas.openxmlformats.org/officeDocument/2006/relationships/printerSettings" Target="printerSettings/printerSettings1.bin"/><Relationship Id="rId97" Type="http://schemas.openxmlformats.org/officeDocument/2006/relationships/presProps" Target="presProps.xml"/><Relationship Id="rId98" Type="http://schemas.openxmlformats.org/officeDocument/2006/relationships/viewProps" Target="viewProps.xml"/><Relationship Id="rId9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tableStyles" Target="tableStyles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9AD82-A6AE-AB4A-A23F-C6BC7535DA71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B9C96-47BD-6544-BC1E-5AAE6731C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4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304B0-4761-C24C-910B-B07947FA722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2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03/04/2014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r>
              <a:rPr lang="el-GR" dirty="0" smtClean="0">
                <a:latin typeface="Arial"/>
                <a:cs typeface="Arial"/>
              </a:rPr>
              <a:t/>
            </a:r>
            <a:br>
              <a:rPr lang="el-GR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/>
            </a:r>
            <a:br>
              <a:rPr lang="el-GR" dirty="0" smtClean="0">
                <a:latin typeface="Arial"/>
                <a:cs typeface="Arial"/>
              </a:rPr>
            </a:br>
            <a:r>
              <a:rPr lang="el-GR" sz="2400" dirty="0" smtClean="0">
                <a:latin typeface="Arial"/>
                <a:cs typeface="Arial"/>
              </a:rPr>
              <a:t>Εισαγωγή στον Προγραμματισμό</a:t>
            </a:r>
            <a:r>
              <a:rPr lang="en-GB" dirty="0" smtClean="0">
                <a:latin typeface="Arial"/>
                <a:cs typeface="Arial"/>
              </a:rPr>
              <a:t/>
            </a:r>
            <a:br>
              <a:rPr lang="en-GB" dirty="0" smtClean="0">
                <a:latin typeface="Arial"/>
                <a:cs typeface="Arial"/>
              </a:rPr>
            </a:br>
            <a:r>
              <a:rPr lang="el-GR" sz="2400" dirty="0" smtClean="0">
                <a:latin typeface="Arial"/>
                <a:cs typeface="Arial"/>
              </a:rPr>
              <a:t>4</a:t>
            </a:r>
            <a:r>
              <a:rPr lang="el-GR" sz="2400" baseline="30000" dirty="0" smtClean="0">
                <a:latin typeface="Arial"/>
                <a:cs typeface="Arial"/>
              </a:rPr>
              <a:t>ο</a:t>
            </a:r>
            <a:r>
              <a:rPr lang="el-GR" sz="2400" dirty="0" smtClean="0">
                <a:latin typeface="Arial"/>
                <a:cs typeface="Arial"/>
              </a:rPr>
              <a:t> έτος</a:t>
            </a:r>
            <a:br>
              <a:rPr lang="el-GR" sz="2400" dirty="0" smtClean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/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200" dirty="0" smtClean="0">
                <a:latin typeface="Arial"/>
                <a:cs typeface="Arial"/>
              </a:rPr>
              <a:t>Γρ. Αμούτζιας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952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Επειδή έκανα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δημιουργείται ένας προσωρινός λογαριασμός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ονομάζεται </a:t>
            </a:r>
            <a:r>
              <a:rPr lang="en-GB" sz="1600" dirty="0" smtClean="0">
                <a:latin typeface="Arial"/>
                <a:cs typeface="Arial"/>
              </a:rPr>
              <a:t>guest-xxx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όπου </a:t>
            </a:r>
            <a:r>
              <a:rPr lang="en-GB" sz="1600" dirty="0" smtClean="0">
                <a:latin typeface="Arial"/>
                <a:cs typeface="Arial"/>
              </a:rPr>
              <a:t>xxx </a:t>
            </a:r>
            <a:r>
              <a:rPr lang="el-GR" sz="1600" dirty="0" smtClean="0">
                <a:latin typeface="Arial"/>
                <a:cs typeface="Arial"/>
              </a:rPr>
              <a:t>είναι τυχαία γράμματα και νούμερα που αλλάζουν κάθε φορά.</a:t>
            </a:r>
          </a:p>
          <a:p>
            <a:r>
              <a:rPr lang="el-GR" sz="1600" dirty="0" smtClean="0">
                <a:latin typeface="Arial"/>
                <a:cs typeface="Arial"/>
              </a:rPr>
              <a:t>Οτιδήποτε δημιουργήσω σε αυτό τον λογαριασμό καταστρέφεται με το </a:t>
            </a:r>
            <a:r>
              <a:rPr lang="en-GB" sz="1600" dirty="0" smtClean="0">
                <a:latin typeface="Arial"/>
                <a:cs typeface="Arial"/>
              </a:rPr>
              <a:t>logout.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26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pwd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 το που κάνω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ξεκινάω από την κορυφή των </a:t>
            </a:r>
            <a:r>
              <a:rPr lang="en-GB" sz="1600" dirty="0" smtClean="0">
                <a:latin typeface="Arial"/>
                <a:cs typeface="Arial"/>
              </a:rPr>
              <a:t>directories </a:t>
            </a:r>
            <a:r>
              <a:rPr lang="el-GR" sz="1600" dirty="0" smtClean="0">
                <a:latin typeface="Arial"/>
                <a:cs typeface="Arial"/>
              </a:rPr>
              <a:t>που ανήκουν στον </a:t>
            </a:r>
            <a:r>
              <a:rPr lang="en-GB" sz="1600" dirty="0" smtClean="0">
                <a:latin typeface="Arial"/>
                <a:cs typeface="Arial"/>
              </a:rPr>
              <a:t>guest. </a:t>
            </a:r>
            <a:r>
              <a:rPr lang="el-GR" sz="1600" dirty="0" smtClean="0">
                <a:latin typeface="Arial"/>
                <a:cs typeface="Arial"/>
              </a:rPr>
              <a:t>Για να δω που βρίσκομαι, εκτελώ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terminal </a:t>
            </a:r>
            <a:r>
              <a:rPr lang="el-GR" sz="1600" dirty="0" smtClean="0">
                <a:latin typeface="Arial"/>
                <a:cs typeface="Arial"/>
              </a:rPr>
              <a:t>δείχνει</a:t>
            </a:r>
            <a:r>
              <a:rPr lang="en-GB" sz="1600" dirty="0" smtClean="0">
                <a:latin typeface="Arial"/>
                <a:cs typeface="Arial"/>
              </a:rPr>
              <a:t>: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98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0632" y="5535789"/>
            <a:ext cx="8835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Για να δω τι </a:t>
            </a:r>
            <a:r>
              <a:rPr lang="en-GB" sz="1600" dirty="0" smtClean="0">
                <a:latin typeface="Arial"/>
                <a:cs typeface="Arial"/>
              </a:rPr>
              <a:t>directories &amp; files </a:t>
            </a:r>
            <a:r>
              <a:rPr lang="el-GR" sz="1600" dirty="0" smtClean="0">
                <a:latin typeface="Arial"/>
                <a:cs typeface="Arial"/>
              </a:rPr>
              <a:t>υπάρχουν στο </a:t>
            </a:r>
            <a:r>
              <a:rPr lang="en-GB" sz="1600" dirty="0" smtClean="0">
                <a:latin typeface="Arial"/>
                <a:cs typeface="Arial"/>
              </a:rPr>
              <a:t>directory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r>
              <a:rPr lang="el-GR" sz="1600" dirty="0" smtClean="0">
                <a:latin typeface="Arial"/>
                <a:cs typeface="Arial"/>
              </a:rPr>
              <a:t> εκτελώ</a:t>
            </a: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</a:p>
          <a:p>
            <a:r>
              <a:rPr lang="el-GR" sz="1600" dirty="0" smtClean="0">
                <a:latin typeface="Arial"/>
                <a:cs typeface="Arial"/>
              </a:rPr>
              <a:t>Εκτελέστε επίσης την εντολή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και μετά την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</a:t>
            </a:r>
            <a:r>
              <a:rPr lang="el-GR" sz="1600" dirty="0" smtClean="0">
                <a:latin typeface="Arial"/>
                <a:cs typeface="Arial"/>
              </a:rPr>
              <a:t> και μετά την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–al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Τι παρατηρήσατε?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445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Πληκτρολογήστε </a:t>
            </a:r>
            <a:r>
              <a:rPr lang="en-GB" sz="2400" dirty="0" smtClean="0"/>
              <a:t>clear </a:t>
            </a:r>
            <a:r>
              <a:rPr lang="el-GR" sz="2400" dirty="0" smtClean="0"/>
              <a:t>για να σβήσει ότι υπήρχε γραμμένο στο </a:t>
            </a:r>
            <a:r>
              <a:rPr lang="en-GB" sz="2400" dirty="0" smtClean="0"/>
              <a:t>terminal.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80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42" y="173149"/>
            <a:ext cx="4596389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Μετακίνηση με το </a:t>
            </a:r>
            <a:r>
              <a:rPr lang="en-GB" sz="2800" dirty="0" smtClean="0">
                <a:latin typeface="Arial"/>
                <a:cs typeface="Arial"/>
              </a:rPr>
              <a:t>cd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322732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1848667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1845602"/>
            <a:ext cx="155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79679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267713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382382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297737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150322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13651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12974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12862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4248" y="4997180"/>
            <a:ext cx="8835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Μετακινηθείτε στο </a:t>
            </a:r>
            <a:r>
              <a:rPr lang="en-GB" sz="1600" dirty="0" smtClean="0">
                <a:latin typeface="Arial"/>
                <a:cs typeface="Arial"/>
              </a:rPr>
              <a:t>directory Desktop </a:t>
            </a:r>
            <a:r>
              <a:rPr lang="el-GR" sz="1600" dirty="0" smtClean="0">
                <a:latin typeface="Arial"/>
                <a:cs typeface="Arial"/>
              </a:rPr>
              <a:t>εκτελώντας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Desktop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βεβαιωθήτε ότι βρίσκεστε εκεί εκτελέστε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διεύθυνση του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Desktop?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δείτε τι υπάρχει στο </a:t>
            </a:r>
            <a:r>
              <a:rPr lang="en-GB" sz="1600" dirty="0" smtClean="0">
                <a:latin typeface="Arial"/>
                <a:cs typeface="Arial"/>
              </a:rPr>
              <a:t>Desktop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Υπάρχει κάτι?</a:t>
            </a:r>
          </a:p>
          <a:p>
            <a:r>
              <a:rPr lang="el-GR" sz="1600" dirty="0" smtClean="0">
                <a:latin typeface="Arial"/>
                <a:cs typeface="Arial"/>
              </a:rPr>
              <a:t>Αν θέλετε να επιστρέψετε ένα επίπεδο παραπάνω, δηλαδή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..</a:t>
            </a:r>
          </a:p>
          <a:p>
            <a:r>
              <a:rPr lang="el-GR" sz="1600" dirty="0" smtClean="0">
                <a:latin typeface="Arial"/>
                <a:cs typeface="Arial"/>
              </a:rPr>
              <a:t>Μετά </a:t>
            </a:r>
            <a:r>
              <a:rPr lang="el-GR" sz="1600" dirty="0">
                <a:latin typeface="Arial"/>
                <a:cs typeface="Arial"/>
              </a:rPr>
              <a:t>ε</a:t>
            </a:r>
            <a:r>
              <a:rPr lang="el-GR" sz="1600" dirty="0" smtClean="0">
                <a:latin typeface="Arial"/>
                <a:cs typeface="Arial"/>
              </a:rPr>
              <a:t>πιστρέψτε πάλι στο </a:t>
            </a:r>
            <a:r>
              <a:rPr lang="en-GB" sz="1600" dirty="0" smtClean="0">
                <a:latin typeface="Arial"/>
                <a:cs typeface="Arial"/>
              </a:rPr>
              <a:t>Desktop.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13900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796797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900755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14220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35272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13379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384241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383719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383314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384651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Down Arrow 43"/>
          <p:cNvSpPr/>
          <p:nvPr/>
        </p:nvSpPr>
        <p:spPr>
          <a:xfrm>
            <a:off x="457199" y="3682253"/>
            <a:ext cx="143339" cy="438171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494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</a:t>
            </a:r>
            <a:r>
              <a:rPr lang="el-GR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33077" y="912272"/>
            <a:ext cx="523697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Desktop.</a:t>
            </a:r>
          </a:p>
          <a:p>
            <a:r>
              <a:rPr lang="el-GR" dirty="0" smtClean="0">
                <a:latin typeface="Arial"/>
                <a:cs typeface="Arial"/>
              </a:rPr>
              <a:t>Θέλω να δημιουργήσω ένα αρχείο με το όνομα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που μέσα του να γράφει 2 ονόματα σε 2 διαφορετικές γραμμές</a:t>
            </a:r>
            <a:r>
              <a:rPr lang="en-GB" dirty="0" smtClean="0">
                <a:latin typeface="Arial"/>
                <a:cs typeface="Arial"/>
              </a:rPr>
              <a:t> (x</a:t>
            </a:r>
            <a:r>
              <a:rPr lang="el-GR" dirty="0" smtClean="0">
                <a:latin typeface="Arial"/>
                <a:cs typeface="Arial"/>
              </a:rPr>
              <a:t>ρησιμοποιώ την εντολή </a:t>
            </a:r>
            <a:r>
              <a:rPr lang="en-GB" dirty="0" smtClean="0">
                <a:latin typeface="Arial"/>
                <a:cs typeface="Arial"/>
              </a:rPr>
              <a:t>cat – </a:t>
            </a:r>
            <a:r>
              <a:rPr lang="el-GR" dirty="0" smtClean="0">
                <a:latin typeface="Arial"/>
                <a:cs typeface="Arial"/>
              </a:rPr>
              <a:t>σημαίνει </a:t>
            </a:r>
            <a:r>
              <a:rPr lang="en-GB" dirty="0" smtClean="0">
                <a:latin typeface="Arial"/>
                <a:cs typeface="Arial"/>
              </a:rPr>
              <a:t>concatenate)</a:t>
            </a:r>
            <a:r>
              <a:rPr lang="el-GR" dirty="0" smtClean="0">
                <a:latin typeface="Arial"/>
                <a:cs typeface="Arial"/>
              </a:rPr>
              <a:t>. 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(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n-GB" dirty="0" smtClean="0">
                <a:latin typeface="Arial"/>
                <a:cs typeface="Arial"/>
              </a:rPr>
              <a:t>ENTER)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(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- 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l-GR" dirty="0">
                <a:latin typeface="Arial"/>
                <a:cs typeface="Arial"/>
              </a:rPr>
              <a:t>ταυτόχρονα τα 2 πλήκτρα)</a:t>
            </a:r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Το βελάκι &gt; σημαίνει ότι τα περιεχόμενα που θα πληκτρολογήσουμε θα πάνε μέσα στο αρχείο </a:t>
            </a:r>
            <a:r>
              <a:rPr lang="en-GB" dirty="0">
                <a:latin typeface="Arial"/>
                <a:cs typeface="Arial"/>
              </a:rPr>
              <a:t>file1</a:t>
            </a:r>
            <a:r>
              <a:rPr lang="el-GR" dirty="0">
                <a:latin typeface="Arial"/>
                <a:cs typeface="Arial"/>
              </a:rPr>
              <a:t>.</a:t>
            </a:r>
          </a:p>
          <a:p>
            <a:r>
              <a:rPr lang="el-GR" dirty="0">
                <a:latin typeface="Arial"/>
                <a:cs typeface="Arial"/>
              </a:rPr>
              <a:t>Επειδή χρησιμοποιώ το  &gt; αυτό σημαίνει ότι </a:t>
            </a:r>
            <a:r>
              <a:rPr lang="el-GR" dirty="0" smtClean="0">
                <a:latin typeface="Arial"/>
                <a:cs typeface="Arial"/>
              </a:rPr>
              <a:t>οποι</a:t>
            </a:r>
            <a:r>
              <a:rPr lang="el-GR" dirty="0">
                <a:latin typeface="Arial"/>
                <a:cs typeface="Arial"/>
              </a:rPr>
              <a:t>ο</a:t>
            </a:r>
            <a:r>
              <a:rPr lang="el-GR" dirty="0" smtClean="0">
                <a:latin typeface="Arial"/>
                <a:cs typeface="Arial"/>
              </a:rPr>
              <a:t>δήποτε περιεχόμενο (αν) </a:t>
            </a:r>
            <a:r>
              <a:rPr lang="el-GR" dirty="0">
                <a:latin typeface="Arial"/>
                <a:cs typeface="Arial"/>
              </a:rPr>
              <a:t>υπήρχε πριν μέσα στο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θα διαγραφεί και θα μείνει μόνο το όνομα που </a:t>
            </a:r>
            <a:r>
              <a:rPr lang="el-GR" dirty="0" smtClean="0">
                <a:latin typeface="Arial"/>
                <a:cs typeface="Arial"/>
              </a:rPr>
              <a:t>γράψαμε.</a:t>
            </a:r>
          </a:p>
          <a:p>
            <a:r>
              <a:rPr lang="el-GR" dirty="0" smtClean="0">
                <a:latin typeface="Arial"/>
                <a:cs typeface="Arial"/>
              </a:rPr>
              <a:t>Αν χρησιμοποιούσα το &gt;&gt; τότε αυτά που γράφω θα προστεθούν κάτω από τα όποια υπάρχοντα δεδομένα</a:t>
            </a:r>
            <a:r>
              <a:rPr lang="el-GR" dirty="0">
                <a:latin typeface="Arial"/>
                <a:cs typeface="Arial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4700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Οι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</a:t>
            </a:r>
            <a:r>
              <a:rPr lang="en-GB" sz="2800" dirty="0" smtClean="0">
                <a:latin typeface="Arial"/>
                <a:cs typeface="Arial"/>
              </a:rPr>
              <a:t>more, head, 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8144" y="1975880"/>
            <a:ext cx="5236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δω τι περιέχει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more file1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δω τι περιέχει </a:t>
            </a:r>
            <a:r>
              <a:rPr lang="el-GR" u="sng" dirty="0" smtClean="0">
                <a:latin typeface="Arial"/>
                <a:cs typeface="Arial"/>
              </a:rPr>
              <a:t>η πρώτη γραμμή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head –n 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περιέχουν </a:t>
            </a:r>
            <a:r>
              <a:rPr lang="el-GR" u="sng" dirty="0" smtClean="0">
                <a:latin typeface="Arial"/>
                <a:cs typeface="Arial"/>
              </a:rPr>
              <a:t>οι πρώτες 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περιέχει </a:t>
            </a:r>
            <a:r>
              <a:rPr lang="el-GR" u="sng" dirty="0" smtClean="0">
                <a:latin typeface="Arial"/>
                <a:cs typeface="Arial"/>
              </a:rPr>
              <a:t>η τελευταία γραμμή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περιέχουν </a:t>
            </a:r>
            <a:r>
              <a:rPr lang="el-GR" u="sng" dirty="0">
                <a:latin typeface="Arial"/>
                <a:cs typeface="Arial"/>
              </a:rPr>
              <a:t>οι </a:t>
            </a:r>
            <a:r>
              <a:rPr lang="el-GR" u="sng" dirty="0" smtClean="0">
                <a:latin typeface="Arial"/>
                <a:cs typeface="Arial"/>
              </a:rPr>
              <a:t>τελευταίες </a:t>
            </a:r>
            <a:r>
              <a:rPr lang="el-GR" u="sng" dirty="0">
                <a:latin typeface="Arial"/>
                <a:cs typeface="Arial"/>
              </a:rPr>
              <a:t>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015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 </a:t>
            </a:r>
            <a:r>
              <a:rPr lang="el-GR" sz="2800" dirty="0" smtClean="0">
                <a:latin typeface="Arial"/>
                <a:cs typeface="Arial"/>
              </a:rPr>
              <a:t>διαφορά μεταξύ </a:t>
            </a:r>
            <a:r>
              <a:rPr lang="en-GB" sz="2800" dirty="0" smtClean="0">
                <a:latin typeface="Arial"/>
                <a:cs typeface="Arial"/>
              </a:rPr>
              <a:t>&gt; &amp; </a:t>
            </a:r>
            <a:r>
              <a:rPr lang="el-GR" sz="2800" dirty="0" smtClean="0">
                <a:latin typeface="Arial"/>
                <a:cs typeface="Arial"/>
              </a:rPr>
              <a:t>&gt;&gt;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49998" y="899032"/>
            <a:ext cx="523697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Στη συνέχεια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&gt; file1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file1?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δω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Στη συνέχεια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(προσοχή! &gt;&gt;)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Mixalis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Control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Τι συνέβη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διαφορά όταν χρησιμοποιούμε &gt;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όταν χρησιμοποιούμε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&gt;&gt;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7507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Ένωση αρχείων με το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899032"/>
            <a:ext cx="5397704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Έχουμε </a:t>
            </a:r>
            <a:r>
              <a:rPr lang="el-GR" dirty="0">
                <a:latin typeface="Arial"/>
                <a:cs typeface="Arial"/>
              </a:rPr>
              <a:t>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που μέσα του </a:t>
            </a:r>
            <a:r>
              <a:rPr lang="el-GR" dirty="0" smtClean="0">
                <a:latin typeface="Arial"/>
                <a:cs typeface="Arial"/>
              </a:rPr>
              <a:t>γράψαμε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3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ονόματα.</a:t>
            </a: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δεύτερο αρχείο </a:t>
            </a:r>
            <a:r>
              <a:rPr lang="en-GB" dirty="0" smtClean="0">
                <a:latin typeface="Arial"/>
                <a:cs typeface="Arial"/>
              </a:rPr>
              <a:t>file2 </a:t>
            </a:r>
            <a:r>
              <a:rPr lang="el-GR" dirty="0" smtClean="0">
                <a:latin typeface="Arial"/>
                <a:cs typeface="Arial"/>
              </a:rPr>
              <a:t>που να έχει μέσα του το όνομα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Δημιουργήστε 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τις εντολές που μάθατε.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ενώσουμε τα περιεχόμενα των δύο αρχείων </a:t>
            </a:r>
            <a:r>
              <a:rPr lang="en-GB" dirty="0" smtClean="0">
                <a:latin typeface="Arial"/>
                <a:cs typeface="Arial"/>
              </a:rPr>
              <a:t>file1 &amp; file2 </a:t>
            </a:r>
            <a:r>
              <a:rPr lang="el-GR" dirty="0" smtClean="0">
                <a:latin typeface="Arial"/>
                <a:cs typeface="Arial"/>
              </a:rPr>
              <a:t>σε ένα τρίτο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αρχείο </a:t>
            </a:r>
            <a:r>
              <a:rPr lang="en-GB" dirty="0" smtClean="0">
                <a:latin typeface="Arial"/>
                <a:cs typeface="Arial"/>
              </a:rPr>
              <a:t>file3.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file1 file2 &gt; file3</a:t>
            </a:r>
          </a:p>
          <a:p>
            <a:r>
              <a:rPr lang="el-GR" dirty="0" smtClean="0">
                <a:latin typeface="Arial"/>
                <a:cs typeface="Arial"/>
              </a:rPr>
              <a:t>Δείτε τα περιεχόμενα του </a:t>
            </a:r>
            <a:r>
              <a:rPr lang="en-GB" dirty="0" smtClean="0">
                <a:latin typeface="Arial"/>
                <a:cs typeface="Arial"/>
              </a:rPr>
              <a:t>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εκτελούσατε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file2 file1 &gt; file3</a:t>
            </a:r>
          </a:p>
          <a:p>
            <a:r>
              <a:rPr lang="el-GR" dirty="0" smtClean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Αν εκτελούσατε</a:t>
            </a:r>
            <a:r>
              <a:rPr lang="en-GB" dirty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file2 file1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 &gt;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file3</a:t>
            </a:r>
          </a:p>
          <a:p>
            <a:r>
              <a:rPr lang="el-GR" dirty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561010" y="6441224"/>
            <a:ext cx="503671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1" name="Plus 10"/>
          <p:cNvSpPr/>
          <p:nvPr/>
        </p:nvSpPr>
        <p:spPr>
          <a:xfrm>
            <a:off x="1040149" y="6295332"/>
            <a:ext cx="492431" cy="45420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ingle Corner Rectangle 14"/>
          <p:cNvSpPr/>
          <p:nvPr/>
        </p:nvSpPr>
        <p:spPr>
          <a:xfrm>
            <a:off x="191993" y="6262514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615410" y="6281596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3202824" y="6295332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9541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διαχείρισης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1800" dirty="0" err="1" smtClean="0">
                <a:latin typeface="Arial"/>
                <a:cs typeface="Arial"/>
              </a:rPr>
              <a:t>mkdir</a:t>
            </a:r>
            <a:r>
              <a:rPr lang="en-GB" sz="1800" dirty="0" smtClean="0">
                <a:latin typeface="Arial"/>
                <a:cs typeface="Arial"/>
              </a:rPr>
              <a:t> testdir1 </a:t>
            </a:r>
            <a:r>
              <a:rPr lang="el-GR" sz="1800" dirty="0" smtClean="0">
                <a:latin typeface="Arial"/>
                <a:cs typeface="Arial"/>
              </a:rPr>
              <a:t>- από το </a:t>
            </a:r>
            <a:r>
              <a:rPr lang="en-GB" sz="1800" u="sng" dirty="0" smtClean="0">
                <a:latin typeface="Arial"/>
                <a:cs typeface="Arial"/>
              </a:rPr>
              <a:t>make directory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Δημιουργεί ένα κατάλογο</a:t>
            </a:r>
            <a:r>
              <a:rPr lang="en-GB" sz="1800" dirty="0" smtClean="0">
                <a:latin typeface="Arial"/>
                <a:cs typeface="Arial"/>
              </a:rPr>
              <a:t> (subdirectory)</a:t>
            </a:r>
            <a:r>
              <a:rPr lang="el-GR" sz="1800" dirty="0" smtClean="0">
                <a:latin typeface="Arial"/>
                <a:cs typeface="Arial"/>
              </a:rPr>
              <a:t> με όνομα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μέσα στον κατάλογο όπου βρισκόμαστε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endParaRPr lang="en-GB" sz="1800" u="sng" dirty="0" smtClean="0">
              <a:latin typeface="Arial"/>
              <a:cs typeface="Arial"/>
            </a:endParaRPr>
          </a:p>
          <a:p>
            <a:r>
              <a:rPr lang="en-GB" sz="1800" dirty="0" err="1">
                <a:latin typeface="Arial"/>
                <a:cs typeface="Arial"/>
              </a:rPr>
              <a:t>r</a:t>
            </a:r>
            <a:r>
              <a:rPr lang="en-GB" sz="1800" dirty="0" err="1" smtClean="0">
                <a:latin typeface="Arial"/>
                <a:cs typeface="Arial"/>
              </a:rPr>
              <a:t>m</a:t>
            </a:r>
            <a:r>
              <a:rPr lang="en-GB" sz="1800" dirty="0" smtClean="0">
                <a:latin typeface="Arial"/>
                <a:cs typeface="Arial"/>
              </a:rPr>
              <a:t> – r testdir1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remove. </a:t>
            </a:r>
            <a:r>
              <a:rPr lang="el-GR" sz="1800" dirty="0" smtClean="0">
                <a:latin typeface="Arial"/>
                <a:cs typeface="Arial"/>
              </a:rPr>
              <a:t>Σβήνει τον κατάλογο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του.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testfile1</a:t>
            </a:r>
            <a:r>
              <a:rPr lang="el-GR" sz="1800" dirty="0" smtClean="0">
                <a:latin typeface="Arial"/>
                <a:cs typeface="Arial"/>
              </a:rPr>
              <a:t> - Σβήνει το 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testfile1 testfile2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copy. </a:t>
            </a:r>
            <a:r>
              <a:rPr lang="el-GR" sz="1800" dirty="0" smtClean="0">
                <a:latin typeface="Arial"/>
                <a:cs typeface="Arial"/>
              </a:rPr>
              <a:t>Αντιγράφει ένα αρχείο </a:t>
            </a:r>
            <a:r>
              <a:rPr lang="en-GB" sz="1800" dirty="0" err="1" smtClean="0">
                <a:latin typeface="Arial"/>
                <a:cs typeface="Arial"/>
              </a:rPr>
              <a:t>testfile</a:t>
            </a:r>
            <a:r>
              <a:rPr lang="el-GR" sz="1800" dirty="0" smtClean="0">
                <a:latin typeface="Arial"/>
                <a:cs typeface="Arial"/>
              </a:rPr>
              <a:t>1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το ονομάζει </a:t>
            </a:r>
            <a:r>
              <a:rPr lang="en-GB" sz="1800" dirty="0" smtClean="0">
                <a:latin typeface="Arial"/>
                <a:cs typeface="Arial"/>
              </a:rPr>
              <a:t>testfile2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–r testdir1 testdir2 – </a:t>
            </a:r>
            <a:r>
              <a:rPr lang="el-GR" sz="1800" dirty="0" smtClean="0">
                <a:latin typeface="Arial"/>
                <a:cs typeface="Arial"/>
              </a:rPr>
              <a:t>Αντιγράφει τον κατάλογο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 στον κατάλογο </a:t>
            </a:r>
            <a:r>
              <a:rPr lang="en-GB" sz="1800" dirty="0" smtClean="0">
                <a:latin typeface="Arial"/>
                <a:cs typeface="Arial"/>
              </a:rPr>
              <a:t>testdir2</a:t>
            </a:r>
            <a:r>
              <a:rPr lang="en-GB" sz="1800" dirty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smtClean="0">
                <a:latin typeface="Arial"/>
                <a:cs typeface="Arial"/>
              </a:rPr>
              <a:t>mv testfile1 testfile3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move.</a:t>
            </a:r>
            <a:r>
              <a:rPr lang="el-GR" sz="1800" u="sng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Μετονομάζει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n-GB" sz="1800" dirty="0" smtClean="0">
                <a:latin typeface="Arial"/>
                <a:cs typeface="Arial"/>
              </a:rPr>
              <a:t>testfile3</a:t>
            </a:r>
          </a:p>
        </p:txBody>
      </p:sp>
    </p:spTree>
    <p:extLst>
      <p:ext uri="{BB962C8B-B14F-4D97-AF65-F5344CB8AC3E}">
        <p14:creationId xmlns:p14="http://schemas.microsoft.com/office/powerpoint/2010/main" val="26684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75225" y="3539235"/>
            <a:ext cx="3907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Το σύστημα έχει δομή ιεραρχική. Ένας κατάλογος μπορεί να έχει 1 ή περισσότερους υπο-καταλόγους. </a:t>
            </a:r>
          </a:p>
          <a:p>
            <a:r>
              <a:rPr lang="el-GR" sz="1600" dirty="0" smtClean="0">
                <a:latin typeface="Arial"/>
                <a:cs typeface="Arial"/>
              </a:rPr>
              <a:t>Όχι το αντίθετο.</a:t>
            </a:r>
          </a:p>
          <a:p>
            <a:r>
              <a:rPr lang="el-GR" sz="1600" dirty="0" smtClean="0">
                <a:latin typeface="Arial"/>
                <a:cs typeface="Arial"/>
              </a:rPr>
              <a:t>Κάθε κατάλογος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l-GR" sz="1600" dirty="0" smtClean="0">
                <a:latin typeface="Arial"/>
                <a:cs typeface="Arial"/>
              </a:rPr>
              <a:t>αρχείο έχει μια διεύθυνση. Η διεύθυνση αρχίζει από το </a:t>
            </a:r>
            <a:r>
              <a:rPr lang="en-GB" sz="1600" dirty="0" smtClean="0">
                <a:latin typeface="Arial"/>
                <a:cs typeface="Arial"/>
              </a:rPr>
              <a:t>root </a:t>
            </a:r>
            <a:r>
              <a:rPr lang="el-GR" sz="1600" dirty="0" smtClean="0">
                <a:latin typeface="Arial"/>
                <a:cs typeface="Arial"/>
              </a:rPr>
              <a:t>και ακολουθούμε την κατάλληλη πορεία μέχρι να καταλήξουμε εκεί που θέλουμε.</a:t>
            </a:r>
            <a:endParaRPr lang="en-GB" sz="1600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726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Α</a:t>
            </a:r>
            <a:r>
              <a:rPr lang="el-GR" sz="2800" dirty="0" smtClean="0">
                <a:latin typeface="Arial"/>
                <a:cs typeface="Arial"/>
              </a:rPr>
              <a:t>ντιγραφή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c</a:t>
            </a:r>
            <a:r>
              <a:rPr lang="en-GB" sz="2800" dirty="0" err="1">
                <a:latin typeface="Arial"/>
                <a:cs typeface="Arial"/>
              </a:rPr>
              <a:t>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1774804"/>
            <a:ext cx="539770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3 αρχεία, τα </a:t>
            </a:r>
            <a:r>
              <a:rPr lang="en-GB" dirty="0" smtClean="0">
                <a:latin typeface="Arial"/>
                <a:cs typeface="Arial"/>
              </a:rPr>
              <a:t>file1 file2 &amp; 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file3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 file3c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δούμε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file3c?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file1c.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Πληκτρολογήστε την κατάλληλη εντολή.</a:t>
            </a: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815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file1c, file2, file3, file3c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διαγράψουμε τα αρχεία </a:t>
            </a:r>
            <a:r>
              <a:rPr lang="en-GB" dirty="0" smtClean="0">
                <a:latin typeface="Arial"/>
                <a:cs typeface="Arial"/>
              </a:rPr>
              <a:t>file1c &amp; 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file3c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2 ή περισσότερα αρχεία ταυτόχρονα με μία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 file3c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077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Δημιουργεία 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κατάλογο </a:t>
            </a:r>
            <a:r>
              <a:rPr lang="en-GB" dirty="0" smtClean="0">
                <a:latin typeface="Arial"/>
                <a:cs typeface="Arial"/>
              </a:rPr>
              <a:t>(subdirectory) </a:t>
            </a:r>
            <a:r>
              <a:rPr lang="el-GR" dirty="0" smtClean="0">
                <a:latin typeface="Arial"/>
                <a:cs typeface="Arial"/>
              </a:rPr>
              <a:t>με το όνομα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στη συνέχεια να μεταφέρουμε τα 3 αρχεία (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) μέσα σε αυτόν τον υποκατάλογο.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δημιουργήσουμε τον υποκατάλογο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kdir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για να μετακινήσουμε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και τα υπόλοιπα 2 αρχεία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9328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πλέον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 μέσα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μετονομάσουμε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ενώ όμως συνεχίζουμε να βρισκόμαστε στο </a:t>
            </a:r>
            <a:r>
              <a:rPr lang="en-GB" dirty="0" smtClean="0">
                <a:latin typeface="Arial"/>
                <a:cs typeface="Arial"/>
              </a:rPr>
              <a:t>Desktop (</a:t>
            </a:r>
            <a:r>
              <a:rPr lang="el-GR" dirty="0" smtClean="0">
                <a:latin typeface="Arial"/>
                <a:cs typeface="Arial"/>
              </a:rPr>
              <a:t>χωρίς να μετακινηθούμε μέσα στο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εκτελούσαμε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 file1r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δεν θα λειτουργούσε, γιατί η εντολή θα έψαχνε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τώρα, δηλαδή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Επειδή όμως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βρίσκεται σε άλλο κατάλογο, πρέπει να δώσουμε είτε την πλήρη είτε την σχετική διεύθυνση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δουλέψει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mv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4348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πλήρης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tmp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/guest-xxx/Desktop/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σχετική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./filesdir1/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./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σημαίνει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εδώ που βρίσκομαι.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Άρα, η σωστή εντολή για να μετονομάσω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βρίσκομαι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Κάντε την αντίστοιχη μετατροπή και για τα υπόλοιπα δύο αρχεία.</a:t>
            </a:r>
            <a:endParaRPr lang="el-GR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3828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μετονομάσει τα 3 αρχεία που βρίσκονται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μεταφέρουμε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ταυτόχρονα να μετακινήσουμε ένα αρχείο και να το μετονομάσουμε. Θέλουμε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μετακινήσουμε 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ταυτόχρονα να το μετονομάσουμε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97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καταλόγου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μεταφέρει εδώ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μεταφέραμε και το μετονομάσαμε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θέλουμε να διαγράψουμε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μαζί με τα περιεχόμενά του.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δούμε αν συνεχίζει να υπάρχει ο υποκατάλογος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Desktop. </a:t>
            </a:r>
            <a:r>
              <a:rPr lang="el-GR" dirty="0" smtClean="0">
                <a:latin typeface="Arial"/>
                <a:cs typeface="Arial"/>
              </a:rPr>
              <a:t>Τι εντολή θα εκτελέσουμε για να δούμε τι υπάρχει μέσα στον </a:t>
            </a:r>
            <a:r>
              <a:rPr lang="en-GB" dirty="0" smtClean="0">
                <a:latin typeface="Arial"/>
                <a:cs typeface="Arial"/>
              </a:rPr>
              <a:t>Desktop?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3534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902" y="1049236"/>
            <a:ext cx="870376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Ένα αρχείο μπορούμε να το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Διαβάσουμε (</a:t>
            </a:r>
            <a:r>
              <a:rPr lang="en-GB" dirty="0" smtClean="0">
                <a:latin typeface="Arial"/>
                <a:cs typeface="Arial"/>
              </a:rPr>
              <a:t>read)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Τροποποιήσουμε</a:t>
            </a:r>
            <a:r>
              <a:rPr lang="en-GB" dirty="0" smtClean="0">
                <a:latin typeface="Arial"/>
                <a:cs typeface="Arial"/>
              </a:rPr>
              <a:t> (write)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Εκτελέσουμε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αν </a:t>
            </a:r>
            <a:r>
              <a:rPr lang="el-GR" dirty="0">
                <a:latin typeface="Arial"/>
                <a:cs typeface="Arial"/>
              </a:rPr>
              <a:t>είναι πρόγραμμα</a:t>
            </a:r>
            <a:r>
              <a:rPr lang="en-GB" dirty="0" smtClean="0">
                <a:latin typeface="Arial"/>
                <a:cs typeface="Arial"/>
              </a:rPr>
              <a:t> (execute)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μόνο για μια από τις παραπάνω τρεις ενέργειες (διάβασμα, τροποποίηση, εκτέλεση), ή για οποι</a:t>
            </a:r>
            <a:r>
              <a:rPr lang="en-GB" dirty="0" smtClean="0">
                <a:latin typeface="Arial"/>
                <a:cs typeface="Arial"/>
              </a:rPr>
              <a:t>o</a:t>
            </a:r>
            <a:r>
              <a:rPr lang="el-GR" dirty="0" smtClean="0">
                <a:latin typeface="Arial"/>
                <a:cs typeface="Arial"/>
              </a:rPr>
              <a:t>δήποτε συνδυασμό τους.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Linux, </a:t>
            </a:r>
            <a:r>
              <a:rPr lang="el-GR" dirty="0" smtClean="0">
                <a:latin typeface="Arial"/>
                <a:cs typeface="Arial"/>
              </a:rPr>
              <a:t>υπάρχει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), η ομάδα</a:t>
            </a:r>
            <a:r>
              <a:rPr lang="en-GB" dirty="0" smtClean="0">
                <a:latin typeface="Arial"/>
                <a:cs typeface="Arial"/>
              </a:rPr>
              <a:t> (group)</a:t>
            </a:r>
            <a:r>
              <a:rPr lang="el-GR" dirty="0" smtClean="0">
                <a:latin typeface="Arial"/>
                <a:cs typeface="Arial"/>
              </a:rPr>
              <a:t>, οι υπόλοιποι</a:t>
            </a:r>
            <a:r>
              <a:rPr lang="en-GB" dirty="0" smtClean="0">
                <a:latin typeface="Arial"/>
                <a:cs typeface="Arial"/>
              </a:rPr>
              <a:t> (others)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για συγκεκριμένες ενέργειες από τον χρήστη και προσβάσιμο για συγκεκριμένες ενέργειες από την ομάδα ή από τους υπόλοιπους. Με αυτό τον τρόπο ελέγχουμε τα δικαιώματα που έχει ο καθένας στο συγκεκριμένο αρχείο.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–l </a:t>
            </a:r>
            <a:r>
              <a:rPr lang="el-GR" dirty="0" smtClean="0">
                <a:latin typeface="Arial"/>
                <a:cs typeface="Arial"/>
              </a:rPr>
              <a:t>μπορούμε να δούμε τι δικαιώματα έχει ο καθένας πάνω στα αρχεία ενός καταλόγου.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Πρώτα φαίνονται τα δικαιώματα του χρήστη, μετά της ομάδας, μετά των υπολοίπων. Τα δικαιώματα για τον καθένα εμφανίζονται με την σειρά </a:t>
            </a:r>
            <a:r>
              <a:rPr lang="en-GB" dirty="0" smtClean="0">
                <a:latin typeface="Arial"/>
                <a:cs typeface="Arial"/>
              </a:rPr>
              <a:t>read/write/execute</a:t>
            </a:r>
            <a:r>
              <a:rPr lang="el-GR" dirty="0" smtClean="0">
                <a:latin typeface="Arial"/>
                <a:cs typeface="Arial"/>
              </a:rPr>
              <a:t>, χρησιμοποιώντας τα σύμβολα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 w x </a:t>
            </a:r>
            <a:r>
              <a:rPr lang="el-GR" dirty="0" smtClean="0">
                <a:latin typeface="Arial"/>
                <a:cs typeface="Arial"/>
              </a:rPr>
              <a:t>αντίστοιχα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4615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04" y="1049236"/>
            <a:ext cx="841386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Παρακάτω φαίνονται τα δικαιώματα ενός αρχείου στο οποίο όλοι έχουν πρόσβαση και για ανάγνωση και για τροποποίηση και για εκτέλεση.</a:t>
            </a:r>
          </a:p>
          <a:p>
            <a:r>
              <a:rPr lang="en-GB" sz="2400" dirty="0" err="1" smtClean="0">
                <a:latin typeface="Arial"/>
                <a:cs typeface="Arial"/>
              </a:rPr>
              <a:t>rwxrwxrwx</a:t>
            </a:r>
            <a:endParaRPr lang="en-GB" sz="2400" dirty="0" smtClean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έχει πρόσβαση για ανάγνωση, τροποποίηση, εκτέλεση, ενώ οι υπόλοιποι</a:t>
            </a:r>
            <a:r>
              <a:rPr lang="en-GB" dirty="0" smtClean="0">
                <a:latin typeface="Arial"/>
                <a:cs typeface="Arial"/>
              </a:rPr>
              <a:t> (group &amp; others)</a:t>
            </a:r>
            <a:r>
              <a:rPr lang="el-GR" dirty="0" smtClean="0">
                <a:latin typeface="Arial"/>
                <a:cs typeface="Arial"/>
              </a:rPr>
              <a:t> έχουν πρόσβαση μόνο για ανάγνωση</a:t>
            </a:r>
          </a:p>
          <a:p>
            <a:r>
              <a:rPr lang="en-US" sz="2400" dirty="0">
                <a:latin typeface="Arial"/>
                <a:cs typeface="Arial"/>
              </a:rPr>
              <a:t>r</a:t>
            </a:r>
            <a:r>
              <a:rPr lang="en-GB" sz="2400" dirty="0" err="1" smtClean="0">
                <a:latin typeface="Arial"/>
                <a:cs typeface="Arial"/>
              </a:rPr>
              <a:t>wxr</a:t>
            </a:r>
            <a:r>
              <a:rPr lang="en-GB" sz="2400" dirty="0" smtClean="0">
                <a:latin typeface="Arial"/>
                <a:cs typeface="Arial"/>
              </a:rPr>
              <a:t>--r--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>
                <a:latin typeface="Arial"/>
                <a:cs typeface="Arial"/>
              </a:rPr>
              <a:t>user</a:t>
            </a:r>
            <a:r>
              <a:rPr lang="el-GR" dirty="0">
                <a:latin typeface="Arial"/>
                <a:cs typeface="Arial"/>
              </a:rPr>
              <a:t>)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έχει πρόσβαση για ανάγνωση, </a:t>
            </a:r>
            <a:r>
              <a:rPr lang="el-GR" dirty="0" smtClean="0">
                <a:latin typeface="Arial"/>
                <a:cs typeface="Arial"/>
              </a:rPr>
              <a:t>εκτέλεση, </a:t>
            </a:r>
            <a:r>
              <a:rPr lang="el-GR" dirty="0">
                <a:latin typeface="Arial"/>
                <a:cs typeface="Arial"/>
              </a:rPr>
              <a:t>ενώ οι υπόλοιποι</a:t>
            </a:r>
            <a:r>
              <a:rPr lang="en-GB" dirty="0">
                <a:latin typeface="Arial"/>
                <a:cs typeface="Arial"/>
              </a:rPr>
              <a:t> (group &amp; others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dirty="0">
                <a:latin typeface="Arial"/>
                <a:cs typeface="Arial"/>
              </a:rPr>
              <a:t>έχουν πρόσβαση </a:t>
            </a:r>
            <a:r>
              <a:rPr lang="el-GR" dirty="0" smtClean="0">
                <a:latin typeface="Arial"/>
                <a:cs typeface="Arial"/>
              </a:rPr>
              <a:t>για τίποτα.</a:t>
            </a:r>
            <a:endParaRPr lang="el-GR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150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read </a:t>
            </a:r>
            <a:r>
              <a:rPr lang="el-GR" dirty="0" smtClean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4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write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r>
              <a:rPr lang="en-GB" dirty="0" smtClean="0">
                <a:latin typeface="Arial"/>
                <a:cs typeface="Arial"/>
              </a:rPr>
              <a:t>To execute </a:t>
            </a:r>
            <a:r>
              <a:rPr lang="el-GR" dirty="0" smtClean="0">
                <a:latin typeface="Arial"/>
                <a:cs typeface="Arial"/>
              </a:rPr>
              <a:t>συμβολίζεται με το 1.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read-write </a:t>
            </a:r>
            <a:r>
              <a:rPr lang="el-GR" dirty="0" smtClean="0">
                <a:latin typeface="Arial"/>
                <a:cs typeface="Arial"/>
              </a:rPr>
              <a:t>συμβολίζεται με το 6 (4+2)</a:t>
            </a: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>
                <a:latin typeface="Arial"/>
                <a:cs typeface="Arial"/>
              </a:rPr>
              <a:t>read</a:t>
            </a:r>
            <a:r>
              <a:rPr lang="en-GB" dirty="0" smtClean="0">
                <a:latin typeface="Arial"/>
                <a:cs typeface="Arial"/>
              </a:rPr>
              <a:t>-execute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(4</a:t>
            </a:r>
            <a:r>
              <a:rPr lang="el-GR" dirty="0" smtClean="0">
                <a:latin typeface="Arial"/>
                <a:cs typeface="Arial"/>
              </a:rPr>
              <a:t>+</a:t>
            </a:r>
            <a:r>
              <a:rPr lang="en-GB" dirty="0" smtClean="0">
                <a:latin typeface="Arial"/>
                <a:cs typeface="Arial"/>
              </a:rPr>
              <a:t>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write-</a:t>
            </a:r>
            <a:r>
              <a:rPr lang="en-GB" dirty="0">
                <a:latin typeface="Arial"/>
                <a:cs typeface="Arial"/>
              </a:rPr>
              <a:t>execute </a:t>
            </a:r>
            <a:r>
              <a:rPr lang="el-GR" dirty="0" smtClean="0">
                <a:latin typeface="Arial"/>
                <a:cs typeface="Arial"/>
              </a:rPr>
              <a:t>συμβολίζεται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το ... ????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 </a:t>
            </a:r>
            <a:r>
              <a:rPr lang="en-GB" dirty="0" smtClean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συμβολίζεται με το 7 (</a:t>
            </a:r>
            <a:r>
              <a:rPr lang="en-GB" dirty="0" smtClean="0">
                <a:latin typeface="Arial"/>
                <a:cs typeface="Arial"/>
              </a:rPr>
              <a:t>4+2+1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Άρα 3 νούμερα αρκούν για τα δικαιώματα του χρήστη, του </a:t>
            </a:r>
            <a:r>
              <a:rPr lang="en-GB" dirty="0" smtClean="0">
                <a:latin typeface="Arial"/>
                <a:cs typeface="Arial"/>
              </a:rPr>
              <a:t>group, </a:t>
            </a:r>
            <a:r>
              <a:rPr lang="el-GR" dirty="0" smtClean="0">
                <a:latin typeface="Arial"/>
                <a:cs typeface="Arial"/>
              </a:rPr>
              <a:t>των υπολοίπων.</a:t>
            </a:r>
          </a:p>
          <a:p>
            <a:r>
              <a:rPr lang="el-GR" dirty="0" smtClean="0">
                <a:latin typeface="Arial"/>
                <a:cs typeface="Arial"/>
              </a:rPr>
              <a:t>Το νούμερο </a:t>
            </a:r>
            <a:r>
              <a:rPr lang="en-GB" dirty="0" smtClean="0">
                <a:latin typeface="Arial"/>
                <a:cs typeface="Arial"/>
              </a:rPr>
              <a:t>777 </a:t>
            </a:r>
            <a:r>
              <a:rPr lang="el-GR" dirty="0" smtClean="0">
                <a:latin typeface="Arial"/>
                <a:cs typeface="Arial"/>
              </a:rPr>
              <a:t>σημαίνει ότι και οι τρε</a:t>
            </a:r>
            <a:r>
              <a:rPr lang="el-GR" dirty="0">
                <a:latin typeface="Arial"/>
                <a:cs typeface="Arial"/>
              </a:rPr>
              <a:t>ι</a:t>
            </a:r>
            <a:r>
              <a:rPr lang="el-GR" dirty="0" smtClean="0">
                <a:latin typeface="Arial"/>
                <a:cs typeface="Arial"/>
              </a:rPr>
              <a:t>ς (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έχουν όλα τα δικαιώματα (</a:t>
            </a:r>
            <a:r>
              <a:rPr lang="en-GB" dirty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171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58909" y="3213456"/>
            <a:ext cx="39070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home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</a:t>
            </a:r>
          </a:p>
          <a:p>
            <a:r>
              <a:rPr lang="el-GR" sz="1600" dirty="0" smtClean="0">
                <a:latin typeface="Arial"/>
                <a:cs typeface="Arial"/>
              </a:rPr>
              <a:t>Π.χ. </a:t>
            </a:r>
            <a:r>
              <a:rPr lang="en-US" sz="1600" dirty="0" smtClean="0">
                <a:latin typeface="Arial"/>
                <a:cs typeface="Arial"/>
              </a:rPr>
              <a:t>o </a:t>
            </a:r>
            <a:r>
              <a:rPr lang="el-GR" sz="1600" dirty="0" smtClean="0">
                <a:latin typeface="Arial"/>
                <a:cs typeface="Arial"/>
              </a:rPr>
              <a:t>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PC1 </a:t>
            </a:r>
            <a:r>
              <a:rPr lang="el-GR" sz="1600" dirty="0" smtClean="0">
                <a:latin typeface="Arial"/>
                <a:cs typeface="Arial"/>
              </a:rPr>
              <a:t>και 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είναι διαφορετικοί και έχουν διευθύνσεις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/home/PC1/dir1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2666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το αρχείο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να είναι προσβάσιμο μόνο για ανάγνωση μόνο σε εμάς ως χρήστη.</a:t>
            </a:r>
            <a:endParaRPr lang="el-GR" sz="2400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r--------</a:t>
            </a:r>
            <a:endParaRPr lang="en-GB" sz="2400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Οπότε,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hmod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400 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Προσπαθήστε τώρα 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όπως κάνατε πριν.</a:t>
            </a:r>
          </a:p>
          <a:p>
            <a:r>
              <a:rPr lang="el-GR" dirty="0" smtClean="0">
                <a:latin typeface="Arial"/>
                <a:cs typeface="Arial"/>
              </a:rPr>
              <a:t>Σας το επιτρέπει το σύστημα?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Αλλάξτε τα δικαιώματα του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σε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latin typeface="Arial"/>
                <a:cs typeface="Arial"/>
              </a:rPr>
              <a:t>rw</a:t>
            </a:r>
            <a:r>
              <a:rPr lang="en-GB" dirty="0" smtClean="0">
                <a:latin typeface="Arial"/>
                <a:cs typeface="Arial"/>
              </a:rPr>
              <a:t>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Ποιό νούμερο χρειάζεστε στο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r>
              <a:rPr lang="el-GR" dirty="0" smtClean="0">
                <a:latin typeface="Arial"/>
                <a:cs typeface="Arial"/>
              </a:rPr>
              <a:t>Αφού αλλάξατε τα δικαιώματα, μπορείτε </a:t>
            </a:r>
            <a:r>
              <a:rPr lang="el-GR" dirty="0">
                <a:latin typeface="Arial"/>
                <a:cs typeface="Arial"/>
              </a:rPr>
              <a:t>να γράψετε κάποιο όνομα μέσα στο </a:t>
            </a:r>
            <a:r>
              <a:rPr lang="en-GB" dirty="0">
                <a:latin typeface="Arial"/>
                <a:cs typeface="Arial"/>
              </a:rPr>
              <a:t>file1r </a:t>
            </a:r>
            <a:r>
              <a:rPr lang="el-GR" dirty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?</a:t>
            </a:r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9088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wc</a:t>
            </a:r>
            <a:r>
              <a:rPr lang="en-GB" sz="2800" dirty="0" smtClean="0">
                <a:latin typeface="Arial"/>
                <a:cs typeface="Arial"/>
              </a:rPr>
              <a:t> –word count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wc</a:t>
            </a:r>
            <a:r>
              <a:rPr lang="en-GB" dirty="0" smtClean="0">
                <a:latin typeface="Arial"/>
                <a:cs typeface="Arial"/>
              </a:rPr>
              <a:t> (word count) </a:t>
            </a:r>
            <a:r>
              <a:rPr lang="el-GR" dirty="0" smtClean="0">
                <a:latin typeface="Arial"/>
                <a:cs typeface="Arial"/>
              </a:rPr>
              <a:t>μπορούμε να μετρήσουμε τον αριθμό των γραμμών ή των λέξεων ή των χαρακτήρων σε ένα αρχείο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μετρήσουμε τις γραμμές, λέξεις, χαρακτήρες του αρχείου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ταυτόχρονα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</a:t>
            </a:r>
            <a:r>
              <a:rPr lang="el-GR" dirty="0" smtClean="0">
                <a:latin typeface="Arial"/>
                <a:cs typeface="Arial"/>
              </a:rPr>
              <a:t>μόνο τις γραμμές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 –l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τις </a:t>
            </a:r>
            <a:r>
              <a:rPr lang="el-GR" dirty="0" smtClean="0">
                <a:latin typeface="Arial"/>
                <a:cs typeface="Arial"/>
              </a:rPr>
              <a:t>λέξεις </a:t>
            </a:r>
            <a:r>
              <a:rPr lang="el-GR" dirty="0">
                <a:latin typeface="Arial"/>
                <a:cs typeface="Arial"/>
              </a:rPr>
              <a:t>του 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</a:t>
            </a:r>
            <a:r>
              <a:rPr lang="el-GR" dirty="0" smtClean="0">
                <a:latin typeface="Arial"/>
                <a:cs typeface="Arial"/>
              </a:rPr>
              <a:t>τους χαρακτήρες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εκτελούμε</a:t>
            </a:r>
            <a:r>
              <a:rPr lang="en-GB" dirty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file1r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4543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2718326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900574" y="3576397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924316" y="2617902"/>
            <a:ext cx="2228900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2664" y="2853826"/>
            <a:ext cx="1134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80710" y="2348994"/>
            <a:ext cx="150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latin typeface="Arial"/>
                <a:cs typeface="Arial"/>
              </a:rPr>
              <a:t>file_unsorted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29250" y="2260444"/>
            <a:ext cx="1005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3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Δημιουργήστε με το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ένα αρχείο με όνομα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που να περιέχει τις παρακάτω γραμμές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κάνετε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εκτελώντας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6978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δούλεψε και μας έδειξε στο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τα αποτελέσματά της πάνω στο αρχείο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χωρίς όμως να το πειράξει.</a:t>
            </a:r>
          </a:p>
          <a:p>
            <a:r>
              <a:rPr lang="el-GR" dirty="0" smtClean="0">
                <a:latin typeface="Arial"/>
                <a:cs typeface="Arial"/>
              </a:rPr>
              <a:t>Αν θέλουμε να σωθούν τα αποτελέσματα του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πάνω στον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πρέπει να τα κατευθύνουμε σε ένα νέο αρχείο με κάποιο όνομα, π.χ. </a:t>
            </a:r>
            <a:r>
              <a:rPr lang="en-US" dirty="0" smtClean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ile_sorted</a:t>
            </a:r>
            <a:r>
              <a:rPr lang="en-GB" dirty="0" smtClean="0">
                <a:latin typeface="Arial"/>
                <a:cs typeface="Arial"/>
              </a:rPr>
              <a:t>. </a:t>
            </a:r>
            <a:r>
              <a:rPr lang="el-GR" dirty="0" smtClean="0">
                <a:latin typeface="Arial"/>
                <a:cs typeface="Arial"/>
              </a:rPr>
              <a:t>Πρέπει να εκτελέσουμε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Δείτε τώρα με την εντολή </a:t>
            </a:r>
            <a:r>
              <a:rPr lang="en-GB" dirty="0" smtClean="0">
                <a:latin typeface="Arial"/>
                <a:cs typeface="Arial"/>
              </a:rPr>
              <a:t>more </a:t>
            </a:r>
            <a:r>
              <a:rPr lang="el-GR" dirty="0" smtClean="0">
                <a:latin typeface="Arial"/>
                <a:cs typeface="Arial"/>
              </a:rPr>
              <a:t>τα περιεχόμενα του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&amp; μετά τα περιεχόμενα του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3739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26302"/>
            <a:ext cx="878659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επαναλαμβανόμενες γραμμές μέσα σε ένα αρχείο. Πρέπει όμως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να έχει προηγηθεί </a:t>
            </a:r>
            <a:r>
              <a:rPr lang="en-GB" b="1" u="sng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του αρχείου.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είχαμε 6 γραμμές,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επανάληψη (1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στις γραμμές 2 &amp; 6.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Διαγράφηκε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Διαγράφηκε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ι παρατηρείτε τώρα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69592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χρήση των </a:t>
            </a:r>
            <a:r>
              <a:rPr lang="en-GB" sz="2800" dirty="0" smtClean="0">
                <a:latin typeface="Arial"/>
                <a:cs typeface="Arial"/>
              </a:rPr>
              <a:t>pipes </a:t>
            </a:r>
            <a:r>
              <a:rPr lang="el-GR" sz="2800" dirty="0">
                <a:latin typeface="Arial"/>
                <a:cs typeface="Arial"/>
              </a:rPr>
              <a:t>|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προηγούμενο παράδειγμα θέλαμε να διαγράψουμε όποιες επαναλαμβανόμενες γραμμές υπήρχαν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Αυτό έγινε με δύο εντολές.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κάναμε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σώσαμε τα αποτελέσματα σε ένα άλλο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χρησιμοποιήσαμε ως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input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τα αποτελέσματα σώθηκαν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Δηλαδή, εκτελέσαμε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Με την χρήση των </a:t>
            </a:r>
            <a:r>
              <a:rPr lang="en-GB" dirty="0" smtClean="0">
                <a:latin typeface="Arial"/>
                <a:cs typeface="Arial"/>
              </a:rPr>
              <a:t>pipes (</a:t>
            </a:r>
            <a:r>
              <a:rPr lang="el-GR" dirty="0" smtClean="0">
                <a:latin typeface="Arial"/>
                <a:cs typeface="Arial"/>
              </a:rPr>
              <a:t>|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μπορούμε να καναλιζάρουμε τα αποτελέσματα (</a:t>
            </a:r>
            <a:r>
              <a:rPr lang="en-GB" dirty="0" smtClean="0">
                <a:latin typeface="Arial"/>
                <a:cs typeface="Arial"/>
              </a:rPr>
              <a:t>output</a:t>
            </a:r>
            <a:r>
              <a:rPr lang="el-GR" dirty="0" smtClean="0">
                <a:latin typeface="Arial"/>
                <a:cs typeface="Arial"/>
              </a:rPr>
              <a:t>) μιας εντολής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ως </a:t>
            </a:r>
            <a:r>
              <a:rPr lang="en-GB" dirty="0" smtClean="0">
                <a:latin typeface="Arial"/>
                <a:cs typeface="Arial"/>
              </a:rPr>
              <a:t>input </a:t>
            </a:r>
            <a:r>
              <a:rPr lang="el-GR" dirty="0" smtClean="0">
                <a:latin typeface="Arial"/>
                <a:cs typeface="Arial"/>
              </a:rPr>
              <a:t>σε μια άλλη εντολή. Έτσι, αντί για τις παραπάνω 2 εντολές και την δημιουργία του ενδιάμεσου αρχείου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κάνουμε το ίδιο με μια εντολή ως εξής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48601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05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8509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vidiagra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151"/>
            <a:ext cx="4287769" cy="3981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87769" y="1055743"/>
            <a:ext cx="4572000" cy="5078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γράψουμε κάτι μέσα στο αρχείο ή να τροποποιήσουμε το κείμενο, πρέπει να βρισκόμαστε στο </a:t>
            </a:r>
            <a:r>
              <a:rPr lang="en-GB" dirty="0" smtClean="0">
                <a:latin typeface="Arial"/>
                <a:cs typeface="Arial"/>
              </a:rPr>
              <a:t>INSERT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τροποποιήσουμε κάτι στο κείμενο ή να κινηθούμε σε κάποια γραμμή, πρέπει να βρισκόμαστε στο </a:t>
            </a:r>
            <a:r>
              <a:rPr lang="en-GB" dirty="0" smtClean="0">
                <a:latin typeface="Arial"/>
                <a:cs typeface="Arial"/>
              </a:rPr>
              <a:t>COMMAND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σώσουμε ή όχι το κείμενο,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πρέπει να βρισκόμαστε στο </a:t>
            </a:r>
            <a:r>
              <a:rPr lang="en-GB" dirty="0" smtClean="0">
                <a:latin typeface="Arial"/>
                <a:cs typeface="Arial"/>
              </a:rPr>
              <a:t>LAST LINE MODE.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Μετακινούμαστε από το ένα </a:t>
            </a:r>
            <a:r>
              <a:rPr lang="en-GB" dirty="0" smtClean="0">
                <a:latin typeface="Arial"/>
                <a:cs typeface="Arial"/>
              </a:rPr>
              <a:t>MODE </a:t>
            </a:r>
            <a:r>
              <a:rPr lang="el-GR" dirty="0" smtClean="0">
                <a:latin typeface="Arial"/>
                <a:cs typeface="Arial"/>
              </a:rPr>
              <a:t>στο άλλο μέσω του </a:t>
            </a:r>
            <a:endParaRPr lang="en-GB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ENTER, 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ESC,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SHIFT :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A, a, I, I, O, o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08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vi editor</a:t>
            </a:r>
            <a:r>
              <a:rPr lang="el-GR" sz="2800" dirty="0" smtClean="0">
                <a:latin typeface="Arial"/>
                <a:cs typeface="Arial"/>
              </a:rPr>
              <a:t/>
            </a:r>
            <a:br>
              <a:rPr lang="el-GR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Άσκηση 1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ενός νέου αρχείου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Από το τερματικό, που βρίσκομαι στο </a:t>
            </a:r>
            <a:r>
              <a:rPr lang="en-GB" sz="1800" dirty="0" smtClean="0">
                <a:latin typeface="Arial"/>
                <a:cs typeface="Arial"/>
              </a:rPr>
              <a:t>directory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Desktop, </a:t>
            </a:r>
            <a:r>
              <a:rPr lang="el-GR" sz="1800" dirty="0" smtClean="0">
                <a:latin typeface="Arial"/>
                <a:cs typeface="Arial"/>
              </a:rPr>
              <a:t>δημιουργώ το αρχείο </a:t>
            </a:r>
            <a:r>
              <a:rPr lang="en-GB" sz="1800" dirty="0" smtClean="0">
                <a:latin typeface="Arial"/>
                <a:cs typeface="Arial"/>
              </a:rPr>
              <a:t>test1. </a:t>
            </a:r>
            <a:r>
              <a:rPr lang="el-GR" sz="1800" dirty="0" smtClean="0">
                <a:latin typeface="Arial"/>
                <a:cs typeface="Arial"/>
              </a:rPr>
              <a:t>Εκτελώ στο </a:t>
            </a:r>
            <a:r>
              <a:rPr lang="en-GB" sz="1800" dirty="0" smtClean="0">
                <a:latin typeface="Arial"/>
                <a:cs typeface="Arial"/>
              </a:rPr>
              <a:t>terminal: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(και πατώ </a:t>
            </a:r>
            <a:r>
              <a:rPr lang="en-GB" sz="1800" dirty="0" smtClean="0">
                <a:latin typeface="Arial"/>
                <a:cs typeface="Arial"/>
              </a:rPr>
              <a:t>ENTER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800" dirty="0" smtClean="0">
                <a:latin typeface="Arial"/>
                <a:cs typeface="Arial"/>
              </a:rPr>
              <a:t>Εμφανίζεται ένα άδειο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οθόνη.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πατώντας το πλήκτρο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μία φορά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μπορώ να γράψω ότι θέλω. Πάω σε καινούργια σειρά πατώντας το </a:t>
            </a:r>
            <a:r>
              <a:rPr lang="en-GB" sz="1800" dirty="0" smtClean="0">
                <a:latin typeface="Arial"/>
                <a:cs typeface="Arial"/>
              </a:rPr>
              <a:t>ENTER. </a:t>
            </a:r>
            <a:r>
              <a:rPr lang="el-GR" sz="1800" dirty="0" smtClean="0">
                <a:latin typeface="Arial"/>
                <a:cs typeface="Arial"/>
              </a:rPr>
              <a:t>Γράφω πάλι κάτι.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θέλω να σώσω αυτό που έγραψα στο αρχείο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και να τερματίσω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πατώντας ταυτόχρονα τα κουμπιά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: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Πληκτρολογώ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wq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write quit) </a:t>
            </a:r>
            <a:r>
              <a:rPr lang="el-GR" sz="1800" dirty="0" smtClean="0">
                <a:latin typeface="Arial"/>
                <a:cs typeface="Arial"/>
              </a:rPr>
              <a:t>και πατώ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</a:p>
        </p:txBody>
      </p:sp>
    </p:spTree>
    <p:extLst>
      <p:ext uri="{BB962C8B-B14F-4D97-AF65-F5344CB8AC3E}">
        <p14:creationId xmlns:p14="http://schemas.microsoft.com/office/powerpoint/2010/main" val="216046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Οι κατάλογοι/αρχεία του κάθε χρήστη βρίσκονται στο </a:t>
            </a:r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Οι υπόλοιποι κατάλογοι ανήκουν στο σύστημα</a:t>
            </a:r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28859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 smtClean="0">
                <a:latin typeface="Arial"/>
                <a:cs typeface="Arial"/>
              </a:rPr>
              <a:t>Διαγραφή δεδομένων ενός αρχείου μέσω του </a:t>
            </a:r>
            <a:r>
              <a:rPr lang="en-GB" sz="2800" dirty="0" smtClean="0">
                <a:latin typeface="Arial"/>
                <a:cs typeface="Arial"/>
              </a:rPr>
              <a:t>INSERT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Ανοίγω πάλι το προηγούμενο αρχείο</a:t>
            </a:r>
            <a:r>
              <a:rPr lang="en-GB" sz="1800" dirty="0" smtClean="0">
                <a:latin typeface="Arial"/>
                <a:cs typeface="Arial"/>
              </a:rPr>
              <a:t> (test1)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 editor.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</a:p>
          <a:p>
            <a:r>
              <a:rPr lang="el-GR" sz="1800" dirty="0" smtClean="0">
                <a:latin typeface="Arial"/>
                <a:cs typeface="Arial"/>
              </a:rPr>
              <a:t>Θέλω να σβήσω ότι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δεδομένα έχει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Μπορώ να σβήσω τα προηγούμενα δεδομένα είτε μέσα 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είτε μέσα από το </a:t>
            </a:r>
            <a:r>
              <a:rPr lang="en-GB" sz="1800" dirty="0" smtClean="0">
                <a:latin typeface="Arial"/>
                <a:cs typeface="Arial"/>
              </a:rPr>
              <a:t>INSERT MODE.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μπω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σβήνω τα δεδομένα με το </a:t>
            </a:r>
            <a:r>
              <a:rPr lang="en-GB" sz="1800" dirty="0" smtClean="0">
                <a:latin typeface="Arial"/>
                <a:cs typeface="Arial"/>
              </a:rPr>
              <a:t>DELETE. </a:t>
            </a:r>
            <a:r>
              <a:rPr lang="el-GR" sz="1800" dirty="0" smtClean="0">
                <a:latin typeface="Arial"/>
                <a:cs typeface="Arial"/>
              </a:rPr>
              <a:t>Πάω τον  κέρσορα στο τέλος της τελευταίας γραμμής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με τα βελάκια στο πληκτρολόγιο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αρχίζω να σβήνω. Εκτελέστε το.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σβήσετε όλα τα δεδομένα, τερματίστε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όμως να έχετε αποθηκεύσει τις αλλαγές που κάνατε, γιατί θα τις επαναλάβετε στη συνέχεια μέσα από 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Για να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u="sng" dirty="0" smtClean="0">
                <a:latin typeface="Arial"/>
                <a:cs typeface="Arial"/>
              </a:rPr>
              <a:t>χωρίς να έχουν αποθηκευθεί</a:t>
            </a:r>
            <a:r>
              <a:rPr lang="el-GR" sz="1800" dirty="0" smtClean="0">
                <a:latin typeface="Arial"/>
                <a:cs typeface="Arial"/>
              </a:rPr>
              <a:t> οι αλλαγές,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πάτε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q!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quit without saving.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7207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>
                <a:latin typeface="Arial"/>
                <a:cs typeface="Arial"/>
              </a:rPr>
              <a:t>Διαγραφή </a:t>
            </a:r>
            <a:r>
              <a:rPr lang="el-GR" sz="2800" dirty="0" smtClean="0">
                <a:latin typeface="Arial"/>
                <a:cs typeface="Arial"/>
              </a:rPr>
              <a:t>δεδομένων ενός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 smtClean="0">
                <a:latin typeface="Arial"/>
                <a:cs typeface="Arial"/>
              </a:rPr>
              <a:t>COMMAND </a:t>
            </a:r>
            <a:r>
              <a:rPr lang="en-GB" sz="2800" dirty="0">
                <a:latin typeface="Arial"/>
                <a:cs typeface="Arial"/>
              </a:rPr>
              <a:t>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Θέλουμε να τροποποιήσουμε το προηγούμενο αρχείο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 μέσω του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Ανοίξτε πάλι το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 (πληκτρολογώντας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Βρίσκεστε στο </a:t>
            </a:r>
            <a:r>
              <a:rPr lang="en-GB" sz="1800" dirty="0" smtClean="0">
                <a:latin typeface="Arial"/>
                <a:cs typeface="Arial"/>
              </a:rPr>
              <a:t>COMMAND MODE.</a:t>
            </a:r>
          </a:p>
          <a:p>
            <a:r>
              <a:rPr lang="el-GR" sz="1800" dirty="0" smtClean="0">
                <a:latin typeface="Arial"/>
                <a:cs typeface="Arial"/>
              </a:rPr>
              <a:t>Πάτε τον κέρσορα σε κάποια γραμμή με τα βέλη στο πληκτρολόγιο και πληκτρολογείτε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Μόλις σβήσατε μια γραμμή.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σβήσετε Χ γραμμές από εκεί που βρίσκεται ο κέρσορας, πληκτρολογείτε πρώτα τον αριθμό</a:t>
            </a:r>
            <a:r>
              <a:rPr lang="en-GB" sz="1800" dirty="0" smtClean="0">
                <a:latin typeface="Arial"/>
                <a:cs typeface="Arial"/>
              </a:rPr>
              <a:t> X</a:t>
            </a:r>
            <a:r>
              <a:rPr lang="el-GR" sz="1800" dirty="0" smtClean="0">
                <a:latin typeface="Arial"/>
                <a:cs typeface="Arial"/>
              </a:rPr>
              <a:t> και αμέσως μετά πατάτε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ακυρώσετε την προηγούμενη εντολή που δώσατε,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είναι το </a:t>
            </a:r>
            <a:r>
              <a:rPr lang="en-GB" sz="1800" dirty="0" smtClean="0">
                <a:latin typeface="Arial"/>
                <a:cs typeface="Arial"/>
              </a:rPr>
              <a:t>undo).</a:t>
            </a:r>
          </a:p>
          <a:p>
            <a:r>
              <a:rPr lang="el-GR" sz="1800" dirty="0">
                <a:latin typeface="Arial"/>
                <a:cs typeface="Arial"/>
              </a:rPr>
              <a:t>Αν θέλετε να </a:t>
            </a:r>
            <a:r>
              <a:rPr lang="el-GR" sz="1800" dirty="0" smtClean="0">
                <a:latin typeface="Arial"/>
                <a:cs typeface="Arial"/>
              </a:rPr>
              <a:t>ακυρώσετε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την πιο </a:t>
            </a:r>
            <a:r>
              <a:rPr lang="el-GR" sz="1800" dirty="0">
                <a:latin typeface="Arial"/>
                <a:cs typeface="Arial"/>
              </a:rPr>
              <a:t>προηγούμενη εντολή που δώσατε, </a:t>
            </a:r>
            <a:r>
              <a:rPr lang="el-GR" sz="1800" dirty="0" smtClean="0">
                <a:latin typeface="Arial"/>
                <a:cs typeface="Arial"/>
              </a:rPr>
              <a:t>ξανά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χωρίς να αποθηκεύσετε τις αλλαγές που κάνατε.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57901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3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Μετακίνηση εντός </a:t>
            </a:r>
            <a:r>
              <a:rPr lang="el-GR" sz="2800" dirty="0">
                <a:latin typeface="Arial"/>
                <a:cs typeface="Arial"/>
              </a:rPr>
              <a:t>αρχείου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>
                <a:latin typeface="Arial"/>
                <a:cs typeface="Arial"/>
              </a:rPr>
              <a:t>COMMAND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>
                <a:latin typeface="Arial"/>
                <a:cs typeface="Arial"/>
              </a:rPr>
              <a:t>Ανοίξτε πάλι το </a:t>
            </a:r>
            <a:r>
              <a:rPr lang="en-GB" sz="1800" dirty="0">
                <a:latin typeface="Arial"/>
                <a:cs typeface="Arial"/>
              </a:rPr>
              <a:t>test1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>
                <a:latin typeface="Arial"/>
                <a:cs typeface="Arial"/>
              </a:rPr>
              <a:t>vi.</a:t>
            </a:r>
            <a:r>
              <a:rPr lang="el-GR" sz="1800" dirty="0">
                <a:latin typeface="Arial"/>
                <a:cs typeface="Arial"/>
              </a:rPr>
              <a:t> Βρίσκεστε στο </a:t>
            </a:r>
            <a:r>
              <a:rPr lang="en-GB" sz="1800" dirty="0">
                <a:latin typeface="Arial"/>
                <a:cs typeface="Arial"/>
              </a:rPr>
              <a:t>COMMAND MODE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κέρσορα στη δεύτερη γραμμή, πληκτρολογείτε τον αριθμό της  γραμμής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800" dirty="0" smtClean="0">
                <a:latin typeface="Arial"/>
                <a:cs typeface="Arial"/>
              </a:rPr>
              <a:t> και αμέσως μετά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 ταυτόχρονα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g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</a:t>
            </a:r>
            <a:r>
              <a:rPr lang="el-GR" sz="1800" dirty="0">
                <a:latin typeface="Arial"/>
                <a:cs typeface="Arial"/>
              </a:rPr>
              <a:t>κέρσορα </a:t>
            </a:r>
            <a:r>
              <a:rPr lang="el-GR" sz="1800" dirty="0" smtClean="0">
                <a:latin typeface="Arial"/>
                <a:cs typeface="Arial"/>
              </a:rPr>
              <a:t>στη</a:t>
            </a:r>
            <a:r>
              <a:rPr lang="el-GR" sz="1800" dirty="0">
                <a:latin typeface="Arial"/>
                <a:cs typeface="Arial"/>
              </a:rPr>
              <a:t>ν</a:t>
            </a:r>
            <a:r>
              <a:rPr lang="el-GR" sz="1800" dirty="0" smtClean="0">
                <a:latin typeface="Arial"/>
                <a:cs typeface="Arial"/>
              </a:rPr>
              <a:t> τελευταία </a:t>
            </a:r>
            <a:r>
              <a:rPr lang="el-GR" sz="1800" dirty="0">
                <a:latin typeface="Arial"/>
                <a:cs typeface="Arial"/>
              </a:rPr>
              <a:t>γραμμή, </a:t>
            </a:r>
            <a:r>
              <a:rPr lang="el-GR" sz="1800" dirty="0" smtClean="0">
                <a:latin typeface="Arial"/>
                <a:cs typeface="Arial"/>
              </a:rPr>
              <a:t>χωρίς να ξέρετε τον αριθμό της, πληκτρολογείτε μόνο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Σβήστε την τελευταία γραμμή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αλλαγές χωρίς να τερματίσετε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πηγαίνοντας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LAST LINE MODE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πληκτρολογώντας μόνο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(&amp;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Σβήστε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 νέα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τελευταία γραμμή με το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αλλαγές, τερματίζοντας ταυτόχρονα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887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4: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85000" lnSpcReduction="10000"/>
          </a:bodyPr>
          <a:lstStyle/>
          <a:p>
            <a:r>
              <a:rPr lang="el-GR" sz="1900" dirty="0">
                <a:latin typeface="Arial"/>
                <a:cs typeface="Arial"/>
              </a:rPr>
              <a:t>Ανοίξτε πάλι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με το </a:t>
            </a:r>
            <a:r>
              <a:rPr lang="en-GB" sz="1900" dirty="0">
                <a:latin typeface="Arial"/>
                <a:cs typeface="Arial"/>
              </a:rPr>
              <a:t>vi.</a:t>
            </a:r>
            <a:r>
              <a:rPr lang="el-GR" sz="1900" dirty="0">
                <a:latin typeface="Arial"/>
                <a:cs typeface="Arial"/>
              </a:rPr>
              <a:t> Βρίσκεστε στο </a:t>
            </a:r>
            <a:r>
              <a:rPr lang="en-GB" sz="1900" dirty="0">
                <a:latin typeface="Arial"/>
                <a:cs typeface="Arial"/>
              </a:rPr>
              <a:t>COMMAND MODE.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</a:t>
            </a:r>
            <a:r>
              <a:rPr lang="el-GR" sz="1900" dirty="0">
                <a:latin typeface="Arial"/>
                <a:cs typeface="Arial"/>
              </a:rPr>
              <a:t>να </a:t>
            </a:r>
            <a:r>
              <a:rPr lang="el-GR" sz="1900" dirty="0" smtClean="0">
                <a:latin typeface="Arial"/>
                <a:cs typeface="Arial"/>
              </a:rPr>
              <a:t>σβήσετε </a:t>
            </a:r>
            <a:r>
              <a:rPr lang="el-GR" sz="1900" dirty="0">
                <a:latin typeface="Arial"/>
                <a:cs typeface="Arial"/>
              </a:rPr>
              <a:t>ότι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δεδομένα έχει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και να τα </a:t>
            </a:r>
            <a:r>
              <a:rPr lang="el-GR" sz="1900" dirty="0" smtClean="0">
                <a:latin typeface="Arial"/>
                <a:cs typeface="Arial"/>
              </a:rPr>
              <a:t>αντικαταστήσετε </a:t>
            </a:r>
            <a:r>
              <a:rPr lang="el-GR" sz="1900" dirty="0">
                <a:latin typeface="Arial"/>
                <a:cs typeface="Arial"/>
              </a:rPr>
              <a:t>με τα ονόματα 5 φίλων και πληροφορίες τους όπως από ποιά πόλη είναι. Σε κάθε γραμμή </a:t>
            </a:r>
            <a:r>
              <a:rPr lang="el-GR" sz="1900" dirty="0" smtClean="0">
                <a:latin typeface="Arial"/>
                <a:cs typeface="Arial"/>
              </a:rPr>
              <a:t>βάζετε </a:t>
            </a:r>
            <a:r>
              <a:rPr lang="el-GR" sz="1900" dirty="0">
                <a:latin typeface="Arial"/>
                <a:cs typeface="Arial"/>
              </a:rPr>
              <a:t>τα στοιχεία ενός ατόμου, ξεκινώντας από το όνομα και μετά </a:t>
            </a:r>
            <a:r>
              <a:rPr lang="el-GR" sz="1900" dirty="0" smtClean="0">
                <a:latin typeface="Arial"/>
                <a:cs typeface="Arial"/>
              </a:rPr>
              <a:t>την πόλη και μετά τον αύξοντα αριθμό του ατόμου. </a:t>
            </a:r>
            <a:r>
              <a:rPr lang="el-GR" sz="1900" dirty="0">
                <a:latin typeface="Arial"/>
                <a:cs typeface="Arial"/>
              </a:rPr>
              <a:t>Μεταξύ των στοιχείων </a:t>
            </a:r>
            <a:r>
              <a:rPr lang="el-GR" sz="1900" dirty="0" smtClean="0">
                <a:latin typeface="Arial"/>
                <a:cs typeface="Arial"/>
              </a:rPr>
              <a:t>σε μια σειρά υπάρχουν </a:t>
            </a:r>
            <a:r>
              <a:rPr lang="en-GB" sz="1900" dirty="0" smtClean="0">
                <a:latin typeface="Arial"/>
                <a:cs typeface="Arial"/>
              </a:rPr>
              <a:t>tab.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πάει αυτόματα ο κερσόρας στην γραμμή και θέση εκείνη που έχει το όνομα ενός συγκεκριμένου ατόμου. Για να γίνει αυτό, πρέπει να βρίσκεστε στο </a:t>
            </a:r>
            <a:r>
              <a:rPr lang="en-GB" sz="1900" dirty="0" smtClean="0">
                <a:latin typeface="Arial"/>
                <a:cs typeface="Arial"/>
              </a:rPr>
              <a:t>COMMAND MODE. </a:t>
            </a:r>
            <a:r>
              <a:rPr lang="el-GR" sz="1900" dirty="0" smtClean="0">
                <a:latin typeface="Arial"/>
                <a:cs typeface="Arial"/>
              </a:rPr>
              <a:t>Πληκτρολογείτε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και στη συνέχεια βλέπετε τον κέρσορα να πηγαίνει στην τελευταία γραμμή του </a:t>
            </a:r>
            <a:r>
              <a:rPr lang="en-GB" sz="1900" dirty="0" smtClean="0">
                <a:latin typeface="Arial"/>
                <a:cs typeface="Arial"/>
              </a:rPr>
              <a:t>terminal. </a:t>
            </a:r>
            <a:r>
              <a:rPr lang="el-GR" sz="1900" dirty="0" smtClean="0">
                <a:latin typeface="Arial"/>
                <a:cs typeface="Arial"/>
              </a:rPr>
              <a:t>Πληκτρολογείτε το όνομα του ατόμου, πατάτε </a:t>
            </a:r>
            <a:r>
              <a:rPr lang="en-GB" sz="1900" dirty="0" smtClean="0">
                <a:latin typeface="Arial"/>
                <a:cs typeface="Arial"/>
              </a:rPr>
              <a:t>ENTER </a:t>
            </a:r>
            <a:r>
              <a:rPr lang="el-GR" sz="1900" dirty="0" smtClean="0">
                <a:latin typeface="Arial"/>
                <a:cs typeface="Arial"/>
              </a:rPr>
              <a:t>και ο κέρσορας πηγαίνει στην θέση που βρίσκεται το όνομα.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Αν το όνομα υπάρχει περισσότερες από μια φορές στο </a:t>
            </a:r>
            <a:r>
              <a:rPr lang="en-GB" sz="1900" dirty="0" smtClean="0">
                <a:latin typeface="Arial"/>
                <a:cs typeface="Arial"/>
              </a:rPr>
              <a:t>file, </a:t>
            </a:r>
            <a:r>
              <a:rPr lang="el-GR" sz="1900" dirty="0" smtClean="0">
                <a:latin typeface="Arial"/>
                <a:cs typeface="Arial"/>
              </a:rPr>
              <a:t>τότε κάθε φορά που πατάτε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 /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, ο κέρσορας μετακινείται στην επόμενη θέση.</a:t>
            </a:r>
          </a:p>
          <a:p>
            <a:endParaRPr lang="el-GR" sz="1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Δοκιμάστε το ίδιο όπως παραπάνω, ψάχνοντας μέσα στο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file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για  ένα συγκεκριμένο γράμμα του αλφάβητου αντί για ένα ολόκληρο όνομα.</a:t>
            </a:r>
          </a:p>
          <a:p>
            <a:endParaRPr lang="el-GR" sz="19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Αποθηκεύστε τις αλλαγές χωρίς να τερματίσετε 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endParaRPr lang="el-GR" sz="1900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17672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5: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lnSpcReduction="10000"/>
          </a:bodyPr>
          <a:lstStyle/>
          <a:p>
            <a:r>
              <a:rPr lang="el-GR" sz="1900" dirty="0" smtClean="0">
                <a:latin typeface="Arial"/>
                <a:cs typeface="Arial"/>
              </a:rPr>
              <a:t>Σε συνέχεια της προηγούμενης άσκησης, </a:t>
            </a:r>
            <a:r>
              <a:rPr lang="el-GR" sz="1900" dirty="0">
                <a:latin typeface="Arial"/>
                <a:cs typeface="Arial"/>
              </a:rPr>
              <a:t>β</a:t>
            </a:r>
            <a:r>
              <a:rPr lang="el-GR" sz="1900" dirty="0" smtClean="0">
                <a:latin typeface="Arial"/>
                <a:cs typeface="Arial"/>
              </a:rPr>
              <a:t>ρίσκεστε </a:t>
            </a:r>
            <a:r>
              <a:rPr lang="el-GR" sz="1900" dirty="0">
                <a:latin typeface="Arial"/>
                <a:cs typeface="Arial"/>
              </a:rPr>
              <a:t>στο </a:t>
            </a:r>
            <a:r>
              <a:rPr lang="en-GB" sz="1900" dirty="0">
                <a:latin typeface="Arial"/>
                <a:cs typeface="Arial"/>
              </a:rPr>
              <a:t>COMMAND MODE</a:t>
            </a:r>
            <a:r>
              <a:rPr lang="en-GB" sz="1900" dirty="0" smtClean="0">
                <a:latin typeface="Arial"/>
                <a:cs typeface="Arial"/>
              </a:rPr>
              <a:t>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αντικαταστήσετε την τιμή 5 με την λέξη </a:t>
            </a:r>
            <a:r>
              <a:rPr lang="en-GB" sz="1900" dirty="0" smtClean="0">
                <a:latin typeface="Arial"/>
                <a:cs typeface="Arial"/>
              </a:rPr>
              <a:t>final.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Πάτε στο </a:t>
            </a:r>
            <a:r>
              <a:rPr lang="en-GB" sz="1900" dirty="0" smtClean="0">
                <a:latin typeface="Arial"/>
                <a:cs typeface="Arial"/>
              </a:rPr>
              <a:t>LAST LINE MODE </a:t>
            </a:r>
            <a:r>
              <a:rPr lang="el-GR" sz="1900" dirty="0" smtClean="0">
                <a:latin typeface="Arial"/>
                <a:cs typeface="Arial"/>
              </a:rPr>
              <a:t>και πληκτρολογείτε</a:t>
            </a:r>
            <a:r>
              <a:rPr lang="en-GB" sz="1900" dirty="0" smtClean="0">
                <a:latin typeface="Arial"/>
                <a:cs typeface="Arial"/>
              </a:rPr>
              <a:t>:</a:t>
            </a:r>
          </a:p>
          <a:p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%s/5/final/g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s </a:t>
            </a:r>
            <a:r>
              <a:rPr lang="el-GR" sz="1900" dirty="0" smtClean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substitute. </a:t>
            </a:r>
            <a:r>
              <a:rPr lang="el-GR" sz="1900" dirty="0" smtClean="0">
                <a:latin typeface="Arial"/>
                <a:cs typeface="Arial"/>
              </a:rPr>
              <a:t>Μεταξύ της πρώτης και δεύτερης </a:t>
            </a:r>
            <a:r>
              <a:rPr lang="en-GB" sz="1900" dirty="0" smtClean="0"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εισάγετε τον ή τους χαρακτήρες που θέλετε να αντικατασταθούν, ενώ μεταξύ της δεύτερης και τρίτης / εισάγετε τον ή τους χαρακτήρες που θέλετε να αντικαταστήσουν τους πρώτους.</a:t>
            </a: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% </a:t>
            </a:r>
            <a:r>
              <a:rPr lang="el-GR" sz="1900" dirty="0" smtClean="0">
                <a:latin typeface="Arial"/>
                <a:cs typeface="Arial"/>
              </a:rPr>
              <a:t>σημαίνει αντικατάσταση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σε όλες τις γραμμές</a:t>
            </a:r>
          </a:p>
          <a:p>
            <a:r>
              <a:rPr lang="el-GR" sz="1900" dirty="0">
                <a:latin typeface="Arial"/>
                <a:cs typeface="Arial"/>
              </a:rPr>
              <a:t>Το </a:t>
            </a:r>
            <a:r>
              <a:rPr lang="en-GB" sz="1900" dirty="0">
                <a:latin typeface="Arial"/>
                <a:cs typeface="Arial"/>
              </a:rPr>
              <a:t>g </a:t>
            </a:r>
            <a:r>
              <a:rPr lang="el-GR" sz="1900" dirty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global</a:t>
            </a:r>
            <a:r>
              <a:rPr lang="el-GR" sz="1900" dirty="0" smtClean="0">
                <a:latin typeface="Arial"/>
                <a:cs typeface="Arial"/>
              </a:rPr>
              <a:t>, δηλαδή αντικατάσταση περισσότερες από μια φορές στην ίδια γραμμή, εφόσον υπάρχει.</a:t>
            </a: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</a:t>
            </a:r>
            <a:r>
              <a:rPr lang="el-GR" sz="19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 δίχως να αποθηκεύσετε τις αλλαγές.</a:t>
            </a:r>
            <a:endParaRPr lang="el-GR" sz="1900" dirty="0">
              <a:latin typeface="Arial"/>
              <a:cs typeface="Arial"/>
            </a:endParaRPr>
          </a:p>
          <a:p>
            <a:endParaRPr lang="el-GR" sz="19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84485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6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νέο </a:t>
            </a:r>
            <a:r>
              <a:rPr lang="en-GB" sz="1800" dirty="0" smtClean="0">
                <a:latin typeface="Arial"/>
                <a:cs typeface="Arial"/>
              </a:rPr>
              <a:t>file</a:t>
            </a:r>
            <a:r>
              <a:rPr lang="el-GR" sz="1800" dirty="0" smtClean="0">
                <a:latin typeface="Arial"/>
                <a:cs typeface="Arial"/>
              </a:rPr>
              <a:t> με το δικό σας περιεχόμενο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χρησιμοποιήστε όλες τις προηγούμενες εντολές που μάθατε για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</p:txBody>
      </p:sp>
    </p:spTree>
    <p:extLst>
      <p:ext uri="{BB962C8B-B14F-4D97-AF65-F5344CB8AC3E}">
        <p14:creationId xmlns:p14="http://schemas.microsoft.com/office/powerpoint/2010/main" val="19904530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995" y="1033268"/>
            <a:ext cx="8229600" cy="445375"/>
          </a:xfrm>
        </p:spPr>
        <p:txBody>
          <a:bodyPr>
            <a:normAutofit/>
          </a:bodyPr>
          <a:lstStyle/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496689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667847" y="249514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53995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995" y="4235656"/>
            <a:ext cx="8229600" cy="44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}’ test1 &gt; test2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496689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3</a:t>
            </a:r>
            <a:endParaRPr lang="el-GR" dirty="0" smtClean="0">
              <a:latin typeface="Arial"/>
              <a:cs typeface="Arial"/>
            </a:endParaRPr>
          </a:p>
          <a:p>
            <a:pPr algn="ctr"/>
            <a:r>
              <a:rPr lang="el-GR" dirty="0" smtClean="0">
                <a:latin typeface="Arial"/>
                <a:cs typeface="Arial"/>
              </a:rPr>
              <a:t>Β4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67847" y="56853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3995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998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50099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998" y="148063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650099" y="149081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21498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 μόνο τα ονόματα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</a:p>
          <a:p>
            <a:r>
              <a:rPr lang="en-GB" sz="1800" dirty="0" smtClean="0">
                <a:latin typeface="Arial"/>
                <a:cs typeface="Arial"/>
              </a:rPr>
              <a:t>To $1 </a:t>
            </a:r>
            <a:r>
              <a:rPr lang="el-GR" sz="1800" dirty="0" smtClean="0">
                <a:latin typeface="Arial"/>
                <a:cs typeface="Arial"/>
              </a:rPr>
              <a:t>σημαίνει ότι θέλετε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πρώτη στήλη του </a:t>
            </a:r>
            <a:r>
              <a:rPr lang="en-GB" sz="1800" dirty="0" smtClean="0">
                <a:latin typeface="Arial"/>
                <a:cs typeface="Arial"/>
              </a:rPr>
              <a:t>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θέλατε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δεύτερη στήλη, θα χρησιμοποιούσατε το </a:t>
            </a:r>
            <a:r>
              <a:rPr lang="en-GB" sz="1800" dirty="0" smtClean="0">
                <a:latin typeface="Arial"/>
                <a:cs typeface="Arial"/>
              </a:rPr>
              <a:t>$2.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 μια εντολή που να κάνει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τις δύο πρώτες στήλες.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τα ονόματα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πρώτη στήλη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test1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σύμβολο &gt; σημαίνει ότι το </a:t>
            </a:r>
            <a:r>
              <a:rPr lang="en-GB" sz="1800" dirty="0" smtClean="0">
                <a:latin typeface="Arial"/>
                <a:cs typeface="Arial"/>
              </a:rPr>
              <a:t>output </a:t>
            </a:r>
            <a:r>
              <a:rPr lang="el-GR" sz="1800" dirty="0" smtClean="0">
                <a:latin typeface="Arial"/>
                <a:cs typeface="Arial"/>
              </a:rPr>
              <a:t>από μια εντολή, αντί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οδηγείται μέσα σε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μπορεί ήδη να υπάρχει, ή να μην υπάρχει και να δημιουργείται τώρα. Αν ο φάκελος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ήδη υπήρχε πριν την εντολή, το σύμβολο &gt; θα έκανε </a:t>
            </a:r>
            <a:r>
              <a:rPr lang="en-GB" sz="1800" dirty="0" smtClean="0">
                <a:latin typeface="Arial"/>
                <a:cs typeface="Arial"/>
              </a:rPr>
              <a:t>overwrite </a:t>
            </a:r>
            <a:r>
              <a:rPr lang="el-GR" sz="1800" dirty="0" smtClean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χρησιμοποιώντας όμως το σύμβολο &gt;&gt; αντί για &gt;</a:t>
            </a:r>
          </a:p>
          <a:p>
            <a:r>
              <a:rPr lang="el-GR" sz="1800" dirty="0">
                <a:latin typeface="Arial"/>
                <a:cs typeface="Arial"/>
              </a:rPr>
              <a:t>Δείτε </a:t>
            </a:r>
            <a:r>
              <a:rPr lang="el-GR" sz="1800" dirty="0" smtClean="0">
                <a:latin typeface="Arial"/>
                <a:cs typeface="Arial"/>
              </a:rPr>
              <a:t>πάλι τα </a:t>
            </a:r>
            <a:r>
              <a:rPr lang="el-GR" sz="1800" dirty="0">
                <a:latin typeface="Arial"/>
                <a:cs typeface="Arial"/>
              </a:rPr>
              <a:t>περιεχόμενα του </a:t>
            </a:r>
            <a:r>
              <a:rPr lang="en-GB" sz="1800" dirty="0" err="1">
                <a:latin typeface="Arial"/>
                <a:cs typeface="Arial"/>
              </a:rPr>
              <a:t>names.txt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συνέβη τώρα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Τι γίνεται όταν χρησιμοποιώ το &gt;&gt;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4638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terminal)</a:t>
            </a:r>
            <a:r>
              <a:rPr lang="el-GR" sz="1800" dirty="0" smtClean="0">
                <a:latin typeface="Arial"/>
                <a:cs typeface="Arial"/>
              </a:rPr>
              <a:t> μόνο τις πόλεις (δεύτερη στήλη)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</a:t>
            </a:r>
            <a:r>
              <a:rPr lang="el-GR" sz="1800" dirty="0" smtClean="0">
                <a:latin typeface="Arial"/>
                <a:cs typeface="Arial"/>
              </a:rPr>
              <a:t> τι εντολή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</a:t>
            </a:r>
            <a:r>
              <a:rPr lang="el-GR" sz="1800" dirty="0">
                <a:latin typeface="Arial"/>
                <a:cs typeface="Arial"/>
              </a:rPr>
              <a:t>τις πόλεις (δεύτερη στήλη)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υπάρχουν μέσα στο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Τι 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34447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paste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Επικόληση δύο αρχείων γραμμή προς γραμμή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246400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Θέλετε να ενώσετε τα δύο </a:t>
            </a:r>
            <a:r>
              <a:rPr lang="en-GB" sz="1800" dirty="0" smtClean="0">
                <a:latin typeface="Arial"/>
                <a:cs typeface="Arial"/>
              </a:rPr>
              <a:t>files (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&amp;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το ένα δίπλα στο άλλο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νέο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Πληκτρολογείστε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merged_paste.txt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για να καταλάβετε τι συνέβη.</a:t>
            </a: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αλλά με αντιστροφή της σειράς των ονομάτων των 2 </a:t>
            </a:r>
            <a:r>
              <a:rPr lang="en-GB" sz="1800" dirty="0" smtClean="0">
                <a:latin typeface="Arial"/>
                <a:cs typeface="Arial"/>
              </a:rPr>
              <a:t>files. </a:t>
            </a:r>
            <a:r>
              <a:rPr lang="el-GR" sz="1800" dirty="0" smtClean="0">
                <a:latin typeface="Arial"/>
                <a:cs typeface="Arial"/>
              </a:rPr>
              <a:t>Δείτε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πάλι </a:t>
            </a:r>
            <a:r>
              <a:rPr lang="el-GR" sz="1800" dirty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για να καταλάβετε τι συνέβη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Μπορούμε να επικολήσουμε περισσότερα από 2 αρχεία μαζί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9368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3066716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264526" y="4344737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285873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4291265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66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Κατηγορίες εντολών για 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Πλοήγηση στο σύστημα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Διαχείριση αρχείων και καταλόγων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75153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289907"/>
          </a:xfrm>
        </p:spPr>
        <p:txBody>
          <a:bodyPr/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τρείς σειρές, όπου στην πρώτη στήλη έχετε έναν αύξοντα αριθμό, στην δεύτερη στήλη έχετε ένα όνομα.</a:t>
            </a:r>
          </a:p>
          <a:p>
            <a:r>
              <a:rPr lang="el-GR" sz="1800" dirty="0">
                <a:latin typeface="Arial"/>
                <a:cs typeface="Arial"/>
              </a:rPr>
              <a:t>Δημιουργείστε ένα </a:t>
            </a:r>
            <a:r>
              <a:rPr lang="el-GR" sz="1800" dirty="0" smtClean="0">
                <a:latin typeface="Arial"/>
                <a:cs typeface="Arial"/>
              </a:rPr>
              <a:t>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</a:t>
            </a:r>
            <a:r>
              <a:rPr lang="el-GR" sz="1800" dirty="0" smtClean="0">
                <a:latin typeface="Arial"/>
                <a:cs typeface="Arial"/>
              </a:rPr>
              <a:t>2,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τρεις σειρές, όπου στην πρώτη στήλη έχετε έναν αύξοντα αριθμό, στην δεύτερη στήλη έχετε </a:t>
            </a:r>
            <a:r>
              <a:rPr lang="el-GR" sz="1800" dirty="0" smtClean="0">
                <a:latin typeface="Arial"/>
                <a:cs typeface="Arial"/>
              </a:rPr>
              <a:t>μια πόλη.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  <a:p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για να καταλάβετε τι συνέβη.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join </a:t>
            </a:r>
            <a:r>
              <a:rPr lang="el-GR" sz="1800" dirty="0" smtClean="0">
                <a:latin typeface="Arial"/>
                <a:cs typeface="Arial"/>
              </a:rPr>
              <a:t>χρησιμοποιεί από κάθε </a:t>
            </a:r>
            <a:r>
              <a:rPr lang="en-GB" sz="1800" dirty="0" smtClean="0">
                <a:latin typeface="Arial"/>
                <a:cs typeface="Arial"/>
              </a:rPr>
              <a:t>input file </a:t>
            </a:r>
            <a:r>
              <a:rPr lang="el-GR" sz="1800" dirty="0" smtClean="0">
                <a:latin typeface="Arial"/>
                <a:cs typeface="Arial"/>
              </a:rPr>
              <a:t>τα στοιχεία της πρώτης στήλης ως κλειδιά και ενώνει γραμμές από δύο </a:t>
            </a:r>
            <a:r>
              <a:rPr lang="en-GB" sz="1800" dirty="0" smtClean="0">
                <a:latin typeface="Arial"/>
                <a:cs typeface="Arial"/>
              </a:rPr>
              <a:t>files </a:t>
            </a:r>
            <a:r>
              <a:rPr lang="el-GR" sz="1800" dirty="0" smtClean="0">
                <a:latin typeface="Arial"/>
                <a:cs typeface="Arial"/>
              </a:rPr>
              <a:t>όταν έχουν το ίδιο κλειδί.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7200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852736" y="5521158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681579" y="4866105"/>
            <a:ext cx="2625715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7" name="Plus 6"/>
          <p:cNvSpPr/>
          <p:nvPr/>
        </p:nvSpPr>
        <p:spPr>
          <a:xfrm>
            <a:off x="2406316" y="5467686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109494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30568214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816749"/>
          </a:xfrm>
        </p:spPr>
        <p:txBody>
          <a:bodyPr/>
          <a:lstStyle/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57200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A0	XXX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852736" y="219242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681579" y="1537368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2138949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3109494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  <a:p>
            <a:r>
              <a:rPr lang="en-GB" dirty="0" smtClean="0">
                <a:latin typeface="Arial"/>
                <a:cs typeface="Arial"/>
              </a:rPr>
              <a:t>A4	XXX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7200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52736" y="4550610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5681579" y="3895557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13" name="Plus 12"/>
          <p:cNvSpPr/>
          <p:nvPr/>
        </p:nvSpPr>
        <p:spPr>
          <a:xfrm>
            <a:off x="2406316" y="4497138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3109494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2894485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 &amp; sort: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20501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Πειραματιστείτε με τα 2 </a:t>
            </a:r>
            <a:r>
              <a:rPr lang="en-GB" sz="1800" dirty="0" smtClean="0">
                <a:latin typeface="Arial"/>
                <a:cs typeface="Arial"/>
              </a:rPr>
              <a:t>files f1 &amp; f2 </a:t>
            </a:r>
            <a:r>
              <a:rPr lang="el-GR" sz="1800" dirty="0" smtClean="0">
                <a:latin typeface="Arial"/>
                <a:cs typeface="Arial"/>
              </a:rPr>
              <a:t>και αλλάξτε την σειρά των γραμμών στο ένα από τα δύο και εκτελέστε πάλι το </a:t>
            </a:r>
            <a:r>
              <a:rPr lang="en-GB" sz="1800" dirty="0" smtClean="0">
                <a:latin typeface="Arial"/>
                <a:cs typeface="Arial"/>
              </a:rPr>
              <a:t>join</a:t>
            </a:r>
            <a:r>
              <a:rPr lang="el-GR" sz="1800" dirty="0" smtClean="0">
                <a:latin typeface="Arial"/>
                <a:cs typeface="Arial"/>
              </a:rPr>
              <a:t> για να δείτε πως συμπεριφέρεται. 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τις εντολές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f1 &gt; f1a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f2 &gt; f2a</a:t>
            </a: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</a:t>
            </a:r>
            <a:r>
              <a:rPr lang="en-GB" sz="1800" dirty="0" smtClean="0">
                <a:latin typeface="Arial"/>
                <a:cs typeface="Arial"/>
              </a:rPr>
              <a:t> f1a &amp; f2a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έκανε το </a:t>
            </a:r>
            <a:r>
              <a:rPr lang="en-GB" sz="1800" dirty="0" smtClean="0">
                <a:latin typeface="Arial"/>
                <a:cs typeface="Arial"/>
              </a:rPr>
              <a:t>sort;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πάλι </a:t>
            </a:r>
            <a:r>
              <a:rPr lang="en-GB" sz="1800" dirty="0" smtClean="0">
                <a:latin typeface="Arial"/>
                <a:cs typeface="Arial"/>
              </a:rPr>
              <a:t>join, </a:t>
            </a:r>
            <a:r>
              <a:rPr lang="el-GR" sz="1800" dirty="0" smtClean="0">
                <a:latin typeface="Arial"/>
                <a:cs typeface="Arial"/>
              </a:rPr>
              <a:t>αλλά αυτή την φορά για τα </a:t>
            </a:r>
            <a:r>
              <a:rPr lang="en-GB" sz="1800" dirty="0" smtClean="0">
                <a:latin typeface="Arial"/>
                <a:cs typeface="Arial"/>
              </a:rPr>
              <a:t>f1a &amp; f2a. </a:t>
            </a:r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Όπως καταλάβατε, για να γίνει σωστά το</a:t>
            </a:r>
            <a:r>
              <a:rPr lang="en-GB" sz="1800" dirty="0" smtClean="0">
                <a:latin typeface="Arial"/>
                <a:cs typeface="Arial"/>
              </a:rPr>
              <a:t> join </a:t>
            </a:r>
            <a:r>
              <a:rPr lang="el-GR" sz="1800" dirty="0" smtClean="0">
                <a:latin typeface="Arial"/>
                <a:cs typeface="Arial"/>
              </a:rPr>
              <a:t>θα πρέπει να έχει προηγηθεί </a:t>
            </a:r>
            <a:r>
              <a:rPr lang="en-GB" sz="1800" dirty="0" smtClean="0">
                <a:latin typeface="Arial"/>
                <a:cs typeface="Arial"/>
              </a:rPr>
              <a:t>sort.</a:t>
            </a:r>
          </a:p>
          <a:p>
            <a:endParaRPr lang="en-GB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>
                <a:latin typeface="Arial"/>
                <a:cs typeface="Arial"/>
              </a:rPr>
              <a:t>Πειραματιστείτε με τα 2 </a:t>
            </a:r>
            <a:r>
              <a:rPr lang="en-GB" sz="1800" dirty="0">
                <a:latin typeface="Arial"/>
                <a:cs typeface="Arial"/>
              </a:rPr>
              <a:t>files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&amp; </a:t>
            </a:r>
            <a:r>
              <a:rPr lang="en-GB" sz="1800" dirty="0" smtClean="0">
                <a:latin typeface="Arial"/>
                <a:cs typeface="Arial"/>
              </a:rPr>
              <a:t>f2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</a:t>
            </a:r>
            <a:r>
              <a:rPr lang="el-GR" sz="1800" dirty="0" smtClean="0">
                <a:latin typeface="Arial"/>
                <a:cs typeface="Arial"/>
              </a:rPr>
              <a:t>προσθέστε μια νέα σειρά </a:t>
            </a:r>
            <a:r>
              <a:rPr lang="el-GR" sz="1800" dirty="0">
                <a:latin typeface="Arial"/>
                <a:cs typeface="Arial"/>
              </a:rPr>
              <a:t>στο ένα και εκτελέστε πάλι το </a:t>
            </a:r>
            <a:r>
              <a:rPr lang="en-GB" sz="1800" dirty="0">
                <a:latin typeface="Arial"/>
                <a:cs typeface="Arial"/>
              </a:rPr>
              <a:t>join</a:t>
            </a:r>
            <a:r>
              <a:rPr lang="el-GR" sz="1800" dirty="0">
                <a:latin typeface="Arial"/>
                <a:cs typeface="Arial"/>
              </a:rPr>
              <a:t> για να δείτε πως συμπεριφέρεται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40827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Σας δίνεται ένα αρχείο (</a:t>
            </a:r>
            <a:r>
              <a:rPr lang="en-GB" sz="1800" dirty="0" err="1" smtClean="0">
                <a:latin typeface="Arial"/>
                <a:cs typeface="Arial"/>
              </a:rPr>
              <a:t>BioGrid_interactions.txt</a:t>
            </a:r>
            <a:r>
              <a:rPr lang="el-GR" sz="1800" dirty="0" smtClean="0">
                <a:latin typeface="Arial"/>
                <a:cs typeface="Arial"/>
              </a:rPr>
              <a:t>) που περιέχει πρωτεϊνικές και γενετικές αλληλεπιδράσεις από τον πολύ καλά μελετημένο οργανισμό μοντέλο 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n-GB" sz="1800" dirty="0" err="1" smtClean="0">
                <a:latin typeface="Arial"/>
                <a:cs typeface="Arial"/>
              </a:rPr>
              <a:t>cerevisiae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ζυμομύκητας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μία στήλη αναγράφεται το όνομα του ενός γονιδίου/πρωτεΐνης και στην δεύτερη στήλη το όνομα του άλλου </a:t>
            </a:r>
            <a:r>
              <a:rPr lang="el-GR" sz="1800" dirty="0">
                <a:latin typeface="Arial"/>
                <a:cs typeface="Arial"/>
              </a:rPr>
              <a:t>γονιδίου/πρωτεΐνης</a:t>
            </a:r>
            <a:r>
              <a:rPr lang="el-GR" sz="1800" dirty="0" smtClean="0">
                <a:latin typeface="Arial"/>
                <a:cs typeface="Arial"/>
              </a:rPr>
              <a:t>. Ένα γονίδιο/πρωτεΐνη είναι δυνατόν να έχει περισσότερες από μια αλληλεπιδράσεις. Στην τρίτη στήλη αναγράφεται η πειραματική μέθοδος εντοπισμού.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τέταρτη στήλη το είδος της αλληλεπίδραση</a:t>
            </a:r>
            <a:r>
              <a:rPr lang="el-GR" sz="1800" dirty="0">
                <a:latin typeface="Arial"/>
                <a:cs typeface="Arial"/>
              </a:rPr>
              <a:t>ς</a:t>
            </a:r>
            <a:r>
              <a:rPr lang="el-GR" sz="1800" dirty="0" smtClean="0">
                <a:latin typeface="Arial"/>
                <a:cs typeface="Arial"/>
              </a:rPr>
              <a:t> (γενετική/φυσική). Είναι δυνατόν μια αλληλεπίδραση να έχει εντοπιστεί με περισσότερες από μια μεθόδους.</a:t>
            </a: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08716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59" y="3422948"/>
            <a:ext cx="8229600" cy="2365579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πόσες αλληλεπιδράσεις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μοναδικές αλληλεπιδράσεις (ασχέτως πειραματικής μεθόδου)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πόσα μοναδικά γονίδια/πρωτεΐνες υπάρχουν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διαφορετικές πειραματικές μέθοδοι εντοπισμού αναγράφονται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770079" y="1129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91279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2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</a:t>
            </a:r>
            <a:r>
              <a:rPr lang="el-GR" dirty="0" smtClean="0"/>
              <a:t>ή </a:t>
            </a:r>
            <a:r>
              <a:rPr lang="en-GB" dirty="0" err="1" smtClean="0"/>
              <a:t>grep</a:t>
            </a:r>
            <a:r>
              <a:rPr lang="en-GB" dirty="0" smtClean="0"/>
              <a:t> –</a:t>
            </a:r>
            <a:r>
              <a:rPr lang="el-GR" dirty="0" smtClean="0"/>
              <a:t> αναζήτηση μοτίβων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189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μας επιτρέπει να δούμε/αποσπάσουμε μια γραμμή από ένα αρχείο που περιέχει μια συγκεκριμένη λέξη ή σειρά χαρακτήρων.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Θεωρείται από τις πιο χρήσιμες εντολές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Unix.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έχουμε ένα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όνομα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με 6 γραμμές και 3 στήλες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αύξων αριθμό, όνομα, πόλη).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δούμε στο τερματικό ποιές γραμμές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δημιουργήστε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4232336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504743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1" y="4309674"/>
            <a:ext cx="2228900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4634347"/>
            <a:ext cx="158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 smtClean="0"/>
              <a:t>6 </a:t>
            </a:r>
            <a:r>
              <a:rPr lang="en-US" dirty="0" err="1" smtClean="0"/>
              <a:t>giorgos</a:t>
            </a:r>
            <a:r>
              <a:rPr lang="en-US" dirty="0" smtClean="0"/>
              <a:t>	</a:t>
            </a:r>
            <a:r>
              <a:rPr lang="en-US" dirty="0" err="1" smtClean="0"/>
              <a:t>volos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95396" y="388649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3920072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6558" y="6376661"/>
            <a:ext cx="8397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πάνε τα αποτελέσματα του παραπάνω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err="1" smtClean="0">
                <a:latin typeface="Arial"/>
                <a:cs typeface="Arial"/>
              </a:rPr>
              <a:t>file_out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587937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4 &amp; 5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2320163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3135262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0" y="2397501"/>
            <a:ext cx="2941467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2722174"/>
            <a:ext cx="219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4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5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xanthi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5396" y="197431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200789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482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w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71689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τροποποιήστε 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τροποποιημένο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774853" y="2718342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94643" y="3533441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419382" y="2795680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8993" y="3120353"/>
            <a:ext cx="3193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3	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		</a:t>
            </a:r>
            <a:r>
              <a:rPr lang="en-GB" dirty="0" err="1" smtClean="0">
                <a:latin typeface="Arial"/>
                <a:cs typeface="Arial"/>
              </a:rPr>
              <a:t>larisa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6</a:t>
            </a:r>
            <a:r>
              <a:rPr lang="el-GR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giorgos2		</a:t>
            </a:r>
            <a:r>
              <a:rPr lang="en-GB" dirty="0" err="1" smtClean="0">
                <a:latin typeface="Arial"/>
                <a:cs typeface="Arial"/>
              </a:rPr>
              <a:t>volos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249" y="237249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7454" y="240607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7074" y="5156577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όμως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w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λέμε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να εντοπίσει τις γραμμές όπου το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ως ολόκληρη λέξη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οπότε τώρα θα εντοπιστεί μόνο η γραμμή 3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</p:spTree>
    <p:extLst>
      <p:ext uri="{BB962C8B-B14F-4D97-AF65-F5344CB8AC3E}">
        <p14:creationId xmlns:p14="http://schemas.microsoft.com/office/powerpoint/2010/main" val="3702638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ded Corner 9"/>
          <p:cNvSpPr/>
          <p:nvPr/>
        </p:nvSpPr>
        <p:spPr>
          <a:xfrm>
            <a:off x="4994730" y="4435986"/>
            <a:ext cx="2836588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4421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 αριθμός της γραμμής που εντοπίστηκε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βοήθεια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σώστε την δεύτερη στήλη (ονόματα) και την τρίτη στήλη (πόλεις) σε ένα νέο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file1_2c3c.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 γραμμή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επιπλέον θα εμφανιστούν και τα νούμερα των γραμμών.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-n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_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2c3c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4730" y="4793482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113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ile1_2c3c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3409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93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διαχείρισης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Σε όλες τις εντολές δίνουμε πρώτα το όνομα της εντολής που θέλουμε να εκτελέσουμε, στη συνέχεια κάποιες παραμέτρους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αν χρειάζεται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μετά τα ονόματα αρχείων ή καταλόγων με τα οποία θα δουλέψει η εντολή.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γράψουμε μόνο το όνομα του αρχείου ή καταλόγου χωρίς την πλήρη διεύθυνσή του, τότε η εντολή ψάχνει να το βρεί (αρχείο ή κατάλογο) μέσα στον ενεργό κατάλογο, δηλαδή εκεί που βρισκόμαστε.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Μια εντολή μπορεί να δουλέψει και με αρχεία/καταλόγους που δεν βρίσκονται στον ενεργό κατάλογο (δηλαδή εκεί που βρισκόμαστε εκείνη την στιγμή), αρκεί να δώσουμε την κατάλληλη διεύθυνση, για να τα βρει η εντολή</a:t>
            </a: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90781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για περισσότερα του ενός αρχεία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718" y="1214902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τα αρχεία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&amp; file2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 παρακάτω, 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θέλουμε να δούμε και στα δύο αρχεία ποιές γραμμές έχουν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 file2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Όσα αρχεία θέλουμε να ψάξουμε τα γράφουμε στη σειρά, το ένα μετά το άλλο.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33073" y="4519770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489000" y="5336043"/>
            <a:ext cx="278498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5940172" y="4513821"/>
            <a:ext cx="3053494" cy="202046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3715" y="4838494"/>
            <a:ext cx="2420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ile1: 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ile1: 6 </a:t>
            </a:r>
            <a:r>
              <a:rPr lang="en-US" dirty="0" err="1" smtClean="0"/>
              <a:t>giorgos</a:t>
            </a:r>
            <a:r>
              <a:rPr lang="en-US" dirty="0" smtClean="0"/>
              <a:t>	 </a:t>
            </a:r>
            <a:r>
              <a:rPr lang="en-US" dirty="0" err="1" smtClean="0"/>
              <a:t>volos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ile2: 7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athina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1269" y="415108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45971" y="417094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2" name="Folded Corner 11"/>
          <p:cNvSpPr/>
          <p:nvPr/>
        </p:nvSpPr>
        <p:spPr>
          <a:xfrm>
            <a:off x="2845594" y="4506665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nna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patra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4432" y="4160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670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Arial"/>
                <a:cs typeface="Arial"/>
              </a:rPr>
              <a:t>g</a:t>
            </a:r>
            <a:r>
              <a:rPr lang="en-GB" sz="2800" dirty="0" err="1" smtClean="0">
                <a:latin typeface="Arial"/>
                <a:cs typeface="Arial"/>
              </a:rPr>
              <a:t>rep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9635" y="155422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2 αρχεία που μας ενδιαφέρουν (</a:t>
            </a:r>
            <a:r>
              <a:rPr lang="en-GB" dirty="0" smtClean="0">
                <a:latin typeface="Arial"/>
                <a:cs typeface="Arial"/>
              </a:rPr>
              <a:t>file1, file2</a:t>
            </a:r>
            <a:r>
              <a:rPr lang="el-GR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τα μετακινο</a:t>
            </a:r>
            <a:r>
              <a:rPr lang="el-GR" dirty="0" smtClean="0">
                <a:latin typeface="Arial"/>
                <a:cs typeface="Arial"/>
              </a:rPr>
              <a:t>ύμε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εντολή θα δώσουμε για να δούμε στο </a:t>
            </a:r>
            <a:r>
              <a:rPr lang="en-GB" dirty="0" smtClean="0">
                <a:latin typeface="Arial"/>
                <a:cs typeface="Arial"/>
              </a:rPr>
              <a:t>terminal</a:t>
            </a:r>
            <a:r>
              <a:rPr lang="el-GR" dirty="0" smtClean="0">
                <a:latin typeface="Arial"/>
                <a:cs typeface="Arial"/>
              </a:rPr>
              <a:t> τις γραμμές που περιέχουν το όνομα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στα δύο αυτά αρχεία?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'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'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παράμετρος –</a:t>
            </a:r>
            <a:r>
              <a:rPr lang="en-GB" dirty="0" smtClean="0">
                <a:latin typeface="Arial"/>
                <a:cs typeface="Arial"/>
              </a:rPr>
              <a:t>r </a:t>
            </a:r>
            <a:r>
              <a:rPr lang="el-GR" dirty="0" smtClean="0">
                <a:latin typeface="Arial"/>
                <a:cs typeface="Arial"/>
              </a:rPr>
              <a:t>μας επιτρέπει να ψάξουμε όλα τα αρχεία ενός καταλόγου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των υποκαταλόγων του.</a:t>
            </a:r>
          </a:p>
          <a:p>
            <a:r>
              <a:rPr lang="el-GR" dirty="0" smtClean="0">
                <a:latin typeface="Arial"/>
                <a:cs typeface="Arial"/>
              </a:rPr>
              <a:t>Έτσι, αν θέλαμε να ψάξουμε όλα τα αρχεία του καταλόγου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l-GR" dirty="0" smtClean="0">
                <a:latin typeface="Arial"/>
                <a:cs typeface="Arial"/>
              </a:rPr>
              <a:t> από το </a:t>
            </a:r>
            <a:r>
              <a:rPr lang="en-GB" dirty="0" smtClean="0">
                <a:latin typeface="Arial"/>
                <a:cs typeface="Arial"/>
              </a:rPr>
              <a:t>Desktop,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399173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380619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1687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c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συνολικός αριθμός των γραμμών στις οποίες εντοπίστηκε η λέξη/χαρακτήρες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Μετακινούμαστε μέσα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γραμμές,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θα εμφανιστεί το νούμερο 2.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517386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42059"/>
            <a:ext cx="264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14805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000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εντοπίζονται οι γραμμές που ΔΕΝ περιέχουν την λέξη/χαρακτήρες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 άρα η παρακάτω εντολή θα μας δώσει τις γραμμές 1, 2, 4, 5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ΔΕΝ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4074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δεν παίζει ρόλο εάν οι 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είναι σε κεφαλαία ή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παρακάτω στην εικόνα.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οι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 στην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γραμμή.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παρακάτω εντολή θα μας δώσει μόνο την 3η γραμμή.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παρακάτω εντολή θα μας δώσει 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6η γραμμή.</a:t>
            </a: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rep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082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1195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δίνουμε το όνομα ενός αρχείου που περιέχει χαρακτήρες, με τους οποίους θέλουμε να ψάξουμε σε ένα άλλο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ίστε 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παρακάτω εντολή θα κάνει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τους χαρακτήρες που υπάρχουν σε κάθε γραμμή του αρχείου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–f	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983169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3922889" y="2976832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1716" y="26075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636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810"/>
            <a:ext cx="8229600" cy="46507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3487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επιστρέφει τα ονόματα των αρχείων στα οποία βρήκε τους χαρακτήρες/λέξεις με τα οποία ψάχνουμε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ίτε ένα επίπεδο πάνω.</a:t>
            </a:r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 και τα 3 αρχεία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–l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/file*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Εδώ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*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συμβολίζει ταίριασμα με οποιοδήποτε χαρακτήρα μηδέν ή μία ή περισσότερες φορές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6218" y="5284816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6218" y="370841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1762257" y="383095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481230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13459" y="5080000"/>
            <a:ext cx="0" cy="204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nip Single Corner Rectangle 20"/>
          <p:cNvSpPr/>
          <p:nvPr/>
        </p:nvSpPr>
        <p:spPr>
          <a:xfrm>
            <a:off x="462676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Snip Single Corner Rectangle 21"/>
          <p:cNvSpPr/>
          <p:nvPr/>
        </p:nvSpPr>
        <p:spPr>
          <a:xfrm>
            <a:off x="345928" y="5414669"/>
            <a:ext cx="655043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f</a:t>
            </a:r>
            <a:r>
              <a:rPr lang="en-US" sz="1200" dirty="0" smtClean="0">
                <a:latin typeface="Arial"/>
                <a:cs typeface="Arial"/>
              </a:rPr>
              <a:t>ile</a:t>
            </a:r>
            <a:r>
              <a:rPr lang="el-GR" sz="1200" dirty="0" smtClean="0">
                <a:latin typeface="Arial"/>
                <a:cs typeface="Arial"/>
              </a:rPr>
              <a:t>_</a:t>
            </a:r>
            <a:r>
              <a:rPr lang="en-GB" sz="1200" dirty="0" smtClean="0">
                <a:latin typeface="Arial"/>
                <a:cs typeface="Arial"/>
              </a:rPr>
              <a:t>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ile1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ile2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131421" y="5284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044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μια εντολή προέκταση της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regular expressions.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ψάξω στο αρχείο μου για γραμμές που έχουν κάποιο ή και τα δύο από τα ονόματα-μοτίβα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 Χρησιμοποιούμε το σύμβολο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(pipe).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Επίσης,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δυνατόν να κάνουμε αναζήτηση και με περισσότερα μοτίβα.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8853" y="3056130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3871229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3056130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3599251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268679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267947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6218" y="5276086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8047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55144" y="4574453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50318" y="420512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5144" y="840138"/>
            <a:ext cx="8678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έπρεπε να γράψω τα τρία ονόματα σε ένα άλλο αρχείο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γραμμές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π.χ.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ile_names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μετά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–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file_names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  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3786011" y="5096680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83509" y="4715806"/>
            <a:ext cx="121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8052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πιο γενικών μοτίβων με </a:t>
            </a:r>
            <a:r>
              <a:rPr lang="en-GB" sz="2800" dirty="0" smtClean="0">
                <a:latin typeface="Arial"/>
                <a:cs typeface="Arial"/>
              </a:rPr>
              <a:t>regular expressions</a:t>
            </a:r>
            <a:r>
              <a:rPr lang="el-GR" sz="2800" dirty="0" smtClean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Πολλές φορές δεν αναζητούμε μια συγκεκριμένη λέξη ή σειρά χαρακτήρων, αλλά ένα πιο γενικό μοτίβο χαρακτήρων.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Π.χ. Μπορεί να αναζητάμε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στην αρχή μιας σειράς.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τέλος μιας σειράς.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Κάποιες λέξεις που σε μια συγκεκριμένη θέση τους μπορεί να υπάρχουν εναλλακτικά μια σειρά από κάποιους χαρακτήρες/νούμερα/σύμβολα.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αυτό το λόγο κάνουμε χρήση των </a:t>
            </a:r>
            <a:r>
              <a:rPr lang="en-GB" dirty="0" smtClean="0">
                <a:latin typeface="Arial"/>
                <a:cs typeface="Arial"/>
              </a:rPr>
              <a:t>regular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79195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για πλοήγηση μέσα στο σύστημα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Ο ενεργός κατάλογος είναι αυτός στον οποίο βρισκόμαστε. Μπορούμε να μετακινηθούμε.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από το </a:t>
            </a:r>
            <a:r>
              <a:rPr lang="en-GB" sz="1800" u="sng" dirty="0" smtClean="0">
                <a:latin typeface="Arial"/>
                <a:cs typeface="Arial"/>
              </a:rPr>
              <a:t>list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Παρουσίαση αρχείων</a:t>
            </a:r>
            <a:r>
              <a:rPr lang="en-GB" sz="1800" dirty="0" smtClean="0">
                <a:latin typeface="Arial"/>
                <a:cs typeface="Arial"/>
              </a:rPr>
              <a:t>/</a:t>
            </a:r>
            <a:r>
              <a:rPr lang="el-GR" sz="1800" dirty="0" smtClean="0">
                <a:latin typeface="Arial"/>
                <a:cs typeface="Arial"/>
              </a:rPr>
              <a:t>καταλόγων εντός του ενεργού καταλόγου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change directory</a:t>
            </a:r>
            <a:r>
              <a:rPr lang="el-GR" sz="1800" dirty="0" smtClean="0">
                <a:latin typeface="Arial"/>
                <a:cs typeface="Arial"/>
              </a:rPr>
              <a:t>. Αλλαγή </a:t>
            </a:r>
            <a:r>
              <a:rPr lang="el-GR" sz="1800" dirty="0">
                <a:latin typeface="Arial"/>
                <a:cs typeface="Arial"/>
              </a:rPr>
              <a:t>του ενεργού </a:t>
            </a:r>
            <a:r>
              <a:rPr lang="el-GR" sz="1800" dirty="0" smtClean="0">
                <a:latin typeface="Arial"/>
                <a:cs typeface="Arial"/>
              </a:rPr>
              <a:t>καταλόγου.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ανέβουμε ένα επίπεδο πληκτρολογούμε </a:t>
            </a:r>
            <a:r>
              <a:rPr lang="en-GB" sz="1600" dirty="0" smtClean="0">
                <a:latin typeface="Arial"/>
                <a:cs typeface="Arial"/>
              </a:rPr>
              <a:t>cd ..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κατεύουμε ένα επίπεδο, π.χ. στο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r>
              <a:rPr lang="el-GR" sz="1600" dirty="0" smtClean="0">
                <a:latin typeface="Arial"/>
                <a:cs typeface="Arial"/>
              </a:rPr>
              <a:t>, πληκτρολογούμε</a:t>
            </a:r>
            <a:r>
              <a:rPr lang="en-GB" sz="1600" dirty="0" smtClean="0">
                <a:latin typeface="Arial"/>
                <a:cs typeface="Arial"/>
              </a:rPr>
              <a:t> cd </a:t>
            </a:r>
            <a:r>
              <a:rPr lang="el-GR" sz="1600" dirty="0" smtClean="0">
                <a:latin typeface="Arial"/>
                <a:cs typeface="Arial"/>
              </a:rPr>
              <a:t>και μετά το όνομα του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l-GR" sz="1600" dirty="0" smtClean="0">
                <a:latin typeface="Arial"/>
                <a:cs typeface="Arial"/>
              </a:rPr>
              <a:t>στο οποίο θέλουμε να κατευούμε. Π.χ. </a:t>
            </a:r>
            <a:r>
              <a:rPr lang="en-US" sz="1600" dirty="0">
                <a:latin typeface="Arial"/>
                <a:cs typeface="Arial"/>
              </a:rPr>
              <a:t>c</a:t>
            </a:r>
            <a:r>
              <a:rPr lang="en-GB" sz="1600" dirty="0" smtClean="0">
                <a:latin typeface="Arial"/>
                <a:cs typeface="Arial"/>
              </a:rPr>
              <a:t>d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endParaRPr lang="en-GB" sz="16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Αν πληκτρολογήσουμε μόνο </a:t>
            </a:r>
            <a:r>
              <a:rPr lang="en-GB" sz="1600" dirty="0" smtClean="0">
                <a:latin typeface="Arial"/>
                <a:cs typeface="Arial"/>
              </a:rPr>
              <a:t>cd </a:t>
            </a:r>
            <a:r>
              <a:rPr lang="el-GR" sz="1600" dirty="0" smtClean="0">
                <a:latin typeface="Arial"/>
                <a:cs typeface="Arial"/>
              </a:rPr>
              <a:t>θα πάμε στην αρχή του </a:t>
            </a:r>
            <a:r>
              <a:rPr lang="en-GB" sz="1600" dirty="0" smtClean="0">
                <a:latin typeface="Arial"/>
                <a:cs typeface="Arial"/>
              </a:rPr>
              <a:t>directory </a:t>
            </a:r>
            <a:r>
              <a:rPr lang="el-GR" sz="1600" dirty="0" smtClean="0">
                <a:latin typeface="Arial"/>
                <a:cs typeface="Arial"/>
              </a:rPr>
              <a:t>που είμαστε ως </a:t>
            </a:r>
            <a:r>
              <a:rPr lang="en-GB" sz="1600" dirty="0" smtClean="0">
                <a:latin typeface="Arial"/>
                <a:cs typeface="Arial"/>
              </a:rPr>
              <a:t>users</a:t>
            </a: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u="sng" dirty="0" smtClean="0">
                <a:latin typeface="Arial"/>
                <a:cs typeface="Arial"/>
              </a:rPr>
              <a:t>present working directory</a:t>
            </a:r>
            <a:r>
              <a:rPr lang="el-GR" sz="1800" dirty="0" smtClean="0">
                <a:latin typeface="Arial"/>
                <a:cs typeface="Arial"/>
              </a:rPr>
              <a:t>. Δείχνει την πλήρη διεύθυνση του καταλόγου μέσα στον οποίο βρισκόμαστε.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58996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στην αρχή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037690"/>
            <a:ext cx="867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στην αρχή μιας σειράς χρησιμοποιούμε το σύμβολο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πριν το μοτίβο.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Τροποποιε</a:t>
            </a:r>
            <a:r>
              <a:rPr lang="el-GR" dirty="0" smtClean="0">
                <a:latin typeface="Arial"/>
                <a:cs typeface="Arial"/>
              </a:rPr>
              <a:t>ίστε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όπως στην παρακάτω εικόνα.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παρακάτω εντολή βρίσκει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στην αρχή της γραμμής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804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στο τέλος μιας σειράς χρησιμοποιούμε το σύμβολο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μετά το μοτίβο.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παρακάτω εντολή βρίσκει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στο τέλος της γραμμής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9424" y="5577891"/>
            <a:ext cx="8299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599980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424" y="1584446"/>
            <a:ext cx="8299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eleni|athina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$’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6392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667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8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840636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9] </a:t>
            </a:r>
            <a:r>
              <a:rPr lang="el-GR" dirty="0" smtClean="0">
                <a:latin typeface="Arial"/>
                <a:cs typeface="Arial"/>
              </a:rPr>
              <a:t>για νούμερα από </a:t>
            </a:r>
            <a:r>
              <a:rPr lang="el-GR" dirty="0" smtClean="0">
                <a:latin typeface="Arial"/>
                <a:cs typeface="Arial"/>
              </a:rPr>
              <a:t>το 0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έως και το </a:t>
            </a:r>
            <a:r>
              <a:rPr lang="en-GB" dirty="0" smtClean="0">
                <a:latin typeface="Arial"/>
                <a:cs typeface="Arial"/>
              </a:rPr>
              <a:t>9.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[ab89] </a:t>
            </a:r>
            <a:r>
              <a:rPr lang="el-GR" dirty="0" smtClean="0">
                <a:latin typeface="Arial"/>
                <a:cs typeface="Arial"/>
              </a:rPr>
              <a:t>σημαίνει ότι στη συγκεκριμένη θέση μπορεί να βρίσκεται οποιοσδήποτε από τους χαρακτήρες/νούμερα (</a:t>
            </a:r>
            <a:r>
              <a:rPr lang="en-GB" dirty="0" smtClean="0">
                <a:latin typeface="Arial"/>
                <a:cs typeface="Arial"/>
              </a:rPr>
              <a:t>a, b, 8, 9</a:t>
            </a:r>
            <a:r>
              <a:rPr lang="el-GR" dirty="0" smtClean="0">
                <a:latin typeface="Arial"/>
                <a:cs typeface="Arial"/>
              </a:rPr>
              <a:t>) που συναντάμε μέσα στις αγκύλες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[^ab89] </a:t>
            </a:r>
            <a:r>
              <a:rPr lang="el-GR" dirty="0" smtClean="0">
                <a:latin typeface="Arial"/>
                <a:cs typeface="Arial"/>
              </a:rPr>
              <a:t>το ^ </a:t>
            </a:r>
            <a:r>
              <a:rPr lang="el-GR" b="1" u="sng" dirty="0" smtClean="0">
                <a:latin typeface="Arial"/>
                <a:cs typeface="Arial"/>
              </a:rPr>
              <a:t>μέσα στην αγκύλη</a:t>
            </a:r>
            <a:r>
              <a:rPr lang="el-GR" dirty="0" smtClean="0">
                <a:latin typeface="Arial"/>
                <a:cs typeface="Arial"/>
              </a:rPr>
              <a:t>, στην αρχή της σημαίνει ότι στη συγκεκριμένη θέση μπορεί να υπάρχει οποιοσδήποτε χαρακτήρας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εκτός</a:t>
            </a:r>
            <a:r>
              <a:rPr lang="el-GR" dirty="0" smtClean="0">
                <a:latin typeface="Arial"/>
                <a:cs typeface="Arial"/>
              </a:rPr>
              <a:t> από αυτούς που συναντάμε μέσα στην αγκύλη. 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36013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0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7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700" dirty="0" smtClean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366975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κεφαλαία γράμματα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κεφαλαίο γράμμα και ακολουθεί το 11.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[A-Z]11’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972592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336"/>
            <a:ext cx="8229600" cy="338664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814488"/>
            <a:ext cx="8678333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Κάποιες φορές το </a:t>
            </a:r>
            <a:r>
              <a:rPr lang="en-GB" sz="1600" dirty="0" smtClean="0">
                <a:latin typeface="Arial"/>
                <a:cs typeface="Arial"/>
              </a:rPr>
              <a:t>regular expression </a:t>
            </a:r>
            <a:r>
              <a:rPr lang="el-GR" sz="1600" dirty="0" smtClean="0">
                <a:latin typeface="Arial"/>
                <a:cs typeface="Arial"/>
              </a:rPr>
              <a:t>θέλουμε να επαναλαμβάνεται περισσότερες από μία φορές. Για να δηλώσουμε πόσες φορές θέλουμε να επαναλαμβάνεται, χρησιμοποιούμε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{Χ}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αμέσως μετά από το υπο-μοτίβο, όπου Χ το νούμερο/φορές που θέλουμε να επαναλαμβάνεται.</a:t>
            </a:r>
          </a:p>
          <a:p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Χ,Υ}</a:t>
            </a:r>
            <a:r>
              <a:rPr lang="el-GR" sz="1600" dirty="0">
                <a:latin typeface="Arial"/>
                <a:cs typeface="Arial"/>
              </a:rPr>
              <a:t>,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όπου </a:t>
            </a:r>
            <a:r>
              <a:rPr lang="el-GR" sz="1600" dirty="0" smtClean="0">
                <a:latin typeface="Arial"/>
                <a:cs typeface="Arial"/>
              </a:rPr>
              <a:t>Χ&amp; Υ </a:t>
            </a:r>
            <a:r>
              <a:rPr lang="el-GR" sz="1600" dirty="0">
                <a:latin typeface="Arial"/>
                <a:cs typeface="Arial"/>
              </a:rPr>
              <a:t>το νούμερο/φορές που θέλουμε να </a:t>
            </a:r>
            <a:r>
              <a:rPr lang="el-GR" sz="1600" dirty="0" smtClean="0">
                <a:latin typeface="Arial"/>
                <a:cs typeface="Arial"/>
              </a:rPr>
              <a:t>επαναλαμβάνεται από Χ έως Υ φορές.</a:t>
            </a:r>
            <a:endParaRPr lang="el-GR" sz="1600" dirty="0">
              <a:latin typeface="Arial"/>
              <a:cs typeface="Arial"/>
            </a:endParaRPr>
          </a:p>
          <a:p>
            <a:endParaRPr lang="el-GR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</a:t>
            </a:r>
            <a:r>
              <a:rPr lang="el-GR" sz="1600" dirty="0" smtClean="0">
                <a:latin typeface="Arial"/>
                <a:cs typeface="Arial"/>
              </a:rPr>
              <a:t>για επανάληψη 0-1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0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ή περισσότερες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lang="el-GR" sz="1600" dirty="0" smtClean="0">
                <a:latin typeface="Arial"/>
                <a:cs typeface="Arial"/>
              </a:rPr>
              <a:t>αμέσως </a:t>
            </a:r>
            <a:r>
              <a:rPr lang="el-GR" sz="1600" dirty="0">
                <a:latin typeface="Arial"/>
                <a:cs typeface="Arial"/>
              </a:rPr>
              <a:t>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1 </a:t>
            </a:r>
            <a:r>
              <a:rPr lang="el-GR" sz="1600" dirty="0">
                <a:latin typeface="Arial"/>
                <a:cs typeface="Arial"/>
              </a:rPr>
              <a:t>ή περισσότερες </a:t>
            </a:r>
            <a:r>
              <a:rPr lang="el-GR" sz="1600" dirty="0" smtClean="0">
                <a:latin typeface="Arial"/>
                <a:cs typeface="Arial"/>
              </a:rPr>
              <a:t>φορές</a:t>
            </a: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tab </a:t>
            </a:r>
            <a:r>
              <a:rPr lang="el-GR" sz="1600" dirty="0" smtClean="0">
                <a:latin typeface="Arial"/>
                <a:cs typeface="Arial"/>
              </a:rPr>
              <a:t>δηλώνεται με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^I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κενό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[[:space:]]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οποιδήποτε γράμμα ή αριθμός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</a:t>
            </a:r>
          </a:p>
          <a:p>
            <a:r>
              <a:rPr lang="el-GR" sz="1600" dirty="0" smtClean="0">
                <a:latin typeface="Arial"/>
                <a:cs typeface="Arial"/>
              </a:rPr>
              <a:t>Το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είναι το ίδιο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[A-Za-z0-9]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οποιοδήποτε σύμβολο δηλώνεται με την τελεία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8551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δύο κεφαλαία γράμματα (οποιαδήποτε)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ανάλογα με την εικόνα.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[Α-Ζ]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[A-Z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{2}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248045"/>
            <a:ext cx="2214300" cy="15815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bc321	XXX	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387871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4800710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248045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4792390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387871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οποιαδήποτε 3 μικρ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794336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άτω παράδειγμα,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θ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έλω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ένα κεφαλαίο γράμμα, ακολουθεί ένα νούμερο, ακολουθεί ένα μικρό γράμμα.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42812" y="3489152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4653" y="3119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154645" y="4041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51960" y="3489151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9" y="4033496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7902" y="311982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7438" y="6297365"/>
            <a:ext cx="8480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δεν χρησιμοποιο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ύσα το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 </a:t>
            </a:r>
            <a:r>
              <a:rPr lang="el-GR" dirty="0" smtClean="0">
                <a:latin typeface="Arial"/>
                <a:cs typeface="Arial"/>
              </a:rPr>
              <a:t>στην παραπάνω εντολή, τι θα συνέβαινε και γιατί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257234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</a:t>
            </a:r>
            <a:r>
              <a:rPr lang="el-GR" sz="1800" dirty="0" smtClean="0">
                <a:latin typeface="Arial"/>
                <a:cs typeface="Arial"/>
              </a:rPr>
              <a:t>ήστε το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(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l-GR" sz="1800" dirty="0" smtClean="0">
                <a:latin typeface="Arial"/>
                <a:cs typeface="Arial"/>
              </a:rPr>
              <a:t>) που περιέχει ρυθμιστικές αλληλεπιδράσεις μεταξύ μεταγραφικών παραγόντων (</a:t>
            </a:r>
            <a:r>
              <a:rPr lang="en-GB" sz="1800" dirty="0" smtClean="0">
                <a:latin typeface="Arial"/>
                <a:cs typeface="Arial"/>
              </a:rPr>
              <a:t>transcription factors</a:t>
            </a:r>
            <a:r>
              <a:rPr lang="el-GR" sz="1800" dirty="0" smtClean="0">
                <a:latin typeface="Arial"/>
                <a:cs typeface="Arial"/>
              </a:rPr>
              <a:t>) και γονιδίων στα οποία συνδέονται (στους προαγωγείς τους) και ρυθμίζουν την έκφρασή τους</a:t>
            </a:r>
            <a:r>
              <a:rPr lang="en-GB" sz="1800" dirty="0" smtClean="0">
                <a:latin typeface="Arial"/>
                <a:cs typeface="Arial"/>
              </a:rPr>
              <a:t> (target)</a:t>
            </a:r>
            <a:r>
              <a:rPr lang="el-GR" sz="1800" dirty="0" smtClean="0">
                <a:latin typeface="Arial"/>
                <a:cs typeface="Arial"/>
              </a:rPr>
              <a:t>. 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1η στήλη αναγράφεται το όνομα του μεταγραφικού παράγοντα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2η </a:t>
            </a:r>
            <a:r>
              <a:rPr lang="el-GR" sz="1800" dirty="0">
                <a:latin typeface="Arial"/>
                <a:cs typeface="Arial"/>
              </a:rPr>
              <a:t>στήλη αναγράφεται το όνομα του </a:t>
            </a:r>
            <a:r>
              <a:rPr lang="el-GR" sz="1800" dirty="0" smtClean="0">
                <a:latin typeface="Arial"/>
                <a:cs typeface="Arial"/>
              </a:rPr>
              <a:t>γονιδίου στο οποίο συνδέεται ο μεταγραφικός παράγοντας.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3η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το είδος της ρύθμισης, δηλαδή αν η σύνδεση του μεταγραφικού παράγονται προάγει ή καταστέλει την έκφραση του γονιδίου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4η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ο ιστός στον οποίο παρατηρήθηκε αυτή η ρυθμιστική αλληλεπίδραση.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Είναι δυνατόν μια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ρυθμιστική αλληλεπίδραση να έχει εντοπιστεί σε περισσότερους από έναν ιστούς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099173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</a:t>
            </a:r>
            <a:r>
              <a:rPr lang="el-GR" sz="1800" dirty="0">
                <a:latin typeface="Arial"/>
                <a:cs typeface="Arial"/>
              </a:rPr>
              <a:t>στο 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υπάρχουν.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πόσους και ποιούς ιστούς υπάρχουν δεδομένα.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 smtClean="0">
                <a:latin typeface="Arial"/>
                <a:cs typeface="Arial"/>
              </a:rPr>
              <a:t>Gene_1.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 είναι προαγωγείς έκφρασης.</a:t>
            </a:r>
          </a:p>
          <a:p>
            <a:r>
              <a:rPr lang="el-GR" sz="1800" dirty="0">
                <a:latin typeface="Arial"/>
                <a:cs typeface="Arial"/>
              </a:rPr>
              <a:t>Πόσοι και ποιοί μεταγραφικοί παράγοντες </a:t>
            </a:r>
            <a:r>
              <a:rPr lang="el-GR" sz="1800" dirty="0" smtClean="0">
                <a:latin typeface="Arial"/>
                <a:cs typeface="Arial"/>
              </a:rPr>
              <a:t>αναστέλουν την έκφραση.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980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1151274"/>
            <a:ext cx="4412249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directory PC1.</a:t>
            </a:r>
          </a:p>
          <a:p>
            <a:r>
              <a:rPr lang="el-GR" dirty="0" smtClean="0">
                <a:latin typeface="Arial"/>
                <a:cs typeface="Arial"/>
              </a:rPr>
              <a:t>Η πλήρης διεύθυνσή του είναι </a:t>
            </a:r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υποκαταλόγους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smtClean="0">
                <a:latin typeface="Arial"/>
                <a:cs typeface="Arial"/>
              </a:rPr>
              <a:t>file1.</a:t>
            </a:r>
            <a:r>
              <a:rPr lang="el-GR" dirty="0" smtClean="0">
                <a:latin typeface="Arial"/>
                <a:cs typeface="Arial"/>
              </a:rPr>
              <a:t> Μέσα στο </a:t>
            </a:r>
            <a:r>
              <a:rPr lang="en-GB" dirty="0" smtClean="0">
                <a:latin typeface="Arial"/>
                <a:cs typeface="Arial"/>
              </a:rPr>
              <a:t>dir2 </a:t>
            </a:r>
            <a:r>
              <a:rPr lang="el-GR" dirty="0" smtClean="0">
                <a:latin typeface="Arial"/>
                <a:cs typeface="Arial"/>
              </a:rPr>
              <a:t>έχω υποκατάλογο </a:t>
            </a:r>
            <a:r>
              <a:rPr lang="en-GB" dirty="0" smtClean="0">
                <a:latin typeface="Arial"/>
                <a:cs typeface="Arial"/>
              </a:rPr>
              <a:t>dir3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Εφόσον ο ενεργός κατάλογος είναι 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εκεί βρίσκομαι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, αν εκτελέσω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θα μου δώσει την διεύθυνση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Δεν θα δω το </a:t>
            </a:r>
            <a:r>
              <a:rPr lang="en-GB" dirty="0" smtClean="0">
                <a:latin typeface="Arial"/>
                <a:cs typeface="Arial"/>
              </a:rPr>
              <a:t>file1 &amp; dir3.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03026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6854"/>
            <a:ext cx="8229600" cy="1143000"/>
          </a:xfrm>
        </p:spPr>
        <p:txBody>
          <a:bodyPr/>
          <a:lstStyle/>
          <a:p>
            <a:r>
              <a:rPr lang="en-GB" dirty="0" err="1"/>
              <a:t>a</a:t>
            </a:r>
            <a:r>
              <a:rPr lang="en-GB" dirty="0" err="1" smtClean="0"/>
              <a:t>wk</a:t>
            </a:r>
            <a:r>
              <a:rPr lang="en-GB" dirty="0" smtClean="0"/>
              <a:t> - 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1630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μας δίνει τη δυνατότητα να ελέγξουμε για όλες τις γραμμές ενός αρχείου μια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και περισσότερες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υπόθεση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άν ισχύει, τότε θα εκτελεστούν μια σειρά από συγκεκριμμένες εντολές, αλλιώς δεν θα εκτελεστούν.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Π.χ. μπορούμε να ελέγξουμε αν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μια αριθμητική τιμή είναι μεγαλύτερη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(&gt;)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μικρότερη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(&lt;)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ίση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(==)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μιας άλλης τιμής.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Αν κάποιοι χαρακτήρες/λέξεις ταυτίζονται με κάποιους άλλους (==).</a:t>
            </a:r>
          </a:p>
          <a:p>
            <a:pPr marL="285750" indent="-285750">
              <a:buFont typeface="Arial"/>
              <a:buChar char="•"/>
            </a:pP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Επίσης, μπορούμε να συνδυάσουμε περισσότερους από έναν έλεγχο υποθέσεων μέσα στο ίδιο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AND (&amp;&amp;)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OR (||).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13004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ίσος με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==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ή ίσος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578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– if</a:t>
            </a:r>
            <a:r>
              <a:rPr lang="el-GR" sz="2800" dirty="0" smtClean="0">
                <a:latin typeface="Arial"/>
                <a:cs typeface="Arial"/>
              </a:rPr>
              <a:t> –  </a:t>
            </a:r>
            <a:r>
              <a:rPr lang="en-GB" sz="2800" dirty="0" smtClean="0">
                <a:latin typeface="Arial"/>
                <a:cs typeface="Arial"/>
              </a:rPr>
              <a:t>AND - 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481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KAI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2.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&amp;&amp; $2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) 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1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Η’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μεγαλύτερος από 1.5.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|| $2 &gt; 1.5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όπου η στήλη 1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ID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γράφει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ENSG0002.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== “ENSG0002”)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1145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8422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29815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5224" y="274638"/>
            <a:ext cx="3285559" cy="539901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Τα αρχεία</a:t>
            </a:r>
            <a:endParaRPr lang="en-US" sz="2800" dirty="0"/>
          </a:p>
        </p:txBody>
      </p:sp>
      <p:sp>
        <p:nvSpPr>
          <p:cNvPr id="4" name="Folded Corner 3"/>
          <p:cNvSpPr/>
          <p:nvPr/>
        </p:nvSpPr>
        <p:spPr>
          <a:xfrm>
            <a:off x="219965" y="1103778"/>
            <a:ext cx="4703448" cy="162158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gene_name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chromosome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Gene_A</a:t>
            </a:r>
            <a:r>
              <a:rPr lang="en-US" dirty="0" smtClean="0"/>
              <a:t>		chrom_1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Gene_B</a:t>
            </a:r>
            <a:r>
              <a:rPr lang="en-US" dirty="0" smtClean="0"/>
              <a:t>		chrom_2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err="1" smtClean="0"/>
              <a:t>Gene_C</a:t>
            </a:r>
            <a:r>
              <a:rPr lang="en-US" dirty="0"/>
              <a:t>		</a:t>
            </a:r>
            <a:r>
              <a:rPr lang="en-US" dirty="0" smtClean="0"/>
              <a:t>chrom_1</a:t>
            </a:r>
            <a:endParaRPr lang="en-US" dirty="0"/>
          </a:p>
          <a:p>
            <a:pPr algn="just"/>
            <a:r>
              <a:rPr lang="en-US" dirty="0" smtClean="0"/>
              <a:t>……				…….			…….</a:t>
            </a:r>
          </a:p>
          <a:p>
            <a:pPr algn="just"/>
            <a:endParaRPr lang="en-US" dirty="0" smtClean="0"/>
          </a:p>
        </p:txBody>
      </p:sp>
      <p:sp>
        <p:nvSpPr>
          <p:cNvPr id="5" name="Folded Corner 4"/>
          <p:cNvSpPr/>
          <p:nvPr/>
        </p:nvSpPr>
        <p:spPr>
          <a:xfrm>
            <a:off x="248507" y="3340969"/>
            <a:ext cx="4460845" cy="149619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Gene_B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Gene_C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Gene_C</a:t>
            </a:r>
            <a:r>
              <a:rPr lang="en-US" dirty="0" smtClean="0"/>
              <a:t>		</a:t>
            </a:r>
            <a:r>
              <a:rPr lang="en-US" dirty="0" err="1" smtClean="0"/>
              <a:t>Gene_F</a:t>
            </a:r>
            <a:r>
              <a:rPr lang="en-US" dirty="0" smtClean="0"/>
              <a:t>		suppress</a:t>
            </a:r>
          </a:p>
          <a:p>
            <a:pPr algn="just"/>
            <a:r>
              <a:rPr lang="en-US" dirty="0"/>
              <a:t>……				…….			……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2878" y="724251"/>
            <a:ext cx="104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</a:t>
            </a:r>
            <a:r>
              <a:rPr lang="en-US" dirty="0" err="1" smtClean="0"/>
              <a:t>enes.txt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85094" y="3008463"/>
            <a:ext cx="154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regulations.txt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243926" y="5308038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3468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14" name="Folded Corner 13"/>
          <p:cNvSpPr/>
          <p:nvPr/>
        </p:nvSpPr>
        <p:spPr>
          <a:xfrm>
            <a:off x="4369168" y="5323967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1576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8565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Πόσοι 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ρυθμίζει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342900" indent="-342900">
              <a:buFontTx/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καταστέλλει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01018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027041"/>
            <a:ext cx="8786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Ενώστε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900381" y="3067817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9923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5025623" y="3083746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8031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503611" y="4737282"/>
            <a:ext cx="205745" cy="4708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2093513" y="5317748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1.5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4.5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</p:spTree>
    <p:extLst>
      <p:ext uri="{BB962C8B-B14F-4D97-AF65-F5344CB8AC3E}">
        <p14:creationId xmlns:p14="http://schemas.microsoft.com/office/powerpoint/2010/main" val="304411328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εμφανίζονται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υπερ-εκφράζονται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&gt;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υπο-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εκφράζονται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&lt; 0.5)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γονίδια εμφανίζονται να μην έχουν σημαντική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μεταβολή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(0.5 &lt; μεταβολή έκφρασης &lt;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υπερ-εκφράζονται και στον καρκίνο και στον 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6203018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897938"/>
            <a:ext cx="8786592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όπου βρίσκονται πλέον όλα τα αρχεία που μας ενδιαφέρουν.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–c | sort –n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Παραπάνω, χρησιμοποιήσαμε την εντολή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 –n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να κάνουμε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sorting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βάση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αριθμητικές τιμές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ail –n 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48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781941"/>
            <a:ext cx="44122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</a:t>
            </a: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στον </a:t>
            </a:r>
            <a:r>
              <a:rPr lang="en-GB" dirty="0" smtClean="0">
                <a:latin typeface="Arial"/>
                <a:cs typeface="Arial"/>
              </a:rPr>
              <a:t>dir3 </a:t>
            </a:r>
            <a:r>
              <a:rPr lang="el-GR" dirty="0" smtClean="0">
                <a:latin typeface="Arial"/>
                <a:cs typeface="Arial"/>
              </a:rPr>
              <a:t>ενώ ακόμα βρίσκομαι στο </a:t>
            </a:r>
            <a:r>
              <a:rPr lang="en-GB" dirty="0" smtClean="0">
                <a:latin typeface="Arial"/>
                <a:cs typeface="Arial"/>
              </a:rPr>
              <a:t>PC1, </a:t>
            </a:r>
            <a:r>
              <a:rPr lang="el-GR" dirty="0" smtClean="0">
                <a:latin typeface="Arial"/>
                <a:cs typeface="Arial"/>
              </a:rPr>
              <a:t>πρέπει να δώσω την διεύθυνση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 στην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/home/PC1/dir2/dir3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s</a:t>
            </a:r>
            <a:r>
              <a:rPr lang="en-GB" dirty="0" smtClean="0">
                <a:latin typeface="Arial"/>
                <a:cs typeface="Arial"/>
              </a:rPr>
              <a:t> –l</a:t>
            </a:r>
          </a:p>
          <a:p>
            <a:r>
              <a:rPr lang="en-GB" dirty="0" smtClean="0">
                <a:latin typeface="Arial"/>
                <a:cs typeface="Arial"/>
              </a:rPr>
              <a:t>To –l </a:t>
            </a:r>
            <a:r>
              <a:rPr lang="el-GR" dirty="0" smtClean="0">
                <a:latin typeface="Arial"/>
                <a:cs typeface="Arial"/>
              </a:rPr>
              <a:t>αλλάζει την μορφοποίηση των αποτελεσμάτων.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l</a:t>
            </a:r>
            <a:r>
              <a:rPr lang="en-GB" dirty="0" smtClean="0">
                <a:latin typeface="Arial"/>
                <a:cs typeface="Arial"/>
              </a:rPr>
              <a:t>s –a</a:t>
            </a:r>
          </a:p>
          <a:p>
            <a:r>
              <a:rPr lang="el-GR" dirty="0" smtClean="0">
                <a:latin typeface="Arial"/>
                <a:cs typeface="Arial"/>
              </a:rPr>
              <a:t>μας δείχνει ακόμα και κρυφά αρχεία/</a:t>
            </a:r>
            <a:r>
              <a:rPr lang="en-GB" dirty="0" smtClean="0">
                <a:latin typeface="Arial"/>
                <a:cs typeface="Arial"/>
              </a:rPr>
              <a:t>directories (</a:t>
            </a:r>
            <a:r>
              <a:rPr lang="el-GR" dirty="0" smtClean="0">
                <a:latin typeface="Arial"/>
                <a:cs typeface="Arial"/>
              </a:rPr>
              <a:t>το όνομά τους αρχίζει με την τελεία .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117104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5948"/>
            <a:ext cx="878659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-l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Πόσοι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“activate”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-l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–l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Ποιός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μεταγραφικός παράγοντας ρυθμίζει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–c | sort -n | tail –n 1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Ποιός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μεταγραφικός παράγοντας καταστέλλει τα περισσότερα γονίδια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–c | sort –n | tail –n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950899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5948"/>
            <a:ext cx="8786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Ενώστε 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transcription1.txt &gt; transcription1_sorted.txt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transcription2.txt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transcription2_sorted.txt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join  transcription1_sorted.txt  transcription2_sorted.txt &gt; transcription3_joined.txt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527820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59160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εμφανίζονται να υπερ-εκφράζονται στον καρκίνο (έκφραση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&gt;=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&gt;= 2) print $1}’ transcription3_joined.txt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–c | sort –n | tail –n 10 &gt; cancer_top10_upregulated.txt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–f  cancer_top10_upregulated.txt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cancer_up10_chroms.txt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cancer_up_chroms.txt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8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υπο-εκφράζονται στον καρκίνο (έκφραση &lt; 0.5)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1.5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4.5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5630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861355"/>
            <a:ext cx="8786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μην έχουν σημαντική μεταβολή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στον καρκίνο (0.5 &lt; μεταβολή έκφρασης &lt; 2)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&gt; 0.5 &amp;&amp; $2 &lt; 2)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cancer_not_regulated.txt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υπερ-εκφράζονται και στον καρκίνο και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‘{if ($2 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&amp;&amp;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$4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&lt;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cancer_diabetes_upregulated.txt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1.5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4.5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21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8606</Words>
  <Application>Microsoft Macintosh PowerPoint</Application>
  <PresentationFormat>On-screen Show (4:3)</PresentationFormat>
  <Paragraphs>1360</Paragraphs>
  <Slides>93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Office Theme</vt:lpstr>
      <vt:lpstr>Εισαγωγή στο Linux/Unix  Εισαγωγή στον Προγραμματισμό 4ο έτος  Γρ. Αμούτζιας</vt:lpstr>
      <vt:lpstr>Δομή αρχείων/καταλόγων στο Linux </vt:lpstr>
      <vt:lpstr>Δομή αρχείων/καταλόγων στο Linux </vt:lpstr>
      <vt:lpstr>Δομή αρχείων/καταλόγων στο Linux </vt:lpstr>
      <vt:lpstr>Βασικές εντολές</vt:lpstr>
      <vt:lpstr>Βασικές εντολές διαχείρισης αρχείων/καταλόγων</vt:lpstr>
      <vt:lpstr>Βασικές εντολές για πλοήγηση μέσα στο σύστημα</vt:lpstr>
      <vt:lpstr>Βασικές εντολές πλοήγησης</vt:lpstr>
      <vt:lpstr>Βασικές εντολές πλοήγησης - ls</vt:lpstr>
      <vt:lpstr>Login ως guest</vt:lpstr>
      <vt:lpstr>Login ως guest - pwd</vt:lpstr>
      <vt:lpstr>Login ως guest - ls</vt:lpstr>
      <vt:lpstr>Clear</vt:lpstr>
      <vt:lpstr>Μετακίνηση με το cd</vt:lpstr>
      <vt:lpstr>Δημιουργία αρχείου με την εντολή cat</vt:lpstr>
      <vt:lpstr>Οι εντολές more, head, tail</vt:lpstr>
      <vt:lpstr>H διαφορά μεταξύ &gt; &amp; &gt;&gt;</vt:lpstr>
      <vt:lpstr>Ένωση αρχείων με το cat</vt:lpstr>
      <vt:lpstr>Βασικές εντολές διαχείρισης αρχείων/καταλόγων</vt:lpstr>
      <vt:lpstr>Αντιγραφή αρχείου με το cp</vt:lpstr>
      <vt:lpstr>Διαγραφή αρχείου με το rm</vt:lpstr>
      <vt:lpstr>Δημιουργεία καταλόγου με το mkdir – Μετακίνηση αρχείων με το mv</vt:lpstr>
      <vt:lpstr>Μετονομασία αρχείων με το mv</vt:lpstr>
      <vt:lpstr>Μετονομασία αρχείων με το mv</vt:lpstr>
      <vt:lpstr>Μετονομασία/μετακίνηση αρχείων με το mv</vt:lpstr>
      <vt:lpstr>Διαγραφή καταλόγου με το rm -r</vt:lpstr>
      <vt:lpstr>Δικαιώματα αρχείων και καταλόγων</vt:lpstr>
      <vt:lpstr>Δικαιώματα αρχείων και καταλόγων</vt:lpstr>
      <vt:lpstr>Δικαιώματα αρχείων και καταλόγων - chmod</vt:lpstr>
      <vt:lpstr>Δικαιώματα αρχείων και καταλόγων - chmod</vt:lpstr>
      <vt:lpstr>Η εντολή wc –word count</vt:lpstr>
      <vt:lpstr>Η εντολή sort</vt:lpstr>
      <vt:lpstr>Η εντολή sort</vt:lpstr>
      <vt:lpstr>Η εντολή sort</vt:lpstr>
      <vt:lpstr>Η εντολή uniq</vt:lpstr>
      <vt:lpstr>Η χρήση των pipes |</vt:lpstr>
      <vt:lpstr>vi editor</vt:lpstr>
      <vt:lpstr>vi editor</vt:lpstr>
      <vt:lpstr>vi editor Άσκηση 1: Δημιουργία ενός νέου αρχείου</vt:lpstr>
      <vt:lpstr>vi editor Άσκηση 2: Διαγραφή δεδομένων ενός αρχείου μέσω του INSERT MODE</vt:lpstr>
      <vt:lpstr>vi editor Άσκηση 2: Διαγραφή δεδομένων ενός αρχείου μέσω του COMMAND MODE</vt:lpstr>
      <vt:lpstr>vi editor Άσκηση 3: Μετακίνηση εντός αρχείου μέσω του COMMAND MODE</vt:lpstr>
      <vt:lpstr>vi editor Άσκηση 4:</vt:lpstr>
      <vt:lpstr>vi editor Άσκηση 5:</vt:lpstr>
      <vt:lpstr>vi editor Άσκηση 6:</vt:lpstr>
      <vt:lpstr>Awk: Επιλογή στήλης από ένα αρχείο</vt:lpstr>
      <vt:lpstr>Awk: Άσκηση 1</vt:lpstr>
      <vt:lpstr>Awk: Άσκηση 2</vt:lpstr>
      <vt:lpstr>paste: Επικόληση δύο αρχείων γραμμή προς γραμμή</vt:lpstr>
      <vt:lpstr>Join: Ένωση αρχείων με βάση μοναδικά κλειδιά</vt:lpstr>
      <vt:lpstr>Join: Ένωση αρχείων με βάση μοναδικά κλειδιά</vt:lpstr>
      <vt:lpstr>Join &amp; sort: Άσκηση 2</vt:lpstr>
      <vt:lpstr>Συνδυαστική Άσκηση</vt:lpstr>
      <vt:lpstr>Συνδυαστική Άσκηση</vt:lpstr>
      <vt:lpstr>H εντολή grep – αναζήτηση μοτίβων</vt:lpstr>
      <vt:lpstr>Η εντολή grep</vt:lpstr>
      <vt:lpstr>Η εντολή grep</vt:lpstr>
      <vt:lpstr>Η εντολή grep -w</vt:lpstr>
      <vt:lpstr>Η εντολή grep -n</vt:lpstr>
      <vt:lpstr>Η εντολή grep: για περισσότερα του ενός αρχεία</vt:lpstr>
      <vt:lpstr>grep -r</vt:lpstr>
      <vt:lpstr>grep -c</vt:lpstr>
      <vt:lpstr>grep -v</vt:lpstr>
      <vt:lpstr>grep -i</vt:lpstr>
      <vt:lpstr>grep -f</vt:lpstr>
      <vt:lpstr>grep -l</vt:lpstr>
      <vt:lpstr>Egrep: Αναζήτηση με περισσότερα από ένα μοτίβα </vt:lpstr>
      <vt:lpstr>Egrep: Αναζήτηση με περισσότερα από ένα μοτίβα </vt:lpstr>
      <vt:lpstr>Egrep: Αναζήτηση πιο γενικών μοτίβων με regular expressions </vt:lpstr>
      <vt:lpstr>Egrep: μοτίβα που βρίσκονται στην αρχή μιας σειράς</vt:lpstr>
      <vt:lpstr>Egrep: μοτίβα που βρίσκονται στο τέλος μιας σειράς</vt:lpstr>
      <vt:lpstr>Egrep: μοτίβα που βρίσκονται στο τέλος μιας σειράς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</vt:lpstr>
      <vt:lpstr>Egrep:</vt:lpstr>
      <vt:lpstr>Egrep:</vt:lpstr>
      <vt:lpstr>Συνδυαστική Άσκηση</vt:lpstr>
      <vt:lpstr>Συνδυαστική Άσκηση</vt:lpstr>
      <vt:lpstr>awk - if</vt:lpstr>
      <vt:lpstr>Awk - if</vt:lpstr>
      <vt:lpstr>Awk - if</vt:lpstr>
      <vt:lpstr>Awk – if –  AND - OR</vt:lpstr>
      <vt:lpstr>Άσκηση</vt:lpstr>
      <vt:lpstr>Τα αρχεία</vt:lpstr>
      <vt:lpstr>Ασκήσεις</vt:lpstr>
      <vt:lpstr>Ασκήσεις</vt:lpstr>
      <vt:lpstr>Ασκήσεις</vt:lpstr>
      <vt:lpstr>Λύσεις</vt:lpstr>
      <vt:lpstr>Λύσεις</vt:lpstr>
      <vt:lpstr>Λύσεις</vt:lpstr>
      <vt:lpstr>Λύσεις</vt:lpstr>
      <vt:lpstr>Λύσεις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Grigoris Amoutzias</cp:lastModifiedBy>
  <cp:revision>80</cp:revision>
  <dcterms:created xsi:type="dcterms:W3CDTF">2014-02-25T08:32:42Z</dcterms:created>
  <dcterms:modified xsi:type="dcterms:W3CDTF">2014-04-03T12:58:38Z</dcterms:modified>
</cp:coreProperties>
</file>