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82" r:id="rId3"/>
    <p:sldId id="263" r:id="rId4"/>
    <p:sldId id="264" r:id="rId5"/>
    <p:sldId id="270" r:id="rId6"/>
    <p:sldId id="265" r:id="rId7"/>
    <p:sldId id="266" r:id="rId8"/>
    <p:sldId id="267" r:id="rId9"/>
    <p:sldId id="283" r:id="rId10"/>
    <p:sldId id="268" r:id="rId11"/>
    <p:sldId id="272" r:id="rId12"/>
    <p:sldId id="271" r:id="rId13"/>
    <p:sldId id="273" r:id="rId14"/>
    <p:sldId id="274" r:id="rId15"/>
    <p:sldId id="275" r:id="rId16"/>
    <p:sldId id="286" r:id="rId17"/>
    <p:sldId id="278" r:id="rId18"/>
    <p:sldId id="276" r:id="rId19"/>
    <p:sldId id="277" r:id="rId20"/>
    <p:sldId id="284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FA859-70BF-447A-89AB-1B99CB5D011F}" type="datetimeFigureOut">
              <a:rPr lang="el-GR" smtClean="0"/>
              <a:t>9/11/2017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F54F7-7D74-4E97-A403-12A864A895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36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F54F7-7D74-4E97-A403-12A864A89574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755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7008-6F17-41D8-92A1-B45CF7DFBF29}" type="datetimeFigureOut">
              <a:rPr lang="el-GR" smtClean="0"/>
              <a:t>9/11/2017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31FEB2-B72D-4191-97A7-83F356BC0BA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7008-6F17-41D8-92A1-B45CF7DFBF29}" type="datetimeFigureOut">
              <a:rPr lang="el-GR" smtClean="0"/>
              <a:t>9/11/2017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FEB2-B72D-4191-97A7-83F356BC0B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7008-6F17-41D8-92A1-B45CF7DFBF29}" type="datetimeFigureOut">
              <a:rPr lang="el-GR" smtClean="0"/>
              <a:t>9/11/2017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FEB2-B72D-4191-97A7-83F356BC0B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7008-6F17-41D8-92A1-B45CF7DFBF29}" type="datetimeFigureOut">
              <a:rPr lang="el-GR" smtClean="0"/>
              <a:t>9/11/2017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FEB2-B72D-4191-97A7-83F356BC0B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7008-6F17-41D8-92A1-B45CF7DFBF29}" type="datetimeFigureOut">
              <a:rPr lang="el-GR" smtClean="0"/>
              <a:t>9/11/2017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FEB2-B72D-4191-97A7-83F356BC0B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7008-6F17-41D8-92A1-B45CF7DFBF29}" type="datetimeFigureOut">
              <a:rPr lang="el-GR" smtClean="0"/>
              <a:t>9/11/2017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FEB2-B72D-4191-97A7-83F356BC0BA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7008-6F17-41D8-92A1-B45CF7DFBF29}" type="datetimeFigureOut">
              <a:rPr lang="el-GR" smtClean="0"/>
              <a:t>9/11/2017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FEB2-B72D-4191-97A7-83F356BC0BA8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7008-6F17-41D8-92A1-B45CF7DFBF29}" type="datetimeFigureOut">
              <a:rPr lang="el-GR" smtClean="0"/>
              <a:t>9/11/2017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FEB2-B72D-4191-97A7-83F356BC0B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7008-6F17-41D8-92A1-B45CF7DFBF29}" type="datetimeFigureOut">
              <a:rPr lang="el-GR" smtClean="0"/>
              <a:t>9/11/2017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FEB2-B72D-4191-97A7-83F356BC0B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7008-6F17-41D8-92A1-B45CF7DFBF29}" type="datetimeFigureOut">
              <a:rPr lang="el-GR" smtClean="0"/>
              <a:t>9/11/2017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FEB2-B72D-4191-97A7-83F356BC0B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7008-6F17-41D8-92A1-B45CF7DFBF29}" type="datetimeFigureOut">
              <a:rPr lang="el-GR" smtClean="0"/>
              <a:t>9/11/2017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FEB2-B72D-4191-97A7-83F356BC0B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83C07008-6F17-41D8-92A1-B45CF7DFBF29}" type="datetimeFigureOut">
              <a:rPr lang="el-GR" smtClean="0"/>
              <a:t>9/11/2017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D31FEB2-B72D-4191-97A7-83F356BC0BA8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TCzxWt1RQ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5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5" Type="http://schemas.microsoft.com/office/2007/relationships/media" Target="../media/media6.mp3"/><Relationship Id="rId4" Type="http://schemas.openxmlformats.org/officeDocument/2006/relationships/audio" Target="../media/media5.mp3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8.mp3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p3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Η ΣΥΝΕΝΤΕΥΞΗ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0993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ΚΑΛΟ ΚΑΙ ΚΑΚΟ ΠΑΡΑΔΕΙΓΜΑ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http://www.youtube.com/watch?v=jTCzxWt1RQk</a:t>
            </a:r>
            <a:endParaRPr lang="el-GR" dirty="0" smtClean="0"/>
          </a:p>
          <a:p>
            <a:endParaRPr lang="el-GR" dirty="0"/>
          </a:p>
          <a:p>
            <a:r>
              <a:rPr lang="en-US" dirty="0" smtClean="0"/>
              <a:t>East Midlands Oral History Archive</a:t>
            </a:r>
            <a:r>
              <a:rPr lang="el-GR" dirty="0" smtClean="0"/>
              <a:t>, </a:t>
            </a:r>
            <a:r>
              <a:rPr lang="en-US" dirty="0" smtClean="0"/>
              <a:t>University of Leicester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17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καλός ερευνητής προφορικής ιστορίας: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el-GR" dirty="0" smtClean="0">
                <a:latin typeface="Calibri" panose="020F0502020204030204" pitchFamily="34" charset="0"/>
                <a:cs typeface="Times New Roman" pitchFamily="18" charset="0"/>
              </a:rPr>
              <a:t>Έχει στόχο να μάθει</a:t>
            </a:r>
          </a:p>
          <a:p>
            <a:r>
              <a:rPr lang="el-GR" dirty="0" smtClean="0">
                <a:latin typeface="Calibri" panose="020F0502020204030204" pitchFamily="34" charset="0"/>
                <a:cs typeface="Times New Roman" pitchFamily="18" charset="0"/>
              </a:rPr>
              <a:t>Ακούει πολύ και μιλάει λίγο</a:t>
            </a:r>
          </a:p>
          <a:p>
            <a:r>
              <a:rPr lang="el-GR" dirty="0" smtClean="0">
                <a:latin typeface="Calibri" panose="020F0502020204030204" pitchFamily="34" charset="0"/>
                <a:cs typeface="Times New Roman" pitchFamily="18" charset="0"/>
              </a:rPr>
              <a:t>Δείχνει «σιωπηλά» και διαρκώς το ενδιαφέρον του σ’ αυτά που ακούει </a:t>
            </a:r>
          </a:p>
          <a:p>
            <a:r>
              <a:rPr lang="el-GR" dirty="0" smtClean="0">
                <a:latin typeface="Calibri" panose="020F0502020204030204" pitchFamily="34" charset="0"/>
                <a:cs typeface="Times New Roman" pitchFamily="18" charset="0"/>
              </a:rPr>
              <a:t>Σέβεται τον αφηγητή του, ΔΕΝ ΔΙΑΚΟΠΤΕΙ</a:t>
            </a:r>
          </a:p>
          <a:p>
            <a:r>
              <a:rPr lang="el-GR" dirty="0" smtClean="0">
                <a:latin typeface="Calibri" panose="020F0502020204030204" pitchFamily="34" charset="0"/>
                <a:cs typeface="Times New Roman" pitchFamily="18" charset="0"/>
              </a:rPr>
              <a:t>Δείχνει κατανόηση και συμπάθεια</a:t>
            </a:r>
          </a:p>
          <a:p>
            <a:r>
              <a:rPr lang="el-GR" dirty="0" smtClean="0">
                <a:latin typeface="Calibri" panose="020F0502020204030204" pitchFamily="34" charset="0"/>
                <a:cs typeface="Times New Roman" pitchFamily="18" charset="0"/>
              </a:rPr>
              <a:t>Είναι πολύ, πολύ ευγενικός, ακόμα όταν διαφωνεί </a:t>
            </a:r>
          </a:p>
          <a:p>
            <a:pPr>
              <a:buNone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97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έναρξη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Ετοιμάζουμε τον εξοπλισμό</a:t>
            </a:r>
          </a:p>
          <a:p>
            <a:r>
              <a:rPr lang="el-GR" dirty="0" smtClean="0"/>
              <a:t>Κουβεντιάζουμε περί ανέμων και υδάτων</a:t>
            </a:r>
          </a:p>
          <a:p>
            <a:r>
              <a:rPr lang="el-GR" dirty="0" smtClean="0"/>
              <a:t>Κάνουμε ένα τεστ  ήχου</a:t>
            </a:r>
          </a:p>
          <a:p>
            <a:r>
              <a:rPr lang="el-GR" dirty="0" smtClean="0"/>
              <a:t>Ρωτάμε για τα προσωπικά στοιχεία του πληροφορητή (τόπος, έτος γέννησης κλπ</a:t>
            </a:r>
            <a:r>
              <a:rPr lang="el-GR" dirty="0" smtClean="0"/>
              <a:t>) </a:t>
            </a:r>
            <a:endParaRPr lang="el-GR" dirty="0" smtClean="0"/>
          </a:p>
          <a:p>
            <a:r>
              <a:rPr lang="el-GR" dirty="0" smtClean="0"/>
              <a:t>Ξεκινάμε με μια εύκολη, ανώδυνη </a:t>
            </a:r>
            <a:r>
              <a:rPr lang="el-GR" dirty="0" smtClean="0"/>
              <a:t>ερώτηση </a:t>
            </a:r>
            <a:endParaRPr lang="el-GR" dirty="0" smtClean="0"/>
          </a:p>
          <a:p>
            <a:r>
              <a:rPr lang="el-GR" dirty="0" smtClean="0"/>
              <a:t>Στόχος η γέννηση «ιστοριών με ζουμί» (αφηγηματικός λόγος)</a:t>
            </a:r>
            <a:endParaRPr lang="el-GR" dirty="0"/>
          </a:p>
        </p:txBody>
      </p:sp>
      <p:pic>
        <p:nvPicPr>
          <p:cNvPr id="4" name="3.Nena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27984" y="4437112"/>
            <a:ext cx="609600" cy="609600"/>
          </a:xfrm>
          <a:prstGeom prst="rect">
            <a:avLst/>
          </a:prstGeom>
        </p:spPr>
      </p:pic>
      <p:pic>
        <p:nvPicPr>
          <p:cNvPr id="5" name="4.Nena_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92080" y="4437112"/>
            <a:ext cx="609600" cy="609600"/>
          </a:xfrm>
          <a:prstGeom prst="rect">
            <a:avLst/>
          </a:prstGeom>
        </p:spPr>
      </p:pic>
      <p:pic>
        <p:nvPicPr>
          <p:cNvPr id="6" name="5.Kotza_paidiki_ilikia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72200" y="4741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2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9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ΕΙΔΗ ΤΟΥ ΑΦΗΓΗΜΑΤΙΚΟΥ ΛΟΓΟΥ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Έκθεση πεπραγμένων</a:t>
            </a:r>
          </a:p>
          <a:p>
            <a:endParaRPr lang="el-GR" dirty="0" smtClean="0"/>
          </a:p>
          <a:p>
            <a:r>
              <a:rPr lang="el-GR" dirty="0" smtClean="0"/>
              <a:t>Αξιολόγηση – επιχειρηματολογία</a:t>
            </a:r>
          </a:p>
          <a:p>
            <a:endParaRPr lang="el-GR" dirty="0" smtClean="0"/>
          </a:p>
          <a:p>
            <a:r>
              <a:rPr lang="el-GR" dirty="0" smtClean="0"/>
              <a:t>Περιγραφή</a:t>
            </a:r>
          </a:p>
          <a:p>
            <a:endParaRPr lang="el-GR" dirty="0" smtClean="0"/>
          </a:p>
          <a:p>
            <a:r>
              <a:rPr lang="el-GR" dirty="0" smtClean="0"/>
              <a:t>Αφηγηματικός λόγος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83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Πως μπορούμε να γεννήσουμε αυτόν τον αφηγηματικό λόγο;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Αφήνουμε τον αφηγητή ελεύθερο να βυθιστεί στις αναμνήσεις του</a:t>
            </a:r>
          </a:p>
          <a:p>
            <a:r>
              <a:rPr lang="el-GR" dirty="0" smtClean="0"/>
              <a:t>Δεν διακόπτουμε</a:t>
            </a:r>
          </a:p>
          <a:p>
            <a:r>
              <a:rPr lang="el-GR" dirty="0" smtClean="0"/>
              <a:t>Δεν φοβόμαστε τις σιωπές</a:t>
            </a:r>
          </a:p>
          <a:p>
            <a:r>
              <a:rPr lang="el-GR" dirty="0" smtClean="0"/>
              <a:t>Ενθαρρύνουμε τον αφηγητή</a:t>
            </a:r>
          </a:p>
          <a:p>
            <a:pPr lvl="1"/>
            <a:r>
              <a:rPr lang="el-GR" dirty="0" smtClean="0">
                <a:solidFill>
                  <a:srgbClr val="00B050"/>
                </a:solidFill>
              </a:rPr>
              <a:t>«Αυτό δεν το έχω ξανακούσει, ακούγεται ενδιαφέρον».</a:t>
            </a:r>
          </a:p>
          <a:p>
            <a:r>
              <a:rPr lang="el-GR" dirty="0" smtClean="0"/>
              <a:t>Όταν περνάει σε άλλο θέμα χωρίς να έχει εξαντλήσει το προηγούμενο, τον επαναφέρουμε με τρόπο</a:t>
            </a:r>
          </a:p>
          <a:p>
            <a:pPr lvl="1"/>
            <a:r>
              <a:rPr lang="el-GR" dirty="0" smtClean="0">
                <a:solidFill>
                  <a:srgbClr val="00B050"/>
                </a:solidFill>
              </a:rPr>
              <a:t>«Για να επιστρέψω σ’ αυτό που λέγατε πριν…»</a:t>
            </a:r>
          </a:p>
          <a:p>
            <a:endParaRPr lang="el-GR" dirty="0"/>
          </a:p>
        </p:txBody>
      </p:sp>
      <p:pic>
        <p:nvPicPr>
          <p:cNvPr id="4" name="8.Koutroul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6296" y="4365104"/>
            <a:ext cx="609600" cy="609600"/>
          </a:xfrm>
          <a:prstGeom prst="rect">
            <a:avLst/>
          </a:prstGeom>
        </p:spPr>
      </p:pic>
      <p:pic>
        <p:nvPicPr>
          <p:cNvPr id="5" name="7.Fatsis_metaxa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26696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1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4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ΤΕΧΝΗ ΤΩΝ ΕΡΩΤΗΣΕΩΝ:</a:t>
            </a:r>
            <a:br>
              <a:rPr lang="el-GR" dirty="0" smtClean="0"/>
            </a:br>
            <a:r>
              <a:rPr lang="el-GR" dirty="0" smtClean="0"/>
              <a:t>ΚΑΛΕΣ ΕΡΩΤΗΣΕΙΣ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l-GR" dirty="0" smtClean="0"/>
          </a:p>
          <a:p>
            <a:r>
              <a:rPr lang="el-GR" dirty="0" smtClean="0"/>
              <a:t>Ανοιχτές</a:t>
            </a:r>
          </a:p>
          <a:p>
            <a:pPr lvl="1"/>
            <a:r>
              <a:rPr lang="el-GR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itchFamily="18" charset="0"/>
              </a:rPr>
              <a:t>Πείτε μου την εμπειρία σας απ’ αυτά τα 5 χρόνια που δουλέψατε στου </a:t>
            </a:r>
            <a:r>
              <a:rPr lang="el-GR" dirty="0" err="1" smtClean="0">
                <a:solidFill>
                  <a:srgbClr val="00B050"/>
                </a:solidFill>
                <a:latin typeface="Calibri" panose="020F0502020204030204" pitchFamily="34" charset="0"/>
                <a:cs typeface="Times New Roman" pitchFamily="18" charset="0"/>
              </a:rPr>
              <a:t>Ματσάγγου</a:t>
            </a:r>
            <a:endParaRPr lang="el-GR" dirty="0" smtClean="0">
              <a:solidFill>
                <a:srgbClr val="00B05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el-GR" dirty="0" smtClean="0">
                <a:latin typeface="Calibri" panose="020F0502020204030204" pitchFamily="34" charset="0"/>
                <a:cs typeface="Times New Roman" pitchFamily="18" charset="0"/>
              </a:rPr>
              <a:t>Απλές, σύντομες και σαφείς</a:t>
            </a:r>
          </a:p>
          <a:p>
            <a:pPr lvl="1"/>
            <a:r>
              <a:rPr lang="el-GR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itchFamily="18" charset="0"/>
              </a:rPr>
              <a:t>Τι θυμάστε από τους δασκάλους σας;</a:t>
            </a:r>
          </a:p>
          <a:p>
            <a:r>
              <a:rPr lang="el-GR" dirty="0" smtClean="0">
                <a:latin typeface="Calibri" panose="020F0502020204030204" pitchFamily="34" charset="0"/>
                <a:cs typeface="Times New Roman" pitchFamily="18" charset="0"/>
              </a:rPr>
              <a:t>Ουδέτερες</a:t>
            </a:r>
          </a:p>
          <a:p>
            <a:pPr lvl="1"/>
            <a:r>
              <a:rPr lang="el-GR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itchFamily="18" charset="0"/>
              </a:rPr>
              <a:t>Τι άνθρωπος ήταν το αφεντικό σας;</a:t>
            </a:r>
          </a:p>
          <a:p>
            <a:r>
              <a:rPr lang="el-GR" dirty="0" smtClean="0">
                <a:latin typeface="Calibri" panose="020F0502020204030204" pitchFamily="34" charset="0"/>
                <a:cs typeface="Times New Roman" pitchFamily="18" charset="0"/>
              </a:rPr>
              <a:t>Διευκρινιστικές</a:t>
            </a:r>
          </a:p>
          <a:p>
            <a:pPr lvl="1"/>
            <a:r>
              <a:rPr lang="el-GR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Που</a:t>
            </a:r>
            <a:r>
              <a:rPr lang="el-GR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βρισκόσαστε εκείνη τη στιγμή;</a:t>
            </a:r>
          </a:p>
          <a:p>
            <a:pPr lvl="1"/>
            <a:r>
              <a:rPr lang="el-GR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Θυμάστε πότε περίπου ήταν αυτό; Χειμώνας, καλοκαίρι; Πριν ή μετά τη γέννα;</a:t>
            </a:r>
          </a:p>
          <a:p>
            <a:pPr lvl="1"/>
            <a:r>
              <a:rPr lang="el-GR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lang="el-GR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είδατε με τα μάτια </a:t>
            </a:r>
            <a:r>
              <a:rPr lang="el-GR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σας ή το ακούσατε από άλλους;</a:t>
            </a:r>
            <a:endParaRPr lang="el-GR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itchFamily="18" charset="0"/>
              </a:rPr>
              <a:t>Τι </a:t>
            </a:r>
            <a:r>
              <a:rPr lang="el-GR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itchFamily="18" charset="0"/>
              </a:rPr>
              <a:t>είναι το «τσικρίκι;»</a:t>
            </a:r>
            <a:endParaRPr lang="el-GR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79512" y="188641"/>
            <a:ext cx="9577064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algn="ctr"/>
            <a:r>
              <a:rPr lang="el-GR" sz="3200" dirty="0" smtClean="0">
                <a:solidFill>
                  <a:schemeClr val="tx2"/>
                </a:solidFill>
              </a:rPr>
              <a:t>ΆΛΛΕΣ ΧΡΗΣΙΜΕΣ ΕΡΩΤΗΣΕΙΣ</a:t>
            </a:r>
            <a:endParaRPr lang="en-US" sz="3200" dirty="0">
              <a:solidFill>
                <a:schemeClr val="tx2"/>
              </a:solidFill>
            </a:endParaRPr>
          </a:p>
          <a:p>
            <a:endParaRPr lang="en-US" dirty="0" smtClean="0"/>
          </a:p>
          <a:p>
            <a:r>
              <a:rPr lang="el-GR" dirty="0" smtClean="0"/>
              <a:t>Ερωτήσεις </a:t>
            </a:r>
            <a:r>
              <a:rPr lang="el-GR" dirty="0"/>
              <a:t>εμβάθυνσης (</a:t>
            </a:r>
            <a:r>
              <a:rPr lang="en-US" dirty="0"/>
              <a:t>probing)</a:t>
            </a:r>
          </a:p>
          <a:p>
            <a:pPr lvl="1"/>
            <a:r>
              <a:rPr lang="el-GR" dirty="0">
                <a:solidFill>
                  <a:srgbClr val="00B050"/>
                </a:solidFill>
              </a:rPr>
              <a:t>Τι εννοούσατε όταν λέγατε…;</a:t>
            </a:r>
          </a:p>
          <a:p>
            <a:pPr lvl="1"/>
            <a:r>
              <a:rPr lang="el-GR" dirty="0">
                <a:solidFill>
                  <a:srgbClr val="00B050"/>
                </a:solidFill>
              </a:rPr>
              <a:t>Μήπως υπήρχαν και άλλοι λόγοι που σας οδήγησαν σε αυτήν την απόφαση</a:t>
            </a:r>
            <a:r>
              <a:rPr lang="el-GR" dirty="0" smtClean="0">
                <a:solidFill>
                  <a:srgbClr val="00B050"/>
                </a:solidFill>
              </a:rPr>
              <a:t>;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endParaRPr lang="el-GR" dirty="0">
              <a:solidFill>
                <a:srgbClr val="00B050"/>
              </a:solidFill>
            </a:endParaRPr>
          </a:p>
          <a:p>
            <a:r>
              <a:rPr lang="el-GR" dirty="0"/>
              <a:t>Ερωτήσεις ανατροφοδότησης (</a:t>
            </a:r>
            <a:r>
              <a:rPr lang="en-US" dirty="0"/>
              <a:t>follow-up)</a:t>
            </a:r>
          </a:p>
          <a:p>
            <a:pPr marL="857250" lvl="1" indent="-457200"/>
            <a:r>
              <a:rPr lang="el-GR" dirty="0">
                <a:solidFill>
                  <a:srgbClr val="00B050"/>
                </a:solidFill>
              </a:rPr>
              <a:t>Δεν το έχω ξανακούσει. Μπορείτε να μου πείτε λίγο περισσότερο;</a:t>
            </a:r>
          </a:p>
          <a:p>
            <a:pPr marL="857250" lvl="1" indent="-457200"/>
            <a:r>
              <a:rPr lang="el-GR" dirty="0">
                <a:solidFill>
                  <a:srgbClr val="00B050"/>
                </a:solidFill>
              </a:rPr>
              <a:t>Πως νιώθατε εκείνη τη στιγμή;</a:t>
            </a:r>
          </a:p>
          <a:p>
            <a:pPr marL="857250" lvl="1" indent="-457200"/>
            <a:r>
              <a:rPr lang="el-GR" dirty="0">
                <a:solidFill>
                  <a:srgbClr val="00B050"/>
                </a:solidFill>
              </a:rPr>
              <a:t>Τι άλλο θα μπορούσατε να κάνετε</a:t>
            </a:r>
            <a:r>
              <a:rPr lang="el-GR" dirty="0" smtClean="0">
                <a:solidFill>
                  <a:srgbClr val="00B050"/>
                </a:solidFill>
              </a:rPr>
              <a:t>;</a:t>
            </a:r>
            <a:endParaRPr lang="en-US" dirty="0" smtClean="0">
              <a:solidFill>
                <a:srgbClr val="00B050"/>
              </a:solidFill>
            </a:endParaRPr>
          </a:p>
          <a:p>
            <a:pPr marL="857250" lvl="1" indent="-457200"/>
            <a:endParaRPr lang="en-US" dirty="0" smtClean="0">
              <a:solidFill>
                <a:srgbClr val="00B050"/>
              </a:solidFill>
            </a:endParaRPr>
          </a:p>
          <a:p>
            <a:r>
              <a:rPr lang="el-GR" dirty="0"/>
              <a:t>Υποθετικές ερωτήσεις:  «εάν…»</a:t>
            </a:r>
          </a:p>
          <a:p>
            <a:pPr lvl="1"/>
            <a:r>
              <a:rPr lang="el-GR" dirty="0">
                <a:solidFill>
                  <a:srgbClr val="00B050"/>
                </a:solidFill>
              </a:rPr>
              <a:t>Εάν είχατε τη δυνατότητα να σπουδάσετε, τι κλάδο θα επιλέγατε</a:t>
            </a:r>
            <a:r>
              <a:rPr lang="el-GR" dirty="0" smtClean="0">
                <a:solidFill>
                  <a:srgbClr val="00B050"/>
                </a:solidFill>
              </a:rPr>
              <a:t>;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endParaRPr lang="en-US" dirty="0" smtClean="0">
              <a:solidFill>
                <a:srgbClr val="00B050"/>
              </a:solidFill>
            </a:endParaRPr>
          </a:p>
          <a:p>
            <a:r>
              <a:rPr lang="el-GR" dirty="0"/>
              <a:t>Συγκριτικές ερωτήσεις</a:t>
            </a:r>
          </a:p>
          <a:p>
            <a:pPr lvl="1"/>
            <a:r>
              <a:rPr lang="el-GR" dirty="0">
                <a:solidFill>
                  <a:srgbClr val="00B050"/>
                </a:solidFill>
              </a:rPr>
              <a:t>Πως νομίζετε ότι διαφέρουν οι Ελληνίδες από τις Αλβανίδες;</a:t>
            </a:r>
          </a:p>
          <a:p>
            <a:pPr lvl="1"/>
            <a:r>
              <a:rPr lang="el-GR" dirty="0">
                <a:solidFill>
                  <a:srgbClr val="00B050"/>
                </a:solidFill>
              </a:rPr>
              <a:t>Πως βλέπετε το σημερινό εαυτό σας σε σχέση με το παρελθόν</a:t>
            </a:r>
            <a:r>
              <a:rPr lang="el-GR" dirty="0" smtClean="0">
                <a:solidFill>
                  <a:srgbClr val="00B050"/>
                </a:solidFill>
              </a:rPr>
              <a:t>;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endParaRPr lang="el-GR" dirty="0">
              <a:solidFill>
                <a:srgbClr val="00B050"/>
              </a:solidFill>
            </a:endParaRPr>
          </a:p>
          <a:p>
            <a:r>
              <a:rPr lang="el-GR" dirty="0"/>
              <a:t>«</a:t>
            </a:r>
            <a:r>
              <a:rPr lang="el-GR" dirty="0" smtClean="0"/>
              <a:t>προκλητικές» </a:t>
            </a:r>
            <a:r>
              <a:rPr lang="el-GR" dirty="0"/>
              <a:t>ερωτήσεις, με τρόπο</a:t>
            </a:r>
          </a:p>
          <a:p>
            <a:pPr lvl="1"/>
            <a:r>
              <a:rPr lang="el-GR" dirty="0">
                <a:solidFill>
                  <a:srgbClr val="00B050"/>
                </a:solidFill>
              </a:rPr>
              <a:t>Πριν λέγατε ότι οι Ιρλανδοί και οι Ιταλοί είχαν άριστες σχέσεις στη γειτονιά. Γιατί όμως επέλεξαν να μετακομίσουν όταν ήρθαν περισσότεροι Ιταλοί;</a:t>
            </a:r>
          </a:p>
          <a:p>
            <a:pPr lvl="1"/>
            <a:r>
              <a:rPr lang="el-GR" dirty="0">
                <a:solidFill>
                  <a:srgbClr val="00B050"/>
                </a:solidFill>
              </a:rPr>
              <a:t>Κάποιοι λένε ότι οι επιστάτες συχνά «πείραζαν» τις κοπέλες στο εργοστάσιο. Τι ξέρετε εσείς γι αυτό;</a:t>
            </a:r>
          </a:p>
          <a:p>
            <a:pPr lvl="1"/>
            <a:endParaRPr lang="el-GR" dirty="0">
              <a:solidFill>
                <a:srgbClr val="00B050"/>
              </a:solidFill>
            </a:endParaRPr>
          </a:p>
          <a:p>
            <a:pPr marL="400050" indent="-457200"/>
            <a:endParaRPr lang="en-US" dirty="0">
              <a:solidFill>
                <a:srgbClr val="00B050"/>
              </a:solidFill>
            </a:endParaRPr>
          </a:p>
          <a:p>
            <a:pPr marL="857250" lvl="1" indent="-457200"/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ΓΛΩΣΣΑ ΤΩΝ ΕΡΩΤΗΣΕΩΝ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l-GR" dirty="0" smtClean="0"/>
          </a:p>
          <a:p>
            <a:r>
              <a:rPr lang="el-GR" dirty="0" smtClean="0"/>
              <a:t>Αποφεύγουμε τις εξειδικευμένες εκφράσεις</a:t>
            </a:r>
          </a:p>
          <a:p>
            <a:pPr lvl="1"/>
            <a:r>
              <a:rPr lang="el-GR" dirty="0" smtClean="0">
                <a:solidFill>
                  <a:srgbClr val="00B050"/>
                </a:solidFill>
              </a:rPr>
              <a:t>Ποιο ήταν το κοινωνικό υπόβαθρο των εργατών</a:t>
            </a:r>
            <a:r>
              <a:rPr lang="el-GR" dirty="0" smtClean="0">
                <a:solidFill>
                  <a:srgbClr val="00B050"/>
                </a:solidFill>
              </a:rPr>
              <a:t>;</a:t>
            </a:r>
          </a:p>
          <a:p>
            <a:pPr marL="320040" lvl="1" indent="0">
              <a:buNone/>
            </a:pPr>
            <a:endParaRPr lang="el-GR" dirty="0" smtClean="0">
              <a:solidFill>
                <a:srgbClr val="00B050"/>
              </a:solidFill>
            </a:endParaRPr>
          </a:p>
          <a:p>
            <a:r>
              <a:rPr lang="el-GR" dirty="0" smtClean="0"/>
              <a:t>Αποφεύγουμε εκφράσεις αργκό, εκτός αν είμαστε στο ίδιο μήκος κύματος</a:t>
            </a:r>
          </a:p>
          <a:p>
            <a:pPr lvl="1"/>
            <a:r>
              <a:rPr lang="el-GR" dirty="0" smtClean="0">
                <a:solidFill>
                  <a:srgbClr val="00B050"/>
                </a:solidFill>
              </a:rPr>
              <a:t>Ποιοι ήταν οι «μάγκες» του λιμανιού</a:t>
            </a:r>
            <a:r>
              <a:rPr lang="el-GR" dirty="0" smtClean="0">
                <a:solidFill>
                  <a:srgbClr val="00B050"/>
                </a:solidFill>
              </a:rPr>
              <a:t>;</a:t>
            </a:r>
          </a:p>
          <a:p>
            <a:pPr marL="320040" lvl="1" indent="0">
              <a:buNone/>
            </a:pPr>
            <a:endParaRPr lang="el-GR" dirty="0" smtClean="0">
              <a:solidFill>
                <a:srgbClr val="00B050"/>
              </a:solidFill>
            </a:endParaRPr>
          </a:p>
          <a:p>
            <a:r>
              <a:rPr lang="el-GR" dirty="0" smtClean="0"/>
              <a:t>Ενθαρρύνουμε τους πληροφορητές να χρησιμοποιούν το δικό τους λεξιλόγιο, και αν μπορούμε το υιοθετούμε</a:t>
            </a:r>
          </a:p>
          <a:p>
            <a:pPr lvl="1"/>
            <a:r>
              <a:rPr lang="el-GR" dirty="0" smtClean="0">
                <a:solidFill>
                  <a:srgbClr val="00B050"/>
                </a:solidFill>
              </a:rPr>
              <a:t>Με ποιο τρόπο βοηθούσατε τα «τελευταία χέρια»;</a:t>
            </a:r>
            <a:endParaRPr lang="el-G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ΤΕΧΝΗ ΤΩΝ ΕΡΩΤΗΣΕΩΝ:</a:t>
            </a:r>
            <a:br>
              <a:rPr lang="el-GR" dirty="0" smtClean="0"/>
            </a:br>
            <a:r>
              <a:rPr lang="el-GR" dirty="0" smtClean="0"/>
              <a:t>ΕΡΩΤΗΣΕΙΣ ΠΡΟΣ ΑΠΟΦΥΓΗ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+mj-lt"/>
              </a:rPr>
              <a:t>Κλειστές ερωτήσεις:</a:t>
            </a:r>
          </a:p>
          <a:p>
            <a:pPr lvl="1"/>
            <a:r>
              <a:rPr lang="el-GR" dirty="0" smtClean="0">
                <a:solidFill>
                  <a:srgbClr val="00B050"/>
                </a:solidFill>
                <a:latin typeface="+mj-lt"/>
              </a:rPr>
              <a:t>Πηγαίνατε εκκλησία;</a:t>
            </a:r>
          </a:p>
          <a:p>
            <a:r>
              <a:rPr lang="el-GR" dirty="0" smtClean="0">
                <a:latin typeface="+mj-lt"/>
              </a:rPr>
              <a:t>Διπλές ή πολλαπλές ερωτήσεις</a:t>
            </a:r>
          </a:p>
          <a:p>
            <a:pPr lvl="1"/>
            <a:r>
              <a:rPr lang="el-GR" dirty="0" smtClean="0">
                <a:solidFill>
                  <a:srgbClr val="00B050"/>
                </a:solidFill>
                <a:latin typeface="+mj-lt"/>
              </a:rPr>
              <a:t>Τι θυμάστε από τον πατέρα, τη μητέρα, τους παππούδες;</a:t>
            </a:r>
          </a:p>
          <a:p>
            <a:r>
              <a:rPr lang="el-GR" dirty="0" smtClean="0">
                <a:latin typeface="+mj-lt"/>
              </a:rPr>
              <a:t>Ερωτήσεις με διπλή ή αμφιλεγόμενη σημασία</a:t>
            </a:r>
          </a:p>
          <a:p>
            <a:pPr lvl="1"/>
            <a:r>
              <a:rPr lang="el-GR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«Μου είπατε ότι μετά το θάνατο του συζύγου σας πέσατε…».</a:t>
            </a:r>
          </a:p>
          <a:p>
            <a:r>
              <a:rPr lang="el-GR" dirty="0" smtClean="0">
                <a:latin typeface="+mj-lt"/>
                <a:cs typeface="Times New Roman" pitchFamily="18" charset="0"/>
              </a:rPr>
              <a:t>Κατευθυνόμενες, φορτισμένες ερωτήσεις. Ερωτήσεις που περιέχουν κρίση, προκατάληψη</a:t>
            </a:r>
          </a:p>
          <a:p>
            <a:pPr lvl="1"/>
            <a:r>
              <a:rPr lang="el-GR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«Έχω μάθει κι από άλλους ότι ο εργοδότης σας ήταν παλιάνθρωπος, έτσι δεν είναι;»</a:t>
            </a:r>
            <a:endParaRPr lang="el-GR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835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Δύσκολες και επώδυνες ερωτήσεις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Π.χ. </a:t>
            </a:r>
            <a:r>
              <a:rPr lang="el-GR" dirty="0" smtClean="0">
                <a:solidFill>
                  <a:srgbClr val="00B050"/>
                </a:solidFill>
              </a:rPr>
              <a:t>«δεν έχετε αναφέρει καθόλου τον πατέρα σας…»</a:t>
            </a:r>
          </a:p>
          <a:p>
            <a:r>
              <a:rPr lang="el-GR" dirty="0" smtClean="0"/>
              <a:t>Τις αφήνουμε προς το τέλος, αφού έχει οικοδομηθεί μια σχέση </a:t>
            </a:r>
            <a:r>
              <a:rPr lang="el-GR" dirty="0" smtClean="0"/>
              <a:t>εμπιστοσύνης</a:t>
            </a:r>
          </a:p>
          <a:p>
            <a:endParaRPr lang="el-GR" dirty="0" smtClean="0"/>
          </a:p>
          <a:p>
            <a:r>
              <a:rPr lang="el-GR" dirty="0" smtClean="0">
                <a:cs typeface="Times New Roman" pitchFamily="18" charset="0"/>
              </a:rPr>
              <a:t>Ρωτάμε με πλάγιο κι ευγενικό τρόπο και αν δούμε ότι αλλάζει τόνο της φωνής, δυσανασχετεί, δεν το συνεχίζουμε. </a:t>
            </a:r>
            <a:endParaRPr lang="el-GR" dirty="0" smtClean="0">
              <a:cs typeface="Times New Roman" pitchFamily="18" charset="0"/>
            </a:endParaRPr>
          </a:p>
          <a:p>
            <a:endParaRPr lang="el-GR" dirty="0" smtClean="0">
              <a:cs typeface="Times New Roman" pitchFamily="18" charset="0"/>
            </a:endParaRPr>
          </a:p>
          <a:p>
            <a:r>
              <a:rPr lang="el-GR" dirty="0" smtClean="0"/>
              <a:t>Αν είναι πολύ σημαντικό το θέμα, επιστρέφουμε </a:t>
            </a:r>
            <a:r>
              <a:rPr lang="el-GR" dirty="0" smtClean="0"/>
              <a:t>αργότερα</a:t>
            </a:r>
          </a:p>
          <a:p>
            <a:endParaRPr lang="el-GR" dirty="0" smtClean="0"/>
          </a:p>
          <a:p>
            <a:r>
              <a:rPr lang="el-GR" dirty="0" smtClean="0"/>
              <a:t>Θέτουμε τις ερωτήσεις αυτές με ευαίσθητο τρόπο και με συναισθηματική κατανόηση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09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	ΕΙΔΗ ΣΥΝΕΝΤΕΥΞΕΩΝ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2400" dirty="0" smtClean="0"/>
          </a:p>
          <a:p>
            <a:r>
              <a:rPr lang="el-GR" sz="2400" dirty="0" smtClean="0"/>
              <a:t>Κατευθυνόμενη ή «κλειστή»</a:t>
            </a:r>
          </a:p>
          <a:p>
            <a:r>
              <a:rPr lang="el-GR" sz="2400" dirty="0" smtClean="0"/>
              <a:t>Ελεύθερη</a:t>
            </a:r>
          </a:p>
          <a:p>
            <a:r>
              <a:rPr lang="el-GR" sz="2400" dirty="0" smtClean="0"/>
              <a:t>Αφηγηματική</a:t>
            </a:r>
          </a:p>
          <a:p>
            <a:r>
              <a:rPr lang="el-GR" sz="2400" dirty="0" err="1" smtClean="0"/>
              <a:t>Ημι</a:t>
            </a:r>
            <a:r>
              <a:rPr lang="el-GR" sz="2400" dirty="0" smtClean="0"/>
              <a:t>-κατευθυνόμενη ή </a:t>
            </a:r>
            <a:r>
              <a:rPr lang="el-GR" sz="2400" dirty="0" err="1" smtClean="0"/>
              <a:t>συνδιαχειριζόμενη</a:t>
            </a:r>
            <a:endParaRPr lang="el-GR" sz="2400" dirty="0" smtClean="0"/>
          </a:p>
          <a:p>
            <a:r>
              <a:rPr lang="el-GR" sz="2400" dirty="0" smtClean="0"/>
              <a:t>Θεματική</a:t>
            </a:r>
          </a:p>
          <a:p>
            <a:r>
              <a:rPr lang="el-GR" sz="2400" dirty="0" smtClean="0"/>
              <a:t>Αφήγηση ζωής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66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ΣΤΡΑΤΗΓΙΚΗ ΕΡΩΤΗΣΕΩΝ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 το  γενικό στο ειδικό</a:t>
            </a:r>
          </a:p>
          <a:p>
            <a:pPr lvl="1"/>
            <a:r>
              <a:rPr lang="el-GR" dirty="0" smtClean="0"/>
              <a:t>Τι θυμάστε από την παιδική ηλικία</a:t>
            </a:r>
          </a:p>
          <a:p>
            <a:pPr lvl="1"/>
            <a:r>
              <a:rPr lang="el-GR" dirty="0" smtClean="0"/>
              <a:t>Μπορείτε να μου περιγράψετε τη γειτονιά σας;</a:t>
            </a:r>
          </a:p>
          <a:p>
            <a:pPr lvl="1"/>
            <a:r>
              <a:rPr lang="el-GR" dirty="0" smtClean="0"/>
              <a:t>Το δρόμο που μένετε;</a:t>
            </a:r>
          </a:p>
          <a:p>
            <a:pPr lvl="1"/>
            <a:r>
              <a:rPr lang="el-GR" dirty="0" smtClean="0"/>
              <a:t>Τις παρέες;</a:t>
            </a:r>
          </a:p>
          <a:p>
            <a:pPr lvl="1"/>
            <a:r>
              <a:rPr lang="el-GR" dirty="0" smtClean="0"/>
              <a:t>Τις μυρουδιές;</a:t>
            </a:r>
          </a:p>
          <a:p>
            <a:pPr lvl="1"/>
            <a:endParaRPr lang="el-GR" dirty="0"/>
          </a:p>
          <a:p>
            <a:r>
              <a:rPr lang="el-GR" dirty="0" smtClean="0"/>
              <a:t>Ερωτήσεις με «εισαγωγή». Εξηγούμε γιατί κάνουμε μια ερώτηση και πόσο σημαντική είναι η εμπειρία του αφηγητή.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76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ΑΞΙΟΛΟΓΗΣΗ ΣΥΝΕΝΤΕΥΞΕΩΝ: ΤΑ ΘΕΤΙΚΑ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1800" dirty="0" smtClean="0"/>
              <a:t>Έδειξε συναισθηματική κατανόηση την κατάλληλη στιγμή</a:t>
            </a:r>
          </a:p>
          <a:p>
            <a:r>
              <a:rPr lang="el-GR" sz="1800" dirty="0" smtClean="0"/>
              <a:t>Εκδήλωσε εκτίμηση για την βοήθεια που έδωσε ο αφηγητής</a:t>
            </a:r>
          </a:p>
          <a:p>
            <a:r>
              <a:rPr lang="el-GR" sz="1800" dirty="0" smtClean="0"/>
              <a:t>Άκουσε προσεκτικά</a:t>
            </a:r>
          </a:p>
          <a:p>
            <a:r>
              <a:rPr lang="el-GR" sz="1800" dirty="0" smtClean="0"/>
              <a:t>Ακολούθησε τον ρυθμό αφήγησης του πληροφορητή</a:t>
            </a:r>
          </a:p>
          <a:p>
            <a:r>
              <a:rPr lang="el-GR" sz="1800" dirty="0" smtClean="0"/>
              <a:t>Εξήγησε τους λόγους γιατί άλλαξε θέμα</a:t>
            </a:r>
          </a:p>
          <a:p>
            <a:r>
              <a:rPr lang="el-GR" sz="1800" dirty="0" smtClean="0"/>
              <a:t>Χρησιμοποίησε εισαγωγή δύο προτάσεων στην αρχή νέας θεματικής</a:t>
            </a:r>
          </a:p>
          <a:p>
            <a:r>
              <a:rPr lang="el-GR" sz="1800" dirty="0" smtClean="0"/>
              <a:t>Εμβάθυνε τις ερωτήσεις την κατάλληλη στιγμή</a:t>
            </a:r>
          </a:p>
          <a:p>
            <a:r>
              <a:rPr lang="el-GR" sz="1800" dirty="0" smtClean="0"/>
              <a:t>Συνέχισε να ρωτάει όταν χρειαζόταν περισσότερες πληροφορίες</a:t>
            </a:r>
          </a:p>
          <a:p>
            <a:r>
              <a:rPr lang="el-GR" sz="1800" dirty="0" smtClean="0"/>
              <a:t>Έθεσε μια «δύσκολη» ερώτηση με ευαίσθητο τρόπο</a:t>
            </a:r>
          </a:p>
          <a:p>
            <a:r>
              <a:rPr lang="el-GR" sz="1800" dirty="0" smtClean="0"/>
              <a:t>Ζήτησε αποσαφήνιση την κατάλληλη στιγμή</a:t>
            </a:r>
          </a:p>
          <a:p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6930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ΑΞΙΟΛΟΓΗΣΗ ΣΥΝΕΝΤΕΥΞΕΩΝ: ΤΑ ΑΡΝΗΤΙΚΑ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l-GR" dirty="0" smtClean="0"/>
              <a:t>Διέκοψε τον αφηγητή</a:t>
            </a:r>
          </a:p>
          <a:p>
            <a:pPr lvl="0"/>
            <a:r>
              <a:rPr lang="el-GR" dirty="0" smtClean="0"/>
              <a:t>Επαναλάμβανε συνεχώς τα προηγούμενα λόγια του αφηγητή</a:t>
            </a:r>
          </a:p>
          <a:p>
            <a:pPr lvl="0"/>
            <a:r>
              <a:rPr lang="el-GR" dirty="0" smtClean="0"/>
              <a:t>Συμπέρανε κάτι που δεν είπε ο αφηγητής</a:t>
            </a:r>
          </a:p>
          <a:p>
            <a:pPr lvl="0"/>
            <a:r>
              <a:rPr lang="el-GR" dirty="0" smtClean="0"/>
              <a:t>Παρέλειψε να «πιάσει» ένα θέμα που φαινόταν σημαντικό για τον αφηγητή</a:t>
            </a:r>
          </a:p>
          <a:p>
            <a:pPr lvl="0"/>
            <a:r>
              <a:rPr lang="el-GR" dirty="0" smtClean="0"/>
              <a:t>Έκανε άσχετα και αποπροσανατολιστικά σχόλια</a:t>
            </a:r>
          </a:p>
          <a:p>
            <a:pPr lvl="0"/>
            <a:r>
              <a:rPr lang="el-GR" dirty="0" smtClean="0"/>
              <a:t>Αγνόησε τα συναισθήματα του αφηγητή και δεν έδειξε συναίσθηση</a:t>
            </a:r>
          </a:p>
          <a:p>
            <a:pPr lvl="0"/>
            <a:r>
              <a:rPr lang="el-GR" dirty="0" smtClean="0"/>
              <a:t>Ξέχασε να ελέγξει τον ήχο στο μαγνητόφωνο</a:t>
            </a:r>
          </a:p>
          <a:p>
            <a:pPr lvl="0"/>
            <a:r>
              <a:rPr lang="el-GR" dirty="0" smtClean="0"/>
              <a:t>Άφησε τον αφηγητή να </a:t>
            </a:r>
            <a:r>
              <a:rPr lang="el-GR" dirty="0" err="1" smtClean="0"/>
              <a:t>παραδρομήσει</a:t>
            </a:r>
            <a:r>
              <a:rPr lang="el-GR" dirty="0" smtClean="0"/>
              <a:t> με ένα μακρινό μονόλογο για άσχετο θέμα</a:t>
            </a:r>
          </a:p>
          <a:p>
            <a:pPr lvl="0"/>
            <a:r>
              <a:rPr lang="el-GR" dirty="0" smtClean="0"/>
              <a:t>Έθεσε καθοδηγητική ερώτηση</a:t>
            </a:r>
          </a:p>
          <a:p>
            <a:pPr lvl="0"/>
            <a:r>
              <a:rPr lang="el-GR" dirty="0" smtClean="0"/>
              <a:t>Έθεσε διάφορες ερωτήσεις ταυτόχρονα</a:t>
            </a:r>
            <a:endParaRPr lang="en-US" sz="2400" dirty="0" smtClean="0"/>
          </a:p>
          <a:p>
            <a:pPr lvl="0"/>
            <a:r>
              <a:rPr lang="en-US" sz="2400" i="1" dirty="0" smtClean="0"/>
              <a:t>Valerie Yow, Recording Oral History, Sage 1994, </a:t>
            </a:r>
            <a:r>
              <a:rPr lang="el-GR" sz="2400" i="1" dirty="0" smtClean="0"/>
              <a:t>σ.79</a:t>
            </a:r>
            <a:endParaRPr lang="el-GR" i="1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72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ΚΛΕΙΝΟΝΤΑΣ ΤΗ ΣΥΝΕΝΤΕΥΞΗ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l-GR" dirty="0" smtClean="0"/>
              <a:t>Κλείνουμε τη συνέντευξη σε μια ευχάριστη νότα. </a:t>
            </a:r>
            <a:r>
              <a:rPr lang="el-GR" dirty="0" smtClean="0">
                <a:latin typeface="Calibri" panose="020F0502020204030204" pitchFamily="34" charset="0"/>
                <a:cs typeface="Times New Roman" pitchFamily="18" charset="0"/>
              </a:rPr>
              <a:t>Η συνέντευξη πρέπει να μείνει στον αφηγητή ως μια ευχάριστη εμπειρία.</a:t>
            </a:r>
          </a:p>
          <a:p>
            <a:r>
              <a:rPr lang="el-GR" dirty="0" smtClean="0">
                <a:latin typeface="Calibri" panose="020F0502020204030204" pitchFamily="34" charset="0"/>
                <a:cs typeface="Times New Roman" pitchFamily="18" charset="0"/>
              </a:rPr>
              <a:t>Δείχνουμε την ευγνωμοσύνη μας</a:t>
            </a:r>
          </a:p>
          <a:p>
            <a:r>
              <a:rPr lang="el-GR" dirty="0" smtClean="0">
                <a:latin typeface="Calibri" panose="020F0502020204030204" pitchFamily="34" charset="0"/>
                <a:cs typeface="Times New Roman" pitchFamily="18" charset="0"/>
              </a:rPr>
              <a:t>Αφήνουμε το μαγνητόφωνο σε ετοιμότητα. Συνήθως τα πιο ενδιαφέροντα μας τα λένε μόλις τελειώσει η ηχογράφηση.</a:t>
            </a:r>
          </a:p>
          <a:p>
            <a:r>
              <a:rPr lang="el-GR" dirty="0" smtClean="0">
                <a:latin typeface="Calibri" panose="020F0502020204030204" pitchFamily="34" charset="0"/>
                <a:cs typeface="Times New Roman" pitchFamily="18" charset="0"/>
              </a:rPr>
              <a:t>Ρωτάμε αν έχει φωτογραφίες, έγγραφα, αντικείμενα</a:t>
            </a:r>
          </a:p>
          <a:p>
            <a:r>
              <a:rPr lang="el-GR" dirty="0" smtClean="0">
                <a:latin typeface="Calibri" panose="020F0502020204030204" pitchFamily="34" charset="0"/>
                <a:cs typeface="Times New Roman" pitchFamily="18" charset="0"/>
              </a:rPr>
              <a:t>Ζητάμε να υπογράψει το παραχωρητήριο</a:t>
            </a:r>
          </a:p>
          <a:p>
            <a:r>
              <a:rPr lang="el-GR" dirty="0" smtClean="0">
                <a:latin typeface="Calibri" panose="020F0502020204030204" pitchFamily="34" charset="0"/>
                <a:cs typeface="Times New Roman" pitchFamily="18" charset="0"/>
              </a:rPr>
              <a:t>Δεν φεύγουμε αμέσως</a:t>
            </a:r>
            <a:endParaRPr lang="el-G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πλαίσιο της συνέντευξης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Επιλογή του χώρου</a:t>
            </a:r>
          </a:p>
          <a:p>
            <a:pPr lvl="1"/>
            <a:r>
              <a:rPr lang="el-GR" dirty="0" smtClean="0"/>
              <a:t>Οικείος χώρος για τον αφηγητή (εχεμύθεια)</a:t>
            </a:r>
          </a:p>
          <a:p>
            <a:pPr lvl="1"/>
            <a:r>
              <a:rPr lang="el-GR" dirty="0"/>
              <a:t> </a:t>
            </a:r>
            <a:r>
              <a:rPr lang="el-GR" dirty="0" smtClean="0"/>
              <a:t>επίδραση περιβάλλοντος (καφενείο, χώρος δουλειάς, ΚΑΠΗ, σύλλογος)</a:t>
            </a:r>
          </a:p>
          <a:p>
            <a:r>
              <a:rPr lang="el-GR" dirty="0" smtClean="0"/>
              <a:t>Βοηθήματα της μνήμης: φωτογραφίες, εργαλεία, τραγούδια</a:t>
            </a:r>
          </a:p>
          <a:p>
            <a:r>
              <a:rPr lang="el-GR" dirty="0" smtClean="0"/>
              <a:t>Φροντίζουμε να είμαστε μόνοι μας με τον αφηγητή</a:t>
            </a:r>
          </a:p>
          <a:p>
            <a:r>
              <a:rPr lang="el-GR" dirty="0" smtClean="0"/>
              <a:t>Αποφεύγουμε τους ενοχλητικούς ήχους (ψυγείο, καναρίνι, τζιτζίκια, τηλεόραση, κινητά) </a:t>
            </a:r>
          </a:p>
          <a:p>
            <a:r>
              <a:rPr lang="el-GR" dirty="0" smtClean="0"/>
              <a:t>Ατομικές/ομαδικές συνεντεύξεις: μειονεκτήματα και πλεονεκτήματα</a:t>
            </a:r>
            <a:endParaRPr lang="el-GR" dirty="0"/>
          </a:p>
        </p:txBody>
      </p:sp>
      <p:pic>
        <p:nvPicPr>
          <p:cNvPr id="4" name="Gagas kanarini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0312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2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τεχνική της συνέντευξης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571" y="2743200"/>
            <a:ext cx="3399182" cy="35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l-GR" altLang="el-GR" sz="2400" dirty="0">
                <a:latin typeface="Times New Roman" pitchFamily="18" charset="0"/>
                <a:cs typeface="Times New Roman" pitchFamily="18" charset="0"/>
              </a:rPr>
              <a:t>Οι περισσότεροι άνθρωποι, πάντως, είναι δυνατόν να μάθουν να παίρνουν καλές συνεντεύξεις»</a:t>
            </a:r>
            <a:r>
              <a:rPr lang="en-US" altLang="el-G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l-GR" sz="2400" dirty="0">
                <a:latin typeface="Times New Roman" pitchFamily="18" charset="0"/>
                <a:cs typeface="Times New Roman" pitchFamily="18" charset="0"/>
              </a:rPr>
            </a:br>
            <a:endParaRPr lang="el-GR" alt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altLang="el-GR" sz="1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l-GR" b="1" i="1" dirty="0" smtClean="0">
                <a:latin typeface="Times New Roman" pitchFamily="18" charset="0"/>
                <a:cs typeface="Times New Roman" pitchFamily="18" charset="0"/>
              </a:rPr>
              <a:t>Paul </a:t>
            </a:r>
            <a:r>
              <a:rPr lang="en-US" altLang="el-GR" b="1" i="1" dirty="0">
                <a:latin typeface="Times New Roman" pitchFamily="18" charset="0"/>
                <a:cs typeface="Times New Roman" pitchFamily="18" charset="0"/>
              </a:rPr>
              <a:t>Thompson, </a:t>
            </a:r>
            <a:r>
              <a:rPr lang="el-GR" altLang="el-GR" b="1" i="1" dirty="0" smtClean="0">
                <a:latin typeface="Times New Roman" pitchFamily="18" charset="0"/>
                <a:cs typeface="Times New Roman" pitchFamily="18" charset="0"/>
              </a:rPr>
              <a:t>Φωνές από το Παρελθόν, </a:t>
            </a:r>
            <a:r>
              <a:rPr lang="el-GR" altLang="el-GR" b="1" dirty="0" err="1" smtClean="0">
                <a:latin typeface="Times New Roman" pitchFamily="18" charset="0"/>
                <a:cs typeface="Times New Roman" pitchFamily="18" charset="0"/>
              </a:rPr>
              <a:t>Πλέθρον</a:t>
            </a:r>
            <a:r>
              <a:rPr lang="el-GR" altLang="el-GR" b="1" dirty="0" smtClean="0">
                <a:latin typeface="Times New Roman" pitchFamily="18" charset="0"/>
                <a:cs typeface="Times New Roman" pitchFamily="18" charset="0"/>
              </a:rPr>
              <a:t> 2002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57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σχέση με τους αφηγητές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 smtClean="0"/>
              <a:t>οικοδόμηση σχέσης εμπιστοσύνης προϋπόθεση μιας καλής </a:t>
            </a:r>
            <a:r>
              <a:rPr lang="el-GR" dirty="0" smtClean="0"/>
              <a:t>συνέντευξης</a:t>
            </a:r>
          </a:p>
          <a:p>
            <a:endParaRPr lang="el-GR" dirty="0"/>
          </a:p>
          <a:p>
            <a:r>
              <a:rPr lang="el-GR" dirty="0" smtClean="0"/>
              <a:t>Συνάντηση δύο υποκειμενικοτήτων</a:t>
            </a:r>
            <a:r>
              <a:rPr lang="en-US" dirty="0" smtClean="0"/>
              <a:t>, </a:t>
            </a:r>
            <a:r>
              <a:rPr lang="el-GR" dirty="0" smtClean="0"/>
              <a:t>ενέχει σχέσεις εξουσίας</a:t>
            </a:r>
          </a:p>
          <a:p>
            <a:endParaRPr lang="el-GR" dirty="0"/>
          </a:p>
          <a:p>
            <a:r>
              <a:rPr lang="el-GR" dirty="0" smtClean="0"/>
              <a:t>Μια σχέση που οικοδομείται σταδιακά, εμπλουτίζει τα δύο μέρη, αλλά μπορεί να είναι και </a:t>
            </a:r>
            <a:r>
              <a:rPr lang="el-GR" dirty="0" err="1" smtClean="0"/>
              <a:t>εύθραστη</a:t>
            </a:r>
            <a:endParaRPr lang="el-GR" dirty="0" smtClean="0"/>
          </a:p>
          <a:p>
            <a:pPr marL="45720" indent="0">
              <a:buNone/>
            </a:pP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65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θέση αφηγητή και ερευνητή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203178"/>
            <a:ext cx="3565525" cy="267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1538" y="3203377"/>
            <a:ext cx="3567112" cy="267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46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σχέση με τον αφηγητή στη συνέντευξη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el-GR" dirty="0" smtClean="0"/>
              <a:t>4 φάσεις </a:t>
            </a:r>
            <a:r>
              <a:rPr lang="el-GR" sz="1400" dirty="0" smtClean="0"/>
              <a:t>(</a:t>
            </a:r>
            <a:r>
              <a:rPr lang="en-US" sz="2400" dirty="0" smtClean="0"/>
              <a:t>James </a:t>
            </a:r>
            <a:r>
              <a:rPr lang="en-US" sz="2400" dirty="0" err="1" smtClean="0"/>
              <a:t>Spradley</a:t>
            </a:r>
            <a:r>
              <a:rPr lang="en-US" sz="2400" dirty="0" smtClean="0"/>
              <a:t>, </a:t>
            </a:r>
            <a:r>
              <a:rPr lang="en-US" sz="2400" i="1" dirty="0" smtClean="0"/>
              <a:t>The Ethnographic Interview</a:t>
            </a:r>
            <a:r>
              <a:rPr lang="en-US" sz="2400" dirty="0" smtClean="0"/>
              <a:t>, 1979)</a:t>
            </a:r>
            <a:endParaRPr lang="el-GR" sz="2400" dirty="0" smtClean="0"/>
          </a:p>
          <a:p>
            <a:pPr marL="0" lvl="1" indent="0">
              <a:buNone/>
            </a:pPr>
            <a:endParaRPr lang="el-GR" sz="2400" dirty="0" smtClean="0"/>
          </a:p>
          <a:p>
            <a:pPr lvl="2"/>
            <a:r>
              <a:rPr lang="el-GR" sz="1800" dirty="0" err="1" smtClean="0"/>
              <a:t>Άρχική</a:t>
            </a:r>
            <a:r>
              <a:rPr lang="el-GR" sz="1800" dirty="0" smtClean="0"/>
              <a:t> αμηχανία</a:t>
            </a:r>
          </a:p>
          <a:p>
            <a:pPr lvl="2"/>
            <a:r>
              <a:rPr lang="el-GR" sz="1800" dirty="0" err="1" smtClean="0"/>
              <a:t>Αλληλοβολιδοσκόπηση</a:t>
            </a:r>
            <a:endParaRPr lang="el-GR" sz="1800" dirty="0" smtClean="0"/>
          </a:p>
          <a:p>
            <a:pPr lvl="2"/>
            <a:r>
              <a:rPr lang="el-GR" sz="1800" dirty="0" smtClean="0"/>
              <a:t>Συνεργασία</a:t>
            </a:r>
          </a:p>
          <a:p>
            <a:pPr lvl="2"/>
            <a:r>
              <a:rPr lang="el-GR" sz="1800" dirty="0" smtClean="0"/>
              <a:t>Συμμετοχή</a:t>
            </a:r>
          </a:p>
          <a:p>
            <a:pPr lvl="2"/>
            <a:endParaRPr lang="el-GR" sz="2400" dirty="0"/>
          </a:p>
          <a:p>
            <a:r>
              <a:rPr lang="el-GR" sz="3200" dirty="0" smtClean="0"/>
              <a:t>Σεβασμός του πληροφορητή</a:t>
            </a:r>
          </a:p>
          <a:p>
            <a:r>
              <a:rPr lang="el-GR" dirty="0" smtClean="0"/>
              <a:t>Οικοδόμηση ισότιμης σχέσης</a:t>
            </a:r>
            <a:endParaRPr lang="en-US" sz="3200" dirty="0" smtClean="0"/>
          </a:p>
          <a:p>
            <a:pPr marL="0" lvl="1" indent="0">
              <a:buNone/>
            </a:pPr>
            <a:endParaRPr lang="el-GR" sz="2400" dirty="0" smtClean="0"/>
          </a:p>
          <a:p>
            <a:endParaRPr lang="el-GR" dirty="0"/>
          </a:p>
        </p:txBody>
      </p:sp>
      <p:pic>
        <p:nvPicPr>
          <p:cNvPr id="4" name="Mastrokostas dierminea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36450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3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Βασικές προϋποθέσεις για τη σχέση εμπιστοσύνης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Ακούτε προσεκτικά τι σας λέει ο αφηγητής και ποια είναι τα </a:t>
            </a:r>
            <a:r>
              <a:rPr lang="el-GR" dirty="0" smtClean="0"/>
              <a:t>υπονοούμενα</a:t>
            </a:r>
          </a:p>
          <a:p>
            <a:endParaRPr lang="el-GR" dirty="0" smtClean="0"/>
          </a:p>
          <a:p>
            <a:r>
              <a:rPr lang="el-GR" dirty="0" smtClean="0"/>
              <a:t>Μην τον διακόπτετε, μην επιβάλλετε το δικό σας τρόπο </a:t>
            </a:r>
            <a:r>
              <a:rPr lang="el-GR" dirty="0" smtClean="0"/>
              <a:t>σκέψης</a:t>
            </a:r>
          </a:p>
          <a:p>
            <a:endParaRPr lang="el-GR" dirty="0" smtClean="0"/>
          </a:p>
          <a:p>
            <a:r>
              <a:rPr lang="el-GR" dirty="0" smtClean="0"/>
              <a:t>Σεβαστείτε τη σιωπή του, ακολουθήστε το δικό του </a:t>
            </a:r>
            <a:r>
              <a:rPr lang="el-GR" dirty="0" smtClean="0"/>
              <a:t>ρυθμό </a:t>
            </a:r>
          </a:p>
          <a:p>
            <a:pPr marL="45720" indent="0">
              <a:buNone/>
            </a:pPr>
            <a:endParaRPr lang="el-GR" dirty="0" smtClean="0"/>
          </a:p>
          <a:p>
            <a:r>
              <a:rPr lang="el-GR" dirty="0" smtClean="0"/>
              <a:t>Δείξτε ενδιαφέρον χωρίς να μιλάτε: το βλέμμα μετράει</a:t>
            </a:r>
            <a:r>
              <a:rPr lang="el-GR" dirty="0" smtClean="0"/>
              <a:t>!</a:t>
            </a:r>
          </a:p>
          <a:p>
            <a:endParaRPr lang="el-GR" dirty="0" smtClean="0"/>
          </a:p>
          <a:p>
            <a:r>
              <a:rPr lang="el-GR" dirty="0" smtClean="0"/>
              <a:t>Προσέξτε τα </a:t>
            </a:r>
            <a:r>
              <a:rPr lang="el-GR" dirty="0" err="1" smtClean="0"/>
              <a:t>εξωλεκτικά</a:t>
            </a:r>
            <a:r>
              <a:rPr lang="el-GR" dirty="0" smtClean="0"/>
              <a:t> μηνύματα</a:t>
            </a:r>
          </a:p>
          <a:p>
            <a:endParaRPr lang="el-GR" dirty="0"/>
          </a:p>
        </p:txBody>
      </p:sp>
      <p:pic>
        <p:nvPicPr>
          <p:cNvPr id="4" name="Paizanos_mni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4365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4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2600" dirty="0" smtClean="0"/>
              <a:t>Δείξτε </a:t>
            </a:r>
            <a:r>
              <a:rPr lang="el-GR" sz="2600" dirty="0"/>
              <a:t>ευαισθησία για τα συναισθήματά </a:t>
            </a:r>
            <a:r>
              <a:rPr lang="el-GR" sz="2600" dirty="0" smtClean="0"/>
              <a:t>του</a:t>
            </a:r>
          </a:p>
          <a:p>
            <a:endParaRPr lang="el-GR" sz="2600" dirty="0"/>
          </a:p>
          <a:p>
            <a:r>
              <a:rPr lang="el-GR" sz="2600" dirty="0"/>
              <a:t>Μη ρωτάτε κάτι που έχει ήδη </a:t>
            </a:r>
            <a:r>
              <a:rPr lang="el-GR" sz="2600" dirty="0" smtClean="0"/>
              <a:t>απαντήσει</a:t>
            </a:r>
          </a:p>
          <a:p>
            <a:endParaRPr lang="el-GR" sz="2600" dirty="0"/>
          </a:p>
          <a:p>
            <a:r>
              <a:rPr lang="el-GR" sz="2600" dirty="0"/>
              <a:t>Μην τον κρίνετε, μην κάνετε «ανάκριση</a:t>
            </a:r>
            <a:r>
              <a:rPr lang="el-GR" sz="2600" dirty="0" smtClean="0"/>
              <a:t>»</a:t>
            </a:r>
          </a:p>
          <a:p>
            <a:endParaRPr lang="el-GR" sz="2600" dirty="0" smtClean="0"/>
          </a:p>
          <a:p>
            <a:r>
              <a:rPr lang="el-GR" sz="2600" dirty="0"/>
              <a:t>Μην κάνετε επίδειξη των δικών σας </a:t>
            </a:r>
            <a:r>
              <a:rPr lang="el-GR" sz="2600" dirty="0" smtClean="0"/>
              <a:t>γνώσεων</a:t>
            </a:r>
          </a:p>
          <a:p>
            <a:endParaRPr lang="el-GR" sz="2600" dirty="0"/>
          </a:p>
          <a:p>
            <a:r>
              <a:rPr lang="el-GR" sz="2600" dirty="0"/>
              <a:t>Προσέξτε τα «ευαίσθητα» θέματα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53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825</TotalTime>
  <Words>1149</Words>
  <Application>Microsoft Office PowerPoint</Application>
  <PresentationFormat>Προβολή στην οθόνη (4:3)</PresentationFormat>
  <Paragraphs>199</Paragraphs>
  <Slides>23</Slides>
  <Notes>1</Notes>
  <HiddenSlides>0</HiddenSlides>
  <MMClips>8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Προοπτική</vt:lpstr>
      <vt:lpstr>Η ΣΥΝΕΝΤΕΥΞΗ</vt:lpstr>
      <vt:lpstr> ΕΙΔΗ ΣΥΝΕΝΤΕΥΞΕΩΝ</vt:lpstr>
      <vt:lpstr>Το πλαίσιο της συνέντευξης</vt:lpstr>
      <vt:lpstr>Η τεχνική της συνέντευξης </vt:lpstr>
      <vt:lpstr>Η σχέση με τους αφηγητές</vt:lpstr>
      <vt:lpstr>Η θέση αφηγητή και ερευνητή</vt:lpstr>
      <vt:lpstr>Η σχέση με τον αφηγητή στη συνέντευξη</vt:lpstr>
      <vt:lpstr>Βασικές προϋποθέσεις για τη σχέση εμπιστοσύνης</vt:lpstr>
      <vt:lpstr>Παρουσίαση του PowerPoint</vt:lpstr>
      <vt:lpstr>ΚΑΛΟ ΚΑΙ ΚΑΚΟ ΠΑΡΑΔΕΙΓΜΑ</vt:lpstr>
      <vt:lpstr>Ο καλός ερευνητής προφορικής ιστορίας:</vt:lpstr>
      <vt:lpstr>Η έναρξη</vt:lpstr>
      <vt:lpstr>ΤΑ ΕΙΔΗ ΤΟΥ ΑΦΗΓΗΜΑΤΙΚΟΥ ΛΟΓΟΥ</vt:lpstr>
      <vt:lpstr>Πως μπορούμε να γεννήσουμε αυτόν τον αφηγηματικό λόγο;</vt:lpstr>
      <vt:lpstr>Η ΤΕΧΝΗ ΤΩΝ ΕΡΩΤΗΣΕΩΝ: ΚΑΛΕΣ ΕΡΩΤΗΣΕΙΣ</vt:lpstr>
      <vt:lpstr>Παρουσίαση του PowerPoint</vt:lpstr>
      <vt:lpstr>Η ΓΛΩΣΣΑ ΤΩΝ ΕΡΩΤΗΣΕΩΝ</vt:lpstr>
      <vt:lpstr>Η ΤΕΧΝΗ ΤΩΝ ΕΡΩΤΗΣΕΩΝ: ΕΡΩΤΗΣΕΙΣ ΠΡΟΣ ΑΠΟΦΥΓΗ</vt:lpstr>
      <vt:lpstr>Δύσκολες και επώδυνες ερωτήσεις</vt:lpstr>
      <vt:lpstr>ΣΤΡΑΤΗΓΙΚΗ ΕΡΩΤΗΣΕΩΝ</vt:lpstr>
      <vt:lpstr>ΑΞΙΟΛΟΓΗΣΗ ΣΥΝΕΝΤΕΥΞΕΩΝ: ΤΑ ΘΕΤΙΚΑ</vt:lpstr>
      <vt:lpstr>ΑΞΙΟΛΟΓΗΣΗ ΣΥΝΕΝΤΕΥΞΕΩΝ: ΤΑ ΑΡΝΗΤΙΚΑ</vt:lpstr>
      <vt:lpstr>ΚΛΕΙΝΟΝΤΑΣ ΤΗ ΣΥΝΕΝΤΕΥΞΗ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 5</dc:title>
  <dc:creator>Riki</dc:creator>
  <cp:lastModifiedBy>Riki</cp:lastModifiedBy>
  <cp:revision>32</cp:revision>
  <dcterms:created xsi:type="dcterms:W3CDTF">2015-03-13T07:49:10Z</dcterms:created>
  <dcterms:modified xsi:type="dcterms:W3CDTF">2017-11-09T20:02:29Z</dcterms:modified>
</cp:coreProperties>
</file>