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50917-3D5D-4FCB-86C8-C29280A03437}" type="datetimeFigureOut">
              <a:rPr lang="el-GR" smtClean="0"/>
              <a:t>4/6/2015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FFC49-A98E-4B9B-BAA6-9A4EFF6298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98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455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mtClean="0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455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4552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mtClean="0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455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4552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mtClean="0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455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mtClean="0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4552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mtClean="0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FC49-A98E-4B9B-BAA6-9A4EFF629801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455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CC78-2606-40FB-AD8B-8E32F4A297E0}" type="datetime1">
              <a:rPr lang="el-GR" smtClean="0"/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0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6C1-73AD-4F11-9673-4875A84CF7FA}" type="datetime1">
              <a:rPr lang="el-GR" smtClean="0"/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2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EFB2-E176-471F-A0FC-BE214369A15A}" type="datetime1">
              <a:rPr lang="el-GR" smtClean="0"/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04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BEAF-FCD5-4CD2-AEF8-CD1A58541589}" type="datetime1">
              <a:rPr lang="el-GR" smtClean="0"/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17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A3B3-5D49-4102-9683-69E234A24CA5}" type="datetime1">
              <a:rPr lang="el-GR" smtClean="0"/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2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BBC6-9BF7-451E-9594-61A4C4F869FE}" type="datetime1">
              <a:rPr lang="el-GR" smtClean="0"/>
              <a:t>4/6/2015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56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DE39-EAAE-48B4-8E8B-05DC24971EFA}" type="datetime1">
              <a:rPr lang="el-GR" smtClean="0"/>
              <a:t>4/6/2015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68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CD74-00B6-414A-9094-A996F5BABB1A}" type="datetime1">
              <a:rPr lang="el-GR" smtClean="0"/>
              <a:t>4/6/2015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08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B0CC-84A3-4D4D-93EB-498551FF55C5}" type="datetime1">
              <a:rPr lang="el-GR" smtClean="0"/>
              <a:t>4/6/2015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04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D438-4940-439D-890D-F77BD4D6452B}" type="datetime1">
              <a:rPr lang="el-GR" smtClean="0"/>
              <a:t>4/6/2015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9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F38B-6002-4C03-83A7-0419131414A5}" type="datetime1">
              <a:rPr lang="el-GR" smtClean="0"/>
              <a:t>4/6/2015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63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1E9B8-D1B9-430E-A084-7885C3063B94}" type="datetime1">
              <a:rPr lang="el-GR" smtClean="0"/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6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2393"/>
            <a:ext cx="7772400" cy="794519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ΣΤΑΤΙΚΗ Ι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0" y="2684512"/>
            <a:ext cx="9144000" cy="67248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Ενότητα 1</a:t>
            </a:r>
            <a:r>
              <a:rPr lang="el-GR" b="1" baseline="30000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: Ο ΔΙΣΚΟΣ ΚΑΙ Η ΔΟΚΟΣ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7504" y="3284984"/>
            <a:ext cx="889248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 smtClean="0">
                <a:solidFill>
                  <a:schemeClr val="tx1"/>
                </a:solidFill>
              </a:rPr>
              <a:t>Διάλεξη: Παραδοχές στα </a:t>
            </a:r>
            <a:r>
              <a:rPr lang="el-GR" sz="2400" b="1" dirty="0" smtClean="0">
                <a:solidFill>
                  <a:schemeClr val="tx1"/>
                </a:solidFill>
              </a:rPr>
              <a:t>πλαίσια </a:t>
            </a:r>
            <a:r>
              <a:rPr lang="el-GR" sz="2400" b="1" dirty="0" smtClean="0">
                <a:solidFill>
                  <a:schemeClr val="tx1"/>
                </a:solidFill>
              </a:rPr>
              <a:t>της Στατικής Ι – ο δίσκος </a:t>
            </a:r>
            <a:r>
              <a:rPr lang="en-US" sz="2400" b="1" dirty="0" smtClean="0">
                <a:solidFill>
                  <a:schemeClr val="tx1"/>
                </a:solidFill>
              </a:rPr>
              <a:t>- </a:t>
            </a:r>
            <a:r>
              <a:rPr lang="el-GR" sz="2400" b="1" dirty="0" smtClean="0">
                <a:solidFill>
                  <a:schemeClr val="tx1"/>
                </a:solidFill>
              </a:rPr>
              <a:t>η κίνηση και η στήριξη του δίσκου – ο υπολογισμός των αντιδράσεων του δίσκου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144016" y="4581128"/>
            <a:ext cx="88924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dirty="0" smtClean="0">
                <a:solidFill>
                  <a:schemeClr val="tx1"/>
                </a:solidFill>
              </a:rPr>
              <a:t>Καθηγητής Ε. Μυστακίδης</a:t>
            </a:r>
          </a:p>
          <a:p>
            <a:r>
              <a:rPr lang="el-GR" sz="2600" dirty="0" smtClean="0">
                <a:solidFill>
                  <a:schemeClr val="tx1"/>
                </a:solidFill>
              </a:rPr>
              <a:t>Τμήμα Πολιτικών Μηχανικών Π.Θ.</a:t>
            </a:r>
            <a:endParaRPr lang="el-GR" sz="2600" dirty="0">
              <a:solidFill>
                <a:schemeClr val="tx1"/>
              </a:solidFill>
            </a:endParaRPr>
          </a:p>
        </p:txBody>
      </p:sp>
      <p:pic>
        <p:nvPicPr>
          <p:cNvPr id="22538" name="Picture 1" descr="Λογότυπο Πανεπιστήμιο Θεσσαλία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800"/>
            <a:ext cx="147216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2195737" y="404664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ΠΑΝΕΠΙΣΤΗΜΙΟ ΘΕΣΣΑΛΙΑΣ</a:t>
            </a:r>
            <a:endParaRPr lang="el-GR" sz="2800" b="1" dirty="0">
              <a:solidFill>
                <a:schemeClr val="tx1"/>
              </a:solidFill>
            </a:endParaRPr>
          </a:p>
        </p:txBody>
      </p:sp>
      <p:pic>
        <p:nvPicPr>
          <p:cNvPr id="22533" name="Picture 2" descr="Λογότυπο ανοιχτά ακαδημαϊκά μαθήματα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353"/>
            <a:ext cx="2235695" cy="18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3" descr="Λογότυπο ΕΣΠΑ 2007-2013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61248"/>
            <a:ext cx="4797921" cy="11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3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Δίσκος - ορισμός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Στα πλαίσια του μαθήματος ΣΤΑΤΙΚΗ Ι μελετώνται επιφανειακοί φορείς – δισδιάστατο πρόβλημα.</a:t>
            </a:r>
          </a:p>
          <a:p>
            <a:pPr marL="0" indent="0">
              <a:buNone/>
            </a:pP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Δίσκος: </a:t>
            </a:r>
            <a:r>
              <a:rPr lang="el-GR" sz="2600" dirty="0" smtClean="0"/>
              <a:t>φορέας του οποίου οι δύο διαστάσεις είναι πολύ μεγαλύτερες από την τρίτη διάστασή του και εκτείνεται παράλληλα προς ένα επίπεδο. Ένταση, παραμόρφωση και μετακίνηση αναπτύσσονται πάνω στο επίπεδο του φορέα.  </a:t>
            </a:r>
          </a:p>
          <a:p>
            <a:pPr marL="0" indent="0">
              <a:buNone/>
            </a:pP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Στερεός δίσκος</a:t>
            </a:r>
            <a:r>
              <a:rPr lang="el-GR" sz="26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600" dirty="0" smtClean="0"/>
              <a:t>επιφανειακός φορέας (π.χ. </a:t>
            </a:r>
            <a:r>
              <a:rPr lang="el-GR" sz="2600" dirty="0"/>
              <a:t>τ</a:t>
            </a:r>
            <a:r>
              <a:rPr lang="el-GR" sz="2600" dirty="0" smtClean="0"/>
              <a:t>οίχος ή δικτύωμα) που δεν παραμορφώνεται.</a:t>
            </a:r>
          </a:p>
          <a:p>
            <a:pPr marL="0" indent="0">
              <a:buNone/>
            </a:pPr>
            <a:r>
              <a:rPr lang="el-GR" sz="2600" dirty="0" smtClean="0"/>
              <a:t>Στο επίπεδο, ένας ελέυθερος δίσκος έχει τρεις ελευθερίες κίνησης:</a:t>
            </a:r>
            <a:r>
              <a:rPr lang="el-GR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μετακίνηση σε δύο άξονες (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l-GR" sz="2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και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) και στροφή</a:t>
            </a:r>
            <a:r>
              <a:rPr lang="el-GR" sz="2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l-GR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56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1</a:t>
            </a:r>
            <a:r>
              <a:rPr lang="el-GR" sz="2800" b="1" baseline="30000" dirty="0" smtClean="0"/>
              <a:t>ος</a:t>
            </a:r>
            <a:r>
              <a:rPr lang="el-GR" sz="2800" b="1" dirty="0" smtClean="0"/>
              <a:t> τρόπος θεώρησης της κίνησης του δίσκου (1)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 </a:t>
            </a:r>
            <a:r>
              <a:rPr lang="el-GR" sz="2400" dirty="0"/>
              <a:t>δίσκος εκτελεί μια καθαρή περιστροφική κίνηση γύρω από τον απόλυτο πόλο περιστροφής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endParaRPr lang="el-GR" sz="24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Έστω ότι ο δίσκος του σχήματος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κ</a:t>
            </a:r>
            <a:r>
              <a:rPr lang="el-GR" sz="2400" dirty="0" smtClean="0"/>
              <a:t>ινήθηκε και άλλαξε θέση.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Το σημείο τομής των μεσοκαθέτων των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ε</a:t>
            </a:r>
            <a:r>
              <a:rPr lang="el-GR" sz="2400" dirty="0" smtClean="0"/>
              <a:t>υθύγραμμων τμημάτων ΑΑ’ και ΒΒ’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π</a:t>
            </a:r>
            <a:r>
              <a:rPr lang="el-GR" sz="2400" dirty="0" smtClean="0"/>
              <a:t>ου συνδέουν την αρχική θέση των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σ</a:t>
            </a:r>
            <a:r>
              <a:rPr lang="el-GR" sz="2400" dirty="0" smtClean="0"/>
              <a:t>ημείων Α και Β με την τελική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τ</a:t>
            </a:r>
            <a:r>
              <a:rPr lang="el-GR" sz="2400" dirty="0" smtClean="0"/>
              <a:t>ους θέση Α’ και Β’, ονομάζεται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πόλυτος πόλος περιστροφής Ω</a:t>
            </a:r>
            <a:r>
              <a:rPr lang="el-GR" sz="2400" dirty="0" smtClean="0"/>
              <a:t>.</a:t>
            </a:r>
          </a:p>
        </p:txBody>
      </p:sp>
      <p:pic>
        <p:nvPicPr>
          <p:cNvPr id="1028" name="Picture 1" descr="Εικόνα που περιγράφει την καθαρή περιστροφική κίνηση ενός δίσκου γύρω από τον απόλυτο πόλο περιστροφής Ω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43148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29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1</a:t>
            </a:r>
            <a:r>
              <a:rPr lang="el-GR" sz="2800" b="1" baseline="30000" dirty="0"/>
              <a:t>ος</a:t>
            </a:r>
            <a:r>
              <a:rPr lang="el-GR" sz="2800" b="1" dirty="0"/>
              <a:t> τρόπος θεώρησης της κίνησης του δίσκου </a:t>
            </a:r>
            <a:r>
              <a:rPr lang="el-GR" sz="2800" b="1" dirty="0" smtClean="0"/>
              <a:t>(2)</a:t>
            </a:r>
            <a:endParaRPr lang="el-GR" sz="2800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07504" y="1196752"/>
            <a:ext cx="843528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Κάθε σημείο του δίσκου εκτελεί μια καθαρή περιστροφική κίνηση ως προς το σημείο Ω, διαγράφοντας ένα τόξο.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Οι ακτίνες ΩΑ και ΩΑ’ σχηματίζουν τη γωνία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ω</a:t>
            </a:r>
            <a:r>
              <a:rPr lang="el-GR" sz="2400" dirty="0" smtClean="0"/>
              <a:t> που ονομάζεται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γωνία περιστροφής</a:t>
            </a:r>
            <a:r>
              <a:rPr lang="el-GR" sz="2400" dirty="0" smtClean="0"/>
              <a:t>.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400" dirty="0" smtClean="0"/>
              <a:t>Οι ακτίνες ΩΒ και ΩΒ’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σχηματίζουν επίσης την ίδια γωνία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ω</a:t>
            </a:r>
            <a:r>
              <a:rPr lang="el-GR" sz="24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Το ίδιο ισχύει για κάθε σημείο του δίσκου.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Οποιαδήποτε κίνηση του ελεύθερου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δίσκου χρειάζεται τρεις παραμέτρους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για να</a:t>
            </a:r>
            <a:r>
              <a:rPr lang="el-GR" sz="2400" dirty="0"/>
              <a:t> </a:t>
            </a:r>
            <a:r>
              <a:rPr lang="el-GR" sz="2400" dirty="0" smtClean="0"/>
              <a:t>προσδιοριστεί: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τη γωνία ω, και τις συντεταγμένες </a:t>
            </a:r>
            <a:r>
              <a:rPr lang="en-US" sz="2400" dirty="0" smtClean="0"/>
              <a:t>x </a:t>
            </a:r>
            <a:r>
              <a:rPr lang="el-GR" sz="2400" dirty="0" smtClean="0"/>
              <a:t>και </a:t>
            </a:r>
            <a:r>
              <a:rPr lang="en-US" sz="2400" dirty="0" smtClean="0"/>
              <a:t>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γ</a:t>
            </a:r>
            <a:r>
              <a:rPr lang="el-GR" sz="2400" dirty="0" smtClean="0"/>
              <a:t>ια το σημείο Ω.</a:t>
            </a:r>
          </a:p>
        </p:txBody>
      </p:sp>
      <p:pic>
        <p:nvPicPr>
          <p:cNvPr id="1028" name="Picture 1" descr="Εικόνα που περιγράφει την καθαρή περιστροφική κίνηση ενός δίσκου γύρω από τον απόλυτο πόλο περιστροφής Ω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9" y="2906894"/>
            <a:ext cx="43148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8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2</a:t>
            </a:r>
            <a:r>
              <a:rPr lang="el-GR" sz="2800" b="1" baseline="30000" dirty="0" smtClean="0"/>
              <a:t>ος</a:t>
            </a:r>
            <a:r>
              <a:rPr lang="el-GR" sz="2800" b="1" dirty="0" smtClean="0"/>
              <a:t> </a:t>
            </a:r>
            <a:r>
              <a:rPr lang="el-GR" sz="2800" b="1" dirty="0"/>
              <a:t>τρόπος θεώρησης της κίνησης του δίσκου (1)</a:t>
            </a:r>
            <a:endParaRPr lang="el-GR" sz="2800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51520" y="1456184"/>
            <a:ext cx="843528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 </a:t>
            </a:r>
            <a:r>
              <a:rPr lang="el-GR" sz="2400" dirty="0"/>
              <a:t>δίσκος εκτελεί </a:t>
            </a:r>
            <a:r>
              <a:rPr lang="el-GR" sz="2400" dirty="0" smtClean="0"/>
              <a:t>αρχικά μια μετάθεση παράλληλα προς την αρχική του θέση και στη συνέχεια μια στροφή.</a:t>
            </a:r>
          </a:p>
          <a:p>
            <a:pPr marL="0" indent="0">
              <a:buNone/>
            </a:pPr>
            <a:endParaRPr lang="el-GR" sz="24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Έστω ότι ο δίσκος του σχήματος κινήθηκε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κατακόρυφα κατά το διάνυσμα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μετατόπισης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y</a:t>
            </a:r>
            <a:r>
              <a:rPr lang="el-GR" sz="2400" dirty="0" smtClean="0"/>
              <a:t>, οριζόντια κατά το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διάνυσμα μετατόπισης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</a:t>
            </a:r>
            <a:r>
              <a:rPr lang="el-GR" sz="2400" dirty="0" smtClean="0"/>
              <a:t>και ακολούθως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σ</a:t>
            </a:r>
            <a:r>
              <a:rPr lang="el-GR" sz="2400" dirty="0" smtClean="0"/>
              <a:t>τράφηκε γύρω από το σημείο Α’.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Το σημείο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Α’ </a:t>
            </a:r>
            <a:r>
              <a:rPr lang="el-GR" sz="2400" dirty="0" smtClean="0"/>
              <a:t>ονομάζεται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σχετικός πόλος περιστροφής</a:t>
            </a:r>
            <a:r>
              <a:rPr lang="el-GR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</p:txBody>
      </p:sp>
      <p:pic>
        <p:nvPicPr>
          <p:cNvPr id="2051" name="Picture 1" descr="Εικόνα που περιγράφει την αρχικά παράλληλη μετακίνηση ενός δίσκου ως προς την αρχική του θέση και ακολούθως τη στροφή γύρω από το σχετικό πόλο περιστροφής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276872"/>
            <a:ext cx="3096344" cy="302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6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2</a:t>
            </a:r>
            <a:r>
              <a:rPr lang="el-GR" sz="2800" b="1" baseline="30000" dirty="0"/>
              <a:t>ος</a:t>
            </a:r>
            <a:r>
              <a:rPr lang="el-GR" sz="2800" b="1" dirty="0"/>
              <a:t> τρόπος θεώρησης της κίνησης του δίσκου </a:t>
            </a:r>
            <a:r>
              <a:rPr lang="el-GR" sz="2800" b="1" dirty="0" smtClean="0"/>
              <a:t>(2)</a:t>
            </a:r>
            <a:endParaRPr lang="el-GR" sz="2800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ΣΗΜΕΙΩΣΗ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Η γωνία ω που σχηματίζεται γύρω από το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σ</a:t>
            </a:r>
            <a:r>
              <a:rPr lang="el-GR" sz="2400" dirty="0" smtClean="0"/>
              <a:t>χετικό πόλο περιστροφής και η γωνία ω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π</a:t>
            </a:r>
            <a:r>
              <a:rPr lang="el-GR" sz="2400" dirty="0" smtClean="0"/>
              <a:t>ου σχηματίζεται γύρω από τον απόλυτο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π</a:t>
            </a:r>
            <a:r>
              <a:rPr lang="el-GR" sz="2400" dirty="0" smtClean="0"/>
              <a:t>όλο περιστροφής είναι ίσες, για την ίδια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τελική θέση του δίσκου.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Και σε αυτή την περίπτωση,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η </a:t>
            </a:r>
            <a:r>
              <a:rPr lang="el-GR" sz="2400" dirty="0"/>
              <a:t>κίνηση του </a:t>
            </a:r>
            <a:r>
              <a:rPr lang="el-GR" sz="2400" dirty="0" smtClean="0"/>
              <a:t>ελεύθερου δίσκου </a:t>
            </a:r>
            <a:r>
              <a:rPr lang="el-GR" sz="2400" dirty="0"/>
              <a:t>χρειάζεται </a:t>
            </a:r>
            <a:endParaRPr lang="el-GR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τρεις </a:t>
            </a:r>
            <a:r>
              <a:rPr lang="el-GR" sz="2400" dirty="0"/>
              <a:t>παραμέτρους </a:t>
            </a:r>
            <a:r>
              <a:rPr lang="el-GR" sz="2400" dirty="0" smtClean="0"/>
              <a:t>για </a:t>
            </a:r>
            <a:r>
              <a:rPr lang="el-GR" sz="2400" dirty="0"/>
              <a:t>να προσδιοριστεί: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τη γωνία ω, και </a:t>
            </a:r>
            <a:r>
              <a:rPr lang="el-GR" sz="2400" dirty="0" smtClean="0"/>
              <a:t>τα διανύσματα μετατόπισης</a:t>
            </a:r>
            <a:r>
              <a:rPr lang="en-US" sz="2400" dirty="0"/>
              <a:t> </a:t>
            </a:r>
            <a:r>
              <a:rPr lang="en-US" sz="2400" dirty="0" err="1"/>
              <a:t>u</a:t>
            </a:r>
            <a:r>
              <a:rPr lang="en-US" sz="2400" baseline="-25000" dirty="0" err="1"/>
              <a:t>x</a:t>
            </a:r>
            <a:r>
              <a:rPr lang="en-US" sz="2400" baseline="-25000" dirty="0"/>
              <a:t> </a:t>
            </a:r>
            <a:r>
              <a:rPr lang="el-GR" sz="2400" baseline="-25000" dirty="0" smtClean="0"/>
              <a:t> </a:t>
            </a:r>
            <a:r>
              <a:rPr lang="el-GR" sz="2400" dirty="0" smtClean="0"/>
              <a:t>και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y</a:t>
            </a:r>
            <a:r>
              <a:rPr lang="el-GR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</p:txBody>
      </p:sp>
      <p:pic>
        <p:nvPicPr>
          <p:cNvPr id="2051" name="Picture 1" descr="Εικόνα που περιγράφει την αρχικά παράλληλη μετακίνηση ενός δίσκου ως προς την αρχική του θέση και ακολούθως τη στροφή γύρω από το σχετικό πόλο περιστροφή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912319"/>
            <a:ext cx="3096344" cy="302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04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Ειδική περίπτωση κίνησης του δίσκου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Ειδική περίπτωση κίνησης του δίσκου</a:t>
            </a:r>
          </a:p>
          <a:p>
            <a:pPr marL="0" indent="0">
              <a:buNone/>
            </a:pPr>
            <a:r>
              <a:rPr lang="el-GR" sz="2400" dirty="0"/>
              <a:t>Ο δίσκος εκτελεί </a:t>
            </a:r>
            <a:r>
              <a:rPr lang="el-GR" sz="2400" dirty="0" smtClean="0"/>
              <a:t>μόνο μια παράλληλη μετατόπιση σε σχέση με την αρχική του θέση.</a:t>
            </a:r>
          </a:p>
          <a:p>
            <a:pPr marL="0" indent="0">
              <a:buNone/>
            </a:pPr>
            <a:endParaRPr lang="el-GR" sz="24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Έστω ότι ο δίσκος του σχήματος κινήθηκε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μόνο παράλληλα με την αρχική του θέση.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Η γωνία περιστροφής είναι ίση με μηδέν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και εφόσον οι μεσοκάθετοι των ευθειών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ΑΑ’ και ΒΒ’ είναι παράλληλες, ο απόλυτος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πόλος περιστροφής Ω βρίσκεται στο άπειρο.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</p:txBody>
      </p:sp>
      <p:pic>
        <p:nvPicPr>
          <p:cNvPr id="3074" name="Picture 1" descr="Εικόνα που περιγράφει την παράλληλη μετακίνηση ενός δίσκου ως προς την αρχική του θέση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39" y="3088930"/>
            <a:ext cx="2984549" cy="250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4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Παρατήρηση πάνω στη κίνηση ενός σημείου του δίσκου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ΣΗΜΕΙΩΣΗ:</a:t>
            </a:r>
          </a:p>
          <a:p>
            <a:pPr marL="0" indent="0">
              <a:buNone/>
            </a:pPr>
            <a:r>
              <a:rPr lang="el-GR" sz="2400" dirty="0" smtClean="0"/>
              <a:t>Έστω Α το σημείο ενός δίσκου που κινείται πάνω στο τόξο Α-Α’, όπως φαίνεται στο σχήμα.</a:t>
            </a:r>
          </a:p>
          <a:p>
            <a:pPr marL="0" indent="0">
              <a:buNone/>
            </a:pPr>
            <a:endParaRPr lang="el-GR" sz="24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Όταν γίνει η θεώρηση των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μικρών μετακινήσεων</a:t>
            </a:r>
            <a:r>
              <a:rPr lang="el-GR" sz="2400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η διαδρομή ΑΑ’ και η γωνία στροφής ω θα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είναι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μικρές</a:t>
            </a:r>
            <a:r>
              <a:rPr lang="el-GR" sz="2400" dirty="0" smtClean="0"/>
              <a:t>. Σε αυτή την περίπτωση, το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σ</a:t>
            </a:r>
            <a:r>
              <a:rPr lang="el-GR" sz="2400" dirty="0" smtClean="0"/>
              <a:t>ημείο Α κινείται κάθετα στην πολική ακτίνα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κ</a:t>
            </a:r>
            <a:r>
              <a:rPr lang="el-GR" sz="2400" dirty="0" smtClean="0"/>
              <a:t>αι όχι πάνω στο τόξο, ενώ η μετατόπιση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 err="1" smtClean="0"/>
              <a:t>u</a:t>
            </a:r>
            <a:r>
              <a:rPr lang="en-US" sz="2400" i="1" baseline="-25000" dirty="0" err="1" smtClean="0"/>
              <a:t>A</a:t>
            </a:r>
            <a:r>
              <a:rPr lang="en-US" sz="2400" i="1" dirty="0" smtClean="0"/>
              <a:t> </a:t>
            </a:r>
            <a:r>
              <a:rPr lang="el-GR" sz="2400" dirty="0" smtClean="0"/>
              <a:t>θα είναι:</a:t>
            </a:r>
            <a:endParaRPr lang="el-GR" sz="2400" i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b="1" i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</a:t>
            </a:r>
            <a:r>
              <a:rPr lang="en-US" sz="2600" b="1" i="1" dirty="0" smtClean="0">
                <a:solidFill>
                  <a:schemeClr val="accent5">
                    <a:lumMod val="75000"/>
                  </a:schemeClr>
                </a:solidFill>
              </a:rPr>
              <a:t>u</a:t>
            </a:r>
            <a:r>
              <a:rPr lang="el-GR" sz="2600" b="1" i="1" dirty="0" smtClean="0">
                <a:solidFill>
                  <a:schemeClr val="accent5">
                    <a:lumMod val="75000"/>
                  </a:schemeClr>
                </a:solidFill>
              </a:rPr>
              <a:t>=</a:t>
            </a:r>
            <a:r>
              <a:rPr lang="en-US" sz="2600" b="1" i="1" dirty="0" smtClean="0">
                <a:solidFill>
                  <a:schemeClr val="accent5">
                    <a:lumMod val="75000"/>
                  </a:schemeClr>
                </a:solidFill>
              </a:rPr>
              <a:t>r*</a:t>
            </a:r>
            <a:r>
              <a:rPr lang="el-GR" sz="2600" b="1" i="1" dirty="0" smtClean="0">
                <a:solidFill>
                  <a:schemeClr val="accent5">
                    <a:lumMod val="75000"/>
                  </a:schemeClr>
                </a:solidFill>
              </a:rPr>
              <a:t>ω</a:t>
            </a:r>
            <a:endParaRPr lang="el-GR" sz="2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94" name="Picture 1" descr="Εικόνα που περιγράφει την κίνηση ενός σημείου του δίσκου με τη θεώρηση των μικρών μετακινήσεω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46" y="3213075"/>
            <a:ext cx="26098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1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Σύνδεσμοι – μία δεσμική ράβδος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Στις κατασκευές πολιτικού μηχανικού, οι φορείς δεν είναι ελέυθεροι, αλλά συνδέονται με το ακίνητο υπόβαθρο (έδαφος). Τα μέσα σύνδεσης που περιορίζουν τη δυνατότητα κίνησης του δίσκου ονομάζονται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σύνδεσμοι</a:t>
            </a:r>
            <a:r>
              <a:rPr lang="el-GR" sz="2400" dirty="0" smtClean="0"/>
              <a:t>. Ο πιο απλός από αυτούς είναι η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δεσμική ράβδος</a:t>
            </a:r>
            <a:r>
              <a:rPr lang="el-GR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Μέσω της δεσμικής ράβδου του σχήματος απαγορεύεται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η μετατόπιση του απολύτως στερεού δίσκου κατά τη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διεύθυνση της δεσμικής ράβδου. Παραμένουν οι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άλλες δύο ελευθερίες κίνησης του δίσκου.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Ο απόλυτος πόλος περιστροφής βρίσκεται υποχρεωτικά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πάνω στην ευθεία που ορίζεται από τη διεύθυνση της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δεσμικής ράβδου.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</p:txBody>
      </p:sp>
      <p:pic>
        <p:nvPicPr>
          <p:cNvPr id="4098" name="Picture 1" descr="Εικόνα δίσκου που συνδέεται με το έδαφος μέσω μιας δεσμικής ράβδου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93" y="3211807"/>
            <a:ext cx="151288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5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Ισορροπία δίσκου με μία δεσμική ράβδο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0691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Για να ελεγχθεί η ισορροπία του δίσκου, εφαρμόζεται η αρχή της αποδέσμευσης. Αφαιρείται η ράβδος και ασκείται στο ίδιο σημείο του δίσκου η άγνωστη δύναμη 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</a:t>
            </a:r>
            <a:r>
              <a:rPr lang="el-GR" sz="2400" dirty="0" smtClean="0"/>
              <a:t> που αναπτύσσεται λόγω της ράβδου (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αντίδραση</a:t>
            </a:r>
            <a:r>
              <a:rPr lang="el-GR" sz="2400" dirty="0" smtClean="0"/>
              <a:t>). </a:t>
            </a:r>
            <a:endParaRPr lang="el-GR" sz="2400" baseline="-25000" dirty="0" smtClean="0"/>
          </a:p>
          <a:p>
            <a:pPr marL="0" indent="0">
              <a:spcBef>
                <a:spcPts val="0"/>
              </a:spcBef>
              <a:buNone/>
            </a:pPr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Ο δίσκος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ισορροπεί</a:t>
            </a:r>
            <a:r>
              <a:rPr lang="el-GR" sz="2400" dirty="0" smtClean="0"/>
              <a:t> μόνο στην περίπτωση που σε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αυτόν ασκείται δύναμη </a:t>
            </a:r>
            <a:r>
              <a:rPr lang="en-US" sz="2400" i="1" dirty="0" smtClean="0"/>
              <a:t>P </a:t>
            </a:r>
            <a:r>
              <a:rPr lang="el-GR" sz="2400" dirty="0" smtClean="0"/>
              <a:t>στη δίευθυνση της ράβδου.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Η  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1</a:t>
            </a:r>
            <a:r>
              <a:rPr lang="el-GR" sz="2400" i="1" baseline="-25000" dirty="0" smtClean="0"/>
              <a:t>  </a:t>
            </a:r>
            <a:r>
              <a:rPr lang="el-GR" sz="2400" dirty="0" smtClean="0"/>
              <a:t>είναι ίση και αντίθετη της </a:t>
            </a:r>
            <a:r>
              <a:rPr lang="en-US" sz="2400" i="1" dirty="0" smtClean="0"/>
              <a:t>P</a:t>
            </a:r>
            <a:r>
              <a:rPr lang="el-GR" sz="2400" dirty="0" smtClean="0"/>
              <a:t>, όπως φαίνεται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στο σχήμα.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Σε οποιαδήποτε άλλη περίπτωση φορτίου</a:t>
            </a:r>
            <a:r>
              <a:rPr lang="en-US" sz="2400" dirty="0" smtClean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ο δίσκος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δεν ισορροπεί</a:t>
            </a:r>
            <a:r>
              <a:rPr lang="el-GR" sz="2400" dirty="0" smtClean="0"/>
              <a:t>.</a:t>
            </a:r>
          </a:p>
        </p:txBody>
      </p:sp>
      <p:pic>
        <p:nvPicPr>
          <p:cNvPr id="5122" name="Picture 1" descr="Εικόνα που δείχνει πως ο δίσκος ισορροπεί όταν ασκείται σε αυτόν δύναμη ίση και αντίθετη με την αντίδραση της δεσμικής ράβδου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0928"/>
            <a:ext cx="1714500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2" descr="Εικόνα που δείχνει πως ο δίσκος δεν ισορροπεί όταν ασκείται σε αυτόν και άλλη δύναμη εκτός από εκείνη που είναι ίση και αντίθετη με την αντίδραση της δεσμικής ράβδου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70065"/>
            <a:ext cx="1714500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70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Δύο δεσμικές ράβδοι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Στην περίπτωση σύνδεσης του δίσκου με το έδαφος μέσω δύο δεσμικών ράβδων, ο απόλυτος πόλος περιστροφής Ω βρίσκεται υποχρεωτικά στο σημείο τομής των ευθείων των δύο ράβδων.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Ο δίσκος πλέον διατηρεί μόνο την ελευθερία στροφής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περί τον πόλο Ω.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ΠΑΡΑΤΗΡΗΣΗ: </a:t>
            </a:r>
            <a:r>
              <a:rPr lang="el-GR" sz="2400" dirty="0" smtClean="0"/>
              <a:t>στην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400" dirty="0" smtClean="0"/>
              <a:t>περίπτωση που το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σημείο τομής των ευθειών των ράβδων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είναι κάποιο θεωρητικό σημείο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(και όχι πραγματικό σημείο του δίσκου),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μια μετακίνηση του δίσκου συνεπάγεται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και αλλαγή της θέσης του απόλυτου πόλου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περιστροφής.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</p:txBody>
      </p:sp>
      <p:pic>
        <p:nvPicPr>
          <p:cNvPr id="6146" name="Picture 1" descr="Εικόνα δίσκου που συνδέεται με το έδαφος μέσω δύο δεσμικών ράβδων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20888"/>
            <a:ext cx="13716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2" descr="Εικόνα δίσκου που συνδέεται με το έδαφος μέσω δύο δεσμικών ράβδων, των οποίων το σημείο τομής δεν είναι πραγματικό σημείο του δίσκου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40622"/>
            <a:ext cx="1554554" cy="2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45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Παραδοχές στα πλαίσια της Στατικής Ι 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Στα πλαίσια του μαθήματος ΣΤΑΤΙΚΗ Ι γίνονται οι εξής βασικές </a:t>
            </a: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παραδοχές</a:t>
            </a:r>
            <a:r>
              <a:rPr lang="el-GR" sz="2600" dirty="0" smtClean="0"/>
              <a:t>.</a:t>
            </a:r>
          </a:p>
          <a:p>
            <a:r>
              <a:rPr lang="el-GR" sz="2600" b="1" u="sng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l-GR" sz="2600" b="1" u="sng" baseline="30000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lang="el-GR" sz="2600" b="1" u="sng" dirty="0" smtClean="0">
                <a:solidFill>
                  <a:schemeClr val="accent5">
                    <a:lumMod val="75000"/>
                  </a:schemeClr>
                </a:solidFill>
              </a:rPr>
              <a:t> παραδοχή</a:t>
            </a: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l-GR" sz="2600" dirty="0" smtClean="0"/>
              <a:t>η συμπεριφορά των υλικών είναι γραμμικά ελαστική, δηλαδή οι παραμορφώσεις είναι ανάλογες προς τις τάσεις.</a:t>
            </a:r>
          </a:p>
        </p:txBody>
      </p:sp>
      <p:pic>
        <p:nvPicPr>
          <p:cNvPr id="8194" name="Picture 1" descr="Εικόνα διαγράμματος τάσεων παραμορφώσεων γραμμικά ελαστικού υλικού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29000"/>
            <a:ext cx="258881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0832" y="5733256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b="1" u="sng" dirty="0" smtClean="0">
                <a:solidFill>
                  <a:schemeClr val="accent5">
                    <a:lumMod val="75000"/>
                  </a:schemeClr>
                </a:solidFill>
              </a:rPr>
              <a:t>2η παραδοχή</a:t>
            </a:r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l-GR" sz="2600" dirty="0" smtClean="0"/>
              <a:t>οι παραμορφώσεις και οι μετακινήσεις είναι «μικρές».</a:t>
            </a:r>
            <a:endParaRPr lang="el-GR" sz="2600" u="sng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7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Ισορροπία δίσκου με </a:t>
            </a:r>
            <a:r>
              <a:rPr lang="el-GR" sz="2800" b="1" dirty="0" smtClean="0"/>
              <a:t>δύο δεσμικές ράβδους</a:t>
            </a:r>
            <a:endParaRPr lang="el-GR" sz="2800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069160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Αντίθετα, όταν οι δύο ράβδοι συνδέονται μεταξύ τους σε ένα σημείο της περιμέτρου του δίσκου, η θέση του δεν αλλάζει με τη μετακίνηση του δίσκου. Πρόκειται για μια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σταθερή στήριξη (άρθρωση)</a:t>
            </a:r>
            <a:r>
              <a:rPr lang="el-GR" sz="24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baseline="-25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Μετά την εφαρμογή της αρχής της αποδέσμευσης,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ασκούνται στο δίσκο δύο αντιδράσεις 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1</a:t>
            </a:r>
            <a:r>
              <a:rPr lang="el-GR" sz="2400" i="1" baseline="-25000" dirty="0" smtClean="0"/>
              <a:t> </a:t>
            </a:r>
            <a:r>
              <a:rPr lang="el-GR" sz="2400" dirty="0" smtClean="0"/>
              <a:t>και</a:t>
            </a:r>
            <a:r>
              <a:rPr lang="en-US" sz="2400" i="1" dirty="0"/>
              <a:t> </a:t>
            </a:r>
            <a:r>
              <a:rPr lang="en-US" sz="2400" i="1" dirty="0" smtClean="0"/>
              <a:t>R</a:t>
            </a:r>
            <a:r>
              <a:rPr lang="el-GR" sz="2400" i="1" baseline="-25000" dirty="0" smtClean="0"/>
              <a:t>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λόγω των ράβδων στήριξης, όπως φαίνεται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στο σχήμα: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 </a:t>
            </a:r>
            <a:r>
              <a:rPr lang="el-GR" sz="2400" dirty="0" smtClean="0"/>
              <a:t>                                                    Ο δίσκος μπορεί να ισορροπήσει                				μόνο όταν ασκείται σε αυτόν 					δύναμη </a:t>
            </a:r>
            <a:r>
              <a:rPr lang="en-US" sz="2400" i="1" dirty="0" smtClean="0"/>
              <a:t>P</a:t>
            </a:r>
            <a:r>
              <a:rPr lang="el-GR" sz="2400" i="1" dirty="0" smtClean="0"/>
              <a:t> </a:t>
            </a:r>
            <a:r>
              <a:rPr lang="el-GR" sz="2400" dirty="0" smtClean="0"/>
              <a:t>στο σημείο τομής των 					φορέων των </a:t>
            </a:r>
            <a:r>
              <a:rPr lang="en-US" sz="2400" i="1" dirty="0"/>
              <a:t>R</a:t>
            </a:r>
            <a:r>
              <a:rPr lang="en-US" sz="2400" i="1" baseline="-25000" dirty="0"/>
              <a:t>1</a:t>
            </a:r>
            <a:r>
              <a:rPr lang="el-GR" sz="2400" i="1" baseline="-25000" dirty="0"/>
              <a:t> </a:t>
            </a:r>
            <a:r>
              <a:rPr lang="el-GR" sz="2400" dirty="0"/>
              <a:t>και</a:t>
            </a:r>
            <a:r>
              <a:rPr lang="en-US" sz="2400" i="1" dirty="0"/>
              <a:t> R</a:t>
            </a:r>
            <a:r>
              <a:rPr lang="el-GR" sz="2400" i="1" baseline="-25000" dirty="0"/>
              <a:t>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2050" name="Picture 1" descr="Εικόνα δίσκου που συνδέεται με το έδαφος μέσω δύο δεσμικών ράβδων, των οποίων το σημείο σύνδεσης είναι ένα πραγματικό σημείο της περιμέτρου του δίσκου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96430"/>
            <a:ext cx="2533114" cy="204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2" descr="Εικόνα που δείχνει πως ο δίσκος ισορροπεί μόνο όταν ασκείται σε αυτόν δύναμη στο σημείο τομής των ευθειών των δεσμικών ράβδων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08402"/>
            <a:ext cx="21971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6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Τρεις δεσμικές ράβδοι – ισοστατικότητα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07504" y="1290165"/>
            <a:ext cx="8928992" cy="553278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200" dirty="0" smtClean="0"/>
              <a:t>Στην περίπτωση σύνδεσης του δίσκου με το έδαφος μέσω τριών δεσμικών ράβδων, αίρεται και η τρίτη ελευθερία του δίσκου, καθώς ακινητοποιούνται τρία σημεία του. Δεν υπάρχει πόλος περιστροφής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200" dirty="0" smtClean="0"/>
              <a:t>και ο δίσκος ισορροπεί για κάθε φορτίο.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200" dirty="0" smtClean="0"/>
              <a:t>Ο φορέας είναι </a:t>
            </a:r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ισοστατικός: </a:t>
            </a:r>
            <a:r>
              <a:rPr lang="el-GR" sz="2200" dirty="0" smtClean="0"/>
              <a:t>διαθέτει τον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200" dirty="0" smtClean="0"/>
              <a:t>ελάχιστο αριθμό δεσμικών ράβδων ώστε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200" dirty="0" smtClean="0"/>
              <a:t>να μην κινέιται, δηλ. να είναι στερεός.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b="1" u="sng" dirty="0" smtClean="0">
                <a:solidFill>
                  <a:schemeClr val="accent5">
                    <a:lumMod val="75000"/>
                  </a:schemeClr>
                </a:solidFill>
              </a:rPr>
              <a:t>Ειδική περίπτωση: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000" dirty="0" smtClean="0"/>
              <a:t>η τρίτη ράβδος να διέρχεται από το σημείο τομής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των άλλων δύο. Τότε, υπάρχει απόλυτος πόλος περιστροφής και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υφίσταται η δυνατότητα απειροστής στροφής γύρω από αυτόν.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Δεν υπάρχει όμως δυνατότητα πεπερασμένης στροφής διότι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με την ελάχιστη μετακίνηση του δίσκου, αλλάζουν οι διευθύνσεις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των ράβδων, οι προεκτάσεις τους δεν τέμνονται πλέον στο ίδιο σημείο,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δεν υπάρχει Ω και ο δίσκος γίνεται στερεός.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Γενικά, είναι μια μη επιθυμητή κατάσταση στις κατασκευές 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(απειροστή κινητότητα).</a:t>
            </a:r>
            <a:endParaRPr lang="el-GR" sz="2400" dirty="0" smtClean="0"/>
          </a:p>
        </p:txBody>
      </p:sp>
      <p:pic>
        <p:nvPicPr>
          <p:cNvPr id="8194" name="Picture 1" descr="Εικόνα δίσκου που συνδέεται με το έδαφος μέσω τριών δεσμικών ράβδων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952328" cy="19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2" descr="Εικόνα δίσκου που συνδέεται με το έδαφος μέσω τριών δεσμικών ράβδων, που οι ευθείες και των τριών διέρχονται από το ίδιο σημείο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41" y="3789040"/>
            <a:ext cx="1671663" cy="252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5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Είδη συνδέσμων (1)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52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u="sng" dirty="0" smtClean="0">
                <a:solidFill>
                  <a:schemeClr val="accent5">
                    <a:lumMod val="75000"/>
                  </a:schemeClr>
                </a:solidFill>
              </a:rPr>
              <a:t>ΕΙΔΗ ΣΥΝΔΕΣΜΩΝ</a:t>
            </a:r>
          </a:p>
          <a:p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δεσμική ράβδος: </a:t>
            </a:r>
            <a:r>
              <a:rPr lang="el-GR" sz="2200" dirty="0" smtClean="0"/>
              <a:t>απαγόρευση μετακίνησης και ανάπτυξη	 			    αντίδρασης στη διεύθυνση της ράβδου </a:t>
            </a:r>
            <a:r>
              <a:rPr lang="en-US" sz="2200" i="1" dirty="0" err="1" smtClean="0"/>
              <a:t>u</a:t>
            </a:r>
            <a:r>
              <a:rPr lang="en-US" sz="2200" i="1" baseline="-25000" dirty="0" err="1" smtClean="0"/>
              <a:t>x</a:t>
            </a:r>
            <a:r>
              <a:rPr lang="en-US" sz="2200" i="1" dirty="0" smtClean="0"/>
              <a:t>=0, R</a:t>
            </a:r>
            <a:r>
              <a:rPr lang="en-US" sz="2200" i="1" baseline="-25000" dirty="0" smtClean="0"/>
              <a:t>x</a:t>
            </a:r>
            <a:r>
              <a:rPr lang="en-US" sz="2200" i="1" dirty="0" smtClean="0"/>
              <a:t>≠0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l-GR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κύλιση:  </a:t>
            </a:r>
            <a:r>
              <a:rPr lang="en-US" sz="2200" i="1" dirty="0" err="1" smtClean="0"/>
              <a:t>u</a:t>
            </a:r>
            <a:r>
              <a:rPr lang="en-US" sz="2200" i="1" baseline="-25000" dirty="0" err="1" smtClean="0"/>
              <a:t>x</a:t>
            </a:r>
            <a:r>
              <a:rPr lang="en-US" sz="2200" i="1" dirty="0" smtClean="0"/>
              <a:t> </a:t>
            </a:r>
            <a:r>
              <a:rPr lang="en-US" sz="2200" i="1" dirty="0"/>
              <a:t>≠ </a:t>
            </a:r>
            <a:r>
              <a:rPr lang="en-US" sz="2200" i="1" dirty="0" smtClean="0"/>
              <a:t>0</a:t>
            </a:r>
            <a:r>
              <a:rPr lang="en-US" sz="2200" i="1" dirty="0"/>
              <a:t>, </a:t>
            </a:r>
            <a:r>
              <a:rPr lang="en-US" sz="2200" i="1" dirty="0" smtClean="0"/>
              <a:t>R</a:t>
            </a:r>
            <a:r>
              <a:rPr lang="en-US" sz="2200" i="1" baseline="-25000" dirty="0" smtClean="0"/>
              <a:t>x</a:t>
            </a:r>
            <a:r>
              <a:rPr lang="el-GR" sz="2200" i="1" dirty="0" smtClean="0"/>
              <a:t>= </a:t>
            </a:r>
            <a:r>
              <a:rPr lang="en-US" sz="2200" i="1" dirty="0" smtClean="0"/>
              <a:t>0</a:t>
            </a:r>
            <a:r>
              <a:rPr lang="el-GR" sz="2200" i="1" dirty="0" smtClean="0"/>
              <a:t>,</a:t>
            </a:r>
            <a:r>
              <a:rPr lang="el-GR" sz="22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i="1" dirty="0" err="1" smtClean="0"/>
              <a:t>u</a:t>
            </a:r>
            <a:r>
              <a:rPr lang="en-US" sz="2200" i="1" baseline="-25000" dirty="0" err="1" smtClean="0"/>
              <a:t>y</a:t>
            </a:r>
            <a:r>
              <a:rPr lang="en-US" sz="2200" i="1" dirty="0" smtClean="0"/>
              <a:t> = </a:t>
            </a:r>
            <a:r>
              <a:rPr lang="en-US" sz="2200" i="1" dirty="0"/>
              <a:t>0, </a:t>
            </a:r>
            <a:r>
              <a:rPr lang="en-US" sz="2200" i="1" dirty="0" err="1" smtClean="0"/>
              <a:t>R</a:t>
            </a:r>
            <a:r>
              <a:rPr lang="en-US" sz="2200" i="1" baseline="-25000" dirty="0" err="1" smtClean="0"/>
              <a:t>y</a:t>
            </a:r>
            <a:r>
              <a:rPr lang="en-US" sz="2200" i="1" dirty="0"/>
              <a:t> ≠ </a:t>
            </a:r>
            <a:r>
              <a:rPr lang="en-US" sz="2200" i="1" dirty="0" smtClean="0"/>
              <a:t>0</a:t>
            </a:r>
            <a:r>
              <a:rPr lang="el-GR" sz="2200" i="1" dirty="0" smtClean="0"/>
              <a:t>, φ</a:t>
            </a:r>
            <a:r>
              <a:rPr lang="en-US" sz="2200" i="1" dirty="0"/>
              <a:t> </a:t>
            </a:r>
            <a:r>
              <a:rPr lang="en-US" sz="2200" i="1" dirty="0" smtClean="0"/>
              <a:t>≠</a:t>
            </a:r>
            <a:r>
              <a:rPr lang="el-GR" sz="2200" i="1" dirty="0" smtClean="0"/>
              <a:t>0, Μ = 0</a:t>
            </a:r>
            <a:endParaRPr lang="en-US" sz="2200" i="1" dirty="0" smtClean="0"/>
          </a:p>
          <a:p>
            <a:pPr marL="0" indent="0">
              <a:buNone/>
            </a:pPr>
            <a:r>
              <a:rPr lang="el-GR" sz="2200" b="1" i="1" dirty="0" smtClean="0">
                <a:solidFill>
                  <a:schemeClr val="accent5">
                    <a:lumMod val="75000"/>
                  </a:schemeClr>
                </a:solidFill>
              </a:rPr>
              <a:t>Θεωρείται ισοδύναμη με μια δεσμική ράβδο </a:t>
            </a:r>
          </a:p>
          <a:p>
            <a:pPr marL="0" indent="0">
              <a:buNone/>
            </a:pPr>
            <a:r>
              <a:rPr lang="el-GR" sz="2200" b="1" i="1" dirty="0" smtClean="0">
                <a:solidFill>
                  <a:schemeClr val="accent5">
                    <a:lumMod val="75000"/>
                  </a:schemeClr>
                </a:solidFill>
              </a:rPr>
              <a:t>(απείρου μήκους) κάθετα στη διεύθυνσή της</a:t>
            </a:r>
            <a:r>
              <a:rPr lang="el-GR" sz="2200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l-GR" sz="22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άρθρωση:  </a:t>
            </a:r>
            <a:r>
              <a:rPr lang="en-US" sz="2200" i="1" dirty="0" err="1"/>
              <a:t>u</a:t>
            </a:r>
            <a:r>
              <a:rPr lang="en-US" sz="2200" i="1" baseline="-25000" dirty="0" err="1"/>
              <a:t>x</a:t>
            </a:r>
            <a:r>
              <a:rPr lang="en-US" sz="2200" i="1" dirty="0"/>
              <a:t> </a:t>
            </a:r>
            <a:r>
              <a:rPr lang="el-GR" sz="2200" i="1" dirty="0" smtClean="0"/>
              <a:t>=</a:t>
            </a:r>
            <a:r>
              <a:rPr lang="en-US" sz="2200" i="1" dirty="0" smtClean="0"/>
              <a:t> </a:t>
            </a:r>
            <a:r>
              <a:rPr lang="en-US" sz="2200" i="1" dirty="0"/>
              <a:t>0, </a:t>
            </a:r>
            <a:r>
              <a:rPr lang="en-US" sz="2200" i="1" dirty="0" smtClean="0"/>
              <a:t>R</a:t>
            </a:r>
            <a:r>
              <a:rPr lang="en-US" sz="2200" i="1" baseline="-25000" dirty="0" smtClean="0"/>
              <a:t>x</a:t>
            </a:r>
            <a:r>
              <a:rPr lang="en-US" sz="2200" i="1" dirty="0"/>
              <a:t> ≠ </a:t>
            </a:r>
            <a:r>
              <a:rPr lang="en-US" sz="2200" i="1" dirty="0" smtClean="0"/>
              <a:t>0</a:t>
            </a:r>
            <a:r>
              <a:rPr lang="el-GR" sz="2200" i="1" dirty="0" smtClean="0"/>
              <a:t>,</a:t>
            </a:r>
            <a:r>
              <a:rPr lang="el-GR" sz="22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i="1" dirty="0" err="1"/>
              <a:t>u</a:t>
            </a:r>
            <a:r>
              <a:rPr lang="en-US" sz="2200" i="1" baseline="-25000" dirty="0" err="1"/>
              <a:t>y</a:t>
            </a:r>
            <a:r>
              <a:rPr lang="en-US" sz="2200" i="1" dirty="0"/>
              <a:t> = 0, </a:t>
            </a:r>
            <a:r>
              <a:rPr lang="en-US" sz="2200" i="1" dirty="0" err="1"/>
              <a:t>R</a:t>
            </a:r>
            <a:r>
              <a:rPr lang="en-US" sz="2200" i="1" baseline="-25000" dirty="0" err="1"/>
              <a:t>y</a:t>
            </a:r>
            <a:r>
              <a:rPr lang="en-US" sz="2200" i="1" dirty="0"/>
              <a:t> ≠ 0</a:t>
            </a:r>
            <a:r>
              <a:rPr lang="el-GR" sz="2200" i="1" dirty="0"/>
              <a:t>, φ</a:t>
            </a:r>
            <a:r>
              <a:rPr lang="en-US" sz="2200" i="1" dirty="0"/>
              <a:t> </a:t>
            </a:r>
            <a:r>
              <a:rPr lang="en-US" sz="2200" i="1" dirty="0" smtClean="0"/>
              <a:t>≠</a:t>
            </a:r>
            <a:r>
              <a:rPr lang="el-GR" sz="2200" i="1" dirty="0" smtClean="0"/>
              <a:t> 0, Μ = 0 </a:t>
            </a:r>
            <a:endParaRPr lang="en-US" sz="2200" i="1" dirty="0"/>
          </a:p>
          <a:p>
            <a:pPr marL="0" indent="0">
              <a:buNone/>
            </a:pPr>
            <a:r>
              <a:rPr lang="el-GR" sz="22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200" b="1" i="1" dirty="0" smtClean="0">
                <a:solidFill>
                  <a:schemeClr val="accent5">
                    <a:lumMod val="75000"/>
                  </a:schemeClr>
                </a:solidFill>
              </a:rPr>
              <a:t>Θεωρείται </a:t>
            </a:r>
            <a:r>
              <a:rPr lang="el-GR" sz="2200" b="1" i="1" dirty="0">
                <a:solidFill>
                  <a:schemeClr val="accent5">
                    <a:lumMod val="75000"/>
                  </a:schemeClr>
                </a:solidFill>
              </a:rPr>
              <a:t>ισοδύναμη με </a:t>
            </a:r>
            <a:r>
              <a:rPr lang="el-GR" sz="2200" b="1" i="1" dirty="0" smtClean="0">
                <a:solidFill>
                  <a:schemeClr val="accent5">
                    <a:lumMod val="75000"/>
                  </a:schemeClr>
                </a:solidFill>
              </a:rPr>
              <a:t>δύο τεμνόμενες δεσμικές </a:t>
            </a:r>
          </a:p>
          <a:p>
            <a:pPr marL="0" indent="0">
              <a:buNone/>
            </a:pPr>
            <a:r>
              <a:rPr lang="el-GR" sz="2200" b="1" i="1" dirty="0" smtClean="0">
                <a:solidFill>
                  <a:schemeClr val="accent5">
                    <a:lumMod val="75000"/>
                  </a:schemeClr>
                </a:solidFill>
              </a:rPr>
              <a:t>ράβδους.</a:t>
            </a:r>
            <a:endParaRPr lang="el-GR" sz="22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1" descr="Εικόνα συμβολισμού μιας δεσμικής ράβδου στη διεύθυνση χ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87789"/>
            <a:ext cx="1368152" cy="31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2" descr="Εικόνα συμβολισμού κύλισης που αντιστοιχεί σε μία δεσμική ράβδο κάθετη στη διεύθυνσή τη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81" y="3068960"/>
            <a:ext cx="1827000" cy="153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 descr="Εικόνα συμβολισμού άρθρωσης που ισοδυναμεί με δύο τεμνόμενες δεσμικές ράβδους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16" y="5013176"/>
            <a:ext cx="236718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88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Είδη συνδέσμων </a:t>
            </a:r>
            <a:r>
              <a:rPr lang="el-GR" sz="2800" b="1" dirty="0" smtClean="0"/>
              <a:t>(2)</a:t>
            </a:r>
            <a:endParaRPr lang="el-GR" sz="2800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5213176"/>
          </a:xfrm>
        </p:spPr>
        <p:txBody>
          <a:bodyPr>
            <a:normAutofit/>
          </a:bodyPr>
          <a:lstStyle/>
          <a:p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πάκτωση:  </a:t>
            </a:r>
            <a:r>
              <a:rPr lang="en-US" sz="2200" i="1" dirty="0" err="1" smtClean="0"/>
              <a:t>u</a:t>
            </a:r>
            <a:r>
              <a:rPr lang="en-US" sz="2200" i="1" baseline="-25000" dirty="0" err="1" smtClean="0"/>
              <a:t>x</a:t>
            </a:r>
            <a:r>
              <a:rPr lang="en-US" sz="2200" i="1" dirty="0" smtClean="0"/>
              <a:t> </a:t>
            </a:r>
            <a:r>
              <a:rPr lang="el-GR" sz="2200" i="1" dirty="0" smtClean="0"/>
              <a:t>=</a:t>
            </a:r>
            <a:r>
              <a:rPr lang="en-US" sz="2200" i="1" dirty="0" smtClean="0"/>
              <a:t> 0, R</a:t>
            </a:r>
            <a:r>
              <a:rPr lang="en-US" sz="2200" i="1" baseline="-25000" dirty="0" smtClean="0"/>
              <a:t>x</a:t>
            </a:r>
            <a:r>
              <a:rPr lang="en-US" sz="2200" i="1" dirty="0" smtClean="0"/>
              <a:t> ≠ 0</a:t>
            </a:r>
            <a:r>
              <a:rPr lang="el-GR" sz="2200" i="1" dirty="0" smtClean="0"/>
              <a:t>,</a:t>
            </a:r>
            <a:r>
              <a:rPr lang="el-GR" sz="22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i="1" dirty="0" err="1" smtClean="0"/>
              <a:t>u</a:t>
            </a:r>
            <a:r>
              <a:rPr lang="en-US" sz="2200" i="1" baseline="-25000" dirty="0" err="1" smtClean="0"/>
              <a:t>y</a:t>
            </a:r>
            <a:r>
              <a:rPr lang="en-US" sz="2200" i="1" dirty="0" smtClean="0"/>
              <a:t> = 0, </a:t>
            </a:r>
            <a:r>
              <a:rPr lang="en-US" sz="2200" i="1" dirty="0" err="1" smtClean="0"/>
              <a:t>R</a:t>
            </a:r>
            <a:r>
              <a:rPr lang="en-US" sz="2200" i="1" baseline="-25000" dirty="0" err="1" smtClean="0"/>
              <a:t>y</a:t>
            </a:r>
            <a:r>
              <a:rPr lang="en-US" sz="2200" i="1" dirty="0" smtClean="0"/>
              <a:t> ≠ 0</a:t>
            </a:r>
            <a:r>
              <a:rPr lang="el-GR" sz="2200" i="1" dirty="0" smtClean="0"/>
              <a:t>, φ</a:t>
            </a:r>
            <a:r>
              <a:rPr lang="en-US" sz="2200" i="1" dirty="0" smtClean="0"/>
              <a:t> </a:t>
            </a:r>
            <a:r>
              <a:rPr lang="el-GR" sz="2200" i="1" dirty="0" smtClean="0"/>
              <a:t>= 0, Μ</a:t>
            </a:r>
            <a:r>
              <a:rPr lang="en-US" sz="2200" i="1" dirty="0" smtClean="0"/>
              <a:t> ≠ </a:t>
            </a:r>
            <a:r>
              <a:rPr lang="el-GR" sz="2200" i="1" dirty="0" smtClean="0"/>
              <a:t>0 </a:t>
            </a:r>
          </a:p>
          <a:p>
            <a:pPr marL="0" indent="0">
              <a:spcBef>
                <a:spcPts val="0"/>
              </a:spcBef>
              <a:buNone/>
            </a:pPr>
            <a:endParaRPr lang="el-GR" sz="22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200" b="1" i="1" dirty="0" smtClean="0">
                <a:solidFill>
                  <a:schemeClr val="accent5">
                    <a:lumMod val="75000"/>
                  </a:schemeClr>
                </a:solidFill>
              </a:rPr>
              <a:t>Θεωρείται </a:t>
            </a:r>
            <a:r>
              <a:rPr lang="el-GR" sz="2200" b="1" i="1" dirty="0">
                <a:solidFill>
                  <a:schemeClr val="accent5">
                    <a:lumMod val="75000"/>
                  </a:schemeClr>
                </a:solidFill>
              </a:rPr>
              <a:t>ισοδύναμη με </a:t>
            </a:r>
            <a:r>
              <a:rPr lang="el-GR" sz="2200" b="1" i="1" dirty="0" smtClean="0">
                <a:solidFill>
                  <a:schemeClr val="accent5">
                    <a:lumMod val="75000"/>
                  </a:schemeClr>
                </a:solidFill>
              </a:rPr>
              <a:t>τρεις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200" b="1" i="1" dirty="0" smtClean="0">
                <a:solidFill>
                  <a:schemeClr val="accent5">
                    <a:lumMod val="75000"/>
                  </a:schemeClr>
                </a:solidFill>
              </a:rPr>
              <a:t>δεσμικές ράβδους συγκεντρωμένες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200" b="1" i="1" dirty="0" smtClean="0">
                <a:solidFill>
                  <a:schemeClr val="accent5">
                    <a:lumMod val="75000"/>
                  </a:schemeClr>
                </a:solidFill>
              </a:rPr>
              <a:t>σε μια πολύ μικρή περιοχή του δίσκου.</a:t>
            </a:r>
            <a:endParaRPr lang="el-GR" sz="22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κινητή πάκτωση</a:t>
            </a:r>
            <a:r>
              <a:rPr lang="el-GR" sz="2200" b="1" dirty="0">
                <a:solidFill>
                  <a:schemeClr val="accent5">
                    <a:lumMod val="75000"/>
                  </a:schemeClr>
                </a:solidFill>
              </a:rPr>
              <a:t>:  </a:t>
            </a:r>
            <a:r>
              <a:rPr lang="en-US" sz="2200" i="1" dirty="0" err="1"/>
              <a:t>u</a:t>
            </a:r>
            <a:r>
              <a:rPr lang="en-US" sz="2200" i="1" baseline="-25000" dirty="0" err="1"/>
              <a:t>x</a:t>
            </a:r>
            <a:r>
              <a:rPr lang="en-US" sz="2200" i="1" dirty="0"/>
              <a:t> </a:t>
            </a:r>
            <a:r>
              <a:rPr lang="el-GR" sz="2200" i="1" dirty="0"/>
              <a:t>=</a:t>
            </a:r>
            <a:r>
              <a:rPr lang="en-US" sz="2200" i="1" dirty="0"/>
              <a:t> 0, R</a:t>
            </a:r>
            <a:r>
              <a:rPr lang="en-US" sz="2200" i="1" baseline="-25000" dirty="0"/>
              <a:t>x</a:t>
            </a:r>
            <a:r>
              <a:rPr lang="en-US" sz="2200" i="1" dirty="0"/>
              <a:t> ≠ 0</a:t>
            </a:r>
            <a:r>
              <a:rPr lang="el-GR" sz="2200" i="1" dirty="0"/>
              <a:t>,</a:t>
            </a:r>
            <a:r>
              <a:rPr lang="el-GR" sz="2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i="1" dirty="0" err="1"/>
              <a:t>u</a:t>
            </a:r>
            <a:r>
              <a:rPr lang="en-US" sz="2200" i="1" baseline="-25000" dirty="0" err="1"/>
              <a:t>y</a:t>
            </a:r>
            <a:r>
              <a:rPr lang="en-US" sz="2200" i="1" dirty="0"/>
              <a:t> ≠ </a:t>
            </a:r>
            <a:r>
              <a:rPr lang="en-US" sz="2200" i="1" dirty="0" smtClean="0"/>
              <a:t>0</a:t>
            </a:r>
            <a:r>
              <a:rPr lang="en-US" sz="2200" i="1" dirty="0"/>
              <a:t>, </a:t>
            </a:r>
            <a:r>
              <a:rPr lang="en-US" sz="2200" i="1" dirty="0" err="1"/>
              <a:t>R</a:t>
            </a:r>
            <a:r>
              <a:rPr lang="en-US" sz="2200" i="1" baseline="-25000" dirty="0" err="1"/>
              <a:t>y</a:t>
            </a:r>
            <a:r>
              <a:rPr lang="en-US" sz="2200" i="1" dirty="0"/>
              <a:t> </a:t>
            </a:r>
            <a:r>
              <a:rPr lang="el-GR" sz="2200" i="1" dirty="0" smtClean="0"/>
              <a:t>= </a:t>
            </a:r>
            <a:r>
              <a:rPr lang="en-US" sz="2200" i="1" dirty="0" smtClean="0"/>
              <a:t>0</a:t>
            </a:r>
            <a:r>
              <a:rPr lang="el-GR" sz="2200" i="1" dirty="0"/>
              <a:t>, φ</a:t>
            </a:r>
            <a:r>
              <a:rPr lang="en-US" sz="2200" i="1" dirty="0"/>
              <a:t> </a:t>
            </a:r>
            <a:r>
              <a:rPr lang="el-GR" sz="2200" i="1" dirty="0"/>
              <a:t>= 0, Μ</a:t>
            </a:r>
            <a:r>
              <a:rPr lang="en-US" sz="2200" i="1" dirty="0"/>
              <a:t> ≠ </a:t>
            </a:r>
            <a:r>
              <a:rPr lang="el-GR" sz="2200" i="1" dirty="0"/>
              <a:t>0 </a:t>
            </a:r>
          </a:p>
          <a:p>
            <a:pPr marL="0" indent="0">
              <a:buNone/>
            </a:pPr>
            <a:r>
              <a:rPr lang="el-GR" sz="2200" b="1" i="1" dirty="0" smtClean="0">
                <a:solidFill>
                  <a:schemeClr val="accent5">
                    <a:lumMod val="75000"/>
                  </a:schemeClr>
                </a:solidFill>
              </a:rPr>
              <a:t>Είναι ισοδύναμη </a:t>
            </a:r>
            <a:r>
              <a:rPr lang="el-GR" sz="2200" b="1" i="1" dirty="0">
                <a:solidFill>
                  <a:schemeClr val="accent5">
                    <a:lumMod val="75000"/>
                  </a:schemeClr>
                </a:solidFill>
              </a:rPr>
              <a:t>με δύο </a:t>
            </a:r>
            <a:r>
              <a:rPr lang="el-GR" sz="2200" b="1" i="1" dirty="0" smtClean="0">
                <a:solidFill>
                  <a:schemeClr val="accent5">
                    <a:lumMod val="75000"/>
                  </a:schemeClr>
                </a:solidFill>
              </a:rPr>
              <a:t>παράλληλες δεσμικές </a:t>
            </a:r>
            <a:r>
              <a:rPr lang="el-GR" sz="2200" b="1" i="1" dirty="0">
                <a:solidFill>
                  <a:schemeClr val="accent5">
                    <a:lumMod val="75000"/>
                  </a:schemeClr>
                </a:solidFill>
              </a:rPr>
              <a:t>ράβδους.</a:t>
            </a:r>
          </a:p>
          <a:p>
            <a:pPr marL="0" indent="0">
              <a:buNone/>
            </a:pPr>
            <a:endParaRPr lang="el-GR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sz="2200" b="1" dirty="0" smtClean="0">
                <a:solidFill>
                  <a:schemeClr val="accent5">
                    <a:lumMod val="75000"/>
                  </a:schemeClr>
                </a:solidFill>
              </a:rPr>
              <a:t>δικινητή </a:t>
            </a:r>
            <a:r>
              <a:rPr lang="el-GR" sz="2200" b="1" dirty="0">
                <a:solidFill>
                  <a:schemeClr val="accent5">
                    <a:lumMod val="75000"/>
                  </a:schemeClr>
                </a:solidFill>
              </a:rPr>
              <a:t>πάκτωση:  </a:t>
            </a:r>
            <a:r>
              <a:rPr lang="en-US" sz="2200" i="1" dirty="0" err="1"/>
              <a:t>u</a:t>
            </a:r>
            <a:r>
              <a:rPr lang="en-US" sz="2200" i="1" baseline="-25000" dirty="0" err="1"/>
              <a:t>x</a:t>
            </a:r>
            <a:r>
              <a:rPr lang="en-US" sz="2200" i="1" dirty="0"/>
              <a:t> ≠ </a:t>
            </a:r>
            <a:r>
              <a:rPr lang="en-US" sz="2200" i="1" dirty="0" smtClean="0"/>
              <a:t>0</a:t>
            </a:r>
            <a:r>
              <a:rPr lang="en-US" sz="2200" i="1" dirty="0"/>
              <a:t>, R</a:t>
            </a:r>
            <a:r>
              <a:rPr lang="en-US" sz="2200" i="1" baseline="-25000" dirty="0"/>
              <a:t>x</a:t>
            </a:r>
            <a:r>
              <a:rPr lang="en-US" sz="2200" i="1" dirty="0"/>
              <a:t> </a:t>
            </a:r>
            <a:r>
              <a:rPr lang="el-GR" sz="2200" i="1" dirty="0" smtClean="0"/>
              <a:t>=</a:t>
            </a:r>
            <a:r>
              <a:rPr lang="en-US" sz="2200" i="1" dirty="0" smtClean="0"/>
              <a:t> </a:t>
            </a:r>
            <a:r>
              <a:rPr lang="en-US" sz="2200" i="1" dirty="0"/>
              <a:t>0</a:t>
            </a:r>
            <a:r>
              <a:rPr lang="el-GR" sz="2200" i="1" dirty="0"/>
              <a:t>,</a:t>
            </a:r>
            <a:r>
              <a:rPr lang="el-GR" sz="2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i="1" dirty="0" err="1"/>
              <a:t>u</a:t>
            </a:r>
            <a:r>
              <a:rPr lang="en-US" sz="2200" i="1" baseline="-25000" dirty="0" err="1"/>
              <a:t>y</a:t>
            </a:r>
            <a:r>
              <a:rPr lang="en-US" sz="2200" i="1" dirty="0"/>
              <a:t> ≠ 0, </a:t>
            </a:r>
            <a:r>
              <a:rPr lang="en-US" sz="2200" i="1" dirty="0" err="1"/>
              <a:t>R</a:t>
            </a:r>
            <a:r>
              <a:rPr lang="en-US" sz="2200" i="1" baseline="-25000" dirty="0" err="1"/>
              <a:t>y</a:t>
            </a:r>
            <a:r>
              <a:rPr lang="en-US" sz="2200" i="1" dirty="0"/>
              <a:t> </a:t>
            </a:r>
            <a:r>
              <a:rPr lang="el-GR" sz="2200" i="1" dirty="0"/>
              <a:t>= </a:t>
            </a:r>
            <a:r>
              <a:rPr lang="en-US" sz="2200" i="1" dirty="0"/>
              <a:t>0</a:t>
            </a:r>
            <a:r>
              <a:rPr lang="el-GR" sz="2200" i="1" dirty="0"/>
              <a:t>, φ</a:t>
            </a:r>
            <a:r>
              <a:rPr lang="en-US" sz="2200" i="1" dirty="0"/>
              <a:t> </a:t>
            </a:r>
            <a:r>
              <a:rPr lang="el-GR" sz="2200" i="1" dirty="0"/>
              <a:t>= 0, Μ</a:t>
            </a:r>
            <a:r>
              <a:rPr lang="en-US" sz="2200" i="1" dirty="0"/>
              <a:t> ≠ </a:t>
            </a:r>
            <a:r>
              <a:rPr lang="el-GR" sz="2200" i="1" dirty="0"/>
              <a:t>0 </a:t>
            </a:r>
          </a:p>
          <a:p>
            <a:pPr marL="0" indent="0">
              <a:buNone/>
            </a:pPr>
            <a:r>
              <a:rPr lang="el-GR" sz="2200" b="1" i="1" dirty="0">
                <a:solidFill>
                  <a:schemeClr val="accent5">
                    <a:lumMod val="75000"/>
                  </a:schemeClr>
                </a:solidFill>
              </a:rPr>
              <a:t>Θεωρείται ισοδύναμη με </a:t>
            </a:r>
            <a:r>
              <a:rPr lang="el-GR" sz="2200" b="1" i="1" dirty="0" smtClean="0">
                <a:solidFill>
                  <a:schemeClr val="accent5">
                    <a:lumMod val="75000"/>
                  </a:schemeClr>
                </a:solidFill>
              </a:rPr>
              <a:t>μια δεσμική ράβδο</a:t>
            </a:r>
            <a:r>
              <a:rPr lang="el-GR" sz="2200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l-GR" sz="22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1" descr="Εικόνα συμβολισμού πάκτωσης που ισοδυναμεί με τρεις δεσμικές ράβδους συγκεντρωμένες σε μια πολυ μικρή περιοχή του δίσκο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27311"/>
            <a:ext cx="3913037" cy="137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2" descr="Εικόνα συμβολισμού κινητής πάκτωσης που ισοδυναμεί με δύο παράλληλες δεσμικές ράβδ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77" y="3799507"/>
            <a:ext cx="827087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 descr="Εικόνα συμβολισμού δικινητής πάκτωσης που ισοδυναμεί με μία δεσμική ράβδο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8318"/>
          <a:stretch/>
        </p:blipFill>
        <p:spPr bwMode="auto">
          <a:xfrm>
            <a:off x="7881938" y="5157192"/>
            <a:ext cx="452982" cy="48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23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Εξισώσεις ισορροπίας</a:t>
            </a:r>
            <a:endParaRPr lang="el-G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40768"/>
                <a:ext cx="8712968" cy="5256584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400" dirty="0" smtClean="0"/>
                  <a:t>Για τον υπολογισμό των αντιδράσεων ενός δίσκου κατασκευάζεται αρχικά το </a:t>
                </a:r>
                <a:r>
                  <a:rPr lang="el-GR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διάγραμμα ελευθέρου σώματος</a:t>
                </a:r>
                <a:r>
                  <a:rPr lang="el-GR" sz="2400" dirty="0" smtClean="0"/>
                  <a:t>. Σε αυτό αποτυπώνονται τα εξωτερικά φορτία που ενεργούν σε αυτό, καθώς και οι αντιδράσεις που προκύπτουν από την αφαίρεση των στηρίξεων.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l-GR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400" dirty="0" smtClean="0"/>
                  <a:t>Οι εξωτερικές δυνάμεις </a:t>
                </a:r>
                <a:r>
                  <a:rPr lang="el-GR" sz="2400" i="1" dirty="0" smtClean="0"/>
                  <a:t>Ρ</a:t>
                </a:r>
                <a:r>
                  <a:rPr lang="el-GR" sz="2400" i="1" baseline="-25000" dirty="0" smtClean="0"/>
                  <a:t>1</a:t>
                </a:r>
                <a:r>
                  <a:rPr lang="el-GR" sz="2400" dirty="0" smtClean="0"/>
                  <a:t>, </a:t>
                </a:r>
                <a:r>
                  <a:rPr lang="el-GR" sz="2400" i="1" dirty="0" smtClean="0"/>
                  <a:t>Ρ</a:t>
                </a:r>
                <a:r>
                  <a:rPr lang="el-GR" sz="2400" i="1" baseline="-25000" dirty="0" smtClean="0"/>
                  <a:t>2</a:t>
                </a:r>
                <a:r>
                  <a:rPr lang="el-GR" sz="2400" dirty="0" smtClean="0"/>
                  <a:t> και </a:t>
                </a:r>
                <a:r>
                  <a:rPr lang="el-GR" sz="2400" i="1" dirty="0" smtClean="0"/>
                  <a:t>Ρ</a:t>
                </a:r>
                <a:r>
                  <a:rPr lang="el-GR" sz="2400" i="1" baseline="-25000" dirty="0" smtClean="0"/>
                  <a:t>3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400" dirty="0" smtClean="0"/>
                  <a:t>είναι γνωστές, ενώ οι αντιδράσεις </a:t>
                </a:r>
                <a:r>
                  <a:rPr lang="en-US" sz="2400" i="1" dirty="0" smtClean="0"/>
                  <a:t>R</a:t>
                </a:r>
                <a:r>
                  <a:rPr lang="en-US" sz="2400" i="1" baseline="-25000" dirty="0" smtClean="0"/>
                  <a:t>1</a:t>
                </a:r>
                <a:r>
                  <a:rPr lang="en-US" sz="2400" dirty="0" smtClean="0"/>
                  <a:t>, </a:t>
                </a:r>
                <a:r>
                  <a:rPr lang="en-US" sz="2400" i="1" dirty="0" smtClean="0"/>
                  <a:t>R</a:t>
                </a:r>
                <a:r>
                  <a:rPr lang="en-US" sz="2400" i="1" baseline="-25000" dirty="0" smtClean="0"/>
                  <a:t>2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400" dirty="0" smtClean="0"/>
                  <a:t>και </a:t>
                </a:r>
                <a:r>
                  <a:rPr lang="en-US" sz="2400" i="1" dirty="0" smtClean="0"/>
                  <a:t>R</a:t>
                </a:r>
                <a:r>
                  <a:rPr lang="en-US" sz="2400" i="1" baseline="-25000" dirty="0" smtClean="0"/>
                  <a:t>3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άγνωστες και υπολογίζονται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400" dirty="0" smtClean="0"/>
                  <a:t>μέσω των </a:t>
                </a:r>
                <a:r>
                  <a:rPr lang="el-GR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εξισώσεων ισορροπίας</a:t>
                </a:r>
                <a:r>
                  <a:rPr lang="el-GR" sz="24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l-G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=0,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0,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0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m:t>=0</m:t>
                    </m:r>
                  </m:oMath>
                </a14:m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0,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0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m:t>=0,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m:t>=0</m:t>
                    </m:r>
                  </m:oMath>
                </a14:m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l-GR" sz="2400" b="1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𝚪</m:t>
                            </m:r>
                          </m:sub>
                        </m:sSub>
                      </m:e>
                    </m:nary>
                  </m:oMath>
                </a14:m>
                <a:r>
                  <a:rPr lang="el-GR" sz="24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=0</a:t>
                </a:r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40768"/>
                <a:ext cx="8712968" cy="5256584"/>
              </a:xfrm>
              <a:blipFill rotWithShape="1">
                <a:blip r:embed="rId5"/>
                <a:stretch>
                  <a:fillRect l="-1049" t="-928" r="-1399" b="-100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8" name="Picture 1" descr="Εικόνα δίσκου στον οποίο ασκούνται γνωστές εξωτερικές δυνάμεις και άγνωστες αντιδράσεις που προκύπτουν από την αφαίρεση των στηρίξεων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51" y="2870745"/>
            <a:ext cx="3436937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62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Παρατηρήσεις πάνω στις εξισώσεις ισορροπίας</a:t>
            </a:r>
            <a:endParaRPr lang="el-GR" sz="2800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66124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u="sng" dirty="0" smtClean="0"/>
              <a:t>ΠΡΟΣΟΧΗ:</a:t>
            </a:r>
          </a:p>
          <a:p>
            <a:pPr marL="0">
              <a:spcBef>
                <a:spcPts val="0"/>
              </a:spcBef>
            </a:pPr>
            <a:r>
              <a:rPr lang="el-GR" sz="2400" dirty="0" smtClean="0"/>
              <a:t>Για τη 2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ομάδα εξισώσεων ισορροπίας: ο άξονας </a:t>
            </a:r>
            <a:r>
              <a:rPr lang="en-US" sz="2400" dirty="0" smtClean="0"/>
              <a:t>x</a:t>
            </a:r>
            <a:r>
              <a:rPr lang="el-GR" sz="2400" dirty="0" smtClean="0"/>
              <a:t> που θα επιλεγεί για τις προβολές των δυνάμεων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θα πρέπει να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μην είναι κάθετος </a:t>
            </a:r>
            <a:r>
              <a:rPr lang="el-GR" sz="2400" dirty="0" smtClean="0"/>
              <a:t>στην ευθεία ΑΒ,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που ενώνει τα σημεία ως προς τα οποία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υπολογίζονται οι ροπές.</a:t>
            </a:r>
            <a:endParaRPr lang="el-GR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buNone/>
            </a:pP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Για </a:t>
            </a:r>
            <a:r>
              <a:rPr lang="el-GR" sz="2400" dirty="0" smtClean="0"/>
              <a:t>την 3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</a:t>
            </a:r>
            <a:r>
              <a:rPr lang="el-GR" sz="2400" dirty="0"/>
              <a:t>ομάδα εξισώσεων </a:t>
            </a:r>
            <a:r>
              <a:rPr lang="el-GR" sz="2400" dirty="0" smtClean="0"/>
              <a:t>ισορροπίας: Περιορισμός τα 3 σημεία να μην βρίσκονται επί ευθείας.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Μπορεί γενικώς να αποφευχθεί η επίλυση 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σ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υστήματος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εξισώσεων </a:t>
            </a:r>
            <a:r>
              <a:rPr lang="el-GR" sz="2400" dirty="0" smtClean="0"/>
              <a:t>αν επιλεγούν ως Α, Β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και Γ, τα σημεία</a:t>
            </a:r>
            <a:r>
              <a:rPr lang="en-US" sz="2400" dirty="0" smtClean="0"/>
              <a:t> </a:t>
            </a:r>
            <a:r>
              <a:rPr lang="el-GR" sz="2400" dirty="0" smtClean="0"/>
              <a:t>τομής των φορέων των ράβδων.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(π.χ. στο σημείο Α του σχήματος οι ροπές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τ</a:t>
            </a:r>
            <a:r>
              <a:rPr lang="el-GR" sz="2400" dirty="0" smtClean="0"/>
              <a:t>ων 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1</a:t>
            </a:r>
            <a:r>
              <a:rPr lang="el-GR" sz="2400" dirty="0" smtClean="0"/>
              <a:t> και</a:t>
            </a:r>
            <a:r>
              <a:rPr lang="en-US" sz="2400" dirty="0" smtClean="0"/>
              <a:t> </a:t>
            </a:r>
            <a:r>
              <a:rPr lang="en-US" sz="2400" i="1" dirty="0" smtClean="0"/>
              <a:t>R</a:t>
            </a:r>
            <a:r>
              <a:rPr lang="el-GR" sz="2400" i="1" baseline="-25000" dirty="0" smtClean="0"/>
              <a:t>3 </a:t>
            </a:r>
            <a:r>
              <a:rPr lang="el-GR" sz="2400" dirty="0" smtClean="0"/>
              <a:t>μηδενίζονται, οπότε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υ</a:t>
            </a:r>
            <a:r>
              <a:rPr lang="el-GR" sz="2400" dirty="0" smtClean="0"/>
              <a:t>πολογίζεται κατευθείαν η</a:t>
            </a:r>
            <a:r>
              <a:rPr lang="en-US" sz="2400" dirty="0" smtClean="0"/>
              <a:t> 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2</a:t>
            </a:r>
            <a:r>
              <a:rPr lang="el-GR" sz="2400" dirty="0"/>
              <a:t>)</a:t>
            </a:r>
            <a:endParaRPr lang="en-US" sz="2400" baseline="-25000" dirty="0"/>
          </a:p>
          <a:p>
            <a:pPr marL="0" indent="0">
              <a:spcBef>
                <a:spcPts val="0"/>
              </a:spcBef>
              <a:buNone/>
            </a:pPr>
            <a:endParaRPr lang="en-US" sz="2400" baseline="-25000" dirty="0"/>
          </a:p>
          <a:p>
            <a:pPr marL="0" indent="0">
              <a:spcBef>
                <a:spcPts val="0"/>
              </a:spcBef>
              <a:buNone/>
            </a:pP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Object 1" descr="Εικόνα που δείχνει πως ο άξονας που θα επιλεγεί για τις προβολές των δυνάμεων δεν πρέπει να είναι κάθετος στην ευθεία ΑΒ, με Α και Β τα σημεία ως προς τα οποία υπολογίζονται οι ροπέ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878286"/>
              </p:ext>
            </p:extLst>
          </p:nvPr>
        </p:nvGraphicFramePr>
        <p:xfrm>
          <a:off x="6084168" y="1916832"/>
          <a:ext cx="2952328" cy="187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Picture (32-bit)" r:id="rId4" imgW="1409760" imgH="895320" progId="MetafileCompanion32.Picture.1">
                  <p:embed/>
                </p:oleObj>
              </mc:Choice>
              <mc:Fallback>
                <p:oleObj name="Picture (32-bit)" r:id="rId4" imgW="1409760" imgH="8953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4168" y="1916832"/>
                        <a:ext cx="2952328" cy="1875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 descr="Εικόνα που δείχνει τα σημεία τομής των ευθειών των δεσμικών ράβδων Α, Β και Γ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16298"/>
              </p:ext>
            </p:extLst>
          </p:nvPr>
        </p:nvGraphicFramePr>
        <p:xfrm>
          <a:off x="6399609" y="4149080"/>
          <a:ext cx="2636887" cy="263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Picture (32-bit)" r:id="rId6" imgW="1638360" imgH="1476360" progId="MetafileCompanion32.Picture.1">
                  <p:embed/>
                </p:oleObj>
              </mc:Choice>
              <mc:Fallback>
                <p:oleObj name="Picture (32-bit)" r:id="rId6" imgW="1638360" imgH="14763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99609" y="4149080"/>
                        <a:ext cx="2636887" cy="263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21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Υπερστατικότητα φορέα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u="sng" dirty="0" smtClean="0"/>
              <a:t>ΠΡΟΣΟΧΗ:</a:t>
            </a:r>
          </a:p>
          <a:p>
            <a:pPr marL="0">
              <a:spcBef>
                <a:spcPts val="0"/>
              </a:spcBef>
            </a:pPr>
            <a:r>
              <a:rPr lang="el-GR" sz="2400" dirty="0" smtClean="0"/>
              <a:t>Εάν προστεθούν επιπλέον δεσμικές ράβδοι, ο φορέας θα είναι στερεός αλλά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υπερστατικός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400" dirty="0" smtClean="0"/>
              <a:t>και όλες οι επιπλέον εξισώσεις ισορροπίας θα είναι γραμμικά εξαρτημένες από τις τρεις πρώτες, με αποτέλεσμα να μην επιλύεται το σύστημα (αυξάνεται ο αριθμός των αγνώστων αλλά όχι ο αριθμός των γραμμικά ανεξάρτητων εξισώσεων).</a:t>
            </a:r>
            <a:endParaRPr lang="el-GR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baseline="-25000" dirty="0"/>
          </a:p>
          <a:p>
            <a:pPr marL="0" indent="0">
              <a:spcBef>
                <a:spcPts val="0"/>
              </a:spcBef>
              <a:buNone/>
            </a:pP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2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Η θεώρηση των «μικρών μετακινήσεων» (1)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Τι είναι η θεώρηση των «μικρών μετακινήσεων»?</a:t>
            </a:r>
          </a:p>
          <a:p>
            <a:pPr marL="0" indent="0">
              <a:buNone/>
            </a:pPr>
            <a:r>
              <a:rPr lang="el-GR" sz="2600" dirty="0" smtClean="0"/>
              <a:t>Έστω ο πρόβολος του σχήματος, πακτωμένος στο κάτω άκρο, ενώ στο άνω άκρο του ασκούνται δύο δυνάμεις, μια κατακόρυφη και μια οριζόντια.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600" dirty="0" smtClean="0"/>
              <a:t>Σύμφωνα με τα γνωστά η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600" dirty="0"/>
              <a:t>ρ</a:t>
            </a:r>
            <a:r>
              <a:rPr lang="el-GR" sz="2600" dirty="0" smtClean="0"/>
              <a:t>οπή του υπολογίζεται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600" dirty="0"/>
              <a:t>ω</a:t>
            </a:r>
            <a:r>
              <a:rPr lang="el-GR" sz="2600" dirty="0" smtClean="0"/>
              <a:t>ς εξής:</a:t>
            </a:r>
          </a:p>
          <a:p>
            <a:pPr marL="0" indent="0">
              <a:spcBef>
                <a:spcPts val="0"/>
              </a:spcBef>
              <a:buNone/>
            </a:pPr>
            <a:endParaRPr lang="el-GR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600" b="1" i="1" dirty="0" smtClean="0"/>
              <a:t>        Μ=</a:t>
            </a:r>
            <a:r>
              <a:rPr lang="en-US" sz="2600" b="1" i="1" dirty="0" smtClean="0"/>
              <a:t>P</a:t>
            </a:r>
            <a:r>
              <a:rPr lang="en-US" sz="2600" b="1" i="1" baseline="-25000" dirty="0" smtClean="0"/>
              <a:t>H</a:t>
            </a:r>
            <a:r>
              <a:rPr lang="en-US" sz="2600" b="1" i="1" dirty="0" smtClean="0"/>
              <a:t>*</a:t>
            </a:r>
            <a:r>
              <a:rPr lang="en-US" sz="2600" b="1" i="1" dirty="0"/>
              <a:t>L</a:t>
            </a:r>
            <a:r>
              <a:rPr lang="en-US" sz="2600" b="1" i="1" dirty="0" smtClean="0"/>
              <a:t>  </a:t>
            </a:r>
            <a:r>
              <a:rPr lang="en-US" sz="2600" dirty="0" smtClean="0"/>
              <a:t>(</a:t>
            </a:r>
            <a:r>
              <a:rPr lang="el-GR" sz="2600" dirty="0" smtClean="0"/>
              <a:t>ροπή 1</a:t>
            </a:r>
            <a:r>
              <a:rPr lang="el-GR" sz="2600" baseline="30000" dirty="0" smtClean="0"/>
              <a:t>ης</a:t>
            </a:r>
            <a:r>
              <a:rPr lang="el-GR" sz="2600" dirty="0" smtClean="0"/>
              <a:t> τάξης)</a:t>
            </a:r>
            <a:endParaRPr lang="el-GR" sz="2600" dirty="0"/>
          </a:p>
        </p:txBody>
      </p:sp>
      <p:pic>
        <p:nvPicPr>
          <p:cNvPr id="4" name="Picture 1" descr="Εικόνα προβόλου που στο άνω άκρο του ασκείται οριζόντια και κατακόρυφη δύναμη και το αντίστοιχο διάγραμμα ροπώ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96" y="3068960"/>
            <a:ext cx="2857872" cy="327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88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Η θεώρηση των «μικρών μετακινήσεων» </a:t>
            </a:r>
            <a:r>
              <a:rPr lang="el-GR" sz="2800" b="1" dirty="0" smtClean="0"/>
              <a:t>(2)</a:t>
            </a:r>
            <a:endParaRPr lang="el-GR" sz="2800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Στην πραγματικότητα όμως ο πρόβολος θα καμπυλωθεί υπό τη δράση των δυνάμεων με αποτέλεσμα την ανάπτυξη μετακίνησης στην κορυφή του. Ταυτόχρονα, μετατοπίζεται και το σημείο εφαρμογής των δυνάμεων.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600" dirty="0" smtClean="0"/>
              <a:t>Τότε, η ροπή </a:t>
            </a:r>
            <a:r>
              <a:rPr lang="el-GR" sz="2600" dirty="0" smtClean="0"/>
              <a:t>θα</a:t>
            </a:r>
            <a:r>
              <a:rPr lang="en-US" sz="2600" dirty="0" smtClean="0"/>
              <a:t> </a:t>
            </a:r>
            <a:r>
              <a:rPr lang="el-GR" sz="2600" dirty="0" smtClean="0"/>
              <a:t>πρέπει </a:t>
            </a:r>
            <a:r>
              <a:rPr lang="el-GR" sz="2600" dirty="0" smtClean="0"/>
              <a:t>να υπολογιστεί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600" dirty="0" smtClean="0"/>
              <a:t>ως εξής: </a:t>
            </a:r>
          </a:p>
          <a:p>
            <a:pPr marL="0" indent="0">
              <a:spcBef>
                <a:spcPts val="0"/>
              </a:spcBef>
              <a:buNone/>
            </a:pPr>
            <a:endParaRPr lang="el-GR" sz="26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600" b="1" i="1" dirty="0"/>
              <a:t>Μ=</a:t>
            </a:r>
            <a:r>
              <a:rPr lang="en-US" sz="2600" b="1" i="1" dirty="0" smtClean="0"/>
              <a:t>P</a:t>
            </a:r>
            <a:r>
              <a:rPr lang="en-US" sz="2600" b="1" i="1" baseline="-25000" dirty="0" smtClean="0"/>
              <a:t>H</a:t>
            </a:r>
            <a:r>
              <a:rPr lang="en-US" sz="2600" b="1" i="1" dirty="0" smtClean="0"/>
              <a:t>*L</a:t>
            </a:r>
            <a:r>
              <a:rPr lang="el-GR" sz="2600" b="1" i="1" dirty="0" smtClean="0"/>
              <a:t>+</a:t>
            </a:r>
            <a:r>
              <a:rPr lang="en-US" sz="2600" b="1" i="1" dirty="0" smtClean="0"/>
              <a:t>P</a:t>
            </a:r>
            <a:r>
              <a:rPr lang="en-US" sz="2600" b="1" i="1" baseline="-25000" dirty="0" smtClean="0"/>
              <a:t>V</a:t>
            </a:r>
            <a:r>
              <a:rPr lang="en-US" sz="2600" b="1" i="1" dirty="0" smtClean="0"/>
              <a:t>*</a:t>
            </a:r>
            <a:r>
              <a:rPr lang="el-GR" sz="2600" b="1" i="1" dirty="0" smtClean="0"/>
              <a:t>δ </a:t>
            </a:r>
            <a:r>
              <a:rPr lang="en-US" sz="2600" b="1" i="1" dirty="0" smtClean="0"/>
              <a:t> </a:t>
            </a:r>
            <a:r>
              <a:rPr lang="en-US" sz="2600" dirty="0"/>
              <a:t>(</a:t>
            </a:r>
            <a:r>
              <a:rPr lang="el-GR" sz="2600" dirty="0"/>
              <a:t>ροπή </a:t>
            </a:r>
            <a:r>
              <a:rPr lang="el-GR" sz="2600" dirty="0" smtClean="0"/>
              <a:t>2</a:t>
            </a:r>
            <a:r>
              <a:rPr lang="el-GR" sz="2600" baseline="30000" dirty="0" smtClean="0"/>
              <a:t>ης</a:t>
            </a:r>
            <a:r>
              <a:rPr lang="el-GR" sz="2600" dirty="0" smtClean="0"/>
              <a:t> </a:t>
            </a:r>
            <a:r>
              <a:rPr lang="el-GR" sz="2600" dirty="0"/>
              <a:t>τάξης)</a:t>
            </a:r>
          </a:p>
          <a:p>
            <a:pPr marL="0" indent="0">
              <a:spcBef>
                <a:spcPts val="0"/>
              </a:spcBef>
              <a:buNone/>
            </a:pPr>
            <a:endParaRPr lang="el-GR" sz="2600" dirty="0"/>
          </a:p>
        </p:txBody>
      </p:sp>
      <p:pic>
        <p:nvPicPr>
          <p:cNvPr id="3074" name="Picture 1" descr="Εικόνα προβόλου που καμπυλώνεται υπό την επίδραση της οριζόντιας και κατακόρυφης δύναμης που ασκούνται στο άνω άκρο το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15144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9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Η θεώρηση των «μικρών μετακινήσεων» </a:t>
            </a:r>
            <a:r>
              <a:rPr lang="el-GR" sz="2800" b="1" dirty="0" smtClean="0"/>
              <a:t>(3)</a:t>
            </a:r>
            <a:endParaRPr lang="el-GR" sz="2800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παραμόρφωση του προβόλου οδήγησε στον υπολογισμό του επαυξητικού όρου</a:t>
            </a:r>
            <a:r>
              <a:rPr lang="en-US" sz="2400" dirty="0" smtClean="0"/>
              <a:t>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v</a:t>
            </a:r>
            <a:r>
              <a:rPr lang="en-US" sz="2400" dirty="0" smtClean="0"/>
              <a:t>*</a:t>
            </a:r>
            <a:r>
              <a:rPr lang="el-GR" sz="2400" dirty="0" smtClean="0"/>
              <a:t>δ.</a:t>
            </a:r>
          </a:p>
          <a:p>
            <a:pPr marL="0" indent="0">
              <a:buNone/>
            </a:pPr>
            <a:r>
              <a:rPr lang="el-GR" sz="2400" dirty="0" smtClean="0"/>
              <a:t>Όμως, η αύξηση αυτή στη ροπή θα έχει ως αποτέλεσμα επιπλέον παραμόρφωση, κατά συνέπεια επιπλέον ροπή κ.λ.π. Θα χρειαστεί, δηλαδή, μια επαναληπτική διαδικασία υπολογισμού.</a:t>
            </a:r>
          </a:p>
          <a:p>
            <a:pPr marL="0" indent="0">
              <a:buNone/>
            </a:pPr>
            <a:r>
              <a:rPr lang="el-GR" sz="2800" dirty="0" smtClean="0"/>
              <a:t>Το φαινόμενο αυτό το αγνοούμε θεωρώντας τις μετακινήσεις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«μικρές»</a:t>
            </a:r>
            <a:r>
              <a:rPr lang="el-GR" sz="2800" b="1" dirty="0" smtClean="0"/>
              <a:t>.</a:t>
            </a:r>
          </a:p>
          <a:p>
            <a:pPr marL="0" indent="0">
              <a:buNone/>
            </a:pPr>
            <a:r>
              <a:rPr lang="el-GR" sz="2400" dirty="0" smtClean="0"/>
              <a:t>Δηλαδή, οι μετακινήσεις είναι τόσο μικρές, ώστε η ένταση που προκαλείται ως αποτέλεσμα των μετακινήσεων, να μην επηρεάζει </a:t>
            </a:r>
            <a:r>
              <a:rPr lang="el-GR" sz="2400" b="1" dirty="0" smtClean="0"/>
              <a:t>σημαντικά</a:t>
            </a:r>
            <a:r>
              <a:rPr lang="el-GR" sz="2400" dirty="0" smtClean="0"/>
              <a:t> τον αρχικό υπολογισμό της ροπής (γραμμικότητα εξισώσεων ισορροπίας). </a:t>
            </a:r>
            <a:endParaRPr lang="el-GR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15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Παραδοχές στα πλαίσια της Στατικής </a:t>
            </a:r>
            <a:r>
              <a:rPr lang="el-GR" sz="2800" b="1" dirty="0" smtClean="0"/>
              <a:t>Ι (συνέχεια) </a:t>
            </a:r>
            <a:endParaRPr lang="el-GR" sz="2800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u="sng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l-GR" sz="2800" b="1" u="sng" dirty="0" smtClean="0">
                <a:solidFill>
                  <a:schemeClr val="accent5">
                    <a:lumMod val="75000"/>
                  </a:schemeClr>
                </a:solidFill>
              </a:rPr>
              <a:t>η παραδοχή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l-GR" sz="2800" dirty="0" smtClean="0"/>
              <a:t>τα σώματα θεωρούνται απολύτως στερεά.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800" dirty="0" smtClean="0"/>
              <a:t>Έστω το σώμα του σχήματος: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800" dirty="0"/>
              <a:t>Έ</a:t>
            </a:r>
            <a:r>
              <a:rPr lang="el-GR" sz="2800" dirty="0" smtClean="0"/>
              <a:t>να σώμα θεωρείται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στερεό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800" dirty="0"/>
              <a:t>ό</a:t>
            </a:r>
            <a:r>
              <a:rPr lang="el-GR" sz="2800" dirty="0" smtClean="0"/>
              <a:t>ταν, όσο μεγάλο φορτίο και αν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800" dirty="0"/>
              <a:t>ε</a:t>
            </a:r>
            <a:r>
              <a:rPr lang="el-GR" sz="2800" dirty="0" smtClean="0"/>
              <a:t>πιβληθεί σε αυτό, η απόσταση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800" dirty="0" smtClean="0"/>
              <a:t>Α-Β δεν αλλάζει.</a:t>
            </a:r>
          </a:p>
        </p:txBody>
      </p:sp>
      <p:pic>
        <p:nvPicPr>
          <p:cNvPr id="5122" name="Picture 1" descr="Εικόνα ενός σώματος στο οποίο έχουν επισημανθεί δύο σημεία Α και 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31671"/>
            <a:ext cx="2160240" cy="109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30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Η αρχή της επαλληλίας (1)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Οι δύο πρώτες παραδοχές δίνουν τη δυνατότητα εφαρμογής δύο βασικών αρχών: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Αρχή της επαλληλίας.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Έστω ο πρόβολος του σχήματος: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σ</a:t>
            </a:r>
            <a:r>
              <a:rPr lang="el-GR" sz="2400" dirty="0" smtClean="0"/>
              <a:t>τον οποίο ασκούνται οι δυνάμεις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A</a:t>
            </a:r>
            <a:r>
              <a:rPr lang="el-GR" sz="2400" dirty="0" smtClean="0"/>
              <a:t> και </a:t>
            </a:r>
            <a:r>
              <a:rPr lang="en-US" sz="2400" i="1" dirty="0" smtClean="0"/>
              <a:t>P</a:t>
            </a:r>
            <a:r>
              <a:rPr lang="el-GR" sz="2400" i="1" baseline="-25000" dirty="0" smtClean="0"/>
              <a:t>Β</a:t>
            </a:r>
            <a:r>
              <a:rPr lang="en-US" sz="2400" i="1" baseline="-25000" dirty="0" smtClean="0"/>
              <a:t> </a:t>
            </a:r>
            <a:endParaRPr lang="el-GR" sz="2400" i="1" baseline="-25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σε δύο διαφορετικά σημεία του και προκαλούν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τις ροπές</a:t>
            </a:r>
            <a:r>
              <a:rPr lang="en-US" sz="2400" i="1" dirty="0"/>
              <a:t> </a:t>
            </a:r>
            <a:r>
              <a:rPr lang="el-GR" sz="2400" i="1" dirty="0"/>
              <a:t>Μ</a:t>
            </a:r>
            <a:r>
              <a:rPr lang="en-US" sz="2400" i="1" baseline="-25000" dirty="0" smtClean="0"/>
              <a:t>A</a:t>
            </a:r>
            <a:r>
              <a:rPr lang="el-GR" sz="2400" dirty="0" smtClean="0"/>
              <a:t> </a:t>
            </a:r>
            <a:r>
              <a:rPr lang="el-GR" sz="2400" dirty="0"/>
              <a:t>και </a:t>
            </a:r>
            <a:r>
              <a:rPr lang="el-GR" sz="2400" i="1" dirty="0" smtClean="0"/>
              <a:t>Μ</a:t>
            </a:r>
            <a:r>
              <a:rPr lang="el-GR" sz="2400" i="1" baseline="-25000" dirty="0" smtClean="0"/>
              <a:t>Β </a:t>
            </a:r>
            <a:r>
              <a:rPr lang="el-GR" sz="2400" dirty="0" smtClean="0"/>
              <a:t>αντίστοιχα.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Εφαρμόζοντας την αρχή της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επαλληλίας μπορούμε να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υπολογίσουμε το ισοδύναμο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σύστημα του σχήματος: </a:t>
            </a:r>
          </a:p>
          <a:p>
            <a:pPr marL="0" indent="0">
              <a:buNone/>
            </a:pPr>
            <a:r>
              <a:rPr lang="el-GR" sz="2400" dirty="0" smtClean="0"/>
              <a:t> 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6147" name="Picture 1" descr="Εικόνα προβόλου στον οποίο ασκείται αρχικά δύναμη P στο σημείο Α προκαλώντας ροπή ΜΑ και ακολούθως, δύναμη P στο σημείο Β προκαλώντας ροπή Μ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2"/>
            <a:ext cx="2016224" cy="245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2" descr="Εικόνα της εφαρμογής της αρχής της επαλληλίας στον πρόβολο, που ασκούνται οι δυνάμεις P στα σημεία Α και Β, προκαλώντας ροπή ΜΑ+Μ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892675" cy="24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31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Η αρχή της επαλληλίας </a:t>
            </a:r>
            <a:r>
              <a:rPr lang="el-GR" sz="2800" b="1" dirty="0" smtClean="0"/>
              <a:t>(2)</a:t>
            </a:r>
            <a:endParaRPr lang="el-GR" sz="2800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23528" y="1207293"/>
            <a:ext cx="836327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600" b="1" u="sng" dirty="0" smtClean="0"/>
              <a:t>ΣΗΜΕΙΩΣΗ</a:t>
            </a:r>
            <a:r>
              <a:rPr lang="el-GR" sz="2600" b="1" dirty="0" smtClean="0"/>
              <a:t>:</a:t>
            </a:r>
          </a:p>
          <a:p>
            <a:pPr marL="0" indent="0">
              <a:buNone/>
            </a:pPr>
            <a:r>
              <a:rPr lang="el-GR" sz="2600" dirty="0" smtClean="0"/>
              <a:t>Εάν δε γίνει η παραδοχή του γραμμικά ελαστικού υλικού και των μικρών μετακινήσεων  δεν μπορεί να εφαρμοστεί η αρχή της επαλληλίας.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600" b="1" dirty="0" smtClean="0"/>
              <a:t>Παράδειγμα</a:t>
            </a:r>
            <a:r>
              <a:rPr lang="en-US" sz="2600" b="1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Έστω ψαθυρό υλικό με νόμο τάσεων-παραμορφώσεων</a:t>
            </a:r>
            <a:r>
              <a:rPr lang="el-GR" sz="2600" dirty="0"/>
              <a:t> </a:t>
            </a:r>
            <a:r>
              <a:rPr lang="el-GR" sz="2600" dirty="0" smtClean="0"/>
              <a:t>που δίνεται στο σχήμα.</a:t>
            </a:r>
          </a:p>
          <a:p>
            <a:pPr marL="0" indent="0">
              <a:buNone/>
            </a:pPr>
            <a:r>
              <a:rPr lang="el-GR" sz="2600" dirty="0" smtClean="0"/>
              <a:t>Έστω </a:t>
            </a:r>
            <a:r>
              <a:rPr lang="el-GR" sz="2600" i="1" dirty="0" smtClean="0"/>
              <a:t>σ</a:t>
            </a:r>
            <a:r>
              <a:rPr lang="el-GR" sz="2600" i="1" baseline="-25000" dirty="0" smtClean="0"/>
              <a:t>Α</a:t>
            </a:r>
            <a:r>
              <a:rPr lang="el-GR" sz="2600" i="1" dirty="0" smtClean="0"/>
              <a:t>, σ</a:t>
            </a:r>
            <a:r>
              <a:rPr lang="el-GR" sz="2600" i="1" baseline="-25000" dirty="0" smtClean="0"/>
              <a:t>Β</a:t>
            </a:r>
            <a:r>
              <a:rPr lang="el-GR" sz="2600" baseline="-25000" dirty="0" smtClean="0"/>
              <a:t> </a:t>
            </a:r>
            <a:r>
              <a:rPr lang="el-GR" sz="2600" dirty="0" smtClean="0"/>
              <a:t>οι τάσεις που προκαλούνται</a:t>
            </a:r>
          </a:p>
          <a:p>
            <a:pPr marL="0" indent="0">
              <a:buNone/>
            </a:pPr>
            <a:r>
              <a:rPr lang="el-GR" sz="2600" dirty="0" smtClean="0"/>
              <a:t>από τις ροπές </a:t>
            </a:r>
            <a:r>
              <a:rPr lang="el-GR" sz="2600" i="1" dirty="0" smtClean="0"/>
              <a:t>Μ</a:t>
            </a:r>
            <a:r>
              <a:rPr lang="el-GR" sz="2600" i="1" baseline="-25000" dirty="0" smtClean="0"/>
              <a:t>Α</a:t>
            </a:r>
            <a:r>
              <a:rPr lang="el-GR" sz="2600" i="1" dirty="0"/>
              <a:t>, </a:t>
            </a:r>
            <a:r>
              <a:rPr lang="el-GR" sz="2600" i="1" dirty="0" smtClean="0"/>
              <a:t>Μ</a:t>
            </a:r>
            <a:r>
              <a:rPr lang="el-GR" sz="2600" i="1" baseline="-25000" dirty="0" smtClean="0"/>
              <a:t>Β</a:t>
            </a:r>
            <a:r>
              <a:rPr lang="el-GR" sz="2600" baseline="-25000" dirty="0" smtClean="0"/>
              <a:t>  </a:t>
            </a:r>
            <a:r>
              <a:rPr lang="el-GR" sz="2600" dirty="0" smtClean="0"/>
              <a:t>αντίστοιχα.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600" dirty="0" smtClean="0"/>
              <a:t>Παρατηρείται ότι η κατάσταση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600" i="1" dirty="0" smtClean="0"/>
              <a:t>σ</a:t>
            </a:r>
            <a:r>
              <a:rPr lang="el-GR" sz="2600" i="1" baseline="-25000" dirty="0" smtClean="0"/>
              <a:t>Α</a:t>
            </a:r>
            <a:r>
              <a:rPr lang="el-GR" sz="2600" i="1" dirty="0" smtClean="0"/>
              <a:t>+σ</a:t>
            </a:r>
            <a:r>
              <a:rPr lang="el-GR" sz="2600" i="1" baseline="-25000" dirty="0" smtClean="0"/>
              <a:t>Β</a:t>
            </a:r>
            <a:r>
              <a:rPr lang="el-GR" sz="2600" baseline="-25000" dirty="0" smtClean="0"/>
              <a:t> </a:t>
            </a:r>
            <a:r>
              <a:rPr lang="el-GR" sz="2600" dirty="0" smtClean="0"/>
              <a:t>δεν είναι αποδεκτή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600" dirty="0" smtClean="0"/>
              <a:t>για το υλικό, καθώς αυτό θα έχει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600" dirty="0" smtClean="0"/>
              <a:t>αστοχήσει για μικρότερη τάση.</a:t>
            </a:r>
            <a:endParaRPr lang="el-GR" sz="2600" dirty="0"/>
          </a:p>
        </p:txBody>
      </p:sp>
      <p:pic>
        <p:nvPicPr>
          <p:cNvPr id="7170" name="Picture 1" descr="Εικόνα νόμου τάσεων παραμορφώσεων ψαθυρού υλικού, όπου φαίνεται ότι δε μπορεί να εφαρμοστεί η αρχή της επαλληλίας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2713" y="3212976"/>
            <a:ext cx="312378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7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Η αρχή της αποδέσμευσης</a:t>
            </a:r>
            <a:endParaRPr lang="el-GR" sz="2800" b="1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Αρχή της αποδέσμευσης.</a:t>
            </a:r>
          </a:p>
          <a:p>
            <a:pPr marL="0" indent="0">
              <a:buNone/>
            </a:pPr>
            <a:r>
              <a:rPr lang="el-GR" sz="2800" dirty="0" smtClean="0"/>
              <a:t>Με βάση την αρχή αυτή σχεδιάζεται το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διάγραμμα ελευθέρου σώματος</a:t>
            </a:r>
            <a:r>
              <a:rPr lang="el-GR" sz="2800" dirty="0" smtClean="0"/>
              <a:t>.</a:t>
            </a:r>
          </a:p>
          <a:p>
            <a:pPr marL="0" indent="0">
              <a:buNone/>
            </a:pPr>
            <a:r>
              <a:rPr lang="el-GR" sz="2600" dirty="0" smtClean="0"/>
              <a:t>Για παράδειγμα, εάν σε ένα σύστημα υπάρχει κάποιος σύνδεσμος, μπορεί αυτός να αφαιρεθεί εφόσον αντικατασταθεί με τη δύναμη που μεταφέρεται από αυτόν.</a:t>
            </a:r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r>
              <a:rPr lang="el-GR" sz="2600" i="1" dirty="0" smtClean="0"/>
              <a:t>Η αρχή της αποδέσμευσης βοηθάει στη μετατροπή του στατικού προβλήματος σε μαθηματικό πρόβλημα.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69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2068</Words>
  <Application>Microsoft Office PowerPoint</Application>
  <PresentationFormat>On-screen Show (4:3)</PresentationFormat>
  <Paragraphs>288</Paragraphs>
  <Slides>26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Picture (32-bit)</vt:lpstr>
      <vt:lpstr>ΣΤΑΤΙΚΗ Ι</vt:lpstr>
      <vt:lpstr>Παραδοχές στα πλαίσια της Στατικής Ι </vt:lpstr>
      <vt:lpstr>Η θεώρηση των «μικρών μετακινήσεων» (1)</vt:lpstr>
      <vt:lpstr>Η θεώρηση των «μικρών μετακινήσεων» (2)</vt:lpstr>
      <vt:lpstr>Η θεώρηση των «μικρών μετακινήσεων» (3)</vt:lpstr>
      <vt:lpstr>Παραδοχές στα πλαίσια της Στατικής Ι (συνέχεια) </vt:lpstr>
      <vt:lpstr>Η αρχή της επαλληλίας (1)</vt:lpstr>
      <vt:lpstr>Η αρχή της επαλληλίας (2)</vt:lpstr>
      <vt:lpstr>Η αρχή της αποδέσμευσης</vt:lpstr>
      <vt:lpstr>Δίσκος - ορισμός</vt:lpstr>
      <vt:lpstr>1ος τρόπος θεώρησης της κίνησης του δίσκου (1)</vt:lpstr>
      <vt:lpstr>1ος τρόπος θεώρησης της κίνησης του δίσκου (2)</vt:lpstr>
      <vt:lpstr>2ος τρόπος θεώρησης της κίνησης του δίσκου (1)</vt:lpstr>
      <vt:lpstr>2ος τρόπος θεώρησης της κίνησης του δίσκου (2)</vt:lpstr>
      <vt:lpstr>Ειδική περίπτωση κίνησης του δίσκου</vt:lpstr>
      <vt:lpstr>Παρατήρηση πάνω στη κίνηση ενός σημείου του δίσκου</vt:lpstr>
      <vt:lpstr>Σύνδεσμοι – μία δεσμική ράβδος</vt:lpstr>
      <vt:lpstr>Ισορροπία δίσκου με μία δεσμική ράβδο</vt:lpstr>
      <vt:lpstr>Δύο δεσμικές ράβδοι</vt:lpstr>
      <vt:lpstr>Ισορροπία δίσκου με δύο δεσμικές ράβδους</vt:lpstr>
      <vt:lpstr>Τρεις δεσμικές ράβδοι – ισοστατικότητα</vt:lpstr>
      <vt:lpstr>Είδη συνδέσμων (1)</vt:lpstr>
      <vt:lpstr>Είδη συνδέσμων (2)</vt:lpstr>
      <vt:lpstr>Εξισώσεις ισορροπίας</vt:lpstr>
      <vt:lpstr>Παρατηρήσεις πάνω στις εξισώσεις ισορροπίας</vt:lpstr>
      <vt:lpstr>Υπερστατικότητα φορέα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Georgiadi-Stefanidi</dc:creator>
  <cp:lastModifiedBy>kelly</cp:lastModifiedBy>
  <cp:revision>129</cp:revision>
  <dcterms:created xsi:type="dcterms:W3CDTF">2013-03-08T16:01:01Z</dcterms:created>
  <dcterms:modified xsi:type="dcterms:W3CDTF">2015-06-04T14:13:39Z</dcterms:modified>
</cp:coreProperties>
</file>