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4" r:id="rId10"/>
    <p:sldId id="265" r:id="rId11"/>
    <p:sldId id="270" r:id="rId12"/>
    <p:sldId id="271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FC4DD-E042-41A0-B972-95D6862F3D81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EB62C-B4EB-4916-B288-3FFCA74950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EB62C-B4EB-4916-B288-3FFCA74950B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EB62C-B4EB-4916-B288-3FFCA74950B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FC3A462-07AB-4525-AA7D-83744904E543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609C3E0-2115-4643-95A6-B032A65E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books.edu.gr/modules/ebook/show.php/DSGL-C134/152/1091,4008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82000" cy="1371600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ΘΡΗΣΚΕΥΤΙΚΑ Γ’ ΛΥΚΕΙΟΥ</a:t>
            </a:r>
            <a:endParaRPr lang="en-US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815062"/>
          </a:xfrm>
        </p:spPr>
        <p:txBody>
          <a:bodyPr/>
          <a:lstStyle/>
          <a:p>
            <a:r>
              <a:rPr lang="el-GR" dirty="0"/>
              <a:t>Επιμέλεια</a:t>
            </a:r>
            <a:r>
              <a:rPr lang="en-US" dirty="0"/>
              <a:t>:</a:t>
            </a:r>
            <a:r>
              <a:rPr lang="el-GR" dirty="0"/>
              <a:t> </a:t>
            </a:r>
            <a:r>
              <a:rPr lang="el-GR" dirty="0" err="1"/>
              <a:t>Μαρίλη</a:t>
            </a:r>
            <a:r>
              <a:rPr lang="el-GR" dirty="0"/>
              <a:t> Αντωνίου</a:t>
            </a:r>
          </a:p>
          <a:p>
            <a:r>
              <a:rPr lang="el-GR" dirty="0"/>
              <a:t>                     Κατερίνα </a:t>
            </a:r>
            <a:r>
              <a:rPr lang="el-GR" dirty="0" err="1"/>
              <a:t>Σακαβάλα</a:t>
            </a:r>
            <a:endParaRPr lang="el-GR" dirty="0"/>
          </a:p>
          <a:p>
            <a:r>
              <a:rPr lang="el-GR" dirty="0"/>
              <a:t>                      Όλγα </a:t>
            </a:r>
            <a:r>
              <a:rPr lang="el-GR" dirty="0" err="1"/>
              <a:t>Σκάρλα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>
                <a:latin typeface="Times New Roman" pitchFamily="18" charset="0"/>
                <a:cs typeface="Times New Roman" pitchFamily="18" charset="0"/>
              </a:rPr>
              <a:t>ΔΟΜΗ ΟΙΚΟΓΕΝΕΙΑΣ ΓΙΑ ΤΗΝ ΕΚΚΛΗΣΙΑ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Αγαπητική</a:t>
            </a:r>
            <a:r>
              <a:rPr lang="el-GR" dirty="0"/>
              <a:t> συνύπαρξη</a:t>
            </a:r>
          </a:p>
          <a:p>
            <a:endParaRPr lang="el-GR" dirty="0"/>
          </a:p>
          <a:p>
            <a:r>
              <a:rPr lang="el-GR" dirty="0"/>
              <a:t>Μοναδικότητα κάθε προσώπου</a:t>
            </a:r>
          </a:p>
          <a:p>
            <a:r>
              <a:rPr lang="el-GR" dirty="0"/>
              <a:t>Οικογένεια ως πείραμα από αγάπη και αδελφικότητα</a:t>
            </a:r>
          </a:p>
          <a:p>
            <a:r>
              <a:rPr lang="el-GR" dirty="0"/>
              <a:t>Οικογένεια συνειδητή απόφαση</a:t>
            </a:r>
          </a:p>
          <a:p>
            <a:r>
              <a:rPr lang="el-GR" dirty="0"/>
              <a:t>Παιδί ανεξάρτητη οντότητα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64936"/>
          </a:xfrm>
        </p:spPr>
        <p:txBody>
          <a:bodyPr/>
          <a:lstStyle/>
          <a:p>
            <a:pPr marL="109728" indent="0">
              <a:buNone/>
            </a:pPr>
            <a:r>
              <a:rPr lang="el-GR" dirty="0"/>
              <a:t>Οι 3 έξοδοι του ανθρώπου(</a:t>
            </a:r>
            <a:r>
              <a:rPr lang="el-GR" dirty="0" err="1"/>
              <a:t>Εριχ</a:t>
            </a:r>
            <a:r>
              <a:rPr lang="el-GR" dirty="0"/>
              <a:t> </a:t>
            </a:r>
            <a:r>
              <a:rPr lang="el-GR" dirty="0" err="1"/>
              <a:t>Φρομ,Το</a:t>
            </a:r>
            <a:r>
              <a:rPr lang="el-GR" dirty="0"/>
              <a:t> δόγμα του Χριστού):</a:t>
            </a:r>
          </a:p>
          <a:p>
            <a:pPr marL="109728" indent="0">
              <a:buNone/>
            </a:pPr>
            <a:endParaRPr lang="el-GR" dirty="0"/>
          </a:p>
          <a:p>
            <a:pPr marL="109728" indent="0">
              <a:buNone/>
            </a:pPr>
            <a:endParaRPr lang="el-GR" dirty="0"/>
          </a:p>
          <a:p>
            <a:pPr marL="109728" indent="0">
              <a:buNone/>
            </a:pPr>
            <a:endParaRPr lang="el-GR" dirty="0"/>
          </a:p>
          <a:p>
            <a:pPr marL="109728" indent="0">
              <a:buNone/>
            </a:pPr>
            <a:endParaRPr lang="el-GR" dirty="0"/>
          </a:p>
          <a:p>
            <a:pPr marL="109728" indent="0">
              <a:buNone/>
            </a:pPr>
            <a:endParaRPr lang="el-GR" dirty="0"/>
          </a:p>
          <a:p>
            <a:pPr marL="109728" indent="0">
              <a:buNone/>
            </a:pPr>
            <a:r>
              <a:rPr lang="el-GR" dirty="0"/>
              <a:t>Μήτρα                   στήθος                 αγκαλιά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95400" y="1676400"/>
            <a:ext cx="0" cy="198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886200" y="1676400"/>
            <a:ext cx="0" cy="198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248400" y="1676400"/>
            <a:ext cx="0" cy="198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37761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Απαραίτητη η Τρίτη έξοδος. Το παιδί πρέπει να γίνει μια ανεξάρτητη προσωπικότητα. Αυτό </a:t>
            </a:r>
            <a:r>
              <a:rPr lang="el-GR" dirty="0" err="1"/>
              <a:t>δυσχερερένεται</a:t>
            </a:r>
            <a:r>
              <a:rPr lang="el-GR" dirty="0"/>
              <a:t>, επειδή ο γονιός, φέρει το προσωπείο της αγάπης, της κτητικής αγάπης. Έτσι διατηρείται η εξάρτηση.</a:t>
            </a:r>
          </a:p>
          <a:p>
            <a:endParaRPr lang="el-GR" dirty="0"/>
          </a:p>
          <a:p>
            <a:r>
              <a:rPr lang="el-GR" dirty="0"/>
              <a:t>Άγιος Ιωάννης ο Χρυσόστομος: Σημαντικότερη η </a:t>
            </a:r>
            <a:r>
              <a:rPr lang="el-GR" dirty="0" err="1"/>
              <a:t>τεκνοτροφία</a:t>
            </a:r>
            <a:r>
              <a:rPr lang="el-GR" dirty="0"/>
              <a:t> και όχι η τεκνογονία.</a:t>
            </a:r>
          </a:p>
          <a:p>
            <a:endParaRPr lang="el-GR" dirty="0"/>
          </a:p>
          <a:p>
            <a:r>
              <a:rPr lang="el-GR" dirty="0"/>
              <a:t>Όμως, τα παιδιά έχουν ανάγκη την πείρα και την καθοδήγηση των γονιών τους, χωρίς την ψευδαίσθηση ότι τα πάντα γύρω τους είναι υπηρέτες τους. Απαραίτητος ο σεβασμός απέναντι στα πρόσωπα των γονιών.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14666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img3_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838200"/>
            <a:ext cx="4343400" cy="5307048"/>
          </a:xfrm>
        </p:spPr>
      </p:pic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>
                <a:latin typeface="Times New Roman" pitchFamily="18" charset="0"/>
                <a:cs typeface="Times New Roman" pitchFamily="18" charset="0"/>
              </a:rPr>
              <a:t>ΑΜΒΛΩΣΗ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Εκκλησία απαγορεύει την άμβλωση </a:t>
            </a:r>
          </a:p>
          <a:p>
            <a:r>
              <a:rPr lang="el-GR" dirty="0"/>
              <a:t>αφαιρείται μια ανθρώπινη ζωή, ματαιώνεται ένα δώρο του Θεού</a:t>
            </a:r>
          </a:p>
          <a:p>
            <a:r>
              <a:rPr lang="el-GR" dirty="0"/>
              <a:t>Επιτρεπτή σε «ειδικές» περιπτώσεις από την Εκκλησία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9200"/>
            <a:ext cx="7924800" cy="5355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«Με την πίστη, δηλαδή την εμπιστοσύνη, προς το </a:t>
            </a:r>
            <a:r>
              <a:rPr lang="el-GR" dirty="0" err="1"/>
              <a:t>δωρεοδότη</a:t>
            </a:r>
            <a:r>
              <a:rPr lang="el-GR" dirty="0"/>
              <a:t> Θεό, με αίσθημα προσωπικής ευθύνης, με την κατάλληλη και έγκαιρη προετοιμασία του ζευγαριού για την τεκνογονία και με την επίκληση της βοήθειάς Του για να διευθετηθούν τα προβλήματα μιας ανεπιθύμητης εγκυμοσύνης, καλείται ο χριστιανός να δώσει τη μάχη της ζωής ενάντια στο θάνατο παίρνοντας το μέρος του "</a:t>
            </a:r>
            <a:r>
              <a:rPr lang="el-GR" b="1" dirty="0"/>
              <a:t>αρχηγού της ζωής</a:t>
            </a:r>
            <a:r>
              <a:rPr lang="el-GR" dirty="0"/>
              <a:t>" »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>
                <a:latin typeface="Times New Roman" pitchFamily="18" charset="0"/>
                <a:cs typeface="Times New Roman" pitchFamily="18" charset="0"/>
              </a:rPr>
              <a:t>ΣΩΜΑ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ΤΑΦΟΣ, ΠΕΡΙΒΛΗΜΑ Ή ΚΑΤΙ ΑΛΛΟ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227576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στοιχείο της ταυτότητας του ανθρώπου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Με το προπατορικό αμάρτημα, με την απομάκρυνσή του από το Θεό ,υποδούλωσή του στη φθορά και το θάνατο 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Όταν υποτάσσεται στα πάθη, το σώμα αυτονομείται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σάρκα αποκαλείται η αυτονομημένη ύπαρξη, η αποκομμένη από τον Θεό, που λειτουργεί με τρόπο αδιέξοδο, αφού προσπαθεί να αντλήσει ζωή από τον θνητό εαυτό της.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pic3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609600"/>
            <a:ext cx="5195883" cy="5811838"/>
          </a:xfrm>
        </p:spPr>
      </p:pic>
      <p:sp>
        <p:nvSpPr>
          <p:cNvPr id="5" name="4 - Ορθογώνιο"/>
          <p:cNvSpPr/>
          <p:nvPr/>
        </p:nvSpPr>
        <p:spPr>
          <a:xfrm>
            <a:off x="5181600" y="1600200"/>
            <a:ext cx="396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/>
              <a:t/>
            </a:r>
            <a:br>
              <a:rPr lang="el-GR" i="1" dirty="0"/>
            </a:br>
            <a:endParaRPr lang="el-GR" i="1" dirty="0"/>
          </a:p>
          <a:p>
            <a:r>
              <a:rPr lang="el-GR" dirty="0"/>
              <a:t/>
            </a:r>
            <a:br>
              <a:rPr lang="el-GR" dirty="0"/>
            </a:br>
            <a:endParaRPr lang="en-US" dirty="0"/>
          </a:p>
        </p:txBody>
      </p:sp>
      <p:sp>
        <p:nvSpPr>
          <p:cNvPr id="6" name="5 - TextBox"/>
          <p:cNvSpPr txBox="1"/>
          <p:nvPr/>
        </p:nvSpPr>
        <p:spPr>
          <a:xfrm>
            <a:off x="7239000" y="2514600"/>
            <a:ext cx="160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http://ebooks.edu.gr/modules/ebook/show.php/DSGL-C134/152/1091,4008/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pPr algn="ctr"/>
            <a:r>
              <a:rPr lang="el-GR" b="1" dirty="0">
                <a:solidFill>
                  <a:schemeClr val="bg1">
                    <a:lumMod val="20000"/>
                    <a:lumOff val="80000"/>
                  </a:schemeClr>
                </a:solidFill>
              </a:rPr>
              <a:t>ΤΑ ΔΥΟ ΦΥΛΑ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Γάμος</a:t>
            </a: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solidFill>
                <a:schemeClr val="bg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Απόσπασμα ακολουθίας</a:t>
            </a:r>
          </a:p>
          <a:p>
            <a:pPr>
              <a:buNone/>
            </a:pPr>
            <a:endParaRPr lang="el-GR" dirty="0">
              <a:solidFill>
                <a:schemeClr val="bg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Μισά όντα, ανολοκλήρωτα που αναζητούν την αλληλοσυμπλήρωση από το αντίθετο φύλο</a:t>
            </a:r>
          </a:p>
          <a:p>
            <a:pPr>
              <a:buNone/>
            </a:pPr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Δεδομένο το σχήμα άνδρας- γυναίκα</a:t>
            </a:r>
          </a:p>
          <a:p>
            <a:pPr>
              <a:buNone/>
            </a:pPr>
            <a:endParaRPr lang="el-GR" dirty="0">
              <a:solidFill>
                <a:schemeClr val="bg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Για την Εκκλησία, πραγματώνεται μέσα από το γάμο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7086600" y="4876800"/>
            <a:ext cx="609600" cy="1588"/>
          </a:xfrm>
          <a:prstGeom prst="straightConnector1">
            <a:avLst/>
          </a:prstGeom>
          <a:ln w="25400">
            <a:solidFill>
              <a:schemeClr val="bg1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07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Σεξουαλικότητα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οδός για την πραγμάτωση μιας προσωπικής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ερωτικής κοινωνίας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Πηγή και του θείου έρωτα (του ανοίγματος προς τον Θεό) και του ανθρώπινου έρωτα (του ανοίγματος προς τον άνθρωπο) είναι ο ίδιος ο τρόπος ύπαρξης του Θεού            σύνδεση ερωτικού και θρησκευτικού στοιχείου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362200" y="4495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img3_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90600"/>
            <a:ext cx="7442096" cy="5026025"/>
          </a:xfrm>
        </p:spPr>
      </p:pic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</a:rPr>
              <a:t>Το πρόβλημα της Εκκλησίας είναι πως η σχέση χωρίς γάμο κάνει τον έρωτα φθαρτό</a:t>
            </a:r>
          </a:p>
          <a:p>
            <a:pPr>
              <a:buNone/>
            </a:pPr>
            <a:endParaRPr lang="el-GR" dirty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el-GR" dirty="0">
                <a:solidFill>
                  <a:schemeClr val="bg1">
                    <a:lumMod val="20000"/>
                    <a:lumOff val="80000"/>
                  </a:schemeClr>
                </a:solidFill>
              </a:rPr>
              <a:t>το μυστήριο του γάμου εντάσσει το ζευγάρι μέσα σε μια κοινότητα            η εκκλησία συνδέεται με την κοινωνία. Το βιβλίο δεν αναφέρεται σε άλλες μορφές.</a:t>
            </a:r>
          </a:p>
          <a:p>
            <a:endParaRPr lang="en-US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4495800" y="4267200"/>
            <a:ext cx="762000" cy="1588"/>
          </a:xfrm>
          <a:prstGeom prst="straightConnector1">
            <a:avLst/>
          </a:prstGeom>
          <a:ln>
            <a:solidFill>
              <a:schemeClr val="bg1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ιστορία απέδειξε πως ανάγκη για το θείο και η ερμηνεία του δε σταματά, αλλά αποκτά μορφές πιο συμβατές στη σύγχρονη ζωή, μια καινούρια οργάνωση . Το βιβλίο δεν έχει αλλάξει σε κείμενα εδώ και 20 χρόνια. Δεν είναι σύγχρονο. 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Το προβληματικό στοιχείο είναι πως απευθύνεται σε μαθητές Γ’ λυκείου. Επαναλαμβάνεται, δεν αναφέρεται ξεκάθαρα στις θέσεις του, </a:t>
            </a:r>
            <a:r>
              <a:rPr lang="el-GR" dirty="0" smtClean="0"/>
              <a:t>ομολογιακού χαρακτήρα </a:t>
            </a:r>
            <a:r>
              <a:rPr lang="el-GR" dirty="0" smtClean="0"/>
              <a:t>κι </a:t>
            </a:r>
            <a:r>
              <a:rPr lang="el-GR" dirty="0"/>
              <a:t>όχι </a:t>
            </a:r>
            <a:r>
              <a:rPr lang="el-GR" dirty="0" smtClean="0"/>
              <a:t>γνώσεων περί </a:t>
            </a:r>
            <a:r>
              <a:rPr lang="el-GR" dirty="0"/>
              <a:t>θρησκείας, χωρίς </a:t>
            </a:r>
            <a:r>
              <a:rPr lang="el-GR" dirty="0" smtClean="0"/>
              <a:t>να </a:t>
            </a:r>
            <a:r>
              <a:rPr lang="el-GR" dirty="0"/>
              <a:t>επικεντρώνεται στους σχεδόν ενήλικες αναγνώστες του.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itchFamily="18" charset="0"/>
                <a:cs typeface="Times New Roman" pitchFamily="18" charset="0"/>
              </a:rPr>
              <a:t>ΟΙΚΟΓΕΝΕΙΑ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Βασικός παράγοντας κοινωνικοποίησης του ατόμου</a:t>
            </a:r>
          </a:p>
          <a:p>
            <a:r>
              <a:rPr lang="el-GR" dirty="0"/>
              <a:t>Μορφές</a:t>
            </a:r>
            <a:r>
              <a:rPr lang="en-US" dirty="0"/>
              <a:t>:</a:t>
            </a:r>
            <a:r>
              <a:rPr lang="el-GR" dirty="0"/>
              <a:t>              Πυρηνική</a:t>
            </a:r>
          </a:p>
          <a:p>
            <a:endParaRPr lang="el-GR" dirty="0"/>
          </a:p>
          <a:p>
            <a:pPr>
              <a:buNone/>
            </a:pPr>
            <a:r>
              <a:rPr lang="el-GR" dirty="0"/>
              <a:t>                                 Ευρεία</a:t>
            </a:r>
          </a:p>
          <a:p>
            <a:r>
              <a:rPr lang="el-GR" dirty="0"/>
              <a:t>Καμία αναφορά στη </a:t>
            </a:r>
            <a:r>
              <a:rPr lang="el-GR" dirty="0" err="1"/>
              <a:t>μονογονεϊκή</a:t>
            </a:r>
            <a:endParaRPr lang="el-GR" dirty="0"/>
          </a:p>
          <a:p>
            <a:r>
              <a:rPr lang="el-GR" dirty="0"/>
              <a:t>Δεδομένο σχήμα άνδρας-γυναίκα</a:t>
            </a:r>
            <a:endParaRPr lang="en-US" dirty="0"/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>
            <a:off x="2590800" y="3505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2590800" y="4267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Προσαρμοσμένος 1">
      <a:dk1>
        <a:sysClr val="windowText" lastClr="000000"/>
      </a:dk1>
      <a:lt1>
        <a:srgbClr val="ACD2D5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675</TotalTime>
  <Words>402</Words>
  <Application>Microsoft Office PowerPoint</Application>
  <PresentationFormat>Προβολή στην οθόνη (4:3)</PresentationFormat>
  <Paragraphs>65</Paragraphs>
  <Slides>15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Αστικό</vt:lpstr>
      <vt:lpstr>ΘΡΗΣΚΕΥΤΙΚΑ Γ’ ΛΥΚΕΙΟΥ</vt:lpstr>
      <vt:lpstr>ΣΩΜΑ: ΤΑΦΟΣ, ΠΕΡΙΒΛΗΜΑ Ή ΚΑΤΙ ΑΛΛΟ</vt:lpstr>
      <vt:lpstr>Διαφάνεια 3</vt:lpstr>
      <vt:lpstr>ΤΑ ΔΥΟ ΦΥΛΑ</vt:lpstr>
      <vt:lpstr>Διαφάνεια 5</vt:lpstr>
      <vt:lpstr>Διαφάνεια 6</vt:lpstr>
      <vt:lpstr>Διαφάνεια 7</vt:lpstr>
      <vt:lpstr>Διαφάνεια 8</vt:lpstr>
      <vt:lpstr>ΟΙΚΟΓΕΝΕΙΑ</vt:lpstr>
      <vt:lpstr>ΔΟΜΗ ΟΙΚΟΓΕΝΕΙΑΣ ΓΙΑ ΤΗΝ ΕΚΚΛΗΣΙΑ</vt:lpstr>
      <vt:lpstr>Διαφάνεια 11</vt:lpstr>
      <vt:lpstr>Διαφάνεια 12</vt:lpstr>
      <vt:lpstr>Διαφάνεια 13</vt:lpstr>
      <vt:lpstr>ΑΜΒΛΩΣΗ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ΒΙΟΛΟΓΙΚΗ ΔΙΑΣΤΑΣΗ ΤΟΥ ΑΝΘΡΩΠΟΥ</dc:title>
  <dc:creator>Windows User</dc:creator>
  <cp:lastModifiedBy>Windows User</cp:lastModifiedBy>
  <cp:revision>59</cp:revision>
  <dcterms:created xsi:type="dcterms:W3CDTF">2016-11-14T10:50:53Z</dcterms:created>
  <dcterms:modified xsi:type="dcterms:W3CDTF">2016-12-01T14:34:41Z</dcterms:modified>
</cp:coreProperties>
</file>