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66" r:id="rId5"/>
    <p:sldId id="259" r:id="rId6"/>
    <p:sldId id="260" r:id="rId7"/>
    <p:sldId id="262" r:id="rId8"/>
    <p:sldId id="261" r:id="rId9"/>
    <p:sldId id="263" r:id="rId10"/>
    <p:sldId id="264" r:id="rId11"/>
    <p:sldId id="265" r:id="rId12"/>
    <p:sldId id="267" r:id="rId13"/>
    <p:sldId id="268" r:id="rId14"/>
    <p:sldId id="269" r:id="rId15"/>
    <p:sldId id="270" r:id="rId16"/>
    <p:sldId id="271" r:id="rId17"/>
    <p:sldId id="272" r:id="rId18"/>
    <p:sldId id="273" r:id="rId19"/>
    <p:sldId id="274" r:id="rId20"/>
    <p:sldId id="276" r:id="rId21"/>
    <p:sldId id="277" r:id="rId22"/>
    <p:sldId id="275" r:id="rId2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40074" autoAdjust="0"/>
    <p:restoredTop sz="94660"/>
  </p:normalViewPr>
  <p:slideViewPr>
    <p:cSldViewPr snapToGrid="0">
      <p:cViewPr varScale="1">
        <p:scale>
          <a:sx n="73" d="100"/>
          <a:sy n="73" d="100"/>
        </p:scale>
        <p:origin x="-126" y="-102"/>
      </p:cViewPr>
      <p:guideLst>
        <p:guide orient="horz" pos="2160"/>
        <p:guide pos="3840"/>
      </p:guideLst>
    </p:cSldViewPr>
  </p:slideViewPr>
  <p:notesTextViewPr>
    <p:cViewPr>
      <p:scale>
        <a:sx n="1" d="1"/>
        <a:sy n="1" d="1"/>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915128" y="1788454"/>
            <a:ext cx="8361229" cy="2098226"/>
          </a:xfrm>
        </p:spPr>
        <p:txBody>
          <a:bodyPr anchor="b">
            <a:noAutofit/>
          </a:bodyPr>
          <a:lstStyle>
            <a:lvl1pPr algn="ctr">
              <a:defRPr sz="7200" cap="all" baseline="0">
                <a:solidFill>
                  <a:schemeClr val="tx2"/>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2679906" y="3956279"/>
            <a:ext cx="6831673" cy="1086237"/>
          </a:xfrm>
        </p:spPr>
        <p:txBody>
          <a:bodyPr>
            <a:normAutofit/>
          </a:bodyPr>
          <a:lstStyle>
            <a:lvl1pPr marL="0" indent="0" algn="ctr">
              <a:lnSpc>
                <a:spcPct val="112000"/>
              </a:lnSpc>
              <a:spcBef>
                <a:spcPts val="0"/>
              </a:spcBef>
              <a:spcAft>
                <a:spcPts val="0"/>
              </a:spcAft>
              <a:buNone/>
              <a:defRPr sz="23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a:xfrm>
            <a:off x="752858" y="6453386"/>
            <a:ext cx="1607944" cy="404614"/>
          </a:xfrm>
        </p:spPr>
        <p:txBody>
          <a:bodyPr/>
          <a:lstStyle>
            <a:lvl1pPr>
              <a:defRPr baseline="0">
                <a:solidFill>
                  <a:schemeClr val="tx2"/>
                </a:solidFill>
              </a:defRPr>
            </a:lvl1pPr>
          </a:lstStyle>
          <a:p>
            <a:fld id="{87DE6118-2437-4B30-8E3C-4D2BE6020583}" type="datetimeFigureOut">
              <a:rPr lang="en-US" dirty="0"/>
              <a:pPr/>
              <a:t>11/17/2018</a:t>
            </a:fld>
            <a:endParaRPr lang="en-US" dirty="0"/>
          </a:p>
        </p:txBody>
      </p:sp>
      <p:sp>
        <p:nvSpPr>
          <p:cNvPr id="5" name="Footer Placeholder 4"/>
          <p:cNvSpPr>
            <a:spLocks noGrp="1"/>
          </p:cNvSpPr>
          <p:nvPr>
            <p:ph type="ftr" sz="quarter" idx="11"/>
          </p:nvPr>
        </p:nvSpPr>
        <p:spPr>
          <a:xfrm>
            <a:off x="2584054" y="6453386"/>
            <a:ext cx="7023377" cy="404614"/>
          </a:xfrm>
        </p:spPr>
        <p:txBody>
          <a:bodyPr/>
          <a:lstStyle>
            <a:lvl1pPr algn="ctr">
              <a:defRPr baseline="0">
                <a:solidFill>
                  <a:schemeClr val="tx2"/>
                </a:solidFill>
              </a:defRPr>
            </a:lvl1pPr>
          </a:lstStyle>
          <a:p>
            <a:endParaRPr lang="en-US" dirty="0"/>
          </a:p>
        </p:txBody>
      </p:sp>
      <p:sp>
        <p:nvSpPr>
          <p:cNvPr id="6" name="Slide Number Placeholder 5"/>
          <p:cNvSpPr>
            <a:spLocks noGrp="1"/>
          </p:cNvSpPr>
          <p:nvPr>
            <p:ph type="sldNum" sz="quarter" idx="12"/>
          </p:nvPr>
        </p:nvSpPr>
        <p:spPr>
          <a:xfrm>
            <a:off x="9830683" y="6453386"/>
            <a:ext cx="1596292" cy="404614"/>
          </a:xfrm>
        </p:spPr>
        <p:txBody>
          <a:bodyPr/>
          <a:lstStyle>
            <a:lvl1pPr>
              <a:defRPr baseline="0">
                <a:solidFill>
                  <a:schemeClr val="tx2"/>
                </a:solidFill>
              </a:defRPr>
            </a:lvl1pPr>
          </a:lstStyle>
          <a:p>
            <a:fld id="{69E57DC2-970A-4B3E-BB1C-7A09969E49DF}" type="slidenum">
              <a:rPr lang="en-US" dirty="0"/>
              <a:pPr/>
              <a:t>‹#›</a:t>
            </a:fld>
            <a:endParaRPr lang="en-US" dirty="0"/>
          </a:p>
        </p:txBody>
      </p:sp>
      <p:grpSp>
        <p:nvGrpSpPr>
          <p:cNvPr id="7" name="Group 6"/>
          <p:cNvGrpSpPr/>
          <p:nvPr/>
        </p:nvGrpSpPr>
        <p:grpSpPr>
          <a:xfrm>
            <a:off x="752858" y="744469"/>
            <a:ext cx="10674117" cy="5349671"/>
            <a:chOff x="752858" y="744469"/>
            <a:chExt cx="10674117" cy="5349671"/>
          </a:xfrm>
        </p:grpSpPr>
        <p:sp>
          <p:nvSpPr>
            <p:cNvPr id="11" name="Freeform 6"/>
            <p:cNvSpPr/>
            <p:nvPr/>
          </p:nvSpPr>
          <p:spPr bwMode="auto">
            <a:xfrm>
              <a:off x="8151962" y="1685652"/>
              <a:ext cx="3275013" cy="4408488"/>
            </a:xfrm>
            <a:custGeom>
              <a:avLst/>
              <a:gdLst/>
              <a:ahLst/>
              <a:cxnLst/>
              <a:rect l="l" t="t" r="r" b="b"/>
              <a:pathLst>
                <a:path w="10000" h="10000">
                  <a:moveTo>
                    <a:pt x="8761" y="0"/>
                  </a:moveTo>
                  <a:lnTo>
                    <a:pt x="10000" y="0"/>
                  </a:lnTo>
                  <a:lnTo>
                    <a:pt x="10000" y="10000"/>
                  </a:lnTo>
                  <a:lnTo>
                    <a:pt x="0" y="10000"/>
                  </a:lnTo>
                  <a:lnTo>
                    <a:pt x="0" y="9126"/>
                  </a:lnTo>
                  <a:lnTo>
                    <a:pt x="8761" y="9127"/>
                  </a:lnTo>
                  <a:lnTo>
                    <a:pt x="8761" y="0"/>
                  </a:lnTo>
                  <a:close/>
                </a:path>
              </a:pathLst>
            </a:custGeom>
            <a:solidFill>
              <a:schemeClr val="tx2"/>
            </a:solidFill>
            <a:ln w="0">
              <a:noFill/>
              <a:prstDash val="solid"/>
              <a:round/>
              <a:headEnd/>
              <a:tailEnd/>
            </a:ln>
          </p:spPr>
        </p:sp>
        <p:sp>
          <p:nvSpPr>
            <p:cNvPr id="14" name="Freeform 6"/>
            <p:cNvSpPr/>
            <p:nvPr/>
          </p:nvSpPr>
          <p:spPr bwMode="auto">
            <a:xfrm flipH="1" flipV="1">
              <a:off x="752858" y="744469"/>
              <a:ext cx="3275668" cy="4408488"/>
            </a:xfrm>
            <a:custGeom>
              <a:avLst/>
              <a:gdLst/>
              <a:ahLst/>
              <a:cxnLst/>
              <a:rect l="l" t="t" r="r" b="b"/>
              <a:pathLst>
                <a:path w="10002" h="10000">
                  <a:moveTo>
                    <a:pt x="8763" y="0"/>
                  </a:moveTo>
                  <a:lnTo>
                    <a:pt x="10002" y="0"/>
                  </a:lnTo>
                  <a:lnTo>
                    <a:pt x="10002" y="10000"/>
                  </a:lnTo>
                  <a:lnTo>
                    <a:pt x="2" y="10000"/>
                  </a:lnTo>
                  <a:cubicBezTo>
                    <a:pt x="-2" y="9698"/>
                    <a:pt x="4" y="9427"/>
                    <a:pt x="0" y="9125"/>
                  </a:cubicBezTo>
                  <a:lnTo>
                    <a:pt x="8763" y="9128"/>
                  </a:lnTo>
                  <a:lnTo>
                    <a:pt x="8763" y="0"/>
                  </a:lnTo>
                  <a:close/>
                </a:path>
              </a:pathLst>
            </a:custGeom>
            <a:solidFill>
              <a:schemeClr val="tx2"/>
            </a:solidFill>
            <a:ln w="0">
              <a:noFill/>
              <a:prstDash val="solid"/>
              <a:round/>
              <a:headEnd/>
              <a:tailEnd/>
            </a:ln>
          </p:spPr>
        </p:sp>
      </p:gr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371600" y="2295525"/>
            <a:ext cx="9601200" cy="357187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dirty="0"/>
              <a:pPr/>
              <a:t>11/17/2018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596561" y="624156"/>
            <a:ext cx="1565766" cy="5243244"/>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371600" y="624156"/>
            <a:ext cx="8179641" cy="5243244"/>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dirty="0"/>
              <a:pPr/>
              <a:t>11/17/2018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dirty="0"/>
              <a:pPr/>
              <a:t>11/17/2018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65025" y="1301360"/>
            <a:ext cx="9612971" cy="2852737"/>
          </a:xfrm>
        </p:spPr>
        <p:txBody>
          <a:bodyPr anchor="b">
            <a:normAutofit/>
          </a:bodyPr>
          <a:lstStyle>
            <a:lvl1pPr algn="r">
              <a:defRPr sz="7200" cap="all" baseline="0">
                <a:solidFill>
                  <a:schemeClr val="tx2"/>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765025" y="4216328"/>
            <a:ext cx="9612971" cy="1143324"/>
          </a:xfrm>
        </p:spPr>
        <p:txBody>
          <a:bodyPr/>
          <a:lstStyle>
            <a:lvl1pPr marL="0" indent="0" algn="r">
              <a:lnSpc>
                <a:spcPct val="112000"/>
              </a:lnSpc>
              <a:spcBef>
                <a:spcPts val="0"/>
              </a:spcBef>
              <a:spcAft>
                <a:spcPts val="0"/>
              </a:spcAft>
              <a:buNone/>
              <a:defRPr sz="2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a:xfrm>
            <a:off x="738908" y="6453386"/>
            <a:ext cx="1622409" cy="404614"/>
          </a:xfrm>
        </p:spPr>
        <p:txBody>
          <a:bodyPr/>
          <a:lstStyle>
            <a:lvl1pPr>
              <a:defRPr>
                <a:solidFill>
                  <a:schemeClr val="tx2"/>
                </a:solidFill>
              </a:defRPr>
            </a:lvl1pPr>
          </a:lstStyle>
          <a:p>
            <a:fld id="{87DE6118-2437-4B30-8E3C-4D2BE6020583}" type="datetimeFigureOut">
              <a:rPr lang="en-US" dirty="0"/>
              <a:pPr/>
              <a:t>11/17/2018</a:t>
            </a:fld>
            <a:endParaRPr lang="en-US" dirty="0"/>
          </a:p>
        </p:txBody>
      </p:sp>
      <p:sp>
        <p:nvSpPr>
          <p:cNvPr id="5" name="Footer Placeholder 4"/>
          <p:cNvSpPr>
            <a:spLocks noGrp="1"/>
          </p:cNvSpPr>
          <p:nvPr>
            <p:ph type="ftr" sz="quarter" idx="11"/>
          </p:nvPr>
        </p:nvSpPr>
        <p:spPr>
          <a:xfrm>
            <a:off x="2584312" y="6453386"/>
            <a:ext cx="7023377" cy="404614"/>
          </a:xfrm>
        </p:spPr>
        <p:txBody>
          <a:bodyPr/>
          <a:lstStyle>
            <a:lvl1pPr algn="ctr">
              <a:defRPr>
                <a:solidFill>
                  <a:schemeClr val="tx2"/>
                </a:solidFill>
              </a:defRPr>
            </a:lvl1pPr>
          </a:lstStyle>
          <a:p>
            <a:endParaRPr lang="en-US" dirty="0"/>
          </a:p>
        </p:txBody>
      </p:sp>
      <p:sp>
        <p:nvSpPr>
          <p:cNvPr id="6" name="Slide Number Placeholder 5"/>
          <p:cNvSpPr>
            <a:spLocks noGrp="1"/>
          </p:cNvSpPr>
          <p:nvPr>
            <p:ph type="sldNum" sz="quarter" idx="12"/>
          </p:nvPr>
        </p:nvSpPr>
        <p:spPr>
          <a:xfrm>
            <a:off x="9830683" y="6453386"/>
            <a:ext cx="1596292" cy="404614"/>
          </a:xfrm>
        </p:spPr>
        <p:txBody>
          <a:bodyPr/>
          <a:lstStyle>
            <a:lvl1pPr>
              <a:defRPr>
                <a:solidFill>
                  <a:schemeClr val="tx2"/>
                </a:solidFill>
              </a:defRPr>
            </a:lvl1pPr>
          </a:lstStyle>
          <a:p>
            <a:fld id="{69E57DC2-970A-4B3E-BB1C-7A09969E49DF}" type="slidenum">
              <a:rPr lang="en-US" dirty="0"/>
              <a:pPr/>
              <a:t>‹#›</a:t>
            </a:fld>
            <a:endParaRPr lang="en-US" dirty="0"/>
          </a:p>
        </p:txBody>
      </p:sp>
      <p:sp>
        <p:nvSpPr>
          <p:cNvPr id="7" name="Freeform 6"/>
          <p:cNvSpPr/>
          <p:nvPr/>
        </p:nvSpPr>
        <p:spPr bwMode="auto">
          <a:xfrm>
            <a:off x="8151962" y="1685652"/>
            <a:ext cx="3275013" cy="4408488"/>
          </a:xfrm>
          <a:custGeom>
            <a:avLst/>
            <a:gdLst/>
            <a:ahLst/>
            <a:cxnLst/>
            <a:rect l="0" t="0" r="r" b="b"/>
            <a:pathLst>
              <a:path w="4125" h="5554">
                <a:moveTo>
                  <a:pt x="3614" y="0"/>
                </a:moveTo>
                <a:lnTo>
                  <a:pt x="4125" y="0"/>
                </a:lnTo>
                <a:lnTo>
                  <a:pt x="4125" y="5554"/>
                </a:lnTo>
                <a:lnTo>
                  <a:pt x="0" y="5554"/>
                </a:lnTo>
                <a:lnTo>
                  <a:pt x="0" y="5074"/>
                </a:lnTo>
                <a:lnTo>
                  <a:pt x="3614" y="5074"/>
                </a:lnTo>
                <a:lnTo>
                  <a:pt x="3614" y="0"/>
                </a:lnTo>
                <a:close/>
              </a:path>
            </a:pathLst>
          </a:custGeom>
          <a:solidFill>
            <a:schemeClr val="tx2"/>
          </a:solidFill>
          <a:ln w="0">
            <a:noFill/>
            <a:prstDash val="solid"/>
            <a:round/>
            <a:headEnd/>
            <a:tailEnd/>
          </a:ln>
        </p:spPr>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2"/>
                </a:solidFill>
              </a:defRPr>
            </a:lvl1pPr>
          </a:lstStyle>
          <a:p>
            <a:r>
              <a:rPr lang="en-US" smtClean="0"/>
              <a:t>Click to edit Master title style</a:t>
            </a:r>
            <a:endParaRPr lang="en-US" dirty="0"/>
          </a:p>
        </p:txBody>
      </p:sp>
      <p:sp>
        <p:nvSpPr>
          <p:cNvPr id="3" name="Content Placeholder 2"/>
          <p:cNvSpPr>
            <a:spLocks noGrp="1"/>
          </p:cNvSpPr>
          <p:nvPr>
            <p:ph sz="half" idx="1"/>
          </p:nvPr>
        </p:nvSpPr>
        <p:spPr>
          <a:xfrm>
            <a:off x="1371600" y="2285999"/>
            <a:ext cx="4447786" cy="3581401"/>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525403" y="2285999"/>
            <a:ext cx="4447786" cy="3581401"/>
          </a:xfr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87DE6118-2437-4B30-8E3C-4D2BE6020583}" type="datetimeFigureOut">
              <a:rPr lang="en-US" dirty="0"/>
              <a:pPr/>
              <a:t>11/17/2018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9E57DC2-970A-4B3E-BB1C-7A09969E49DF}"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1485900"/>
          </a:xfrm>
        </p:spPr>
        <p:txBody>
          <a:bodyPr/>
          <a:lstStyle>
            <a:lvl1pPr>
              <a:defRPr>
                <a:solidFill>
                  <a:schemeClr val="tx2"/>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1371600"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371600"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525014"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525014"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87DE6118-2437-4B30-8E3C-4D2BE6020583}" type="datetimeFigureOut">
              <a:rPr lang="en-US" dirty="0"/>
              <a:pPr/>
              <a:t>11/17/2018</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9E57DC2-970A-4B3E-BB1C-7A09969E49DF}"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87DE6118-2437-4B30-8E3C-4D2BE6020583}" type="datetimeFigureOut">
              <a:rPr lang="en-US" dirty="0"/>
              <a:pPr/>
              <a:t>11/17/2018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9E57DC2-970A-4B3E-BB1C-7A09969E49DF}"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7DE6118-2437-4B30-8E3C-4D2BE6020583}" type="datetimeFigureOut">
              <a:rPr lang="en-US" dirty="0"/>
              <a:pPr/>
              <a:t>11/17/2018</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9E57DC2-970A-4B3E-BB1C-7A09969E49DF}"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Autofit/>
          </a:bodyPr>
          <a:lstStyle>
            <a:lvl1pPr>
              <a:lnSpc>
                <a:spcPct val="84000"/>
              </a:lnSpc>
              <a:defRPr sz="4800" baseline="0">
                <a:solidFill>
                  <a:schemeClr val="tx2"/>
                </a:solidFill>
              </a:defRPr>
            </a:lvl1pPr>
          </a:lstStyle>
          <a:p>
            <a:r>
              <a:rPr lang="en-US" smtClean="0"/>
              <a:t>Click to edit Master title style</a:t>
            </a:r>
            <a:endParaRPr lang="en-US" dirty="0"/>
          </a:p>
        </p:txBody>
      </p:sp>
      <p:sp>
        <p:nvSpPr>
          <p:cNvPr id="3" name="Content Placeholder 2"/>
          <p:cNvSpPr>
            <a:spLocks noGrp="1"/>
          </p:cNvSpPr>
          <p:nvPr>
            <p:ph idx="1"/>
          </p:nvPr>
        </p:nvSpPr>
        <p:spPr>
          <a:xfrm>
            <a:off x="6256020" y="685801"/>
            <a:ext cx="5212080" cy="5175250"/>
          </a:xfrm>
        </p:spPr>
        <p:txBody>
          <a:bodyPr/>
          <a:lstStyle>
            <a:lvl1pPr>
              <a:defRPr sz="2000"/>
            </a:lvl1pPr>
            <a:lvl2pPr>
              <a:defRPr sz="2000"/>
            </a:lvl2pPr>
            <a:lvl3pPr>
              <a:defRPr sz="1800"/>
            </a:lvl3pPr>
            <a:lvl4pPr>
              <a:defRPr sz="18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723900" y="2856344"/>
            <a:ext cx="3855720" cy="3011056"/>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87DE6118-2437-4B30-8E3C-4D2BE6020583}" type="datetimeFigureOut">
              <a:rPr lang="en-US" dirty="0"/>
              <a:pPr/>
              <a:t>11/17/2018</a:t>
            </a:fld>
            <a:endParaRPr lang="en-US" dirty="0"/>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en-US" dirty="0"/>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69E57DC2-970A-4B3E-BB1C-7A09969E49DF}" type="slidenum">
              <a:rPr lang="en-US" dirty="0"/>
              <a:pPr/>
              <a:t>‹#›</a:t>
            </a:fld>
            <a:endParaRPr lang="en-US" dirty="0"/>
          </a:p>
        </p:txBody>
      </p:sp>
      <p:sp>
        <p:nvSpPr>
          <p:cNvPr id="9" name="Rectangle 8"/>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rmAutofit/>
          </a:bodyPr>
          <a:lstStyle>
            <a:lvl1pPr>
              <a:lnSpc>
                <a:spcPct val="84000"/>
              </a:lnSpc>
              <a:defRPr sz="4800" baseline="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5532120" y="0"/>
            <a:ext cx="6659880" cy="6857999"/>
          </a:xfrm>
        </p:spPr>
        <p:txBody>
          <a:bodyPr anchor="t">
            <a:normAutofit/>
          </a:bodyPr>
          <a:lstStyle>
            <a:lvl1pPr marL="0" indent="0">
              <a:buNone/>
              <a:defRPr sz="2000"/>
            </a:lvl1pPr>
            <a:lvl2pPr marL="457200" indent="0">
              <a:buNone/>
              <a:defRPr sz="2000"/>
            </a:lvl2pPr>
            <a:lvl3pPr marL="914400" indent="0">
              <a:buNone/>
              <a:defRPr sz="20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723900" y="2855968"/>
            <a:ext cx="3855720" cy="3011432"/>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87DE6118-2437-4B30-8E3C-4D2BE6020583}" type="datetimeFigureOut">
              <a:rPr lang="en-US" dirty="0"/>
              <a:pPr/>
              <a:t>11/17/2018</a:t>
            </a:fld>
            <a:endParaRPr lang="en-US" dirty="0"/>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en-US" dirty="0"/>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69E57DC2-970A-4B3E-BB1C-7A09969E49DF}" type="slidenum">
              <a:rPr lang="en-US" dirty="0"/>
              <a:pPr/>
              <a:t>‹#›</a:t>
            </a:fld>
            <a:endParaRPr lang="en-US" dirty="0"/>
          </a:p>
        </p:txBody>
      </p:sp>
      <p:sp>
        <p:nvSpPr>
          <p:cNvPr id="9" name="Rectangle 8"/>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371600" y="685800"/>
            <a:ext cx="9601200" cy="148590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371600" y="2286000"/>
            <a:ext cx="9601200" cy="35814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390650" y="6453386"/>
            <a:ext cx="1204572" cy="404614"/>
          </a:xfrm>
          <a:prstGeom prst="rect">
            <a:avLst/>
          </a:prstGeom>
        </p:spPr>
        <p:txBody>
          <a:bodyPr vert="horz" lIns="91440" tIns="45720" rIns="91440" bIns="45720" rtlCol="0" anchor="ctr"/>
          <a:lstStyle>
            <a:lvl1pPr algn="l">
              <a:defRPr sz="1200" baseline="0">
                <a:solidFill>
                  <a:schemeClr val="tx2"/>
                </a:solidFill>
              </a:defRPr>
            </a:lvl1pPr>
          </a:lstStyle>
          <a:p>
            <a:fld id="{87DE6118-2437-4B30-8E3C-4D2BE6020583}" type="datetimeFigureOut">
              <a:rPr lang="en-US" dirty="0"/>
              <a:pPr/>
              <a:t>11/17/2018</a:t>
            </a:fld>
            <a:endParaRPr lang="en-US" dirty="0"/>
          </a:p>
        </p:txBody>
      </p:sp>
      <p:sp>
        <p:nvSpPr>
          <p:cNvPr id="5" name="Footer Placeholder 4"/>
          <p:cNvSpPr>
            <a:spLocks noGrp="1"/>
          </p:cNvSpPr>
          <p:nvPr>
            <p:ph type="ftr" sz="quarter" idx="3"/>
          </p:nvPr>
        </p:nvSpPr>
        <p:spPr>
          <a:xfrm>
            <a:off x="2893564" y="6453386"/>
            <a:ext cx="6280830" cy="404614"/>
          </a:xfrm>
          <a:prstGeom prst="rect">
            <a:avLst/>
          </a:prstGeom>
        </p:spPr>
        <p:txBody>
          <a:bodyPr vert="horz" lIns="91440" tIns="45720" rIns="91440" bIns="45720" rtlCol="0" anchor="ctr"/>
          <a:lstStyle>
            <a:lvl1pPr algn="l">
              <a:defRPr sz="1200" baseline="0">
                <a:solidFill>
                  <a:schemeClr val="tx2"/>
                </a:solidFill>
              </a:defRPr>
            </a:lvl1pPr>
          </a:lstStyle>
          <a:p>
            <a:endParaRPr lang="en-US" dirty="0"/>
          </a:p>
        </p:txBody>
      </p:sp>
      <p:sp>
        <p:nvSpPr>
          <p:cNvPr id="6" name="Slide Number Placeholder 5"/>
          <p:cNvSpPr>
            <a:spLocks noGrp="1"/>
          </p:cNvSpPr>
          <p:nvPr>
            <p:ph type="sldNum" sz="quarter" idx="4"/>
          </p:nvPr>
        </p:nvSpPr>
        <p:spPr>
          <a:xfrm>
            <a:off x="9472736" y="6453386"/>
            <a:ext cx="1596292" cy="404614"/>
          </a:xfrm>
          <a:prstGeom prst="rect">
            <a:avLst/>
          </a:prstGeom>
        </p:spPr>
        <p:txBody>
          <a:bodyPr vert="horz" lIns="91440" tIns="45720" rIns="91440" bIns="45720" rtlCol="0" anchor="ctr"/>
          <a:lstStyle>
            <a:lvl1pPr algn="r">
              <a:defRPr sz="1200" baseline="0">
                <a:solidFill>
                  <a:schemeClr val="tx2"/>
                </a:solidFill>
              </a:defRPr>
            </a:lvl1pPr>
          </a:lstStyle>
          <a:p>
            <a:fld id="{69E57DC2-970A-4B3E-BB1C-7A09969E49DF}" type="slidenum">
              <a:rPr lang="en-US" dirty="0"/>
              <a:pPr/>
              <a:t>‹#›</a:t>
            </a:fld>
            <a:endParaRPr lang="en-US" dirty="0"/>
          </a:p>
        </p:txBody>
      </p:sp>
      <p:sp>
        <p:nvSpPr>
          <p:cNvPr id="9" name="Rectangle 8"/>
          <p:cNvSpPr/>
          <p:nvPr/>
        </p:nvSpPr>
        <p:spPr>
          <a:xfrm>
            <a:off x="478095"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89000"/>
        </a:lnSpc>
        <a:spcBef>
          <a:spcPct val="0"/>
        </a:spcBef>
        <a:buNone/>
        <a:defRPr sz="4400" kern="1200" baseline="0">
          <a:solidFill>
            <a:schemeClr val="tx2"/>
          </a:solidFill>
          <a:latin typeface="+mj-lt"/>
          <a:ea typeface="+mj-ea"/>
          <a:cs typeface="+mj-cs"/>
        </a:defRPr>
      </a:lvl1pPr>
    </p:titleStyle>
    <p:bodyStyle>
      <a:lvl1pPr marL="384048" indent="-384048" algn="l" defTabSz="914400" rtl="0" eaLnBrk="1" latinLnBrk="0" hangingPunct="1">
        <a:lnSpc>
          <a:spcPct val="94000"/>
        </a:lnSpc>
        <a:spcBef>
          <a:spcPts val="1000"/>
        </a:spcBef>
        <a:spcAft>
          <a:spcPts val="200"/>
        </a:spcAft>
        <a:buFont typeface="Franklin Gothic Book" panose="020B0503020102020204" pitchFamily="34" charset="0"/>
        <a:buChar char="■"/>
        <a:defRPr sz="2000" kern="1200" baseline="0">
          <a:solidFill>
            <a:schemeClr val="tx2"/>
          </a:solidFill>
          <a:latin typeface="+mn-lt"/>
          <a:ea typeface="+mn-ea"/>
          <a:cs typeface="+mn-cs"/>
        </a:defRPr>
      </a:lvl1pPr>
      <a:lvl2pPr marL="914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2000" i="1" kern="1200" baseline="0">
          <a:solidFill>
            <a:schemeClr val="tx2"/>
          </a:solidFill>
          <a:latin typeface="+mn-lt"/>
          <a:ea typeface="+mn-ea"/>
          <a:cs typeface="+mn-cs"/>
        </a:defRPr>
      </a:lvl2pPr>
      <a:lvl3pPr marL="1371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kern="1200" baseline="0">
          <a:solidFill>
            <a:schemeClr val="tx2"/>
          </a:solidFill>
          <a:latin typeface="+mn-lt"/>
          <a:ea typeface="+mn-ea"/>
          <a:cs typeface="+mn-cs"/>
        </a:defRPr>
      </a:lvl3pPr>
      <a:lvl4pPr marL="1828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i="1" kern="1200" baseline="0">
          <a:solidFill>
            <a:schemeClr val="tx2"/>
          </a:solidFill>
          <a:latin typeface="+mn-lt"/>
          <a:ea typeface="+mn-ea"/>
          <a:cs typeface="+mn-cs"/>
        </a:defRPr>
      </a:lvl4pPr>
      <a:lvl5pPr marL="22860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kern="1200" baseline="0">
          <a:solidFill>
            <a:schemeClr val="tx2"/>
          </a:solidFill>
          <a:latin typeface="+mn-lt"/>
          <a:ea typeface="+mn-ea"/>
          <a:cs typeface="+mn-cs"/>
        </a:defRPr>
      </a:lvl5pPr>
      <a:lvl6pPr marL="27432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i="1" kern="1200" baseline="0">
          <a:solidFill>
            <a:schemeClr val="tx2"/>
          </a:solidFill>
          <a:latin typeface="+mn-lt"/>
          <a:ea typeface="+mn-ea"/>
          <a:cs typeface="+mn-cs"/>
        </a:defRPr>
      </a:lvl6pPr>
      <a:lvl7pPr marL="3200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7pPr>
      <a:lvl8pPr marL="3657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i="1" kern="1200" baseline="0">
          <a:solidFill>
            <a:schemeClr val="tx2"/>
          </a:solidFill>
          <a:latin typeface="+mn-lt"/>
          <a:ea typeface="+mn-ea"/>
          <a:cs typeface="+mn-cs"/>
        </a:defRPr>
      </a:lvl8pPr>
      <a:lvl9pPr marL="4114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xmlns="">
        <p15:guide id="3" orient="horz" pos="1368">
          <p15:clr>
            <a:srgbClr val="F26B43"/>
          </p15:clr>
        </p15:guide>
        <p15:guide id="4" orient="horz" pos="1440">
          <p15:clr>
            <a:srgbClr val="F26B43"/>
          </p15:clr>
        </p15:guide>
        <p15:guide id="6" orient="horz" pos="3696">
          <p15:clr>
            <a:srgbClr val="F26B43"/>
          </p15:clr>
        </p15:guide>
        <p15:guide id="7" orient="horz" pos="432">
          <p15:clr>
            <a:srgbClr val="F26B43"/>
          </p15:clr>
        </p15:guide>
        <p15:guide id="8" orient="horz" pos="1512">
          <p15:clr>
            <a:srgbClr val="F26B43"/>
          </p15:clr>
        </p15:guide>
        <p15:guide id="9" pos="6912">
          <p15:clr>
            <a:srgbClr val="F26B43"/>
          </p15:clr>
        </p15:guide>
        <p15:guide id="10" pos="936">
          <p15:clr>
            <a:srgbClr val="F26B43"/>
          </p15:clr>
        </p15:guide>
        <p15:guide id="11" pos="864">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915127" y="1094703"/>
            <a:ext cx="8361229" cy="2096517"/>
          </a:xfrm>
        </p:spPr>
        <p:txBody>
          <a:bodyPr/>
          <a:lstStyle/>
          <a:p>
            <a:r>
              <a:rPr lang="el-GR" sz="4000" dirty="0" smtClean="0">
                <a:latin typeface="Times New Roman" panose="02020603050405020304" pitchFamily="18" charset="0"/>
                <a:cs typeface="Times New Roman" panose="02020603050405020304" pitchFamily="18" charset="0"/>
              </a:rPr>
              <a:t>Διασπαση ελλειμματικησ προσοχησ-υπερκινητικοτητα</a:t>
            </a:r>
            <a:br>
              <a:rPr lang="el-GR" sz="4000" dirty="0" smtClean="0">
                <a:latin typeface="Times New Roman" panose="02020603050405020304" pitchFamily="18" charset="0"/>
                <a:cs typeface="Times New Roman" panose="02020603050405020304" pitchFamily="18" charset="0"/>
              </a:rPr>
            </a:br>
            <a:r>
              <a:rPr lang="el-GR" sz="4000" dirty="0" smtClean="0">
                <a:latin typeface="Times New Roman" panose="02020603050405020304" pitchFamily="18" charset="0"/>
                <a:cs typeface="Times New Roman" panose="02020603050405020304" pitchFamily="18" charset="0"/>
              </a:rPr>
              <a:t>~αξιολογηση~</a:t>
            </a:r>
            <a:endParaRPr lang="el-GR" sz="4000" dirty="0">
              <a:latin typeface="Times New Roman" panose="02020603050405020304" pitchFamily="18" charset="0"/>
              <a:cs typeface="Times New Roman" panose="02020603050405020304" pitchFamily="18" charset="0"/>
            </a:endParaRPr>
          </a:p>
        </p:txBody>
      </p:sp>
      <p:sp>
        <p:nvSpPr>
          <p:cNvPr id="3" name="Subtitle 2"/>
          <p:cNvSpPr>
            <a:spLocks noGrp="1"/>
          </p:cNvSpPr>
          <p:nvPr>
            <p:ph type="subTitle" idx="1"/>
          </p:nvPr>
        </p:nvSpPr>
        <p:spPr>
          <a:xfrm>
            <a:off x="2679904" y="3775975"/>
            <a:ext cx="6831673" cy="1259664"/>
          </a:xfrm>
        </p:spPr>
        <p:txBody>
          <a:bodyPr>
            <a:normAutofit fontScale="85000" lnSpcReduction="20000"/>
          </a:bodyPr>
          <a:lstStyle/>
          <a:p>
            <a:r>
              <a:rPr lang="el-GR" dirty="0" smtClean="0"/>
              <a:t>Διδάσκουσα: Διδασκάλου Ελένη</a:t>
            </a:r>
          </a:p>
          <a:p>
            <a:r>
              <a:rPr lang="el-GR" dirty="0" smtClean="0"/>
              <a:t>Φοιτητές: Μουστακλής Γεώργιος</a:t>
            </a:r>
          </a:p>
          <a:p>
            <a:r>
              <a:rPr lang="el-GR" dirty="0" smtClean="0"/>
              <a:t>            Φωκίδη Μαγδαληνή</a:t>
            </a:r>
          </a:p>
          <a:p>
            <a:r>
              <a:rPr lang="el-GR" dirty="0" smtClean="0"/>
              <a:t>7</a:t>
            </a:r>
            <a:r>
              <a:rPr lang="el-GR" baseline="30000" dirty="0" smtClean="0"/>
              <a:t>ο</a:t>
            </a:r>
            <a:r>
              <a:rPr lang="el-GR" dirty="0" smtClean="0"/>
              <a:t> Εξάμηνο</a:t>
            </a:r>
            <a:endParaRPr lang="el-GR" dirty="0"/>
          </a:p>
        </p:txBody>
      </p:sp>
      <p:pic>
        <p:nvPicPr>
          <p:cNvPr id="4" name="Picture 3"/>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9590679" y="271064"/>
            <a:ext cx="1371354" cy="1235764"/>
          </a:xfrm>
          <a:prstGeom prst="rect">
            <a:avLst/>
          </a:prstGeom>
        </p:spPr>
      </p:pic>
      <p:sp>
        <p:nvSpPr>
          <p:cNvPr id="5" name="TextBox 4"/>
          <p:cNvSpPr txBox="1"/>
          <p:nvPr/>
        </p:nvSpPr>
        <p:spPr>
          <a:xfrm>
            <a:off x="4731472" y="725371"/>
            <a:ext cx="5145639" cy="369332"/>
          </a:xfrm>
          <a:prstGeom prst="rect">
            <a:avLst/>
          </a:prstGeom>
          <a:noFill/>
        </p:spPr>
        <p:txBody>
          <a:bodyPr wrap="square" rtlCol="0">
            <a:spAutoFit/>
          </a:bodyPr>
          <a:lstStyle/>
          <a:p>
            <a:r>
              <a:rPr lang="el-GR" b="1" dirty="0" smtClean="0">
                <a:latin typeface="Times New Roman" panose="02020603050405020304" pitchFamily="18" charset="0"/>
                <a:cs typeface="Times New Roman" panose="02020603050405020304" pitchFamily="18" charset="0"/>
              </a:rPr>
              <a:t>ΠΑΙΔΑΓΩΓΙΚΟ ΤΜΗΜΑ ΕΙΔΙΚΗΣ ΑΓΩΓΗΣ</a:t>
            </a:r>
            <a:endParaRPr lang="el-GR"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xmlns="" val="341034893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286555"/>
            <a:ext cx="9601200" cy="924059"/>
          </a:xfrm>
        </p:spPr>
        <p:txBody>
          <a:bodyPr/>
          <a:lstStyle/>
          <a:p>
            <a:r>
              <a:rPr lang="el-GR" dirty="0" smtClean="0"/>
              <a:t>Χορήγηση και Βαθμολόγηση</a:t>
            </a:r>
            <a:endParaRPr lang="el-GR" dirty="0"/>
          </a:p>
        </p:txBody>
      </p:sp>
      <p:sp>
        <p:nvSpPr>
          <p:cNvPr id="3" name="Content Placeholder 2"/>
          <p:cNvSpPr>
            <a:spLocks noGrp="1"/>
          </p:cNvSpPr>
          <p:nvPr>
            <p:ph idx="1"/>
          </p:nvPr>
        </p:nvSpPr>
        <p:spPr>
          <a:xfrm>
            <a:off x="1371600" y="2005884"/>
            <a:ext cx="9755746" cy="4852116"/>
          </a:xfrm>
        </p:spPr>
        <p:txBody>
          <a:bodyPr>
            <a:normAutofit/>
          </a:bodyPr>
          <a:lstStyle/>
          <a:p>
            <a:r>
              <a:rPr lang="el-GR" dirty="0" smtClean="0"/>
              <a:t>Δημογραφικά στοιχεία (όνομα, ηλικία και τάξη φοίτησης του παιδιού &amp; όνομα του ίδιου)</a:t>
            </a:r>
          </a:p>
          <a:p>
            <a:r>
              <a:rPr lang="el-GR" dirty="0" smtClean="0"/>
              <a:t>Σε κύκλο τον αριθμό που περιγράφει καλύτερα τη συμπεριφορά του παιδιού στο σπίτι ή στο σχολείο κατά τη διάρκεια των τελευταίων έξι μηνών.</a:t>
            </a:r>
          </a:p>
          <a:p>
            <a:r>
              <a:rPr lang="el-GR" dirty="0" smtClean="0"/>
              <a:t>Σε περίπτωση που δεν απαντήσει</a:t>
            </a:r>
            <a:r>
              <a:rPr lang="el-GR" b="1" dirty="0" smtClean="0">
                <a:latin typeface="Times New Roman" panose="02020603050405020304" pitchFamily="18" charset="0"/>
                <a:cs typeface="Times New Roman" panose="02020603050405020304" pitchFamily="18" charset="0"/>
              </a:rPr>
              <a:t>...</a:t>
            </a:r>
          </a:p>
          <a:p>
            <a:pPr marL="0" indent="0">
              <a:buNone/>
            </a:pPr>
            <a:endParaRPr lang="el-GR" b="1" dirty="0">
              <a:latin typeface="Times New Roman" panose="02020603050405020304" pitchFamily="18" charset="0"/>
              <a:cs typeface="Times New Roman" panose="02020603050405020304" pitchFamily="18" charset="0"/>
            </a:endParaRPr>
          </a:p>
          <a:p>
            <a:endParaRPr lang="el-GR" b="1" dirty="0" smtClean="0">
              <a:latin typeface="Times New Roman" panose="02020603050405020304" pitchFamily="18" charset="0"/>
              <a:cs typeface="Times New Roman" panose="02020603050405020304" pitchFamily="18" charset="0"/>
            </a:endParaRPr>
          </a:p>
          <a:p>
            <a:r>
              <a:rPr lang="el-GR" dirty="0" smtClean="0">
                <a:latin typeface="Times New Roman" panose="02020603050405020304" pitchFamily="18" charset="0"/>
                <a:cs typeface="Times New Roman" panose="02020603050405020304" pitchFamily="18" charset="0"/>
              </a:rPr>
              <a:t>2 υποκλίμακες:</a:t>
            </a:r>
          </a:p>
          <a:p>
            <a:pPr marL="0" indent="0">
              <a:buNone/>
            </a:pPr>
            <a:r>
              <a:rPr lang="el-GR" dirty="0">
                <a:latin typeface="Times New Roman" panose="02020603050405020304" pitchFamily="18" charset="0"/>
                <a:cs typeface="Times New Roman" panose="02020603050405020304" pitchFamily="18" charset="0"/>
              </a:rPr>
              <a:t> </a:t>
            </a:r>
            <a:r>
              <a:rPr lang="el-GR" dirty="0" smtClean="0">
                <a:latin typeface="Times New Roman" panose="02020603050405020304" pitchFamily="18" charset="0"/>
                <a:cs typeface="Times New Roman" panose="02020603050405020304" pitchFamily="18" charset="0"/>
              </a:rPr>
              <a:t>        Υποκλίμακα Ελλειμματικής Προσοχής (9 Ερωτήσεις)  </a:t>
            </a:r>
            <a:r>
              <a:rPr lang="el-GR" dirty="0" smtClean="0">
                <a:latin typeface="Times New Roman" panose="02020603050405020304" pitchFamily="18" charset="0"/>
                <a:cs typeface="Times New Roman" panose="02020603050405020304" pitchFamily="18" charset="0"/>
                <a:sym typeface="Wingdings" panose="05000000000000000000" pitchFamily="2" charset="2"/>
              </a:rPr>
              <a:t> </a:t>
            </a:r>
            <a:r>
              <a:rPr lang="el-GR" i="1" dirty="0" smtClean="0">
                <a:latin typeface="Times New Roman" panose="02020603050405020304" pitchFamily="18" charset="0"/>
                <a:cs typeface="Times New Roman" panose="02020603050405020304" pitchFamily="18" charset="0"/>
                <a:sym typeface="Wingdings" panose="05000000000000000000" pitchFamily="2" charset="2"/>
              </a:rPr>
              <a:t>μονή αρίθμηση</a:t>
            </a:r>
            <a:r>
              <a:rPr lang="el-GR" dirty="0">
                <a:latin typeface="Times New Roman" panose="02020603050405020304" pitchFamily="18" charset="0"/>
                <a:cs typeface="Times New Roman" panose="02020603050405020304" pitchFamily="18" charset="0"/>
              </a:rPr>
              <a:t/>
            </a:r>
            <a:br>
              <a:rPr lang="el-GR" dirty="0">
                <a:latin typeface="Times New Roman" panose="02020603050405020304" pitchFamily="18" charset="0"/>
                <a:cs typeface="Times New Roman" panose="02020603050405020304" pitchFamily="18" charset="0"/>
              </a:rPr>
            </a:br>
            <a:r>
              <a:rPr lang="el-GR" dirty="0" smtClean="0">
                <a:latin typeface="Times New Roman" panose="02020603050405020304" pitchFamily="18" charset="0"/>
                <a:cs typeface="Times New Roman" panose="02020603050405020304" pitchFamily="18" charset="0"/>
              </a:rPr>
              <a:t>         Υποκλίμακα Υπερκινητικότητας-Παρορμητικότητας (9 Ερωτήσεις)  </a:t>
            </a:r>
            <a:r>
              <a:rPr lang="el-GR" dirty="0" smtClean="0">
                <a:latin typeface="Times New Roman" panose="02020603050405020304" pitchFamily="18" charset="0"/>
                <a:cs typeface="Times New Roman" panose="02020603050405020304" pitchFamily="18" charset="0"/>
                <a:sym typeface="Wingdings" panose="05000000000000000000" pitchFamily="2" charset="2"/>
              </a:rPr>
              <a:t> </a:t>
            </a:r>
            <a:r>
              <a:rPr lang="el-GR" i="1" dirty="0" smtClean="0">
                <a:latin typeface="Times New Roman" panose="02020603050405020304" pitchFamily="18" charset="0"/>
                <a:cs typeface="Times New Roman" panose="02020603050405020304" pitchFamily="18" charset="0"/>
                <a:sym typeface="Wingdings" panose="05000000000000000000" pitchFamily="2" charset="2"/>
              </a:rPr>
              <a:t>ζυγή αρίθμηση</a:t>
            </a:r>
          </a:p>
          <a:p>
            <a:pPr marL="0" indent="0">
              <a:buNone/>
            </a:pPr>
            <a:r>
              <a:rPr lang="el-GR" dirty="0" smtClean="0">
                <a:latin typeface="Times New Roman" panose="02020603050405020304" pitchFamily="18" charset="0"/>
                <a:cs typeface="Times New Roman" panose="02020603050405020304" pitchFamily="18" charset="0"/>
                <a:sym typeface="Wingdings" panose="05000000000000000000" pitchFamily="2" charset="2"/>
              </a:rPr>
              <a:t>    </a:t>
            </a:r>
            <a:r>
              <a:rPr lang="el-GR" dirty="0">
                <a:latin typeface="Times New Roman" panose="02020603050405020304" pitchFamily="18" charset="0"/>
                <a:cs typeface="Times New Roman" panose="02020603050405020304" pitchFamily="18" charset="0"/>
                <a:sym typeface="Wingdings" panose="05000000000000000000" pitchFamily="2" charset="2"/>
              </a:rPr>
              <a:t> </a:t>
            </a:r>
            <a:r>
              <a:rPr lang="el-GR" dirty="0" smtClean="0">
                <a:latin typeface="Times New Roman" panose="02020603050405020304" pitchFamily="18" charset="0"/>
                <a:cs typeface="Times New Roman" panose="02020603050405020304" pitchFamily="18" charset="0"/>
                <a:sym typeface="Wingdings" panose="05000000000000000000" pitchFamily="2" charset="2"/>
              </a:rPr>
              <a:t>                              Συνολική Βαθμολογία Υποκλιμάκων</a:t>
            </a:r>
          </a:p>
          <a:p>
            <a:pPr>
              <a:buFont typeface="Wingdings" panose="05000000000000000000" pitchFamily="2" charset="2"/>
              <a:buChar char="§"/>
            </a:pPr>
            <a:r>
              <a:rPr lang="el-GR" dirty="0" smtClean="0">
                <a:latin typeface="Times New Roman" panose="02020603050405020304" pitchFamily="18" charset="0"/>
                <a:cs typeface="Times New Roman" panose="02020603050405020304" pitchFamily="18" charset="0"/>
                <a:sym typeface="Wingdings" panose="05000000000000000000" pitchFamily="2" charset="2"/>
              </a:rPr>
              <a:t>Αρχικές Βαθμολογίες  Εκατοστιαίες Τιμές </a:t>
            </a:r>
            <a:endParaRPr lang="el-GR" dirty="0">
              <a:latin typeface="Times New Roman" panose="02020603050405020304" pitchFamily="18" charset="0"/>
              <a:cs typeface="Times New Roman" panose="02020603050405020304" pitchFamily="18" charset="0"/>
              <a:sym typeface="Wingdings" panose="05000000000000000000" pitchFamily="2" charset="2"/>
            </a:endParaRPr>
          </a:p>
          <a:p>
            <a:pPr marL="0" indent="0">
              <a:buNone/>
            </a:pPr>
            <a:endParaRPr lang="el-GR" i="1" dirty="0" smtClean="0">
              <a:latin typeface="Times New Roman" panose="02020603050405020304" pitchFamily="18" charset="0"/>
              <a:cs typeface="Times New Roman" panose="02020603050405020304" pitchFamily="18" charset="0"/>
            </a:endParaRPr>
          </a:p>
        </p:txBody>
      </p:sp>
      <p:sp>
        <p:nvSpPr>
          <p:cNvPr id="4" name="Down Arrow Callout 3"/>
          <p:cNvSpPr/>
          <p:nvPr/>
        </p:nvSpPr>
        <p:spPr>
          <a:xfrm>
            <a:off x="1700011" y="1114022"/>
            <a:ext cx="2369713" cy="953037"/>
          </a:xfrm>
          <a:prstGeom prst="downArrowCallout">
            <a:avLst/>
          </a:prstGeom>
          <a:solidFill>
            <a:schemeClr val="accent4">
              <a:lumMod val="60000"/>
              <a:lumOff val="40000"/>
            </a:schemeClr>
          </a:solidFill>
          <a:ln>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sz="2000" b="1" dirty="0" smtClean="0">
                <a:ln w="0"/>
                <a:solidFill>
                  <a:schemeClr val="accent4">
                    <a:lumMod val="50000"/>
                  </a:schemeClr>
                </a:solidFill>
                <a:effectLst>
                  <a:outerShdw blurRad="38100" dist="19050" dir="2700000" algn="tl" rotWithShape="0">
                    <a:schemeClr val="dk1">
                      <a:alpha val="40000"/>
                    </a:schemeClr>
                  </a:outerShdw>
                </a:effectLst>
              </a:rPr>
              <a:t>ΧΟΡΗΓΗΣΗ</a:t>
            </a:r>
            <a:endParaRPr lang="el-GR" sz="2000" b="1" dirty="0">
              <a:ln w="0"/>
              <a:solidFill>
                <a:schemeClr val="accent4">
                  <a:lumMod val="50000"/>
                </a:schemeClr>
              </a:solidFill>
              <a:effectLst>
                <a:outerShdw blurRad="38100" dist="19050" dir="2700000" algn="tl" rotWithShape="0">
                  <a:schemeClr val="dk1">
                    <a:alpha val="40000"/>
                  </a:schemeClr>
                </a:outerShdw>
              </a:effectLst>
            </a:endParaRPr>
          </a:p>
        </p:txBody>
      </p:sp>
      <p:sp>
        <p:nvSpPr>
          <p:cNvPr id="5" name="Down Arrow Callout 4"/>
          <p:cNvSpPr/>
          <p:nvPr/>
        </p:nvSpPr>
        <p:spPr>
          <a:xfrm>
            <a:off x="1700011" y="3554570"/>
            <a:ext cx="2369713" cy="965916"/>
          </a:xfrm>
          <a:prstGeom prst="downArrowCallout">
            <a:avLst/>
          </a:prstGeom>
          <a:solidFill>
            <a:schemeClr val="accent6">
              <a:lumMod val="40000"/>
              <a:lumOff val="60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sz="2000" b="1" dirty="0" smtClean="0">
                <a:ln w="0"/>
                <a:solidFill>
                  <a:schemeClr val="accent6">
                    <a:lumMod val="50000"/>
                  </a:schemeClr>
                </a:solidFill>
                <a:effectLst>
                  <a:outerShdw blurRad="38100" dist="19050" dir="2700000" algn="tl" rotWithShape="0">
                    <a:schemeClr val="dk1">
                      <a:alpha val="40000"/>
                    </a:schemeClr>
                  </a:outerShdw>
                </a:effectLst>
              </a:rPr>
              <a:t>ΒΑΘΜΟΛΟΓΗΣΗ</a:t>
            </a:r>
            <a:endParaRPr lang="el-GR" sz="2000" b="1" dirty="0">
              <a:ln w="0"/>
              <a:solidFill>
                <a:schemeClr val="accent6">
                  <a:lumMod val="50000"/>
                </a:schemeClr>
              </a:solidFill>
              <a:effectLst>
                <a:outerShdw blurRad="38100" dist="19050" dir="2700000" algn="tl" rotWithShape="0">
                  <a:schemeClr val="dk1">
                    <a:alpha val="40000"/>
                  </a:schemeClr>
                </a:outerShdw>
              </a:effectLst>
            </a:endParaRPr>
          </a:p>
        </p:txBody>
      </p:sp>
      <p:sp>
        <p:nvSpPr>
          <p:cNvPr id="8" name="Plus 7"/>
          <p:cNvSpPr/>
          <p:nvPr/>
        </p:nvSpPr>
        <p:spPr>
          <a:xfrm>
            <a:off x="1700011" y="5248143"/>
            <a:ext cx="231820" cy="244699"/>
          </a:xfrm>
          <a:prstGeom prst="mathPlus">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l-GR"/>
          </a:p>
        </p:txBody>
      </p:sp>
      <p:cxnSp>
        <p:nvCxnSpPr>
          <p:cNvPr id="14" name="Straight Connector 13"/>
          <p:cNvCxnSpPr/>
          <p:nvPr/>
        </p:nvCxnSpPr>
        <p:spPr>
          <a:xfrm>
            <a:off x="1468192" y="5615190"/>
            <a:ext cx="9659154" cy="38636"/>
          </a:xfrm>
          <a:prstGeom prst="line">
            <a:avLst/>
          </a:prstGeom>
        </p:spPr>
        <p:style>
          <a:lnRef idx="1">
            <a:schemeClr val="dk1"/>
          </a:lnRef>
          <a:fillRef idx="0">
            <a:schemeClr val="dk1"/>
          </a:fillRef>
          <a:effectRef idx="0">
            <a:schemeClr val="dk1"/>
          </a:effectRef>
          <a:fontRef idx="minor">
            <a:schemeClr val="tx1"/>
          </a:fontRef>
        </p:style>
      </p:cxnSp>
      <p:cxnSp>
        <p:nvCxnSpPr>
          <p:cNvPr id="19" name="Elbow Connector 18"/>
          <p:cNvCxnSpPr/>
          <p:nvPr/>
        </p:nvCxnSpPr>
        <p:spPr>
          <a:xfrm>
            <a:off x="6503831" y="6272011"/>
            <a:ext cx="476518" cy="206062"/>
          </a:xfrm>
          <a:prstGeom prst="bentConnector3">
            <a:avLst/>
          </a:prstGeom>
          <a:ln>
            <a:tailEnd type="triangle"/>
          </a:ln>
        </p:spPr>
        <p:style>
          <a:lnRef idx="1">
            <a:schemeClr val="dk1"/>
          </a:lnRef>
          <a:fillRef idx="0">
            <a:schemeClr val="dk1"/>
          </a:fillRef>
          <a:effectRef idx="0">
            <a:schemeClr val="dk1"/>
          </a:effectRef>
          <a:fontRef idx="minor">
            <a:schemeClr val="tx1"/>
          </a:fontRef>
        </p:style>
      </p:cxnSp>
      <p:sp>
        <p:nvSpPr>
          <p:cNvPr id="20" name="Rounded Rectangle 19"/>
          <p:cNvSpPr/>
          <p:nvPr/>
        </p:nvSpPr>
        <p:spPr>
          <a:xfrm>
            <a:off x="7225048" y="6272011"/>
            <a:ext cx="1313645" cy="489397"/>
          </a:xfrm>
          <a:prstGeom prst="roundRect">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l-GR" dirty="0" smtClean="0">
                <a:ln w="0"/>
                <a:solidFill>
                  <a:schemeClr val="tx1"/>
                </a:solidFill>
                <a:effectLst>
                  <a:outerShdw blurRad="38100" dist="19050" dir="2700000" algn="tl" rotWithShape="0">
                    <a:schemeClr val="dk1">
                      <a:alpha val="40000"/>
                    </a:schemeClr>
                  </a:outerShdw>
                </a:effectLst>
              </a:rPr>
              <a:t>ηλικία</a:t>
            </a:r>
            <a:endParaRPr lang="el-GR" dirty="0">
              <a:ln w="0"/>
              <a:solidFill>
                <a:schemeClr val="tx1"/>
              </a:solidFill>
              <a:effectLst>
                <a:outerShdw blurRad="38100" dist="19050" dir="2700000" algn="tl" rotWithShape="0">
                  <a:schemeClr val="dk1">
                    <a:alpha val="40000"/>
                  </a:schemeClr>
                </a:outerShdw>
              </a:effectLst>
            </a:endParaRPr>
          </a:p>
        </p:txBody>
      </p:sp>
      <p:sp>
        <p:nvSpPr>
          <p:cNvPr id="21" name="Rounded Rectangle 20"/>
          <p:cNvSpPr/>
          <p:nvPr/>
        </p:nvSpPr>
        <p:spPr>
          <a:xfrm>
            <a:off x="9118242" y="6272011"/>
            <a:ext cx="1300766" cy="476519"/>
          </a:xfrm>
          <a:prstGeom prst="roundRect">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el-GR" dirty="0" smtClean="0"/>
              <a:t>φύλο</a:t>
            </a:r>
            <a:endParaRPr lang="el-GR" dirty="0"/>
          </a:p>
        </p:txBody>
      </p:sp>
      <p:sp>
        <p:nvSpPr>
          <p:cNvPr id="22" name="Plus 21"/>
          <p:cNvSpPr/>
          <p:nvPr/>
        </p:nvSpPr>
        <p:spPr>
          <a:xfrm>
            <a:off x="8635284" y="6329965"/>
            <a:ext cx="386366" cy="373488"/>
          </a:xfrm>
          <a:prstGeom prst="mathPlus">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l-GR"/>
          </a:p>
        </p:txBody>
      </p:sp>
    </p:spTree>
    <p:extLst>
      <p:ext uri="{BB962C8B-B14F-4D97-AF65-F5344CB8AC3E}">
        <p14:creationId xmlns:p14="http://schemas.microsoft.com/office/powerpoint/2010/main" xmlns="" val="13687393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371600" y="1661375"/>
            <a:ext cx="9601200" cy="4206025"/>
          </a:xfrm>
        </p:spPr>
        <p:txBody>
          <a:bodyPr>
            <a:normAutofit lnSpcReduction="10000"/>
          </a:bodyPr>
          <a:lstStyle/>
          <a:p>
            <a:pPr>
              <a:buFont typeface="Wingdings" panose="05000000000000000000" pitchFamily="2" charset="2"/>
              <a:buChar char="Ø"/>
            </a:pPr>
            <a:r>
              <a:rPr lang="el-GR" dirty="0" smtClean="0"/>
              <a:t> Το σύμπτωμα είναι παρόν αν η βαθμολογία στο συγκεκριμένο σημείο της κλίμακας είναι 2 ή 3.</a:t>
            </a:r>
          </a:p>
          <a:p>
            <a:pPr>
              <a:buFont typeface="Wingdings" panose="05000000000000000000" pitchFamily="2" charset="2"/>
              <a:buChar char="Ø"/>
            </a:pPr>
            <a:r>
              <a:rPr lang="el-GR" dirty="0" smtClean="0"/>
              <a:t>Όμως, απαιτείται ιδιαίτερη προσοχή</a:t>
            </a:r>
            <a:r>
              <a:rPr lang="el-GR" b="1" dirty="0" smtClean="0">
                <a:latin typeface="Arial" panose="020B0604020202020204" pitchFamily="34" charset="0"/>
                <a:cs typeface="Arial" panose="020B0604020202020204" pitchFamily="34" charset="0"/>
              </a:rPr>
              <a:t>... </a:t>
            </a:r>
            <a:r>
              <a:rPr lang="el-GR" dirty="0" smtClean="0"/>
              <a:t>                        </a:t>
            </a:r>
            <a:r>
              <a:rPr lang="el-GR" b="1" dirty="0" smtClean="0">
                <a:latin typeface="Arial" panose="020B0604020202020204" pitchFamily="34" charset="0"/>
                <a:cs typeface="Arial" panose="020B0604020202020204" pitchFamily="34" charset="0"/>
              </a:rPr>
              <a:t>ΓΙΑΤΙ;</a:t>
            </a:r>
            <a:r>
              <a:rPr lang="el-GR" b="1" dirty="0" smtClean="0"/>
              <a:t> </a:t>
            </a:r>
            <a:endParaRPr lang="el-GR" b="1" dirty="0">
              <a:sym typeface="Wingdings" panose="05000000000000000000" pitchFamily="2" charset="2"/>
            </a:endParaRPr>
          </a:p>
          <a:p>
            <a:pPr marL="0" indent="0">
              <a:buNone/>
            </a:pPr>
            <a:r>
              <a:rPr lang="el-GR" b="1" dirty="0" smtClean="0">
                <a:sym typeface="Wingdings" panose="05000000000000000000" pitchFamily="2" charset="2"/>
              </a:rPr>
              <a:t>                                                                 </a:t>
            </a:r>
            <a:r>
              <a:rPr lang="el-GR" dirty="0" smtClean="0">
                <a:sym typeface="Wingdings" panose="05000000000000000000" pitchFamily="2" charset="2"/>
              </a:rPr>
              <a:t>α) καταμέτρηση συχνότητας συμπτωμάτων</a:t>
            </a:r>
          </a:p>
          <a:p>
            <a:pPr marL="0" indent="0">
              <a:buNone/>
            </a:pPr>
            <a:r>
              <a:rPr lang="el-GR" dirty="0">
                <a:sym typeface="Wingdings" panose="05000000000000000000" pitchFamily="2" charset="2"/>
              </a:rPr>
              <a:t> </a:t>
            </a:r>
            <a:r>
              <a:rPr lang="el-GR" dirty="0" smtClean="0">
                <a:sym typeface="Wingdings" panose="05000000000000000000" pitchFamily="2" charset="2"/>
              </a:rPr>
              <a:t>                                                                            β) πληροφορίες από μία πηγή    </a:t>
            </a:r>
          </a:p>
          <a:p>
            <a:pPr>
              <a:buFont typeface="Wingdings" panose="05000000000000000000" pitchFamily="2" charset="2"/>
              <a:buChar char="Ø"/>
            </a:pPr>
            <a:r>
              <a:rPr lang="el-GR" dirty="0" smtClean="0">
                <a:sym typeface="Wingdings" panose="05000000000000000000" pitchFamily="2" charset="2"/>
              </a:rPr>
              <a:t>Η ΔΕΠ/Υ πιθανόν να μειώνεται καθώς αυξάνεται η ηλικία σύμφωνα με το </a:t>
            </a:r>
            <a:r>
              <a:rPr lang="el-GR" u="sng" dirty="0" smtClean="0">
                <a:sym typeface="Wingdings" panose="05000000000000000000" pitchFamily="2" charset="2"/>
              </a:rPr>
              <a:t>κριτήριο της συχνότητας των συμπτωμάτων. </a:t>
            </a:r>
            <a:r>
              <a:rPr lang="en-US" u="sng" dirty="0" smtClean="0">
                <a:sym typeface="Wingdings" panose="05000000000000000000" pitchFamily="2" charset="2"/>
              </a:rPr>
              <a:t>(DSM-IV)</a:t>
            </a:r>
          </a:p>
          <a:p>
            <a:pPr>
              <a:buFont typeface="Wingdings" panose="05000000000000000000" pitchFamily="2" charset="2"/>
              <a:buChar char="Ø"/>
            </a:pPr>
            <a:r>
              <a:rPr lang="el-GR" dirty="0" smtClean="0">
                <a:sym typeface="Wingdings" panose="05000000000000000000" pitchFamily="2" charset="2"/>
              </a:rPr>
              <a:t>Στο ελληνικό δείγμα: </a:t>
            </a:r>
          </a:p>
          <a:p>
            <a:pPr marL="0" indent="0">
              <a:buNone/>
            </a:pPr>
            <a:r>
              <a:rPr lang="el-GR" b="1" dirty="0" smtClean="0">
                <a:sym typeface="Wingdings" panose="05000000000000000000" pitchFamily="2" charset="2"/>
              </a:rPr>
              <a:t>Τύπος ΔΕΠ/Υ: </a:t>
            </a:r>
            <a:r>
              <a:rPr lang="el-GR" dirty="0" smtClean="0">
                <a:sym typeface="Wingdings" panose="05000000000000000000" pitchFamily="2" charset="2"/>
              </a:rPr>
              <a:t>ελλειμματικής προσοχής &gt; υπερκινητικότητας &gt; συνδυαστικός   </a:t>
            </a:r>
          </a:p>
          <a:p>
            <a:pPr marL="0" indent="0">
              <a:buNone/>
            </a:pPr>
            <a:r>
              <a:rPr lang="el-GR" b="1" dirty="0" smtClean="0">
                <a:sym typeface="Wingdings" panose="05000000000000000000" pitchFamily="2" charset="2"/>
              </a:rPr>
              <a:t>Φύλο:</a:t>
            </a:r>
            <a:r>
              <a:rPr lang="el-GR" dirty="0" smtClean="0">
                <a:sym typeface="Wingdings" panose="05000000000000000000" pitchFamily="2" charset="2"/>
              </a:rPr>
              <a:t> αγόρια &gt; κορίτσια</a:t>
            </a:r>
          </a:p>
          <a:p>
            <a:pPr marL="0" indent="0">
              <a:buNone/>
            </a:pPr>
            <a:r>
              <a:rPr lang="el-GR" b="1" dirty="0" smtClean="0">
                <a:sym typeface="Wingdings" panose="05000000000000000000" pitchFamily="2" charset="2"/>
              </a:rPr>
              <a:t>Ηλικία:</a:t>
            </a:r>
            <a:r>
              <a:rPr lang="el-GR" dirty="0" smtClean="0">
                <a:sym typeface="Wingdings" panose="05000000000000000000" pitchFamily="2" charset="2"/>
              </a:rPr>
              <a:t> 5-9 ετών (παιδική ηλικία)</a:t>
            </a:r>
          </a:p>
          <a:p>
            <a:pPr marL="0" indent="0">
              <a:buNone/>
            </a:pPr>
            <a:endParaRPr lang="el-GR" u="sng" dirty="0"/>
          </a:p>
        </p:txBody>
      </p:sp>
      <p:cxnSp>
        <p:nvCxnSpPr>
          <p:cNvPr id="7" name="Elbow Connector 6"/>
          <p:cNvCxnSpPr/>
          <p:nvPr/>
        </p:nvCxnSpPr>
        <p:spPr>
          <a:xfrm rot="16200000" flipH="1">
            <a:off x="7997780" y="2588653"/>
            <a:ext cx="244698" cy="218941"/>
          </a:xfrm>
          <a:prstGeom prst="bentConnector3">
            <a:avLst/>
          </a:prstGeom>
          <a:ln>
            <a:tailEnd type="triangle"/>
          </a:ln>
        </p:spPr>
        <p:style>
          <a:lnRef idx="1">
            <a:schemeClr val="dk1"/>
          </a:lnRef>
          <a:fillRef idx="0">
            <a:schemeClr val="dk1"/>
          </a:fillRef>
          <a:effectRef idx="0">
            <a:schemeClr val="dk1"/>
          </a:effectRef>
          <a:fontRef idx="minor">
            <a:schemeClr val="tx1"/>
          </a:fontRef>
        </p:style>
      </p:cxnSp>
      <p:sp>
        <p:nvSpPr>
          <p:cNvPr id="4" name="Flowchart: Punched Tape 3"/>
          <p:cNvSpPr/>
          <p:nvPr/>
        </p:nvSpPr>
        <p:spPr>
          <a:xfrm>
            <a:off x="3548130" y="363828"/>
            <a:ext cx="3882980" cy="1094704"/>
          </a:xfrm>
          <a:prstGeom prst="flowChartPunchedTape">
            <a:avLst/>
          </a:prstGeom>
        </p:spPr>
        <p:style>
          <a:lnRef idx="3">
            <a:schemeClr val="lt1"/>
          </a:lnRef>
          <a:fillRef idx="1">
            <a:schemeClr val="accent6"/>
          </a:fillRef>
          <a:effectRef idx="1">
            <a:schemeClr val="accent6"/>
          </a:effectRef>
          <a:fontRef idx="minor">
            <a:schemeClr val="lt1"/>
          </a:fontRef>
        </p:style>
        <p:txBody>
          <a:bodyPr rtlCol="0" anchor="ctr"/>
          <a:lstStyle/>
          <a:p>
            <a:pPr algn="ctr"/>
            <a:r>
              <a:rPr lang="el-GR" sz="4000" dirty="0" smtClean="0"/>
              <a:t>Επισημάνσεις</a:t>
            </a:r>
            <a:endParaRPr lang="el-GR" sz="4000" dirty="0"/>
          </a:p>
        </p:txBody>
      </p:sp>
      <p:sp>
        <p:nvSpPr>
          <p:cNvPr id="5" name="Action Button: Help 4">
            <a:hlinkClick r:id="" action="ppaction://noaction" highlightClick="1"/>
          </p:cNvPr>
          <p:cNvSpPr/>
          <p:nvPr/>
        </p:nvSpPr>
        <p:spPr>
          <a:xfrm>
            <a:off x="8500056" y="2150772"/>
            <a:ext cx="566671" cy="547351"/>
          </a:xfrm>
          <a:prstGeom prst="actionButtonHelp">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el-GR"/>
          </a:p>
        </p:txBody>
      </p:sp>
    </p:spTree>
    <p:extLst>
      <p:ext uri="{BB962C8B-B14F-4D97-AF65-F5344CB8AC3E}">
        <p14:creationId xmlns:p14="http://schemas.microsoft.com/office/powerpoint/2010/main" xmlns="" val="307199421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2">
            <a:extLst>
              <a:ext uri="{28A0092B-C50C-407E-A947-70E740481C1C}">
                <a14:useLocalDpi xmlns:a14="http://schemas.microsoft.com/office/drawing/2010/main" xmlns="" val="0"/>
              </a:ext>
            </a:extLst>
          </a:blip>
          <a:stretch>
            <a:fillRect/>
          </a:stretch>
        </p:blipFill>
        <p:spPr>
          <a:xfrm>
            <a:off x="1867437" y="321972"/>
            <a:ext cx="8487177" cy="4095482"/>
          </a:xfrm>
        </p:spPr>
      </p:pic>
      <p:sp>
        <p:nvSpPr>
          <p:cNvPr id="5" name="TextBox 4"/>
          <p:cNvSpPr txBox="1"/>
          <p:nvPr/>
        </p:nvSpPr>
        <p:spPr>
          <a:xfrm>
            <a:off x="1571222" y="4546242"/>
            <a:ext cx="9465972" cy="2062103"/>
          </a:xfrm>
          <a:prstGeom prst="rect">
            <a:avLst/>
          </a:prstGeom>
          <a:noFill/>
        </p:spPr>
        <p:txBody>
          <a:bodyPr wrap="square" rtlCol="0">
            <a:spAutoFit/>
          </a:bodyPr>
          <a:lstStyle/>
          <a:p>
            <a:r>
              <a:rPr lang="el-GR" sz="2000" b="1" dirty="0" smtClean="0"/>
              <a:t>Παρατηρήσεις:</a:t>
            </a:r>
            <a:r>
              <a:rPr lang="el-GR" sz="2000" dirty="0" smtClean="0"/>
              <a:t> </a:t>
            </a:r>
          </a:p>
          <a:p>
            <a:pPr marL="285750" indent="-285750">
              <a:buFont typeface="Arial" panose="020B0604020202020204" pitchFamily="34" charset="0"/>
              <a:buChar char="•"/>
            </a:pPr>
            <a:r>
              <a:rPr lang="el-GR" dirty="0" smtClean="0"/>
              <a:t>Ηλικία 5-14 ετών</a:t>
            </a:r>
          </a:p>
          <a:p>
            <a:pPr marL="285750" indent="-285750">
              <a:buFont typeface="Arial" panose="020B0604020202020204" pitchFamily="34" charset="0"/>
              <a:buChar char="•"/>
            </a:pPr>
            <a:r>
              <a:rPr lang="el-GR" dirty="0" smtClean="0"/>
              <a:t>Κλίμακα για εκπαιδευτικούς </a:t>
            </a:r>
            <a:r>
              <a:rPr lang="el-GR" dirty="0" smtClean="0">
                <a:sym typeface="Wingdings" panose="05000000000000000000" pitchFamily="2" charset="2"/>
              </a:rPr>
              <a:t> υψηλή κλινική χρησιμότητα για εντοπισμό</a:t>
            </a:r>
          </a:p>
          <a:p>
            <a:pPr marL="285750" indent="-285750">
              <a:buFont typeface="Arial" panose="020B0604020202020204" pitchFamily="34" charset="0"/>
              <a:buChar char="•"/>
            </a:pPr>
            <a:r>
              <a:rPr lang="el-GR" dirty="0" smtClean="0">
                <a:sym typeface="Wingdings" panose="05000000000000000000" pitchFamily="2" charset="2"/>
              </a:rPr>
              <a:t>Κλίμακα για γονείς  κλινική χρησιμότητα για αποκλεισμό</a:t>
            </a:r>
          </a:p>
          <a:p>
            <a:pPr marL="285750" indent="-285750">
              <a:buFont typeface="Arial" panose="020B0604020202020204" pitchFamily="34" charset="0"/>
              <a:buChar char="•"/>
            </a:pPr>
            <a:r>
              <a:rPr lang="el-GR" dirty="0" smtClean="0">
                <a:sym typeface="Wingdings" panose="05000000000000000000" pitchFamily="2" charset="2"/>
              </a:rPr>
              <a:t>Αν ένα παιδί βρίσκεται πάνω από την τιμή ουδό σε μία από τις υποκλίμακες και κάτω από την τιμή ουδό στην άλλη τότε έχει έναν από τους τύπους της διαταραχής, ενώ αν βρίσκεται άνω των τιμών και στις δύο υποκλίμακες εμφανίζει το μικτό τύπο.</a:t>
            </a:r>
            <a:endParaRPr lang="el-GR" dirty="0"/>
          </a:p>
        </p:txBody>
      </p:sp>
      <p:sp>
        <p:nvSpPr>
          <p:cNvPr id="3" name="Smiley Face 2"/>
          <p:cNvSpPr/>
          <p:nvPr/>
        </p:nvSpPr>
        <p:spPr>
          <a:xfrm>
            <a:off x="1146220" y="4546242"/>
            <a:ext cx="425002" cy="437882"/>
          </a:xfrm>
          <a:prstGeom prst="smileyFace">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el-GR"/>
          </a:p>
        </p:txBody>
      </p:sp>
    </p:spTree>
    <p:extLst>
      <p:ext uri="{BB962C8B-B14F-4D97-AF65-F5344CB8AC3E}">
        <p14:creationId xmlns:p14="http://schemas.microsoft.com/office/powerpoint/2010/main" xmlns="" val="420194330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Vertical Scroll 3"/>
          <p:cNvSpPr/>
          <p:nvPr/>
        </p:nvSpPr>
        <p:spPr>
          <a:xfrm>
            <a:off x="1468192" y="334849"/>
            <a:ext cx="6581104" cy="6040193"/>
          </a:xfrm>
          <a:prstGeom prst="verticalScroll">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r>
              <a:rPr lang="el-GR" sz="3600" dirty="0" smtClean="0">
                <a:solidFill>
                  <a:schemeClr val="tx1"/>
                </a:solidFill>
              </a:rPr>
              <a:t>Χαρακτηριστικά παιδιού</a:t>
            </a:r>
          </a:p>
          <a:p>
            <a:endParaRPr lang="el-GR" sz="2000" dirty="0">
              <a:solidFill>
                <a:schemeClr val="tx1"/>
              </a:solidFill>
            </a:endParaRPr>
          </a:p>
          <a:p>
            <a:endParaRPr lang="el-GR" sz="2000" dirty="0">
              <a:solidFill>
                <a:schemeClr val="tx1"/>
              </a:solidFill>
            </a:endParaRPr>
          </a:p>
          <a:p>
            <a:endParaRPr lang="el-GR" sz="2800" dirty="0" smtClean="0"/>
          </a:p>
          <a:p>
            <a:pPr>
              <a:buFont typeface="Wingdings" panose="05000000000000000000" pitchFamily="2" charset="2"/>
              <a:buChar char="ü"/>
            </a:pPr>
            <a:r>
              <a:rPr lang="el-GR" sz="2800" dirty="0"/>
              <a:t>Όνομα: </a:t>
            </a:r>
            <a:r>
              <a:rPr lang="el-GR" sz="2800" dirty="0" smtClean="0"/>
              <a:t>Αναστάσιος</a:t>
            </a:r>
            <a:endParaRPr lang="el-GR" sz="2800" dirty="0"/>
          </a:p>
          <a:p>
            <a:pPr>
              <a:buFont typeface="Wingdings" panose="05000000000000000000" pitchFamily="2" charset="2"/>
              <a:buChar char="ü"/>
            </a:pPr>
            <a:r>
              <a:rPr lang="el-GR" sz="2800" dirty="0" smtClean="0"/>
              <a:t>Ηλικία: 11 ετών</a:t>
            </a:r>
          </a:p>
          <a:p>
            <a:pPr>
              <a:buFont typeface="Wingdings" panose="05000000000000000000" pitchFamily="2" charset="2"/>
              <a:buChar char="ü"/>
            </a:pPr>
            <a:r>
              <a:rPr lang="el-GR" sz="2800" dirty="0" smtClean="0"/>
              <a:t>Τάξη: Στ’ </a:t>
            </a:r>
          </a:p>
          <a:p>
            <a:pPr>
              <a:buFont typeface="Wingdings" panose="05000000000000000000" pitchFamily="2" charset="2"/>
              <a:buChar char="ü"/>
            </a:pPr>
            <a:r>
              <a:rPr lang="el-GR" sz="2800" dirty="0" smtClean="0"/>
              <a:t>Ιστορικό: πιθανόν Μ.Δ.</a:t>
            </a:r>
            <a:endParaRPr lang="el-GR" sz="2800" dirty="0"/>
          </a:p>
        </p:txBody>
      </p:sp>
      <p:pic>
        <p:nvPicPr>
          <p:cNvPr id="2" name="Picture 1"/>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8178514" y="1539022"/>
            <a:ext cx="3330478" cy="2775400"/>
          </a:xfrm>
          <a:prstGeom prst="rect">
            <a:avLst/>
          </a:prstGeom>
        </p:spPr>
      </p:pic>
    </p:spTree>
    <p:extLst>
      <p:ext uri="{BB962C8B-B14F-4D97-AF65-F5344CB8AC3E}">
        <p14:creationId xmlns:p14="http://schemas.microsoft.com/office/powerpoint/2010/main" xmlns="" val="193236321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2507" y="544132"/>
            <a:ext cx="9601200" cy="975575"/>
          </a:xfrm>
        </p:spPr>
        <p:txBody>
          <a:bodyPr>
            <a:normAutofit fontScale="90000"/>
          </a:bodyPr>
          <a:lstStyle/>
          <a:p>
            <a:r>
              <a:rPr lang="el-GR" dirty="0" smtClean="0"/>
              <a:t>Κλίμακα αξιολόγησης</a:t>
            </a:r>
            <a:br>
              <a:rPr lang="el-GR" dirty="0" smtClean="0"/>
            </a:br>
            <a:r>
              <a:rPr lang="el-GR" dirty="0" smtClean="0"/>
              <a:t> για γονείς</a:t>
            </a:r>
            <a:endParaRPr lang="el-GR" dirty="0"/>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xmlns="" val="0"/>
              </a:ext>
            </a:extLst>
          </a:blip>
          <a:stretch>
            <a:fillRect/>
          </a:stretch>
        </p:blipFill>
        <p:spPr>
          <a:xfrm>
            <a:off x="7450429" y="146029"/>
            <a:ext cx="4629954" cy="6521940"/>
          </a:xfrm>
        </p:spPr>
      </p:pic>
      <p:graphicFrame>
        <p:nvGraphicFramePr>
          <p:cNvPr id="5" name="Table 4"/>
          <p:cNvGraphicFramePr>
            <a:graphicFrameLocks noGrp="1"/>
          </p:cNvGraphicFramePr>
          <p:nvPr>
            <p:extLst>
              <p:ext uri="{D42A27DB-BD31-4B8C-83A1-F6EECF244321}">
                <p14:modId xmlns:p14="http://schemas.microsoft.com/office/powerpoint/2010/main" xmlns="" val="3419623452"/>
              </p:ext>
            </p:extLst>
          </p:nvPr>
        </p:nvGraphicFramePr>
        <p:xfrm>
          <a:off x="900092" y="2408348"/>
          <a:ext cx="6416538" cy="2640170"/>
        </p:xfrm>
        <a:graphic>
          <a:graphicData uri="http://schemas.openxmlformats.org/drawingml/2006/table">
            <a:tbl>
              <a:tblPr firstRow="1" bandRow="1">
                <a:tableStyleId>{5C22544A-7EE6-4342-B048-85BDC9FD1C3A}</a:tableStyleId>
              </a:tblPr>
              <a:tblGrid>
                <a:gridCol w="2138846"/>
                <a:gridCol w="2138846"/>
                <a:gridCol w="2138846"/>
              </a:tblGrid>
              <a:tr h="654947">
                <a:tc>
                  <a:txBody>
                    <a:bodyPr/>
                    <a:lstStyle/>
                    <a:p>
                      <a:r>
                        <a:rPr lang="el-GR" dirty="0" smtClean="0"/>
                        <a:t>Κλίμακα</a:t>
                      </a:r>
                      <a:endParaRPr lang="el-GR" dirty="0"/>
                    </a:p>
                  </a:txBody>
                  <a:tcPr/>
                </a:tc>
                <a:tc>
                  <a:txBody>
                    <a:bodyPr/>
                    <a:lstStyle/>
                    <a:p>
                      <a:r>
                        <a:rPr lang="el-GR" dirty="0" smtClean="0"/>
                        <a:t>Αρχική Βαθμολογία</a:t>
                      </a:r>
                      <a:endParaRPr lang="el-GR" dirty="0"/>
                    </a:p>
                  </a:txBody>
                  <a:tcPr/>
                </a:tc>
                <a:tc>
                  <a:txBody>
                    <a:bodyPr/>
                    <a:lstStyle/>
                    <a:p>
                      <a:r>
                        <a:rPr lang="el-GR" dirty="0" smtClean="0"/>
                        <a:t>Εκατοστιαίες</a:t>
                      </a:r>
                      <a:r>
                        <a:rPr lang="el-GR" baseline="0" dirty="0" smtClean="0"/>
                        <a:t> Τιμές</a:t>
                      </a:r>
                      <a:endParaRPr lang="el-GR" dirty="0"/>
                    </a:p>
                  </a:txBody>
                  <a:tcPr/>
                </a:tc>
              </a:tr>
              <a:tr h="661741">
                <a:tc>
                  <a:txBody>
                    <a:bodyPr/>
                    <a:lstStyle/>
                    <a:p>
                      <a:r>
                        <a:rPr lang="el-GR" dirty="0" smtClean="0"/>
                        <a:t>Ελλειμματική Προσοχή</a:t>
                      </a:r>
                      <a:endParaRPr lang="el-GR" dirty="0"/>
                    </a:p>
                  </a:txBody>
                  <a:tcPr/>
                </a:tc>
                <a:tc>
                  <a:txBody>
                    <a:bodyPr/>
                    <a:lstStyle/>
                    <a:p>
                      <a:r>
                        <a:rPr lang="el-GR" dirty="0" smtClean="0"/>
                        <a:t>              </a:t>
                      </a:r>
                      <a:r>
                        <a:rPr lang="el-GR" b="1" dirty="0" smtClean="0"/>
                        <a:t>11</a:t>
                      </a:r>
                      <a:endParaRPr lang="el-GR" b="1" dirty="0"/>
                    </a:p>
                  </a:txBody>
                  <a:tcPr/>
                </a:tc>
                <a:tc>
                  <a:txBody>
                    <a:bodyPr/>
                    <a:lstStyle/>
                    <a:p>
                      <a:r>
                        <a:rPr lang="el-GR" dirty="0" smtClean="0"/>
                        <a:t>              </a:t>
                      </a:r>
                      <a:r>
                        <a:rPr lang="el-GR" b="1" dirty="0" smtClean="0"/>
                        <a:t>75</a:t>
                      </a:r>
                      <a:endParaRPr lang="el-GR" b="1" dirty="0"/>
                    </a:p>
                  </a:txBody>
                  <a:tcPr/>
                </a:tc>
              </a:tr>
              <a:tr h="661741">
                <a:tc>
                  <a:txBody>
                    <a:bodyPr/>
                    <a:lstStyle/>
                    <a:p>
                      <a:r>
                        <a:rPr lang="el-GR" dirty="0" smtClean="0"/>
                        <a:t>Υπερκινητικότητα- Παρορμητικότητα</a:t>
                      </a:r>
                      <a:endParaRPr lang="el-GR" dirty="0"/>
                    </a:p>
                  </a:txBody>
                  <a:tcPr/>
                </a:tc>
                <a:tc>
                  <a:txBody>
                    <a:bodyPr/>
                    <a:lstStyle/>
                    <a:p>
                      <a:r>
                        <a:rPr lang="el-GR" b="1" dirty="0" smtClean="0"/>
                        <a:t>              13</a:t>
                      </a:r>
                      <a:endParaRPr lang="el-GR" b="1" dirty="0"/>
                    </a:p>
                  </a:txBody>
                  <a:tcPr/>
                </a:tc>
                <a:tc>
                  <a:txBody>
                    <a:bodyPr/>
                    <a:lstStyle/>
                    <a:p>
                      <a:r>
                        <a:rPr lang="el-GR" dirty="0" smtClean="0"/>
                        <a:t>              </a:t>
                      </a:r>
                      <a:r>
                        <a:rPr lang="el-GR" b="1" dirty="0" smtClean="0"/>
                        <a:t>80</a:t>
                      </a:r>
                      <a:endParaRPr lang="el-GR" b="1" dirty="0"/>
                    </a:p>
                  </a:txBody>
                  <a:tcPr/>
                </a:tc>
              </a:tr>
              <a:tr h="661741">
                <a:tc>
                  <a:txBody>
                    <a:bodyPr/>
                    <a:lstStyle/>
                    <a:p>
                      <a:r>
                        <a:rPr lang="el-GR" dirty="0" smtClean="0"/>
                        <a:t>Συνολική Βαθμολογία</a:t>
                      </a:r>
                      <a:endParaRPr lang="el-GR" dirty="0"/>
                    </a:p>
                  </a:txBody>
                  <a:tcPr/>
                </a:tc>
                <a:tc>
                  <a:txBody>
                    <a:bodyPr/>
                    <a:lstStyle/>
                    <a:p>
                      <a:r>
                        <a:rPr lang="el-GR" dirty="0" smtClean="0"/>
                        <a:t>             </a:t>
                      </a:r>
                      <a:r>
                        <a:rPr lang="el-GR" b="1" dirty="0" smtClean="0"/>
                        <a:t>24</a:t>
                      </a:r>
                      <a:endParaRPr lang="el-GR" b="1" dirty="0"/>
                    </a:p>
                  </a:txBody>
                  <a:tcPr/>
                </a:tc>
                <a:tc>
                  <a:txBody>
                    <a:bodyPr/>
                    <a:lstStyle/>
                    <a:p>
                      <a:r>
                        <a:rPr lang="el-GR" dirty="0" smtClean="0"/>
                        <a:t>              </a:t>
                      </a:r>
                      <a:r>
                        <a:rPr lang="en-US" b="1" dirty="0" smtClean="0"/>
                        <a:t>80</a:t>
                      </a:r>
                      <a:endParaRPr lang="el-GR" b="1" dirty="0"/>
                    </a:p>
                  </a:txBody>
                  <a:tcPr/>
                </a:tc>
              </a:tr>
            </a:tbl>
          </a:graphicData>
        </a:graphic>
      </p:graphicFrame>
    </p:spTree>
    <p:extLst>
      <p:ext uri="{BB962C8B-B14F-4D97-AF65-F5344CB8AC3E}">
        <p14:creationId xmlns:p14="http://schemas.microsoft.com/office/powerpoint/2010/main" xmlns="" val="189596806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2">
            <a:extLst>
              <a:ext uri="{28A0092B-C50C-407E-A947-70E740481C1C}">
                <a14:useLocalDpi xmlns:a14="http://schemas.microsoft.com/office/drawing/2010/main" xmlns="" val="0"/>
              </a:ext>
            </a:extLst>
          </a:blip>
          <a:stretch>
            <a:fillRect/>
          </a:stretch>
        </p:blipFill>
        <p:spPr>
          <a:xfrm>
            <a:off x="3251915" y="0"/>
            <a:ext cx="6458756" cy="7011706"/>
          </a:xfrm>
        </p:spPr>
      </p:pic>
    </p:spTree>
    <p:extLst>
      <p:ext uri="{BB962C8B-B14F-4D97-AF65-F5344CB8AC3E}">
        <p14:creationId xmlns:p14="http://schemas.microsoft.com/office/powerpoint/2010/main" xmlns="" val="100776257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59476" y="376707"/>
            <a:ext cx="9601200" cy="1485900"/>
          </a:xfrm>
        </p:spPr>
        <p:txBody>
          <a:bodyPr/>
          <a:lstStyle/>
          <a:p>
            <a:r>
              <a:rPr lang="el-GR" dirty="0" smtClean="0"/>
              <a:t>Κλίμακα Αξιολόγησης </a:t>
            </a:r>
            <a:br>
              <a:rPr lang="el-GR" dirty="0" smtClean="0"/>
            </a:br>
            <a:r>
              <a:rPr lang="el-GR" dirty="0" smtClean="0"/>
              <a:t>για εκπαιδευτικούς</a:t>
            </a:r>
            <a:endParaRPr lang="el-GR" dirty="0"/>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xmlns="" val="0"/>
              </a:ext>
            </a:extLst>
          </a:blip>
          <a:stretch>
            <a:fillRect/>
          </a:stretch>
        </p:blipFill>
        <p:spPr>
          <a:xfrm>
            <a:off x="7450428" y="97692"/>
            <a:ext cx="4604198" cy="6760308"/>
          </a:xfrm>
        </p:spPr>
      </p:pic>
      <p:graphicFrame>
        <p:nvGraphicFramePr>
          <p:cNvPr id="5" name="Table 4"/>
          <p:cNvGraphicFramePr>
            <a:graphicFrameLocks noGrp="1"/>
          </p:cNvGraphicFramePr>
          <p:nvPr>
            <p:extLst>
              <p:ext uri="{D42A27DB-BD31-4B8C-83A1-F6EECF244321}">
                <p14:modId xmlns:p14="http://schemas.microsoft.com/office/powerpoint/2010/main" xmlns="" val="4204101762"/>
              </p:ext>
            </p:extLst>
          </p:nvPr>
        </p:nvGraphicFramePr>
        <p:xfrm>
          <a:off x="769871" y="2548466"/>
          <a:ext cx="6564648" cy="2641720"/>
        </p:xfrm>
        <a:graphic>
          <a:graphicData uri="http://schemas.openxmlformats.org/drawingml/2006/table">
            <a:tbl>
              <a:tblPr firstRow="1" bandRow="1">
                <a:tableStyleId>{5C22544A-7EE6-4342-B048-85BDC9FD1C3A}</a:tableStyleId>
              </a:tblPr>
              <a:tblGrid>
                <a:gridCol w="2188216"/>
                <a:gridCol w="2188216"/>
                <a:gridCol w="2188216"/>
              </a:tblGrid>
              <a:tr h="660430">
                <a:tc>
                  <a:txBody>
                    <a:bodyPr/>
                    <a:lstStyle/>
                    <a:p>
                      <a:r>
                        <a:rPr lang="el-GR" dirty="0" smtClean="0"/>
                        <a:t>Κλίμακα</a:t>
                      </a:r>
                      <a:endParaRPr lang="el-GR" dirty="0"/>
                    </a:p>
                  </a:txBody>
                  <a:tcPr/>
                </a:tc>
                <a:tc>
                  <a:txBody>
                    <a:bodyPr/>
                    <a:lstStyle/>
                    <a:p>
                      <a:r>
                        <a:rPr lang="el-GR" dirty="0" smtClean="0"/>
                        <a:t>Αρχική Βαθμολογία</a:t>
                      </a:r>
                      <a:endParaRPr lang="el-GR" dirty="0"/>
                    </a:p>
                  </a:txBody>
                  <a:tcPr/>
                </a:tc>
                <a:tc>
                  <a:txBody>
                    <a:bodyPr/>
                    <a:lstStyle/>
                    <a:p>
                      <a:r>
                        <a:rPr lang="el-GR" dirty="0" smtClean="0"/>
                        <a:t>Εκατοστιαίες Τιμές</a:t>
                      </a:r>
                      <a:endParaRPr lang="el-GR" dirty="0"/>
                    </a:p>
                  </a:txBody>
                  <a:tcPr/>
                </a:tc>
              </a:tr>
              <a:tr h="660430">
                <a:tc>
                  <a:txBody>
                    <a:bodyPr/>
                    <a:lstStyle/>
                    <a:p>
                      <a:r>
                        <a:rPr lang="el-GR" dirty="0" smtClean="0"/>
                        <a:t>Ελλειμματική</a:t>
                      </a:r>
                      <a:r>
                        <a:rPr lang="el-GR" baseline="0" dirty="0" smtClean="0"/>
                        <a:t> Προσοχή</a:t>
                      </a:r>
                      <a:endParaRPr lang="el-GR" dirty="0"/>
                    </a:p>
                  </a:txBody>
                  <a:tcPr/>
                </a:tc>
                <a:tc>
                  <a:txBody>
                    <a:bodyPr/>
                    <a:lstStyle/>
                    <a:p>
                      <a:r>
                        <a:rPr lang="el-GR" b="1" dirty="0" smtClean="0"/>
                        <a:t>               12</a:t>
                      </a:r>
                      <a:endParaRPr lang="el-GR" b="1" dirty="0"/>
                    </a:p>
                  </a:txBody>
                  <a:tcPr/>
                </a:tc>
                <a:tc>
                  <a:txBody>
                    <a:bodyPr/>
                    <a:lstStyle/>
                    <a:p>
                      <a:r>
                        <a:rPr lang="el-GR" dirty="0" smtClean="0"/>
                        <a:t>            </a:t>
                      </a:r>
                      <a:r>
                        <a:rPr lang="en-US" b="1" dirty="0" smtClean="0"/>
                        <a:t>7</a:t>
                      </a:r>
                      <a:r>
                        <a:rPr lang="el-GR" b="1" dirty="0" smtClean="0"/>
                        <a:t>0</a:t>
                      </a:r>
                      <a:endParaRPr lang="el-GR" b="1" dirty="0"/>
                    </a:p>
                  </a:txBody>
                  <a:tcPr/>
                </a:tc>
              </a:tr>
              <a:tr h="660430">
                <a:tc>
                  <a:txBody>
                    <a:bodyPr/>
                    <a:lstStyle/>
                    <a:p>
                      <a:r>
                        <a:rPr lang="el-GR" dirty="0" smtClean="0"/>
                        <a:t>Υπερκινητικότα- Παρορμητικότητα</a:t>
                      </a:r>
                      <a:endParaRPr lang="el-GR" dirty="0"/>
                    </a:p>
                  </a:txBody>
                  <a:tcPr/>
                </a:tc>
                <a:tc>
                  <a:txBody>
                    <a:bodyPr/>
                    <a:lstStyle/>
                    <a:p>
                      <a:r>
                        <a:rPr lang="el-GR" dirty="0" smtClean="0"/>
                        <a:t>                </a:t>
                      </a:r>
                      <a:r>
                        <a:rPr lang="el-GR" b="1" dirty="0" smtClean="0"/>
                        <a:t>8</a:t>
                      </a:r>
                      <a:endParaRPr lang="el-GR" b="1" dirty="0"/>
                    </a:p>
                  </a:txBody>
                  <a:tcPr/>
                </a:tc>
                <a:tc>
                  <a:txBody>
                    <a:bodyPr/>
                    <a:lstStyle/>
                    <a:p>
                      <a:r>
                        <a:rPr lang="el-GR" dirty="0" smtClean="0"/>
                        <a:t>            </a:t>
                      </a:r>
                      <a:r>
                        <a:rPr lang="el-GR" b="1" dirty="0" smtClean="0"/>
                        <a:t>50</a:t>
                      </a:r>
                      <a:endParaRPr lang="el-GR" b="1" dirty="0"/>
                    </a:p>
                  </a:txBody>
                  <a:tcPr/>
                </a:tc>
              </a:tr>
              <a:tr h="660430">
                <a:tc>
                  <a:txBody>
                    <a:bodyPr/>
                    <a:lstStyle/>
                    <a:p>
                      <a:r>
                        <a:rPr lang="el-GR" dirty="0" smtClean="0"/>
                        <a:t>Συνολική Βαθμολογία</a:t>
                      </a:r>
                      <a:endParaRPr lang="el-GR" dirty="0"/>
                    </a:p>
                  </a:txBody>
                  <a:tcPr/>
                </a:tc>
                <a:tc>
                  <a:txBody>
                    <a:bodyPr/>
                    <a:lstStyle/>
                    <a:p>
                      <a:r>
                        <a:rPr lang="el-GR" dirty="0" smtClean="0"/>
                        <a:t>               </a:t>
                      </a:r>
                      <a:r>
                        <a:rPr lang="el-GR" b="1" dirty="0" smtClean="0"/>
                        <a:t>20</a:t>
                      </a:r>
                      <a:endParaRPr lang="el-GR" b="1" dirty="0"/>
                    </a:p>
                  </a:txBody>
                  <a:tcPr/>
                </a:tc>
                <a:tc>
                  <a:txBody>
                    <a:bodyPr/>
                    <a:lstStyle/>
                    <a:p>
                      <a:r>
                        <a:rPr lang="el-GR" dirty="0" smtClean="0"/>
                        <a:t>            </a:t>
                      </a:r>
                      <a:r>
                        <a:rPr lang="el-GR" b="1" dirty="0" smtClean="0"/>
                        <a:t>50</a:t>
                      </a:r>
                      <a:endParaRPr lang="el-GR" b="1" dirty="0"/>
                    </a:p>
                  </a:txBody>
                  <a:tcPr/>
                </a:tc>
              </a:tr>
            </a:tbl>
          </a:graphicData>
        </a:graphic>
      </p:graphicFrame>
    </p:spTree>
    <p:extLst>
      <p:ext uri="{BB962C8B-B14F-4D97-AF65-F5344CB8AC3E}">
        <p14:creationId xmlns:p14="http://schemas.microsoft.com/office/powerpoint/2010/main" xmlns="" val="177303636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2">
            <a:extLst>
              <a:ext uri="{28A0092B-C50C-407E-A947-70E740481C1C}">
                <a14:useLocalDpi xmlns:a14="http://schemas.microsoft.com/office/drawing/2010/main" xmlns="" val="0"/>
              </a:ext>
            </a:extLst>
          </a:blip>
          <a:stretch>
            <a:fillRect/>
          </a:stretch>
        </p:blipFill>
        <p:spPr>
          <a:xfrm>
            <a:off x="3241754" y="0"/>
            <a:ext cx="6350290" cy="6788240"/>
          </a:xfrm>
        </p:spPr>
      </p:pic>
    </p:spTree>
    <p:extLst>
      <p:ext uri="{BB962C8B-B14F-4D97-AF65-F5344CB8AC3E}">
        <p14:creationId xmlns:p14="http://schemas.microsoft.com/office/powerpoint/2010/main" xmlns="" val="90804770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518374"/>
            <a:ext cx="9601200" cy="898301"/>
          </a:xfrm>
        </p:spPr>
        <p:txBody>
          <a:bodyPr/>
          <a:lstStyle/>
          <a:p>
            <a:r>
              <a:rPr lang="el-GR" dirty="0" smtClean="0"/>
              <a:t>Συμπεράσματα (1)</a:t>
            </a:r>
            <a:endParaRPr lang="el-GR" dirty="0"/>
          </a:p>
        </p:txBody>
      </p:sp>
      <p:sp>
        <p:nvSpPr>
          <p:cNvPr id="3" name="Content Placeholder 2"/>
          <p:cNvSpPr>
            <a:spLocks noGrp="1"/>
          </p:cNvSpPr>
          <p:nvPr>
            <p:ph idx="1"/>
          </p:nvPr>
        </p:nvSpPr>
        <p:spPr>
          <a:xfrm>
            <a:off x="1242812" y="1571221"/>
            <a:ext cx="9601200" cy="3581400"/>
          </a:xfrm>
        </p:spPr>
        <p:txBody>
          <a:bodyPr>
            <a:normAutofit/>
          </a:bodyPr>
          <a:lstStyle/>
          <a:p>
            <a:pPr fontAlgn="t">
              <a:buFont typeface="Wingdings" panose="05000000000000000000" pitchFamily="2" charset="2"/>
              <a:buChar char="q"/>
            </a:pPr>
            <a:r>
              <a:rPr lang="el-GR" dirty="0" smtClean="0"/>
              <a:t> </a:t>
            </a:r>
            <a:r>
              <a:rPr lang="el-GR" b="1" dirty="0" smtClean="0"/>
              <a:t>ΓΟΝΕΙΣ</a:t>
            </a:r>
            <a:br>
              <a:rPr lang="el-GR" b="1" dirty="0" smtClean="0"/>
            </a:br>
            <a:endParaRPr lang="el-GR" b="1" dirty="0" smtClean="0"/>
          </a:p>
          <a:p>
            <a:pPr fontAlgn="t"/>
            <a:endParaRPr lang="el-GR" b="1" dirty="0"/>
          </a:p>
          <a:p>
            <a:pPr fontAlgn="t"/>
            <a:endParaRPr lang="el-GR" b="1" dirty="0" smtClean="0"/>
          </a:p>
          <a:p>
            <a:pPr fontAlgn="t"/>
            <a:endParaRPr lang="el-GR" b="1" dirty="0"/>
          </a:p>
          <a:p>
            <a:pPr fontAlgn="t"/>
            <a:endParaRPr lang="el-GR" b="1" dirty="0" smtClean="0"/>
          </a:p>
          <a:p>
            <a:pPr fontAlgn="t"/>
            <a:endParaRPr lang="el-GR" b="1" dirty="0"/>
          </a:p>
          <a:p>
            <a:pPr marL="0" indent="0" fontAlgn="t">
              <a:buNone/>
            </a:pPr>
            <a:endParaRPr lang="el-GR" b="1" dirty="0"/>
          </a:p>
        </p:txBody>
      </p:sp>
      <p:graphicFrame>
        <p:nvGraphicFramePr>
          <p:cNvPr id="4" name="Table 3"/>
          <p:cNvGraphicFramePr>
            <a:graphicFrameLocks noGrp="1"/>
          </p:cNvGraphicFramePr>
          <p:nvPr>
            <p:extLst>
              <p:ext uri="{D42A27DB-BD31-4B8C-83A1-F6EECF244321}">
                <p14:modId xmlns:p14="http://schemas.microsoft.com/office/powerpoint/2010/main" xmlns="" val="2582817764"/>
              </p:ext>
            </p:extLst>
          </p:nvPr>
        </p:nvGraphicFramePr>
        <p:xfrm>
          <a:off x="1658513" y="2292583"/>
          <a:ext cx="8128000" cy="2399525"/>
        </p:xfrm>
        <a:graphic>
          <a:graphicData uri="http://schemas.openxmlformats.org/drawingml/2006/table">
            <a:tbl>
              <a:tblPr firstRow="1" bandRow="1">
                <a:tableStyleId>{5C22544A-7EE6-4342-B048-85BDC9FD1C3A}</a:tableStyleId>
              </a:tblPr>
              <a:tblGrid>
                <a:gridCol w="3441521"/>
                <a:gridCol w="2654479"/>
                <a:gridCol w="2032000"/>
              </a:tblGrid>
              <a:tr h="991530">
                <a:tc>
                  <a:txBody>
                    <a:bodyPr/>
                    <a:lstStyle/>
                    <a:p>
                      <a:r>
                        <a:rPr lang="el-GR" dirty="0" smtClean="0"/>
                        <a:t>Κλίμακα</a:t>
                      </a:r>
                      <a:endParaRPr lang="el-GR" dirty="0"/>
                    </a:p>
                  </a:txBody>
                  <a:tcPr/>
                </a:tc>
                <a:tc>
                  <a:txBody>
                    <a:bodyPr/>
                    <a:lstStyle/>
                    <a:p>
                      <a:r>
                        <a:rPr lang="el-GR" dirty="0" smtClean="0"/>
                        <a:t>    Εκατοστιαίες Τιμές</a:t>
                      </a:r>
                      <a:endParaRPr lang="el-GR" dirty="0"/>
                    </a:p>
                  </a:txBody>
                  <a:tcPr/>
                </a:tc>
                <a:tc>
                  <a:txBody>
                    <a:bodyPr/>
                    <a:lstStyle/>
                    <a:p>
                      <a:r>
                        <a:rPr lang="el-GR" dirty="0" smtClean="0"/>
                        <a:t>Βέλτιστες τιμές ουδοί αποκλεισμού</a:t>
                      </a:r>
                      <a:r>
                        <a:rPr lang="el-GR" baseline="0" dirty="0" smtClean="0"/>
                        <a:t> ΔΕΠ/Υ</a:t>
                      </a:r>
                      <a:endParaRPr lang="el-GR" dirty="0"/>
                    </a:p>
                  </a:txBody>
                  <a:tcPr/>
                </a:tc>
              </a:tr>
              <a:tr h="370840">
                <a:tc>
                  <a:txBody>
                    <a:bodyPr/>
                    <a:lstStyle/>
                    <a:p>
                      <a:r>
                        <a:rPr lang="el-GR" dirty="0" smtClean="0"/>
                        <a:t>Ελλειμματική Προσοχή</a:t>
                      </a:r>
                      <a:r>
                        <a:rPr lang="el-GR" baseline="0" dirty="0" smtClean="0"/>
                        <a:t> </a:t>
                      </a:r>
                      <a:endParaRPr lang="el-GR" dirty="0"/>
                    </a:p>
                  </a:txBody>
                  <a:tcPr/>
                </a:tc>
                <a:tc>
                  <a:txBody>
                    <a:bodyPr/>
                    <a:lstStyle/>
                    <a:p>
                      <a:r>
                        <a:rPr lang="el-GR" b="1" baseline="0" dirty="0" smtClean="0"/>
                        <a:t>               75</a:t>
                      </a:r>
                      <a:r>
                        <a:rPr lang="el-GR" b="1" dirty="0" smtClean="0"/>
                        <a:t>        </a:t>
                      </a:r>
                      <a:endParaRPr lang="el-GR" b="1" dirty="0"/>
                    </a:p>
                  </a:txBody>
                  <a:tcPr/>
                </a:tc>
                <a:tc>
                  <a:txBody>
                    <a:bodyPr/>
                    <a:lstStyle/>
                    <a:p>
                      <a:r>
                        <a:rPr lang="el-GR" b="1" dirty="0" smtClean="0"/>
                        <a:t>            ≤90</a:t>
                      </a:r>
                      <a:endParaRPr lang="el-GR" b="1" dirty="0"/>
                    </a:p>
                  </a:txBody>
                  <a:tcPr/>
                </a:tc>
              </a:tr>
              <a:tr h="370840">
                <a:tc>
                  <a:txBody>
                    <a:bodyPr/>
                    <a:lstStyle/>
                    <a:p>
                      <a:r>
                        <a:rPr lang="el-GR" dirty="0" smtClean="0"/>
                        <a:t>Υπερκινητικότητα-</a:t>
                      </a:r>
                      <a:r>
                        <a:rPr lang="el-GR" baseline="0" dirty="0" smtClean="0"/>
                        <a:t> Παρορμητικότητα</a:t>
                      </a:r>
                      <a:endParaRPr lang="el-GR" dirty="0"/>
                    </a:p>
                  </a:txBody>
                  <a:tcPr/>
                </a:tc>
                <a:tc>
                  <a:txBody>
                    <a:bodyPr/>
                    <a:lstStyle/>
                    <a:p>
                      <a:r>
                        <a:rPr lang="el-GR" b="1" dirty="0" smtClean="0"/>
                        <a:t>               80 </a:t>
                      </a:r>
                      <a:endParaRPr lang="el-GR" b="1"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l-GR" b="1" dirty="0" smtClean="0"/>
                        <a:t>            ≤75</a:t>
                      </a:r>
                    </a:p>
                  </a:txBody>
                  <a:tcPr/>
                </a:tc>
              </a:tr>
              <a:tr h="397075">
                <a:tc>
                  <a:txBody>
                    <a:bodyPr/>
                    <a:lstStyle/>
                    <a:p>
                      <a:r>
                        <a:rPr lang="el-GR" dirty="0" smtClean="0"/>
                        <a:t>Συνολική Βαθμολογία</a:t>
                      </a:r>
                      <a:endParaRPr lang="el-GR" dirty="0"/>
                    </a:p>
                  </a:txBody>
                  <a:tcPr/>
                </a:tc>
                <a:tc>
                  <a:txBody>
                    <a:bodyPr/>
                    <a:lstStyle/>
                    <a:p>
                      <a:r>
                        <a:rPr lang="el-GR" b="1" dirty="0" smtClean="0"/>
                        <a:t>               </a:t>
                      </a:r>
                      <a:r>
                        <a:rPr lang="en-US" b="1" dirty="0" smtClean="0"/>
                        <a:t>80</a:t>
                      </a:r>
                      <a:endParaRPr lang="el-GR" b="1"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l-GR" b="1" dirty="0" smtClean="0"/>
                        <a:t>             ≤80</a:t>
                      </a:r>
                    </a:p>
                  </a:txBody>
                  <a:tcPr/>
                </a:tc>
              </a:tr>
            </a:tbl>
          </a:graphicData>
        </a:graphic>
      </p:graphicFrame>
      <p:pic>
        <p:nvPicPr>
          <p:cNvPr id="5" name="Picture 4"/>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9786513" y="5152621"/>
            <a:ext cx="2007492" cy="1505618"/>
          </a:xfrm>
          <a:prstGeom prst="rect">
            <a:avLst/>
          </a:prstGeom>
        </p:spPr>
      </p:pic>
    </p:spTree>
    <p:extLst>
      <p:ext uri="{BB962C8B-B14F-4D97-AF65-F5344CB8AC3E}">
        <p14:creationId xmlns:p14="http://schemas.microsoft.com/office/powerpoint/2010/main" xmlns="" val="402714925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Συμπεράσματα (2)</a:t>
            </a:r>
            <a:endParaRPr lang="el-GR" dirty="0"/>
          </a:p>
        </p:txBody>
      </p:sp>
      <p:sp>
        <p:nvSpPr>
          <p:cNvPr id="3" name="Content Placeholder 2"/>
          <p:cNvSpPr>
            <a:spLocks noGrp="1"/>
          </p:cNvSpPr>
          <p:nvPr>
            <p:ph idx="1"/>
          </p:nvPr>
        </p:nvSpPr>
        <p:spPr>
          <a:xfrm>
            <a:off x="1204175" y="1770845"/>
            <a:ext cx="9601200" cy="3581400"/>
          </a:xfrm>
        </p:spPr>
        <p:txBody>
          <a:bodyPr/>
          <a:lstStyle/>
          <a:p>
            <a:pPr>
              <a:buFont typeface="Wingdings" panose="05000000000000000000" pitchFamily="2" charset="2"/>
              <a:buChar char="q"/>
            </a:pPr>
            <a:r>
              <a:rPr lang="el-GR" b="1" dirty="0" smtClean="0"/>
              <a:t>ΕΚΠΑΙΔΕΥΤΙΚΟΙ</a:t>
            </a:r>
            <a:endParaRPr lang="el-GR" b="1" dirty="0"/>
          </a:p>
        </p:txBody>
      </p:sp>
      <p:graphicFrame>
        <p:nvGraphicFramePr>
          <p:cNvPr id="5" name="Table 4"/>
          <p:cNvGraphicFramePr>
            <a:graphicFrameLocks noGrp="1"/>
          </p:cNvGraphicFramePr>
          <p:nvPr>
            <p:extLst>
              <p:ext uri="{D42A27DB-BD31-4B8C-83A1-F6EECF244321}">
                <p14:modId xmlns:p14="http://schemas.microsoft.com/office/powerpoint/2010/main" xmlns="" val="606032680"/>
              </p:ext>
            </p:extLst>
          </p:nvPr>
        </p:nvGraphicFramePr>
        <p:xfrm>
          <a:off x="1371600" y="2404539"/>
          <a:ext cx="8583768" cy="2560320"/>
        </p:xfrm>
        <a:graphic>
          <a:graphicData uri="http://schemas.openxmlformats.org/drawingml/2006/table">
            <a:tbl>
              <a:tblPr firstRow="1" bandRow="1">
                <a:tableStyleId>{5C22544A-7EE6-4342-B048-85BDC9FD1C3A}</a:tableStyleId>
              </a:tblPr>
              <a:tblGrid>
                <a:gridCol w="2861256"/>
                <a:gridCol w="2861256"/>
                <a:gridCol w="2861256"/>
              </a:tblGrid>
              <a:tr h="458408">
                <a:tc>
                  <a:txBody>
                    <a:bodyPr/>
                    <a:lstStyle/>
                    <a:p>
                      <a:r>
                        <a:rPr lang="el-GR" dirty="0" smtClean="0"/>
                        <a:t>Κλίμακα</a:t>
                      </a:r>
                      <a:endParaRPr lang="el-GR" dirty="0"/>
                    </a:p>
                  </a:txBody>
                  <a:tcPr/>
                </a:tc>
                <a:tc>
                  <a:txBody>
                    <a:bodyPr/>
                    <a:lstStyle/>
                    <a:p>
                      <a:r>
                        <a:rPr lang="el-GR" dirty="0" smtClean="0"/>
                        <a:t>Εκατοστιαίες Τιμές</a:t>
                      </a:r>
                      <a:endParaRPr lang="el-GR" dirty="0"/>
                    </a:p>
                  </a:txBody>
                  <a:tcPr/>
                </a:tc>
                <a:tc>
                  <a:txBody>
                    <a:bodyPr/>
                    <a:lstStyle/>
                    <a:p>
                      <a:r>
                        <a:rPr lang="el-GR" dirty="0" smtClean="0"/>
                        <a:t>Βέλτιστες</a:t>
                      </a:r>
                      <a:r>
                        <a:rPr lang="el-GR" baseline="0" dirty="0" smtClean="0"/>
                        <a:t> τιμές ουδοί ανιχνευσης ΔΕΠ/Υ</a:t>
                      </a:r>
                      <a:endParaRPr lang="el-GR" dirty="0"/>
                    </a:p>
                  </a:txBody>
                  <a:tcPr/>
                </a:tc>
              </a:tr>
              <a:tr h="458408">
                <a:tc>
                  <a:txBody>
                    <a:bodyPr/>
                    <a:lstStyle/>
                    <a:p>
                      <a:r>
                        <a:rPr lang="el-GR" dirty="0" smtClean="0"/>
                        <a:t>Ελλειμματική Προσοχή</a:t>
                      </a:r>
                      <a:endParaRPr lang="el-GR" dirty="0"/>
                    </a:p>
                  </a:txBody>
                  <a:tcPr/>
                </a:tc>
                <a:tc>
                  <a:txBody>
                    <a:bodyPr/>
                    <a:lstStyle/>
                    <a:p>
                      <a:r>
                        <a:rPr lang="el-GR" b="1" dirty="0" smtClean="0"/>
                        <a:t>                   </a:t>
                      </a:r>
                      <a:r>
                        <a:rPr lang="en-US" b="1" dirty="0" smtClean="0"/>
                        <a:t>7</a:t>
                      </a:r>
                      <a:r>
                        <a:rPr lang="el-GR" b="1" dirty="0" smtClean="0"/>
                        <a:t>0</a:t>
                      </a:r>
                      <a:endParaRPr lang="el-GR" b="1"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l-GR" dirty="0" smtClean="0"/>
                        <a:t>                </a:t>
                      </a:r>
                      <a:r>
                        <a:rPr lang="el-GR" b="1" dirty="0" smtClean="0"/>
                        <a:t>≥90</a:t>
                      </a:r>
                    </a:p>
                    <a:p>
                      <a:endParaRPr lang="el-GR" dirty="0"/>
                    </a:p>
                  </a:txBody>
                  <a:tcPr/>
                </a:tc>
              </a:tr>
              <a:tr h="45840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l-GR" dirty="0" smtClean="0"/>
                        <a:t>Υπερκινητικότητα-</a:t>
                      </a:r>
                      <a:r>
                        <a:rPr lang="el-GR" baseline="0" dirty="0" smtClean="0"/>
                        <a:t> Παρορμητικότητα</a:t>
                      </a:r>
                      <a:endParaRPr lang="el-GR" dirty="0" smtClean="0"/>
                    </a:p>
                  </a:txBody>
                  <a:tcPr/>
                </a:tc>
                <a:tc>
                  <a:txBody>
                    <a:bodyPr/>
                    <a:lstStyle/>
                    <a:p>
                      <a:r>
                        <a:rPr lang="el-GR" b="1" dirty="0" smtClean="0"/>
                        <a:t>                   50</a:t>
                      </a:r>
                      <a:endParaRPr lang="el-GR" b="1"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l-GR" b="1" dirty="0" smtClean="0"/>
                        <a:t>                 ≥85</a:t>
                      </a:r>
                    </a:p>
                    <a:p>
                      <a:endParaRPr lang="el-GR" b="1" dirty="0"/>
                    </a:p>
                  </a:txBody>
                  <a:tcPr/>
                </a:tc>
              </a:tr>
              <a:tr h="45840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l-GR" dirty="0" smtClean="0"/>
                        <a:t>Συνολική Βαθμολογία</a:t>
                      </a:r>
                    </a:p>
                  </a:txBody>
                  <a:tcPr/>
                </a:tc>
                <a:tc>
                  <a:txBody>
                    <a:bodyPr/>
                    <a:lstStyle/>
                    <a:p>
                      <a:r>
                        <a:rPr lang="el-GR" b="1" dirty="0" smtClean="0"/>
                        <a:t>                   50</a:t>
                      </a:r>
                      <a:endParaRPr lang="el-GR" b="1"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l-GR" b="1" dirty="0" smtClean="0"/>
                        <a:t>                 ≥85</a:t>
                      </a:r>
                    </a:p>
                    <a:p>
                      <a:endParaRPr lang="el-GR" b="1" dirty="0"/>
                    </a:p>
                  </a:txBody>
                  <a:tcPr/>
                </a:tc>
              </a:tr>
            </a:tbl>
          </a:graphicData>
        </a:graphic>
      </p:graphicFrame>
      <p:pic>
        <p:nvPicPr>
          <p:cNvPr id="4" name="Picture 3"/>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9659156" y="5197698"/>
            <a:ext cx="2069204" cy="1551902"/>
          </a:xfrm>
          <a:prstGeom prst="rect">
            <a:avLst/>
          </a:prstGeom>
        </p:spPr>
      </p:pic>
    </p:spTree>
    <p:extLst>
      <p:ext uri="{BB962C8B-B14F-4D97-AF65-F5344CB8AC3E}">
        <p14:creationId xmlns:p14="http://schemas.microsoft.com/office/powerpoint/2010/main" xmlns="" val="388190514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441102"/>
            <a:ext cx="9601200" cy="782392"/>
          </a:xfrm>
        </p:spPr>
        <p:txBody>
          <a:bodyPr/>
          <a:lstStyle/>
          <a:p>
            <a:r>
              <a:rPr lang="el-GR" dirty="0" smtClean="0"/>
              <a:t>ΔΕΠ/Υ (</a:t>
            </a:r>
            <a:r>
              <a:rPr lang="en-US" dirty="0" smtClean="0"/>
              <a:t>ADHD)</a:t>
            </a:r>
            <a:endParaRPr lang="el-GR" dirty="0"/>
          </a:p>
        </p:txBody>
      </p:sp>
      <p:sp>
        <p:nvSpPr>
          <p:cNvPr id="3" name="Content Placeholder 2"/>
          <p:cNvSpPr>
            <a:spLocks noGrp="1"/>
          </p:cNvSpPr>
          <p:nvPr>
            <p:ph idx="1"/>
          </p:nvPr>
        </p:nvSpPr>
        <p:spPr>
          <a:xfrm>
            <a:off x="1371600" y="1223494"/>
            <a:ext cx="9601200" cy="4875727"/>
          </a:xfrm>
        </p:spPr>
        <p:txBody>
          <a:bodyPr/>
          <a:lstStyle/>
          <a:p>
            <a:r>
              <a:rPr lang="el-GR" dirty="0" smtClean="0"/>
              <a:t>Μη κατάλληλα για το αναπτυξιακό τους στάδιο επίπεδα ελλειμματικής προσοχής, παρορμητικότητας και/ή υπερκινητικότητας (</a:t>
            </a:r>
            <a:r>
              <a:rPr lang="en-US" dirty="0" smtClean="0"/>
              <a:t>American Psychiatric Association, 1994)</a:t>
            </a:r>
            <a:endParaRPr lang="el-GR" dirty="0" smtClean="0"/>
          </a:p>
          <a:p>
            <a:r>
              <a:rPr lang="en-US" dirty="0" smtClean="0">
                <a:sym typeface="Wingdings" panose="05000000000000000000" pitchFamily="2" charset="2"/>
              </a:rPr>
              <a:t>3 </a:t>
            </a:r>
            <a:r>
              <a:rPr lang="el-GR" dirty="0" smtClean="0">
                <a:sym typeface="Wingdings" panose="05000000000000000000" pitchFamily="2" charset="2"/>
              </a:rPr>
              <a:t>τύποι ΔΕΠ/Υ: α) κυρίαρχα απρόσεκτος </a:t>
            </a:r>
            <a:br>
              <a:rPr lang="el-GR" dirty="0" smtClean="0">
                <a:sym typeface="Wingdings" panose="05000000000000000000" pitchFamily="2" charset="2"/>
              </a:rPr>
            </a:br>
            <a:r>
              <a:rPr lang="el-GR" dirty="0" smtClean="0">
                <a:sym typeface="Wingdings" panose="05000000000000000000" pitchFamily="2" charset="2"/>
              </a:rPr>
              <a:t>                          β) κυρίαρχα υπερκινητικός</a:t>
            </a:r>
            <a:br>
              <a:rPr lang="el-GR" dirty="0" smtClean="0">
                <a:sym typeface="Wingdings" panose="05000000000000000000" pitchFamily="2" charset="2"/>
              </a:rPr>
            </a:br>
            <a:r>
              <a:rPr lang="el-GR" dirty="0" smtClean="0">
                <a:sym typeface="Wingdings" panose="05000000000000000000" pitchFamily="2" charset="2"/>
              </a:rPr>
              <a:t>                          γ) συνδυαστικός τύπος</a:t>
            </a:r>
            <a:endParaRPr lang="en-US" dirty="0" smtClean="0">
              <a:sym typeface="Wingdings" panose="05000000000000000000" pitchFamily="2" charset="2"/>
            </a:endParaRPr>
          </a:p>
          <a:p>
            <a:r>
              <a:rPr lang="el-GR" dirty="0" smtClean="0">
                <a:sym typeface="Wingdings" panose="05000000000000000000" pitchFamily="2" charset="2"/>
              </a:rPr>
              <a:t>Ανομοιογένεια</a:t>
            </a:r>
          </a:p>
          <a:p>
            <a:r>
              <a:rPr lang="el-GR" dirty="0" smtClean="0">
                <a:sym typeface="Wingdings" panose="05000000000000000000" pitchFamily="2" charset="2"/>
              </a:rPr>
              <a:t>Αγόρια &gt; Κορίτσια</a:t>
            </a:r>
          </a:p>
          <a:p>
            <a:r>
              <a:rPr lang="en-US" dirty="0" smtClean="0">
                <a:sym typeface="Wingdings" panose="05000000000000000000" pitchFamily="2" charset="2"/>
              </a:rPr>
              <a:t>DSM-IV  </a:t>
            </a:r>
            <a:r>
              <a:rPr lang="en-US" b="1" dirty="0" smtClean="0">
                <a:sym typeface="Wingdings" panose="05000000000000000000" pitchFamily="2" charset="2"/>
              </a:rPr>
              <a:t>Vs</a:t>
            </a:r>
            <a:r>
              <a:rPr lang="en-US" dirty="0" smtClean="0">
                <a:sym typeface="Wingdings" panose="05000000000000000000" pitchFamily="2" charset="2"/>
              </a:rPr>
              <a:t>   DSM-V</a:t>
            </a:r>
            <a:r>
              <a:rPr lang="el-GR" dirty="0" smtClean="0">
                <a:sym typeface="Wingdings" panose="05000000000000000000" pitchFamily="2" charset="2"/>
              </a:rPr>
              <a:t>  </a:t>
            </a:r>
            <a:r>
              <a:rPr lang="el-GR" dirty="0">
                <a:sym typeface="Wingdings" panose="05000000000000000000" pitchFamily="2" charset="2"/>
              </a:rPr>
              <a:t/>
            </a:r>
            <a:br>
              <a:rPr lang="el-GR" dirty="0">
                <a:sym typeface="Wingdings" panose="05000000000000000000" pitchFamily="2" charset="2"/>
              </a:rPr>
            </a:br>
            <a:r>
              <a:rPr lang="en-US" dirty="0" smtClean="0">
                <a:sym typeface="Wingdings" panose="05000000000000000000" pitchFamily="2" charset="2"/>
              </a:rPr>
              <a:t/>
            </a:r>
            <a:br>
              <a:rPr lang="en-US" dirty="0" smtClean="0">
                <a:sym typeface="Wingdings" panose="05000000000000000000" pitchFamily="2" charset="2"/>
              </a:rPr>
            </a:br>
            <a:r>
              <a:rPr lang="en-US" dirty="0" smtClean="0">
                <a:sym typeface="Wingdings" panose="05000000000000000000" pitchFamily="2" charset="2"/>
              </a:rPr>
              <a:t>    </a:t>
            </a:r>
          </a:p>
        </p:txBody>
      </p:sp>
      <p:pic>
        <p:nvPicPr>
          <p:cNvPr id="4" name="Picture 3"/>
          <p:cNvPicPr>
            <a:picLocks noChangeAspect="1"/>
          </p:cNvPicPr>
          <p:nvPr/>
        </p:nvPicPr>
        <p:blipFill>
          <a:blip r:embed="rId2"/>
          <a:stretch>
            <a:fillRect/>
          </a:stretch>
        </p:blipFill>
        <p:spPr>
          <a:xfrm>
            <a:off x="8404288" y="2272045"/>
            <a:ext cx="3222362" cy="1810558"/>
          </a:xfrm>
          <a:prstGeom prst="rect">
            <a:avLst/>
          </a:prstGeom>
        </p:spPr>
      </p:pic>
      <p:sp>
        <p:nvSpPr>
          <p:cNvPr id="7" name="Rounded Rectangle 6"/>
          <p:cNvSpPr/>
          <p:nvPr/>
        </p:nvSpPr>
        <p:spPr>
          <a:xfrm>
            <a:off x="1906073" y="4610368"/>
            <a:ext cx="2493975" cy="168713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b="1" dirty="0">
                <a:solidFill>
                  <a:schemeClr val="tx1"/>
                </a:solidFill>
                <a:sym typeface="Wingdings" panose="05000000000000000000" pitchFamily="2" charset="2"/>
              </a:rPr>
              <a:t>αριθμός κριτηρίων </a:t>
            </a:r>
            <a:r>
              <a:rPr lang="el-GR" dirty="0" smtClean="0"/>
              <a:t>&gt;17 ετών και ενήλικες </a:t>
            </a:r>
            <a:r>
              <a:rPr lang="el-GR" dirty="0" smtClean="0">
                <a:sym typeface="Wingdings" panose="05000000000000000000" pitchFamily="2" charset="2"/>
              </a:rPr>
              <a:t> 4 συμπτώματα</a:t>
            </a:r>
            <a:endParaRPr lang="el-GR" dirty="0"/>
          </a:p>
        </p:txBody>
      </p:sp>
      <p:sp>
        <p:nvSpPr>
          <p:cNvPr id="8" name="Rounded Rectangle 7"/>
          <p:cNvSpPr/>
          <p:nvPr/>
        </p:nvSpPr>
        <p:spPr>
          <a:xfrm>
            <a:off x="5137161" y="4558852"/>
            <a:ext cx="2345464" cy="173864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b="1" dirty="0">
                <a:solidFill>
                  <a:schemeClr val="tx1"/>
                </a:solidFill>
                <a:sym typeface="Wingdings" panose="05000000000000000000" pitchFamily="2" charset="2"/>
              </a:rPr>
              <a:t>ηλικία εμφάνισης </a:t>
            </a:r>
            <a:r>
              <a:rPr lang="el-GR" b="1" dirty="0" smtClean="0">
                <a:solidFill>
                  <a:schemeClr val="tx1"/>
                </a:solidFill>
                <a:sym typeface="Wingdings" panose="05000000000000000000" pitchFamily="2" charset="2"/>
              </a:rPr>
              <a:t>συμπτωμάτων</a:t>
            </a:r>
          </a:p>
          <a:p>
            <a:pPr algn="ctr"/>
            <a:r>
              <a:rPr lang="el-GR" dirty="0" smtClean="0">
                <a:solidFill>
                  <a:schemeClr val="bg1"/>
                </a:solidFill>
                <a:sym typeface="Wingdings" panose="05000000000000000000" pitchFamily="2" charset="2"/>
              </a:rPr>
              <a:t>12 έτη</a:t>
            </a:r>
            <a:endParaRPr lang="el-GR" dirty="0">
              <a:solidFill>
                <a:schemeClr val="bg1"/>
              </a:solidFill>
            </a:endParaRPr>
          </a:p>
        </p:txBody>
      </p:sp>
    </p:spTree>
    <p:extLst>
      <p:ext uri="{BB962C8B-B14F-4D97-AF65-F5344CB8AC3E}">
        <p14:creationId xmlns:p14="http://schemas.microsoft.com/office/powerpoint/2010/main" xmlns="" val="1599945358"/>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426613"/>
            <a:ext cx="9601200" cy="949817"/>
          </a:xfrm>
        </p:spPr>
        <p:txBody>
          <a:bodyPr/>
          <a:lstStyle/>
          <a:p>
            <a:r>
              <a:rPr lang="el-GR" dirty="0" smtClean="0"/>
              <a:t>Συνοπτικά...</a:t>
            </a:r>
            <a:endParaRPr lang="el-GR" dirty="0"/>
          </a:p>
        </p:txBody>
      </p:sp>
      <p:sp>
        <p:nvSpPr>
          <p:cNvPr id="3" name="Content Placeholder 2"/>
          <p:cNvSpPr>
            <a:spLocks noGrp="1"/>
          </p:cNvSpPr>
          <p:nvPr>
            <p:ph idx="1"/>
          </p:nvPr>
        </p:nvSpPr>
        <p:spPr>
          <a:xfrm>
            <a:off x="1371600" y="1532586"/>
            <a:ext cx="9601200" cy="4765183"/>
          </a:xfrm>
        </p:spPr>
        <p:txBody>
          <a:bodyPr>
            <a:normAutofit/>
          </a:bodyPr>
          <a:lstStyle/>
          <a:p>
            <a:pPr>
              <a:buFont typeface="Wingdings" panose="05000000000000000000" pitchFamily="2" charset="2"/>
              <a:buChar char="v"/>
            </a:pPr>
            <a:r>
              <a:rPr lang="el-GR" b="1" dirty="0" smtClean="0"/>
              <a:t>Αξιολόγηση                        Έγκαιρη Ανίχνευση                         Πρώιμη Παρέμβαση</a:t>
            </a:r>
          </a:p>
          <a:p>
            <a:endParaRPr lang="el-GR" b="1" dirty="0"/>
          </a:p>
          <a:p>
            <a:pPr>
              <a:buFont typeface="Wingdings" panose="05000000000000000000" pitchFamily="2" charset="2"/>
              <a:buChar char="v"/>
            </a:pPr>
            <a:r>
              <a:rPr lang="el-GR" b="1" dirty="0" smtClean="0"/>
              <a:t>Κλίμακα Αξιολόγησης </a:t>
            </a:r>
            <a:r>
              <a:rPr lang="el-GR" b="1" smtClean="0"/>
              <a:t>ΔΕΠ/Υ </a:t>
            </a:r>
            <a:r>
              <a:rPr lang="el-GR" b="1" smtClean="0">
                <a:sym typeface="Wingdings" panose="05000000000000000000" pitchFamily="2" charset="2"/>
              </a:rPr>
              <a:t>               ικανοποιητικ</a:t>
            </a:r>
            <a:r>
              <a:rPr lang="el-GR" b="1">
                <a:sym typeface="Wingdings" panose="05000000000000000000" pitchFamily="2" charset="2"/>
              </a:rPr>
              <a:t>ό</a:t>
            </a:r>
            <a:r>
              <a:rPr lang="el-GR" b="1" smtClean="0">
                <a:sym typeface="Wingdings" panose="05000000000000000000" pitchFamily="2" charset="2"/>
              </a:rPr>
              <a:t> ψυχομετρικό εργαλείο</a:t>
            </a:r>
            <a:endParaRPr lang="el-GR" b="1" dirty="0" smtClean="0">
              <a:sym typeface="Wingdings" panose="05000000000000000000" pitchFamily="2" charset="2"/>
            </a:endParaRPr>
          </a:p>
          <a:p>
            <a:endParaRPr lang="el-GR" b="1" dirty="0">
              <a:sym typeface="Wingdings" panose="05000000000000000000" pitchFamily="2" charset="2"/>
            </a:endParaRPr>
          </a:p>
          <a:p>
            <a:pPr marL="0" indent="0">
              <a:buNone/>
            </a:pPr>
            <a:r>
              <a:rPr lang="el-GR" b="1" dirty="0">
                <a:sym typeface="Wingdings" panose="05000000000000000000" pitchFamily="2" charset="2"/>
              </a:rPr>
              <a:t> </a:t>
            </a:r>
            <a:r>
              <a:rPr lang="el-GR" b="1" dirty="0" smtClean="0">
                <a:sym typeface="Wingdings" panose="05000000000000000000" pitchFamily="2" charset="2"/>
              </a:rPr>
              <a:t>                                        προκριματικές δοκιμασίες            διαγνωστικά εργαλεία</a:t>
            </a:r>
            <a:br>
              <a:rPr lang="el-GR" b="1" dirty="0" smtClean="0">
                <a:sym typeface="Wingdings" panose="05000000000000000000" pitchFamily="2" charset="2"/>
              </a:rPr>
            </a:br>
            <a:endParaRPr lang="el-GR" b="1" dirty="0" smtClean="0">
              <a:sym typeface="Wingdings" panose="05000000000000000000" pitchFamily="2" charset="2"/>
            </a:endParaRPr>
          </a:p>
          <a:p>
            <a:pPr>
              <a:buFont typeface="Wingdings" panose="05000000000000000000" pitchFamily="2" charset="2"/>
              <a:buChar char="v"/>
            </a:pPr>
            <a:r>
              <a:rPr lang="el-GR" b="1" dirty="0" smtClean="0">
                <a:sym typeface="Wingdings" panose="05000000000000000000" pitchFamily="2" charset="2"/>
              </a:rPr>
              <a:t>Εσωτερική Συνέπεια          Υψηλή Αξιοπιστία  επαναλαμβανόμενων μετρήσεων</a:t>
            </a:r>
            <a:br>
              <a:rPr lang="el-GR" b="1" dirty="0" smtClean="0">
                <a:sym typeface="Wingdings" panose="05000000000000000000" pitchFamily="2" charset="2"/>
              </a:rPr>
            </a:br>
            <a:endParaRPr lang="el-GR" b="1" dirty="0" smtClean="0">
              <a:sym typeface="Wingdings" panose="05000000000000000000" pitchFamily="2" charset="2"/>
            </a:endParaRPr>
          </a:p>
          <a:p>
            <a:pPr>
              <a:buFont typeface="Wingdings" panose="05000000000000000000" pitchFamily="2" charset="2"/>
              <a:buChar char="v"/>
            </a:pPr>
            <a:r>
              <a:rPr lang="el-GR" b="1" dirty="0" smtClean="0">
                <a:sym typeface="Wingdings" panose="05000000000000000000" pitchFamily="2" charset="2"/>
              </a:rPr>
              <a:t>Κλίμακα ΔΕΠ/Υ          αξιόπιστα και έγκυρα δεδομένα σχετικά με τη συχνότητα των </a:t>
            </a:r>
            <a:br>
              <a:rPr lang="el-GR" b="1" dirty="0" smtClean="0">
                <a:sym typeface="Wingdings" panose="05000000000000000000" pitchFamily="2" charset="2"/>
              </a:rPr>
            </a:br>
            <a:r>
              <a:rPr lang="el-GR" b="1" dirty="0" smtClean="0">
                <a:sym typeface="Wingdings" panose="05000000000000000000" pitchFamily="2" charset="2"/>
              </a:rPr>
              <a:t>συμπτωμάτων της ΔΕΠ/Υ, όταν χρησιμοποιείται στο πλαίσιο μιας πλήρους διαδικασίας αξιολόγησης (διαγνωστική συνέντευξη, παρατήρηση συμπεριφοράς, κλπ).</a:t>
            </a:r>
            <a:br>
              <a:rPr lang="el-GR" b="1" dirty="0" smtClean="0">
                <a:sym typeface="Wingdings" panose="05000000000000000000" pitchFamily="2" charset="2"/>
              </a:rPr>
            </a:br>
            <a:r>
              <a:rPr lang="el-GR" b="1" dirty="0" smtClean="0">
                <a:sym typeface="Wingdings" panose="05000000000000000000" pitchFamily="2" charset="2"/>
              </a:rPr>
              <a:t>                                                </a:t>
            </a:r>
            <a:endParaRPr lang="el-GR" b="1" dirty="0"/>
          </a:p>
        </p:txBody>
      </p:sp>
      <p:sp>
        <p:nvSpPr>
          <p:cNvPr id="4" name="Right Arrow 3"/>
          <p:cNvSpPr/>
          <p:nvPr/>
        </p:nvSpPr>
        <p:spPr>
          <a:xfrm>
            <a:off x="3306651" y="1590546"/>
            <a:ext cx="785611" cy="321972"/>
          </a:xfrm>
          <a:prstGeom prst="rightArrow">
            <a:avLst/>
          </a:prstGeom>
        </p:spPr>
        <p:style>
          <a:lnRef idx="3">
            <a:schemeClr val="lt1"/>
          </a:lnRef>
          <a:fillRef idx="1">
            <a:schemeClr val="accent6"/>
          </a:fillRef>
          <a:effectRef idx="1">
            <a:schemeClr val="accent6"/>
          </a:effectRef>
          <a:fontRef idx="minor">
            <a:schemeClr val="lt1"/>
          </a:fontRef>
        </p:style>
        <p:txBody>
          <a:bodyPr rtlCol="0" anchor="ctr"/>
          <a:lstStyle/>
          <a:p>
            <a:pPr algn="ctr"/>
            <a:endParaRPr lang="el-GR"/>
          </a:p>
        </p:txBody>
      </p:sp>
      <p:sp>
        <p:nvSpPr>
          <p:cNvPr id="5" name="Right Arrow 4"/>
          <p:cNvSpPr/>
          <p:nvPr/>
        </p:nvSpPr>
        <p:spPr>
          <a:xfrm>
            <a:off x="6812925" y="1574453"/>
            <a:ext cx="785611" cy="341290"/>
          </a:xfrm>
          <a:prstGeom prst="rightArrow">
            <a:avLst/>
          </a:prstGeom>
        </p:spPr>
        <p:style>
          <a:lnRef idx="3">
            <a:schemeClr val="lt1"/>
          </a:lnRef>
          <a:fillRef idx="1">
            <a:schemeClr val="accent6"/>
          </a:fillRef>
          <a:effectRef idx="1">
            <a:schemeClr val="accent6"/>
          </a:effectRef>
          <a:fontRef idx="minor">
            <a:schemeClr val="lt1"/>
          </a:fontRef>
        </p:style>
        <p:txBody>
          <a:bodyPr rtlCol="0" anchor="ctr"/>
          <a:lstStyle/>
          <a:p>
            <a:pPr algn="ctr"/>
            <a:endParaRPr lang="el-GR"/>
          </a:p>
        </p:txBody>
      </p:sp>
      <p:sp>
        <p:nvSpPr>
          <p:cNvPr id="6" name="Right Arrow 5"/>
          <p:cNvSpPr/>
          <p:nvPr/>
        </p:nvSpPr>
        <p:spPr>
          <a:xfrm>
            <a:off x="4984125" y="2446986"/>
            <a:ext cx="708338" cy="347730"/>
          </a:xfrm>
          <a:prstGeom prst="rightArrow">
            <a:avLst/>
          </a:prstGeom>
        </p:spPr>
        <p:style>
          <a:lnRef idx="3">
            <a:schemeClr val="lt1"/>
          </a:lnRef>
          <a:fillRef idx="1">
            <a:schemeClr val="accent5"/>
          </a:fillRef>
          <a:effectRef idx="1">
            <a:schemeClr val="accent5"/>
          </a:effectRef>
          <a:fontRef idx="minor">
            <a:schemeClr val="lt1"/>
          </a:fontRef>
        </p:style>
        <p:txBody>
          <a:bodyPr rtlCol="0" anchor="ctr"/>
          <a:lstStyle/>
          <a:p>
            <a:pPr algn="ctr"/>
            <a:endParaRPr lang="el-GR"/>
          </a:p>
        </p:txBody>
      </p:sp>
      <p:cxnSp>
        <p:nvCxnSpPr>
          <p:cNvPr id="9" name="Straight Arrow Connector 8"/>
          <p:cNvCxnSpPr/>
          <p:nvPr/>
        </p:nvCxnSpPr>
        <p:spPr>
          <a:xfrm flipH="1">
            <a:off x="6172200" y="2871989"/>
            <a:ext cx="640725" cy="321972"/>
          </a:xfrm>
          <a:prstGeom prst="straightConnector1">
            <a:avLst/>
          </a:prstGeom>
          <a:ln>
            <a:solidFill>
              <a:schemeClr val="accent5"/>
            </a:solidFill>
            <a:tailEnd type="triangle"/>
          </a:ln>
        </p:spPr>
        <p:style>
          <a:lnRef idx="2">
            <a:schemeClr val="dk1"/>
          </a:lnRef>
          <a:fillRef idx="0">
            <a:schemeClr val="dk1"/>
          </a:fillRef>
          <a:effectRef idx="1">
            <a:schemeClr val="dk1"/>
          </a:effectRef>
          <a:fontRef idx="minor">
            <a:schemeClr val="tx1"/>
          </a:fontRef>
        </p:style>
      </p:cxnSp>
      <p:cxnSp>
        <p:nvCxnSpPr>
          <p:cNvPr id="11" name="Straight Arrow Connector 10"/>
          <p:cNvCxnSpPr/>
          <p:nvPr/>
        </p:nvCxnSpPr>
        <p:spPr>
          <a:xfrm>
            <a:off x="7598536" y="2891302"/>
            <a:ext cx="579549" cy="347730"/>
          </a:xfrm>
          <a:prstGeom prst="straightConnector1">
            <a:avLst/>
          </a:prstGeom>
          <a:ln>
            <a:solidFill>
              <a:schemeClr val="accent5"/>
            </a:solidFill>
            <a:tailEnd type="triangle"/>
          </a:ln>
        </p:spPr>
        <p:style>
          <a:lnRef idx="2">
            <a:schemeClr val="dk1"/>
          </a:lnRef>
          <a:fillRef idx="0">
            <a:schemeClr val="dk1"/>
          </a:fillRef>
          <a:effectRef idx="1">
            <a:schemeClr val="dk1"/>
          </a:effectRef>
          <a:fontRef idx="minor">
            <a:schemeClr val="tx1"/>
          </a:fontRef>
        </p:style>
      </p:cxnSp>
      <p:sp>
        <p:nvSpPr>
          <p:cNvPr id="12" name="Plus 11"/>
          <p:cNvSpPr/>
          <p:nvPr/>
        </p:nvSpPr>
        <p:spPr>
          <a:xfrm>
            <a:off x="4114800" y="4040749"/>
            <a:ext cx="273676" cy="309093"/>
          </a:xfrm>
          <a:prstGeom prst="mathPlus">
            <a:avLst/>
          </a:prstGeom>
        </p:spPr>
        <p:style>
          <a:lnRef idx="1">
            <a:schemeClr val="accent2"/>
          </a:lnRef>
          <a:fillRef idx="3">
            <a:schemeClr val="accent2"/>
          </a:fillRef>
          <a:effectRef idx="2">
            <a:schemeClr val="accent2"/>
          </a:effectRef>
          <a:fontRef idx="minor">
            <a:schemeClr val="lt1"/>
          </a:fontRef>
        </p:style>
        <p:txBody>
          <a:bodyPr rtlCol="0" anchor="ctr"/>
          <a:lstStyle/>
          <a:p>
            <a:pPr algn="ctr"/>
            <a:endParaRPr lang="el-GR"/>
          </a:p>
        </p:txBody>
      </p:sp>
      <p:sp>
        <p:nvSpPr>
          <p:cNvPr id="13" name="Right Arrow 12"/>
          <p:cNvSpPr/>
          <p:nvPr/>
        </p:nvSpPr>
        <p:spPr>
          <a:xfrm>
            <a:off x="3557789" y="4823141"/>
            <a:ext cx="499056" cy="218940"/>
          </a:xfrm>
          <a:prstGeom prst="rightArrow">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endParaRPr lang="el-GR"/>
          </a:p>
        </p:txBody>
      </p:sp>
      <p:pic>
        <p:nvPicPr>
          <p:cNvPr id="14" name="Picture 13"/>
          <p:cNvPicPr>
            <a:picLocks noChangeAspect="1"/>
          </p:cNvPicPr>
          <p:nvPr/>
        </p:nvPicPr>
        <p:blipFill>
          <a:blip r:embed="rId2"/>
          <a:stretch>
            <a:fillRect/>
          </a:stretch>
        </p:blipFill>
        <p:spPr>
          <a:xfrm>
            <a:off x="4417321" y="95928"/>
            <a:ext cx="2395604" cy="1358580"/>
          </a:xfrm>
          <a:prstGeom prst="rect">
            <a:avLst/>
          </a:prstGeom>
        </p:spPr>
      </p:pic>
    </p:spTree>
    <p:extLst>
      <p:ext uri="{BB962C8B-B14F-4D97-AF65-F5344CB8AC3E}">
        <p14:creationId xmlns:p14="http://schemas.microsoft.com/office/powerpoint/2010/main" xmlns="" val="189156670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2"/>
          <a:stretch>
            <a:fillRect/>
          </a:stretch>
        </p:blipFill>
        <p:spPr>
          <a:xfrm>
            <a:off x="1417634" y="490470"/>
            <a:ext cx="9818226" cy="5498206"/>
          </a:xfrm>
          <a:prstGeom prst="rect">
            <a:avLst/>
          </a:prstGeom>
        </p:spPr>
      </p:pic>
    </p:spTree>
    <p:extLst>
      <p:ext uri="{BB962C8B-B14F-4D97-AF65-F5344CB8AC3E}">
        <p14:creationId xmlns:p14="http://schemas.microsoft.com/office/powerpoint/2010/main" xmlns="" val="384689776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689798" y="1070825"/>
            <a:ext cx="5621628" cy="1485900"/>
          </a:xfrm>
        </p:spPr>
        <p:txBody>
          <a:bodyPr>
            <a:normAutofit fontScale="90000"/>
          </a:bodyPr>
          <a:lstStyle/>
          <a:p>
            <a:r>
              <a:rPr lang="el-GR" dirty="0" smtClean="0">
                <a:solidFill>
                  <a:schemeClr val="accent6">
                    <a:lumMod val="75000"/>
                  </a:schemeClr>
                </a:solidFill>
              </a:rPr>
              <a:t>ΤΕΛΟΣ ΠΑΡΟΥΣΙΑΣΗΣ </a:t>
            </a:r>
            <a:br>
              <a:rPr lang="el-GR" dirty="0" smtClean="0">
                <a:solidFill>
                  <a:schemeClr val="accent6">
                    <a:lumMod val="75000"/>
                  </a:schemeClr>
                </a:solidFill>
              </a:rPr>
            </a:br>
            <a:r>
              <a:rPr lang="el-GR" dirty="0">
                <a:solidFill>
                  <a:schemeClr val="accent6">
                    <a:lumMod val="75000"/>
                  </a:schemeClr>
                </a:solidFill>
              </a:rPr>
              <a:t/>
            </a:r>
            <a:br>
              <a:rPr lang="el-GR" dirty="0">
                <a:solidFill>
                  <a:schemeClr val="accent6">
                    <a:lumMod val="75000"/>
                  </a:schemeClr>
                </a:solidFill>
              </a:rPr>
            </a:br>
            <a:r>
              <a:rPr lang="el-GR" dirty="0" smtClean="0">
                <a:solidFill>
                  <a:schemeClr val="accent6">
                    <a:lumMod val="75000"/>
                  </a:schemeClr>
                </a:solidFill>
              </a:rPr>
              <a:t/>
            </a:r>
            <a:br>
              <a:rPr lang="el-GR" dirty="0" smtClean="0">
                <a:solidFill>
                  <a:schemeClr val="accent6">
                    <a:lumMod val="75000"/>
                  </a:schemeClr>
                </a:solidFill>
              </a:rPr>
            </a:br>
            <a:endParaRPr lang="el-GR" dirty="0">
              <a:solidFill>
                <a:schemeClr val="accent6">
                  <a:lumMod val="75000"/>
                </a:schemeClr>
              </a:solidFill>
            </a:endParaRPr>
          </a:p>
        </p:txBody>
      </p:sp>
      <p:sp>
        <p:nvSpPr>
          <p:cNvPr id="3" name="TextBox 2"/>
          <p:cNvSpPr txBox="1"/>
          <p:nvPr/>
        </p:nvSpPr>
        <p:spPr>
          <a:xfrm>
            <a:off x="3065171" y="5331854"/>
            <a:ext cx="7534141" cy="553998"/>
          </a:xfrm>
          <a:prstGeom prst="rect">
            <a:avLst/>
          </a:prstGeom>
          <a:noFill/>
        </p:spPr>
        <p:txBody>
          <a:bodyPr wrap="square" rtlCol="0">
            <a:spAutoFit/>
          </a:bodyPr>
          <a:lstStyle/>
          <a:p>
            <a:r>
              <a:rPr lang="el-GR" sz="3000" dirty="0">
                <a:solidFill>
                  <a:schemeClr val="accent4">
                    <a:lumMod val="75000"/>
                  </a:schemeClr>
                </a:solidFill>
              </a:rPr>
              <a:t>Ευχαριστούμε για την προσοχή σας!</a:t>
            </a:r>
          </a:p>
        </p:txBody>
      </p:sp>
      <p:pic>
        <p:nvPicPr>
          <p:cNvPr id="4" name="Picture 3"/>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4378817" y="2008030"/>
            <a:ext cx="3073758" cy="3073758"/>
          </a:xfrm>
          <a:prstGeom prst="rect">
            <a:avLst/>
          </a:prstGeom>
        </p:spPr>
      </p:pic>
    </p:spTree>
    <p:extLst>
      <p:ext uri="{BB962C8B-B14F-4D97-AF65-F5344CB8AC3E}">
        <p14:creationId xmlns:p14="http://schemas.microsoft.com/office/powerpoint/2010/main" xmlns="" val="241080297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348803"/>
            <a:ext cx="9601200" cy="975575"/>
          </a:xfrm>
        </p:spPr>
        <p:txBody>
          <a:bodyPr/>
          <a:lstStyle/>
          <a:p>
            <a:r>
              <a:rPr lang="el-GR" dirty="0" smtClean="0"/>
              <a:t>Η σημασία της πρόληψης</a:t>
            </a:r>
            <a:endParaRPr lang="el-GR" dirty="0"/>
          </a:p>
        </p:txBody>
      </p:sp>
      <p:sp>
        <p:nvSpPr>
          <p:cNvPr id="3" name="Content Placeholder 2"/>
          <p:cNvSpPr>
            <a:spLocks noGrp="1"/>
          </p:cNvSpPr>
          <p:nvPr>
            <p:ph idx="1"/>
          </p:nvPr>
        </p:nvSpPr>
        <p:spPr>
          <a:xfrm>
            <a:off x="1371600" y="1751527"/>
            <a:ext cx="9601200" cy="4115873"/>
          </a:xfrm>
        </p:spPr>
        <p:txBody>
          <a:bodyPr/>
          <a:lstStyle/>
          <a:p>
            <a:pPr marL="0" indent="0">
              <a:buNone/>
            </a:pPr>
            <a:r>
              <a:rPr lang="el-GR" dirty="0" smtClean="0"/>
              <a:t> </a:t>
            </a:r>
            <a:endParaRPr lang="el-GR" dirty="0"/>
          </a:p>
        </p:txBody>
      </p:sp>
      <p:sp>
        <p:nvSpPr>
          <p:cNvPr id="4" name="Oval 3"/>
          <p:cNvSpPr/>
          <p:nvPr/>
        </p:nvSpPr>
        <p:spPr>
          <a:xfrm>
            <a:off x="3879759" y="3201608"/>
            <a:ext cx="2067059" cy="991673"/>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dirty="0" smtClean="0">
                <a:ln w="0"/>
                <a:solidFill>
                  <a:schemeClr val="tx1"/>
                </a:solidFill>
                <a:effectLst>
                  <a:outerShdw blurRad="38100" dist="19050" dir="2700000" algn="tl" rotWithShape="0">
                    <a:schemeClr val="dk1">
                      <a:alpha val="40000"/>
                    </a:schemeClr>
                  </a:outerShdw>
                </a:effectLst>
              </a:rPr>
              <a:t>ΑΞΙΟΛΟΓΗΣΗ</a:t>
            </a:r>
            <a:endParaRPr lang="el-GR" dirty="0">
              <a:ln w="0"/>
              <a:solidFill>
                <a:schemeClr val="tx1"/>
              </a:solidFill>
              <a:effectLst>
                <a:outerShdw blurRad="38100" dist="19050" dir="2700000" algn="tl" rotWithShape="0">
                  <a:schemeClr val="dk1">
                    <a:alpha val="40000"/>
                  </a:schemeClr>
                </a:outerShdw>
              </a:effectLst>
            </a:endParaRPr>
          </a:p>
        </p:txBody>
      </p:sp>
      <p:sp>
        <p:nvSpPr>
          <p:cNvPr id="6" name="Oval 5"/>
          <p:cNvSpPr/>
          <p:nvPr/>
        </p:nvSpPr>
        <p:spPr>
          <a:xfrm>
            <a:off x="4871434" y="1239994"/>
            <a:ext cx="2266682" cy="9961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dirty="0" smtClean="0">
              <a:ln w="0"/>
              <a:solidFill>
                <a:schemeClr val="tx1"/>
              </a:solidFill>
              <a:effectLst>
                <a:outerShdw blurRad="38100" dist="19050" dir="2700000" algn="tl" rotWithShape="0">
                  <a:schemeClr val="dk1">
                    <a:alpha val="40000"/>
                  </a:schemeClr>
                </a:outerShdw>
              </a:effectLst>
            </a:endParaRPr>
          </a:p>
          <a:p>
            <a:pPr algn="ctr"/>
            <a:endParaRPr lang="el-GR" dirty="0" smtClean="0">
              <a:ln w="0"/>
              <a:solidFill>
                <a:schemeClr val="tx1"/>
              </a:solidFill>
              <a:effectLst>
                <a:outerShdw blurRad="38100" dist="19050" dir="2700000" algn="tl" rotWithShape="0">
                  <a:schemeClr val="dk1">
                    <a:alpha val="40000"/>
                  </a:schemeClr>
                </a:outerShdw>
              </a:effectLst>
            </a:endParaRPr>
          </a:p>
          <a:p>
            <a:pPr algn="ctr"/>
            <a:r>
              <a:rPr lang="el-GR" dirty="0" smtClean="0">
                <a:ln w="0"/>
                <a:solidFill>
                  <a:schemeClr val="tx1"/>
                </a:solidFill>
                <a:effectLst>
                  <a:outerShdw blurRad="38100" dist="19050" dir="2700000" algn="tl" rotWithShape="0">
                    <a:schemeClr val="dk1">
                      <a:alpha val="40000"/>
                    </a:schemeClr>
                  </a:outerShdw>
                </a:effectLst>
              </a:rPr>
              <a:t>ΕΓΚΑΙΡΗ </a:t>
            </a:r>
            <a:r>
              <a:rPr lang="el-GR" dirty="0">
                <a:ln w="0"/>
                <a:solidFill>
                  <a:schemeClr val="tx1"/>
                </a:solidFill>
                <a:effectLst>
                  <a:outerShdw blurRad="38100" dist="19050" dir="2700000" algn="tl" rotWithShape="0">
                    <a:schemeClr val="dk1">
                      <a:alpha val="40000"/>
                    </a:schemeClr>
                  </a:outerShdw>
                </a:effectLst>
              </a:rPr>
              <a:t>ΑΝΙΧΝΕΥΣΗ</a:t>
            </a:r>
          </a:p>
          <a:p>
            <a:pPr algn="ctr"/>
            <a:endParaRPr lang="el-GR" dirty="0"/>
          </a:p>
          <a:p>
            <a:pPr algn="ctr"/>
            <a:endParaRPr lang="el-GR" b="1" dirty="0">
              <a:ln w="10160">
                <a:solidFill>
                  <a:schemeClr val="accent5"/>
                </a:solidFill>
                <a:prstDash val="solid"/>
              </a:ln>
              <a:solidFill>
                <a:srgbClr val="FFFFFF"/>
              </a:solidFill>
              <a:effectLst>
                <a:outerShdw blurRad="38100" dist="22860" dir="5400000" algn="tl" rotWithShape="0">
                  <a:srgbClr val="000000">
                    <a:alpha val="30000"/>
                  </a:srgbClr>
                </a:outerShdw>
              </a:effectLst>
            </a:endParaRPr>
          </a:p>
        </p:txBody>
      </p:sp>
      <p:sp>
        <p:nvSpPr>
          <p:cNvPr id="7" name="Oval 6"/>
          <p:cNvSpPr/>
          <p:nvPr/>
        </p:nvSpPr>
        <p:spPr>
          <a:xfrm>
            <a:off x="4807038" y="5219969"/>
            <a:ext cx="3026535" cy="109470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dirty="0" smtClean="0">
                <a:ln w="0"/>
                <a:solidFill>
                  <a:schemeClr val="tx1"/>
                </a:solidFill>
                <a:effectLst>
                  <a:outerShdw blurRad="38100" dist="19050" dir="2700000" algn="tl" rotWithShape="0">
                    <a:schemeClr val="dk1">
                      <a:alpha val="40000"/>
                    </a:schemeClr>
                  </a:outerShdw>
                </a:effectLst>
              </a:rPr>
              <a:t>ΑΠΟΤΕΛΕΣΜΑΤΙΚΗ ΕΓΚΑΙΡΗ ΠΑΡΕΜΒΑΣΗ</a:t>
            </a:r>
            <a:endParaRPr lang="el-GR" dirty="0">
              <a:ln w="0"/>
              <a:solidFill>
                <a:schemeClr val="tx1"/>
              </a:solidFill>
              <a:effectLst>
                <a:outerShdw blurRad="38100" dist="19050" dir="2700000" algn="tl" rotWithShape="0">
                  <a:schemeClr val="dk1">
                    <a:alpha val="40000"/>
                  </a:schemeClr>
                </a:outerShdw>
              </a:effectLst>
            </a:endParaRPr>
          </a:p>
        </p:txBody>
      </p:sp>
      <p:sp>
        <p:nvSpPr>
          <p:cNvPr id="8" name="Down Arrow 7"/>
          <p:cNvSpPr/>
          <p:nvPr/>
        </p:nvSpPr>
        <p:spPr>
          <a:xfrm>
            <a:off x="6004775" y="4352252"/>
            <a:ext cx="334850" cy="656823"/>
          </a:xfrm>
          <a:prstGeom prst="down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l-GR"/>
          </a:p>
        </p:txBody>
      </p:sp>
      <p:cxnSp>
        <p:nvCxnSpPr>
          <p:cNvPr id="12" name="Straight Arrow Connector 11"/>
          <p:cNvCxnSpPr/>
          <p:nvPr/>
        </p:nvCxnSpPr>
        <p:spPr>
          <a:xfrm flipH="1">
            <a:off x="5151550" y="2351066"/>
            <a:ext cx="473297" cy="515155"/>
          </a:xfrm>
          <a:prstGeom prst="straightConnector1">
            <a:avLst/>
          </a:prstGeom>
          <a:ln>
            <a:tailEnd type="triangle"/>
          </a:ln>
        </p:spPr>
        <p:style>
          <a:lnRef idx="2">
            <a:schemeClr val="dk1"/>
          </a:lnRef>
          <a:fillRef idx="0">
            <a:schemeClr val="dk1"/>
          </a:fillRef>
          <a:effectRef idx="1">
            <a:schemeClr val="dk1"/>
          </a:effectRef>
          <a:fontRef idx="minor">
            <a:schemeClr val="tx1"/>
          </a:fontRef>
        </p:style>
      </p:cxnSp>
      <p:cxnSp>
        <p:nvCxnSpPr>
          <p:cNvPr id="14" name="Straight Arrow Connector 13"/>
          <p:cNvCxnSpPr/>
          <p:nvPr/>
        </p:nvCxnSpPr>
        <p:spPr>
          <a:xfrm>
            <a:off x="6339625" y="2334161"/>
            <a:ext cx="582770" cy="526154"/>
          </a:xfrm>
          <a:prstGeom prst="straightConnector1">
            <a:avLst/>
          </a:prstGeom>
          <a:ln>
            <a:tailEnd type="triangle"/>
          </a:ln>
        </p:spPr>
        <p:style>
          <a:lnRef idx="2">
            <a:schemeClr val="dk1"/>
          </a:lnRef>
          <a:fillRef idx="0">
            <a:schemeClr val="dk1"/>
          </a:fillRef>
          <a:effectRef idx="1">
            <a:schemeClr val="dk1"/>
          </a:effectRef>
          <a:fontRef idx="minor">
            <a:schemeClr val="tx1"/>
          </a:fontRef>
        </p:style>
      </p:cxnSp>
      <p:sp>
        <p:nvSpPr>
          <p:cNvPr id="16" name="Oval 15"/>
          <p:cNvSpPr/>
          <p:nvPr/>
        </p:nvSpPr>
        <p:spPr>
          <a:xfrm>
            <a:off x="6320305" y="3103944"/>
            <a:ext cx="2421229" cy="1089337"/>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dirty="0" smtClean="0">
                <a:ln w="0"/>
                <a:solidFill>
                  <a:schemeClr val="tx1"/>
                </a:solidFill>
                <a:effectLst>
                  <a:outerShdw blurRad="38100" dist="19050" dir="2700000" algn="tl" rotWithShape="0">
                    <a:schemeClr val="dk1">
                      <a:alpha val="40000"/>
                    </a:schemeClr>
                  </a:outerShdw>
                </a:effectLst>
              </a:rPr>
              <a:t>ΑΝΑΠΤΥΞΙΑΚΕΣ</a:t>
            </a:r>
          </a:p>
          <a:p>
            <a:pPr algn="ctr"/>
            <a:r>
              <a:rPr lang="el-GR" dirty="0" smtClean="0">
                <a:ln w="0"/>
                <a:solidFill>
                  <a:schemeClr val="tx1"/>
                </a:solidFill>
                <a:effectLst>
                  <a:outerShdw blurRad="38100" dist="19050" dir="2700000" algn="tl" rotWithShape="0">
                    <a:schemeClr val="dk1">
                      <a:alpha val="40000"/>
                    </a:schemeClr>
                  </a:outerShdw>
                </a:effectLst>
              </a:rPr>
              <a:t> ΑΠΟΚΛΙΣΕΙΣ &amp; </a:t>
            </a:r>
            <a:r>
              <a:rPr lang="el-GR" dirty="0">
                <a:ln w="0"/>
                <a:solidFill>
                  <a:schemeClr val="tx1"/>
                </a:solidFill>
                <a:effectLst>
                  <a:outerShdw blurRad="38100" dist="19050" dir="2700000" algn="tl" rotWithShape="0">
                    <a:schemeClr val="dk1">
                      <a:alpha val="40000"/>
                    </a:schemeClr>
                  </a:outerShdw>
                </a:effectLst>
              </a:rPr>
              <a:t>ΕΝΔΕΙΞΕΙΣ</a:t>
            </a:r>
          </a:p>
        </p:txBody>
      </p:sp>
    </p:spTree>
    <p:extLst>
      <p:ext uri="{BB962C8B-B14F-4D97-AF65-F5344CB8AC3E}">
        <p14:creationId xmlns:p14="http://schemas.microsoft.com/office/powerpoint/2010/main" xmlns="" val="28851060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595648"/>
            <a:ext cx="9601200" cy="795270"/>
          </a:xfrm>
        </p:spPr>
        <p:txBody>
          <a:bodyPr/>
          <a:lstStyle/>
          <a:p>
            <a:r>
              <a:rPr lang="el-GR" dirty="0" smtClean="0"/>
              <a:t>Πλεονεκτήματα πρόληψης</a:t>
            </a:r>
            <a:endParaRPr lang="el-GR" dirty="0"/>
          </a:p>
        </p:txBody>
      </p:sp>
      <p:sp>
        <p:nvSpPr>
          <p:cNvPr id="3" name="Content Placeholder 2"/>
          <p:cNvSpPr>
            <a:spLocks noGrp="1"/>
          </p:cNvSpPr>
          <p:nvPr>
            <p:ph idx="1"/>
          </p:nvPr>
        </p:nvSpPr>
        <p:spPr>
          <a:xfrm>
            <a:off x="1371600" y="1880314"/>
            <a:ext cx="9601200" cy="4476482"/>
          </a:xfrm>
        </p:spPr>
        <p:txBody>
          <a:bodyPr/>
          <a:lstStyle/>
          <a:p>
            <a:pPr>
              <a:buFont typeface="Wingdings" panose="05000000000000000000" pitchFamily="2" charset="2"/>
              <a:buChar char="§"/>
            </a:pPr>
            <a:r>
              <a:rPr lang="el-GR" dirty="0" smtClean="0"/>
              <a:t> Εντοπισμός παιδιών υψηλού κινδύνου πριν τη σχολική φοίτηση.</a:t>
            </a:r>
          </a:p>
          <a:p>
            <a:pPr marL="0" indent="0">
              <a:buNone/>
            </a:pPr>
            <a:r>
              <a:rPr lang="el-GR" dirty="0" smtClean="0"/>
              <a:t>                    Συμμετοχή σε προγράμματα πρώιμης παρέμβασης.</a:t>
            </a:r>
            <a:br>
              <a:rPr lang="el-GR" dirty="0" smtClean="0"/>
            </a:br>
            <a:endParaRPr lang="el-GR" dirty="0" smtClean="0"/>
          </a:p>
          <a:p>
            <a:pPr>
              <a:buFont typeface="Wingdings" panose="05000000000000000000" pitchFamily="2" charset="2"/>
              <a:buChar char="§"/>
            </a:pPr>
            <a:r>
              <a:rPr lang="el-GR" dirty="0"/>
              <a:t> </a:t>
            </a:r>
            <a:r>
              <a:rPr lang="el-GR" dirty="0" smtClean="0"/>
              <a:t>Αποφυγή εμφάνισης δευτερογενών προβλημάτων.</a:t>
            </a:r>
            <a:br>
              <a:rPr lang="el-GR" dirty="0" smtClean="0"/>
            </a:br>
            <a:endParaRPr lang="el-GR" dirty="0" smtClean="0"/>
          </a:p>
          <a:p>
            <a:pPr>
              <a:buFont typeface="Wingdings" panose="05000000000000000000" pitchFamily="2" charset="2"/>
              <a:buChar char="§"/>
            </a:pPr>
            <a:r>
              <a:rPr lang="el-GR" dirty="0" smtClean="0"/>
              <a:t>Εκδήλωση της ίδιας της διαταραχής σε ηπιότερο βαθμό.</a:t>
            </a:r>
            <a:br>
              <a:rPr lang="el-GR" dirty="0" smtClean="0"/>
            </a:br>
            <a:endParaRPr lang="el-GR" dirty="0" smtClean="0"/>
          </a:p>
          <a:p>
            <a:pPr>
              <a:buFont typeface="Wingdings" panose="05000000000000000000" pitchFamily="2" charset="2"/>
              <a:buChar char="§"/>
            </a:pPr>
            <a:r>
              <a:rPr lang="el-GR" dirty="0" smtClean="0"/>
              <a:t>Διαμόρφωση υποστηρικτικού περιβάλλοντος.</a:t>
            </a:r>
            <a:endParaRPr lang="el-GR" dirty="0"/>
          </a:p>
          <a:p>
            <a:pPr>
              <a:buFont typeface="Wingdings" panose="05000000000000000000" pitchFamily="2" charset="2"/>
              <a:buChar char="§"/>
            </a:pPr>
            <a:endParaRPr lang="el-GR" dirty="0"/>
          </a:p>
        </p:txBody>
      </p:sp>
      <p:sp>
        <p:nvSpPr>
          <p:cNvPr id="4" name="Right Arrow 3"/>
          <p:cNvSpPr/>
          <p:nvPr/>
        </p:nvSpPr>
        <p:spPr>
          <a:xfrm>
            <a:off x="1983347" y="2343955"/>
            <a:ext cx="605307" cy="321972"/>
          </a:xfrm>
          <a:prstGeom prst="rightArrow">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el-GR"/>
          </a:p>
        </p:txBody>
      </p:sp>
      <p:pic>
        <p:nvPicPr>
          <p:cNvPr id="5" name="Picture 4"/>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7451211" y="4353059"/>
            <a:ext cx="4372958" cy="2118576"/>
          </a:xfrm>
          <a:prstGeom prst="rect">
            <a:avLst/>
          </a:prstGeom>
        </p:spPr>
      </p:pic>
    </p:spTree>
    <p:extLst>
      <p:ext uri="{BB962C8B-B14F-4D97-AF65-F5344CB8AC3E}">
        <p14:creationId xmlns:p14="http://schemas.microsoft.com/office/powerpoint/2010/main" xmlns="" val="84518716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590013"/>
            <a:ext cx="9601200" cy="1485900"/>
          </a:xfrm>
        </p:spPr>
        <p:txBody>
          <a:bodyPr/>
          <a:lstStyle/>
          <a:p>
            <a:r>
              <a:rPr lang="el-GR" dirty="0" smtClean="0"/>
              <a:t>Δοκιμασίες Προκριματικής Αξιολόγησης</a:t>
            </a:r>
            <a:endParaRPr lang="el-GR" dirty="0"/>
          </a:p>
        </p:txBody>
      </p:sp>
      <p:sp>
        <p:nvSpPr>
          <p:cNvPr id="4" name="Rounded Rectangle 3"/>
          <p:cNvSpPr/>
          <p:nvPr/>
        </p:nvSpPr>
        <p:spPr>
          <a:xfrm>
            <a:off x="2665927" y="1860193"/>
            <a:ext cx="5924281" cy="721217"/>
          </a:xfrm>
          <a:prstGeom prst="roundRect">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l-GR" sz="2400" dirty="0" smtClean="0">
                <a:ln w="0"/>
                <a:solidFill>
                  <a:schemeClr val="tx1"/>
                </a:solidFill>
                <a:effectLst>
                  <a:outerShdw blurRad="38100" dist="19050" dir="2700000" algn="tl" rotWithShape="0">
                    <a:schemeClr val="dk1">
                      <a:alpha val="40000"/>
                    </a:schemeClr>
                  </a:outerShdw>
                </a:effectLst>
              </a:rPr>
              <a:t>Σύντομα &amp; εύχρηστα ψυχομετρικά εργαλεία</a:t>
            </a:r>
            <a:endParaRPr lang="el-GR" sz="2400" dirty="0">
              <a:ln w="0"/>
              <a:solidFill>
                <a:schemeClr val="tx1"/>
              </a:solidFill>
              <a:effectLst>
                <a:outerShdw blurRad="38100" dist="19050" dir="2700000" algn="tl" rotWithShape="0">
                  <a:schemeClr val="dk1">
                    <a:alpha val="40000"/>
                  </a:schemeClr>
                </a:outerShdw>
              </a:effectLst>
            </a:endParaRPr>
          </a:p>
        </p:txBody>
      </p:sp>
      <p:cxnSp>
        <p:nvCxnSpPr>
          <p:cNvPr id="6" name="Straight Arrow Connector 5"/>
          <p:cNvCxnSpPr/>
          <p:nvPr/>
        </p:nvCxnSpPr>
        <p:spPr>
          <a:xfrm>
            <a:off x="4649274" y="1251667"/>
            <a:ext cx="540912" cy="399245"/>
          </a:xfrm>
          <a:prstGeom prst="straightConnector1">
            <a:avLst/>
          </a:prstGeom>
          <a:ln>
            <a:tailEnd type="triangle"/>
          </a:ln>
        </p:spPr>
        <p:style>
          <a:lnRef idx="2">
            <a:schemeClr val="dk1"/>
          </a:lnRef>
          <a:fillRef idx="0">
            <a:schemeClr val="dk1"/>
          </a:fillRef>
          <a:effectRef idx="1">
            <a:schemeClr val="dk1"/>
          </a:effectRef>
          <a:fontRef idx="minor">
            <a:schemeClr val="tx1"/>
          </a:fontRef>
        </p:style>
      </p:cxnSp>
      <p:sp>
        <p:nvSpPr>
          <p:cNvPr id="7" name="Down Arrow 6"/>
          <p:cNvSpPr/>
          <p:nvPr/>
        </p:nvSpPr>
        <p:spPr>
          <a:xfrm>
            <a:off x="5190186" y="2745615"/>
            <a:ext cx="244699" cy="605307"/>
          </a:xfrm>
          <a:prstGeom prst="down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l-GR"/>
          </a:p>
        </p:txBody>
      </p:sp>
      <p:sp>
        <p:nvSpPr>
          <p:cNvPr id="8" name="Rounded Rectangle 7"/>
          <p:cNvSpPr/>
          <p:nvPr/>
        </p:nvSpPr>
        <p:spPr>
          <a:xfrm>
            <a:off x="3219719" y="3543568"/>
            <a:ext cx="4430332" cy="711021"/>
          </a:xfrm>
          <a:prstGeom prst="roundRect">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el-GR" sz="2400" dirty="0" smtClean="0">
                <a:ln w="0"/>
                <a:solidFill>
                  <a:schemeClr val="tx1"/>
                </a:solidFill>
                <a:effectLst>
                  <a:outerShdw blurRad="38100" dist="19050" dir="2700000" algn="tl" rotWithShape="0">
                    <a:schemeClr val="dk1">
                      <a:alpha val="40000"/>
                    </a:schemeClr>
                  </a:outerShdw>
                </a:effectLst>
              </a:rPr>
              <a:t>Εντοπισμός παιδιών υψηλού κινδύνου</a:t>
            </a:r>
            <a:endParaRPr lang="el-GR" sz="2400" dirty="0">
              <a:ln w="0"/>
              <a:solidFill>
                <a:schemeClr val="tx1"/>
              </a:solidFill>
              <a:effectLst>
                <a:outerShdw blurRad="38100" dist="19050" dir="2700000" algn="tl" rotWithShape="0">
                  <a:schemeClr val="dk1">
                    <a:alpha val="40000"/>
                  </a:schemeClr>
                </a:outerShdw>
              </a:effectLst>
            </a:endParaRPr>
          </a:p>
        </p:txBody>
      </p:sp>
      <p:sp>
        <p:nvSpPr>
          <p:cNvPr id="5" name="TextBox 4"/>
          <p:cNvSpPr txBox="1"/>
          <p:nvPr/>
        </p:nvSpPr>
        <p:spPr>
          <a:xfrm>
            <a:off x="1371600" y="5168715"/>
            <a:ext cx="4063285" cy="369332"/>
          </a:xfrm>
          <a:prstGeom prst="rect">
            <a:avLst/>
          </a:prstGeom>
          <a:noFill/>
        </p:spPr>
        <p:txBody>
          <a:bodyPr wrap="square" rtlCol="0">
            <a:spAutoFit/>
          </a:bodyPr>
          <a:lstStyle/>
          <a:p>
            <a:pPr>
              <a:buFont typeface="Wingdings" panose="05000000000000000000" pitchFamily="2" charset="2"/>
              <a:buChar char="v"/>
            </a:pPr>
            <a:r>
              <a:rPr lang="el-GR" dirty="0"/>
              <a:t>Έγκαιρος εντοπισμός </a:t>
            </a:r>
            <a:r>
              <a:rPr lang="el-GR" dirty="0" smtClean="0"/>
              <a:t>προβλημάτων        </a:t>
            </a:r>
            <a:endParaRPr lang="el-GR" dirty="0"/>
          </a:p>
        </p:txBody>
      </p:sp>
      <p:sp>
        <p:nvSpPr>
          <p:cNvPr id="9" name="Rectangle 8"/>
          <p:cNvSpPr/>
          <p:nvPr/>
        </p:nvSpPr>
        <p:spPr>
          <a:xfrm>
            <a:off x="5449373" y="4839697"/>
            <a:ext cx="1970468" cy="283337"/>
          </a:xfrm>
          <a:prstGeom prst="rect">
            <a:avLst/>
          </a:prstGeom>
          <a:solidFill>
            <a:schemeClr val="bg2"/>
          </a:solidFill>
          <a:ln>
            <a:solidFill>
              <a:schemeClr val="bg2"/>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l-GR" dirty="0" smtClean="0">
                <a:ln w="0"/>
                <a:solidFill>
                  <a:schemeClr val="tx1"/>
                </a:solidFill>
                <a:effectLst>
                  <a:outerShdw blurRad="38100" dist="19050" dir="2700000" algn="tl" rotWithShape="0">
                    <a:schemeClr val="dk1">
                      <a:alpha val="40000"/>
                    </a:schemeClr>
                  </a:outerShdw>
                </a:effectLst>
              </a:rPr>
              <a:t>πρωτογενής</a:t>
            </a:r>
            <a:endParaRPr lang="el-GR" dirty="0">
              <a:ln w="0"/>
              <a:solidFill>
                <a:schemeClr val="tx1"/>
              </a:solidFill>
              <a:effectLst>
                <a:outerShdw blurRad="38100" dist="19050" dir="2700000" algn="tl" rotWithShape="0">
                  <a:schemeClr val="dk1">
                    <a:alpha val="40000"/>
                  </a:schemeClr>
                </a:outerShdw>
              </a:effectLst>
            </a:endParaRPr>
          </a:p>
        </p:txBody>
      </p:sp>
      <p:sp>
        <p:nvSpPr>
          <p:cNvPr id="10" name="Rectangle 9"/>
          <p:cNvSpPr/>
          <p:nvPr/>
        </p:nvSpPr>
        <p:spPr>
          <a:xfrm>
            <a:off x="5716609" y="5275643"/>
            <a:ext cx="1555124" cy="262404"/>
          </a:xfrm>
          <a:prstGeom prst="rect">
            <a:avLst/>
          </a:prstGeom>
          <a:solidFill>
            <a:schemeClr val="bg2"/>
          </a:solidFill>
          <a:ln>
            <a:solidFill>
              <a:schemeClr val="bg2"/>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l-GR" dirty="0" smtClean="0">
                <a:ln w="0"/>
                <a:solidFill>
                  <a:schemeClr val="tx1"/>
                </a:solidFill>
                <a:effectLst>
                  <a:outerShdw blurRad="38100" dist="19050" dir="2700000" algn="tl" rotWithShape="0">
                    <a:schemeClr val="dk1">
                      <a:alpha val="40000"/>
                    </a:schemeClr>
                  </a:outerShdw>
                </a:effectLst>
              </a:rPr>
              <a:t>δευτερογενής</a:t>
            </a:r>
            <a:endParaRPr lang="el-GR" dirty="0">
              <a:ln w="0"/>
              <a:solidFill>
                <a:schemeClr val="tx1"/>
              </a:solidFill>
              <a:effectLst>
                <a:outerShdw blurRad="38100" dist="19050" dir="2700000" algn="tl" rotWithShape="0">
                  <a:schemeClr val="dk1">
                    <a:alpha val="40000"/>
                  </a:schemeClr>
                </a:outerShdw>
              </a:effectLst>
            </a:endParaRPr>
          </a:p>
        </p:txBody>
      </p:sp>
      <p:sp>
        <p:nvSpPr>
          <p:cNvPr id="11" name="Rectangle 10"/>
          <p:cNvSpPr/>
          <p:nvPr/>
        </p:nvSpPr>
        <p:spPr>
          <a:xfrm>
            <a:off x="5681194" y="5673082"/>
            <a:ext cx="1674253" cy="315531"/>
          </a:xfrm>
          <a:prstGeom prst="rect">
            <a:avLst/>
          </a:prstGeom>
          <a:solidFill>
            <a:schemeClr val="bg2"/>
          </a:solidFill>
          <a:ln>
            <a:solidFill>
              <a:schemeClr val="bg2"/>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l-GR" dirty="0" smtClean="0">
                <a:ln w="0"/>
                <a:solidFill>
                  <a:schemeClr val="tx1"/>
                </a:solidFill>
                <a:effectLst>
                  <a:outerShdw blurRad="38100" dist="19050" dir="2700000" algn="tl" rotWithShape="0">
                    <a:schemeClr val="dk1">
                      <a:alpha val="40000"/>
                    </a:schemeClr>
                  </a:outerShdw>
                </a:effectLst>
              </a:rPr>
              <a:t>τριτογενής</a:t>
            </a:r>
            <a:endParaRPr lang="el-GR" dirty="0">
              <a:ln w="0"/>
              <a:solidFill>
                <a:schemeClr val="tx1"/>
              </a:solidFill>
              <a:effectLst>
                <a:outerShdw blurRad="38100" dist="19050" dir="2700000" algn="tl" rotWithShape="0">
                  <a:schemeClr val="dk1">
                    <a:alpha val="40000"/>
                  </a:schemeClr>
                </a:outerShdw>
              </a:effectLst>
            </a:endParaRPr>
          </a:p>
        </p:txBody>
      </p:sp>
      <p:sp>
        <p:nvSpPr>
          <p:cNvPr id="12" name="Rectangle 11"/>
          <p:cNvSpPr/>
          <p:nvPr/>
        </p:nvSpPr>
        <p:spPr>
          <a:xfrm>
            <a:off x="7176754" y="5240629"/>
            <a:ext cx="1622738" cy="332431"/>
          </a:xfrm>
          <a:prstGeom prst="rect">
            <a:avLst/>
          </a:prstGeom>
          <a:solidFill>
            <a:schemeClr val="bg2"/>
          </a:solidFill>
          <a:ln>
            <a:solidFill>
              <a:schemeClr val="bg2"/>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l-GR" sz="2000" dirty="0">
                <a:ln w="0"/>
                <a:solidFill>
                  <a:schemeClr val="tx1"/>
                </a:solidFill>
                <a:effectLst>
                  <a:outerShdw blurRad="38100" dist="19050" dir="2700000" algn="tl" rotWithShape="0">
                    <a:schemeClr val="dk1">
                      <a:alpha val="40000"/>
                    </a:schemeClr>
                  </a:outerShdw>
                </a:effectLst>
              </a:rPr>
              <a:t>π</a:t>
            </a:r>
            <a:r>
              <a:rPr lang="el-GR" sz="2000" dirty="0" smtClean="0">
                <a:ln w="0"/>
                <a:solidFill>
                  <a:schemeClr val="tx1"/>
                </a:solidFill>
                <a:effectLst>
                  <a:outerShdw blurRad="38100" dist="19050" dir="2700000" algn="tl" rotWithShape="0">
                    <a:schemeClr val="dk1">
                      <a:alpha val="40000"/>
                    </a:schemeClr>
                  </a:outerShdw>
                </a:effectLst>
              </a:rPr>
              <a:t>ρόληψη.</a:t>
            </a:r>
            <a:endParaRPr lang="el-GR" sz="2000" dirty="0">
              <a:ln w="0"/>
              <a:solidFill>
                <a:schemeClr val="tx1"/>
              </a:solidFill>
              <a:effectLst>
                <a:outerShdw blurRad="38100" dist="19050" dir="2700000" algn="tl" rotWithShape="0">
                  <a:schemeClr val="dk1">
                    <a:alpha val="40000"/>
                  </a:schemeClr>
                </a:outerShdw>
              </a:effectLst>
            </a:endParaRPr>
          </a:p>
        </p:txBody>
      </p:sp>
      <p:cxnSp>
        <p:nvCxnSpPr>
          <p:cNvPr id="14" name="Straight Arrow Connector 13"/>
          <p:cNvCxnSpPr/>
          <p:nvPr/>
        </p:nvCxnSpPr>
        <p:spPr>
          <a:xfrm flipV="1">
            <a:off x="5190186" y="5033123"/>
            <a:ext cx="491008" cy="320258"/>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16" name="Straight Arrow Connector 15"/>
          <p:cNvCxnSpPr>
            <a:endCxn id="10" idx="1"/>
          </p:cNvCxnSpPr>
          <p:nvPr/>
        </p:nvCxnSpPr>
        <p:spPr>
          <a:xfrm>
            <a:off x="5190186" y="5406844"/>
            <a:ext cx="526423" cy="1"/>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18" name="Straight Arrow Connector 17"/>
          <p:cNvCxnSpPr>
            <a:endCxn id="11" idx="1"/>
          </p:cNvCxnSpPr>
          <p:nvPr/>
        </p:nvCxnSpPr>
        <p:spPr>
          <a:xfrm>
            <a:off x="5190186" y="5442735"/>
            <a:ext cx="491008" cy="388113"/>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xmlns="" val="34495773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94326" y="479159"/>
            <a:ext cx="9601200" cy="1001332"/>
          </a:xfrm>
        </p:spPr>
        <p:txBody>
          <a:bodyPr>
            <a:normAutofit fontScale="90000"/>
          </a:bodyPr>
          <a:lstStyle/>
          <a:p>
            <a:r>
              <a:rPr lang="el-GR" dirty="0" smtClean="0"/>
              <a:t>Δοκιμασίες Προκριματικής Αξιολόγησης (2)</a:t>
            </a:r>
            <a:endParaRPr lang="el-GR" dirty="0"/>
          </a:p>
        </p:txBody>
      </p:sp>
      <p:sp>
        <p:nvSpPr>
          <p:cNvPr id="3" name="Content Placeholder 2"/>
          <p:cNvSpPr>
            <a:spLocks noGrp="1"/>
          </p:cNvSpPr>
          <p:nvPr>
            <p:ph idx="1"/>
          </p:nvPr>
        </p:nvSpPr>
        <p:spPr>
          <a:xfrm>
            <a:off x="1323303" y="759081"/>
            <a:ext cx="9601200" cy="5460641"/>
          </a:xfrm>
        </p:spPr>
        <p:txBody>
          <a:bodyPr/>
          <a:lstStyle/>
          <a:p>
            <a:pPr marL="0" indent="0">
              <a:buNone/>
            </a:pPr>
            <a:endParaRPr lang="el-GR" dirty="0" smtClean="0"/>
          </a:p>
          <a:p>
            <a:pPr marL="0" indent="0">
              <a:buNone/>
            </a:pPr>
            <a:endParaRPr lang="el-GR" dirty="0"/>
          </a:p>
          <a:p>
            <a:pPr>
              <a:buFont typeface="Wingdings" panose="05000000000000000000" pitchFamily="2" charset="2"/>
              <a:buChar char="v"/>
            </a:pPr>
            <a:r>
              <a:rPr lang="el-GR" dirty="0" smtClean="0"/>
              <a:t>Πιο αντικειμενική εικόνα συμπεριφοράς αντί απλών αναφορών.</a:t>
            </a:r>
          </a:p>
          <a:p>
            <a:pPr>
              <a:buFont typeface="Wingdings" panose="05000000000000000000" pitchFamily="2" charset="2"/>
              <a:buChar char="v"/>
            </a:pPr>
            <a:r>
              <a:rPr lang="el-GR" dirty="0"/>
              <a:t>Β</a:t>
            </a:r>
            <a:r>
              <a:rPr lang="el-GR" dirty="0" smtClean="0"/>
              <a:t>ασικά κριτήρια: α) εγκυρότητα     </a:t>
            </a:r>
            <a:br>
              <a:rPr lang="el-GR" dirty="0" smtClean="0"/>
            </a:br>
            <a:r>
              <a:rPr lang="el-GR" dirty="0" smtClean="0"/>
              <a:t>                             β) αξιοπιστία        </a:t>
            </a:r>
          </a:p>
          <a:p>
            <a:pPr>
              <a:buFont typeface="Wingdings" panose="05000000000000000000" pitchFamily="2" charset="2"/>
              <a:buChar char="v"/>
            </a:pPr>
            <a:r>
              <a:rPr lang="el-GR" dirty="0" smtClean="0"/>
              <a:t>Χορήγηση σε: </a:t>
            </a:r>
          </a:p>
          <a:p>
            <a:pPr marL="0" indent="0">
              <a:buNone/>
            </a:pPr>
            <a:endParaRPr lang="el-GR" dirty="0"/>
          </a:p>
          <a:p>
            <a:pPr>
              <a:buFont typeface="Wingdings" panose="05000000000000000000" pitchFamily="2" charset="2"/>
              <a:buChar char="v"/>
            </a:pPr>
            <a:r>
              <a:rPr lang="el-GR" dirty="0" smtClean="0"/>
              <a:t>Αποτελούν το 1</a:t>
            </a:r>
            <a:r>
              <a:rPr lang="el-GR" baseline="30000" dirty="0" smtClean="0"/>
              <a:t>ο</a:t>
            </a:r>
            <a:r>
              <a:rPr lang="el-GR" dirty="0" smtClean="0"/>
              <a:t> βήμα προληπτικών προγραμμάτων πρώιμης παρέμβασης. </a:t>
            </a:r>
            <a:br>
              <a:rPr lang="el-GR" dirty="0" smtClean="0"/>
            </a:br>
            <a:r>
              <a:rPr lang="el-GR" dirty="0" smtClean="0"/>
              <a:t>Μετά </a:t>
            </a:r>
            <a:r>
              <a:rPr lang="el-GR" dirty="0" smtClean="0">
                <a:sym typeface="Wingdings" panose="05000000000000000000" pitchFamily="2" charset="2"/>
              </a:rPr>
              <a:t> κλινική αξιολόγηση!</a:t>
            </a:r>
            <a:endParaRPr lang="el-GR" dirty="0" smtClean="0"/>
          </a:p>
          <a:p>
            <a:pPr marL="0" indent="0">
              <a:buNone/>
            </a:pPr>
            <a:endParaRPr lang="el-GR" dirty="0"/>
          </a:p>
          <a:p>
            <a:pPr marL="0" indent="0">
              <a:buNone/>
            </a:pPr>
            <a:endParaRPr lang="el-GR" dirty="0" smtClean="0"/>
          </a:p>
        </p:txBody>
      </p:sp>
      <p:cxnSp>
        <p:nvCxnSpPr>
          <p:cNvPr id="24" name="Elbow Connector 23"/>
          <p:cNvCxnSpPr/>
          <p:nvPr/>
        </p:nvCxnSpPr>
        <p:spPr>
          <a:xfrm>
            <a:off x="3335629" y="3064688"/>
            <a:ext cx="425002" cy="283335"/>
          </a:xfrm>
          <a:prstGeom prst="bentConnector3">
            <a:avLst/>
          </a:prstGeom>
          <a:ln>
            <a:tailEnd type="triangle"/>
          </a:ln>
        </p:spPr>
        <p:style>
          <a:lnRef idx="1">
            <a:schemeClr val="dk1"/>
          </a:lnRef>
          <a:fillRef idx="0">
            <a:schemeClr val="dk1"/>
          </a:fillRef>
          <a:effectRef idx="0">
            <a:schemeClr val="dk1"/>
          </a:effectRef>
          <a:fontRef idx="minor">
            <a:schemeClr val="tx1"/>
          </a:fontRef>
        </p:style>
      </p:cxnSp>
      <p:sp>
        <p:nvSpPr>
          <p:cNvPr id="25" name="Round Diagonal Corner Rectangle 24"/>
          <p:cNvSpPr/>
          <p:nvPr/>
        </p:nvSpPr>
        <p:spPr>
          <a:xfrm>
            <a:off x="3969101" y="3135328"/>
            <a:ext cx="1390918" cy="476519"/>
          </a:xfrm>
          <a:prstGeom prst="round2Diag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l-GR" dirty="0" smtClean="0">
                <a:ln w="0"/>
                <a:solidFill>
                  <a:schemeClr val="tx1"/>
                </a:solidFill>
                <a:effectLst>
                  <a:outerShdw blurRad="38100" dist="19050" dir="2700000" algn="tl" rotWithShape="0">
                    <a:schemeClr val="dk1">
                      <a:alpha val="40000"/>
                    </a:schemeClr>
                  </a:outerShdw>
                </a:effectLst>
              </a:rPr>
              <a:t>γονείς</a:t>
            </a:r>
            <a:endParaRPr lang="el-GR" dirty="0">
              <a:ln w="0"/>
              <a:solidFill>
                <a:schemeClr val="tx1"/>
              </a:solidFill>
              <a:effectLst>
                <a:outerShdw blurRad="38100" dist="19050" dir="2700000" algn="tl" rotWithShape="0">
                  <a:schemeClr val="dk1">
                    <a:alpha val="40000"/>
                  </a:schemeClr>
                </a:outerShdw>
              </a:effectLst>
            </a:endParaRPr>
          </a:p>
        </p:txBody>
      </p:sp>
      <p:sp>
        <p:nvSpPr>
          <p:cNvPr id="26" name="Round Diagonal Corner Rectangle 25"/>
          <p:cNvSpPr/>
          <p:nvPr/>
        </p:nvSpPr>
        <p:spPr>
          <a:xfrm>
            <a:off x="7104307" y="3129374"/>
            <a:ext cx="1999445" cy="476519"/>
          </a:xfrm>
          <a:prstGeom prst="round2Diag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l-GR" dirty="0" smtClean="0">
                <a:ln w="0"/>
                <a:solidFill>
                  <a:schemeClr val="tx1"/>
                </a:solidFill>
                <a:effectLst>
                  <a:outerShdw blurRad="38100" dist="19050" dir="2700000" algn="tl" rotWithShape="0">
                    <a:schemeClr val="dk1">
                      <a:alpha val="40000"/>
                    </a:schemeClr>
                  </a:outerShdw>
                </a:effectLst>
              </a:rPr>
              <a:t>εκπαιδευτικούς</a:t>
            </a:r>
            <a:endParaRPr lang="el-GR" dirty="0">
              <a:ln w="0"/>
              <a:solidFill>
                <a:schemeClr val="tx1"/>
              </a:solidFill>
              <a:effectLst>
                <a:outerShdw blurRad="38100" dist="19050" dir="2700000" algn="tl" rotWithShape="0">
                  <a:schemeClr val="dk1">
                    <a:alpha val="40000"/>
                  </a:schemeClr>
                </a:outerShdw>
              </a:effectLst>
            </a:endParaRPr>
          </a:p>
        </p:txBody>
      </p:sp>
      <p:sp>
        <p:nvSpPr>
          <p:cNvPr id="27" name="Plus 26"/>
          <p:cNvSpPr/>
          <p:nvPr/>
        </p:nvSpPr>
        <p:spPr>
          <a:xfrm>
            <a:off x="5905774" y="3147432"/>
            <a:ext cx="534271" cy="476519"/>
          </a:xfrm>
          <a:prstGeom prst="mathPlus">
            <a:avLst/>
          </a:prstGeom>
          <a:solidFill>
            <a:schemeClr val="accent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29" name="Plus 28"/>
          <p:cNvSpPr/>
          <p:nvPr/>
        </p:nvSpPr>
        <p:spPr>
          <a:xfrm>
            <a:off x="2794716" y="4429944"/>
            <a:ext cx="540913" cy="502276"/>
          </a:xfrm>
          <a:prstGeom prst="mathPlus">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endParaRPr lang="el-GR"/>
          </a:p>
        </p:txBody>
      </p:sp>
      <p:sp>
        <p:nvSpPr>
          <p:cNvPr id="30" name="Minus 29"/>
          <p:cNvSpPr/>
          <p:nvPr/>
        </p:nvSpPr>
        <p:spPr>
          <a:xfrm>
            <a:off x="7579203" y="4500971"/>
            <a:ext cx="518387" cy="431249"/>
          </a:xfrm>
          <a:prstGeom prst="mathMinus">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l-GR"/>
          </a:p>
        </p:txBody>
      </p:sp>
      <p:sp>
        <p:nvSpPr>
          <p:cNvPr id="31" name="Rounded Rectangle 30"/>
          <p:cNvSpPr/>
          <p:nvPr/>
        </p:nvSpPr>
        <p:spPr>
          <a:xfrm>
            <a:off x="1638023" y="4932220"/>
            <a:ext cx="2854293" cy="1107971"/>
          </a:xfrm>
          <a:prstGeom prst="roundRect">
            <a:avLst/>
          </a:prstGeom>
          <a:solidFill>
            <a:schemeClr val="bg2"/>
          </a:solidFill>
          <a:ln>
            <a:solidFill>
              <a:schemeClr val="bg2"/>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l-GR" dirty="0"/>
              <a:t>μεγάλος αριθμός </a:t>
            </a:r>
            <a:r>
              <a:rPr lang="el-GR" dirty="0" smtClean="0"/>
              <a:t>παιδιών</a:t>
            </a:r>
          </a:p>
          <a:p>
            <a:pPr algn="ctr"/>
            <a:r>
              <a:rPr lang="el-GR" dirty="0"/>
              <a:t>όχι </a:t>
            </a:r>
            <a:r>
              <a:rPr lang="el-GR" dirty="0" smtClean="0"/>
              <a:t>δαπανηρό</a:t>
            </a:r>
          </a:p>
          <a:p>
            <a:pPr algn="ctr"/>
            <a:r>
              <a:rPr lang="el-GR" dirty="0"/>
              <a:t> όχι χρονοβόρο</a:t>
            </a:r>
            <a:endParaRPr lang="el-GR" dirty="0">
              <a:ln w="0"/>
              <a:solidFill>
                <a:schemeClr val="tx1"/>
              </a:solidFill>
              <a:effectLst>
                <a:outerShdw blurRad="38100" dist="19050" dir="2700000" algn="tl" rotWithShape="0">
                  <a:schemeClr val="dk1">
                    <a:alpha val="40000"/>
                  </a:schemeClr>
                </a:outerShdw>
              </a:effectLst>
            </a:endParaRPr>
          </a:p>
        </p:txBody>
      </p:sp>
      <p:sp>
        <p:nvSpPr>
          <p:cNvPr id="32" name="Rounded Rectangle 31"/>
          <p:cNvSpPr/>
          <p:nvPr/>
        </p:nvSpPr>
        <p:spPr>
          <a:xfrm>
            <a:off x="5826071" y="4932220"/>
            <a:ext cx="3992451" cy="1314033"/>
          </a:xfrm>
          <a:prstGeom prst="roundRect">
            <a:avLst/>
          </a:prstGeom>
          <a:solidFill>
            <a:schemeClr val="bg2"/>
          </a:solidFill>
          <a:ln>
            <a:solidFill>
              <a:schemeClr val="bg2"/>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l-GR" dirty="0" smtClean="0"/>
              <a:t>Κριτική:</a:t>
            </a:r>
          </a:p>
          <a:p>
            <a:pPr algn="ctr"/>
            <a:r>
              <a:rPr lang="el-GR" dirty="0" smtClean="0"/>
              <a:t>προβλεπτική εγκυρότητα</a:t>
            </a:r>
          </a:p>
          <a:p>
            <a:pPr algn="ctr"/>
            <a:r>
              <a:rPr lang="el-GR" dirty="0"/>
              <a:t>όχι όλες τις παθολογικές περιπτώσεις</a:t>
            </a:r>
          </a:p>
          <a:p>
            <a:pPr algn="ctr"/>
            <a:endParaRPr lang="el-GR" dirty="0">
              <a:ln w="0"/>
              <a:solidFill>
                <a:schemeClr val="tx1"/>
              </a:solidFill>
              <a:effectLst>
                <a:outerShdw blurRad="38100" dist="19050" dir="2700000" algn="tl" rotWithShape="0">
                  <a:schemeClr val="dk1">
                    <a:alpha val="40000"/>
                  </a:schemeClr>
                </a:outerShdw>
              </a:effectLst>
            </a:endParaRPr>
          </a:p>
        </p:txBody>
      </p:sp>
    </p:spTree>
    <p:extLst>
      <p:ext uri="{BB962C8B-B14F-4D97-AF65-F5344CB8AC3E}">
        <p14:creationId xmlns:p14="http://schemas.microsoft.com/office/powerpoint/2010/main" xmlns="" val="133696060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505496"/>
            <a:ext cx="9601200" cy="911180"/>
          </a:xfrm>
        </p:spPr>
        <p:txBody>
          <a:bodyPr>
            <a:normAutofit fontScale="90000"/>
          </a:bodyPr>
          <a:lstStyle/>
          <a:p>
            <a:r>
              <a:rPr lang="el-GR" dirty="0" smtClean="0"/>
              <a:t>Αξιολόγηση της ΔΕΠ-Υ</a:t>
            </a:r>
            <a:br>
              <a:rPr lang="el-GR" dirty="0" smtClean="0"/>
            </a:br>
            <a:endParaRPr lang="el-GR" dirty="0"/>
          </a:p>
        </p:txBody>
      </p:sp>
      <p:sp>
        <p:nvSpPr>
          <p:cNvPr id="3" name="Content Placeholder 2"/>
          <p:cNvSpPr>
            <a:spLocks noGrp="1"/>
          </p:cNvSpPr>
          <p:nvPr>
            <p:ph idx="1"/>
          </p:nvPr>
        </p:nvSpPr>
        <p:spPr>
          <a:xfrm>
            <a:off x="1371600" y="2202287"/>
            <a:ext cx="9601200" cy="3974206"/>
          </a:xfrm>
        </p:spPr>
        <p:txBody>
          <a:bodyPr>
            <a:normAutofit lnSpcReduction="10000"/>
          </a:bodyPr>
          <a:lstStyle/>
          <a:p>
            <a:pPr marL="457200" indent="-457200">
              <a:buFont typeface="+mj-lt"/>
              <a:buAutoNum type="arabicPeriod"/>
            </a:pPr>
            <a:r>
              <a:rPr lang="el-GR" dirty="0" smtClean="0"/>
              <a:t>Διαγνωστικές Συνεντεύξεις: α) παιδί</a:t>
            </a:r>
            <a:br>
              <a:rPr lang="el-GR" dirty="0" smtClean="0"/>
            </a:br>
            <a:r>
              <a:rPr lang="el-GR" dirty="0" smtClean="0"/>
              <a:t>                                              β) γονείς</a:t>
            </a:r>
            <a:br>
              <a:rPr lang="el-GR" dirty="0" smtClean="0"/>
            </a:br>
            <a:r>
              <a:rPr lang="el-GR" dirty="0" smtClean="0"/>
              <a:t>                                              γ) εκπαιδευτικοί</a:t>
            </a:r>
            <a:r>
              <a:rPr lang="en-US" dirty="0" smtClean="0"/>
              <a:t/>
            </a:r>
            <a:br>
              <a:rPr lang="en-US" dirty="0" smtClean="0"/>
            </a:br>
            <a:endParaRPr lang="el-GR" dirty="0" smtClean="0"/>
          </a:p>
          <a:p>
            <a:pPr marL="457200" indent="-457200">
              <a:buFont typeface="+mj-lt"/>
              <a:buAutoNum type="arabicPeriod"/>
            </a:pPr>
            <a:r>
              <a:rPr lang="el-GR" dirty="0" smtClean="0"/>
              <a:t>Κλίμακες Αξιολόγησης Συμπεριφοράς: α) γονείς</a:t>
            </a:r>
            <a:br>
              <a:rPr lang="el-GR" dirty="0" smtClean="0"/>
            </a:br>
            <a:r>
              <a:rPr lang="el-GR" dirty="0" smtClean="0"/>
              <a:t>                                                               β) εκπαιδευτικοί</a:t>
            </a:r>
            <a:r>
              <a:rPr lang="en-US" dirty="0" smtClean="0"/>
              <a:t/>
            </a:r>
            <a:br>
              <a:rPr lang="en-US" dirty="0" smtClean="0"/>
            </a:br>
            <a:endParaRPr lang="el-GR" dirty="0" smtClean="0"/>
          </a:p>
          <a:p>
            <a:pPr marL="457200" indent="-457200">
              <a:buFont typeface="+mj-lt"/>
              <a:buAutoNum type="arabicPeriod"/>
            </a:pPr>
            <a:r>
              <a:rPr lang="el-GR" dirty="0" smtClean="0"/>
              <a:t>Άμεση Παρατήρηση του παιδιού στο σχολείο</a:t>
            </a:r>
            <a:r>
              <a:rPr lang="en-US" dirty="0" smtClean="0"/>
              <a:t/>
            </a:r>
            <a:br>
              <a:rPr lang="en-US" dirty="0" smtClean="0"/>
            </a:br>
            <a:endParaRPr lang="el-GR" dirty="0" smtClean="0"/>
          </a:p>
          <a:p>
            <a:pPr marL="457200" indent="-457200">
              <a:buFont typeface="+mj-lt"/>
              <a:buAutoNum type="arabicPeriod"/>
            </a:pPr>
            <a:r>
              <a:rPr lang="el-GR" dirty="0" smtClean="0"/>
              <a:t>Κλινική Αξιολόγηση </a:t>
            </a:r>
          </a:p>
          <a:p>
            <a:pPr marL="0" indent="0">
              <a:buNone/>
            </a:pPr>
            <a:r>
              <a:rPr lang="el-GR" dirty="0" smtClean="0"/>
              <a:t> </a:t>
            </a:r>
            <a:endParaRPr lang="en-US" dirty="0" smtClean="0"/>
          </a:p>
          <a:p>
            <a:pPr marL="0" indent="0">
              <a:buNone/>
            </a:pPr>
            <a:r>
              <a:rPr lang="el-GR" dirty="0" smtClean="0"/>
              <a:t>  (</a:t>
            </a:r>
            <a:r>
              <a:rPr lang="en-US" dirty="0" smtClean="0"/>
              <a:t>Barkley, 1998, </a:t>
            </a:r>
            <a:r>
              <a:rPr lang="en-US" dirty="0" err="1" smtClean="0"/>
              <a:t>DuPaul</a:t>
            </a:r>
            <a:r>
              <a:rPr lang="en-US" dirty="0" smtClean="0"/>
              <a:t> &amp; Stoner, 1994)</a:t>
            </a:r>
            <a:endParaRPr lang="el-GR" dirty="0"/>
          </a:p>
          <a:p>
            <a:pPr marL="0" indent="0">
              <a:buNone/>
            </a:pPr>
            <a:endParaRPr lang="el-GR" dirty="0"/>
          </a:p>
        </p:txBody>
      </p:sp>
      <p:sp>
        <p:nvSpPr>
          <p:cNvPr id="4" name="Down Arrow 3"/>
          <p:cNvSpPr/>
          <p:nvPr/>
        </p:nvSpPr>
        <p:spPr>
          <a:xfrm>
            <a:off x="3129566" y="1416676"/>
            <a:ext cx="347730" cy="631064"/>
          </a:xfrm>
          <a:prstGeom prst="downArrow">
            <a:avLst/>
          </a:prstGeom>
        </p:spPr>
        <p:style>
          <a:lnRef idx="1">
            <a:schemeClr val="dk1"/>
          </a:lnRef>
          <a:fillRef idx="2">
            <a:schemeClr val="dk1"/>
          </a:fillRef>
          <a:effectRef idx="1">
            <a:schemeClr val="dk1"/>
          </a:effectRef>
          <a:fontRef idx="minor">
            <a:schemeClr val="dk1"/>
          </a:fontRef>
        </p:style>
        <p:txBody>
          <a:bodyPr rtlCol="0" anchor="ctr"/>
          <a:lstStyle/>
          <a:p>
            <a:pPr algn="ctr"/>
            <a:endParaRPr lang="el-GR"/>
          </a:p>
        </p:txBody>
      </p:sp>
      <p:pic>
        <p:nvPicPr>
          <p:cNvPr id="5" name="Picture 4"/>
          <p:cNvPicPr>
            <a:picLocks noChangeAspect="1"/>
          </p:cNvPicPr>
          <p:nvPr/>
        </p:nvPicPr>
        <p:blipFill>
          <a:blip r:embed="rId2"/>
          <a:stretch>
            <a:fillRect/>
          </a:stretch>
        </p:blipFill>
        <p:spPr>
          <a:xfrm>
            <a:off x="8165400" y="3837636"/>
            <a:ext cx="3408220" cy="2589190"/>
          </a:xfrm>
          <a:prstGeom prst="rect">
            <a:avLst/>
          </a:prstGeom>
        </p:spPr>
      </p:pic>
    </p:spTree>
    <p:extLst>
      <p:ext uri="{BB962C8B-B14F-4D97-AF65-F5344CB8AC3E}">
        <p14:creationId xmlns:p14="http://schemas.microsoft.com/office/powerpoint/2010/main" xmlns="" val="38424656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479738"/>
            <a:ext cx="9601200" cy="1014211"/>
          </a:xfrm>
        </p:spPr>
        <p:txBody>
          <a:bodyPr/>
          <a:lstStyle/>
          <a:p>
            <a:pPr algn="ctr"/>
            <a:r>
              <a:rPr lang="el-GR" dirty="0" smtClean="0"/>
              <a:t>Κλίμακες Αξιολόγησης ΔΕΠ/Υ</a:t>
            </a:r>
            <a:endParaRPr lang="el-GR" dirty="0"/>
          </a:p>
        </p:txBody>
      </p:sp>
      <p:sp>
        <p:nvSpPr>
          <p:cNvPr id="3" name="Content Placeholder 2"/>
          <p:cNvSpPr>
            <a:spLocks noGrp="1"/>
          </p:cNvSpPr>
          <p:nvPr>
            <p:ph idx="1"/>
          </p:nvPr>
        </p:nvSpPr>
        <p:spPr>
          <a:xfrm>
            <a:off x="1371600" y="1493949"/>
            <a:ext cx="9601200" cy="4373451"/>
          </a:xfrm>
        </p:spPr>
        <p:txBody>
          <a:bodyPr/>
          <a:lstStyle/>
          <a:p>
            <a:pPr>
              <a:buFont typeface="Wingdings" panose="05000000000000000000" pitchFamily="2" charset="2"/>
              <a:buChar char="q"/>
            </a:pPr>
            <a:r>
              <a:rPr lang="el-GR" dirty="0" smtClean="0"/>
              <a:t>Κατασκευαστές της </a:t>
            </a:r>
            <a:r>
              <a:rPr lang="en-US" dirty="0" smtClean="0"/>
              <a:t>ADHD Rating Scale-IV (</a:t>
            </a:r>
            <a:r>
              <a:rPr lang="en-US" dirty="0" err="1" smtClean="0"/>
              <a:t>DuPaul</a:t>
            </a:r>
            <a:r>
              <a:rPr lang="en-US" dirty="0" smtClean="0"/>
              <a:t>, Power, </a:t>
            </a:r>
            <a:r>
              <a:rPr lang="en-US" dirty="0" err="1" smtClean="0"/>
              <a:t>Anastasopoulos</a:t>
            </a:r>
            <a:r>
              <a:rPr lang="en-US" dirty="0" smtClean="0"/>
              <a:t>, &amp; Reid)</a:t>
            </a:r>
            <a:r>
              <a:rPr lang="el-GR" dirty="0" smtClean="0"/>
              <a:t>.</a:t>
            </a:r>
            <a:endParaRPr lang="en-US" dirty="0" smtClean="0"/>
          </a:p>
          <a:p>
            <a:pPr marL="0" indent="0">
              <a:buNone/>
            </a:pPr>
            <a:endParaRPr lang="el-GR" dirty="0" smtClean="0"/>
          </a:p>
          <a:p>
            <a:pPr marL="0" indent="0">
              <a:buNone/>
            </a:pPr>
            <a:endParaRPr lang="el-GR" dirty="0"/>
          </a:p>
          <a:p>
            <a:pPr marL="0" indent="0">
              <a:buNone/>
            </a:pPr>
            <a:endParaRPr lang="el-GR" dirty="0" smtClean="0"/>
          </a:p>
          <a:p>
            <a:pPr marL="0" indent="0">
              <a:buNone/>
            </a:pPr>
            <a:endParaRPr lang="el-GR" dirty="0" smtClean="0"/>
          </a:p>
          <a:p>
            <a:pPr>
              <a:buFont typeface="Wingdings" panose="05000000000000000000" pitchFamily="2" charset="2"/>
              <a:buChar char="q"/>
            </a:pPr>
            <a:r>
              <a:rPr lang="el-GR" dirty="0" smtClean="0"/>
              <a:t>2 Ερωτηματολόγια βασισμένα στα διαγνωστικά κριτήρια της ΔΕΠ-Υ (</a:t>
            </a:r>
            <a:r>
              <a:rPr lang="en-US" b="1" dirty="0" smtClean="0"/>
              <a:t>DSM-IV</a:t>
            </a:r>
            <a:r>
              <a:rPr lang="en-US" dirty="0" smtClean="0"/>
              <a:t>)</a:t>
            </a:r>
          </a:p>
          <a:p>
            <a:pPr marL="0" indent="0">
              <a:buNone/>
            </a:pPr>
            <a:endParaRPr lang="el-GR" dirty="0"/>
          </a:p>
        </p:txBody>
      </p:sp>
      <p:sp>
        <p:nvSpPr>
          <p:cNvPr id="11" name="Oval 10"/>
          <p:cNvSpPr/>
          <p:nvPr/>
        </p:nvSpPr>
        <p:spPr>
          <a:xfrm>
            <a:off x="1645275" y="2282779"/>
            <a:ext cx="1365161" cy="63106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dirty="0" smtClean="0">
                <a:ln w="0"/>
                <a:solidFill>
                  <a:schemeClr val="tx1"/>
                </a:solidFill>
                <a:effectLst>
                  <a:outerShdw blurRad="38100" dist="19050" dir="2700000" algn="tl" rotWithShape="0">
                    <a:schemeClr val="dk1">
                      <a:alpha val="40000"/>
                    </a:schemeClr>
                  </a:outerShdw>
                </a:effectLst>
              </a:rPr>
              <a:t>ΣΤΟΧΟΣ</a:t>
            </a:r>
            <a:endParaRPr lang="el-GR" dirty="0">
              <a:ln w="0"/>
              <a:solidFill>
                <a:schemeClr val="tx1"/>
              </a:solidFill>
              <a:effectLst>
                <a:outerShdw blurRad="38100" dist="19050" dir="2700000" algn="tl" rotWithShape="0">
                  <a:schemeClr val="dk1">
                    <a:alpha val="40000"/>
                  </a:schemeClr>
                </a:outerShdw>
              </a:effectLst>
            </a:endParaRPr>
          </a:p>
        </p:txBody>
      </p:sp>
      <p:sp>
        <p:nvSpPr>
          <p:cNvPr id="12" name="Rounded Rectangle 11"/>
          <p:cNvSpPr/>
          <p:nvPr/>
        </p:nvSpPr>
        <p:spPr>
          <a:xfrm>
            <a:off x="4662152" y="2084700"/>
            <a:ext cx="5409127" cy="1017431"/>
          </a:xfrm>
          <a:prstGeom prst="roundRect">
            <a:avLst/>
          </a:prstGeom>
          <a:solidFill>
            <a:schemeClr val="bg1">
              <a:lumMod val="8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dirty="0" smtClean="0">
                <a:ln w="0"/>
                <a:solidFill>
                  <a:schemeClr val="tx1"/>
                </a:solidFill>
                <a:effectLst>
                  <a:outerShdw blurRad="38100" dist="19050" dir="2700000" algn="tl" rotWithShape="0">
                    <a:schemeClr val="dk1">
                      <a:alpha val="40000"/>
                    </a:schemeClr>
                  </a:outerShdw>
                </a:effectLst>
              </a:rPr>
              <a:t>Παροχή εργαλείου στους ειδικούς με τις αξιολογήσεις των εκπαιδευτικών και των γονέων. </a:t>
            </a:r>
            <a:endParaRPr lang="el-GR" dirty="0">
              <a:ln w="0"/>
              <a:solidFill>
                <a:schemeClr val="tx1"/>
              </a:solidFill>
              <a:effectLst>
                <a:outerShdw blurRad="38100" dist="19050" dir="2700000" algn="tl" rotWithShape="0">
                  <a:schemeClr val="dk1">
                    <a:alpha val="40000"/>
                  </a:schemeClr>
                </a:outerShdw>
              </a:effectLst>
            </a:endParaRPr>
          </a:p>
        </p:txBody>
      </p:sp>
      <p:sp>
        <p:nvSpPr>
          <p:cNvPr id="13" name="Right Arrow 12"/>
          <p:cNvSpPr/>
          <p:nvPr/>
        </p:nvSpPr>
        <p:spPr>
          <a:xfrm>
            <a:off x="3300211" y="2440544"/>
            <a:ext cx="869324" cy="315533"/>
          </a:xfrm>
          <a:prstGeom prst="right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l-GR"/>
          </a:p>
        </p:txBody>
      </p:sp>
      <p:sp>
        <p:nvSpPr>
          <p:cNvPr id="14" name="Round Diagonal Corner Rectangle 13"/>
          <p:cNvSpPr/>
          <p:nvPr/>
        </p:nvSpPr>
        <p:spPr>
          <a:xfrm>
            <a:off x="2458253" y="4710314"/>
            <a:ext cx="2846231" cy="1107583"/>
          </a:xfrm>
          <a:prstGeom prst="round2DiagRect">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dirty="0" smtClean="0">
                <a:ln w="0"/>
                <a:solidFill>
                  <a:schemeClr val="tx1"/>
                </a:solidFill>
                <a:effectLst>
                  <a:outerShdw blurRad="38100" dist="19050" dir="2700000" algn="tl" rotWithShape="0">
                    <a:schemeClr val="dk1">
                      <a:alpha val="40000"/>
                    </a:schemeClr>
                  </a:outerShdw>
                </a:effectLst>
              </a:rPr>
              <a:t>Κλίμακες Αξιολόγησης της ΔΕΠ/Υ για γονείς</a:t>
            </a:r>
            <a:r>
              <a:rPr lang="el-GR" dirty="0" smtClean="0">
                <a:ln w="0"/>
                <a:gradFill>
                  <a:gsLst>
                    <a:gs pos="21000">
                      <a:srgbClr val="53575C"/>
                    </a:gs>
                    <a:gs pos="88000">
                      <a:srgbClr val="C5C7CA"/>
                    </a:gs>
                  </a:gsLst>
                  <a:lin ang="5400000"/>
                </a:gradFill>
              </a:rPr>
              <a:t> </a:t>
            </a:r>
            <a:endParaRPr lang="el-GR" dirty="0">
              <a:ln w="0"/>
              <a:solidFill>
                <a:schemeClr val="tx1"/>
              </a:solidFill>
            </a:endParaRPr>
          </a:p>
        </p:txBody>
      </p:sp>
      <p:sp>
        <p:nvSpPr>
          <p:cNvPr id="15" name="Round Diagonal Corner Rectangle 14"/>
          <p:cNvSpPr/>
          <p:nvPr/>
        </p:nvSpPr>
        <p:spPr>
          <a:xfrm>
            <a:off x="6763018" y="4710314"/>
            <a:ext cx="3065172" cy="1107583"/>
          </a:xfrm>
          <a:prstGeom prst="round2DiagRect">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dirty="0" smtClean="0">
                <a:ln w="0"/>
                <a:solidFill>
                  <a:schemeClr val="tx1"/>
                </a:solidFill>
                <a:effectLst>
                  <a:outerShdw blurRad="38100" dist="19050" dir="2700000" algn="tl" rotWithShape="0">
                    <a:schemeClr val="dk1">
                      <a:alpha val="40000"/>
                    </a:schemeClr>
                  </a:outerShdw>
                </a:effectLst>
              </a:rPr>
              <a:t>Κλίμακες Αξιολόγησης της ΔΕΠ/Υ για εκπαιδευτικούς</a:t>
            </a:r>
            <a:endParaRPr lang="el-GR" dirty="0">
              <a:ln w="0"/>
              <a:solidFill>
                <a:schemeClr val="tx1"/>
              </a:solidFill>
              <a:effectLst>
                <a:outerShdw blurRad="38100" dist="19050" dir="2700000" algn="tl" rotWithShape="0">
                  <a:schemeClr val="dk1">
                    <a:alpha val="40000"/>
                  </a:schemeClr>
                </a:outerShdw>
              </a:effectLst>
            </a:endParaRPr>
          </a:p>
        </p:txBody>
      </p:sp>
      <p:cxnSp>
        <p:nvCxnSpPr>
          <p:cNvPr id="17" name="Elbow Connector 16"/>
          <p:cNvCxnSpPr/>
          <p:nvPr/>
        </p:nvCxnSpPr>
        <p:spPr>
          <a:xfrm rot="16200000" flipH="1">
            <a:off x="2998631" y="4116276"/>
            <a:ext cx="466323" cy="350949"/>
          </a:xfrm>
          <a:prstGeom prst="bentConnector3">
            <a:avLst/>
          </a:prstGeom>
          <a:ln>
            <a:tailEnd type="triangle"/>
          </a:ln>
        </p:spPr>
        <p:style>
          <a:lnRef idx="1">
            <a:schemeClr val="dk1"/>
          </a:lnRef>
          <a:fillRef idx="0">
            <a:schemeClr val="dk1"/>
          </a:fillRef>
          <a:effectRef idx="0">
            <a:schemeClr val="dk1"/>
          </a:effectRef>
          <a:fontRef idx="minor">
            <a:schemeClr val="tx1"/>
          </a:fontRef>
        </p:style>
      </p:cxnSp>
      <p:cxnSp>
        <p:nvCxnSpPr>
          <p:cNvPr id="28" name="Elbow Connector 27"/>
          <p:cNvCxnSpPr/>
          <p:nvPr/>
        </p:nvCxnSpPr>
        <p:spPr>
          <a:xfrm>
            <a:off x="5170866" y="4187312"/>
            <a:ext cx="1411847" cy="1103558"/>
          </a:xfrm>
          <a:prstGeom prst="bentConnector3">
            <a:avLst/>
          </a:prstGeom>
          <a:ln>
            <a:tailEnd type="triangle"/>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xmlns="" val="144358736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441102"/>
            <a:ext cx="9601200" cy="911180"/>
          </a:xfrm>
        </p:spPr>
        <p:txBody>
          <a:bodyPr/>
          <a:lstStyle/>
          <a:p>
            <a:r>
              <a:rPr lang="el-GR" dirty="0" smtClean="0"/>
              <a:t>Κλίμακες Αξιολόγησης της ΔΕΠ/Υ</a:t>
            </a:r>
            <a:endParaRPr lang="el-GR" dirty="0"/>
          </a:p>
        </p:txBody>
      </p:sp>
      <p:sp>
        <p:nvSpPr>
          <p:cNvPr id="3" name="Content Placeholder 2"/>
          <p:cNvSpPr>
            <a:spLocks noGrp="1"/>
          </p:cNvSpPr>
          <p:nvPr>
            <p:ph idx="1"/>
          </p:nvPr>
        </p:nvSpPr>
        <p:spPr>
          <a:xfrm>
            <a:off x="1371600" y="1519708"/>
            <a:ext cx="9601200" cy="2936382"/>
          </a:xfrm>
        </p:spPr>
        <p:txBody>
          <a:bodyPr/>
          <a:lstStyle/>
          <a:p>
            <a:pPr>
              <a:buFont typeface="Courier New" panose="02070309020205020404" pitchFamily="49" charset="0"/>
              <a:buChar char="o"/>
            </a:pPr>
            <a:r>
              <a:rPr lang="el-GR" dirty="0" smtClean="0"/>
              <a:t>18 ερωτήσεις</a:t>
            </a:r>
          </a:p>
          <a:p>
            <a:pPr>
              <a:buFont typeface="Courier New" panose="02070309020205020404" pitchFamily="49" charset="0"/>
              <a:buChar char="o"/>
            </a:pPr>
            <a:r>
              <a:rPr lang="el-GR" dirty="0" smtClean="0"/>
              <a:t>Κλίμακα τύπου </a:t>
            </a:r>
            <a:r>
              <a:rPr lang="en-US" dirty="0" smtClean="0"/>
              <a:t>Likert</a:t>
            </a:r>
            <a:r>
              <a:rPr lang="el-GR" dirty="0" smtClean="0"/>
              <a:t> τεσσάρων διαβαθμίσεων</a:t>
            </a:r>
          </a:p>
          <a:p>
            <a:pPr marL="0" indent="0">
              <a:buNone/>
            </a:pPr>
            <a:r>
              <a:rPr lang="el-GR" dirty="0"/>
              <a:t> </a:t>
            </a:r>
            <a:r>
              <a:rPr lang="el-GR" dirty="0" smtClean="0"/>
              <a:t> </a:t>
            </a:r>
          </a:p>
          <a:p>
            <a:pPr marL="0" indent="0">
              <a:buNone/>
            </a:pPr>
            <a:endParaRPr lang="el-GR" dirty="0" smtClean="0"/>
          </a:p>
          <a:p>
            <a:pPr>
              <a:buFont typeface="Courier New" panose="02070309020205020404" pitchFamily="49" charset="0"/>
              <a:buChar char="o"/>
            </a:pPr>
            <a:r>
              <a:rPr lang="el-GR" dirty="0" smtClean="0"/>
              <a:t>Συμπτώματα Ελλειμματικής Προσοχής (9 ερωτήσεις) </a:t>
            </a:r>
            <a:r>
              <a:rPr lang="el-GR" dirty="0" smtClean="0">
                <a:sym typeface="Wingdings" panose="05000000000000000000" pitchFamily="2" charset="2"/>
              </a:rPr>
              <a:t> μονή αρίθμηση</a:t>
            </a:r>
            <a:br>
              <a:rPr lang="el-GR" dirty="0" smtClean="0">
                <a:sym typeface="Wingdings" panose="05000000000000000000" pitchFamily="2" charset="2"/>
              </a:rPr>
            </a:br>
            <a:r>
              <a:rPr lang="el-GR" dirty="0" smtClean="0">
                <a:sym typeface="Wingdings" panose="05000000000000000000" pitchFamily="2" charset="2"/>
              </a:rPr>
              <a:t/>
            </a:r>
            <a:br>
              <a:rPr lang="el-GR" dirty="0" smtClean="0">
                <a:sym typeface="Wingdings" panose="05000000000000000000" pitchFamily="2" charset="2"/>
              </a:rPr>
            </a:br>
            <a:r>
              <a:rPr lang="el-GR" dirty="0" smtClean="0">
                <a:sym typeface="Wingdings" panose="05000000000000000000" pitchFamily="2" charset="2"/>
              </a:rPr>
              <a:t>Συμπτώματα Υπερκινητικότητας-Παρορμητικότητας (9 ερωτήσεις)  ζυγή αρίθμηση</a:t>
            </a:r>
          </a:p>
          <a:p>
            <a:pPr>
              <a:buFont typeface="Courier New" panose="02070309020205020404" pitchFamily="49" charset="0"/>
              <a:buChar char="o"/>
            </a:pPr>
            <a:endParaRPr lang="el-GR" dirty="0" smtClean="0">
              <a:sym typeface="Wingdings" panose="05000000000000000000" pitchFamily="2" charset="2"/>
            </a:endParaRPr>
          </a:p>
          <a:p>
            <a:pPr>
              <a:buFont typeface="Courier New" panose="02070309020205020404" pitchFamily="49" charset="0"/>
              <a:buChar char="o"/>
            </a:pPr>
            <a:endParaRPr lang="el-GR" dirty="0"/>
          </a:p>
        </p:txBody>
      </p:sp>
      <p:sp>
        <p:nvSpPr>
          <p:cNvPr id="4" name="Rectangle 3"/>
          <p:cNvSpPr/>
          <p:nvPr/>
        </p:nvSpPr>
        <p:spPr>
          <a:xfrm>
            <a:off x="2343955" y="2472744"/>
            <a:ext cx="6671256" cy="515155"/>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r>
              <a:rPr lang="el-GR" dirty="0"/>
              <a:t>( όπου 0=σχεδόν ποτέ, 1=σπάνια, 2=αρκετές φορές, 3=πολύ συχνά)</a:t>
            </a:r>
            <a:endParaRPr lang="en-US" dirty="0"/>
          </a:p>
        </p:txBody>
      </p:sp>
      <p:sp>
        <p:nvSpPr>
          <p:cNvPr id="5" name="Cloud Callout 4"/>
          <p:cNvSpPr/>
          <p:nvPr/>
        </p:nvSpPr>
        <p:spPr>
          <a:xfrm>
            <a:off x="9491730" y="2781837"/>
            <a:ext cx="1481070" cy="885959"/>
          </a:xfrm>
          <a:prstGeom prst="cloudCallou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l-GR" sz="2400" dirty="0" smtClean="0">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Γιατί?</a:t>
            </a:r>
            <a:endParaRPr lang="el-GR" sz="2400" dirty="0">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endParaRPr>
          </a:p>
        </p:txBody>
      </p:sp>
      <p:sp>
        <p:nvSpPr>
          <p:cNvPr id="6" name="Snip Diagonal Corner Rectangle 5"/>
          <p:cNvSpPr/>
          <p:nvPr/>
        </p:nvSpPr>
        <p:spPr>
          <a:xfrm>
            <a:off x="2343955" y="4456090"/>
            <a:ext cx="3503053" cy="1893195"/>
          </a:xfrm>
          <a:prstGeom prst="snip2Diag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endParaRPr lang="el-GR" b="1" dirty="0" smtClean="0">
              <a:ln w="0"/>
              <a:solidFill>
                <a:schemeClr val="tx1"/>
              </a:solidFill>
              <a:effectLst>
                <a:outerShdw blurRad="38100" dist="19050" dir="2700000" algn="tl" rotWithShape="0">
                  <a:schemeClr val="dk1">
                    <a:alpha val="40000"/>
                  </a:schemeClr>
                </a:outerShdw>
              </a:effectLst>
            </a:endParaRPr>
          </a:p>
          <a:p>
            <a:pPr algn="ctr"/>
            <a:r>
              <a:rPr lang="el-GR" b="1" dirty="0" smtClean="0">
                <a:ln w="0"/>
                <a:solidFill>
                  <a:schemeClr val="tx1"/>
                </a:solidFill>
                <a:effectLst>
                  <a:outerShdw blurRad="38100" dist="19050" dir="2700000" algn="tl" rotWithShape="0">
                    <a:schemeClr val="dk1">
                      <a:alpha val="40000"/>
                    </a:schemeClr>
                  </a:outerShdw>
                </a:effectLst>
              </a:rPr>
              <a:t>ΓΟΝΕΙΣ</a:t>
            </a:r>
            <a:br>
              <a:rPr lang="el-GR" b="1" dirty="0" smtClean="0">
                <a:ln w="0"/>
                <a:solidFill>
                  <a:schemeClr val="tx1"/>
                </a:solidFill>
                <a:effectLst>
                  <a:outerShdw blurRad="38100" dist="19050" dir="2700000" algn="tl" rotWithShape="0">
                    <a:schemeClr val="dk1">
                      <a:alpha val="40000"/>
                    </a:schemeClr>
                  </a:outerShdw>
                </a:effectLst>
              </a:rPr>
            </a:br>
            <a:endParaRPr lang="el-GR" dirty="0">
              <a:ln w="0"/>
              <a:solidFill>
                <a:schemeClr val="tx1"/>
              </a:solidFill>
              <a:effectLst>
                <a:outerShdw blurRad="38100" dist="19050" dir="2700000" algn="tl" rotWithShape="0">
                  <a:schemeClr val="dk1">
                    <a:alpha val="40000"/>
                  </a:schemeClr>
                </a:outerShdw>
              </a:effectLst>
            </a:endParaRPr>
          </a:p>
          <a:p>
            <a:pPr algn="ctr"/>
            <a:r>
              <a:rPr lang="el-GR" dirty="0" smtClean="0">
                <a:ln w="0"/>
                <a:solidFill>
                  <a:schemeClr val="tx1"/>
                </a:solidFill>
                <a:effectLst>
                  <a:outerShdw blurRad="38100" dist="19050" dir="2700000" algn="tl" rotWithShape="0">
                    <a:schemeClr val="dk1">
                      <a:alpha val="40000"/>
                    </a:schemeClr>
                  </a:outerShdw>
                </a:effectLst>
                <a:cs typeface="Times New Roman" panose="02020603050405020304" pitchFamily="18" charset="0"/>
              </a:rPr>
              <a:t>Συχνότητα της συμπεριφοράς στο </a:t>
            </a:r>
            <a:r>
              <a:rPr lang="el-GR" u="sng" dirty="0" smtClean="0">
                <a:ln w="0"/>
                <a:solidFill>
                  <a:schemeClr val="tx1"/>
                </a:solidFill>
                <a:effectLst>
                  <a:outerShdw blurRad="38100" dist="19050" dir="2700000" algn="tl" rotWithShape="0">
                    <a:schemeClr val="dk1">
                      <a:alpha val="40000"/>
                    </a:schemeClr>
                  </a:outerShdw>
                </a:effectLst>
                <a:cs typeface="Times New Roman" panose="02020603050405020304" pitchFamily="18" charset="0"/>
              </a:rPr>
              <a:t>σπίτι</a:t>
            </a:r>
            <a:r>
              <a:rPr lang="el-GR" dirty="0" smtClean="0">
                <a:ln w="0"/>
                <a:solidFill>
                  <a:schemeClr val="tx1"/>
                </a:solidFill>
                <a:effectLst>
                  <a:outerShdw blurRad="38100" dist="19050" dir="2700000" algn="tl" rotWithShape="0">
                    <a:schemeClr val="dk1">
                      <a:alpha val="40000"/>
                    </a:schemeClr>
                  </a:outerShdw>
                </a:effectLst>
                <a:cs typeface="Times New Roman" panose="02020603050405020304" pitchFamily="18" charset="0"/>
              </a:rPr>
              <a:t> κατά τη διάρκεια των τελευταίων έξι μηνών.</a:t>
            </a:r>
            <a:endParaRPr lang="el-GR" dirty="0">
              <a:ln w="0"/>
              <a:solidFill>
                <a:schemeClr val="tx1"/>
              </a:solidFill>
              <a:effectLst>
                <a:outerShdw blurRad="38100" dist="19050" dir="2700000" algn="tl" rotWithShape="0">
                  <a:schemeClr val="dk1">
                    <a:alpha val="40000"/>
                  </a:schemeClr>
                </a:outerShdw>
              </a:effectLst>
              <a:cs typeface="Times New Roman" panose="02020603050405020304" pitchFamily="18" charset="0"/>
            </a:endParaRPr>
          </a:p>
          <a:p>
            <a:pPr algn="ctr"/>
            <a:endParaRPr lang="el-GR" dirty="0" smtClean="0">
              <a:ln w="0"/>
              <a:solidFill>
                <a:schemeClr val="tx1"/>
              </a:solidFill>
              <a:effectLst>
                <a:outerShdw blurRad="38100" dist="19050" dir="2700000" algn="tl" rotWithShape="0">
                  <a:schemeClr val="dk1">
                    <a:alpha val="40000"/>
                  </a:schemeClr>
                </a:outerShdw>
              </a:effectLst>
            </a:endParaRPr>
          </a:p>
          <a:p>
            <a:pPr algn="ctr"/>
            <a:endParaRPr lang="el-GR" dirty="0">
              <a:ln w="0"/>
              <a:solidFill>
                <a:schemeClr val="tx1"/>
              </a:solidFill>
              <a:effectLst>
                <a:outerShdw blurRad="38100" dist="19050" dir="2700000" algn="tl" rotWithShape="0">
                  <a:schemeClr val="dk1">
                    <a:alpha val="40000"/>
                  </a:schemeClr>
                </a:outerShdw>
              </a:effectLst>
            </a:endParaRPr>
          </a:p>
        </p:txBody>
      </p:sp>
      <p:sp>
        <p:nvSpPr>
          <p:cNvPr id="7" name="Snip Diagonal Corner Rectangle 6"/>
          <p:cNvSpPr/>
          <p:nvPr/>
        </p:nvSpPr>
        <p:spPr>
          <a:xfrm>
            <a:off x="6941713" y="4456090"/>
            <a:ext cx="3554569" cy="1893195"/>
          </a:xfrm>
          <a:prstGeom prst="snip2Diag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el-GR" b="1" dirty="0" smtClean="0">
                <a:ln w="0"/>
                <a:solidFill>
                  <a:schemeClr val="tx1"/>
                </a:solidFill>
                <a:effectLst>
                  <a:outerShdw blurRad="38100" dist="19050" dir="2700000" algn="tl" rotWithShape="0">
                    <a:schemeClr val="dk1">
                      <a:alpha val="40000"/>
                    </a:schemeClr>
                  </a:outerShdw>
                </a:effectLst>
              </a:rPr>
              <a:t>ΕΚΠΑΙΔΕΥΤΙΚΟΙ</a:t>
            </a:r>
          </a:p>
          <a:p>
            <a:pPr algn="ctr"/>
            <a:endParaRPr lang="el-GR" b="1" dirty="0" smtClean="0">
              <a:ln w="0"/>
              <a:solidFill>
                <a:schemeClr val="tx1"/>
              </a:solidFill>
              <a:effectLst>
                <a:outerShdw blurRad="38100" dist="19050" dir="2700000" algn="tl" rotWithShape="0">
                  <a:schemeClr val="dk1">
                    <a:alpha val="40000"/>
                  </a:schemeClr>
                </a:outerShdw>
              </a:effectLst>
            </a:endParaRPr>
          </a:p>
          <a:p>
            <a:pPr algn="ctr"/>
            <a:r>
              <a:rPr lang="el-GR" dirty="0" smtClean="0">
                <a:ln w="0"/>
                <a:solidFill>
                  <a:schemeClr val="tx1"/>
                </a:solidFill>
                <a:effectLst>
                  <a:outerShdw blurRad="38100" dist="19050" dir="2700000" algn="tl" rotWithShape="0">
                    <a:schemeClr val="dk1">
                      <a:alpha val="40000"/>
                    </a:schemeClr>
                  </a:outerShdw>
                </a:effectLst>
              </a:rPr>
              <a:t>Συχνότητα της συμπεριφοράς στο </a:t>
            </a:r>
            <a:r>
              <a:rPr lang="el-GR" u="sng" dirty="0" smtClean="0">
                <a:ln w="0"/>
                <a:solidFill>
                  <a:schemeClr val="tx1"/>
                </a:solidFill>
                <a:effectLst>
                  <a:outerShdw blurRad="38100" dist="19050" dir="2700000" algn="tl" rotWithShape="0">
                    <a:schemeClr val="dk1">
                      <a:alpha val="40000"/>
                    </a:schemeClr>
                  </a:outerShdw>
                </a:effectLst>
              </a:rPr>
              <a:t>σχολείο</a:t>
            </a:r>
            <a:r>
              <a:rPr lang="el-GR" dirty="0">
                <a:ln w="0"/>
                <a:solidFill>
                  <a:schemeClr val="tx1"/>
                </a:solidFill>
                <a:effectLst>
                  <a:outerShdw blurRad="38100" dist="19050" dir="2700000" algn="tl" rotWithShape="0">
                    <a:schemeClr val="dk1">
                      <a:alpha val="40000"/>
                    </a:schemeClr>
                  </a:outerShdw>
                </a:effectLst>
              </a:rPr>
              <a:t> </a:t>
            </a:r>
            <a:r>
              <a:rPr lang="el-GR" dirty="0" smtClean="0">
                <a:ln w="0"/>
                <a:solidFill>
                  <a:schemeClr val="tx1"/>
                </a:solidFill>
                <a:effectLst>
                  <a:outerShdw blurRad="38100" dist="19050" dir="2700000" algn="tl" rotWithShape="0">
                    <a:schemeClr val="dk1">
                      <a:alpha val="40000"/>
                    </a:schemeClr>
                  </a:outerShdw>
                </a:effectLst>
              </a:rPr>
              <a:t>κατά τη διάρκεια των τελευταίων έξι μηνών.</a:t>
            </a:r>
            <a:endParaRPr lang="el-GR" dirty="0">
              <a:ln w="0"/>
              <a:solidFill>
                <a:schemeClr val="tx1"/>
              </a:solidFill>
              <a:effectLst>
                <a:outerShdw blurRad="38100" dist="19050" dir="2700000" algn="tl" rotWithShape="0">
                  <a:schemeClr val="dk1">
                    <a:alpha val="40000"/>
                  </a:schemeClr>
                </a:outerShdw>
              </a:effectLst>
            </a:endParaRPr>
          </a:p>
        </p:txBody>
      </p:sp>
    </p:spTree>
    <p:extLst>
      <p:ext uri="{BB962C8B-B14F-4D97-AF65-F5344CB8AC3E}">
        <p14:creationId xmlns:p14="http://schemas.microsoft.com/office/powerpoint/2010/main" xmlns="" val="3057829659"/>
      </p:ext>
    </p:extLst>
  </p:cSld>
  <p:clrMapOvr>
    <a:masterClrMapping/>
  </p:clrMapOvr>
  <p:timing>
    <p:tnLst>
      <p:par>
        <p:cTn id="1" dur="indefinite" restart="never" nodeType="tmRoot"/>
      </p:par>
    </p:tnLst>
  </p:timing>
</p:sld>
</file>

<file path=ppt/theme/theme1.xml><?xml version="1.0" encoding="utf-8"?>
<a:theme xmlns:a="http://schemas.openxmlformats.org/drawingml/2006/main" name="Crop">
  <a:themeElements>
    <a:clrScheme name="Crop">
      <a:dk1>
        <a:sysClr val="windowText" lastClr="000000"/>
      </a:dk1>
      <a:lt1>
        <a:sysClr val="window" lastClr="FFFFFF"/>
      </a:lt1>
      <a:dk2>
        <a:srgbClr val="191B0E"/>
      </a:dk2>
      <a:lt2>
        <a:srgbClr val="EFEDE3"/>
      </a:lt2>
      <a:accent1>
        <a:srgbClr val="8C8D86"/>
      </a:accent1>
      <a:accent2>
        <a:srgbClr val="E6C069"/>
      </a:accent2>
      <a:accent3>
        <a:srgbClr val="897B61"/>
      </a:accent3>
      <a:accent4>
        <a:srgbClr val="8DAB8E"/>
      </a:accent4>
      <a:accent5>
        <a:srgbClr val="77A2BB"/>
      </a:accent5>
      <a:accent6>
        <a:srgbClr val="E28394"/>
      </a:accent6>
      <a:hlink>
        <a:srgbClr val="77A2BB"/>
      </a:hlink>
      <a:folHlink>
        <a:srgbClr val="957A99"/>
      </a:folHlink>
    </a:clrScheme>
    <a:fontScheme name="Crop">
      <a:majorFont>
        <a:latin typeface="Franklin Gothic Book"/>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Franklin Gothic Book"/>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Crop">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34925" cap="flat" cmpd="sng" algn="in">
          <a:solidFill>
            <a:schemeClr val="phClr"/>
          </a:solidFill>
          <a:prstDash val="solid"/>
        </a:ln>
        <a:ln w="19050" cap="flat" cmpd="sng" algn="in">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3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Crop" id="{EC9488ED-E761-4D60-9AC4-764D1FE2C171}" vid="{CE19780C-D67D-4C13-9DE9-A52BC3BA51B4}"/>
    </a:ext>
  </a:extLst>
</a:theme>
</file>

<file path=docProps/app.xml><?xml version="1.0" encoding="utf-8"?>
<Properties xmlns="http://schemas.openxmlformats.org/officeDocument/2006/extended-properties" xmlns:vt="http://schemas.openxmlformats.org/officeDocument/2006/docPropsVTypes">
  <Template>TM10001105[[fn=Crop]]</Template>
  <TotalTime>1366</TotalTime>
  <Words>667</Words>
  <Application>Microsoft Office PowerPoint</Application>
  <PresentationFormat>Προσαρμογή</PresentationFormat>
  <Paragraphs>191</Paragraphs>
  <Slides>22</Slides>
  <Notes>0</Notes>
  <HiddenSlides>0</HiddenSlides>
  <MMClips>0</MMClips>
  <ScaleCrop>false</ScaleCrop>
  <HeadingPairs>
    <vt:vector size="4" baseType="variant">
      <vt:variant>
        <vt:lpstr>Θέμα</vt:lpstr>
      </vt:variant>
      <vt:variant>
        <vt:i4>1</vt:i4>
      </vt:variant>
      <vt:variant>
        <vt:lpstr>Τίτλοι διαφανειών</vt:lpstr>
      </vt:variant>
      <vt:variant>
        <vt:i4>22</vt:i4>
      </vt:variant>
    </vt:vector>
  </HeadingPairs>
  <TitlesOfParts>
    <vt:vector size="23" baseType="lpstr">
      <vt:lpstr>Crop</vt:lpstr>
      <vt:lpstr>Διασπαση ελλειμματικησ προσοχησ-υπερκινητικοτητα ~αξιολογηση~</vt:lpstr>
      <vt:lpstr>ΔΕΠ/Υ (ADHD)</vt:lpstr>
      <vt:lpstr>Η σημασία της πρόληψης</vt:lpstr>
      <vt:lpstr>Πλεονεκτήματα πρόληψης</vt:lpstr>
      <vt:lpstr>Δοκιμασίες Προκριματικής Αξιολόγησης</vt:lpstr>
      <vt:lpstr>Δοκιμασίες Προκριματικής Αξιολόγησης (2)</vt:lpstr>
      <vt:lpstr>Αξιολόγηση της ΔΕΠ-Υ </vt:lpstr>
      <vt:lpstr>Κλίμακες Αξιολόγησης ΔΕΠ/Υ</vt:lpstr>
      <vt:lpstr>Κλίμακες Αξιολόγησης της ΔΕΠ/Υ</vt:lpstr>
      <vt:lpstr>Χορήγηση και Βαθμολόγηση</vt:lpstr>
      <vt:lpstr>Διαφάνεια 11</vt:lpstr>
      <vt:lpstr>Διαφάνεια 12</vt:lpstr>
      <vt:lpstr>Διαφάνεια 13</vt:lpstr>
      <vt:lpstr>Κλίμακα αξιολόγησης  για γονείς</vt:lpstr>
      <vt:lpstr>Διαφάνεια 15</vt:lpstr>
      <vt:lpstr>Κλίμακα Αξιολόγησης  για εκπαιδευτικούς</vt:lpstr>
      <vt:lpstr>Διαφάνεια 17</vt:lpstr>
      <vt:lpstr>Συμπεράσματα (1)</vt:lpstr>
      <vt:lpstr>Συμπεράσματα (2)</vt:lpstr>
      <vt:lpstr>Συνοπτικά...</vt:lpstr>
      <vt:lpstr>Διαφάνεια 21</vt:lpstr>
      <vt:lpstr>ΤΕΛΟΣ ΠΑΡΟΥΣΙΑΣΗΣ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Διασπαση ελλειμματικησ προσοχησ-υπερκινητικοτητα ~αξιολογηση~</dc:title>
  <dc:creator>Γαρυφαλλια Φωκιδη</dc:creator>
  <cp:lastModifiedBy>pc</cp:lastModifiedBy>
  <cp:revision>54</cp:revision>
  <dcterms:created xsi:type="dcterms:W3CDTF">2018-10-29T10:06:01Z</dcterms:created>
  <dcterms:modified xsi:type="dcterms:W3CDTF">2018-11-17T10:40:45Z</dcterms:modified>
</cp:coreProperties>
</file>