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372" r:id="rId2"/>
    <p:sldId id="506" r:id="rId3"/>
    <p:sldId id="531" r:id="rId4"/>
    <p:sldId id="420" r:id="rId5"/>
    <p:sldId id="421" r:id="rId6"/>
    <p:sldId id="428" r:id="rId7"/>
    <p:sldId id="427" r:id="rId8"/>
    <p:sldId id="587" r:id="rId9"/>
    <p:sldId id="588" r:id="rId10"/>
    <p:sldId id="589" r:id="rId11"/>
    <p:sldId id="590" r:id="rId12"/>
    <p:sldId id="515" r:id="rId13"/>
    <p:sldId id="529" r:id="rId14"/>
    <p:sldId id="530" r:id="rId15"/>
    <p:sldId id="586" r:id="rId16"/>
    <p:sldId id="534" r:id="rId17"/>
    <p:sldId id="535" r:id="rId18"/>
    <p:sldId id="536" r:id="rId19"/>
    <p:sldId id="565" r:id="rId20"/>
    <p:sldId id="539" r:id="rId21"/>
    <p:sldId id="540" r:id="rId22"/>
    <p:sldId id="567" r:id="rId23"/>
    <p:sldId id="568" r:id="rId24"/>
    <p:sldId id="592" r:id="rId25"/>
    <p:sldId id="541" r:id="rId26"/>
    <p:sldId id="542" r:id="rId27"/>
    <p:sldId id="543" r:id="rId28"/>
    <p:sldId id="544" r:id="rId29"/>
    <p:sldId id="545" r:id="rId30"/>
    <p:sldId id="566" r:id="rId31"/>
    <p:sldId id="585" r:id="rId32"/>
    <p:sldId id="547" r:id="rId33"/>
    <p:sldId id="581" r:id="rId34"/>
    <p:sldId id="582" r:id="rId35"/>
    <p:sldId id="549" r:id="rId36"/>
    <p:sldId id="550" r:id="rId37"/>
    <p:sldId id="517" r:id="rId38"/>
    <p:sldId id="551" r:id="rId39"/>
    <p:sldId id="573" r:id="rId40"/>
    <p:sldId id="459" r:id="rId41"/>
    <p:sldId id="507" r:id="rId42"/>
    <p:sldId id="509" r:id="rId43"/>
    <p:sldId id="508" r:id="rId44"/>
    <p:sldId id="462" r:id="rId45"/>
    <p:sldId id="583" r:id="rId46"/>
    <p:sldId id="555" r:id="rId47"/>
    <p:sldId id="556" r:id="rId48"/>
    <p:sldId id="557" r:id="rId49"/>
    <p:sldId id="558" r:id="rId50"/>
    <p:sldId id="559" r:id="rId51"/>
    <p:sldId id="560" r:id="rId52"/>
    <p:sldId id="561" r:id="rId53"/>
    <p:sldId id="562" r:id="rId54"/>
    <p:sldId id="563" r:id="rId55"/>
    <p:sldId id="572" r:id="rId56"/>
    <p:sldId id="564" r:id="rId57"/>
    <p:sldId id="571" r:id="rId58"/>
    <p:sldId id="569" r:id="rId59"/>
    <p:sldId id="570" r:id="rId60"/>
    <p:sldId id="584" r:id="rId61"/>
    <p:sldId id="518" r:id="rId62"/>
    <p:sldId id="519" r:id="rId63"/>
    <p:sldId id="520" r:id="rId64"/>
    <p:sldId id="466" r:id="rId65"/>
    <p:sldId id="482" r:id="rId66"/>
    <p:sldId id="591" r:id="rId67"/>
    <p:sldId id="476" r:id="rId68"/>
    <p:sldId id="522" r:id="rId69"/>
    <p:sldId id="523" r:id="rId70"/>
    <p:sldId id="524" r:id="rId71"/>
    <p:sldId id="525" r:id="rId72"/>
    <p:sldId id="526" r:id="rId73"/>
    <p:sldId id="527" r:id="rId74"/>
    <p:sldId id="528" r:id="rId75"/>
    <p:sldId id="460" r:id="rId76"/>
    <p:sldId id="574" r:id="rId77"/>
    <p:sldId id="575" r:id="rId78"/>
    <p:sldId id="576" r:id="rId79"/>
    <p:sldId id="577" r:id="rId80"/>
    <p:sldId id="578" r:id="rId81"/>
    <p:sldId id="579" r:id="rId82"/>
    <p:sldId id="580" r:id="rId83"/>
    <p:sldId id="532" r:id="rId84"/>
    <p:sldId id="533" r:id="rId85"/>
  </p:sldIdLst>
  <p:sldSz cx="9906000" cy="6858000" type="A4"/>
  <p:notesSz cx="6729413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9E5DD"/>
    <a:srgbClr val="E9FFE9"/>
    <a:srgbClr val="CCFFCC"/>
    <a:srgbClr val="5F5F5F"/>
    <a:srgbClr val="333333"/>
    <a:srgbClr val="E3F1ED"/>
    <a:srgbClr val="4D4D4D"/>
    <a:srgbClr val="6C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3" autoAdjust="0"/>
    <p:restoredTop sz="94576" autoAdjust="0"/>
  </p:normalViewPr>
  <p:slideViewPr>
    <p:cSldViewPr snapToGrid="0">
      <p:cViewPr varScale="1">
        <p:scale>
          <a:sx n="66" d="100"/>
          <a:sy n="66" d="100"/>
        </p:scale>
        <p:origin x="-1128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50"/>
    </p:cViewPr>
  </p:sorterViewPr>
  <p:notesViewPr>
    <p:cSldViewPr snapToGrid="0">
      <p:cViewPr varScale="1">
        <p:scale>
          <a:sx n="49" d="100"/>
          <a:sy n="49" d="100"/>
        </p:scale>
        <p:origin x="-2916" y="-90"/>
      </p:cViewPr>
      <p:guideLst>
        <p:guide orient="horz" pos="2160"/>
        <p:guide pos="3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917826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746125" eaLnBrk="0" hangingPunct="0">
              <a:spcBef>
                <a:spcPct val="0"/>
              </a:spcBef>
              <a:defRPr sz="1000" b="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9525"/>
            <a:ext cx="2917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46125" eaLnBrk="0" hangingPunct="0">
              <a:spcBef>
                <a:spcPct val="0"/>
              </a:spcBef>
              <a:defRPr sz="1000" b="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450388"/>
            <a:ext cx="29178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746125" eaLnBrk="0" hangingPunct="0">
              <a:spcBef>
                <a:spcPct val="0"/>
              </a:spcBef>
              <a:defRPr sz="1000" b="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9450388"/>
            <a:ext cx="29178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46125" eaLnBrk="0" hangingPunct="0">
              <a:spcBef>
                <a:spcPct val="0"/>
              </a:spcBef>
              <a:defRPr sz="1000" b="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874BF27-B474-4F07-9E1C-C1455028F2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85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917826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746125" eaLnBrk="0" hangingPunct="0">
              <a:spcBef>
                <a:spcPct val="0"/>
              </a:spcBef>
              <a:defRPr sz="1000" b="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9525"/>
            <a:ext cx="2917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46125" eaLnBrk="0" hangingPunct="0">
              <a:spcBef>
                <a:spcPct val="0"/>
              </a:spcBef>
              <a:defRPr sz="1000" b="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450388"/>
            <a:ext cx="29178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746125" eaLnBrk="0" hangingPunct="0">
              <a:spcBef>
                <a:spcPct val="0"/>
              </a:spcBef>
              <a:defRPr sz="1000" b="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9450388"/>
            <a:ext cx="29178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46125" eaLnBrk="0" hangingPunct="0">
              <a:spcBef>
                <a:spcPct val="0"/>
              </a:spcBef>
              <a:defRPr sz="1000" b="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39D1F51-2AF7-40E0-B10A-5A4286D030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730750"/>
            <a:ext cx="4781550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Formate des Vorlagentextes zu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8704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866775"/>
            <a:ext cx="5029200" cy="3478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093461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461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2438" algn="l" defTabSz="7461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04875" algn="l" defTabSz="7461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58900" algn="l" defTabSz="7461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12925" algn="l" defTabSz="7461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13043" y="9430963"/>
            <a:ext cx="2916371" cy="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16C351D4-FE6C-40CE-9FFB-F8F720CB380A}" type="slidenum">
              <a:rPr lang="en-US" altLang="el-GR" sz="1300">
                <a:latin typeface="Times New Roman" pitchFamily="18" charset="0"/>
              </a:rPr>
              <a:pPr algn="r"/>
              <a:t>8</a:t>
            </a:fld>
            <a:endParaRPr lang="en-US" altLang="el-GR" sz="130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745EF5E8-6889-49F0-BFCE-F8B4E2FEC518}" type="slidenum">
              <a:rPr lang="en-US" altLang="el-GR" sz="1300" b="0" smtClean="0"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</a:pPr>
              <a:t>28</a:t>
            </a:fld>
            <a:endParaRPr lang="en-US" altLang="el-GR" sz="1300" b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2CB1749D-9DA0-4ADE-B490-D587E3CB512F}" type="slidenum">
              <a:rPr lang="en-US" altLang="el-GR" sz="1300" b="0" smtClean="0"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</a:pPr>
              <a:t>29</a:t>
            </a:fld>
            <a:endParaRPr lang="en-US" altLang="el-GR" sz="1300" b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08E9B245-B8C7-40E8-8C85-8133E14306C9}" type="slidenum">
              <a:rPr lang="en-US" altLang="el-GR" sz="1300" b="0" smtClean="0"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</a:pPr>
              <a:t>32</a:t>
            </a:fld>
            <a:endParaRPr lang="en-US" altLang="el-GR" sz="1300" b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01A2F6A1-31CE-4503-8406-0BCCD69AD8B9}" type="slidenum">
              <a:rPr lang="en-US" altLang="el-GR" sz="1300" b="0" smtClean="0"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</a:pPr>
              <a:t>35</a:t>
            </a:fld>
            <a:endParaRPr lang="en-US" altLang="el-GR" sz="1300" b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FDDA104-36CF-47CA-A95F-AB4C4D55FA45}" type="slidenum">
              <a:rPr lang="en-US" altLang="el-GR" sz="1300" b="0" smtClean="0"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</a:pPr>
              <a:t>38</a:t>
            </a:fld>
            <a:endParaRPr lang="en-US" altLang="el-GR" sz="1300" b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FDDA104-36CF-47CA-A95F-AB4C4D55FA45}" type="slidenum">
              <a:rPr lang="en-US" altLang="el-GR" sz="1300" b="0" smtClean="0"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</a:pPr>
              <a:t>39</a:t>
            </a:fld>
            <a:endParaRPr lang="en-US" altLang="el-GR" sz="1300" b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46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46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46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46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46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46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46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46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46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ED7D9274-214B-4CA7-A7BB-AB832A2C9B88}" type="slidenum">
              <a:rPr lang="en-GB" altLang="el-GR" sz="1000" smtClean="0"/>
              <a:pPr>
                <a:spcBef>
                  <a:spcPct val="0"/>
                </a:spcBef>
              </a:pPr>
              <a:t>40</a:t>
            </a:fld>
            <a:endParaRPr lang="en-GB" altLang="el-GR" sz="1000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7863" y="744538"/>
            <a:ext cx="5376862" cy="3722687"/>
          </a:xfrm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714875"/>
            <a:ext cx="4935537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l-GR" smtClean="0"/>
              <a:t>Two simple multiple access control techniques.</a:t>
            </a:r>
          </a:p>
          <a:p>
            <a:pPr eaLnBrk="1" hangingPunct="1"/>
            <a:endParaRPr lang="en-US" altLang="el-GR" smtClean="0"/>
          </a:p>
          <a:p>
            <a:pPr eaLnBrk="1" hangingPunct="1"/>
            <a:r>
              <a:rPr lang="en-US" altLang="el-GR" smtClean="0"/>
              <a:t>Each mobile’s share of the bandwidth is divided into portions for the uplink and the downlink. Also, possibly, out of band signaling.</a:t>
            </a:r>
          </a:p>
          <a:p>
            <a:pPr eaLnBrk="1" hangingPunct="1"/>
            <a:endParaRPr lang="en-US" altLang="el-GR" smtClean="0"/>
          </a:p>
          <a:p>
            <a:pPr eaLnBrk="1" hangingPunct="1"/>
            <a:r>
              <a:rPr lang="en-US" altLang="el-GR" smtClean="0"/>
              <a:t>As we will see, used in AMPS, GSM, IS-54/136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DC531918-B3AC-4F76-AEB5-617ED5B86975}" type="slidenum">
              <a:rPr lang="en-US" altLang="el-GR" sz="1300" b="0" smtClean="0"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</a:pPr>
              <a:t>46</a:t>
            </a:fld>
            <a:endParaRPr lang="en-US" altLang="el-GR" sz="1300" b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40C8AF9-CBBC-40F5-B188-9166EF118DC3}" type="slidenum">
              <a:rPr lang="en-US" altLang="el-GR" sz="1300" b="0" smtClean="0"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</a:pPr>
              <a:t>47</a:t>
            </a:fld>
            <a:endParaRPr lang="en-US" altLang="el-GR" sz="1300" b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4D9FC023-3EBA-43F0-B6C2-18CF6DC11A6F}" type="slidenum">
              <a:rPr lang="en-US" altLang="el-GR" sz="1300" b="0" smtClean="0"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</a:pPr>
              <a:t>48</a:t>
            </a:fld>
            <a:endParaRPr lang="en-US" altLang="el-GR" sz="1300" b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AC485CF-D0EC-4254-AA2D-34A8192722AA}" type="slidenum">
              <a:rPr lang="en-US" altLang="el-GR" sz="1300">
                <a:latin typeface="Times New Roman" pitchFamily="18" charset="0"/>
              </a:rPr>
              <a:pPr/>
              <a:t>9</a:t>
            </a:fld>
            <a:endParaRPr lang="en-US" altLang="el-GR" sz="130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DE0752F-E3C9-431B-9AD8-74FF4FE66C5C}" type="slidenum">
              <a:rPr lang="en-US" altLang="el-GR" sz="1300" b="0" smtClean="0"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</a:pPr>
              <a:t>49</a:t>
            </a:fld>
            <a:endParaRPr lang="en-US" altLang="el-GR" sz="1300" b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053A806A-C9FE-4669-88D2-6BC7FC475503}" type="slidenum">
              <a:rPr lang="en-US" altLang="el-GR" sz="1300" b="0" smtClean="0"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</a:pPr>
              <a:t>50</a:t>
            </a:fld>
            <a:endParaRPr lang="en-US" altLang="el-GR" sz="1300" b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76618ED1-81E6-45CF-BC08-E9D7FB419048}" type="slidenum">
              <a:rPr lang="en-US" altLang="el-GR" sz="1300" b="0" smtClean="0"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</a:pPr>
              <a:t>51</a:t>
            </a:fld>
            <a:endParaRPr lang="en-US" altLang="el-GR" sz="1300" b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0465F164-8395-4116-B356-E53AE9827B6F}" type="slidenum">
              <a:rPr lang="en-US" altLang="el-GR" sz="1300" b="0" smtClean="0"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</a:pPr>
              <a:t>52</a:t>
            </a:fld>
            <a:endParaRPr lang="en-US" altLang="el-GR" sz="1300" b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3460D960-EC31-4BA4-91B9-48DEDD00775E}" type="slidenum">
              <a:rPr lang="en-US" altLang="el-GR" sz="1300" b="0" smtClean="0"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</a:pPr>
              <a:t>53</a:t>
            </a:fld>
            <a:endParaRPr lang="en-US" altLang="el-GR" sz="1300" b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0764F347-5AE7-474D-AD1E-9A4012CD1F2A}" type="slidenum">
              <a:rPr lang="en-US" altLang="el-GR" sz="1300" b="0" smtClean="0"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</a:pPr>
              <a:t>54</a:t>
            </a:fld>
            <a:endParaRPr lang="en-US" altLang="el-GR" sz="1300" b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0764F347-5AE7-474D-AD1E-9A4012CD1F2A}" type="slidenum">
              <a:rPr lang="en-US" altLang="el-GR" sz="1300" b="0" smtClean="0"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</a:pPr>
              <a:t>55</a:t>
            </a:fld>
            <a:endParaRPr lang="en-US" altLang="el-GR" sz="1300" b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B4B69A91-D21C-402F-8B7E-A9B5404ADB0F}" type="slidenum">
              <a:rPr lang="en-US" altLang="el-GR" sz="1300" b="0" smtClean="0"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</a:pPr>
              <a:t>56</a:t>
            </a:fld>
            <a:endParaRPr lang="en-US" altLang="el-GR" sz="1300" b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3AF05294-F2D9-4E70-81D0-A2A517B158B8}" type="slidenum">
              <a:rPr lang="en-US" altLang="el-GR" sz="1300">
                <a:latin typeface="Times New Roman" pitchFamily="18" charset="0"/>
              </a:rPr>
              <a:pPr/>
              <a:t>76</a:t>
            </a:fld>
            <a:endParaRPr lang="en-US" altLang="el-GR" sz="130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CAB97559-B106-4EAC-99B6-E56A95AEEF1F}" type="slidenum">
              <a:rPr lang="en-US" altLang="el-GR" sz="1300">
                <a:latin typeface="Times New Roman" pitchFamily="18" charset="0"/>
              </a:rPr>
              <a:pPr/>
              <a:t>77</a:t>
            </a:fld>
            <a:endParaRPr lang="en-US" altLang="el-GR" sz="13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947E9C34-0350-4981-9F93-1DC8CEBB9692}" type="slidenum">
              <a:rPr lang="en-US" altLang="el-GR" sz="1300">
                <a:latin typeface="Times New Roman" pitchFamily="18" charset="0"/>
              </a:rPr>
              <a:pPr/>
              <a:t>10</a:t>
            </a:fld>
            <a:endParaRPr lang="en-US" altLang="el-GR" sz="13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E5303CBB-7144-44DE-BD88-7614378A3378}" type="slidenum">
              <a:rPr lang="en-US" altLang="el-GR" sz="1300">
                <a:latin typeface="Times New Roman" pitchFamily="18" charset="0"/>
              </a:rPr>
              <a:pPr/>
              <a:t>78</a:t>
            </a:fld>
            <a:endParaRPr lang="en-US" altLang="el-GR" sz="130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C440A6B-00C9-4D1D-8699-92DEEB2A20D2}" type="slidenum">
              <a:rPr lang="en-US" altLang="el-GR" sz="1300">
                <a:latin typeface="Times New Roman" pitchFamily="18" charset="0"/>
              </a:rPr>
              <a:pPr/>
              <a:t>11</a:t>
            </a:fld>
            <a:endParaRPr lang="en-US" altLang="el-GR" sz="130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059CEDF9-C85E-4280-8FFA-0FADDE8F4EE4}" type="slidenum">
              <a:rPr lang="en-US" altLang="el-GR" sz="1300" b="0" smtClean="0"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</a:pPr>
              <a:t>16</a:t>
            </a:fld>
            <a:endParaRPr lang="en-US" altLang="el-GR" sz="1300" b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9B0786E1-9A5D-481B-8593-23CF04B5C0FA}" type="slidenum">
              <a:rPr lang="en-US" altLang="el-GR" sz="1300" b="0" smtClean="0"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</a:pPr>
              <a:t>17</a:t>
            </a:fld>
            <a:endParaRPr lang="en-US" altLang="el-GR" sz="1300" b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0D08A3B-10A8-42E0-9A15-9BA32F3ED36B}" type="slidenum">
              <a:rPr lang="en-US" altLang="el-GR" sz="1300" b="0" smtClean="0"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</a:pPr>
              <a:t>20</a:t>
            </a:fld>
            <a:endParaRPr lang="en-US" altLang="el-GR" sz="1300" b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CDC77707-D71A-41A4-BE29-195AC7CAA56A}" type="slidenum">
              <a:rPr lang="en-US" altLang="el-GR" sz="1300" b="0" smtClean="0"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</a:pPr>
              <a:t>25</a:t>
            </a:fld>
            <a:endParaRPr lang="en-US" altLang="el-GR" sz="1300" b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66788" eaLnBrk="0" hangingPunct="0">
              <a:spcBef>
                <a:spcPct val="50000"/>
              </a:spcBef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158CDC6-C8DC-4E04-A694-FF8081599B65}" type="slidenum">
              <a:rPr lang="en-US" altLang="el-GR" sz="1300" b="0" smtClean="0"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</a:pPr>
              <a:t>27</a:t>
            </a:fld>
            <a:endParaRPr lang="en-US" altLang="el-GR" sz="1300" b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866775"/>
            <a:ext cx="5022850" cy="3478213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525000" y="5257800"/>
            <a:ext cx="3683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l-GR" altLang="el-GR">
              <a:cs typeface="+mn-cs"/>
            </a:endParaRPr>
          </a:p>
        </p:txBody>
      </p:sp>
      <p:sp>
        <p:nvSpPr>
          <p:cNvPr id="5" name="Rectangle 51"/>
          <p:cNvSpPr>
            <a:spLocks noChangeArrowheads="1"/>
          </p:cNvSpPr>
          <p:nvPr/>
        </p:nvSpPr>
        <p:spPr bwMode="auto">
          <a:xfrm>
            <a:off x="7502525" y="6318250"/>
            <a:ext cx="186339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7620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7620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7620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7620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l-GR" altLang="el-GR" sz="1200" baseline="0" dirty="0">
                <a:solidFill>
                  <a:schemeClr val="accent6"/>
                </a:solidFill>
                <a:latin typeface="Arial" pitchFamily="34" charset="0"/>
                <a:cs typeface="+mn-cs"/>
              </a:rPr>
              <a:t>Πέτρος </a:t>
            </a:r>
            <a:r>
              <a:rPr lang="el-GR" altLang="el-GR" sz="1200" baseline="0" dirty="0" err="1">
                <a:solidFill>
                  <a:schemeClr val="accent6"/>
                </a:solidFill>
                <a:latin typeface="Arial" pitchFamily="34" charset="0"/>
                <a:cs typeface="+mn-cs"/>
              </a:rPr>
              <a:t>Λάμψας</a:t>
            </a:r>
            <a:r>
              <a:rPr lang="el-GR" altLang="el-GR" sz="1200" baseline="0" dirty="0">
                <a:solidFill>
                  <a:schemeClr val="accent6"/>
                </a:solidFill>
                <a:latin typeface="Arial" pitchFamily="34" charset="0"/>
                <a:cs typeface="+mn-cs"/>
              </a:rPr>
              <a:t> </a:t>
            </a:r>
            <a:r>
              <a:rPr lang="el-GR" altLang="el-GR" sz="1200" baseline="0" dirty="0">
                <a:solidFill>
                  <a:schemeClr val="accent6"/>
                </a:solidFill>
                <a:latin typeface="Arial" pitchFamily="34" charset="0"/>
              </a:rPr>
              <a:t>©</a:t>
            </a:r>
            <a:r>
              <a:rPr lang="el-GR" altLang="el-GR" sz="1200" baseline="0" dirty="0">
                <a:solidFill>
                  <a:schemeClr val="accent6"/>
                </a:solidFill>
                <a:latin typeface="Arial" pitchFamily="34" charset="0"/>
                <a:cs typeface="+mn-cs"/>
              </a:rPr>
              <a:t> </a:t>
            </a:r>
            <a:r>
              <a:rPr lang="el-GR" altLang="el-GR" sz="1200" baseline="0" dirty="0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2015</a:t>
            </a:r>
            <a:endParaRPr lang="en-GB" altLang="el-GR" sz="1200" baseline="0" dirty="0">
              <a:solidFill>
                <a:schemeClr val="accent6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Line 57"/>
          <p:cNvSpPr>
            <a:spLocks noChangeShapeType="1"/>
          </p:cNvSpPr>
          <p:nvPr/>
        </p:nvSpPr>
        <p:spPr bwMode="auto">
          <a:xfrm>
            <a:off x="7396163" y="6230938"/>
            <a:ext cx="2128837" cy="0"/>
          </a:xfrm>
          <a:prstGeom prst="line">
            <a:avLst/>
          </a:prstGeom>
          <a:noFill/>
          <a:ln w="1270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1901825"/>
            <a:ext cx="83820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886200"/>
            <a:ext cx="7010400" cy="1752600"/>
          </a:xfrm>
        </p:spPr>
        <p:txBody>
          <a:bodyPr/>
          <a:lstStyle>
            <a:lvl1pPr marL="0" indent="0" algn="ctr">
              <a:buFont typeface="Braggadocio" charset="0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47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493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429500" y="350838"/>
            <a:ext cx="2095500" cy="574516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350838"/>
            <a:ext cx="6134100" cy="574516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4250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Τίτλος, 2 Αντικείμενα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47825" y="350838"/>
            <a:ext cx="7877175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143000" y="1876425"/>
            <a:ext cx="4076700" cy="20335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1143000" y="4062413"/>
            <a:ext cx="4076700" cy="20335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5372100" y="1876425"/>
            <a:ext cx="4076700" cy="4219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3994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47825" y="350838"/>
            <a:ext cx="7877175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143000" y="1876425"/>
            <a:ext cx="4076700" cy="4219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372100" y="1876425"/>
            <a:ext cx="4076700" cy="4219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3396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47825" y="350838"/>
            <a:ext cx="7877175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143000" y="1876425"/>
            <a:ext cx="4076700" cy="4219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5372100" y="1876425"/>
            <a:ext cx="4076700" cy="4219575"/>
          </a:xfrm>
        </p:spPr>
        <p:txBody>
          <a:bodyPr/>
          <a:lstStyle/>
          <a:p>
            <a:pPr lvl="0"/>
            <a:endParaRPr lang="el-GR" noProof="0" smtClean="0"/>
          </a:p>
        </p:txBody>
      </p:sp>
    </p:spTree>
    <p:extLst>
      <p:ext uri="{BB962C8B-B14F-4D97-AF65-F5344CB8AC3E}">
        <p14:creationId xmlns:p14="http://schemas.microsoft.com/office/powerpoint/2010/main" val="122255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172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04005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143000" y="1876425"/>
            <a:ext cx="4076700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372100" y="1876425"/>
            <a:ext cx="4076700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6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808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95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07783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87291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04800" y="171450"/>
            <a:ext cx="361950" cy="123825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l-GR" altLang="el-GR"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0271" y="171451"/>
            <a:ext cx="8704729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Πατήστε εδώ, για τη διαμόρφωση των τίτλων των διαφανειών</a:t>
            </a:r>
            <a:endParaRPr lang="en-GB" altLang="el-GR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0270" y="1707776"/>
            <a:ext cx="8628529" cy="459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Πατήστε εδώ, για να διαμορφώσετε την εμφάνιση του πρώτου επιπέδου</a:t>
            </a:r>
            <a:endParaRPr lang="en-GB" altLang="el-GR" dirty="0" smtClean="0"/>
          </a:p>
          <a:p>
            <a:pPr lvl="1"/>
            <a:r>
              <a:rPr lang="el-GR" altLang="el-GR" dirty="0" smtClean="0"/>
              <a:t>Δεύτερο Επίπεδο</a:t>
            </a:r>
            <a:endParaRPr lang="en-GB" altLang="el-GR" dirty="0" smtClean="0"/>
          </a:p>
          <a:p>
            <a:pPr lvl="2"/>
            <a:r>
              <a:rPr lang="el-GR" altLang="el-GR" dirty="0" smtClean="0"/>
              <a:t>Τρίτο Επίπεδο</a:t>
            </a:r>
            <a:endParaRPr lang="en-GB" altLang="el-GR" dirty="0" smtClean="0"/>
          </a:p>
          <a:p>
            <a:pPr lvl="3"/>
            <a:r>
              <a:rPr lang="el-GR" altLang="el-GR" dirty="0" smtClean="0"/>
              <a:t>Τέταρτο Επίπεδο (Αχρείαστο να’ ναι)</a:t>
            </a:r>
            <a:endParaRPr lang="en-GB" altLang="el-GR" dirty="0" smtClean="0"/>
          </a:p>
          <a:p>
            <a:pPr lvl="4"/>
            <a:r>
              <a:rPr lang="el-GR" altLang="el-GR" dirty="0" smtClean="0"/>
              <a:t>Πέμπτο Επίπεδο (για να μην το βλέπει κανείς)</a:t>
            </a:r>
            <a:endParaRPr lang="en-GB" altLang="el-GR" dirty="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525000" y="5326063"/>
            <a:ext cx="3683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l-GR" altLang="el-GR">
              <a:cs typeface="+mn-cs"/>
            </a:endParaRPr>
          </a:p>
        </p:txBody>
      </p:sp>
      <p:sp>
        <p:nvSpPr>
          <p:cNvPr id="1031" name="Rectangle 49"/>
          <p:cNvSpPr>
            <a:spLocks noChangeArrowheads="1"/>
          </p:cNvSpPr>
          <p:nvPr/>
        </p:nvSpPr>
        <p:spPr bwMode="auto">
          <a:xfrm>
            <a:off x="4344988" y="6477000"/>
            <a:ext cx="9334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defTabSz="7620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7620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7620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7620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7620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l-GR" altLang="el-GR" sz="1200">
                <a:latin typeface="Arial" pitchFamily="34" charset="0"/>
                <a:cs typeface="+mn-cs"/>
              </a:rPr>
              <a:t>Σελίδα</a:t>
            </a:r>
            <a:r>
              <a:rPr lang="en-GB" altLang="el-GR" sz="1200">
                <a:latin typeface="Arial" pitchFamily="34" charset="0"/>
                <a:cs typeface="+mn-cs"/>
              </a:rPr>
              <a:t> </a:t>
            </a:r>
            <a:fld id="{7AA1795B-C45E-4BC7-9CAB-84084216D187}" type="slidenum">
              <a:rPr lang="en-GB" altLang="el-GR" sz="1200">
                <a:latin typeface="Arial" pitchFamily="34" charset="0"/>
                <a:cs typeface="+mn-cs"/>
              </a:rPr>
              <a:pPr>
                <a:defRPr/>
              </a:pPr>
              <a:t>‹#›</a:t>
            </a:fld>
            <a:endParaRPr lang="en-GB" altLang="el-GR" sz="1200">
              <a:latin typeface="Arial" pitchFamily="34" charset="0"/>
              <a:cs typeface="+mn-cs"/>
            </a:endParaRPr>
          </a:p>
        </p:txBody>
      </p:sp>
      <p:sp>
        <p:nvSpPr>
          <p:cNvPr id="1032" name="Rectangle 51"/>
          <p:cNvSpPr>
            <a:spLocks noChangeArrowheads="1"/>
          </p:cNvSpPr>
          <p:nvPr/>
        </p:nvSpPr>
        <p:spPr bwMode="auto">
          <a:xfrm>
            <a:off x="7597775" y="6392863"/>
            <a:ext cx="1836593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7620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7620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7620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7620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l-GR" sz="1200" b="0" baseline="0" dirty="0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plam@teilam.gr</a:t>
            </a:r>
            <a:r>
              <a:rPr lang="en-US" altLang="el-GR" sz="1200" b="0" baseline="0" dirty="0">
                <a:solidFill>
                  <a:schemeClr val="accent6"/>
                </a:solidFill>
                <a:latin typeface="Arial" pitchFamily="34" charset="0"/>
                <a:cs typeface="+mn-cs"/>
              </a:rPr>
              <a:t>,</a:t>
            </a:r>
            <a:r>
              <a:rPr lang="el-GR" altLang="el-GR" sz="1200" b="0" baseline="0" dirty="0">
                <a:solidFill>
                  <a:schemeClr val="accent6"/>
                </a:solidFill>
                <a:latin typeface="Arial" pitchFamily="34" charset="0"/>
                <a:cs typeface="+mn-cs"/>
              </a:rPr>
              <a:t> </a:t>
            </a:r>
            <a:r>
              <a:rPr lang="el-GR" altLang="el-GR" sz="1200" b="0" baseline="0" dirty="0" smtClean="0">
                <a:solidFill>
                  <a:schemeClr val="accent6"/>
                </a:solidFill>
                <a:latin typeface="Arial" pitchFamily="34" charset="0"/>
              </a:rPr>
              <a:t>© </a:t>
            </a:r>
            <a:r>
              <a:rPr lang="el-GR" altLang="el-GR" sz="1200" b="0" baseline="0" dirty="0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2015</a:t>
            </a:r>
            <a:endParaRPr lang="en-GB" altLang="el-GR" sz="1200" b="0" baseline="0" dirty="0">
              <a:solidFill>
                <a:schemeClr val="accent6"/>
              </a:solidFill>
              <a:latin typeface="Arial" pitchFamily="34" charset="0"/>
              <a:cs typeface="+mn-cs"/>
            </a:endParaRPr>
          </a:p>
        </p:txBody>
      </p:sp>
      <p:sp>
        <p:nvSpPr>
          <p:cNvPr id="1033" name="Rectangle 54"/>
          <p:cNvSpPr>
            <a:spLocks noChangeArrowheads="1"/>
          </p:cNvSpPr>
          <p:nvPr/>
        </p:nvSpPr>
        <p:spPr bwMode="auto">
          <a:xfrm>
            <a:off x="201706" y="6307138"/>
            <a:ext cx="169432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defTabSz="7620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7620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7620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7620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7620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el-GR" altLang="el-GR" sz="1200" dirty="0">
                <a:latin typeface="Arial" pitchFamily="34" charset="0"/>
                <a:cs typeface="+mn-cs"/>
              </a:rPr>
              <a:t>Δίκτυα Δεδομένων Ι</a:t>
            </a:r>
            <a:endParaRPr lang="en-GB" altLang="el-GR" sz="1200" dirty="0">
              <a:latin typeface="Arial" pitchFamily="34" charset="0"/>
              <a:cs typeface="+mn-cs"/>
            </a:endParaRPr>
          </a:p>
        </p:txBody>
      </p:sp>
      <p:sp>
        <p:nvSpPr>
          <p:cNvPr id="9" name="Line 57"/>
          <p:cNvSpPr>
            <a:spLocks noChangeShapeType="1"/>
          </p:cNvSpPr>
          <p:nvPr userDrawn="1"/>
        </p:nvSpPr>
        <p:spPr bwMode="auto">
          <a:xfrm>
            <a:off x="7396163" y="6311620"/>
            <a:ext cx="2128837" cy="0"/>
          </a:xfrm>
          <a:prstGeom prst="line">
            <a:avLst/>
          </a:prstGeom>
          <a:noFill/>
          <a:ln w="1270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571500" indent="-571500" algn="l" defTabSz="762000" rtl="0" eaLnBrk="0" fontAlgn="base" hangingPunct="0">
        <a:lnSpc>
          <a:spcPct val="105000"/>
        </a:lnSpc>
        <a:spcBef>
          <a:spcPct val="50000"/>
        </a:spcBef>
        <a:spcAft>
          <a:spcPct val="15000"/>
        </a:spcAft>
        <a:buClr>
          <a:schemeClr val="tx1"/>
        </a:buClr>
        <a:buSzPct val="120000"/>
        <a:buFont typeface="Braggadocio"/>
        <a:buChar char="—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1046163" indent="-360363" algn="l" defTabSz="762000" rtl="0" eaLnBrk="0" fontAlgn="base" hangingPunct="0">
        <a:spcBef>
          <a:spcPct val="25000"/>
        </a:spcBef>
        <a:spcAft>
          <a:spcPct val="10000"/>
        </a:spcAft>
        <a:buClr>
          <a:schemeClr val="tx1"/>
        </a:buClr>
        <a:buSzPct val="90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2pPr>
      <a:lvl3pPr marL="1492250" indent="-331788" algn="l" defTabSz="762000" rtl="0" eaLnBrk="0" fontAlgn="base" hangingPunct="0">
        <a:spcBef>
          <a:spcPct val="20000"/>
        </a:spcBef>
        <a:spcAft>
          <a:spcPct val="10000"/>
        </a:spcAft>
        <a:buClr>
          <a:schemeClr val="tx1"/>
        </a:buClr>
        <a:buSzPct val="80000"/>
        <a:buFont typeface="Wingdings" pitchFamily="2" charset="2"/>
        <a:buChar char="ü"/>
        <a:defRPr>
          <a:solidFill>
            <a:schemeClr val="tx1"/>
          </a:solidFill>
          <a:latin typeface="+mn-lt"/>
        </a:defRPr>
      </a:lvl3pPr>
      <a:lvl4pPr marL="1866900" indent="-260350" algn="l" defTabSz="7620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–"/>
        <a:defRPr sz="1400">
          <a:solidFill>
            <a:schemeClr val="tx1"/>
          </a:solidFill>
          <a:latin typeface="+mn-lt"/>
        </a:defRPr>
      </a:lvl4pPr>
      <a:lvl5pPr marL="2170113" indent="-188913" algn="l" defTabSz="7620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200">
          <a:solidFill>
            <a:schemeClr val="tx1"/>
          </a:solidFill>
          <a:latin typeface="+mn-lt"/>
        </a:defRPr>
      </a:lvl5pPr>
      <a:lvl6pPr marL="2627313" indent="-188913" algn="l" defTabSz="7620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200">
          <a:solidFill>
            <a:schemeClr val="tx1"/>
          </a:solidFill>
          <a:latin typeface="+mn-lt"/>
        </a:defRPr>
      </a:lvl6pPr>
      <a:lvl7pPr marL="3084513" indent="-188913" algn="l" defTabSz="7620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200">
          <a:solidFill>
            <a:schemeClr val="tx1"/>
          </a:solidFill>
          <a:latin typeface="+mn-lt"/>
        </a:defRPr>
      </a:lvl7pPr>
      <a:lvl8pPr marL="3541713" indent="-188913" algn="l" defTabSz="7620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200">
          <a:solidFill>
            <a:schemeClr val="tx1"/>
          </a:solidFill>
          <a:latin typeface="+mn-lt"/>
        </a:defRPr>
      </a:lvl8pPr>
      <a:lvl9pPr marL="3998913" indent="-188913" algn="l" defTabSz="7620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2.png"/><Relationship Id="rId21" Type="http://schemas.openxmlformats.org/officeDocument/2006/relationships/image" Target="../media/image27.png"/><Relationship Id="rId7" Type="http://schemas.openxmlformats.org/officeDocument/2006/relationships/image" Target="../media/image16.png"/><Relationship Id="rId12" Type="http://schemas.openxmlformats.org/officeDocument/2006/relationships/image" Target="../media/image3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19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4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2.png"/><Relationship Id="rId21" Type="http://schemas.openxmlformats.org/officeDocument/2006/relationships/image" Target="../media/image27.png"/><Relationship Id="rId7" Type="http://schemas.openxmlformats.org/officeDocument/2006/relationships/image" Target="../media/image16.png"/><Relationship Id="rId12" Type="http://schemas.openxmlformats.org/officeDocument/2006/relationships/image" Target="../media/image3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19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4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2.png"/><Relationship Id="rId21" Type="http://schemas.openxmlformats.org/officeDocument/2006/relationships/image" Target="../media/image27.png"/><Relationship Id="rId7" Type="http://schemas.openxmlformats.org/officeDocument/2006/relationships/image" Target="../media/image16.png"/><Relationship Id="rId12" Type="http://schemas.openxmlformats.org/officeDocument/2006/relationships/image" Target="../media/image3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19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4.png"/><Relationship Id="rId1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5" Type="http://schemas.openxmlformats.org/officeDocument/2006/relationships/image" Target="../media/image26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6.png"/><Relationship Id="rId3" Type="http://schemas.openxmlformats.org/officeDocument/2006/relationships/image" Target="../media/image37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png"/><Relationship Id="rId3" Type="http://schemas.openxmlformats.org/officeDocument/2006/relationships/image" Target="../media/image4.pn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3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37.png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4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18.png"/><Relationship Id="rId9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64.emf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92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9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92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3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7.w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3.emf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905000"/>
            <a:ext cx="8382000" cy="1143000"/>
          </a:xfrm>
        </p:spPr>
        <p:txBody>
          <a:bodyPr/>
          <a:lstStyle/>
          <a:p>
            <a:r>
              <a:rPr lang="el-GR" altLang="el-GR" smtClean="0"/>
              <a:t>Εισαγωγή – Βασικές Έννοιες Δικτύων Δεδομένων</a:t>
            </a:r>
            <a:endParaRPr lang="en-GB" altLang="el-GR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  <a:buFont typeface="Braggadocio"/>
              <a:buNone/>
            </a:pPr>
            <a:r>
              <a:rPr lang="el-GR" altLang="el-GR" dirty="0" smtClean="0"/>
              <a:t>Διαφάνειες στα πλαίσια του μαθήματος: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Braggadocio"/>
              <a:buNone/>
            </a:pPr>
            <a:r>
              <a:rPr lang="el-GR" altLang="el-GR" sz="3600" dirty="0" smtClean="0"/>
              <a:t>Δίκτυα Δεδομένων Ι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Braggadocio"/>
              <a:buNone/>
            </a:pPr>
            <a:r>
              <a:rPr lang="el-GR" altLang="el-GR" sz="2800" dirty="0" smtClean="0"/>
              <a:t>Τμήμα Μηχανικών Πληροφορικής ΤΕ,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Braggadocio"/>
              <a:buNone/>
            </a:pPr>
            <a:r>
              <a:rPr lang="el-GR" altLang="el-GR" sz="2800" dirty="0" smtClean="0"/>
              <a:t>ΤΕΙ Στερεάς Ελλάδας</a:t>
            </a:r>
            <a:endParaRPr lang="en-US" altLang="el-GR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3262" y="1516063"/>
            <a:ext cx="5166254" cy="44577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l-GR" sz="2400" i="1" dirty="0" smtClean="0">
                <a:solidFill>
                  <a:srgbClr val="FF0000"/>
                </a:solidFill>
              </a:rPr>
              <a:t>Internet: </a:t>
            </a:r>
            <a:r>
              <a:rPr lang="ja-JP" altLang="en-US" sz="2400" dirty="0" smtClean="0">
                <a:solidFill>
                  <a:srgbClr val="FF0000"/>
                </a:solidFill>
              </a:rPr>
              <a:t>“</a:t>
            </a:r>
            <a:r>
              <a:rPr lang="el-GR" altLang="ja-JP" sz="2400" dirty="0" smtClean="0">
                <a:solidFill>
                  <a:srgbClr val="FF0000"/>
                </a:solidFill>
              </a:rPr>
              <a:t>δίκτυο των δικτύων</a:t>
            </a:r>
            <a:r>
              <a:rPr lang="ja-JP" altLang="en-US" sz="2400" dirty="0" smtClean="0">
                <a:solidFill>
                  <a:srgbClr val="FF0000"/>
                </a:solidFill>
              </a:rPr>
              <a:t>”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l-GR" altLang="el-GR" sz="2000" dirty="0" smtClean="0"/>
              <a:t>Διασυνδεδεμένοι</a:t>
            </a:r>
            <a:r>
              <a:rPr lang="en-US" altLang="el-GR" sz="2000" dirty="0" smtClean="0"/>
              <a:t> ISPs</a:t>
            </a:r>
          </a:p>
          <a:p>
            <a:pPr eaLnBrk="1" hangingPunct="1">
              <a:buSzPct val="75000"/>
            </a:pPr>
            <a:r>
              <a:rPr lang="el-GR" altLang="el-GR" sz="2400" i="1" dirty="0" smtClean="0">
                <a:solidFill>
                  <a:srgbClr val="FF0000"/>
                </a:solidFill>
              </a:rPr>
              <a:t>Πρωτόκολλα (</a:t>
            </a:r>
            <a:r>
              <a:rPr lang="en-US" altLang="el-GR" sz="2400" i="1" dirty="0" smtClean="0">
                <a:solidFill>
                  <a:srgbClr val="FF0000"/>
                </a:solidFill>
              </a:rPr>
              <a:t>protocols</a:t>
            </a:r>
            <a:r>
              <a:rPr lang="el-GR" altLang="el-GR" sz="2400" i="1" dirty="0" smtClean="0">
                <a:solidFill>
                  <a:srgbClr val="FF0000"/>
                </a:solidFill>
              </a:rPr>
              <a:t>), </a:t>
            </a:r>
            <a:r>
              <a:rPr lang="el-GR" altLang="el-GR" sz="2400" dirty="0" smtClean="0"/>
              <a:t>ελέγχουν την αποστολή και λήψη δεδομένων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000" dirty="0" smtClean="0"/>
              <a:t>π</a:t>
            </a:r>
            <a:r>
              <a:rPr lang="en-US" altLang="el-GR" sz="2000" dirty="0" smtClean="0"/>
              <a:t>.</a:t>
            </a:r>
            <a:r>
              <a:rPr lang="el-GR" altLang="el-GR" sz="2000" dirty="0" smtClean="0"/>
              <a:t>χ</a:t>
            </a:r>
            <a:r>
              <a:rPr lang="en-US" altLang="el-GR" sz="2000" dirty="0" smtClean="0"/>
              <a:t>., TCP, IP, HTTP, Skype,  802.11</a:t>
            </a:r>
            <a:endParaRPr lang="en-US" altLang="el-GR" dirty="0" smtClean="0"/>
          </a:p>
          <a:p>
            <a:pPr eaLnBrk="1" hangingPunct="1">
              <a:buSzPct val="75000"/>
            </a:pPr>
            <a:r>
              <a:rPr lang="el-GR" altLang="el-GR" sz="2400" i="1" dirty="0" smtClean="0">
                <a:solidFill>
                  <a:srgbClr val="FF0000"/>
                </a:solidFill>
              </a:rPr>
              <a:t>Τυποποιήσεις στο Διαδίκτυο:</a:t>
            </a:r>
            <a:endParaRPr lang="en-US" altLang="el-GR" sz="2400" i="1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el-GR" sz="2000" dirty="0" smtClean="0"/>
              <a:t>RFC: Request for comments</a:t>
            </a:r>
          </a:p>
          <a:p>
            <a:pPr lvl="1" eaLnBrk="1" hangingPunct="1"/>
            <a:r>
              <a:rPr lang="en-US" altLang="el-GR" sz="2000" dirty="0" smtClean="0"/>
              <a:t>IETF: Internet Engineering Task Force</a:t>
            </a:r>
          </a:p>
        </p:txBody>
      </p:sp>
      <p:grpSp>
        <p:nvGrpSpPr>
          <p:cNvPr id="363" name="Group 733"/>
          <p:cNvGrpSpPr>
            <a:grpSpLocks/>
          </p:cNvGrpSpPr>
          <p:nvPr/>
        </p:nvGrpSpPr>
        <p:grpSpPr bwMode="auto">
          <a:xfrm>
            <a:off x="5635625" y="1384300"/>
            <a:ext cx="4014728" cy="4747137"/>
            <a:chOff x="5202238" y="1384300"/>
            <a:chExt cx="3705010" cy="4747137"/>
          </a:xfrm>
        </p:grpSpPr>
        <p:sp>
          <p:nvSpPr>
            <p:cNvPr id="364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5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6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367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717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718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solidFill>
                    <a:srgbClr val="00CCFF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368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0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1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2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3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4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5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6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7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8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0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1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2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3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4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5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6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7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8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9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0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1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2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3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4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5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6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397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715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6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398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713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4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399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711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2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00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709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0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401" name="Picture 603" descr="car_icon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2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707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8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03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69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70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70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702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705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706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703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04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04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69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9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9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694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97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98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95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96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05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68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8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8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686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89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90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87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88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06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67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7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7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678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81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82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79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80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07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408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66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6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6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670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73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74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71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72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09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65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6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6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662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65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66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63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64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10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65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5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5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654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57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58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55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56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11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64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4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4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646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49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50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47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48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12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63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3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3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638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41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42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39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40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13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62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2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2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630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33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34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31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32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14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61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2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2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622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25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26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23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24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15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61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1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1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614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17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18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15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6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16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609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0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7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607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8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8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589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9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59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59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59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59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59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59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59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0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0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0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0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0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0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0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pic>
            <p:nvPicPr>
              <p:cNvPr id="59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1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sp>
          <p:nvSpPr>
            <p:cNvPr id="419" name="Text Box 580"/>
            <p:cNvSpPr txBox="1">
              <a:spLocks noChangeArrowheads="1"/>
            </p:cNvSpPr>
            <p:nvPr/>
          </p:nvSpPr>
          <p:spPr bwMode="auto">
            <a:xfrm>
              <a:off x="6039373" y="1384300"/>
              <a:ext cx="13864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κινητό δίκτυο</a:t>
              </a:r>
              <a:endParaRPr lang="en-US" altLang="el-GR" sz="1600" dirty="0">
                <a:ea typeface="MS PGothic" pitchFamily="34" charset="-128"/>
              </a:endParaRPr>
            </a:p>
          </p:txBody>
        </p:sp>
        <p:sp>
          <p:nvSpPr>
            <p:cNvPr id="420" name="Text Box 580"/>
            <p:cNvSpPr txBox="1">
              <a:spLocks noChangeArrowheads="1"/>
            </p:cNvSpPr>
            <p:nvPr/>
          </p:nvSpPr>
          <p:spPr bwMode="auto">
            <a:xfrm>
              <a:off x="7418741" y="2071688"/>
              <a:ext cx="13931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 dirty="0" smtClean="0">
                  <a:ea typeface="MS PGothic" pitchFamily="34" charset="-128"/>
                </a:rPr>
                <a:t> </a:t>
              </a:r>
              <a:r>
                <a:rPr lang="el-GR" altLang="el-GR" sz="1600" dirty="0" smtClean="0">
                  <a:ea typeface="MS PGothic" pitchFamily="34" charset="-128"/>
                </a:rPr>
                <a:t>κομβικός </a:t>
              </a:r>
              <a:r>
                <a:rPr lang="en-US" altLang="el-GR" sz="1600" dirty="0" smtClean="0">
                  <a:ea typeface="MS PGothic" pitchFamily="34" charset="-128"/>
                </a:rPr>
                <a:t>ISP</a:t>
              </a:r>
              <a:endParaRPr lang="en-US" altLang="el-GR" sz="1600" dirty="0">
                <a:ea typeface="MS PGothic" pitchFamily="34" charset="-128"/>
              </a:endParaRPr>
            </a:p>
          </p:txBody>
        </p:sp>
        <p:sp>
          <p:nvSpPr>
            <p:cNvPr id="421" name="Text Box 580"/>
            <p:cNvSpPr txBox="1">
              <a:spLocks noChangeArrowheads="1"/>
            </p:cNvSpPr>
            <p:nvPr/>
          </p:nvSpPr>
          <p:spPr bwMode="auto">
            <a:xfrm>
              <a:off x="7056653" y="3298825"/>
              <a:ext cx="18505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περιφερειακός </a:t>
              </a:r>
              <a:r>
                <a:rPr lang="en-US" altLang="el-GR" sz="1600" dirty="0" smtClean="0">
                  <a:ea typeface="MS PGothic" pitchFamily="34" charset="-128"/>
                </a:rPr>
                <a:t>ISP</a:t>
              </a:r>
              <a:endParaRPr lang="en-US" altLang="el-GR" sz="1600" dirty="0">
                <a:ea typeface="MS PGothic" pitchFamily="34" charset="-128"/>
              </a:endParaRPr>
            </a:p>
          </p:txBody>
        </p:sp>
        <p:sp>
          <p:nvSpPr>
            <p:cNvPr id="422" name="Text Box 580"/>
            <p:cNvSpPr txBox="1">
              <a:spLocks noChangeArrowheads="1"/>
            </p:cNvSpPr>
            <p:nvPr/>
          </p:nvSpPr>
          <p:spPr bwMode="auto">
            <a:xfrm>
              <a:off x="6358089" y="2963863"/>
              <a:ext cx="828371" cy="48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οικιακό</a:t>
              </a:r>
              <a:endParaRPr lang="en-US" altLang="el-GR" sz="1600" dirty="0">
                <a:ea typeface="MS PGothic" pitchFamily="34" charset="-128"/>
              </a:endParaRP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δίκτυο</a:t>
              </a:r>
              <a:endParaRPr lang="en-US" altLang="el-GR" sz="1600" dirty="0">
                <a:ea typeface="MS PGothic" pitchFamily="34" charset="-128"/>
              </a:endParaRPr>
            </a:p>
          </p:txBody>
        </p:sp>
        <p:sp>
          <p:nvSpPr>
            <p:cNvPr id="423" name="Text Box 580"/>
            <p:cNvSpPr txBox="1">
              <a:spLocks noChangeArrowheads="1"/>
            </p:cNvSpPr>
            <p:nvPr/>
          </p:nvSpPr>
          <p:spPr bwMode="auto">
            <a:xfrm>
              <a:off x="5605140" y="5645150"/>
              <a:ext cx="1254775" cy="48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δίκτυο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οργανισμού</a:t>
              </a:r>
              <a:endParaRPr lang="en-US" altLang="el-GR" sz="1600" dirty="0">
                <a:ea typeface="MS PGothic" pitchFamily="34" charset="-128"/>
              </a:endParaRPr>
            </a:p>
          </p:txBody>
        </p:sp>
        <p:grpSp>
          <p:nvGrpSpPr>
            <p:cNvPr id="424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55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5 w 354"/>
                  <a:gd name="T1" fmla="*/ 0 h 2742"/>
                  <a:gd name="T2" fmla="*/ 24 w 354"/>
                  <a:gd name="T3" fmla="*/ 38 h 2742"/>
                  <a:gd name="T4" fmla="*/ 24 w 354"/>
                  <a:gd name="T5" fmla="*/ 295 h 2742"/>
                  <a:gd name="T6" fmla="*/ 0 w 354"/>
                  <a:gd name="T7" fmla="*/ 309 h 2742"/>
                  <a:gd name="T8" fmla="*/ 5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5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5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4 w 211"/>
                  <a:gd name="T3" fmla="*/ 25 h 2537"/>
                  <a:gd name="T4" fmla="*/ 2 w 211"/>
                  <a:gd name="T5" fmla="*/ 282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6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3 w 328"/>
                  <a:gd name="T3" fmla="*/ 15 h 226"/>
                  <a:gd name="T4" fmla="*/ 23 w 328"/>
                  <a:gd name="T5" fmla="*/ 27 h 226"/>
                  <a:gd name="T6" fmla="*/ 0 w 328"/>
                  <a:gd name="T7" fmla="*/ 1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6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56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58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58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56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56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8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58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56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6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56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58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58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56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3 w 328"/>
                  <a:gd name="T3" fmla="*/ 14 h 226"/>
                  <a:gd name="T4" fmla="*/ 23 w 328"/>
                  <a:gd name="T5" fmla="*/ 25 h 226"/>
                  <a:gd name="T6" fmla="*/ 0 w 328"/>
                  <a:gd name="T7" fmla="*/ 10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56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8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58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57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7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1 w 296"/>
                  <a:gd name="T3" fmla="*/ 15 h 256"/>
                  <a:gd name="T4" fmla="*/ 21 w 296"/>
                  <a:gd name="T5" fmla="*/ 28 h 256"/>
                  <a:gd name="T6" fmla="*/ 0 w 296"/>
                  <a:gd name="T7" fmla="*/ 10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2 w 304"/>
                  <a:gd name="T3" fmla="*/ 19 h 288"/>
                  <a:gd name="T4" fmla="*/ 20 w 304"/>
                  <a:gd name="T5" fmla="*/ 33 h 288"/>
                  <a:gd name="T6" fmla="*/ 2 w 304"/>
                  <a:gd name="T7" fmla="*/ 1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7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3 h 240"/>
                  <a:gd name="T2" fmla="*/ 2 w 306"/>
                  <a:gd name="T3" fmla="*/ 28 h 240"/>
                  <a:gd name="T4" fmla="*/ 22 w 306"/>
                  <a:gd name="T5" fmla="*/ 13 h 240"/>
                  <a:gd name="T6" fmla="*/ 21 w 306"/>
                  <a:gd name="T7" fmla="*/ 0 h 240"/>
                  <a:gd name="T8" fmla="*/ 0 w 306"/>
                  <a:gd name="T9" fmla="*/ 1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7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7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7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57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8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grpSp>
          <p:nvGrpSpPr>
            <p:cNvPr id="425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525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5 w 354"/>
                  <a:gd name="T1" fmla="*/ 0 h 2742"/>
                  <a:gd name="T2" fmla="*/ 24 w 354"/>
                  <a:gd name="T3" fmla="*/ 38 h 2742"/>
                  <a:gd name="T4" fmla="*/ 24 w 354"/>
                  <a:gd name="T5" fmla="*/ 295 h 2742"/>
                  <a:gd name="T6" fmla="*/ 0 w 354"/>
                  <a:gd name="T7" fmla="*/ 309 h 2742"/>
                  <a:gd name="T8" fmla="*/ 5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26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27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4 w 211"/>
                  <a:gd name="T3" fmla="*/ 25 h 2537"/>
                  <a:gd name="T4" fmla="*/ 2 w 211"/>
                  <a:gd name="T5" fmla="*/ 282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28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3 w 328"/>
                  <a:gd name="T3" fmla="*/ 15 h 226"/>
                  <a:gd name="T4" fmla="*/ 23 w 328"/>
                  <a:gd name="T5" fmla="*/ 27 h 226"/>
                  <a:gd name="T6" fmla="*/ 0 w 328"/>
                  <a:gd name="T7" fmla="*/ 1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29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530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555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556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531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532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53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554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533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34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535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551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552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536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3 w 328"/>
                  <a:gd name="T3" fmla="*/ 14 h 226"/>
                  <a:gd name="T4" fmla="*/ 23 w 328"/>
                  <a:gd name="T5" fmla="*/ 25 h 226"/>
                  <a:gd name="T6" fmla="*/ 0 w 328"/>
                  <a:gd name="T7" fmla="*/ 10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537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49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550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538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39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1 w 296"/>
                  <a:gd name="T3" fmla="*/ 15 h 256"/>
                  <a:gd name="T4" fmla="*/ 21 w 296"/>
                  <a:gd name="T5" fmla="*/ 28 h 256"/>
                  <a:gd name="T6" fmla="*/ 0 w 296"/>
                  <a:gd name="T7" fmla="*/ 10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0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2 w 304"/>
                  <a:gd name="T3" fmla="*/ 19 h 288"/>
                  <a:gd name="T4" fmla="*/ 20 w 304"/>
                  <a:gd name="T5" fmla="*/ 33 h 288"/>
                  <a:gd name="T6" fmla="*/ 2 w 304"/>
                  <a:gd name="T7" fmla="*/ 1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1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42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3 h 240"/>
                  <a:gd name="T2" fmla="*/ 2 w 306"/>
                  <a:gd name="T3" fmla="*/ 28 h 240"/>
                  <a:gd name="T4" fmla="*/ 22 w 306"/>
                  <a:gd name="T5" fmla="*/ 13 h 240"/>
                  <a:gd name="T6" fmla="*/ 21 w 306"/>
                  <a:gd name="T7" fmla="*/ 0 h 240"/>
                  <a:gd name="T8" fmla="*/ 0 w 306"/>
                  <a:gd name="T9" fmla="*/ 1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3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44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45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46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547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48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grpSp>
          <p:nvGrpSpPr>
            <p:cNvPr id="426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502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4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6 w 2982"/>
                  <a:gd name="T5" fmla="*/ 2 h 2442"/>
                  <a:gd name="T6" fmla="*/ 7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505" name="Picture 1020" descr="screen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6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6 w 2528"/>
                  <a:gd name="T3" fmla="*/ 1 h 455"/>
                  <a:gd name="T4" fmla="*/ 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7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2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8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 w 756"/>
                  <a:gd name="T1" fmla="*/ 0 h 2184"/>
                  <a:gd name="T2" fmla="*/ 1 w 756"/>
                  <a:gd name="T3" fmla="*/ 2 h 2184"/>
                  <a:gd name="T4" fmla="*/ 0 w 756"/>
                  <a:gd name="T5" fmla="*/ 2 h 2184"/>
                  <a:gd name="T6" fmla="*/ 1 w 756"/>
                  <a:gd name="T7" fmla="*/ 1 h 2184"/>
                  <a:gd name="T8" fmla="*/ 2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9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6 w 2773"/>
                  <a:gd name="T5" fmla="*/ 1 h 738"/>
                  <a:gd name="T6" fmla="*/ 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0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 w 637"/>
                  <a:gd name="T1" fmla="*/ 0 h 1659"/>
                  <a:gd name="T2" fmla="*/ 5 w 637"/>
                  <a:gd name="T3" fmla="*/ 0 h 1659"/>
                  <a:gd name="T4" fmla="*/ 1 w 637"/>
                  <a:gd name="T5" fmla="*/ 30 h 1659"/>
                  <a:gd name="T6" fmla="*/ 0 w 637"/>
                  <a:gd name="T7" fmla="*/ 29 h 1659"/>
                  <a:gd name="T8" fmla="*/ 5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1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9 w 2216"/>
                  <a:gd name="T5" fmla="*/ 10 h 550"/>
                  <a:gd name="T6" fmla="*/ 19 w 2216"/>
                  <a:gd name="T7" fmla="*/ 9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512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19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20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21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22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23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24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513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4 h 792"/>
                  <a:gd name="T2" fmla="*/ 4 w 990"/>
                  <a:gd name="T3" fmla="*/ 0 h 792"/>
                  <a:gd name="T4" fmla="*/ 4 w 990"/>
                  <a:gd name="T5" fmla="*/ 1 h 792"/>
                  <a:gd name="T6" fmla="*/ 0 w 990"/>
                  <a:gd name="T7" fmla="*/ 4 h 792"/>
                  <a:gd name="T8" fmla="*/ 1 w 990"/>
                  <a:gd name="T9" fmla="*/ 4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4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 w 2532"/>
                  <a:gd name="T5" fmla="*/ 4 h 723"/>
                  <a:gd name="T6" fmla="*/ 9 w 2532"/>
                  <a:gd name="T7" fmla="*/ 4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5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6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 w 1176"/>
                  <a:gd name="T1" fmla="*/ 0 h 606"/>
                  <a:gd name="T2" fmla="*/ 0 w 1176"/>
                  <a:gd name="T3" fmla="*/ 3 h 606"/>
                  <a:gd name="T4" fmla="*/ 1 w 1176"/>
                  <a:gd name="T5" fmla="*/ 3 h 606"/>
                  <a:gd name="T6" fmla="*/ 4 w 1176"/>
                  <a:gd name="T7" fmla="*/ 1 h 606"/>
                  <a:gd name="T8" fmla="*/ 4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7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4 w 2532"/>
                  <a:gd name="T5" fmla="*/ 2 h 723"/>
                  <a:gd name="T6" fmla="*/ 4 w 2532"/>
                  <a:gd name="T7" fmla="*/ 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8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 h 723"/>
                  <a:gd name="T6" fmla="*/ 0 w 2532"/>
                  <a:gd name="T7" fmla="*/ 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27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479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0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6 w 2982"/>
                  <a:gd name="T5" fmla="*/ 2 h 2442"/>
                  <a:gd name="T6" fmla="*/ 7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482" name="Picture 1068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3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6 w 2528"/>
                  <a:gd name="T3" fmla="*/ 1 h 455"/>
                  <a:gd name="T4" fmla="*/ 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4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2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5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 w 756"/>
                  <a:gd name="T1" fmla="*/ 0 h 2184"/>
                  <a:gd name="T2" fmla="*/ 1 w 756"/>
                  <a:gd name="T3" fmla="*/ 2 h 2184"/>
                  <a:gd name="T4" fmla="*/ 0 w 756"/>
                  <a:gd name="T5" fmla="*/ 2 h 2184"/>
                  <a:gd name="T6" fmla="*/ 1 w 756"/>
                  <a:gd name="T7" fmla="*/ 1 h 2184"/>
                  <a:gd name="T8" fmla="*/ 2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6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6 w 2773"/>
                  <a:gd name="T5" fmla="*/ 1 h 738"/>
                  <a:gd name="T6" fmla="*/ 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7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 w 637"/>
                  <a:gd name="T1" fmla="*/ 0 h 1659"/>
                  <a:gd name="T2" fmla="*/ 5 w 637"/>
                  <a:gd name="T3" fmla="*/ 0 h 1659"/>
                  <a:gd name="T4" fmla="*/ 1 w 637"/>
                  <a:gd name="T5" fmla="*/ 30 h 1659"/>
                  <a:gd name="T6" fmla="*/ 0 w 637"/>
                  <a:gd name="T7" fmla="*/ 29 h 1659"/>
                  <a:gd name="T8" fmla="*/ 5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8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9 w 2216"/>
                  <a:gd name="T5" fmla="*/ 10 h 550"/>
                  <a:gd name="T6" fmla="*/ 19 w 2216"/>
                  <a:gd name="T7" fmla="*/ 9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89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6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97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98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99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00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01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90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4 h 792"/>
                  <a:gd name="T2" fmla="*/ 4 w 990"/>
                  <a:gd name="T3" fmla="*/ 0 h 792"/>
                  <a:gd name="T4" fmla="*/ 4 w 990"/>
                  <a:gd name="T5" fmla="*/ 1 h 792"/>
                  <a:gd name="T6" fmla="*/ 0 w 990"/>
                  <a:gd name="T7" fmla="*/ 4 h 792"/>
                  <a:gd name="T8" fmla="*/ 1 w 990"/>
                  <a:gd name="T9" fmla="*/ 4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1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 w 2532"/>
                  <a:gd name="T5" fmla="*/ 4 h 723"/>
                  <a:gd name="T6" fmla="*/ 9 w 2532"/>
                  <a:gd name="T7" fmla="*/ 4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2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3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 w 1176"/>
                  <a:gd name="T1" fmla="*/ 0 h 606"/>
                  <a:gd name="T2" fmla="*/ 0 w 1176"/>
                  <a:gd name="T3" fmla="*/ 3 h 606"/>
                  <a:gd name="T4" fmla="*/ 1 w 1176"/>
                  <a:gd name="T5" fmla="*/ 3 h 606"/>
                  <a:gd name="T6" fmla="*/ 4 w 1176"/>
                  <a:gd name="T7" fmla="*/ 1 h 606"/>
                  <a:gd name="T8" fmla="*/ 4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4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4 w 2532"/>
                  <a:gd name="T5" fmla="*/ 2 h 723"/>
                  <a:gd name="T6" fmla="*/ 4 w 2532"/>
                  <a:gd name="T7" fmla="*/ 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5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 h 723"/>
                  <a:gd name="T6" fmla="*/ 0 w 2532"/>
                  <a:gd name="T7" fmla="*/ 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28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456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7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8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6 w 2982"/>
                  <a:gd name="T5" fmla="*/ 2 h 2442"/>
                  <a:gd name="T6" fmla="*/ 7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459" name="Picture 1118" descr="screen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0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6 w 2528"/>
                  <a:gd name="T3" fmla="*/ 1 h 455"/>
                  <a:gd name="T4" fmla="*/ 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1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2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 w 756"/>
                  <a:gd name="T1" fmla="*/ 0 h 2184"/>
                  <a:gd name="T2" fmla="*/ 1 w 756"/>
                  <a:gd name="T3" fmla="*/ 2 h 2184"/>
                  <a:gd name="T4" fmla="*/ 0 w 756"/>
                  <a:gd name="T5" fmla="*/ 2 h 2184"/>
                  <a:gd name="T6" fmla="*/ 1 w 756"/>
                  <a:gd name="T7" fmla="*/ 1 h 2184"/>
                  <a:gd name="T8" fmla="*/ 2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6 w 2773"/>
                  <a:gd name="T5" fmla="*/ 1 h 738"/>
                  <a:gd name="T6" fmla="*/ 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 w 637"/>
                  <a:gd name="T1" fmla="*/ 0 h 1659"/>
                  <a:gd name="T2" fmla="*/ 5 w 637"/>
                  <a:gd name="T3" fmla="*/ 0 h 1659"/>
                  <a:gd name="T4" fmla="*/ 1 w 637"/>
                  <a:gd name="T5" fmla="*/ 30 h 1659"/>
                  <a:gd name="T6" fmla="*/ 0 w 637"/>
                  <a:gd name="T7" fmla="*/ 29 h 1659"/>
                  <a:gd name="T8" fmla="*/ 5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9 w 2216"/>
                  <a:gd name="T5" fmla="*/ 10 h 550"/>
                  <a:gd name="T6" fmla="*/ 19 w 2216"/>
                  <a:gd name="T7" fmla="*/ 9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66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73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4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5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6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7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8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7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4 h 792"/>
                  <a:gd name="T2" fmla="*/ 4 w 990"/>
                  <a:gd name="T3" fmla="*/ 0 h 792"/>
                  <a:gd name="T4" fmla="*/ 4 w 990"/>
                  <a:gd name="T5" fmla="*/ 1 h 792"/>
                  <a:gd name="T6" fmla="*/ 0 w 990"/>
                  <a:gd name="T7" fmla="*/ 4 h 792"/>
                  <a:gd name="T8" fmla="*/ 1 w 990"/>
                  <a:gd name="T9" fmla="*/ 4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 w 2532"/>
                  <a:gd name="T5" fmla="*/ 4 h 723"/>
                  <a:gd name="T6" fmla="*/ 9 w 2532"/>
                  <a:gd name="T7" fmla="*/ 4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 w 1176"/>
                  <a:gd name="T1" fmla="*/ 0 h 606"/>
                  <a:gd name="T2" fmla="*/ 0 w 1176"/>
                  <a:gd name="T3" fmla="*/ 3 h 606"/>
                  <a:gd name="T4" fmla="*/ 1 w 1176"/>
                  <a:gd name="T5" fmla="*/ 3 h 606"/>
                  <a:gd name="T6" fmla="*/ 4 w 1176"/>
                  <a:gd name="T7" fmla="*/ 1 h 606"/>
                  <a:gd name="T8" fmla="*/ 4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4 w 2532"/>
                  <a:gd name="T5" fmla="*/ 2 h 723"/>
                  <a:gd name="T6" fmla="*/ 4 w 2532"/>
                  <a:gd name="T7" fmla="*/ 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 h 723"/>
                  <a:gd name="T6" fmla="*/ 0 w 2532"/>
                  <a:gd name="T7" fmla="*/ 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29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454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5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0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431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2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3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6 w 2982"/>
                  <a:gd name="T5" fmla="*/ 2 h 2442"/>
                  <a:gd name="T6" fmla="*/ 7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434" name="Picture 1146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5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6 w 2528"/>
                  <a:gd name="T3" fmla="*/ 1 h 455"/>
                  <a:gd name="T4" fmla="*/ 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6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2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7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 w 756"/>
                  <a:gd name="T1" fmla="*/ 0 h 2184"/>
                  <a:gd name="T2" fmla="*/ 1 w 756"/>
                  <a:gd name="T3" fmla="*/ 2 h 2184"/>
                  <a:gd name="T4" fmla="*/ 0 w 756"/>
                  <a:gd name="T5" fmla="*/ 2 h 2184"/>
                  <a:gd name="T6" fmla="*/ 1 w 756"/>
                  <a:gd name="T7" fmla="*/ 1 h 2184"/>
                  <a:gd name="T8" fmla="*/ 2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8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6 w 2773"/>
                  <a:gd name="T5" fmla="*/ 1 h 738"/>
                  <a:gd name="T6" fmla="*/ 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 w 637"/>
                  <a:gd name="T1" fmla="*/ 0 h 1659"/>
                  <a:gd name="T2" fmla="*/ 5 w 637"/>
                  <a:gd name="T3" fmla="*/ 0 h 1659"/>
                  <a:gd name="T4" fmla="*/ 1 w 637"/>
                  <a:gd name="T5" fmla="*/ 30 h 1659"/>
                  <a:gd name="T6" fmla="*/ 0 w 637"/>
                  <a:gd name="T7" fmla="*/ 29 h 1659"/>
                  <a:gd name="T8" fmla="*/ 5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9 w 2216"/>
                  <a:gd name="T5" fmla="*/ 10 h 550"/>
                  <a:gd name="T6" fmla="*/ 19 w 2216"/>
                  <a:gd name="T7" fmla="*/ 9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41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48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9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2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3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2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4 h 792"/>
                  <a:gd name="T2" fmla="*/ 4 w 990"/>
                  <a:gd name="T3" fmla="*/ 0 h 792"/>
                  <a:gd name="T4" fmla="*/ 4 w 990"/>
                  <a:gd name="T5" fmla="*/ 1 h 792"/>
                  <a:gd name="T6" fmla="*/ 0 w 990"/>
                  <a:gd name="T7" fmla="*/ 4 h 792"/>
                  <a:gd name="T8" fmla="*/ 1 w 990"/>
                  <a:gd name="T9" fmla="*/ 4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3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 w 2532"/>
                  <a:gd name="T5" fmla="*/ 4 h 723"/>
                  <a:gd name="T6" fmla="*/ 9 w 2532"/>
                  <a:gd name="T7" fmla="*/ 4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4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5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 w 1176"/>
                  <a:gd name="T1" fmla="*/ 0 h 606"/>
                  <a:gd name="T2" fmla="*/ 0 w 1176"/>
                  <a:gd name="T3" fmla="*/ 3 h 606"/>
                  <a:gd name="T4" fmla="*/ 1 w 1176"/>
                  <a:gd name="T5" fmla="*/ 3 h 606"/>
                  <a:gd name="T6" fmla="*/ 4 w 1176"/>
                  <a:gd name="T7" fmla="*/ 1 h 606"/>
                  <a:gd name="T8" fmla="*/ 4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6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4 w 2532"/>
                  <a:gd name="T5" fmla="*/ 2 h 723"/>
                  <a:gd name="T6" fmla="*/ 4 w 2532"/>
                  <a:gd name="T7" fmla="*/ 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7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 h 723"/>
                  <a:gd name="T6" fmla="*/ 0 w 2532"/>
                  <a:gd name="T7" fmla="*/ 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719" name="Rectangle 2"/>
          <p:cNvSpPr txBox="1">
            <a:spLocks noChangeArrowheads="1"/>
          </p:cNvSpPr>
          <p:nvPr/>
        </p:nvSpPr>
        <p:spPr bwMode="auto">
          <a:xfrm>
            <a:off x="811724" y="190501"/>
            <a:ext cx="849922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b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l-GR" altLang="el-GR" b="0" kern="0" smtClean="0"/>
              <a:t>Πως θα μπορούσε να περιγράψει κανείς το </a:t>
            </a:r>
            <a:r>
              <a:rPr lang="en-US" altLang="el-GR" b="0" kern="0" smtClean="0"/>
              <a:t>Internet;</a:t>
            </a:r>
            <a:endParaRPr lang="en-US" altLang="el-GR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21772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5370" y="169864"/>
            <a:ext cx="8525329" cy="1078365"/>
          </a:xfrm>
        </p:spPr>
        <p:txBody>
          <a:bodyPr/>
          <a:lstStyle/>
          <a:p>
            <a:pPr eaLnBrk="1" hangingPunct="1"/>
            <a:r>
              <a:rPr lang="el-GR" altLang="el-GR" sz="3600" dirty="0" smtClean="0"/>
              <a:t>Το </a:t>
            </a:r>
            <a:r>
              <a:rPr lang="en-US" altLang="el-GR" sz="3600" dirty="0" smtClean="0"/>
              <a:t>Internet </a:t>
            </a:r>
            <a:r>
              <a:rPr lang="el-GR" altLang="el-GR" sz="3600" dirty="0" smtClean="0"/>
              <a:t>από την άποψη των υπηρεσιών</a:t>
            </a:r>
            <a:endParaRPr lang="en-US" altLang="el-GR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485" y="1546225"/>
            <a:ext cx="4934857" cy="476748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SzPct val="75000"/>
            </a:pPr>
            <a:r>
              <a:rPr lang="el-GR" altLang="el-GR" i="1" dirty="0" smtClean="0">
                <a:solidFill>
                  <a:srgbClr val="FF0000"/>
                </a:solidFill>
              </a:rPr>
              <a:t>Υποδομή που παρέχει υπηρεσίες στις εφαρμογές</a:t>
            </a:r>
            <a:r>
              <a:rPr lang="en-US" altLang="el-GR" i="1" dirty="0" smtClean="0">
                <a:solidFill>
                  <a:srgbClr val="FF0000"/>
                </a:solidFill>
              </a:rPr>
              <a:t>:</a:t>
            </a:r>
            <a:endParaRPr lang="en-US" altLang="el-GR" sz="2400" dirty="0" smtClean="0">
              <a:solidFill>
                <a:srgbClr val="FF0000"/>
              </a:solidFill>
            </a:endParaRPr>
          </a:p>
          <a:p>
            <a:pPr lvl="1" eaLnBrk="1" hangingPunct="1">
              <a:spcBef>
                <a:spcPts val="600"/>
              </a:spcBef>
            </a:pPr>
            <a:r>
              <a:rPr lang="en-US" altLang="el-GR" dirty="0" smtClean="0"/>
              <a:t>Web, VoIP, e</a:t>
            </a:r>
            <a:r>
              <a:rPr lang="el-GR" altLang="el-GR" dirty="0" smtClean="0"/>
              <a:t>-</a:t>
            </a:r>
            <a:r>
              <a:rPr lang="en-US" altLang="el-GR" dirty="0" smtClean="0"/>
              <a:t>mail, games, e-commerce, </a:t>
            </a:r>
            <a:r>
              <a:rPr lang="el-GR" altLang="el-GR" dirty="0" smtClean="0"/>
              <a:t>κοινωνικά δίκτυα</a:t>
            </a:r>
            <a:r>
              <a:rPr lang="en-US" altLang="el-GR" dirty="0" smtClean="0"/>
              <a:t>, …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SzPct val="75000"/>
            </a:pPr>
            <a:r>
              <a:rPr lang="el-GR" altLang="el-GR" i="1" dirty="0" smtClean="0">
                <a:solidFill>
                  <a:srgbClr val="FF0000"/>
                </a:solidFill>
              </a:rPr>
              <a:t>Παρέχει προγραμματιστική </a:t>
            </a:r>
            <a:r>
              <a:rPr lang="el-GR" altLang="el-GR" i="1" dirty="0" err="1" smtClean="0">
                <a:solidFill>
                  <a:srgbClr val="FF0000"/>
                </a:solidFill>
              </a:rPr>
              <a:t>διεπαφή</a:t>
            </a:r>
            <a:r>
              <a:rPr lang="el-GR" altLang="el-GR" i="1" dirty="0" smtClean="0">
                <a:solidFill>
                  <a:srgbClr val="FF0000"/>
                </a:solidFill>
              </a:rPr>
              <a:t> στις εφαρμογές</a:t>
            </a:r>
            <a:endParaRPr lang="en-US" altLang="el-GR" i="1" dirty="0" smtClean="0">
              <a:solidFill>
                <a:srgbClr val="FF0000"/>
              </a:solidFill>
            </a:endParaRPr>
          </a:p>
          <a:p>
            <a:pPr lvl="1" eaLnBrk="1" hangingPunct="1">
              <a:spcBef>
                <a:spcPts val="600"/>
              </a:spcBef>
            </a:pPr>
            <a:r>
              <a:rPr lang="el-GR" altLang="el-GR" dirty="0" smtClean="0"/>
              <a:t>επιτρέπει στα προγράμματα που στέλνουν και λαμβάνουν δεδομένα να «συνδέονται» στο </a:t>
            </a:r>
            <a:r>
              <a:rPr lang="en-US" altLang="ja-JP" dirty="0" smtClean="0">
                <a:ea typeface="MS PGothic" pitchFamily="34" charset="-128"/>
              </a:rPr>
              <a:t>Internet</a:t>
            </a:r>
          </a:p>
          <a:p>
            <a:pPr lvl="1" eaLnBrk="1" hangingPunct="1">
              <a:spcBef>
                <a:spcPts val="600"/>
              </a:spcBef>
            </a:pPr>
            <a:r>
              <a:rPr lang="el-GR" altLang="el-GR" dirty="0" smtClean="0"/>
              <a:t>οι εφαρμογές μπορούν να διαλέξουν το είδος της υπηρεσίας που θα χρησιμοποιήσουν</a:t>
            </a:r>
            <a:endParaRPr lang="en-US" altLang="el-GR" dirty="0" smtClean="0"/>
          </a:p>
        </p:txBody>
      </p:sp>
      <p:grpSp>
        <p:nvGrpSpPr>
          <p:cNvPr id="363" name="Group 733"/>
          <p:cNvGrpSpPr>
            <a:grpSpLocks/>
          </p:cNvGrpSpPr>
          <p:nvPr/>
        </p:nvGrpSpPr>
        <p:grpSpPr bwMode="auto">
          <a:xfrm>
            <a:off x="5635625" y="1384300"/>
            <a:ext cx="4014728" cy="4747137"/>
            <a:chOff x="5202238" y="1384300"/>
            <a:chExt cx="3705010" cy="4747137"/>
          </a:xfrm>
        </p:grpSpPr>
        <p:sp>
          <p:nvSpPr>
            <p:cNvPr id="364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5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6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367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717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718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solidFill>
                    <a:srgbClr val="00CCFF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368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9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0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1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2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3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4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5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6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7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8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0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1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2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3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4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5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6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7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8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9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0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1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2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3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4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5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6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397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715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6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398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713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4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399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711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2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00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709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0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401" name="Picture 603" descr="car_icon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2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707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8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03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69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70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70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702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705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706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703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04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04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69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9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9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694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97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98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95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96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05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68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8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8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686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89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90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87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88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06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67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7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7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678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81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82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79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80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07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408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66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6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6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670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73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74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71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72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09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65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6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6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662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65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66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63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64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10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65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5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5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654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57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58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55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56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11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64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4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4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646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49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50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47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48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12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63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3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3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638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41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42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39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40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13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62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2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2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630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33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34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31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32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14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61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2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2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622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25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26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23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24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15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61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1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61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614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17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18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15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6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16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609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0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7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607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8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8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589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9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59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59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59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59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59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59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59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0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0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0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0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0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0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60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pic>
            <p:nvPicPr>
              <p:cNvPr id="59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1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sp>
          <p:nvSpPr>
            <p:cNvPr id="419" name="Text Box 580"/>
            <p:cNvSpPr txBox="1">
              <a:spLocks noChangeArrowheads="1"/>
            </p:cNvSpPr>
            <p:nvPr/>
          </p:nvSpPr>
          <p:spPr bwMode="auto">
            <a:xfrm>
              <a:off x="6039373" y="1384300"/>
              <a:ext cx="13864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κινητό δίκτυο</a:t>
              </a:r>
              <a:endParaRPr lang="en-US" altLang="el-GR" sz="1600" dirty="0">
                <a:ea typeface="MS PGothic" pitchFamily="34" charset="-128"/>
              </a:endParaRPr>
            </a:p>
          </p:txBody>
        </p:sp>
        <p:sp>
          <p:nvSpPr>
            <p:cNvPr id="420" name="Text Box 580"/>
            <p:cNvSpPr txBox="1">
              <a:spLocks noChangeArrowheads="1"/>
            </p:cNvSpPr>
            <p:nvPr/>
          </p:nvSpPr>
          <p:spPr bwMode="auto">
            <a:xfrm>
              <a:off x="7418741" y="2071688"/>
              <a:ext cx="13931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 dirty="0" smtClean="0">
                  <a:ea typeface="MS PGothic" pitchFamily="34" charset="-128"/>
                </a:rPr>
                <a:t> </a:t>
              </a:r>
              <a:r>
                <a:rPr lang="el-GR" altLang="el-GR" sz="1600" dirty="0" smtClean="0">
                  <a:ea typeface="MS PGothic" pitchFamily="34" charset="-128"/>
                </a:rPr>
                <a:t>κομβικός </a:t>
              </a:r>
              <a:r>
                <a:rPr lang="en-US" altLang="el-GR" sz="1600" dirty="0" smtClean="0">
                  <a:ea typeface="MS PGothic" pitchFamily="34" charset="-128"/>
                </a:rPr>
                <a:t>ISP</a:t>
              </a:r>
              <a:endParaRPr lang="en-US" altLang="el-GR" sz="1600" dirty="0">
                <a:ea typeface="MS PGothic" pitchFamily="34" charset="-128"/>
              </a:endParaRPr>
            </a:p>
          </p:txBody>
        </p:sp>
        <p:sp>
          <p:nvSpPr>
            <p:cNvPr id="421" name="Text Box 580"/>
            <p:cNvSpPr txBox="1">
              <a:spLocks noChangeArrowheads="1"/>
            </p:cNvSpPr>
            <p:nvPr/>
          </p:nvSpPr>
          <p:spPr bwMode="auto">
            <a:xfrm>
              <a:off x="7056653" y="3298825"/>
              <a:ext cx="18505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περιφερειακός </a:t>
              </a:r>
              <a:r>
                <a:rPr lang="en-US" altLang="el-GR" sz="1600" dirty="0" smtClean="0">
                  <a:ea typeface="MS PGothic" pitchFamily="34" charset="-128"/>
                </a:rPr>
                <a:t>ISP</a:t>
              </a:r>
              <a:endParaRPr lang="en-US" altLang="el-GR" sz="1600" dirty="0">
                <a:ea typeface="MS PGothic" pitchFamily="34" charset="-128"/>
              </a:endParaRPr>
            </a:p>
          </p:txBody>
        </p:sp>
        <p:sp>
          <p:nvSpPr>
            <p:cNvPr id="422" name="Text Box 580"/>
            <p:cNvSpPr txBox="1">
              <a:spLocks noChangeArrowheads="1"/>
            </p:cNvSpPr>
            <p:nvPr/>
          </p:nvSpPr>
          <p:spPr bwMode="auto">
            <a:xfrm>
              <a:off x="6358089" y="2963863"/>
              <a:ext cx="828371" cy="48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οικιακό</a:t>
              </a:r>
              <a:endParaRPr lang="en-US" altLang="el-GR" sz="1600" dirty="0">
                <a:ea typeface="MS PGothic" pitchFamily="34" charset="-128"/>
              </a:endParaRP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δίκτυο</a:t>
              </a:r>
              <a:endParaRPr lang="en-US" altLang="el-GR" sz="1600" dirty="0">
                <a:ea typeface="MS PGothic" pitchFamily="34" charset="-128"/>
              </a:endParaRPr>
            </a:p>
          </p:txBody>
        </p:sp>
        <p:sp>
          <p:nvSpPr>
            <p:cNvPr id="423" name="Text Box 580"/>
            <p:cNvSpPr txBox="1">
              <a:spLocks noChangeArrowheads="1"/>
            </p:cNvSpPr>
            <p:nvPr/>
          </p:nvSpPr>
          <p:spPr bwMode="auto">
            <a:xfrm>
              <a:off x="5605140" y="5645150"/>
              <a:ext cx="1254775" cy="48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δίκτυο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οργανισμού</a:t>
              </a:r>
              <a:endParaRPr lang="en-US" altLang="el-GR" sz="1600" dirty="0">
                <a:ea typeface="MS PGothic" pitchFamily="34" charset="-128"/>
              </a:endParaRPr>
            </a:p>
          </p:txBody>
        </p:sp>
        <p:grpSp>
          <p:nvGrpSpPr>
            <p:cNvPr id="424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55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5 w 354"/>
                  <a:gd name="T1" fmla="*/ 0 h 2742"/>
                  <a:gd name="T2" fmla="*/ 24 w 354"/>
                  <a:gd name="T3" fmla="*/ 38 h 2742"/>
                  <a:gd name="T4" fmla="*/ 24 w 354"/>
                  <a:gd name="T5" fmla="*/ 295 h 2742"/>
                  <a:gd name="T6" fmla="*/ 0 w 354"/>
                  <a:gd name="T7" fmla="*/ 309 h 2742"/>
                  <a:gd name="T8" fmla="*/ 5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5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5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4 w 211"/>
                  <a:gd name="T3" fmla="*/ 25 h 2537"/>
                  <a:gd name="T4" fmla="*/ 2 w 211"/>
                  <a:gd name="T5" fmla="*/ 282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6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3 w 328"/>
                  <a:gd name="T3" fmla="*/ 15 h 226"/>
                  <a:gd name="T4" fmla="*/ 23 w 328"/>
                  <a:gd name="T5" fmla="*/ 27 h 226"/>
                  <a:gd name="T6" fmla="*/ 0 w 328"/>
                  <a:gd name="T7" fmla="*/ 1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6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56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58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58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56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56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8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58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56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6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56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58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58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56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3 w 328"/>
                  <a:gd name="T3" fmla="*/ 14 h 226"/>
                  <a:gd name="T4" fmla="*/ 23 w 328"/>
                  <a:gd name="T5" fmla="*/ 25 h 226"/>
                  <a:gd name="T6" fmla="*/ 0 w 328"/>
                  <a:gd name="T7" fmla="*/ 10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56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8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58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57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7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1 w 296"/>
                  <a:gd name="T3" fmla="*/ 15 h 256"/>
                  <a:gd name="T4" fmla="*/ 21 w 296"/>
                  <a:gd name="T5" fmla="*/ 28 h 256"/>
                  <a:gd name="T6" fmla="*/ 0 w 296"/>
                  <a:gd name="T7" fmla="*/ 10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2 w 304"/>
                  <a:gd name="T3" fmla="*/ 19 h 288"/>
                  <a:gd name="T4" fmla="*/ 20 w 304"/>
                  <a:gd name="T5" fmla="*/ 33 h 288"/>
                  <a:gd name="T6" fmla="*/ 2 w 304"/>
                  <a:gd name="T7" fmla="*/ 1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7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3 h 240"/>
                  <a:gd name="T2" fmla="*/ 2 w 306"/>
                  <a:gd name="T3" fmla="*/ 28 h 240"/>
                  <a:gd name="T4" fmla="*/ 22 w 306"/>
                  <a:gd name="T5" fmla="*/ 13 h 240"/>
                  <a:gd name="T6" fmla="*/ 21 w 306"/>
                  <a:gd name="T7" fmla="*/ 0 h 240"/>
                  <a:gd name="T8" fmla="*/ 0 w 306"/>
                  <a:gd name="T9" fmla="*/ 1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7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7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7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57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8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grpSp>
          <p:nvGrpSpPr>
            <p:cNvPr id="425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525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5 w 354"/>
                  <a:gd name="T1" fmla="*/ 0 h 2742"/>
                  <a:gd name="T2" fmla="*/ 24 w 354"/>
                  <a:gd name="T3" fmla="*/ 38 h 2742"/>
                  <a:gd name="T4" fmla="*/ 24 w 354"/>
                  <a:gd name="T5" fmla="*/ 295 h 2742"/>
                  <a:gd name="T6" fmla="*/ 0 w 354"/>
                  <a:gd name="T7" fmla="*/ 309 h 2742"/>
                  <a:gd name="T8" fmla="*/ 5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26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27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4 w 211"/>
                  <a:gd name="T3" fmla="*/ 25 h 2537"/>
                  <a:gd name="T4" fmla="*/ 2 w 211"/>
                  <a:gd name="T5" fmla="*/ 282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28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3 w 328"/>
                  <a:gd name="T3" fmla="*/ 15 h 226"/>
                  <a:gd name="T4" fmla="*/ 23 w 328"/>
                  <a:gd name="T5" fmla="*/ 27 h 226"/>
                  <a:gd name="T6" fmla="*/ 0 w 328"/>
                  <a:gd name="T7" fmla="*/ 1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29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530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555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556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531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532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53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554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533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34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535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551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552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536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3 w 328"/>
                  <a:gd name="T3" fmla="*/ 14 h 226"/>
                  <a:gd name="T4" fmla="*/ 23 w 328"/>
                  <a:gd name="T5" fmla="*/ 25 h 226"/>
                  <a:gd name="T6" fmla="*/ 0 w 328"/>
                  <a:gd name="T7" fmla="*/ 10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537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49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550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538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39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1 w 296"/>
                  <a:gd name="T3" fmla="*/ 15 h 256"/>
                  <a:gd name="T4" fmla="*/ 21 w 296"/>
                  <a:gd name="T5" fmla="*/ 28 h 256"/>
                  <a:gd name="T6" fmla="*/ 0 w 296"/>
                  <a:gd name="T7" fmla="*/ 10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0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2 w 304"/>
                  <a:gd name="T3" fmla="*/ 19 h 288"/>
                  <a:gd name="T4" fmla="*/ 20 w 304"/>
                  <a:gd name="T5" fmla="*/ 33 h 288"/>
                  <a:gd name="T6" fmla="*/ 2 w 304"/>
                  <a:gd name="T7" fmla="*/ 1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1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42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3 h 240"/>
                  <a:gd name="T2" fmla="*/ 2 w 306"/>
                  <a:gd name="T3" fmla="*/ 28 h 240"/>
                  <a:gd name="T4" fmla="*/ 22 w 306"/>
                  <a:gd name="T5" fmla="*/ 13 h 240"/>
                  <a:gd name="T6" fmla="*/ 21 w 306"/>
                  <a:gd name="T7" fmla="*/ 0 h 240"/>
                  <a:gd name="T8" fmla="*/ 0 w 306"/>
                  <a:gd name="T9" fmla="*/ 1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3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44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45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46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547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548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grpSp>
          <p:nvGrpSpPr>
            <p:cNvPr id="426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502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4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6 w 2982"/>
                  <a:gd name="T5" fmla="*/ 2 h 2442"/>
                  <a:gd name="T6" fmla="*/ 7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505" name="Picture 1020" descr="screen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6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6 w 2528"/>
                  <a:gd name="T3" fmla="*/ 1 h 455"/>
                  <a:gd name="T4" fmla="*/ 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7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2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8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 w 756"/>
                  <a:gd name="T1" fmla="*/ 0 h 2184"/>
                  <a:gd name="T2" fmla="*/ 1 w 756"/>
                  <a:gd name="T3" fmla="*/ 2 h 2184"/>
                  <a:gd name="T4" fmla="*/ 0 w 756"/>
                  <a:gd name="T5" fmla="*/ 2 h 2184"/>
                  <a:gd name="T6" fmla="*/ 1 w 756"/>
                  <a:gd name="T7" fmla="*/ 1 h 2184"/>
                  <a:gd name="T8" fmla="*/ 2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9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6 w 2773"/>
                  <a:gd name="T5" fmla="*/ 1 h 738"/>
                  <a:gd name="T6" fmla="*/ 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0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 w 637"/>
                  <a:gd name="T1" fmla="*/ 0 h 1659"/>
                  <a:gd name="T2" fmla="*/ 5 w 637"/>
                  <a:gd name="T3" fmla="*/ 0 h 1659"/>
                  <a:gd name="T4" fmla="*/ 1 w 637"/>
                  <a:gd name="T5" fmla="*/ 30 h 1659"/>
                  <a:gd name="T6" fmla="*/ 0 w 637"/>
                  <a:gd name="T7" fmla="*/ 29 h 1659"/>
                  <a:gd name="T8" fmla="*/ 5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1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9 w 2216"/>
                  <a:gd name="T5" fmla="*/ 10 h 550"/>
                  <a:gd name="T6" fmla="*/ 19 w 2216"/>
                  <a:gd name="T7" fmla="*/ 9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512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19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20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21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22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23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24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513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4 h 792"/>
                  <a:gd name="T2" fmla="*/ 4 w 990"/>
                  <a:gd name="T3" fmla="*/ 0 h 792"/>
                  <a:gd name="T4" fmla="*/ 4 w 990"/>
                  <a:gd name="T5" fmla="*/ 1 h 792"/>
                  <a:gd name="T6" fmla="*/ 0 w 990"/>
                  <a:gd name="T7" fmla="*/ 4 h 792"/>
                  <a:gd name="T8" fmla="*/ 1 w 990"/>
                  <a:gd name="T9" fmla="*/ 4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4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 w 2532"/>
                  <a:gd name="T5" fmla="*/ 4 h 723"/>
                  <a:gd name="T6" fmla="*/ 9 w 2532"/>
                  <a:gd name="T7" fmla="*/ 4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5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6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 w 1176"/>
                  <a:gd name="T1" fmla="*/ 0 h 606"/>
                  <a:gd name="T2" fmla="*/ 0 w 1176"/>
                  <a:gd name="T3" fmla="*/ 3 h 606"/>
                  <a:gd name="T4" fmla="*/ 1 w 1176"/>
                  <a:gd name="T5" fmla="*/ 3 h 606"/>
                  <a:gd name="T6" fmla="*/ 4 w 1176"/>
                  <a:gd name="T7" fmla="*/ 1 h 606"/>
                  <a:gd name="T8" fmla="*/ 4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7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4 w 2532"/>
                  <a:gd name="T5" fmla="*/ 2 h 723"/>
                  <a:gd name="T6" fmla="*/ 4 w 2532"/>
                  <a:gd name="T7" fmla="*/ 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8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 h 723"/>
                  <a:gd name="T6" fmla="*/ 0 w 2532"/>
                  <a:gd name="T7" fmla="*/ 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27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479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0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6 w 2982"/>
                  <a:gd name="T5" fmla="*/ 2 h 2442"/>
                  <a:gd name="T6" fmla="*/ 7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482" name="Picture 1068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3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6 w 2528"/>
                  <a:gd name="T3" fmla="*/ 1 h 455"/>
                  <a:gd name="T4" fmla="*/ 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4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2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5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 w 756"/>
                  <a:gd name="T1" fmla="*/ 0 h 2184"/>
                  <a:gd name="T2" fmla="*/ 1 w 756"/>
                  <a:gd name="T3" fmla="*/ 2 h 2184"/>
                  <a:gd name="T4" fmla="*/ 0 w 756"/>
                  <a:gd name="T5" fmla="*/ 2 h 2184"/>
                  <a:gd name="T6" fmla="*/ 1 w 756"/>
                  <a:gd name="T7" fmla="*/ 1 h 2184"/>
                  <a:gd name="T8" fmla="*/ 2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6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6 w 2773"/>
                  <a:gd name="T5" fmla="*/ 1 h 738"/>
                  <a:gd name="T6" fmla="*/ 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7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 w 637"/>
                  <a:gd name="T1" fmla="*/ 0 h 1659"/>
                  <a:gd name="T2" fmla="*/ 5 w 637"/>
                  <a:gd name="T3" fmla="*/ 0 h 1659"/>
                  <a:gd name="T4" fmla="*/ 1 w 637"/>
                  <a:gd name="T5" fmla="*/ 30 h 1659"/>
                  <a:gd name="T6" fmla="*/ 0 w 637"/>
                  <a:gd name="T7" fmla="*/ 29 h 1659"/>
                  <a:gd name="T8" fmla="*/ 5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8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9 w 2216"/>
                  <a:gd name="T5" fmla="*/ 10 h 550"/>
                  <a:gd name="T6" fmla="*/ 19 w 2216"/>
                  <a:gd name="T7" fmla="*/ 9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89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6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97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98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99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00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01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90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4 h 792"/>
                  <a:gd name="T2" fmla="*/ 4 w 990"/>
                  <a:gd name="T3" fmla="*/ 0 h 792"/>
                  <a:gd name="T4" fmla="*/ 4 w 990"/>
                  <a:gd name="T5" fmla="*/ 1 h 792"/>
                  <a:gd name="T6" fmla="*/ 0 w 990"/>
                  <a:gd name="T7" fmla="*/ 4 h 792"/>
                  <a:gd name="T8" fmla="*/ 1 w 990"/>
                  <a:gd name="T9" fmla="*/ 4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1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 w 2532"/>
                  <a:gd name="T5" fmla="*/ 4 h 723"/>
                  <a:gd name="T6" fmla="*/ 9 w 2532"/>
                  <a:gd name="T7" fmla="*/ 4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2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3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 w 1176"/>
                  <a:gd name="T1" fmla="*/ 0 h 606"/>
                  <a:gd name="T2" fmla="*/ 0 w 1176"/>
                  <a:gd name="T3" fmla="*/ 3 h 606"/>
                  <a:gd name="T4" fmla="*/ 1 w 1176"/>
                  <a:gd name="T5" fmla="*/ 3 h 606"/>
                  <a:gd name="T6" fmla="*/ 4 w 1176"/>
                  <a:gd name="T7" fmla="*/ 1 h 606"/>
                  <a:gd name="T8" fmla="*/ 4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4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4 w 2532"/>
                  <a:gd name="T5" fmla="*/ 2 h 723"/>
                  <a:gd name="T6" fmla="*/ 4 w 2532"/>
                  <a:gd name="T7" fmla="*/ 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5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 h 723"/>
                  <a:gd name="T6" fmla="*/ 0 w 2532"/>
                  <a:gd name="T7" fmla="*/ 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28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456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7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8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6 w 2982"/>
                  <a:gd name="T5" fmla="*/ 2 h 2442"/>
                  <a:gd name="T6" fmla="*/ 7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459" name="Picture 1118" descr="screen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0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6 w 2528"/>
                  <a:gd name="T3" fmla="*/ 1 h 455"/>
                  <a:gd name="T4" fmla="*/ 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1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2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 w 756"/>
                  <a:gd name="T1" fmla="*/ 0 h 2184"/>
                  <a:gd name="T2" fmla="*/ 1 w 756"/>
                  <a:gd name="T3" fmla="*/ 2 h 2184"/>
                  <a:gd name="T4" fmla="*/ 0 w 756"/>
                  <a:gd name="T5" fmla="*/ 2 h 2184"/>
                  <a:gd name="T6" fmla="*/ 1 w 756"/>
                  <a:gd name="T7" fmla="*/ 1 h 2184"/>
                  <a:gd name="T8" fmla="*/ 2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6 w 2773"/>
                  <a:gd name="T5" fmla="*/ 1 h 738"/>
                  <a:gd name="T6" fmla="*/ 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 w 637"/>
                  <a:gd name="T1" fmla="*/ 0 h 1659"/>
                  <a:gd name="T2" fmla="*/ 5 w 637"/>
                  <a:gd name="T3" fmla="*/ 0 h 1659"/>
                  <a:gd name="T4" fmla="*/ 1 w 637"/>
                  <a:gd name="T5" fmla="*/ 30 h 1659"/>
                  <a:gd name="T6" fmla="*/ 0 w 637"/>
                  <a:gd name="T7" fmla="*/ 29 h 1659"/>
                  <a:gd name="T8" fmla="*/ 5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9 w 2216"/>
                  <a:gd name="T5" fmla="*/ 10 h 550"/>
                  <a:gd name="T6" fmla="*/ 19 w 2216"/>
                  <a:gd name="T7" fmla="*/ 9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66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73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4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5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6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7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8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7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4 h 792"/>
                  <a:gd name="T2" fmla="*/ 4 w 990"/>
                  <a:gd name="T3" fmla="*/ 0 h 792"/>
                  <a:gd name="T4" fmla="*/ 4 w 990"/>
                  <a:gd name="T5" fmla="*/ 1 h 792"/>
                  <a:gd name="T6" fmla="*/ 0 w 990"/>
                  <a:gd name="T7" fmla="*/ 4 h 792"/>
                  <a:gd name="T8" fmla="*/ 1 w 990"/>
                  <a:gd name="T9" fmla="*/ 4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 w 2532"/>
                  <a:gd name="T5" fmla="*/ 4 h 723"/>
                  <a:gd name="T6" fmla="*/ 9 w 2532"/>
                  <a:gd name="T7" fmla="*/ 4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 w 1176"/>
                  <a:gd name="T1" fmla="*/ 0 h 606"/>
                  <a:gd name="T2" fmla="*/ 0 w 1176"/>
                  <a:gd name="T3" fmla="*/ 3 h 606"/>
                  <a:gd name="T4" fmla="*/ 1 w 1176"/>
                  <a:gd name="T5" fmla="*/ 3 h 606"/>
                  <a:gd name="T6" fmla="*/ 4 w 1176"/>
                  <a:gd name="T7" fmla="*/ 1 h 606"/>
                  <a:gd name="T8" fmla="*/ 4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4 w 2532"/>
                  <a:gd name="T5" fmla="*/ 2 h 723"/>
                  <a:gd name="T6" fmla="*/ 4 w 2532"/>
                  <a:gd name="T7" fmla="*/ 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 h 723"/>
                  <a:gd name="T6" fmla="*/ 0 w 2532"/>
                  <a:gd name="T7" fmla="*/ 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29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454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5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0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431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2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3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6 w 2982"/>
                  <a:gd name="T5" fmla="*/ 2 h 2442"/>
                  <a:gd name="T6" fmla="*/ 7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434" name="Picture 1146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5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6 w 2528"/>
                  <a:gd name="T3" fmla="*/ 1 h 455"/>
                  <a:gd name="T4" fmla="*/ 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6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2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7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 w 756"/>
                  <a:gd name="T1" fmla="*/ 0 h 2184"/>
                  <a:gd name="T2" fmla="*/ 1 w 756"/>
                  <a:gd name="T3" fmla="*/ 2 h 2184"/>
                  <a:gd name="T4" fmla="*/ 0 w 756"/>
                  <a:gd name="T5" fmla="*/ 2 h 2184"/>
                  <a:gd name="T6" fmla="*/ 1 w 756"/>
                  <a:gd name="T7" fmla="*/ 1 h 2184"/>
                  <a:gd name="T8" fmla="*/ 2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8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6 w 2773"/>
                  <a:gd name="T5" fmla="*/ 1 h 738"/>
                  <a:gd name="T6" fmla="*/ 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 w 637"/>
                  <a:gd name="T1" fmla="*/ 0 h 1659"/>
                  <a:gd name="T2" fmla="*/ 5 w 637"/>
                  <a:gd name="T3" fmla="*/ 0 h 1659"/>
                  <a:gd name="T4" fmla="*/ 1 w 637"/>
                  <a:gd name="T5" fmla="*/ 30 h 1659"/>
                  <a:gd name="T6" fmla="*/ 0 w 637"/>
                  <a:gd name="T7" fmla="*/ 29 h 1659"/>
                  <a:gd name="T8" fmla="*/ 5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9 w 2216"/>
                  <a:gd name="T5" fmla="*/ 10 h 550"/>
                  <a:gd name="T6" fmla="*/ 19 w 2216"/>
                  <a:gd name="T7" fmla="*/ 9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41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48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9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2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3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2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4 h 792"/>
                  <a:gd name="T2" fmla="*/ 4 w 990"/>
                  <a:gd name="T3" fmla="*/ 0 h 792"/>
                  <a:gd name="T4" fmla="*/ 4 w 990"/>
                  <a:gd name="T5" fmla="*/ 1 h 792"/>
                  <a:gd name="T6" fmla="*/ 0 w 990"/>
                  <a:gd name="T7" fmla="*/ 4 h 792"/>
                  <a:gd name="T8" fmla="*/ 1 w 990"/>
                  <a:gd name="T9" fmla="*/ 4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3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 w 2532"/>
                  <a:gd name="T5" fmla="*/ 4 h 723"/>
                  <a:gd name="T6" fmla="*/ 9 w 2532"/>
                  <a:gd name="T7" fmla="*/ 4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4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5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 w 1176"/>
                  <a:gd name="T1" fmla="*/ 0 h 606"/>
                  <a:gd name="T2" fmla="*/ 0 w 1176"/>
                  <a:gd name="T3" fmla="*/ 3 h 606"/>
                  <a:gd name="T4" fmla="*/ 1 w 1176"/>
                  <a:gd name="T5" fmla="*/ 3 h 606"/>
                  <a:gd name="T6" fmla="*/ 4 w 1176"/>
                  <a:gd name="T7" fmla="*/ 1 h 606"/>
                  <a:gd name="T8" fmla="*/ 4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6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4 w 2532"/>
                  <a:gd name="T5" fmla="*/ 2 h 723"/>
                  <a:gd name="T6" fmla="*/ 4 w 2532"/>
                  <a:gd name="T7" fmla="*/ 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7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 h 723"/>
                  <a:gd name="T6" fmla="*/ 0 w 2532"/>
                  <a:gd name="T7" fmla="*/ 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85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Πως συνδεόμαστε στο </a:t>
            </a:r>
            <a:r>
              <a:rPr lang="en-US" altLang="el-GR" dirty="0" smtClean="0"/>
              <a:t>Internet;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l-GR" altLang="el-GR" dirty="0" smtClean="0"/>
              <a:t>Ως οικιακοί χρήστες</a:t>
            </a:r>
            <a:r>
              <a:rPr lang="en-US" altLang="el-GR" dirty="0"/>
              <a:t>:</a:t>
            </a:r>
            <a:r>
              <a:rPr lang="el-GR" altLang="el-GR" dirty="0" smtClean="0"/>
              <a:t> με </a:t>
            </a:r>
            <a:r>
              <a:rPr lang="el-GR" altLang="el-GR" dirty="0" smtClean="0">
                <a:solidFill>
                  <a:schemeClr val="hlink"/>
                </a:solidFill>
              </a:rPr>
              <a:t>συνδέσεις σημείο-προς-σημείο (</a:t>
            </a:r>
            <a:r>
              <a:rPr lang="en-US" altLang="el-GR" dirty="0" smtClean="0">
                <a:solidFill>
                  <a:schemeClr val="hlink"/>
                </a:solidFill>
              </a:rPr>
              <a:t>point</a:t>
            </a:r>
            <a:r>
              <a:rPr lang="el-GR" altLang="el-GR" dirty="0" smtClean="0">
                <a:solidFill>
                  <a:schemeClr val="hlink"/>
                </a:solidFill>
              </a:rPr>
              <a:t>-</a:t>
            </a:r>
            <a:r>
              <a:rPr lang="en-US" altLang="el-GR" dirty="0" smtClean="0">
                <a:solidFill>
                  <a:schemeClr val="hlink"/>
                </a:solidFill>
              </a:rPr>
              <a:t>to</a:t>
            </a:r>
            <a:r>
              <a:rPr lang="el-GR" altLang="el-GR" dirty="0" smtClean="0">
                <a:solidFill>
                  <a:schemeClr val="hlink"/>
                </a:solidFill>
              </a:rPr>
              <a:t>-</a:t>
            </a:r>
            <a:r>
              <a:rPr lang="en-US" altLang="el-GR" dirty="0" smtClean="0">
                <a:solidFill>
                  <a:schemeClr val="hlink"/>
                </a:solidFill>
              </a:rPr>
              <a:t>point) </a:t>
            </a:r>
            <a:r>
              <a:rPr lang="el-GR" altLang="el-GR" dirty="0" smtClean="0"/>
              <a:t>τύπου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xDSL</a:t>
            </a:r>
            <a:r>
              <a:rPr lang="el-GR" altLang="el-GR" dirty="0" smtClean="0"/>
              <a:t> (περισσότερα στη συνέχεια)</a:t>
            </a:r>
            <a:endParaRPr lang="en-US" altLang="el-GR" dirty="0" smtClean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l-GR" altLang="el-GR" dirty="0" smtClean="0"/>
              <a:t>Ως </a:t>
            </a:r>
            <a:r>
              <a:rPr lang="el-GR" altLang="el-GR" dirty="0" smtClean="0">
                <a:solidFill>
                  <a:schemeClr val="hlink"/>
                </a:solidFill>
              </a:rPr>
              <a:t>δίκτυα οργανισμών/εταιρειών</a:t>
            </a:r>
            <a:r>
              <a:rPr lang="el-GR" altLang="el-GR" dirty="0" smtClean="0">
                <a:solidFill>
                  <a:srgbClr val="FF0000"/>
                </a:solidFill>
              </a:rPr>
              <a:t>:</a:t>
            </a:r>
            <a:r>
              <a:rPr lang="el-GR" altLang="el-GR" dirty="0" smtClean="0"/>
              <a:t> με χρήση τεχνολογιών </a:t>
            </a:r>
            <a:r>
              <a:rPr lang="el-GR" altLang="el-GR" dirty="0" smtClean="0">
                <a:solidFill>
                  <a:srgbClr val="FF0000"/>
                </a:solidFill>
              </a:rPr>
              <a:t>τοπικών δικτύων </a:t>
            </a:r>
            <a:r>
              <a:rPr lang="el-GR" altLang="el-GR" dirty="0" smtClean="0"/>
              <a:t>(ενσύρματων και ασύρματων), </a:t>
            </a:r>
            <a:r>
              <a:rPr lang="el-GR" altLang="el-GR" dirty="0" smtClean="0">
                <a:solidFill>
                  <a:srgbClr val="FF0000"/>
                </a:solidFill>
              </a:rPr>
              <a:t>δρομολογητών</a:t>
            </a:r>
            <a:r>
              <a:rPr lang="el-GR" altLang="el-GR" dirty="0" smtClean="0"/>
              <a:t> (</a:t>
            </a:r>
            <a:r>
              <a:rPr lang="en-US" altLang="el-GR" dirty="0" smtClean="0"/>
              <a:t>routers</a:t>
            </a:r>
            <a:r>
              <a:rPr lang="el-GR" altLang="el-GR" dirty="0" smtClean="0"/>
              <a:t>) και </a:t>
            </a:r>
            <a:r>
              <a:rPr lang="el-GR" altLang="el-GR" dirty="0" smtClean="0">
                <a:solidFill>
                  <a:srgbClr val="FF0000"/>
                </a:solidFill>
              </a:rPr>
              <a:t>τηλεπικοινωνιακών κυκλωμάτων ευρείας περιοχής </a:t>
            </a:r>
            <a:r>
              <a:rPr lang="el-GR" altLang="el-GR" dirty="0" smtClean="0"/>
              <a:t>(</a:t>
            </a:r>
            <a:r>
              <a:rPr lang="en-US" altLang="el-GR" dirty="0" smtClean="0"/>
              <a:t>wide area communication links</a:t>
            </a:r>
            <a:r>
              <a:rPr lang="el-GR" altLang="el-GR" dirty="0" smtClean="0"/>
              <a:t>)</a:t>
            </a:r>
            <a:r>
              <a:rPr lang="en-US" altLang="el-GR" dirty="0" smtClean="0"/>
              <a:t> </a:t>
            </a:r>
            <a:r>
              <a:rPr lang="el-GR" altLang="el-GR" dirty="0" smtClean="0"/>
              <a:t>σε περιφερειακούς </a:t>
            </a:r>
            <a:r>
              <a:rPr lang="el-GR" altLang="el-GR" dirty="0" err="1" smtClean="0"/>
              <a:t>παροχείς</a:t>
            </a:r>
            <a:r>
              <a:rPr lang="el-GR" altLang="el-GR" dirty="0" smtClean="0"/>
              <a:t> υπηρεσιών </a:t>
            </a:r>
            <a:r>
              <a:rPr lang="en-US" altLang="el-GR" dirty="0" smtClean="0"/>
              <a:t>Internet</a:t>
            </a:r>
            <a:r>
              <a:rPr lang="el-GR" altLang="el-GR" dirty="0" smtClean="0"/>
              <a:t> (</a:t>
            </a:r>
            <a:r>
              <a:rPr lang="en-US" altLang="el-GR" dirty="0" smtClean="0">
                <a:solidFill>
                  <a:srgbClr val="FF0000"/>
                </a:solidFill>
              </a:rPr>
              <a:t>Internet Service Providers - ISPs</a:t>
            </a:r>
            <a:r>
              <a:rPr lang="el-GR" altLang="el-GR" dirty="0" smtClean="0"/>
              <a:t>)</a:t>
            </a:r>
            <a:endParaRPr lang="en-US" altLang="el-GR" dirty="0" smtClean="0"/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altLang="el-GR" dirty="0" smtClean="0"/>
              <a:t>μέσω αυτών και των συνδέσεών τους με κεντρικούς </a:t>
            </a:r>
            <a:r>
              <a:rPr lang="en-US" altLang="el-GR" dirty="0" smtClean="0"/>
              <a:t>ISPs </a:t>
            </a:r>
            <a:r>
              <a:rPr lang="el-GR" altLang="el-GR" dirty="0" smtClean="0"/>
              <a:t>με όλους τους χρήστες του </a:t>
            </a:r>
            <a:r>
              <a:rPr lang="en-US" altLang="el-GR" dirty="0" smtClean="0"/>
              <a:t>Internet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Ιστορική Αναδρομή για το Διαδίκτυο - Ι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766888"/>
            <a:ext cx="8424863" cy="42195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</a:pPr>
            <a:r>
              <a:rPr lang="el-GR" altLang="el-GR" dirty="0" smtClean="0"/>
              <a:t>1962: προτείνεται η </a:t>
            </a:r>
            <a:r>
              <a:rPr lang="el-GR" altLang="el-GR" dirty="0" smtClean="0">
                <a:solidFill>
                  <a:schemeClr val="hlink"/>
                </a:solidFill>
              </a:rPr>
              <a:t>μεταγωγή πακέτων</a:t>
            </a:r>
            <a:r>
              <a:rPr lang="el-GR" altLang="el-GR" dirty="0" smtClean="0"/>
              <a:t> (</a:t>
            </a:r>
            <a:r>
              <a:rPr lang="el-GR" altLang="el-GR" dirty="0" err="1" smtClean="0"/>
              <a:t>Paul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Baran</a:t>
            </a:r>
            <a:r>
              <a:rPr lang="el-GR" altLang="el-GR" dirty="0" smtClean="0"/>
              <a:t> – </a:t>
            </a:r>
            <a:r>
              <a:rPr lang="el-GR" altLang="el-GR" dirty="0" err="1" smtClean="0"/>
              <a:t>Rand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Corporation</a:t>
            </a:r>
            <a:r>
              <a:rPr lang="el-GR" altLang="el-GR" dirty="0" smtClean="0"/>
              <a:t>)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</a:pPr>
            <a:r>
              <a:rPr lang="el-GR" altLang="el-GR" dirty="0" smtClean="0"/>
              <a:t>1969: συνδέονται οι τέσσερις πρώτοι κόμβοι του </a:t>
            </a:r>
            <a:r>
              <a:rPr lang="el-GR" altLang="el-GR" dirty="0" smtClean="0">
                <a:solidFill>
                  <a:schemeClr val="hlink"/>
                </a:solidFill>
              </a:rPr>
              <a:t>ARPANET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</a:pPr>
            <a:r>
              <a:rPr lang="el-GR" altLang="el-GR" dirty="0" smtClean="0"/>
              <a:t>1974: δημοσιεύονται οι βασικοί μηχανισμοί του </a:t>
            </a:r>
            <a:r>
              <a:rPr lang="el-GR" altLang="el-GR" dirty="0" smtClean="0">
                <a:solidFill>
                  <a:schemeClr val="hlink"/>
                </a:solidFill>
              </a:rPr>
              <a:t>TCP</a:t>
            </a:r>
            <a:r>
              <a:rPr lang="el-GR" altLang="el-GR" dirty="0" smtClean="0"/>
              <a:t> (</a:t>
            </a:r>
            <a:r>
              <a:rPr lang="el-GR" altLang="el-GR" dirty="0" err="1" smtClean="0"/>
              <a:t>Vint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Cerf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Bob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Kahn</a:t>
            </a:r>
            <a:r>
              <a:rPr lang="el-GR" altLang="el-GR" dirty="0" smtClean="0"/>
              <a:t>)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</a:pPr>
            <a:r>
              <a:rPr lang="el-GR" altLang="el-GR" dirty="0" smtClean="0"/>
              <a:t>1982: ορίζεται το σύνολο </a:t>
            </a:r>
            <a:r>
              <a:rPr lang="el-GR" altLang="el-GR" dirty="0" smtClean="0">
                <a:solidFill>
                  <a:schemeClr val="hlink"/>
                </a:solidFill>
              </a:rPr>
              <a:t>πρωτοκόλλων TCP/IP</a:t>
            </a:r>
            <a:r>
              <a:rPr lang="el-GR" altLang="el-GR" dirty="0" smtClean="0"/>
              <a:t> (</a:t>
            </a:r>
            <a:r>
              <a:rPr lang="en-GB" altLang="el-GR" dirty="0" smtClean="0"/>
              <a:t>TCP/IP protocol suite) </a:t>
            </a:r>
            <a:r>
              <a:rPr lang="el-GR" altLang="el-GR" dirty="0" smtClean="0"/>
              <a:t>για το ARPANET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</a:pPr>
            <a:r>
              <a:rPr lang="el-GR" altLang="el-GR" dirty="0" smtClean="0"/>
              <a:t>1984: εισάγεται το </a:t>
            </a:r>
            <a:r>
              <a:rPr lang="el-GR" altLang="el-GR" dirty="0" smtClean="0">
                <a:solidFill>
                  <a:schemeClr val="hlink"/>
                </a:solidFill>
              </a:rPr>
              <a:t>σύστημα ονομάτων περιοχών (</a:t>
            </a:r>
            <a:r>
              <a:rPr lang="el-GR" altLang="el-GR" dirty="0" err="1" smtClean="0">
                <a:solidFill>
                  <a:schemeClr val="hlink"/>
                </a:solidFill>
              </a:rPr>
              <a:t>Domain</a:t>
            </a:r>
            <a:r>
              <a:rPr lang="el-GR" altLang="el-GR" dirty="0" smtClean="0">
                <a:solidFill>
                  <a:schemeClr val="hlink"/>
                </a:solidFill>
              </a:rPr>
              <a:t> </a:t>
            </a:r>
            <a:r>
              <a:rPr lang="el-GR" altLang="el-GR" dirty="0" err="1" smtClean="0">
                <a:solidFill>
                  <a:schemeClr val="hlink"/>
                </a:solidFill>
              </a:rPr>
              <a:t>Name</a:t>
            </a:r>
            <a:r>
              <a:rPr lang="el-GR" altLang="el-GR" dirty="0" smtClean="0">
                <a:solidFill>
                  <a:schemeClr val="hlink"/>
                </a:solidFill>
              </a:rPr>
              <a:t> </a:t>
            </a:r>
            <a:r>
              <a:rPr lang="el-GR" altLang="el-GR" dirty="0" err="1" smtClean="0">
                <a:solidFill>
                  <a:schemeClr val="hlink"/>
                </a:solidFill>
              </a:rPr>
              <a:t>System</a:t>
            </a:r>
            <a:r>
              <a:rPr lang="el-GR" altLang="el-GR" dirty="0" smtClean="0">
                <a:solidFill>
                  <a:schemeClr val="hlink"/>
                </a:solidFill>
              </a:rPr>
              <a:t> - DNS)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Ιστορική Αναδρομή για το Διαδίκτυο - ΙΙ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altLang="el-GR" dirty="0" smtClean="0"/>
              <a:t>1986: δημιουργείται το </a:t>
            </a:r>
            <a:r>
              <a:rPr lang="el-GR" altLang="el-GR" dirty="0" smtClean="0">
                <a:solidFill>
                  <a:schemeClr val="hlink"/>
                </a:solidFill>
              </a:rPr>
              <a:t>NFSNET (στα 56 </a:t>
            </a:r>
            <a:r>
              <a:rPr lang="el-GR" altLang="el-GR" dirty="0" err="1" smtClean="0">
                <a:solidFill>
                  <a:schemeClr val="hlink"/>
                </a:solidFill>
              </a:rPr>
              <a:t>Κbps</a:t>
            </a:r>
            <a:r>
              <a:rPr lang="el-GR" altLang="el-GR" dirty="0" smtClean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l-GR" altLang="el-GR" dirty="0" smtClean="0"/>
              <a:t>1992: δημοσιοποιείται ο Παγκόσμιος Ιστός </a:t>
            </a:r>
            <a:r>
              <a:rPr lang="el-GR" altLang="el-GR" dirty="0" smtClean="0">
                <a:solidFill>
                  <a:schemeClr val="hlink"/>
                </a:solidFill>
              </a:rPr>
              <a:t>(</a:t>
            </a:r>
            <a:r>
              <a:rPr lang="en-GB" altLang="el-GR" dirty="0" smtClean="0">
                <a:solidFill>
                  <a:schemeClr val="hlink"/>
                </a:solidFill>
              </a:rPr>
              <a:t>World Wide Web</a:t>
            </a:r>
            <a:r>
              <a:rPr lang="el-GR" altLang="el-GR" dirty="0" smtClean="0">
                <a:solidFill>
                  <a:schemeClr val="hlink"/>
                </a:solidFill>
              </a:rPr>
              <a:t> – WWW)</a:t>
            </a:r>
            <a:r>
              <a:rPr lang="en-GB" altLang="el-GR" dirty="0" smtClean="0"/>
              <a:t>, </a:t>
            </a:r>
            <a:r>
              <a:rPr lang="el-GR" altLang="el-GR" dirty="0" smtClean="0"/>
              <a:t>(</a:t>
            </a:r>
            <a:r>
              <a:rPr lang="el-GR" altLang="el-GR" dirty="0" err="1" smtClean="0"/>
              <a:t>Tim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Berners</a:t>
            </a:r>
            <a:r>
              <a:rPr lang="el-GR" altLang="el-GR" dirty="0" smtClean="0"/>
              <a:t>-</a:t>
            </a:r>
            <a:r>
              <a:rPr lang="el-GR" altLang="el-GR" dirty="0" err="1" smtClean="0"/>
              <a:t>Lee</a:t>
            </a:r>
            <a:r>
              <a:rPr lang="en-GB" altLang="el-GR" dirty="0" smtClean="0"/>
              <a:t>,</a:t>
            </a:r>
            <a:r>
              <a:rPr lang="el-GR" altLang="el-GR" dirty="0" smtClean="0"/>
              <a:t> CERN)</a:t>
            </a:r>
          </a:p>
          <a:p>
            <a:pPr>
              <a:lnSpc>
                <a:spcPct val="110000"/>
              </a:lnSpc>
            </a:pPr>
            <a:r>
              <a:rPr lang="el-GR" altLang="el-GR" dirty="0" smtClean="0"/>
              <a:t>2005: GENI (</a:t>
            </a:r>
            <a:r>
              <a:rPr lang="en-GB" altLang="el-GR" dirty="0" smtClean="0"/>
              <a:t>Global Environment for Network Innovations</a:t>
            </a:r>
            <a:r>
              <a:rPr lang="el-GR" altLang="el-GR" dirty="0" smtClean="0"/>
              <a:t>) ξεκινά μεγάλης κλίμακας</a:t>
            </a:r>
            <a:r>
              <a:rPr lang="en-GB" altLang="el-GR" dirty="0" smtClean="0"/>
              <a:t> </a:t>
            </a:r>
            <a:r>
              <a:rPr lang="el-GR" altLang="el-GR" dirty="0" smtClean="0"/>
              <a:t>προσπάθεια «εξέλιξης» του Internet με ανοικτή την προοπτική ανάπτυξης ενός</a:t>
            </a:r>
            <a:r>
              <a:rPr lang="en-GB" altLang="el-GR" dirty="0" smtClean="0"/>
              <a:t> </a:t>
            </a:r>
            <a:r>
              <a:rPr lang="el-GR" altLang="el-GR" dirty="0" smtClean="0"/>
              <a:t>νέου διαδικτύου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άκρες του δικτύου: Τελικά συστήματα, δίκτυα πρόσβασης, τηλεπικοινωνιακά κυκλώματα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9258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3429" y="201613"/>
            <a:ext cx="8538709" cy="1182687"/>
          </a:xfrm>
        </p:spPr>
        <p:txBody>
          <a:bodyPr/>
          <a:lstStyle/>
          <a:p>
            <a:pPr eaLnBrk="1" hangingPunct="1"/>
            <a:r>
              <a:rPr lang="el-GR" altLang="el-GR" sz="4000" dirty="0" smtClean="0"/>
              <a:t>Μια πιο προσεκτική ματιά στη δομή του δικτύου</a:t>
            </a:r>
            <a:endParaRPr lang="en-US" altLang="el-GR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6056" y="1546225"/>
            <a:ext cx="4818743" cy="2145766"/>
          </a:xfrm>
        </p:spPr>
        <p:txBody>
          <a:bodyPr/>
          <a:lstStyle/>
          <a:p>
            <a:pPr marL="449263" indent="-449263" eaLnBrk="1" hangingPunct="1">
              <a:buSzPct val="75000"/>
            </a:pPr>
            <a:r>
              <a:rPr lang="el-GR" altLang="el-GR" i="1" dirty="0" smtClean="0">
                <a:solidFill>
                  <a:srgbClr val="FF0000"/>
                </a:solidFill>
              </a:rPr>
              <a:t>Στην άκρη του δικτύου</a:t>
            </a:r>
            <a:r>
              <a:rPr lang="en-US" altLang="el-GR" i="1" dirty="0" smtClean="0">
                <a:solidFill>
                  <a:srgbClr val="FF0000"/>
                </a:solidFill>
              </a:rPr>
              <a:t>:</a:t>
            </a:r>
          </a:p>
          <a:p>
            <a:pPr marL="711200" lvl="1" indent="-261938" eaLnBrk="1" hangingPunct="1">
              <a:buSzPct val="75000"/>
            </a:pPr>
            <a:r>
              <a:rPr lang="el-GR" altLang="el-GR" dirty="0" smtClean="0">
                <a:ea typeface="MS PGothic" pitchFamily="34" charset="-128"/>
              </a:rPr>
              <a:t>Κόμβοι (</a:t>
            </a:r>
            <a:r>
              <a:rPr lang="en-US" altLang="el-GR" dirty="0" smtClean="0">
                <a:ea typeface="MS PGothic" pitchFamily="34" charset="-128"/>
              </a:rPr>
              <a:t>hosts</a:t>
            </a:r>
            <a:r>
              <a:rPr lang="el-GR" altLang="el-GR" dirty="0" smtClean="0">
                <a:ea typeface="MS PGothic" pitchFamily="34" charset="-128"/>
              </a:rPr>
              <a:t>)</a:t>
            </a:r>
            <a:r>
              <a:rPr lang="en-US" altLang="el-GR" dirty="0" smtClean="0">
                <a:ea typeface="MS PGothic" pitchFamily="34" charset="-128"/>
              </a:rPr>
              <a:t>: </a:t>
            </a:r>
            <a:r>
              <a:rPr lang="el-GR" altLang="el-GR" dirty="0" smtClean="0">
                <a:ea typeface="MS PGothic" pitchFamily="34" charset="-128"/>
              </a:rPr>
              <a:t>πελάτες και εξυπηρετητές</a:t>
            </a:r>
            <a:r>
              <a:rPr lang="en-US" altLang="el-GR" dirty="0" smtClean="0">
                <a:ea typeface="MS PGothic" pitchFamily="34" charset="-128"/>
              </a:rPr>
              <a:t> (clients and servers)</a:t>
            </a:r>
          </a:p>
          <a:p>
            <a:pPr marL="711200" lvl="1" indent="-261938" eaLnBrk="1" hangingPunct="1">
              <a:buSzPct val="75000"/>
            </a:pPr>
            <a:r>
              <a:rPr lang="el-GR" altLang="el-GR" dirty="0" smtClean="0">
                <a:ea typeface="MS PGothic" pitchFamily="34" charset="-128"/>
              </a:rPr>
              <a:t>Οι εξυπηρετητές βρίσκονται συνήθως σε κέντρα δεδομένων (</a:t>
            </a:r>
            <a:r>
              <a:rPr lang="en-US" altLang="el-GR" dirty="0" smtClean="0">
                <a:ea typeface="MS PGothic" pitchFamily="34" charset="-128"/>
              </a:rPr>
              <a:t>data centers</a:t>
            </a:r>
            <a:r>
              <a:rPr lang="el-GR" altLang="el-GR" dirty="0" smtClean="0">
                <a:ea typeface="MS PGothic" pitchFamily="34" charset="-128"/>
              </a:rPr>
              <a:t>)</a:t>
            </a:r>
            <a:endParaRPr lang="en-US" altLang="el-GR" dirty="0" smtClean="0">
              <a:ea typeface="MS PGothic" pitchFamily="34" charset="-128"/>
            </a:endParaRPr>
          </a:p>
        </p:txBody>
      </p:sp>
      <p:sp>
        <p:nvSpPr>
          <p:cNvPr id="10088" name="Rectangle 872"/>
          <p:cNvSpPr>
            <a:spLocks noChangeArrowheads="1"/>
          </p:cNvSpPr>
          <p:nvPr/>
        </p:nvSpPr>
        <p:spPr bwMode="auto">
          <a:xfrm>
            <a:off x="454025" y="3790299"/>
            <a:ext cx="4596946" cy="121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49263" indent="-449263" defTabSz="762000" eaLnBrk="1" hangingPunct="1">
              <a:buSzPct val="75000"/>
              <a:tabLst>
                <a:tab pos="623888" algn="l"/>
              </a:tabLst>
            </a:pPr>
            <a:r>
              <a:rPr lang="el-GR" altLang="el-GR" b="0" i="1" dirty="0">
                <a:solidFill>
                  <a:srgbClr val="FF0000"/>
                </a:solidFill>
                <a:latin typeface="+mn-lt"/>
                <a:cs typeface="+mn-cs"/>
              </a:rPr>
              <a:t>Δίκτυα πρόσβασης</a:t>
            </a:r>
            <a:r>
              <a:rPr lang="en-US" altLang="el-GR" b="0" i="1" dirty="0">
                <a:solidFill>
                  <a:srgbClr val="FF0000"/>
                </a:solidFill>
                <a:latin typeface="+mn-lt"/>
                <a:cs typeface="+mn-cs"/>
              </a:rPr>
              <a:t>, </a:t>
            </a:r>
            <a:r>
              <a:rPr lang="el-GR" altLang="el-GR" b="0" i="1" dirty="0">
                <a:solidFill>
                  <a:srgbClr val="FF0000"/>
                </a:solidFill>
                <a:latin typeface="+mn-lt"/>
                <a:cs typeface="+mn-cs"/>
              </a:rPr>
              <a:t>φυσικά μέσα</a:t>
            </a:r>
            <a:r>
              <a:rPr lang="en-US" altLang="el-GR" b="0" i="1" dirty="0">
                <a:solidFill>
                  <a:srgbClr val="FF0000"/>
                </a:solidFill>
                <a:latin typeface="+mn-lt"/>
                <a:cs typeface="+mn-cs"/>
              </a:rPr>
              <a:t>: </a:t>
            </a:r>
            <a:r>
              <a:rPr lang="el-GR" altLang="el-GR" b="0" i="1" dirty="0">
                <a:latin typeface="+mn-lt"/>
                <a:cs typeface="+mn-cs"/>
              </a:rPr>
              <a:t>ενσύρματα</a:t>
            </a:r>
            <a:r>
              <a:rPr lang="en-US" altLang="el-GR" b="0" i="1" dirty="0">
                <a:latin typeface="+mn-lt"/>
                <a:cs typeface="+mn-cs"/>
              </a:rPr>
              <a:t>, </a:t>
            </a:r>
            <a:r>
              <a:rPr lang="el-GR" altLang="el-GR" b="0" i="1" dirty="0">
                <a:latin typeface="+mn-lt"/>
                <a:cs typeface="+mn-cs"/>
              </a:rPr>
              <a:t>ασύρματα</a:t>
            </a:r>
            <a:r>
              <a:rPr lang="en-US" altLang="el-GR" b="0" i="1" dirty="0">
                <a:latin typeface="+mn-lt"/>
                <a:cs typeface="+mn-cs"/>
              </a:rPr>
              <a:t> </a:t>
            </a:r>
            <a:r>
              <a:rPr lang="el-GR" altLang="el-GR" b="0" i="1" dirty="0">
                <a:latin typeface="+mn-lt"/>
                <a:cs typeface="+mn-cs"/>
              </a:rPr>
              <a:t>κυκλώματα επικοινωνίας</a:t>
            </a:r>
            <a:endParaRPr lang="en-US" altLang="el-GR" b="0" i="1" dirty="0">
              <a:latin typeface="+mn-lt"/>
              <a:cs typeface="+mn-cs"/>
            </a:endParaRPr>
          </a:p>
        </p:txBody>
      </p:sp>
      <p:sp>
        <p:nvSpPr>
          <p:cNvPr id="10089" name="Rectangle 873"/>
          <p:cNvSpPr>
            <a:spLocks noChangeArrowheads="1"/>
          </p:cNvSpPr>
          <p:nvPr/>
        </p:nvSpPr>
        <p:spPr bwMode="auto">
          <a:xfrm>
            <a:off x="566057" y="5006741"/>
            <a:ext cx="4949371" cy="137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628650" indent="-1714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63538" indent="-363538" defTabSz="762000" eaLnBrk="1" hangingPunct="1">
              <a:buSzPct val="75000"/>
            </a:pPr>
            <a:r>
              <a:rPr lang="el-GR" altLang="el-GR" b="0" i="1" dirty="0">
                <a:solidFill>
                  <a:srgbClr val="FF0000"/>
                </a:solidFill>
                <a:latin typeface="+mn-lt"/>
                <a:cs typeface="+mn-cs"/>
              </a:rPr>
              <a:t>Πυρήνας του δικτύου</a:t>
            </a:r>
            <a:r>
              <a:rPr lang="en-US" altLang="el-GR" b="0" i="1" dirty="0">
                <a:solidFill>
                  <a:srgbClr val="FF0000"/>
                </a:solidFill>
                <a:latin typeface="+mn-lt"/>
                <a:cs typeface="+mn-cs"/>
              </a:rPr>
              <a:t>: </a:t>
            </a:r>
          </a:p>
          <a:p>
            <a:pPr marL="711200" lvl="1" indent="-347663" defTabSz="762000" eaLnBrk="1" hangingPunct="1">
              <a:lnSpc>
                <a:spcPct val="85000"/>
              </a:lnSpc>
              <a:buSzPct val="75000"/>
            </a:pPr>
            <a:r>
              <a:rPr lang="el-GR" altLang="el-GR" b="0" dirty="0">
                <a:latin typeface="+mn-lt"/>
                <a:ea typeface="MS PGothic" pitchFamily="34" charset="-128"/>
              </a:rPr>
              <a:t>Διασυνδεδεμένοι δρομολογητές</a:t>
            </a:r>
            <a:endParaRPr lang="en-US" altLang="el-GR" b="0" dirty="0">
              <a:latin typeface="+mn-lt"/>
              <a:ea typeface="MS PGothic" pitchFamily="34" charset="-128"/>
            </a:endParaRPr>
          </a:p>
          <a:p>
            <a:pPr marL="711200" lvl="1" indent="-347663" defTabSz="762000" eaLnBrk="1" hangingPunct="1">
              <a:lnSpc>
                <a:spcPct val="85000"/>
              </a:lnSpc>
              <a:buSzPct val="75000"/>
            </a:pPr>
            <a:r>
              <a:rPr lang="el-GR" altLang="el-GR" b="0" dirty="0">
                <a:latin typeface="+mn-lt"/>
                <a:ea typeface="MS PGothic" pitchFamily="34" charset="-128"/>
              </a:rPr>
              <a:t>Δίκτυο των δικτύων!</a:t>
            </a:r>
            <a:endParaRPr lang="en-US" altLang="el-GR" b="0" dirty="0">
              <a:latin typeface="+mn-lt"/>
              <a:ea typeface="MS PGothic" pitchFamily="34" charset="-128"/>
            </a:endParaRPr>
          </a:p>
        </p:txBody>
      </p:sp>
      <p:grpSp>
        <p:nvGrpSpPr>
          <p:cNvPr id="17414" name="Group 733"/>
          <p:cNvGrpSpPr>
            <a:grpSpLocks/>
          </p:cNvGrpSpPr>
          <p:nvPr/>
        </p:nvGrpSpPr>
        <p:grpSpPr bwMode="auto">
          <a:xfrm>
            <a:off x="5635625" y="1384300"/>
            <a:ext cx="4014728" cy="4747137"/>
            <a:chOff x="5202238" y="1384300"/>
            <a:chExt cx="3705010" cy="4747137"/>
          </a:xfrm>
        </p:grpSpPr>
        <p:sp>
          <p:nvSpPr>
            <p:cNvPr id="17415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16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17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418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17768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7769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solidFill>
                    <a:srgbClr val="00CCFF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17419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20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21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22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23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24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25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26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27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28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29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30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31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32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33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34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35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36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37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38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39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40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41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42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43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44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45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46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47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448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17766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767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7449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17764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765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7450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17762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763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7451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17760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761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17452" name="Picture 603" descr="car_icon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53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17758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759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54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1775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775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775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17753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7756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757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7754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755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7455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1774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774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774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17745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7748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749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7746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747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7456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1773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773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773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17737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7740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741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7738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739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7457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1772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772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772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17729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7732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733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7730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731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7458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459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1771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771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772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17721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7724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725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7722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723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7460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1771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771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771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17713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7716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717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7714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715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7461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1770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770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770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17705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7708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709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7706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707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7462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1769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769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769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17697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7700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701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7698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699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7463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1768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768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768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17689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7692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693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7690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691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7464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1767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767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768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17681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7684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685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7682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683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7465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1767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767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767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17673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7676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677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7674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675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7466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1766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766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766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17665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7668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669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7666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667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7467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17660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661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68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17658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659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69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17640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1764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764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764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764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764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764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764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765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765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765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765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765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765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765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765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pic>
            <p:nvPicPr>
              <p:cNvPr id="1764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642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sp>
          <p:nvSpPr>
            <p:cNvPr id="17470" name="Text Box 580"/>
            <p:cNvSpPr txBox="1">
              <a:spLocks noChangeArrowheads="1"/>
            </p:cNvSpPr>
            <p:nvPr/>
          </p:nvSpPr>
          <p:spPr bwMode="auto">
            <a:xfrm>
              <a:off x="6039373" y="1384300"/>
              <a:ext cx="13864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κινητό δίκτυο</a:t>
              </a:r>
              <a:endParaRPr lang="en-US" altLang="el-GR" sz="1600" dirty="0">
                <a:ea typeface="MS PGothic" pitchFamily="34" charset="-128"/>
              </a:endParaRPr>
            </a:p>
          </p:txBody>
        </p:sp>
        <p:sp>
          <p:nvSpPr>
            <p:cNvPr id="17471" name="Text Box 580"/>
            <p:cNvSpPr txBox="1">
              <a:spLocks noChangeArrowheads="1"/>
            </p:cNvSpPr>
            <p:nvPr/>
          </p:nvSpPr>
          <p:spPr bwMode="auto">
            <a:xfrm>
              <a:off x="7418741" y="2071688"/>
              <a:ext cx="13931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 dirty="0" smtClean="0">
                  <a:ea typeface="MS PGothic" pitchFamily="34" charset="-128"/>
                </a:rPr>
                <a:t> </a:t>
              </a:r>
              <a:r>
                <a:rPr lang="el-GR" altLang="el-GR" sz="1600" dirty="0" smtClean="0">
                  <a:ea typeface="MS PGothic" pitchFamily="34" charset="-128"/>
                </a:rPr>
                <a:t>κομβικός </a:t>
              </a:r>
              <a:r>
                <a:rPr lang="en-US" altLang="el-GR" sz="1600" dirty="0" smtClean="0">
                  <a:ea typeface="MS PGothic" pitchFamily="34" charset="-128"/>
                </a:rPr>
                <a:t>ISP</a:t>
              </a:r>
              <a:endParaRPr lang="en-US" altLang="el-GR" sz="1600" dirty="0">
                <a:ea typeface="MS PGothic" pitchFamily="34" charset="-128"/>
              </a:endParaRPr>
            </a:p>
          </p:txBody>
        </p:sp>
        <p:sp>
          <p:nvSpPr>
            <p:cNvPr id="17472" name="Text Box 580"/>
            <p:cNvSpPr txBox="1">
              <a:spLocks noChangeArrowheads="1"/>
            </p:cNvSpPr>
            <p:nvPr/>
          </p:nvSpPr>
          <p:spPr bwMode="auto">
            <a:xfrm>
              <a:off x="7056653" y="3298825"/>
              <a:ext cx="18505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περιφερειακός </a:t>
              </a:r>
              <a:r>
                <a:rPr lang="en-US" altLang="el-GR" sz="1600" dirty="0" smtClean="0">
                  <a:ea typeface="MS PGothic" pitchFamily="34" charset="-128"/>
                </a:rPr>
                <a:t>ISP</a:t>
              </a:r>
              <a:endParaRPr lang="en-US" altLang="el-GR" sz="1600" dirty="0">
                <a:ea typeface="MS PGothic" pitchFamily="34" charset="-128"/>
              </a:endParaRPr>
            </a:p>
          </p:txBody>
        </p:sp>
        <p:sp>
          <p:nvSpPr>
            <p:cNvPr id="17473" name="Text Box 580"/>
            <p:cNvSpPr txBox="1">
              <a:spLocks noChangeArrowheads="1"/>
            </p:cNvSpPr>
            <p:nvPr/>
          </p:nvSpPr>
          <p:spPr bwMode="auto">
            <a:xfrm>
              <a:off x="6358089" y="2963863"/>
              <a:ext cx="828371" cy="48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οικιακό</a:t>
              </a:r>
              <a:endParaRPr lang="en-US" altLang="el-GR" sz="1600" dirty="0">
                <a:ea typeface="MS PGothic" pitchFamily="34" charset="-128"/>
              </a:endParaRP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δίκτυο</a:t>
              </a:r>
              <a:endParaRPr lang="en-US" altLang="el-GR" sz="1600" dirty="0">
                <a:ea typeface="MS PGothic" pitchFamily="34" charset="-128"/>
              </a:endParaRPr>
            </a:p>
          </p:txBody>
        </p:sp>
        <p:sp>
          <p:nvSpPr>
            <p:cNvPr id="17474" name="Text Box 580"/>
            <p:cNvSpPr txBox="1">
              <a:spLocks noChangeArrowheads="1"/>
            </p:cNvSpPr>
            <p:nvPr/>
          </p:nvSpPr>
          <p:spPr bwMode="auto">
            <a:xfrm>
              <a:off x="5605140" y="5645150"/>
              <a:ext cx="1254775" cy="48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δίκτυο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οργανισμού</a:t>
              </a:r>
              <a:endParaRPr lang="en-US" altLang="el-GR" sz="1600" dirty="0">
                <a:ea typeface="MS PGothic" pitchFamily="34" charset="-128"/>
              </a:endParaRPr>
            </a:p>
          </p:txBody>
        </p:sp>
        <p:grpSp>
          <p:nvGrpSpPr>
            <p:cNvPr id="17475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1760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5 w 354"/>
                  <a:gd name="T1" fmla="*/ 0 h 2742"/>
                  <a:gd name="T2" fmla="*/ 24 w 354"/>
                  <a:gd name="T3" fmla="*/ 38 h 2742"/>
                  <a:gd name="T4" fmla="*/ 24 w 354"/>
                  <a:gd name="T5" fmla="*/ 295 h 2742"/>
                  <a:gd name="T6" fmla="*/ 0 w 354"/>
                  <a:gd name="T7" fmla="*/ 309 h 2742"/>
                  <a:gd name="T8" fmla="*/ 5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60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761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4 w 211"/>
                  <a:gd name="T3" fmla="*/ 25 h 2537"/>
                  <a:gd name="T4" fmla="*/ 2 w 211"/>
                  <a:gd name="T5" fmla="*/ 282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61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3 w 328"/>
                  <a:gd name="T3" fmla="*/ 15 h 226"/>
                  <a:gd name="T4" fmla="*/ 23 w 328"/>
                  <a:gd name="T5" fmla="*/ 27 h 226"/>
                  <a:gd name="T6" fmla="*/ 0 w 328"/>
                  <a:gd name="T7" fmla="*/ 1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61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1761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763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1763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1761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1761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763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1763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1761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761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1761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763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1763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1761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3 w 328"/>
                  <a:gd name="T3" fmla="*/ 14 h 226"/>
                  <a:gd name="T4" fmla="*/ 23 w 328"/>
                  <a:gd name="T5" fmla="*/ 25 h 226"/>
                  <a:gd name="T6" fmla="*/ 0 w 328"/>
                  <a:gd name="T7" fmla="*/ 10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1762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763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1763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1762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762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1 w 296"/>
                  <a:gd name="T3" fmla="*/ 15 h 256"/>
                  <a:gd name="T4" fmla="*/ 21 w 296"/>
                  <a:gd name="T5" fmla="*/ 28 h 256"/>
                  <a:gd name="T6" fmla="*/ 0 w 296"/>
                  <a:gd name="T7" fmla="*/ 10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62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2 w 304"/>
                  <a:gd name="T3" fmla="*/ 19 h 288"/>
                  <a:gd name="T4" fmla="*/ 20 w 304"/>
                  <a:gd name="T5" fmla="*/ 33 h 288"/>
                  <a:gd name="T6" fmla="*/ 2 w 304"/>
                  <a:gd name="T7" fmla="*/ 1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62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762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3 h 240"/>
                  <a:gd name="T2" fmla="*/ 2 w 306"/>
                  <a:gd name="T3" fmla="*/ 28 h 240"/>
                  <a:gd name="T4" fmla="*/ 22 w 306"/>
                  <a:gd name="T5" fmla="*/ 13 h 240"/>
                  <a:gd name="T6" fmla="*/ 21 w 306"/>
                  <a:gd name="T7" fmla="*/ 0 h 240"/>
                  <a:gd name="T8" fmla="*/ 0 w 306"/>
                  <a:gd name="T9" fmla="*/ 1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62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762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762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762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763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763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grpSp>
          <p:nvGrpSpPr>
            <p:cNvPr id="17476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17576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5 w 354"/>
                  <a:gd name="T1" fmla="*/ 0 h 2742"/>
                  <a:gd name="T2" fmla="*/ 24 w 354"/>
                  <a:gd name="T3" fmla="*/ 38 h 2742"/>
                  <a:gd name="T4" fmla="*/ 24 w 354"/>
                  <a:gd name="T5" fmla="*/ 295 h 2742"/>
                  <a:gd name="T6" fmla="*/ 0 w 354"/>
                  <a:gd name="T7" fmla="*/ 309 h 2742"/>
                  <a:gd name="T8" fmla="*/ 5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77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7578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4 w 211"/>
                  <a:gd name="T3" fmla="*/ 25 h 2537"/>
                  <a:gd name="T4" fmla="*/ 2 w 211"/>
                  <a:gd name="T5" fmla="*/ 282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79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3 w 328"/>
                  <a:gd name="T3" fmla="*/ 15 h 226"/>
                  <a:gd name="T4" fmla="*/ 23 w 328"/>
                  <a:gd name="T5" fmla="*/ 27 h 226"/>
                  <a:gd name="T6" fmla="*/ 0 w 328"/>
                  <a:gd name="T7" fmla="*/ 1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80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17581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7606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17607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17582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17583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7604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17605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17584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7585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17586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7602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17603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17587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3 w 328"/>
                  <a:gd name="T3" fmla="*/ 14 h 226"/>
                  <a:gd name="T4" fmla="*/ 23 w 328"/>
                  <a:gd name="T5" fmla="*/ 25 h 226"/>
                  <a:gd name="T6" fmla="*/ 0 w 328"/>
                  <a:gd name="T7" fmla="*/ 10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17588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7600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17601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17589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7590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1 w 296"/>
                  <a:gd name="T3" fmla="*/ 15 h 256"/>
                  <a:gd name="T4" fmla="*/ 21 w 296"/>
                  <a:gd name="T5" fmla="*/ 28 h 256"/>
                  <a:gd name="T6" fmla="*/ 0 w 296"/>
                  <a:gd name="T7" fmla="*/ 10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91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2 w 304"/>
                  <a:gd name="T3" fmla="*/ 19 h 288"/>
                  <a:gd name="T4" fmla="*/ 20 w 304"/>
                  <a:gd name="T5" fmla="*/ 33 h 288"/>
                  <a:gd name="T6" fmla="*/ 2 w 304"/>
                  <a:gd name="T7" fmla="*/ 1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92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7593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3 h 240"/>
                  <a:gd name="T2" fmla="*/ 2 w 306"/>
                  <a:gd name="T3" fmla="*/ 28 h 240"/>
                  <a:gd name="T4" fmla="*/ 22 w 306"/>
                  <a:gd name="T5" fmla="*/ 13 h 240"/>
                  <a:gd name="T6" fmla="*/ 21 w 306"/>
                  <a:gd name="T7" fmla="*/ 0 h 240"/>
                  <a:gd name="T8" fmla="*/ 0 w 306"/>
                  <a:gd name="T9" fmla="*/ 1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94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7595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7596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7597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7598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7599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grpSp>
          <p:nvGrpSpPr>
            <p:cNvPr id="17477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17553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54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55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6 w 2982"/>
                  <a:gd name="T5" fmla="*/ 2 h 2442"/>
                  <a:gd name="T6" fmla="*/ 7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17556" name="Picture 1020" descr="screen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57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6 w 2528"/>
                  <a:gd name="T3" fmla="*/ 1 h 455"/>
                  <a:gd name="T4" fmla="*/ 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58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2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59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 w 756"/>
                  <a:gd name="T1" fmla="*/ 0 h 2184"/>
                  <a:gd name="T2" fmla="*/ 1 w 756"/>
                  <a:gd name="T3" fmla="*/ 2 h 2184"/>
                  <a:gd name="T4" fmla="*/ 0 w 756"/>
                  <a:gd name="T5" fmla="*/ 2 h 2184"/>
                  <a:gd name="T6" fmla="*/ 1 w 756"/>
                  <a:gd name="T7" fmla="*/ 1 h 2184"/>
                  <a:gd name="T8" fmla="*/ 2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60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6 w 2773"/>
                  <a:gd name="T5" fmla="*/ 1 h 738"/>
                  <a:gd name="T6" fmla="*/ 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61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 w 637"/>
                  <a:gd name="T1" fmla="*/ 0 h 1659"/>
                  <a:gd name="T2" fmla="*/ 5 w 637"/>
                  <a:gd name="T3" fmla="*/ 0 h 1659"/>
                  <a:gd name="T4" fmla="*/ 1 w 637"/>
                  <a:gd name="T5" fmla="*/ 30 h 1659"/>
                  <a:gd name="T6" fmla="*/ 0 w 637"/>
                  <a:gd name="T7" fmla="*/ 29 h 1659"/>
                  <a:gd name="T8" fmla="*/ 5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62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9 w 2216"/>
                  <a:gd name="T5" fmla="*/ 10 h 550"/>
                  <a:gd name="T6" fmla="*/ 19 w 2216"/>
                  <a:gd name="T7" fmla="*/ 9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17563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7570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571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572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573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574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575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7564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4 h 792"/>
                  <a:gd name="T2" fmla="*/ 4 w 990"/>
                  <a:gd name="T3" fmla="*/ 0 h 792"/>
                  <a:gd name="T4" fmla="*/ 4 w 990"/>
                  <a:gd name="T5" fmla="*/ 1 h 792"/>
                  <a:gd name="T6" fmla="*/ 0 w 990"/>
                  <a:gd name="T7" fmla="*/ 4 h 792"/>
                  <a:gd name="T8" fmla="*/ 1 w 990"/>
                  <a:gd name="T9" fmla="*/ 4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65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 w 2532"/>
                  <a:gd name="T5" fmla="*/ 4 h 723"/>
                  <a:gd name="T6" fmla="*/ 9 w 2532"/>
                  <a:gd name="T7" fmla="*/ 4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66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67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 w 1176"/>
                  <a:gd name="T1" fmla="*/ 0 h 606"/>
                  <a:gd name="T2" fmla="*/ 0 w 1176"/>
                  <a:gd name="T3" fmla="*/ 3 h 606"/>
                  <a:gd name="T4" fmla="*/ 1 w 1176"/>
                  <a:gd name="T5" fmla="*/ 3 h 606"/>
                  <a:gd name="T6" fmla="*/ 4 w 1176"/>
                  <a:gd name="T7" fmla="*/ 1 h 606"/>
                  <a:gd name="T8" fmla="*/ 4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68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4 w 2532"/>
                  <a:gd name="T5" fmla="*/ 2 h 723"/>
                  <a:gd name="T6" fmla="*/ 4 w 2532"/>
                  <a:gd name="T7" fmla="*/ 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69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 h 723"/>
                  <a:gd name="T6" fmla="*/ 0 w 2532"/>
                  <a:gd name="T7" fmla="*/ 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7478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17530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31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32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6 w 2982"/>
                  <a:gd name="T5" fmla="*/ 2 h 2442"/>
                  <a:gd name="T6" fmla="*/ 7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17533" name="Picture 1068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34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6 w 2528"/>
                  <a:gd name="T3" fmla="*/ 1 h 455"/>
                  <a:gd name="T4" fmla="*/ 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35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2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36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 w 756"/>
                  <a:gd name="T1" fmla="*/ 0 h 2184"/>
                  <a:gd name="T2" fmla="*/ 1 w 756"/>
                  <a:gd name="T3" fmla="*/ 2 h 2184"/>
                  <a:gd name="T4" fmla="*/ 0 w 756"/>
                  <a:gd name="T5" fmla="*/ 2 h 2184"/>
                  <a:gd name="T6" fmla="*/ 1 w 756"/>
                  <a:gd name="T7" fmla="*/ 1 h 2184"/>
                  <a:gd name="T8" fmla="*/ 2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37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6 w 2773"/>
                  <a:gd name="T5" fmla="*/ 1 h 738"/>
                  <a:gd name="T6" fmla="*/ 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38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 w 637"/>
                  <a:gd name="T1" fmla="*/ 0 h 1659"/>
                  <a:gd name="T2" fmla="*/ 5 w 637"/>
                  <a:gd name="T3" fmla="*/ 0 h 1659"/>
                  <a:gd name="T4" fmla="*/ 1 w 637"/>
                  <a:gd name="T5" fmla="*/ 30 h 1659"/>
                  <a:gd name="T6" fmla="*/ 0 w 637"/>
                  <a:gd name="T7" fmla="*/ 29 h 1659"/>
                  <a:gd name="T8" fmla="*/ 5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39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9 w 2216"/>
                  <a:gd name="T5" fmla="*/ 10 h 550"/>
                  <a:gd name="T6" fmla="*/ 19 w 2216"/>
                  <a:gd name="T7" fmla="*/ 9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17540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7547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548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549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550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551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552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7541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4 h 792"/>
                  <a:gd name="T2" fmla="*/ 4 w 990"/>
                  <a:gd name="T3" fmla="*/ 0 h 792"/>
                  <a:gd name="T4" fmla="*/ 4 w 990"/>
                  <a:gd name="T5" fmla="*/ 1 h 792"/>
                  <a:gd name="T6" fmla="*/ 0 w 990"/>
                  <a:gd name="T7" fmla="*/ 4 h 792"/>
                  <a:gd name="T8" fmla="*/ 1 w 990"/>
                  <a:gd name="T9" fmla="*/ 4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42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 w 2532"/>
                  <a:gd name="T5" fmla="*/ 4 h 723"/>
                  <a:gd name="T6" fmla="*/ 9 w 2532"/>
                  <a:gd name="T7" fmla="*/ 4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43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44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 w 1176"/>
                  <a:gd name="T1" fmla="*/ 0 h 606"/>
                  <a:gd name="T2" fmla="*/ 0 w 1176"/>
                  <a:gd name="T3" fmla="*/ 3 h 606"/>
                  <a:gd name="T4" fmla="*/ 1 w 1176"/>
                  <a:gd name="T5" fmla="*/ 3 h 606"/>
                  <a:gd name="T6" fmla="*/ 4 w 1176"/>
                  <a:gd name="T7" fmla="*/ 1 h 606"/>
                  <a:gd name="T8" fmla="*/ 4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45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4 w 2532"/>
                  <a:gd name="T5" fmla="*/ 2 h 723"/>
                  <a:gd name="T6" fmla="*/ 4 w 2532"/>
                  <a:gd name="T7" fmla="*/ 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46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 h 723"/>
                  <a:gd name="T6" fmla="*/ 0 w 2532"/>
                  <a:gd name="T7" fmla="*/ 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7479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17507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08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09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6 w 2982"/>
                  <a:gd name="T5" fmla="*/ 2 h 2442"/>
                  <a:gd name="T6" fmla="*/ 7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17510" name="Picture 1118" descr="screen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1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6 w 2528"/>
                  <a:gd name="T3" fmla="*/ 1 h 455"/>
                  <a:gd name="T4" fmla="*/ 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12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2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13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 w 756"/>
                  <a:gd name="T1" fmla="*/ 0 h 2184"/>
                  <a:gd name="T2" fmla="*/ 1 w 756"/>
                  <a:gd name="T3" fmla="*/ 2 h 2184"/>
                  <a:gd name="T4" fmla="*/ 0 w 756"/>
                  <a:gd name="T5" fmla="*/ 2 h 2184"/>
                  <a:gd name="T6" fmla="*/ 1 w 756"/>
                  <a:gd name="T7" fmla="*/ 1 h 2184"/>
                  <a:gd name="T8" fmla="*/ 2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14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6 w 2773"/>
                  <a:gd name="T5" fmla="*/ 1 h 738"/>
                  <a:gd name="T6" fmla="*/ 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15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 w 637"/>
                  <a:gd name="T1" fmla="*/ 0 h 1659"/>
                  <a:gd name="T2" fmla="*/ 5 w 637"/>
                  <a:gd name="T3" fmla="*/ 0 h 1659"/>
                  <a:gd name="T4" fmla="*/ 1 w 637"/>
                  <a:gd name="T5" fmla="*/ 30 h 1659"/>
                  <a:gd name="T6" fmla="*/ 0 w 637"/>
                  <a:gd name="T7" fmla="*/ 29 h 1659"/>
                  <a:gd name="T8" fmla="*/ 5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16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9 w 2216"/>
                  <a:gd name="T5" fmla="*/ 10 h 550"/>
                  <a:gd name="T6" fmla="*/ 19 w 2216"/>
                  <a:gd name="T7" fmla="*/ 9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17517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7524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525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526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527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528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529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7518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4 h 792"/>
                  <a:gd name="T2" fmla="*/ 4 w 990"/>
                  <a:gd name="T3" fmla="*/ 0 h 792"/>
                  <a:gd name="T4" fmla="*/ 4 w 990"/>
                  <a:gd name="T5" fmla="*/ 1 h 792"/>
                  <a:gd name="T6" fmla="*/ 0 w 990"/>
                  <a:gd name="T7" fmla="*/ 4 h 792"/>
                  <a:gd name="T8" fmla="*/ 1 w 990"/>
                  <a:gd name="T9" fmla="*/ 4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19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 w 2532"/>
                  <a:gd name="T5" fmla="*/ 4 h 723"/>
                  <a:gd name="T6" fmla="*/ 9 w 2532"/>
                  <a:gd name="T7" fmla="*/ 4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20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21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 w 1176"/>
                  <a:gd name="T1" fmla="*/ 0 h 606"/>
                  <a:gd name="T2" fmla="*/ 0 w 1176"/>
                  <a:gd name="T3" fmla="*/ 3 h 606"/>
                  <a:gd name="T4" fmla="*/ 1 w 1176"/>
                  <a:gd name="T5" fmla="*/ 3 h 606"/>
                  <a:gd name="T6" fmla="*/ 4 w 1176"/>
                  <a:gd name="T7" fmla="*/ 1 h 606"/>
                  <a:gd name="T8" fmla="*/ 4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22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4 w 2532"/>
                  <a:gd name="T5" fmla="*/ 2 h 723"/>
                  <a:gd name="T6" fmla="*/ 4 w 2532"/>
                  <a:gd name="T7" fmla="*/ 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523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 h 723"/>
                  <a:gd name="T6" fmla="*/ 0 w 2532"/>
                  <a:gd name="T7" fmla="*/ 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7480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17505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06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7481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17482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83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84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6 w 2982"/>
                  <a:gd name="T5" fmla="*/ 2 h 2442"/>
                  <a:gd name="T6" fmla="*/ 7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17485" name="Picture 1146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86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6 w 2528"/>
                  <a:gd name="T3" fmla="*/ 1 h 455"/>
                  <a:gd name="T4" fmla="*/ 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87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2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88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 w 756"/>
                  <a:gd name="T1" fmla="*/ 0 h 2184"/>
                  <a:gd name="T2" fmla="*/ 1 w 756"/>
                  <a:gd name="T3" fmla="*/ 2 h 2184"/>
                  <a:gd name="T4" fmla="*/ 0 w 756"/>
                  <a:gd name="T5" fmla="*/ 2 h 2184"/>
                  <a:gd name="T6" fmla="*/ 1 w 756"/>
                  <a:gd name="T7" fmla="*/ 1 h 2184"/>
                  <a:gd name="T8" fmla="*/ 2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89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6 w 2773"/>
                  <a:gd name="T5" fmla="*/ 1 h 738"/>
                  <a:gd name="T6" fmla="*/ 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90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 w 637"/>
                  <a:gd name="T1" fmla="*/ 0 h 1659"/>
                  <a:gd name="T2" fmla="*/ 5 w 637"/>
                  <a:gd name="T3" fmla="*/ 0 h 1659"/>
                  <a:gd name="T4" fmla="*/ 1 w 637"/>
                  <a:gd name="T5" fmla="*/ 30 h 1659"/>
                  <a:gd name="T6" fmla="*/ 0 w 637"/>
                  <a:gd name="T7" fmla="*/ 29 h 1659"/>
                  <a:gd name="T8" fmla="*/ 5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91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9 w 2216"/>
                  <a:gd name="T5" fmla="*/ 10 h 550"/>
                  <a:gd name="T6" fmla="*/ 19 w 2216"/>
                  <a:gd name="T7" fmla="*/ 9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17492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7499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500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501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502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503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504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7493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4 h 792"/>
                  <a:gd name="T2" fmla="*/ 4 w 990"/>
                  <a:gd name="T3" fmla="*/ 0 h 792"/>
                  <a:gd name="T4" fmla="*/ 4 w 990"/>
                  <a:gd name="T5" fmla="*/ 1 h 792"/>
                  <a:gd name="T6" fmla="*/ 0 w 990"/>
                  <a:gd name="T7" fmla="*/ 4 h 792"/>
                  <a:gd name="T8" fmla="*/ 1 w 990"/>
                  <a:gd name="T9" fmla="*/ 4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94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 w 2532"/>
                  <a:gd name="T5" fmla="*/ 4 h 723"/>
                  <a:gd name="T6" fmla="*/ 9 w 2532"/>
                  <a:gd name="T7" fmla="*/ 4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95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96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 w 1176"/>
                  <a:gd name="T1" fmla="*/ 0 h 606"/>
                  <a:gd name="T2" fmla="*/ 0 w 1176"/>
                  <a:gd name="T3" fmla="*/ 3 h 606"/>
                  <a:gd name="T4" fmla="*/ 1 w 1176"/>
                  <a:gd name="T5" fmla="*/ 3 h 606"/>
                  <a:gd name="T6" fmla="*/ 4 w 1176"/>
                  <a:gd name="T7" fmla="*/ 1 h 606"/>
                  <a:gd name="T8" fmla="*/ 4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97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4 w 2532"/>
                  <a:gd name="T5" fmla="*/ 2 h 723"/>
                  <a:gd name="T6" fmla="*/ 4 w 2532"/>
                  <a:gd name="T7" fmla="*/ 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98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 h 723"/>
                  <a:gd name="T6" fmla="*/ 0 w 2532"/>
                  <a:gd name="T7" fmla="*/ 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5371" y="196850"/>
            <a:ext cx="8561842" cy="1152979"/>
          </a:xfrm>
        </p:spPr>
        <p:txBody>
          <a:bodyPr/>
          <a:lstStyle/>
          <a:p>
            <a:pPr eaLnBrk="1" hangingPunct="1"/>
            <a:r>
              <a:rPr lang="el-GR" altLang="el-GR" sz="4000" dirty="0" smtClean="0"/>
              <a:t>Δίκτυα Πρόσβασης και Φυσικά Μέσα</a:t>
            </a:r>
            <a:endParaRPr lang="en-US" altLang="el-GR" sz="4000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486" y="1393371"/>
            <a:ext cx="4934857" cy="5109029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l-GR" altLang="el-GR" i="1" dirty="0" smtClean="0">
                <a:solidFill>
                  <a:srgbClr val="FF0000"/>
                </a:solidFill>
              </a:rPr>
              <a:t>Ερώτηση</a:t>
            </a:r>
            <a:r>
              <a:rPr lang="en-US" altLang="el-GR" i="1" dirty="0" smtClean="0">
                <a:solidFill>
                  <a:srgbClr val="FF0000"/>
                </a:solidFill>
              </a:rPr>
              <a:t>: </a:t>
            </a:r>
            <a:r>
              <a:rPr lang="el-GR" altLang="el-GR" i="1" dirty="0" smtClean="0">
                <a:solidFill>
                  <a:srgbClr val="FF0000"/>
                </a:solidFill>
              </a:rPr>
              <a:t>Πως συνδέονται τα τελικά συστήματα στους δρομολογητές πρόσβασης (</a:t>
            </a:r>
            <a:r>
              <a:rPr lang="en-US" altLang="el-GR" i="1" dirty="0" smtClean="0">
                <a:solidFill>
                  <a:srgbClr val="FF0000"/>
                </a:solidFill>
              </a:rPr>
              <a:t>edge router</a:t>
            </a:r>
            <a:r>
              <a:rPr lang="el-GR" altLang="el-GR" i="1" dirty="0" smtClean="0">
                <a:solidFill>
                  <a:srgbClr val="FF0000"/>
                </a:solidFill>
              </a:rPr>
              <a:t>);</a:t>
            </a:r>
            <a:endParaRPr lang="en-US" altLang="el-GR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buSzPct val="75000"/>
            </a:pPr>
            <a:r>
              <a:rPr lang="el-GR" altLang="el-GR" dirty="0" smtClean="0"/>
              <a:t>δίκτυα οικιακής πρόσβασης</a:t>
            </a:r>
            <a:endParaRPr lang="en-US" altLang="el-GR" dirty="0" smtClean="0"/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buSzPct val="75000"/>
            </a:pPr>
            <a:r>
              <a:rPr lang="el-GR" altLang="el-GR" dirty="0" smtClean="0"/>
              <a:t>δίκτυα πρόσβασης μέσω οργανισμών </a:t>
            </a:r>
            <a:r>
              <a:rPr lang="en-US" altLang="el-GR" dirty="0" smtClean="0"/>
              <a:t>(</a:t>
            </a:r>
            <a:r>
              <a:rPr lang="el-GR" altLang="el-GR" dirty="0" smtClean="0"/>
              <a:t>σχολείο</a:t>
            </a:r>
            <a:r>
              <a:rPr lang="en-US" altLang="el-GR" dirty="0" smtClean="0"/>
              <a:t>, </a:t>
            </a:r>
            <a:r>
              <a:rPr lang="el-GR" altLang="el-GR" dirty="0" smtClean="0"/>
              <a:t>εταιρεία</a:t>
            </a:r>
            <a:r>
              <a:rPr lang="en-US" altLang="el-GR" dirty="0" smtClean="0"/>
              <a:t>)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ct val="30000"/>
              </a:spcAft>
              <a:buSzPct val="75000"/>
            </a:pPr>
            <a:r>
              <a:rPr lang="el-GR" altLang="el-GR" dirty="0" smtClean="0"/>
              <a:t>κινητά δίκτυα πρόσβασης</a:t>
            </a:r>
            <a:endParaRPr lang="en-US" altLang="el-GR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l-GR" altLang="el-GR" i="1" dirty="0" smtClean="0">
                <a:solidFill>
                  <a:srgbClr val="FF0000"/>
                </a:solidFill>
              </a:rPr>
              <a:t>Προσοχή</a:t>
            </a:r>
            <a:r>
              <a:rPr lang="en-US" altLang="el-GR" i="1" dirty="0" smtClean="0">
                <a:solidFill>
                  <a:srgbClr val="FF0000"/>
                </a:solidFill>
              </a:rPr>
              <a:t>: 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75000"/>
            </a:pPr>
            <a:r>
              <a:rPr lang="en-US" altLang="el-GR" dirty="0" smtClean="0"/>
              <a:t>bandwidth (bits per second) </a:t>
            </a:r>
            <a:r>
              <a:rPr lang="el-GR" altLang="el-GR" dirty="0" smtClean="0"/>
              <a:t>του δικτύου πρόσβασης;</a:t>
            </a:r>
            <a:endParaRPr lang="en-US" altLang="el-GR" dirty="0" smtClean="0"/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75000"/>
            </a:pPr>
            <a:r>
              <a:rPr lang="el-GR" altLang="el-GR" dirty="0" smtClean="0"/>
              <a:t>διαμοιραζόμενο (</a:t>
            </a:r>
            <a:r>
              <a:rPr lang="en-US" altLang="el-GR" dirty="0" smtClean="0"/>
              <a:t>shared</a:t>
            </a:r>
            <a:r>
              <a:rPr lang="el-GR" altLang="el-GR" dirty="0" smtClean="0"/>
              <a:t>) ή αφιερωμένο</a:t>
            </a:r>
            <a:r>
              <a:rPr lang="en-US" altLang="el-GR" dirty="0" smtClean="0"/>
              <a:t> (dedicated);</a:t>
            </a:r>
          </a:p>
        </p:txBody>
      </p:sp>
      <p:sp>
        <p:nvSpPr>
          <p:cNvPr id="18437" name="Freeform 665"/>
          <p:cNvSpPr>
            <a:spLocks/>
          </p:cNvSpPr>
          <p:nvPr/>
        </p:nvSpPr>
        <p:spPr bwMode="auto">
          <a:xfrm>
            <a:off x="5635625" y="1712913"/>
            <a:ext cx="1881188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8438" name="Group 666"/>
          <p:cNvGrpSpPr>
            <a:grpSpLocks/>
          </p:cNvGrpSpPr>
          <p:nvPr/>
        </p:nvGrpSpPr>
        <p:grpSpPr bwMode="auto">
          <a:xfrm>
            <a:off x="5818188" y="3048000"/>
            <a:ext cx="1581150" cy="933450"/>
            <a:chOff x="2889" y="1631"/>
            <a:chExt cx="980" cy="743"/>
          </a:xfrm>
        </p:grpSpPr>
        <p:sp>
          <p:nvSpPr>
            <p:cNvPr id="18884" name="Rectangle 667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18885" name="AutoShape 668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solidFill>
                  <a:srgbClr val="00CCFF"/>
                </a:solidFill>
                <a:ea typeface="MS PGothic" pitchFamily="34" charset="-128"/>
              </a:endParaRPr>
            </a:p>
          </p:txBody>
        </p:sp>
      </p:grpSp>
      <p:sp>
        <p:nvSpPr>
          <p:cNvPr id="18439" name="Freeform 669"/>
          <p:cNvSpPr>
            <a:spLocks/>
          </p:cNvSpPr>
          <p:nvPr/>
        </p:nvSpPr>
        <p:spPr bwMode="auto">
          <a:xfrm>
            <a:off x="5811838" y="4425950"/>
            <a:ext cx="3494087" cy="1665288"/>
          </a:xfrm>
          <a:custGeom>
            <a:avLst/>
            <a:gdLst>
              <a:gd name="T0" fmla="*/ 2147483647 w 2032"/>
              <a:gd name="T1" fmla="*/ 2147483647 h 1049"/>
              <a:gd name="T2" fmla="*/ 2147483647 w 2032"/>
              <a:gd name="T3" fmla="*/ 2147483647 h 1049"/>
              <a:gd name="T4" fmla="*/ 2147483647 w 2032"/>
              <a:gd name="T5" fmla="*/ 2147483647 h 1049"/>
              <a:gd name="T6" fmla="*/ 2147483647 w 2032"/>
              <a:gd name="T7" fmla="*/ 2147483647 h 1049"/>
              <a:gd name="T8" fmla="*/ 2147483647 w 2032"/>
              <a:gd name="T9" fmla="*/ 2147483647 h 1049"/>
              <a:gd name="T10" fmla="*/ 2147483647 w 2032"/>
              <a:gd name="T11" fmla="*/ 2147483647 h 1049"/>
              <a:gd name="T12" fmla="*/ 2147483647 w 2032"/>
              <a:gd name="T13" fmla="*/ 2147483647 h 1049"/>
              <a:gd name="T14" fmla="*/ 2147483647 w 2032"/>
              <a:gd name="T15" fmla="*/ 2147483647 h 1049"/>
              <a:gd name="T16" fmla="*/ 2147483647 w 2032"/>
              <a:gd name="T17" fmla="*/ 2147483647 h 1049"/>
              <a:gd name="T18" fmla="*/ 2147483647 w 2032"/>
              <a:gd name="T19" fmla="*/ 2147483647 h 1049"/>
              <a:gd name="T20" fmla="*/ 2147483647 w 2032"/>
              <a:gd name="T21" fmla="*/ 2147483647 h 1049"/>
              <a:gd name="T22" fmla="*/ 2147483647 w 2032"/>
              <a:gd name="T23" fmla="*/ 2147483647 h 1049"/>
              <a:gd name="T24" fmla="*/ 2147483647 w 2032"/>
              <a:gd name="T25" fmla="*/ 2147483647 h 1049"/>
              <a:gd name="T26" fmla="*/ 2147483647 w 2032"/>
              <a:gd name="T27" fmla="*/ 2147483647 h 1049"/>
              <a:gd name="T28" fmla="*/ 2147483647 w 2032"/>
              <a:gd name="T29" fmla="*/ 2147483647 h 1049"/>
              <a:gd name="T30" fmla="*/ 2147483647 w 2032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32"/>
              <a:gd name="T49" fmla="*/ 0 h 1049"/>
              <a:gd name="T50" fmla="*/ 2032 w 2032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32" h="1049">
                <a:moveTo>
                  <a:pt x="1044" y="26"/>
                </a:moveTo>
                <a:cubicBezTo>
                  <a:pt x="959" y="45"/>
                  <a:pt x="924" y="118"/>
                  <a:pt x="847" y="125"/>
                </a:cubicBezTo>
                <a:cubicBezTo>
                  <a:pt x="770" y="132"/>
                  <a:pt x="697" y="61"/>
                  <a:pt x="580" y="68"/>
                </a:cubicBezTo>
                <a:cubicBezTo>
                  <a:pt x="463" y="75"/>
                  <a:pt x="232" y="119"/>
                  <a:pt x="143" y="170"/>
                </a:cubicBezTo>
                <a:cubicBezTo>
                  <a:pt x="54" y="221"/>
                  <a:pt x="65" y="289"/>
                  <a:pt x="48" y="374"/>
                </a:cubicBezTo>
                <a:cubicBezTo>
                  <a:pt x="31" y="459"/>
                  <a:pt x="0" y="618"/>
                  <a:pt x="41" y="680"/>
                </a:cubicBezTo>
                <a:cubicBezTo>
                  <a:pt x="82" y="742"/>
                  <a:pt x="191" y="709"/>
                  <a:pt x="294" y="744"/>
                </a:cubicBezTo>
                <a:cubicBezTo>
                  <a:pt x="397" y="779"/>
                  <a:pt x="527" y="849"/>
                  <a:pt x="660" y="893"/>
                </a:cubicBezTo>
                <a:cubicBezTo>
                  <a:pt x="793" y="938"/>
                  <a:pt x="944" y="991"/>
                  <a:pt x="1088" y="1014"/>
                </a:cubicBezTo>
                <a:cubicBezTo>
                  <a:pt x="1232" y="1036"/>
                  <a:pt x="1401" y="1049"/>
                  <a:pt x="1525" y="1031"/>
                </a:cubicBezTo>
                <a:cubicBezTo>
                  <a:pt x="1649" y="1012"/>
                  <a:pt x="1749" y="960"/>
                  <a:pt x="1831" y="907"/>
                </a:cubicBezTo>
                <a:cubicBezTo>
                  <a:pt x="1913" y="855"/>
                  <a:pt x="1998" y="824"/>
                  <a:pt x="2015" y="714"/>
                </a:cubicBezTo>
                <a:cubicBezTo>
                  <a:pt x="2032" y="604"/>
                  <a:pt x="1990" y="350"/>
                  <a:pt x="1931" y="251"/>
                </a:cubicBezTo>
                <a:cubicBezTo>
                  <a:pt x="1872" y="151"/>
                  <a:pt x="1754" y="153"/>
                  <a:pt x="1658" y="114"/>
                </a:cubicBezTo>
                <a:cubicBezTo>
                  <a:pt x="1562" y="76"/>
                  <a:pt x="1457" y="30"/>
                  <a:pt x="1355" y="15"/>
                </a:cubicBezTo>
                <a:cubicBezTo>
                  <a:pt x="1253" y="0"/>
                  <a:pt x="1129" y="8"/>
                  <a:pt x="1044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40" name="Line 670"/>
          <p:cNvSpPr>
            <a:spLocks noChangeShapeType="1"/>
          </p:cNvSpPr>
          <p:nvPr/>
        </p:nvSpPr>
        <p:spPr bwMode="auto">
          <a:xfrm rot="-5400000">
            <a:off x="8520906" y="5156995"/>
            <a:ext cx="523875" cy="150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441" name="Line 671"/>
          <p:cNvSpPr>
            <a:spLocks noChangeShapeType="1"/>
          </p:cNvSpPr>
          <p:nvPr/>
        </p:nvSpPr>
        <p:spPr bwMode="auto">
          <a:xfrm rot="5400000" flipV="1">
            <a:off x="8657431" y="5439570"/>
            <a:ext cx="3175" cy="936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442" name="Line 672"/>
          <p:cNvSpPr>
            <a:spLocks noChangeShapeType="1"/>
          </p:cNvSpPr>
          <p:nvPr/>
        </p:nvSpPr>
        <p:spPr bwMode="auto">
          <a:xfrm rot="-5400000">
            <a:off x="8858251" y="5111750"/>
            <a:ext cx="0" cy="123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443" name="Line 674"/>
          <p:cNvSpPr>
            <a:spLocks noChangeShapeType="1"/>
          </p:cNvSpPr>
          <p:nvPr/>
        </p:nvSpPr>
        <p:spPr bwMode="auto">
          <a:xfrm>
            <a:off x="6608763" y="4776788"/>
            <a:ext cx="236537" cy="1000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44" name="Line 675"/>
          <p:cNvSpPr>
            <a:spLocks noChangeShapeType="1"/>
          </p:cNvSpPr>
          <p:nvPr/>
        </p:nvSpPr>
        <p:spPr bwMode="auto">
          <a:xfrm flipV="1">
            <a:off x="6329363" y="5038725"/>
            <a:ext cx="441325" cy="74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45" name="Line 678"/>
          <p:cNvSpPr>
            <a:spLocks noChangeShapeType="1"/>
          </p:cNvSpPr>
          <p:nvPr/>
        </p:nvSpPr>
        <p:spPr bwMode="auto">
          <a:xfrm flipH="1">
            <a:off x="6789738" y="5102225"/>
            <a:ext cx="157162" cy="1698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46" name="Line 679"/>
          <p:cNvSpPr>
            <a:spLocks noChangeShapeType="1"/>
          </p:cNvSpPr>
          <p:nvPr/>
        </p:nvSpPr>
        <p:spPr bwMode="auto">
          <a:xfrm flipH="1" flipV="1">
            <a:off x="7135813" y="5110163"/>
            <a:ext cx="82550" cy="1635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47" name="Line 680"/>
          <p:cNvSpPr>
            <a:spLocks noChangeShapeType="1"/>
          </p:cNvSpPr>
          <p:nvPr/>
        </p:nvSpPr>
        <p:spPr bwMode="auto">
          <a:xfrm>
            <a:off x="7305675" y="5056188"/>
            <a:ext cx="544513" cy="269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48" name="Line 682"/>
          <p:cNvSpPr>
            <a:spLocks noChangeShapeType="1"/>
          </p:cNvSpPr>
          <p:nvPr/>
        </p:nvSpPr>
        <p:spPr bwMode="auto">
          <a:xfrm>
            <a:off x="6808788" y="3551238"/>
            <a:ext cx="0" cy="106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49" name="Line 683"/>
          <p:cNvSpPr>
            <a:spLocks noChangeShapeType="1"/>
          </p:cNvSpPr>
          <p:nvPr/>
        </p:nvSpPr>
        <p:spPr bwMode="auto">
          <a:xfrm flipV="1">
            <a:off x="6381750" y="3736975"/>
            <a:ext cx="182563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18450" name="Picture 684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3548063"/>
            <a:ext cx="4016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1" name="Line 685"/>
          <p:cNvSpPr>
            <a:spLocks noChangeShapeType="1"/>
          </p:cNvSpPr>
          <p:nvPr/>
        </p:nvSpPr>
        <p:spPr bwMode="auto">
          <a:xfrm rot="5400000" flipV="1">
            <a:off x="8661400" y="5437188"/>
            <a:ext cx="3175" cy="920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452" name="Line 686"/>
          <p:cNvSpPr>
            <a:spLocks noChangeShapeType="1"/>
          </p:cNvSpPr>
          <p:nvPr/>
        </p:nvSpPr>
        <p:spPr bwMode="auto">
          <a:xfrm flipV="1">
            <a:off x="6384925" y="3733800"/>
            <a:ext cx="182563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18453" name="Picture 708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3546475"/>
            <a:ext cx="4016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4" name="Freeform 709"/>
          <p:cNvSpPr>
            <a:spLocks/>
          </p:cNvSpPr>
          <p:nvPr/>
        </p:nvSpPr>
        <p:spPr bwMode="auto">
          <a:xfrm>
            <a:off x="7599363" y="3530600"/>
            <a:ext cx="1423987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55" name="Freeform 710"/>
          <p:cNvSpPr>
            <a:spLocks/>
          </p:cNvSpPr>
          <p:nvPr/>
        </p:nvSpPr>
        <p:spPr bwMode="auto">
          <a:xfrm>
            <a:off x="7608888" y="2005013"/>
            <a:ext cx="1874837" cy="1125537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56" name="Line 711"/>
          <p:cNvSpPr>
            <a:spLocks noChangeShapeType="1"/>
          </p:cNvSpPr>
          <p:nvPr/>
        </p:nvSpPr>
        <p:spPr bwMode="auto">
          <a:xfrm>
            <a:off x="8012113" y="3816350"/>
            <a:ext cx="177800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57" name="Line 712"/>
          <p:cNvSpPr>
            <a:spLocks noChangeShapeType="1"/>
          </p:cNvSpPr>
          <p:nvPr/>
        </p:nvSpPr>
        <p:spPr bwMode="auto">
          <a:xfrm>
            <a:off x="8116888" y="3736975"/>
            <a:ext cx="3032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58" name="Line 713"/>
          <p:cNvSpPr>
            <a:spLocks noChangeShapeType="1"/>
          </p:cNvSpPr>
          <p:nvPr/>
        </p:nvSpPr>
        <p:spPr bwMode="auto">
          <a:xfrm flipV="1">
            <a:off x="8374063" y="3822700"/>
            <a:ext cx="146050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59" name="Line 714"/>
          <p:cNvSpPr>
            <a:spLocks noChangeShapeType="1"/>
          </p:cNvSpPr>
          <p:nvPr/>
        </p:nvSpPr>
        <p:spPr bwMode="auto">
          <a:xfrm>
            <a:off x="7283450" y="2590800"/>
            <a:ext cx="552450" cy="31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60" name="Line 715"/>
          <p:cNvSpPr>
            <a:spLocks noChangeShapeType="1"/>
          </p:cNvSpPr>
          <p:nvPr/>
        </p:nvSpPr>
        <p:spPr bwMode="auto">
          <a:xfrm>
            <a:off x="7970838" y="4700588"/>
            <a:ext cx="423862" cy="184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61" name="Line 716"/>
          <p:cNvSpPr>
            <a:spLocks noChangeShapeType="1"/>
          </p:cNvSpPr>
          <p:nvPr/>
        </p:nvSpPr>
        <p:spPr bwMode="auto">
          <a:xfrm flipV="1">
            <a:off x="7299325" y="4687888"/>
            <a:ext cx="349250" cy="198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62" name="Line 717"/>
          <p:cNvSpPr>
            <a:spLocks noChangeShapeType="1"/>
          </p:cNvSpPr>
          <p:nvPr/>
        </p:nvSpPr>
        <p:spPr bwMode="auto">
          <a:xfrm flipV="1">
            <a:off x="7345363" y="4979988"/>
            <a:ext cx="10525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63" name="Line 718"/>
          <p:cNvSpPr>
            <a:spLocks noChangeShapeType="1"/>
          </p:cNvSpPr>
          <p:nvPr/>
        </p:nvSpPr>
        <p:spPr bwMode="auto">
          <a:xfrm flipV="1">
            <a:off x="8208963" y="2495550"/>
            <a:ext cx="133350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64" name="Line 719"/>
          <p:cNvSpPr>
            <a:spLocks noChangeShapeType="1"/>
          </p:cNvSpPr>
          <p:nvPr/>
        </p:nvSpPr>
        <p:spPr bwMode="auto">
          <a:xfrm>
            <a:off x="8023225" y="2668588"/>
            <a:ext cx="0" cy="825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65" name="Line 720"/>
          <p:cNvSpPr>
            <a:spLocks noChangeShapeType="1"/>
          </p:cNvSpPr>
          <p:nvPr/>
        </p:nvSpPr>
        <p:spPr bwMode="auto">
          <a:xfrm flipV="1">
            <a:off x="8208963" y="2565400"/>
            <a:ext cx="285750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66" name="Line 721"/>
          <p:cNvSpPr>
            <a:spLocks noChangeShapeType="1"/>
          </p:cNvSpPr>
          <p:nvPr/>
        </p:nvSpPr>
        <p:spPr bwMode="auto">
          <a:xfrm>
            <a:off x="8604250" y="2563813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67" name="Line 722"/>
          <p:cNvSpPr>
            <a:spLocks noChangeShapeType="1"/>
          </p:cNvSpPr>
          <p:nvPr/>
        </p:nvSpPr>
        <p:spPr bwMode="auto">
          <a:xfrm>
            <a:off x="8229600" y="2870200"/>
            <a:ext cx="2047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68" name="Line 723"/>
          <p:cNvSpPr>
            <a:spLocks noChangeShapeType="1"/>
          </p:cNvSpPr>
          <p:nvPr/>
        </p:nvSpPr>
        <p:spPr bwMode="auto">
          <a:xfrm>
            <a:off x="8829675" y="2860675"/>
            <a:ext cx="1920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69" name="Line 724"/>
          <p:cNvSpPr>
            <a:spLocks noChangeShapeType="1"/>
          </p:cNvSpPr>
          <p:nvPr/>
        </p:nvSpPr>
        <p:spPr bwMode="auto">
          <a:xfrm flipH="1">
            <a:off x="7904163" y="2936875"/>
            <a:ext cx="106362" cy="7048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70" name="Line 725"/>
          <p:cNvSpPr>
            <a:spLocks noChangeShapeType="1"/>
          </p:cNvSpPr>
          <p:nvPr/>
        </p:nvSpPr>
        <p:spPr bwMode="auto">
          <a:xfrm flipH="1">
            <a:off x="8545513" y="2936875"/>
            <a:ext cx="120650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71" name="Line 726"/>
          <p:cNvSpPr>
            <a:spLocks noChangeShapeType="1"/>
          </p:cNvSpPr>
          <p:nvPr/>
        </p:nvSpPr>
        <p:spPr bwMode="auto">
          <a:xfrm flipV="1">
            <a:off x="7878763" y="4078288"/>
            <a:ext cx="246062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72" name="Line 727"/>
          <p:cNvSpPr>
            <a:spLocks noChangeShapeType="1"/>
          </p:cNvSpPr>
          <p:nvPr/>
        </p:nvSpPr>
        <p:spPr bwMode="auto">
          <a:xfrm>
            <a:off x="9040813" y="2859088"/>
            <a:ext cx="192087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73" name="Line 728"/>
          <p:cNvSpPr>
            <a:spLocks noChangeShapeType="1"/>
          </p:cNvSpPr>
          <p:nvPr/>
        </p:nvSpPr>
        <p:spPr bwMode="auto">
          <a:xfrm>
            <a:off x="6813550" y="2406650"/>
            <a:ext cx="165100" cy="95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74" name="Oval 407"/>
          <p:cNvSpPr>
            <a:spLocks noChangeArrowheads="1"/>
          </p:cNvSpPr>
          <p:nvPr/>
        </p:nvSpPr>
        <p:spPr bwMode="auto">
          <a:xfrm>
            <a:off x="6884988" y="2565400"/>
            <a:ext cx="419100" cy="9525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8475" name="Rectangle 410"/>
          <p:cNvSpPr>
            <a:spLocks noChangeArrowheads="1"/>
          </p:cNvSpPr>
          <p:nvPr/>
        </p:nvSpPr>
        <p:spPr bwMode="auto">
          <a:xfrm>
            <a:off x="6884988" y="2555875"/>
            <a:ext cx="420687" cy="587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8476" name="Oval 411"/>
          <p:cNvSpPr>
            <a:spLocks noChangeArrowheads="1"/>
          </p:cNvSpPr>
          <p:nvPr/>
        </p:nvSpPr>
        <p:spPr bwMode="auto">
          <a:xfrm>
            <a:off x="6881813" y="2490788"/>
            <a:ext cx="420687" cy="11112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>
              <a:latin typeface="Times New Roman" pitchFamily="18" charset="0"/>
              <a:ea typeface="MS PGothic" pitchFamily="34" charset="-128"/>
            </a:endParaRPr>
          </a:p>
        </p:txBody>
      </p:sp>
      <p:grpSp>
        <p:nvGrpSpPr>
          <p:cNvPr id="18477" name="Group 732"/>
          <p:cNvGrpSpPr>
            <a:grpSpLocks/>
          </p:cNvGrpSpPr>
          <p:nvPr/>
        </p:nvGrpSpPr>
        <p:grpSpPr bwMode="auto">
          <a:xfrm>
            <a:off x="6967538" y="2519363"/>
            <a:ext cx="236537" cy="52387"/>
            <a:chOff x="2468" y="1332"/>
            <a:chExt cx="310" cy="60"/>
          </a:xfrm>
        </p:grpSpPr>
        <p:sp>
          <p:nvSpPr>
            <p:cNvPr id="18882" name="Freeform 733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60"/>
                <a:gd name="T14" fmla="*/ 310 w 310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883" name="Freeform 734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60"/>
                <a:gd name="T14" fmla="*/ 282 w 28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8478" name="Line 735"/>
          <p:cNvSpPr>
            <a:spLocks noChangeShapeType="1"/>
          </p:cNvSpPr>
          <p:nvPr/>
        </p:nvSpPr>
        <p:spPr bwMode="auto">
          <a:xfrm>
            <a:off x="6884988" y="2543175"/>
            <a:ext cx="0" cy="746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79" name="Line 736"/>
          <p:cNvSpPr>
            <a:spLocks noChangeShapeType="1"/>
          </p:cNvSpPr>
          <p:nvPr/>
        </p:nvSpPr>
        <p:spPr bwMode="auto">
          <a:xfrm>
            <a:off x="7302500" y="2546350"/>
            <a:ext cx="0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8480" name="Group 737"/>
          <p:cNvGrpSpPr>
            <a:grpSpLocks/>
          </p:cNvGrpSpPr>
          <p:nvPr/>
        </p:nvGrpSpPr>
        <p:grpSpPr bwMode="auto">
          <a:xfrm>
            <a:off x="7802563" y="2493963"/>
            <a:ext cx="423862" cy="174625"/>
            <a:chOff x="4334" y="1470"/>
            <a:chExt cx="246" cy="107"/>
          </a:xfrm>
        </p:grpSpPr>
        <p:sp>
          <p:nvSpPr>
            <p:cNvPr id="18874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875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876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18877" name="Group 741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18880" name="Freeform 74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881" name="Freeform 74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8878" name="Line 744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879" name="Line 745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8481" name="Group 746"/>
          <p:cNvGrpSpPr>
            <a:grpSpLocks/>
          </p:cNvGrpSpPr>
          <p:nvPr/>
        </p:nvGrpSpPr>
        <p:grpSpPr bwMode="auto">
          <a:xfrm>
            <a:off x="7815263" y="2757488"/>
            <a:ext cx="422275" cy="174625"/>
            <a:chOff x="4334" y="1470"/>
            <a:chExt cx="246" cy="107"/>
          </a:xfrm>
        </p:grpSpPr>
        <p:sp>
          <p:nvSpPr>
            <p:cNvPr id="18866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867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868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18869" name="Group 750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18872" name="Freeform 75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873" name="Freeform 75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8870" name="Line 753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871" name="Line 754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8482" name="Group 755"/>
          <p:cNvGrpSpPr>
            <a:grpSpLocks/>
          </p:cNvGrpSpPr>
          <p:nvPr/>
        </p:nvGrpSpPr>
        <p:grpSpPr bwMode="auto">
          <a:xfrm>
            <a:off x="8410575" y="2759075"/>
            <a:ext cx="422275" cy="174625"/>
            <a:chOff x="4334" y="1470"/>
            <a:chExt cx="246" cy="107"/>
          </a:xfrm>
        </p:grpSpPr>
        <p:sp>
          <p:nvSpPr>
            <p:cNvPr id="18858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859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860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18861" name="Group 759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18864" name="Freeform 76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865" name="Freeform 76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8862" name="Line 762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863" name="Line 763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8483" name="Group 764"/>
          <p:cNvGrpSpPr>
            <a:grpSpLocks/>
          </p:cNvGrpSpPr>
          <p:nvPr/>
        </p:nvGrpSpPr>
        <p:grpSpPr bwMode="auto">
          <a:xfrm>
            <a:off x="8331200" y="2393950"/>
            <a:ext cx="422275" cy="174625"/>
            <a:chOff x="4334" y="1470"/>
            <a:chExt cx="246" cy="107"/>
          </a:xfrm>
        </p:grpSpPr>
        <p:sp>
          <p:nvSpPr>
            <p:cNvPr id="18850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851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852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18853" name="Group 768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18856" name="Freeform 76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857" name="Freeform 77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8854" name="Line 771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855" name="Line 772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8484" name="Group 773"/>
          <p:cNvGrpSpPr>
            <a:grpSpLocks/>
          </p:cNvGrpSpPr>
          <p:nvPr/>
        </p:nvGrpSpPr>
        <p:grpSpPr bwMode="auto">
          <a:xfrm>
            <a:off x="8382000" y="3644900"/>
            <a:ext cx="533400" cy="206375"/>
            <a:chOff x="4334" y="1470"/>
            <a:chExt cx="246" cy="107"/>
          </a:xfrm>
        </p:grpSpPr>
        <p:sp>
          <p:nvSpPr>
            <p:cNvPr id="18842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843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844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18845" name="Group 77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18848" name="Freeform 77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849" name="Freeform 77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8846" name="Line 78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847" name="Line 781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8485" name="Line 782"/>
          <p:cNvSpPr>
            <a:spLocks noChangeShapeType="1"/>
          </p:cNvSpPr>
          <p:nvPr/>
        </p:nvSpPr>
        <p:spPr bwMode="auto">
          <a:xfrm>
            <a:off x="6962775" y="3743325"/>
            <a:ext cx="736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8486" name="Group 783"/>
          <p:cNvGrpSpPr>
            <a:grpSpLocks/>
          </p:cNvGrpSpPr>
          <p:nvPr/>
        </p:nvGrpSpPr>
        <p:grpSpPr bwMode="auto">
          <a:xfrm>
            <a:off x="7677150" y="3632200"/>
            <a:ext cx="533400" cy="206375"/>
            <a:chOff x="4334" y="1470"/>
            <a:chExt cx="246" cy="107"/>
          </a:xfrm>
        </p:grpSpPr>
        <p:sp>
          <p:nvSpPr>
            <p:cNvPr id="18834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835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836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18837" name="Group 78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18840" name="Freeform 78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841" name="Freeform 78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8838" name="Line 79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839" name="Line 791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8487" name="Group 792"/>
          <p:cNvGrpSpPr>
            <a:grpSpLocks/>
          </p:cNvGrpSpPr>
          <p:nvPr/>
        </p:nvGrpSpPr>
        <p:grpSpPr bwMode="auto">
          <a:xfrm>
            <a:off x="8013700" y="3911600"/>
            <a:ext cx="533400" cy="206375"/>
            <a:chOff x="4334" y="1470"/>
            <a:chExt cx="246" cy="107"/>
          </a:xfrm>
        </p:grpSpPr>
        <p:sp>
          <p:nvSpPr>
            <p:cNvPr id="18826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827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828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18829" name="Group 796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18832" name="Freeform 79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833" name="Freeform 79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8830" name="Line 799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831" name="Line 800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8488" name="Group 801"/>
          <p:cNvGrpSpPr>
            <a:grpSpLocks/>
          </p:cNvGrpSpPr>
          <p:nvPr/>
        </p:nvGrpSpPr>
        <p:grpSpPr bwMode="auto">
          <a:xfrm>
            <a:off x="8224838" y="4806950"/>
            <a:ext cx="673100" cy="244475"/>
            <a:chOff x="4334" y="1470"/>
            <a:chExt cx="246" cy="107"/>
          </a:xfrm>
        </p:grpSpPr>
        <p:sp>
          <p:nvSpPr>
            <p:cNvPr id="18818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819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820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18821" name="Group 805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18824" name="Freeform 80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825" name="Freeform 80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8822" name="Line 808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823" name="Line 809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8489" name="Group 810"/>
          <p:cNvGrpSpPr>
            <a:grpSpLocks/>
          </p:cNvGrpSpPr>
          <p:nvPr/>
        </p:nvGrpSpPr>
        <p:grpSpPr bwMode="auto">
          <a:xfrm>
            <a:off x="7546975" y="4508500"/>
            <a:ext cx="673100" cy="244475"/>
            <a:chOff x="4334" y="1470"/>
            <a:chExt cx="246" cy="107"/>
          </a:xfrm>
        </p:grpSpPr>
        <p:sp>
          <p:nvSpPr>
            <p:cNvPr id="18810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811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812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18813" name="Group 814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18816" name="Freeform 81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817" name="Freeform 81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8814" name="Line 817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815" name="Line 818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8490" name="Group 819"/>
          <p:cNvGrpSpPr>
            <a:grpSpLocks/>
          </p:cNvGrpSpPr>
          <p:nvPr/>
        </p:nvGrpSpPr>
        <p:grpSpPr bwMode="auto">
          <a:xfrm>
            <a:off x="6762750" y="4851400"/>
            <a:ext cx="673100" cy="244475"/>
            <a:chOff x="4334" y="1470"/>
            <a:chExt cx="246" cy="107"/>
          </a:xfrm>
        </p:grpSpPr>
        <p:sp>
          <p:nvSpPr>
            <p:cNvPr id="18802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803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804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18805" name="Group 823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18808" name="Freeform 82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809" name="Freeform 82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8806" name="Line 826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807" name="Line 827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8491" name="Group 828"/>
          <p:cNvGrpSpPr>
            <a:grpSpLocks/>
          </p:cNvGrpSpPr>
          <p:nvPr/>
        </p:nvGrpSpPr>
        <p:grpSpPr bwMode="auto">
          <a:xfrm>
            <a:off x="6556375" y="3644900"/>
            <a:ext cx="422275" cy="171450"/>
            <a:chOff x="4334" y="1470"/>
            <a:chExt cx="246" cy="107"/>
          </a:xfrm>
        </p:grpSpPr>
        <p:sp>
          <p:nvSpPr>
            <p:cNvPr id="18794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795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796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18797" name="Group 832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18800" name="Freeform 8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801" name="Freeform 8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8798" name="Line 835"/>
            <p:cNvSpPr>
              <a:spLocks noChangeShapeType="1"/>
            </p:cNvSpPr>
            <p:nvPr/>
          </p:nvSpPr>
          <p:spPr bwMode="auto">
            <a:xfrm>
              <a:off x="4335" y="1503"/>
              <a:ext cx="0" cy="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99" name="Line 836"/>
            <p:cNvSpPr>
              <a:spLocks noChangeShapeType="1"/>
            </p:cNvSpPr>
            <p:nvPr/>
          </p:nvSpPr>
          <p:spPr bwMode="auto">
            <a:xfrm>
              <a:off x="4578" y="1505"/>
              <a:ext cx="0" cy="4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8492" name="Group 837"/>
          <p:cNvGrpSpPr>
            <a:grpSpLocks/>
          </p:cNvGrpSpPr>
          <p:nvPr/>
        </p:nvGrpSpPr>
        <p:grpSpPr bwMode="auto">
          <a:xfrm>
            <a:off x="6526213" y="1744663"/>
            <a:ext cx="560387" cy="508000"/>
            <a:chOff x="2922" y="1424"/>
            <a:chExt cx="326" cy="320"/>
          </a:xfrm>
        </p:grpSpPr>
        <p:sp>
          <p:nvSpPr>
            <p:cNvPr id="18786" name="Oval 838"/>
            <p:cNvSpPr>
              <a:spLocks noChangeArrowheads="1"/>
            </p:cNvSpPr>
            <p:nvPr/>
          </p:nvSpPr>
          <p:spPr bwMode="auto">
            <a:xfrm>
              <a:off x="2922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18787" name="Group 83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18789" name="Oval 84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8790" name="Oval 84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8791" name="Oval 84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8792" name="Oval 84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8793" name="Freeform 84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80"/>
                  <a:gd name="T31" fmla="*/ 0 h 956"/>
                  <a:gd name="T32" fmla="*/ 1180 w 1180"/>
                  <a:gd name="T33" fmla="*/ 956 h 9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8788" name="Freeform 84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0"/>
                <a:gd name="T31" fmla="*/ 0 h 956"/>
                <a:gd name="T32" fmla="*/ 1180 w 1180"/>
                <a:gd name="T33" fmla="*/ 956 h 9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mpd="sng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8493" name="Group 846"/>
          <p:cNvGrpSpPr>
            <a:grpSpLocks/>
          </p:cNvGrpSpPr>
          <p:nvPr/>
        </p:nvGrpSpPr>
        <p:grpSpPr bwMode="auto">
          <a:xfrm>
            <a:off x="6650038" y="1989138"/>
            <a:ext cx="306387" cy="477837"/>
            <a:chOff x="3748" y="1253"/>
            <a:chExt cx="178" cy="301"/>
          </a:xfrm>
        </p:grpSpPr>
        <p:sp>
          <p:nvSpPr>
            <p:cNvPr id="18770" name="Line 270"/>
            <p:cNvSpPr>
              <a:spLocks noChangeShapeType="1"/>
            </p:cNvSpPr>
            <p:nvPr/>
          </p:nvSpPr>
          <p:spPr bwMode="auto">
            <a:xfrm flipH="1">
              <a:off x="3748" y="1276"/>
              <a:ext cx="89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8771" name="Line 271"/>
            <p:cNvSpPr>
              <a:spLocks noChangeShapeType="1"/>
            </p:cNvSpPr>
            <p:nvPr/>
          </p:nvSpPr>
          <p:spPr bwMode="auto">
            <a:xfrm>
              <a:off x="3837" y="1276"/>
              <a:ext cx="89" cy="2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8772" name="Line 272"/>
            <p:cNvSpPr>
              <a:spLocks noChangeShapeType="1"/>
            </p:cNvSpPr>
            <p:nvPr/>
          </p:nvSpPr>
          <p:spPr bwMode="auto">
            <a:xfrm>
              <a:off x="3748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8773" name="Line 273"/>
            <p:cNvSpPr>
              <a:spLocks noChangeShapeType="1"/>
            </p:cNvSpPr>
            <p:nvPr/>
          </p:nvSpPr>
          <p:spPr bwMode="auto">
            <a:xfrm flipH="1">
              <a:off x="3837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8774" name="Line 274"/>
            <p:cNvSpPr>
              <a:spLocks noChangeShapeType="1"/>
            </p:cNvSpPr>
            <p:nvPr/>
          </p:nvSpPr>
          <p:spPr bwMode="auto">
            <a:xfrm>
              <a:off x="3837" y="12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8775" name="Line 275"/>
            <p:cNvSpPr>
              <a:spLocks noChangeShapeType="1"/>
            </p:cNvSpPr>
            <p:nvPr/>
          </p:nvSpPr>
          <p:spPr bwMode="auto">
            <a:xfrm flipV="1">
              <a:off x="3748" y="1501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8776" name="Line 276"/>
            <p:cNvSpPr>
              <a:spLocks noChangeShapeType="1"/>
            </p:cNvSpPr>
            <p:nvPr/>
          </p:nvSpPr>
          <p:spPr bwMode="auto">
            <a:xfrm flipH="1" flipV="1">
              <a:off x="3837" y="1501"/>
              <a:ext cx="89" cy="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8777" name="Line 277"/>
            <p:cNvSpPr>
              <a:spLocks noChangeShapeType="1"/>
            </p:cNvSpPr>
            <p:nvPr/>
          </p:nvSpPr>
          <p:spPr bwMode="auto">
            <a:xfrm>
              <a:off x="3786" y="1418"/>
              <a:ext cx="51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8778" name="Line 278"/>
            <p:cNvSpPr>
              <a:spLocks noChangeShapeType="1"/>
            </p:cNvSpPr>
            <p:nvPr/>
          </p:nvSpPr>
          <p:spPr bwMode="auto">
            <a:xfrm flipV="1">
              <a:off x="3837" y="1418"/>
              <a:ext cx="54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8779" name="Line 279"/>
            <p:cNvSpPr>
              <a:spLocks noChangeShapeType="1"/>
            </p:cNvSpPr>
            <p:nvPr/>
          </p:nvSpPr>
          <p:spPr bwMode="auto">
            <a:xfrm>
              <a:off x="3768" y="1455"/>
              <a:ext cx="66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8780" name="Line 280"/>
            <p:cNvSpPr>
              <a:spLocks noChangeShapeType="1"/>
            </p:cNvSpPr>
            <p:nvPr/>
          </p:nvSpPr>
          <p:spPr bwMode="auto">
            <a:xfrm flipV="1">
              <a:off x="3837" y="1461"/>
              <a:ext cx="6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8781" name="Line 281"/>
            <p:cNvSpPr>
              <a:spLocks noChangeShapeType="1"/>
            </p:cNvSpPr>
            <p:nvPr/>
          </p:nvSpPr>
          <p:spPr bwMode="auto">
            <a:xfrm flipV="1">
              <a:off x="3837" y="1381"/>
              <a:ext cx="34" cy="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8782" name="Line 282"/>
            <p:cNvSpPr>
              <a:spLocks noChangeShapeType="1"/>
            </p:cNvSpPr>
            <p:nvPr/>
          </p:nvSpPr>
          <p:spPr bwMode="auto">
            <a:xfrm flipV="1">
              <a:off x="3837" y="1329"/>
              <a:ext cx="21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8783" name="Line 283"/>
            <p:cNvSpPr>
              <a:spLocks noChangeShapeType="1"/>
            </p:cNvSpPr>
            <p:nvPr/>
          </p:nvSpPr>
          <p:spPr bwMode="auto">
            <a:xfrm>
              <a:off x="3798" y="1377"/>
              <a:ext cx="42" cy="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8784" name="Line 284"/>
            <p:cNvSpPr>
              <a:spLocks noChangeShapeType="1"/>
            </p:cNvSpPr>
            <p:nvPr/>
          </p:nvSpPr>
          <p:spPr bwMode="auto">
            <a:xfrm>
              <a:off x="3817" y="1327"/>
              <a:ext cx="24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8785" name="Oval 862"/>
            <p:cNvSpPr>
              <a:spLocks noChangeArrowheads="1"/>
            </p:cNvSpPr>
            <p:nvPr/>
          </p:nvSpPr>
          <p:spPr bwMode="auto">
            <a:xfrm>
              <a:off x="3821" y="1253"/>
              <a:ext cx="30" cy="2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</p:grpSp>
      <p:grpSp>
        <p:nvGrpSpPr>
          <p:cNvPr id="18494" name="Group 863"/>
          <p:cNvGrpSpPr>
            <a:grpSpLocks/>
          </p:cNvGrpSpPr>
          <p:nvPr/>
        </p:nvGrpSpPr>
        <p:grpSpPr bwMode="auto">
          <a:xfrm>
            <a:off x="5761038" y="1997075"/>
            <a:ext cx="561975" cy="128588"/>
            <a:chOff x="2199" y="955"/>
            <a:chExt cx="2547" cy="506"/>
          </a:xfrm>
        </p:grpSpPr>
        <p:sp>
          <p:nvSpPr>
            <p:cNvPr id="18764" name="Freeform 86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65" name="Freeform 86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66" name="Freeform 86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67" name="Freeform 86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68" name="Freeform 86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43 w 646"/>
                <a:gd name="T1" fmla="*/ 1169 h 300"/>
                <a:gd name="T2" fmla="*/ 631 w 646"/>
                <a:gd name="T3" fmla="*/ 987 h 300"/>
                <a:gd name="T4" fmla="*/ 785 w 646"/>
                <a:gd name="T5" fmla="*/ 745 h 300"/>
                <a:gd name="T6" fmla="*/ 810 w 646"/>
                <a:gd name="T7" fmla="*/ 417 h 300"/>
                <a:gd name="T8" fmla="*/ 594 w 646"/>
                <a:gd name="T9" fmla="*/ 234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69" name="Freeform 86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8495" name="Group 870"/>
          <p:cNvGrpSpPr>
            <a:grpSpLocks/>
          </p:cNvGrpSpPr>
          <p:nvPr/>
        </p:nvGrpSpPr>
        <p:grpSpPr bwMode="auto">
          <a:xfrm>
            <a:off x="6003925" y="1539875"/>
            <a:ext cx="561975" cy="128588"/>
            <a:chOff x="2199" y="955"/>
            <a:chExt cx="2547" cy="506"/>
          </a:xfrm>
        </p:grpSpPr>
        <p:sp>
          <p:nvSpPr>
            <p:cNvPr id="18758" name="Freeform 87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59" name="Freeform 87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60" name="Freeform 87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61" name="Freeform 87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62" name="Freeform 87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43 w 646"/>
                <a:gd name="T1" fmla="*/ 1169 h 300"/>
                <a:gd name="T2" fmla="*/ 631 w 646"/>
                <a:gd name="T3" fmla="*/ 987 h 300"/>
                <a:gd name="T4" fmla="*/ 785 w 646"/>
                <a:gd name="T5" fmla="*/ 745 h 300"/>
                <a:gd name="T6" fmla="*/ 810 w 646"/>
                <a:gd name="T7" fmla="*/ 417 h 300"/>
                <a:gd name="T8" fmla="*/ 594 w 646"/>
                <a:gd name="T9" fmla="*/ 234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63" name="Freeform 87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8496" name="Line 877"/>
          <p:cNvSpPr>
            <a:spLocks noChangeShapeType="1"/>
          </p:cNvSpPr>
          <p:nvPr/>
        </p:nvSpPr>
        <p:spPr bwMode="auto">
          <a:xfrm flipH="1" flipV="1">
            <a:off x="6094413" y="2027238"/>
            <a:ext cx="42862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8497" name="Group 885"/>
          <p:cNvGrpSpPr>
            <a:grpSpLocks/>
          </p:cNvGrpSpPr>
          <p:nvPr/>
        </p:nvGrpSpPr>
        <p:grpSpPr bwMode="auto">
          <a:xfrm>
            <a:off x="5842000" y="3527425"/>
            <a:ext cx="561975" cy="128588"/>
            <a:chOff x="2199" y="955"/>
            <a:chExt cx="2547" cy="506"/>
          </a:xfrm>
        </p:grpSpPr>
        <p:sp>
          <p:nvSpPr>
            <p:cNvPr id="18752" name="Freeform 886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53" name="Freeform 887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54" name="Freeform 888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55" name="Freeform 889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56" name="Freeform 890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43 w 646"/>
                <a:gd name="T1" fmla="*/ 1169 h 300"/>
                <a:gd name="T2" fmla="*/ 631 w 646"/>
                <a:gd name="T3" fmla="*/ 987 h 300"/>
                <a:gd name="T4" fmla="*/ 785 w 646"/>
                <a:gd name="T5" fmla="*/ 745 h 300"/>
                <a:gd name="T6" fmla="*/ 810 w 646"/>
                <a:gd name="T7" fmla="*/ 417 h 300"/>
                <a:gd name="T8" fmla="*/ 594 w 646"/>
                <a:gd name="T9" fmla="*/ 234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57" name="Freeform 891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8498" name="Line 892"/>
          <p:cNvSpPr>
            <a:spLocks noChangeShapeType="1"/>
          </p:cNvSpPr>
          <p:nvPr/>
        </p:nvSpPr>
        <p:spPr bwMode="auto">
          <a:xfrm>
            <a:off x="6259513" y="3119438"/>
            <a:ext cx="22225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8499" name="Group 893"/>
          <p:cNvGrpSpPr>
            <a:grpSpLocks/>
          </p:cNvGrpSpPr>
          <p:nvPr/>
        </p:nvGrpSpPr>
        <p:grpSpPr bwMode="auto">
          <a:xfrm>
            <a:off x="7591425" y="5005388"/>
            <a:ext cx="561975" cy="128587"/>
            <a:chOff x="2199" y="955"/>
            <a:chExt cx="2547" cy="506"/>
          </a:xfrm>
        </p:grpSpPr>
        <p:sp>
          <p:nvSpPr>
            <p:cNvPr id="18746" name="Freeform 89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47" name="Freeform 89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48" name="Freeform 89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49" name="Freeform 89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50" name="Freeform 89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43 w 646"/>
                <a:gd name="T1" fmla="*/ 1169 h 300"/>
                <a:gd name="T2" fmla="*/ 631 w 646"/>
                <a:gd name="T3" fmla="*/ 987 h 300"/>
                <a:gd name="T4" fmla="*/ 785 w 646"/>
                <a:gd name="T5" fmla="*/ 745 h 300"/>
                <a:gd name="T6" fmla="*/ 810 w 646"/>
                <a:gd name="T7" fmla="*/ 417 h 300"/>
                <a:gd name="T8" fmla="*/ 594 w 646"/>
                <a:gd name="T9" fmla="*/ 234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51" name="Freeform 89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8500" name="Group 900"/>
          <p:cNvGrpSpPr>
            <a:grpSpLocks/>
          </p:cNvGrpSpPr>
          <p:nvPr/>
        </p:nvGrpSpPr>
        <p:grpSpPr bwMode="auto">
          <a:xfrm>
            <a:off x="7848600" y="5429250"/>
            <a:ext cx="563563" cy="128588"/>
            <a:chOff x="2199" y="955"/>
            <a:chExt cx="2547" cy="506"/>
          </a:xfrm>
        </p:grpSpPr>
        <p:sp>
          <p:nvSpPr>
            <p:cNvPr id="18740" name="Freeform 90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41" name="Freeform 90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42" name="Freeform 90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43" name="Freeform 90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44" name="Freeform 90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43 w 646"/>
                <a:gd name="T1" fmla="*/ 1169 h 300"/>
                <a:gd name="T2" fmla="*/ 631 w 646"/>
                <a:gd name="T3" fmla="*/ 987 h 300"/>
                <a:gd name="T4" fmla="*/ 785 w 646"/>
                <a:gd name="T5" fmla="*/ 745 h 300"/>
                <a:gd name="T6" fmla="*/ 810 w 646"/>
                <a:gd name="T7" fmla="*/ 417 h 300"/>
                <a:gd name="T8" fmla="*/ 594 w 646"/>
                <a:gd name="T9" fmla="*/ 234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45" name="Freeform 90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8501" name="Group 907"/>
          <p:cNvGrpSpPr>
            <a:grpSpLocks/>
          </p:cNvGrpSpPr>
          <p:nvPr/>
        </p:nvGrpSpPr>
        <p:grpSpPr bwMode="auto">
          <a:xfrm>
            <a:off x="7389813" y="5408613"/>
            <a:ext cx="561975" cy="128587"/>
            <a:chOff x="2199" y="955"/>
            <a:chExt cx="2547" cy="506"/>
          </a:xfrm>
        </p:grpSpPr>
        <p:sp>
          <p:nvSpPr>
            <p:cNvPr id="18734" name="Freeform 908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35" name="Freeform 909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36" name="Freeform 910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37" name="Freeform 911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38" name="Freeform 912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43 w 646"/>
                <a:gd name="T1" fmla="*/ 1169 h 300"/>
                <a:gd name="T2" fmla="*/ 631 w 646"/>
                <a:gd name="T3" fmla="*/ 987 h 300"/>
                <a:gd name="T4" fmla="*/ 785 w 646"/>
                <a:gd name="T5" fmla="*/ 745 h 300"/>
                <a:gd name="T6" fmla="*/ 810 w 646"/>
                <a:gd name="T7" fmla="*/ 417 h 300"/>
                <a:gd name="T8" fmla="*/ 594 w 646"/>
                <a:gd name="T9" fmla="*/ 234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39" name="Freeform 913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18502" name="Picture 915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5056188"/>
            <a:ext cx="4699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04" name="Line 918"/>
          <p:cNvSpPr>
            <a:spLocks noChangeShapeType="1"/>
          </p:cNvSpPr>
          <p:nvPr/>
        </p:nvSpPr>
        <p:spPr bwMode="auto">
          <a:xfrm rot="5400000" flipV="1">
            <a:off x="8657431" y="5436395"/>
            <a:ext cx="3175" cy="936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8505" name="Group 919"/>
          <p:cNvGrpSpPr>
            <a:grpSpLocks/>
          </p:cNvGrpSpPr>
          <p:nvPr/>
        </p:nvGrpSpPr>
        <p:grpSpPr bwMode="auto">
          <a:xfrm flipH="1">
            <a:off x="6256338" y="4533900"/>
            <a:ext cx="449262" cy="373063"/>
            <a:chOff x="2839" y="3501"/>
            <a:chExt cx="755" cy="803"/>
          </a:xfrm>
        </p:grpSpPr>
        <p:pic>
          <p:nvPicPr>
            <p:cNvPr id="18732" name="Picture 92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33" name="Freeform 92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8506" name="Group 922"/>
          <p:cNvGrpSpPr>
            <a:grpSpLocks/>
          </p:cNvGrpSpPr>
          <p:nvPr/>
        </p:nvGrpSpPr>
        <p:grpSpPr bwMode="auto">
          <a:xfrm flipH="1">
            <a:off x="5913438" y="4954588"/>
            <a:ext cx="522287" cy="406400"/>
            <a:chOff x="2839" y="3501"/>
            <a:chExt cx="755" cy="803"/>
          </a:xfrm>
        </p:grpSpPr>
        <p:pic>
          <p:nvPicPr>
            <p:cNvPr id="18730" name="Picture 923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31" name="Freeform 92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8507" name="Group 925"/>
          <p:cNvGrpSpPr>
            <a:grpSpLocks/>
          </p:cNvGrpSpPr>
          <p:nvPr/>
        </p:nvGrpSpPr>
        <p:grpSpPr bwMode="auto">
          <a:xfrm flipH="1">
            <a:off x="6430963" y="5256213"/>
            <a:ext cx="461962" cy="349250"/>
            <a:chOff x="2839" y="3501"/>
            <a:chExt cx="755" cy="803"/>
          </a:xfrm>
        </p:grpSpPr>
        <p:pic>
          <p:nvPicPr>
            <p:cNvPr id="18728" name="Picture 926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29" name="Freeform 92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8508" name="Group 928"/>
          <p:cNvGrpSpPr>
            <a:grpSpLocks/>
          </p:cNvGrpSpPr>
          <p:nvPr/>
        </p:nvGrpSpPr>
        <p:grpSpPr bwMode="auto">
          <a:xfrm>
            <a:off x="7096125" y="5238750"/>
            <a:ext cx="461963" cy="350838"/>
            <a:chOff x="2839" y="3501"/>
            <a:chExt cx="755" cy="803"/>
          </a:xfrm>
        </p:grpSpPr>
        <p:pic>
          <p:nvPicPr>
            <p:cNvPr id="18726" name="Picture 929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27" name="Freeform 93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18509" name="Picture 931" descr="car_icon_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1720850"/>
            <a:ext cx="9191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510" name="Group 932"/>
          <p:cNvGrpSpPr>
            <a:grpSpLocks/>
          </p:cNvGrpSpPr>
          <p:nvPr/>
        </p:nvGrpSpPr>
        <p:grpSpPr bwMode="auto">
          <a:xfrm>
            <a:off x="6086475" y="1558925"/>
            <a:ext cx="450850" cy="373063"/>
            <a:chOff x="2756" y="1866"/>
            <a:chExt cx="462" cy="463"/>
          </a:xfrm>
        </p:grpSpPr>
        <p:pic>
          <p:nvPicPr>
            <p:cNvPr id="18724" name="Picture 933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25" name="Picture 934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" y="1866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511" name="Picture 936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5057775"/>
            <a:ext cx="447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512" name="Group 938"/>
          <p:cNvGrpSpPr>
            <a:grpSpLocks/>
          </p:cNvGrpSpPr>
          <p:nvPr/>
        </p:nvGrpSpPr>
        <p:grpSpPr bwMode="auto">
          <a:xfrm>
            <a:off x="8928100" y="5002213"/>
            <a:ext cx="246063" cy="481012"/>
            <a:chOff x="4140" y="429"/>
            <a:chExt cx="1425" cy="2396"/>
          </a:xfrm>
        </p:grpSpPr>
        <p:sp>
          <p:nvSpPr>
            <p:cNvPr id="18692" name="Freeform 9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5 w 354"/>
                <a:gd name="T1" fmla="*/ 0 h 2742"/>
                <a:gd name="T2" fmla="*/ 24 w 354"/>
                <a:gd name="T3" fmla="*/ 38 h 2742"/>
                <a:gd name="T4" fmla="*/ 24 w 354"/>
                <a:gd name="T5" fmla="*/ 295 h 2742"/>
                <a:gd name="T6" fmla="*/ 0 w 354"/>
                <a:gd name="T7" fmla="*/ 309 h 2742"/>
                <a:gd name="T8" fmla="*/ 5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93" name="Rectangle 940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18694" name="Freeform 9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4 w 211"/>
                <a:gd name="T3" fmla="*/ 25 h 2537"/>
                <a:gd name="T4" fmla="*/ 2 w 211"/>
                <a:gd name="T5" fmla="*/ 282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95" name="Freeform 9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3 w 328"/>
                <a:gd name="T3" fmla="*/ 15 h 226"/>
                <a:gd name="T4" fmla="*/ 23 w 328"/>
                <a:gd name="T5" fmla="*/ 27 h 226"/>
                <a:gd name="T6" fmla="*/ 0 w 328"/>
                <a:gd name="T7" fmla="*/ 1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96" name="Rectangle 943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18697" name="Group 9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722" name="AutoShape 94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8723" name="AutoShape 946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sp>
          <p:nvSpPr>
            <p:cNvPr id="18698" name="Rectangle 947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18699" name="Group 9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8720" name="AutoShape 949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8721" name="AutoShape 950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sp>
          <p:nvSpPr>
            <p:cNvPr id="18700" name="Rectangle 951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18701" name="Rectangle 952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18702" name="Group 9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8718" name="AutoShape 954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8719" name="AutoShape 955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sp>
          <p:nvSpPr>
            <p:cNvPr id="18703" name="Freeform 9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3 w 328"/>
                <a:gd name="T3" fmla="*/ 14 h 226"/>
                <a:gd name="T4" fmla="*/ 23 w 328"/>
                <a:gd name="T5" fmla="*/ 25 h 226"/>
                <a:gd name="T6" fmla="*/ 0 w 328"/>
                <a:gd name="T7" fmla="*/ 1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8704" name="Group 9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716" name="AutoShape 958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8717" name="AutoShape 959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sp>
          <p:nvSpPr>
            <p:cNvPr id="18705" name="Rectangle 960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18706" name="Freeform 9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1 w 296"/>
                <a:gd name="T3" fmla="*/ 15 h 256"/>
                <a:gd name="T4" fmla="*/ 21 w 296"/>
                <a:gd name="T5" fmla="*/ 28 h 256"/>
                <a:gd name="T6" fmla="*/ 0 w 296"/>
                <a:gd name="T7" fmla="*/ 10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07" name="Freeform 9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2 w 304"/>
                <a:gd name="T3" fmla="*/ 19 h 288"/>
                <a:gd name="T4" fmla="*/ 20 w 304"/>
                <a:gd name="T5" fmla="*/ 33 h 288"/>
                <a:gd name="T6" fmla="*/ 2 w 304"/>
                <a:gd name="T7" fmla="*/ 14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08" name="Oval 963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18709" name="Freeform 9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3 h 240"/>
                <a:gd name="T2" fmla="*/ 2 w 306"/>
                <a:gd name="T3" fmla="*/ 28 h 240"/>
                <a:gd name="T4" fmla="*/ 22 w 306"/>
                <a:gd name="T5" fmla="*/ 13 h 240"/>
                <a:gd name="T6" fmla="*/ 21 w 306"/>
                <a:gd name="T7" fmla="*/ 0 h 240"/>
                <a:gd name="T8" fmla="*/ 0 w 306"/>
                <a:gd name="T9" fmla="*/ 1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10" name="AutoShape 965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18711" name="AutoShape 966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18712" name="Oval 967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18713" name="Oval 968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solidFill>
                  <a:srgbClr val="FF0000"/>
                </a:solidFill>
                <a:ea typeface="MS PGothic" pitchFamily="34" charset="-128"/>
              </a:endParaRPr>
            </a:p>
          </p:txBody>
        </p:sp>
        <p:sp>
          <p:nvSpPr>
            <p:cNvPr id="18714" name="Oval 969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18715" name="Rectangle 970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</p:grpSp>
      <p:grpSp>
        <p:nvGrpSpPr>
          <p:cNvPr id="18513" name="Group 971"/>
          <p:cNvGrpSpPr>
            <a:grpSpLocks/>
          </p:cNvGrpSpPr>
          <p:nvPr/>
        </p:nvGrpSpPr>
        <p:grpSpPr bwMode="auto">
          <a:xfrm>
            <a:off x="8585200" y="5303838"/>
            <a:ext cx="246063" cy="481012"/>
            <a:chOff x="4140" y="429"/>
            <a:chExt cx="1425" cy="2396"/>
          </a:xfrm>
        </p:grpSpPr>
        <p:sp>
          <p:nvSpPr>
            <p:cNvPr id="18660" name="Freeform 97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5 w 354"/>
                <a:gd name="T1" fmla="*/ 0 h 2742"/>
                <a:gd name="T2" fmla="*/ 24 w 354"/>
                <a:gd name="T3" fmla="*/ 38 h 2742"/>
                <a:gd name="T4" fmla="*/ 24 w 354"/>
                <a:gd name="T5" fmla="*/ 295 h 2742"/>
                <a:gd name="T6" fmla="*/ 0 w 354"/>
                <a:gd name="T7" fmla="*/ 309 h 2742"/>
                <a:gd name="T8" fmla="*/ 5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61" name="Rectangle 973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18662" name="Freeform 97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4 w 211"/>
                <a:gd name="T3" fmla="*/ 25 h 2537"/>
                <a:gd name="T4" fmla="*/ 2 w 211"/>
                <a:gd name="T5" fmla="*/ 282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63" name="Freeform 97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3 w 328"/>
                <a:gd name="T3" fmla="*/ 15 h 226"/>
                <a:gd name="T4" fmla="*/ 23 w 328"/>
                <a:gd name="T5" fmla="*/ 27 h 226"/>
                <a:gd name="T6" fmla="*/ 0 w 328"/>
                <a:gd name="T7" fmla="*/ 1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64" name="Rectangle 976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18665" name="Group 97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690" name="AutoShape 978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8691" name="AutoShape 979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sp>
          <p:nvSpPr>
            <p:cNvPr id="18666" name="Rectangle 980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18667" name="Group 98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8688" name="AutoShape 982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8689" name="AutoShape 983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sp>
          <p:nvSpPr>
            <p:cNvPr id="18668" name="Rectangle 984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18669" name="Rectangle 985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18670" name="Group 98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8686" name="AutoShape 987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8687" name="AutoShape 988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sp>
          <p:nvSpPr>
            <p:cNvPr id="18671" name="Freeform 98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3 w 328"/>
                <a:gd name="T3" fmla="*/ 14 h 226"/>
                <a:gd name="T4" fmla="*/ 23 w 328"/>
                <a:gd name="T5" fmla="*/ 25 h 226"/>
                <a:gd name="T6" fmla="*/ 0 w 328"/>
                <a:gd name="T7" fmla="*/ 1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8672" name="Group 99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684" name="AutoShape 991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8685" name="AutoShape 992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sp>
          <p:nvSpPr>
            <p:cNvPr id="18673" name="Rectangle 993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18674" name="Freeform 99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1 w 296"/>
                <a:gd name="T3" fmla="*/ 15 h 256"/>
                <a:gd name="T4" fmla="*/ 21 w 296"/>
                <a:gd name="T5" fmla="*/ 28 h 256"/>
                <a:gd name="T6" fmla="*/ 0 w 296"/>
                <a:gd name="T7" fmla="*/ 10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75" name="Freeform 99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2 w 304"/>
                <a:gd name="T3" fmla="*/ 19 h 288"/>
                <a:gd name="T4" fmla="*/ 20 w 304"/>
                <a:gd name="T5" fmla="*/ 33 h 288"/>
                <a:gd name="T6" fmla="*/ 2 w 304"/>
                <a:gd name="T7" fmla="*/ 14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76" name="Oval 996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18677" name="Freeform 99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3 h 240"/>
                <a:gd name="T2" fmla="*/ 2 w 306"/>
                <a:gd name="T3" fmla="*/ 28 h 240"/>
                <a:gd name="T4" fmla="*/ 22 w 306"/>
                <a:gd name="T5" fmla="*/ 13 h 240"/>
                <a:gd name="T6" fmla="*/ 21 w 306"/>
                <a:gd name="T7" fmla="*/ 0 h 240"/>
                <a:gd name="T8" fmla="*/ 0 w 306"/>
                <a:gd name="T9" fmla="*/ 1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78" name="AutoShape 998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18679" name="AutoShape 999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18680" name="Oval 1000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18681" name="Oval 1001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solidFill>
                  <a:srgbClr val="FF0000"/>
                </a:solidFill>
                <a:ea typeface="MS PGothic" pitchFamily="34" charset="-128"/>
              </a:endParaRPr>
            </a:p>
          </p:txBody>
        </p:sp>
        <p:sp>
          <p:nvSpPr>
            <p:cNvPr id="18682" name="Oval 1002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18683" name="Rectangle 1003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</p:grpSp>
      <p:grpSp>
        <p:nvGrpSpPr>
          <p:cNvPr id="18514" name="Group 1004"/>
          <p:cNvGrpSpPr>
            <a:grpSpLocks/>
          </p:cNvGrpSpPr>
          <p:nvPr/>
        </p:nvGrpSpPr>
        <p:grpSpPr bwMode="auto">
          <a:xfrm>
            <a:off x="5743575" y="2043113"/>
            <a:ext cx="579438" cy="407987"/>
            <a:chOff x="877" y="1008"/>
            <a:chExt cx="2747" cy="2591"/>
          </a:xfrm>
        </p:grpSpPr>
        <p:pic>
          <p:nvPicPr>
            <p:cNvPr id="18637" name="Picture 1005" descr="antenna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38" name="Picture 1006" descr="laptop_keyboar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639" name="Freeform 100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6 w 2982"/>
                <a:gd name="T5" fmla="*/ 2 h 2442"/>
                <a:gd name="T6" fmla="*/ 7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18640" name="Picture 1008" descr="scree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641" name="Freeform 100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6 w 2528"/>
                <a:gd name="T3" fmla="*/ 1 h 455"/>
                <a:gd name="T4" fmla="*/ 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42" name="Freeform 101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2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43" name="Freeform 101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2 w 756"/>
                <a:gd name="T1" fmla="*/ 0 h 2184"/>
                <a:gd name="T2" fmla="*/ 1 w 756"/>
                <a:gd name="T3" fmla="*/ 2 h 2184"/>
                <a:gd name="T4" fmla="*/ 0 w 756"/>
                <a:gd name="T5" fmla="*/ 2 h 2184"/>
                <a:gd name="T6" fmla="*/ 1 w 756"/>
                <a:gd name="T7" fmla="*/ 1 h 2184"/>
                <a:gd name="T8" fmla="*/ 2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44" name="Freeform 101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6 w 2773"/>
                <a:gd name="T5" fmla="*/ 1 h 738"/>
                <a:gd name="T6" fmla="*/ 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45" name="Freeform 101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 w 637"/>
                <a:gd name="T1" fmla="*/ 0 h 1659"/>
                <a:gd name="T2" fmla="*/ 5 w 637"/>
                <a:gd name="T3" fmla="*/ 0 h 1659"/>
                <a:gd name="T4" fmla="*/ 1 w 637"/>
                <a:gd name="T5" fmla="*/ 30 h 1659"/>
                <a:gd name="T6" fmla="*/ 0 w 637"/>
                <a:gd name="T7" fmla="*/ 29 h 1659"/>
                <a:gd name="T8" fmla="*/ 5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46" name="Freeform 101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9 w 2216"/>
                <a:gd name="T5" fmla="*/ 10 h 550"/>
                <a:gd name="T6" fmla="*/ 19 w 2216"/>
                <a:gd name="T7" fmla="*/ 9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8647" name="Group 101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8654" name="Freeform 101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655" name="Freeform 101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656" name="Freeform 101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657" name="Freeform 101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658" name="Freeform 102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659" name="Freeform 102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8648" name="Freeform 102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4 h 792"/>
                <a:gd name="T2" fmla="*/ 4 w 990"/>
                <a:gd name="T3" fmla="*/ 0 h 792"/>
                <a:gd name="T4" fmla="*/ 4 w 990"/>
                <a:gd name="T5" fmla="*/ 1 h 792"/>
                <a:gd name="T6" fmla="*/ 0 w 990"/>
                <a:gd name="T7" fmla="*/ 4 h 792"/>
                <a:gd name="T8" fmla="*/ 1 w 990"/>
                <a:gd name="T9" fmla="*/ 4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49" name="Freeform 102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9 w 2532"/>
                <a:gd name="T5" fmla="*/ 4 h 723"/>
                <a:gd name="T6" fmla="*/ 9 w 2532"/>
                <a:gd name="T7" fmla="*/ 4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50" name="Freeform 102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51" name="Freeform 102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4 w 1176"/>
                <a:gd name="T1" fmla="*/ 0 h 606"/>
                <a:gd name="T2" fmla="*/ 0 w 1176"/>
                <a:gd name="T3" fmla="*/ 3 h 606"/>
                <a:gd name="T4" fmla="*/ 1 w 1176"/>
                <a:gd name="T5" fmla="*/ 3 h 606"/>
                <a:gd name="T6" fmla="*/ 4 w 1176"/>
                <a:gd name="T7" fmla="*/ 1 h 606"/>
                <a:gd name="T8" fmla="*/ 4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52" name="Freeform 102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53" name="Freeform 102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 h 723"/>
                <a:gd name="T6" fmla="*/ 0 w 2532"/>
                <a:gd name="T7" fmla="*/ 4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18515" name="Picture 1030" descr="laptop_keyboar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7472363" y="5735638"/>
            <a:ext cx="4222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16" name="Freeform 1031"/>
          <p:cNvSpPr>
            <a:spLocks/>
          </p:cNvSpPr>
          <p:nvPr/>
        </p:nvSpPr>
        <p:spPr bwMode="auto">
          <a:xfrm>
            <a:off x="7612063" y="5580063"/>
            <a:ext cx="338137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8517" name="Picture 1032" descr="scre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5584825"/>
            <a:ext cx="3079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18" name="Freeform 1033"/>
          <p:cNvSpPr>
            <a:spLocks/>
          </p:cNvSpPr>
          <p:nvPr/>
        </p:nvSpPr>
        <p:spPr bwMode="auto">
          <a:xfrm>
            <a:off x="7673975" y="5573713"/>
            <a:ext cx="287338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19" name="Freeform 1034"/>
          <p:cNvSpPr>
            <a:spLocks/>
          </p:cNvSpPr>
          <p:nvPr/>
        </p:nvSpPr>
        <p:spPr bwMode="auto">
          <a:xfrm>
            <a:off x="7610475" y="5573713"/>
            <a:ext cx="7937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20" name="Freeform 1035"/>
          <p:cNvSpPr>
            <a:spLocks/>
          </p:cNvSpPr>
          <p:nvPr/>
        </p:nvSpPr>
        <p:spPr bwMode="auto">
          <a:xfrm>
            <a:off x="7874000" y="5602288"/>
            <a:ext cx="8572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21" name="Freeform 1036"/>
          <p:cNvSpPr>
            <a:spLocks/>
          </p:cNvSpPr>
          <p:nvPr/>
        </p:nvSpPr>
        <p:spPr bwMode="auto">
          <a:xfrm>
            <a:off x="7608888" y="5726113"/>
            <a:ext cx="314325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22" name="Freeform 1037"/>
          <p:cNvSpPr>
            <a:spLocks/>
          </p:cNvSpPr>
          <p:nvPr/>
        </p:nvSpPr>
        <p:spPr bwMode="auto">
          <a:xfrm>
            <a:off x="7881938" y="5603875"/>
            <a:ext cx="8096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23" name="Freeform 1038"/>
          <p:cNvSpPr>
            <a:spLocks/>
          </p:cNvSpPr>
          <p:nvPr/>
        </p:nvSpPr>
        <p:spPr bwMode="auto">
          <a:xfrm>
            <a:off x="7608888" y="5735638"/>
            <a:ext cx="279400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8524" name="Group 1039"/>
          <p:cNvGrpSpPr>
            <a:grpSpLocks/>
          </p:cNvGrpSpPr>
          <p:nvPr/>
        </p:nvGrpSpPr>
        <p:grpSpPr bwMode="auto">
          <a:xfrm>
            <a:off x="7605713" y="5800725"/>
            <a:ext cx="93662" cy="38100"/>
            <a:chOff x="1740" y="2642"/>
            <a:chExt cx="752" cy="327"/>
          </a:xfrm>
        </p:grpSpPr>
        <p:sp>
          <p:nvSpPr>
            <p:cNvPr id="18631" name="Freeform 1040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32" name="Freeform 1041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33" name="Freeform 1042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34" name="Freeform 1043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35" name="Freeform 1044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36" name="Freeform 1045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8525" name="Freeform 1046"/>
          <p:cNvSpPr>
            <a:spLocks/>
          </p:cNvSpPr>
          <p:nvPr/>
        </p:nvSpPr>
        <p:spPr bwMode="auto">
          <a:xfrm>
            <a:off x="7766050" y="5807075"/>
            <a:ext cx="115888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26" name="Freeform 1047"/>
          <p:cNvSpPr>
            <a:spLocks/>
          </p:cNvSpPr>
          <p:nvPr/>
        </p:nvSpPr>
        <p:spPr bwMode="auto">
          <a:xfrm>
            <a:off x="7472363" y="5813425"/>
            <a:ext cx="293687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27" name="Freeform 1048"/>
          <p:cNvSpPr>
            <a:spLocks/>
          </p:cNvSpPr>
          <p:nvPr/>
        </p:nvSpPr>
        <p:spPr bwMode="auto">
          <a:xfrm>
            <a:off x="7473950" y="5799138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28" name="Freeform 1049"/>
          <p:cNvSpPr>
            <a:spLocks/>
          </p:cNvSpPr>
          <p:nvPr/>
        </p:nvSpPr>
        <p:spPr bwMode="auto">
          <a:xfrm>
            <a:off x="7473950" y="5738813"/>
            <a:ext cx="136525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29" name="Freeform 1050"/>
          <p:cNvSpPr>
            <a:spLocks/>
          </p:cNvSpPr>
          <p:nvPr/>
        </p:nvSpPr>
        <p:spPr bwMode="auto">
          <a:xfrm>
            <a:off x="7483475" y="5802313"/>
            <a:ext cx="277813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30" name="Freeform 1051"/>
          <p:cNvSpPr>
            <a:spLocks/>
          </p:cNvSpPr>
          <p:nvPr/>
        </p:nvSpPr>
        <p:spPr bwMode="auto">
          <a:xfrm flipV="1">
            <a:off x="7761288" y="5797550"/>
            <a:ext cx="114300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18531" name="Picture 1054" descr="laptop_keyboa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6046788" y="3290888"/>
            <a:ext cx="3937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2" name="Freeform 1055"/>
          <p:cNvSpPr>
            <a:spLocks/>
          </p:cNvSpPr>
          <p:nvPr/>
        </p:nvSpPr>
        <p:spPr bwMode="auto">
          <a:xfrm>
            <a:off x="6176963" y="3135313"/>
            <a:ext cx="317500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8533" name="Picture 1056" descr="scree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3140075"/>
            <a:ext cx="2889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" name="Freeform 1057"/>
          <p:cNvSpPr>
            <a:spLocks/>
          </p:cNvSpPr>
          <p:nvPr/>
        </p:nvSpPr>
        <p:spPr bwMode="auto">
          <a:xfrm>
            <a:off x="6235700" y="3128963"/>
            <a:ext cx="268288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35" name="Freeform 1058"/>
          <p:cNvSpPr>
            <a:spLocks/>
          </p:cNvSpPr>
          <p:nvPr/>
        </p:nvSpPr>
        <p:spPr bwMode="auto">
          <a:xfrm>
            <a:off x="6175375" y="3128963"/>
            <a:ext cx="74613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36" name="Freeform 1059"/>
          <p:cNvSpPr>
            <a:spLocks/>
          </p:cNvSpPr>
          <p:nvPr/>
        </p:nvSpPr>
        <p:spPr bwMode="auto">
          <a:xfrm>
            <a:off x="6421438" y="3157538"/>
            <a:ext cx="80962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37" name="Freeform 1060"/>
          <p:cNvSpPr>
            <a:spLocks/>
          </p:cNvSpPr>
          <p:nvPr/>
        </p:nvSpPr>
        <p:spPr bwMode="auto">
          <a:xfrm>
            <a:off x="6173788" y="3281363"/>
            <a:ext cx="293687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38" name="Freeform 1061"/>
          <p:cNvSpPr>
            <a:spLocks/>
          </p:cNvSpPr>
          <p:nvPr/>
        </p:nvSpPr>
        <p:spPr bwMode="auto">
          <a:xfrm>
            <a:off x="6430963" y="3159125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39" name="Freeform 1062"/>
          <p:cNvSpPr>
            <a:spLocks/>
          </p:cNvSpPr>
          <p:nvPr/>
        </p:nvSpPr>
        <p:spPr bwMode="auto">
          <a:xfrm>
            <a:off x="6173788" y="3290888"/>
            <a:ext cx="263525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8540" name="Group 1063"/>
          <p:cNvGrpSpPr>
            <a:grpSpLocks/>
          </p:cNvGrpSpPr>
          <p:nvPr/>
        </p:nvGrpSpPr>
        <p:grpSpPr bwMode="auto">
          <a:xfrm>
            <a:off x="6170613" y="3355975"/>
            <a:ext cx="87312" cy="38100"/>
            <a:chOff x="1740" y="2642"/>
            <a:chExt cx="752" cy="327"/>
          </a:xfrm>
        </p:grpSpPr>
        <p:sp>
          <p:nvSpPr>
            <p:cNvPr id="18625" name="Freeform 1064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26" name="Freeform 1065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27" name="Freeform 1066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28" name="Freeform 1067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29" name="Freeform 1068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30" name="Freeform 1069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8541" name="Freeform 1070"/>
          <p:cNvSpPr>
            <a:spLocks/>
          </p:cNvSpPr>
          <p:nvPr/>
        </p:nvSpPr>
        <p:spPr bwMode="auto">
          <a:xfrm>
            <a:off x="6321425" y="3362325"/>
            <a:ext cx="109538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42" name="Freeform 1071"/>
          <p:cNvSpPr>
            <a:spLocks/>
          </p:cNvSpPr>
          <p:nvPr/>
        </p:nvSpPr>
        <p:spPr bwMode="auto">
          <a:xfrm>
            <a:off x="6048375" y="3368675"/>
            <a:ext cx="274638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43" name="Freeform 1072"/>
          <p:cNvSpPr>
            <a:spLocks/>
          </p:cNvSpPr>
          <p:nvPr/>
        </p:nvSpPr>
        <p:spPr bwMode="auto">
          <a:xfrm>
            <a:off x="6048375" y="3354388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44" name="Freeform 1073"/>
          <p:cNvSpPr>
            <a:spLocks/>
          </p:cNvSpPr>
          <p:nvPr/>
        </p:nvSpPr>
        <p:spPr bwMode="auto">
          <a:xfrm>
            <a:off x="6048375" y="3294063"/>
            <a:ext cx="127000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45" name="Freeform 1074"/>
          <p:cNvSpPr>
            <a:spLocks/>
          </p:cNvSpPr>
          <p:nvPr/>
        </p:nvSpPr>
        <p:spPr bwMode="auto">
          <a:xfrm>
            <a:off x="6056313" y="3357563"/>
            <a:ext cx="261937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46" name="Freeform 1075"/>
          <p:cNvSpPr>
            <a:spLocks/>
          </p:cNvSpPr>
          <p:nvPr/>
        </p:nvSpPr>
        <p:spPr bwMode="auto">
          <a:xfrm flipV="1">
            <a:off x="6316663" y="3352800"/>
            <a:ext cx="106362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8547" name="Group 1076"/>
          <p:cNvGrpSpPr>
            <a:grpSpLocks/>
          </p:cNvGrpSpPr>
          <p:nvPr/>
        </p:nvGrpSpPr>
        <p:grpSpPr bwMode="auto">
          <a:xfrm flipH="1">
            <a:off x="6435725" y="3222625"/>
            <a:ext cx="449263" cy="373063"/>
            <a:chOff x="2839" y="3501"/>
            <a:chExt cx="755" cy="803"/>
          </a:xfrm>
        </p:grpSpPr>
        <p:pic>
          <p:nvPicPr>
            <p:cNvPr id="18623" name="Picture 107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624" name="Freeform 107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18548" name="Picture 1081" descr="laptop_keyboar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7940675" y="5672138"/>
            <a:ext cx="42068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49" name="Freeform 1082"/>
          <p:cNvSpPr>
            <a:spLocks/>
          </p:cNvSpPr>
          <p:nvPr/>
        </p:nvSpPr>
        <p:spPr bwMode="auto">
          <a:xfrm>
            <a:off x="8078788" y="5516563"/>
            <a:ext cx="339725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8550" name="Picture 1083" descr="scre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5521325"/>
            <a:ext cx="3079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51" name="Freeform 1084"/>
          <p:cNvSpPr>
            <a:spLocks/>
          </p:cNvSpPr>
          <p:nvPr/>
        </p:nvSpPr>
        <p:spPr bwMode="auto">
          <a:xfrm>
            <a:off x="8142288" y="5510213"/>
            <a:ext cx="285750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52" name="Freeform 1085"/>
          <p:cNvSpPr>
            <a:spLocks/>
          </p:cNvSpPr>
          <p:nvPr/>
        </p:nvSpPr>
        <p:spPr bwMode="auto">
          <a:xfrm>
            <a:off x="8077200" y="5510213"/>
            <a:ext cx="7937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53" name="Freeform 1086"/>
          <p:cNvSpPr>
            <a:spLocks/>
          </p:cNvSpPr>
          <p:nvPr/>
        </p:nvSpPr>
        <p:spPr bwMode="auto">
          <a:xfrm>
            <a:off x="8340725" y="5538788"/>
            <a:ext cx="8572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54" name="Freeform 1087"/>
          <p:cNvSpPr>
            <a:spLocks/>
          </p:cNvSpPr>
          <p:nvPr/>
        </p:nvSpPr>
        <p:spPr bwMode="auto">
          <a:xfrm>
            <a:off x="8075613" y="5662613"/>
            <a:ext cx="315912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55" name="Freeform 1088"/>
          <p:cNvSpPr>
            <a:spLocks/>
          </p:cNvSpPr>
          <p:nvPr/>
        </p:nvSpPr>
        <p:spPr bwMode="auto">
          <a:xfrm>
            <a:off x="8350250" y="5540375"/>
            <a:ext cx="80963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56" name="Freeform 1089"/>
          <p:cNvSpPr>
            <a:spLocks/>
          </p:cNvSpPr>
          <p:nvPr/>
        </p:nvSpPr>
        <p:spPr bwMode="auto">
          <a:xfrm>
            <a:off x="8075613" y="5672138"/>
            <a:ext cx="280987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8557" name="Group 1090"/>
          <p:cNvGrpSpPr>
            <a:grpSpLocks/>
          </p:cNvGrpSpPr>
          <p:nvPr/>
        </p:nvGrpSpPr>
        <p:grpSpPr bwMode="auto">
          <a:xfrm>
            <a:off x="8072438" y="5737225"/>
            <a:ext cx="95250" cy="38100"/>
            <a:chOff x="1740" y="2642"/>
            <a:chExt cx="752" cy="327"/>
          </a:xfrm>
        </p:grpSpPr>
        <p:sp>
          <p:nvSpPr>
            <p:cNvPr id="18617" name="Freeform 1091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18" name="Freeform 1092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19" name="Freeform 1093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20" name="Freeform 1094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21" name="Freeform 1095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22" name="Freeform 1096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8558" name="Freeform 1097"/>
          <p:cNvSpPr>
            <a:spLocks/>
          </p:cNvSpPr>
          <p:nvPr/>
        </p:nvSpPr>
        <p:spPr bwMode="auto">
          <a:xfrm>
            <a:off x="8234363" y="5743575"/>
            <a:ext cx="115887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59" name="Freeform 1098"/>
          <p:cNvSpPr>
            <a:spLocks/>
          </p:cNvSpPr>
          <p:nvPr/>
        </p:nvSpPr>
        <p:spPr bwMode="auto">
          <a:xfrm>
            <a:off x="7940675" y="5749925"/>
            <a:ext cx="293688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60" name="Freeform 1099"/>
          <p:cNvSpPr>
            <a:spLocks/>
          </p:cNvSpPr>
          <p:nvPr/>
        </p:nvSpPr>
        <p:spPr bwMode="auto">
          <a:xfrm>
            <a:off x="7942263" y="5735638"/>
            <a:ext cx="1587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61" name="Freeform 1100"/>
          <p:cNvSpPr>
            <a:spLocks/>
          </p:cNvSpPr>
          <p:nvPr/>
        </p:nvSpPr>
        <p:spPr bwMode="auto">
          <a:xfrm>
            <a:off x="7942263" y="5675313"/>
            <a:ext cx="134937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62" name="Freeform 1101"/>
          <p:cNvSpPr>
            <a:spLocks/>
          </p:cNvSpPr>
          <p:nvPr/>
        </p:nvSpPr>
        <p:spPr bwMode="auto">
          <a:xfrm>
            <a:off x="7950200" y="5738813"/>
            <a:ext cx="279400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563" name="Freeform 1102"/>
          <p:cNvSpPr>
            <a:spLocks/>
          </p:cNvSpPr>
          <p:nvPr/>
        </p:nvSpPr>
        <p:spPr bwMode="auto">
          <a:xfrm flipV="1">
            <a:off x="8229600" y="5734050"/>
            <a:ext cx="112713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8564" name="Group 1103"/>
          <p:cNvGrpSpPr>
            <a:grpSpLocks/>
          </p:cNvGrpSpPr>
          <p:nvPr/>
        </p:nvGrpSpPr>
        <p:grpSpPr bwMode="auto">
          <a:xfrm>
            <a:off x="6880225" y="2493963"/>
            <a:ext cx="423863" cy="169862"/>
            <a:chOff x="4650" y="1129"/>
            <a:chExt cx="246" cy="95"/>
          </a:xfrm>
        </p:grpSpPr>
        <p:sp>
          <p:nvSpPr>
            <p:cNvPr id="1860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61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61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18612" name="Group 110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8615" name="Freeform 11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616" name="Freeform 11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8613" name="Line 111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14" name="Line 111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8565" name="Group 1112"/>
          <p:cNvGrpSpPr>
            <a:grpSpLocks/>
          </p:cNvGrpSpPr>
          <p:nvPr/>
        </p:nvGrpSpPr>
        <p:grpSpPr bwMode="auto">
          <a:xfrm>
            <a:off x="6556375" y="3641725"/>
            <a:ext cx="422275" cy="169863"/>
            <a:chOff x="4650" y="1129"/>
            <a:chExt cx="246" cy="95"/>
          </a:xfrm>
        </p:grpSpPr>
        <p:sp>
          <p:nvSpPr>
            <p:cNvPr id="1860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60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60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18604" name="Group 111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8607" name="Freeform 11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608" name="Freeform 11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8605" name="Line 111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06" name="Line 112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8566" name="Group 878"/>
          <p:cNvGrpSpPr>
            <a:grpSpLocks/>
          </p:cNvGrpSpPr>
          <p:nvPr/>
        </p:nvGrpSpPr>
        <p:grpSpPr bwMode="auto">
          <a:xfrm>
            <a:off x="5989638" y="3016250"/>
            <a:ext cx="561975" cy="128588"/>
            <a:chOff x="2199" y="955"/>
            <a:chExt cx="2547" cy="506"/>
          </a:xfrm>
        </p:grpSpPr>
        <p:sp>
          <p:nvSpPr>
            <p:cNvPr id="18595" name="Freeform 879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596" name="Freeform 880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597" name="Freeform 881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598" name="Freeform 882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599" name="Freeform 883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43 w 646"/>
                <a:gd name="T1" fmla="*/ 1169 h 300"/>
                <a:gd name="T2" fmla="*/ 631 w 646"/>
                <a:gd name="T3" fmla="*/ 987 h 300"/>
                <a:gd name="T4" fmla="*/ 785 w 646"/>
                <a:gd name="T5" fmla="*/ 745 h 300"/>
                <a:gd name="T6" fmla="*/ 810 w 646"/>
                <a:gd name="T7" fmla="*/ 417 h 300"/>
                <a:gd name="T8" fmla="*/ 594 w 646"/>
                <a:gd name="T9" fmla="*/ 234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00" name="Freeform 884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8567" name="Group 1121"/>
          <p:cNvGrpSpPr>
            <a:grpSpLocks/>
          </p:cNvGrpSpPr>
          <p:nvPr/>
        </p:nvGrpSpPr>
        <p:grpSpPr bwMode="auto">
          <a:xfrm>
            <a:off x="6769100" y="4852988"/>
            <a:ext cx="668338" cy="247650"/>
            <a:chOff x="2356" y="1300"/>
            <a:chExt cx="555" cy="194"/>
          </a:xfrm>
        </p:grpSpPr>
        <p:sp>
          <p:nvSpPr>
            <p:cNvPr id="1858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58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58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18590" name="Group 112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8593" name="Freeform 11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94" name="Freeform 11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8591" name="Line 1128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592" name="Line 1129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8568" name="Group 1130"/>
          <p:cNvGrpSpPr>
            <a:grpSpLocks/>
          </p:cNvGrpSpPr>
          <p:nvPr/>
        </p:nvGrpSpPr>
        <p:grpSpPr bwMode="auto">
          <a:xfrm>
            <a:off x="7550150" y="4510088"/>
            <a:ext cx="668338" cy="247650"/>
            <a:chOff x="2356" y="1300"/>
            <a:chExt cx="555" cy="194"/>
          </a:xfrm>
        </p:grpSpPr>
        <p:sp>
          <p:nvSpPr>
            <p:cNvPr id="18579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580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581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18582" name="Group 113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8585" name="Freeform 11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86" name="Freeform 11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8583" name="Line 1137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584" name="Line 1138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8569" name="Group 1139"/>
          <p:cNvGrpSpPr>
            <a:grpSpLocks/>
          </p:cNvGrpSpPr>
          <p:nvPr/>
        </p:nvGrpSpPr>
        <p:grpSpPr bwMode="auto">
          <a:xfrm>
            <a:off x="8216900" y="4811713"/>
            <a:ext cx="669925" cy="247650"/>
            <a:chOff x="2356" y="1300"/>
            <a:chExt cx="555" cy="194"/>
          </a:xfrm>
        </p:grpSpPr>
        <p:sp>
          <p:nvSpPr>
            <p:cNvPr id="18571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572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8573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18574" name="Group 1143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8577" name="Freeform 11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578" name="Freeform 11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8575" name="Line 1146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576" name="Line 1147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41"/>
          <p:cNvSpPr>
            <a:spLocks noGrp="1"/>
          </p:cNvSpPr>
          <p:nvPr>
            <p:ph type="title" idx="4294967295"/>
          </p:nvPr>
        </p:nvSpPr>
        <p:spPr>
          <a:xfrm>
            <a:off x="885371" y="228600"/>
            <a:ext cx="7971291" cy="1133475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Δίκτυο πρόσβασης: </a:t>
            </a:r>
            <a:r>
              <a:rPr lang="en-US" altLang="el-GR" dirty="0" smtClean="0"/>
              <a:t>Digital Subscriber Line (DSL) (I)</a:t>
            </a:r>
          </a:p>
        </p:txBody>
      </p:sp>
      <p:sp>
        <p:nvSpPr>
          <p:cNvPr id="224384" name="Rectangle 52"/>
          <p:cNvSpPr>
            <a:spLocks noChangeArrowheads="1"/>
          </p:cNvSpPr>
          <p:nvPr/>
        </p:nvSpPr>
        <p:spPr bwMode="auto">
          <a:xfrm>
            <a:off x="609600" y="4267361"/>
            <a:ext cx="8807038" cy="222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571500" indent="-571500" defTabSz="762000">
              <a:lnSpc>
                <a:spcPct val="100000"/>
              </a:lnSpc>
              <a:spcBef>
                <a:spcPts val="200"/>
              </a:spcBef>
            </a:pPr>
            <a:r>
              <a:rPr lang="el-GR" altLang="el-GR" b="0" dirty="0" smtClean="0">
                <a:latin typeface="+mn-lt"/>
                <a:cs typeface="+mn-cs"/>
              </a:rPr>
              <a:t>Χρήση </a:t>
            </a:r>
            <a:r>
              <a:rPr lang="el-GR" altLang="el-GR" b="0" dirty="0" smtClean="0">
                <a:solidFill>
                  <a:srgbClr val="FF0000"/>
                </a:solidFill>
                <a:latin typeface="+mn-lt"/>
                <a:cs typeface="+mn-cs"/>
              </a:rPr>
              <a:t>υπαρχουσών </a:t>
            </a:r>
            <a:r>
              <a:rPr lang="el-GR" altLang="el-GR" b="0" dirty="0" smtClean="0">
                <a:latin typeface="+mn-lt"/>
                <a:cs typeface="+mn-cs"/>
              </a:rPr>
              <a:t>τηλεφωνικών γραμμών για σύνδεση με</a:t>
            </a:r>
            <a:r>
              <a:rPr lang="en-US" altLang="el-GR" b="0" dirty="0" smtClean="0">
                <a:latin typeface="+mn-lt"/>
                <a:cs typeface="+mn-cs"/>
              </a:rPr>
              <a:t> </a:t>
            </a:r>
            <a:r>
              <a:rPr lang="el-GR" altLang="el-GR" b="0" dirty="0" smtClean="0">
                <a:latin typeface="+mn-lt"/>
                <a:cs typeface="+mn-cs"/>
              </a:rPr>
              <a:t>το </a:t>
            </a:r>
            <a:r>
              <a:rPr lang="en-US" altLang="el-GR" b="0" dirty="0" smtClean="0">
                <a:latin typeface="+mn-lt"/>
                <a:cs typeface="+mn-cs"/>
              </a:rPr>
              <a:t>DSLAM </a:t>
            </a:r>
            <a:r>
              <a:rPr lang="el-GR" altLang="el-GR" b="0" dirty="0" smtClean="0">
                <a:latin typeface="+mn-lt"/>
                <a:cs typeface="+mn-cs"/>
              </a:rPr>
              <a:t>στα κεντρικά γραφεία</a:t>
            </a:r>
          </a:p>
          <a:p>
            <a:pPr marL="900113" lvl="1" indent="-363538" defTabSz="762000">
              <a:spcBef>
                <a:spcPts val="200"/>
              </a:spcBef>
            </a:pPr>
            <a:r>
              <a:rPr lang="el-GR" altLang="el-GR" b="0" dirty="0" smtClean="0">
                <a:latin typeface="+mn-lt"/>
                <a:cs typeface="+mn-cs"/>
              </a:rPr>
              <a:t>τα δεδομένα πάνω από την τηλεφωνική γραμμή </a:t>
            </a:r>
            <a:r>
              <a:rPr lang="en-US" altLang="el-GR" b="0" dirty="0" smtClean="0">
                <a:latin typeface="+mn-lt"/>
                <a:cs typeface="+mn-cs"/>
              </a:rPr>
              <a:t>DSL </a:t>
            </a:r>
            <a:r>
              <a:rPr lang="el-GR" altLang="el-GR" b="0" dirty="0" smtClean="0">
                <a:latin typeface="+mn-lt"/>
                <a:cs typeface="+mn-cs"/>
              </a:rPr>
              <a:t>πηγαίνουν στο </a:t>
            </a:r>
            <a:r>
              <a:rPr lang="en-US" altLang="el-GR" b="0" dirty="0" smtClean="0">
                <a:latin typeface="+mn-lt"/>
                <a:cs typeface="+mn-cs"/>
              </a:rPr>
              <a:t>Internet</a:t>
            </a:r>
          </a:p>
          <a:p>
            <a:pPr marL="900113" lvl="1" indent="-363538" defTabSz="762000">
              <a:spcBef>
                <a:spcPts val="200"/>
              </a:spcBef>
            </a:pPr>
            <a:r>
              <a:rPr lang="el-GR" altLang="el-GR" b="0" dirty="0" smtClean="0">
                <a:latin typeface="+mn-lt"/>
                <a:cs typeface="+mn-cs"/>
              </a:rPr>
              <a:t>η φωνή πάνω από την τηλεφωνική γραμμή </a:t>
            </a:r>
            <a:r>
              <a:rPr lang="en-US" altLang="el-GR" b="0" dirty="0" smtClean="0">
                <a:latin typeface="+mn-lt"/>
                <a:cs typeface="+mn-cs"/>
              </a:rPr>
              <a:t>DSL </a:t>
            </a:r>
            <a:r>
              <a:rPr lang="el-GR" altLang="el-GR" b="0" dirty="0" smtClean="0">
                <a:latin typeface="+mn-lt"/>
                <a:cs typeface="+mn-cs"/>
              </a:rPr>
              <a:t>πηγαίνει στο τηλεφωνικό δίκτυο</a:t>
            </a:r>
            <a:endParaRPr lang="en-US" altLang="el-GR" sz="2400" dirty="0">
              <a:latin typeface="Gill Sans MT" pitchFamily="34" charset="0"/>
              <a:ea typeface="MS PGothic" pitchFamily="34" charset="-128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668402" y="1289505"/>
            <a:ext cx="8733762" cy="2905127"/>
            <a:chOff x="218468" y="1362075"/>
            <a:chExt cx="8733762" cy="2905127"/>
          </a:xfrm>
        </p:grpSpPr>
        <p:sp>
          <p:nvSpPr>
            <p:cNvPr id="19461" name="Freeform 3"/>
            <p:cNvSpPr>
              <a:spLocks/>
            </p:cNvSpPr>
            <p:nvPr/>
          </p:nvSpPr>
          <p:spPr bwMode="auto">
            <a:xfrm>
              <a:off x="5685155" y="1501775"/>
              <a:ext cx="2400300" cy="1477963"/>
            </a:xfrm>
            <a:custGeom>
              <a:avLst/>
              <a:gdLst>
                <a:gd name="T0" fmla="*/ 2147483647 w 1396"/>
                <a:gd name="T1" fmla="*/ 2147483647 h 931"/>
                <a:gd name="T2" fmla="*/ 2147483647 w 1396"/>
                <a:gd name="T3" fmla="*/ 2147483647 h 931"/>
                <a:gd name="T4" fmla="*/ 2147483647 w 1396"/>
                <a:gd name="T5" fmla="*/ 2147483647 h 931"/>
                <a:gd name="T6" fmla="*/ 2147483647 w 1396"/>
                <a:gd name="T7" fmla="*/ 2147483647 h 931"/>
                <a:gd name="T8" fmla="*/ 2147483647 w 1396"/>
                <a:gd name="T9" fmla="*/ 2147483647 h 931"/>
                <a:gd name="T10" fmla="*/ 2147483647 w 1396"/>
                <a:gd name="T11" fmla="*/ 2147483647 h 931"/>
                <a:gd name="T12" fmla="*/ 2147483647 w 1396"/>
                <a:gd name="T13" fmla="*/ 2147483647 h 931"/>
                <a:gd name="T14" fmla="*/ 2147483647 w 1396"/>
                <a:gd name="T15" fmla="*/ 2147483647 h 931"/>
                <a:gd name="T16" fmla="*/ 2147483647 w 1396"/>
                <a:gd name="T17" fmla="*/ 2147483647 h 931"/>
                <a:gd name="T18" fmla="*/ 2147483647 w 1396"/>
                <a:gd name="T19" fmla="*/ 2147483647 h 931"/>
                <a:gd name="T20" fmla="*/ 2147483647 w 1396"/>
                <a:gd name="T21" fmla="*/ 2147483647 h 931"/>
                <a:gd name="T22" fmla="*/ 2147483647 w 1396"/>
                <a:gd name="T23" fmla="*/ 2147483647 h 931"/>
                <a:gd name="T24" fmla="*/ 2147483647 w 1396"/>
                <a:gd name="T25" fmla="*/ 2147483647 h 931"/>
                <a:gd name="T26" fmla="*/ 2147483647 w 1396"/>
                <a:gd name="T27" fmla="*/ 2147483647 h 931"/>
                <a:gd name="T28" fmla="*/ 2147483647 w 1396"/>
                <a:gd name="T29" fmla="*/ 2147483647 h 931"/>
                <a:gd name="T30" fmla="*/ 2147483647 w 1396"/>
                <a:gd name="T31" fmla="*/ 2147483647 h 9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96"/>
                <a:gd name="T49" fmla="*/ 0 h 931"/>
                <a:gd name="T50" fmla="*/ 1396 w 1396"/>
                <a:gd name="T51" fmla="*/ 931 h 9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96" h="931">
                  <a:moveTo>
                    <a:pt x="873" y="18"/>
                  </a:moveTo>
                  <a:cubicBezTo>
                    <a:pt x="787" y="32"/>
                    <a:pt x="625" y="55"/>
                    <a:pt x="526" y="89"/>
                  </a:cubicBezTo>
                  <a:cubicBezTo>
                    <a:pt x="426" y="122"/>
                    <a:pt x="346" y="184"/>
                    <a:pt x="278" y="216"/>
                  </a:cubicBezTo>
                  <a:cubicBezTo>
                    <a:pt x="210" y="248"/>
                    <a:pt x="159" y="236"/>
                    <a:pt x="118" y="283"/>
                  </a:cubicBezTo>
                  <a:cubicBezTo>
                    <a:pt x="77" y="330"/>
                    <a:pt x="46" y="416"/>
                    <a:pt x="30" y="497"/>
                  </a:cubicBezTo>
                  <a:cubicBezTo>
                    <a:pt x="14" y="578"/>
                    <a:pt x="0" y="714"/>
                    <a:pt x="24" y="768"/>
                  </a:cubicBezTo>
                  <a:cubicBezTo>
                    <a:pt x="49" y="821"/>
                    <a:pt x="112" y="796"/>
                    <a:pt x="178" y="818"/>
                  </a:cubicBezTo>
                  <a:cubicBezTo>
                    <a:pt x="244" y="840"/>
                    <a:pt x="318" y="886"/>
                    <a:pt x="421" y="902"/>
                  </a:cubicBezTo>
                  <a:cubicBezTo>
                    <a:pt x="524" y="918"/>
                    <a:pt x="681" y="916"/>
                    <a:pt x="793" y="916"/>
                  </a:cubicBezTo>
                  <a:cubicBezTo>
                    <a:pt x="905" y="916"/>
                    <a:pt x="1004" y="931"/>
                    <a:pt x="1095" y="902"/>
                  </a:cubicBezTo>
                  <a:cubicBezTo>
                    <a:pt x="1186" y="873"/>
                    <a:pt x="1291" y="813"/>
                    <a:pt x="1337" y="744"/>
                  </a:cubicBezTo>
                  <a:cubicBezTo>
                    <a:pt x="1383" y="675"/>
                    <a:pt x="1365" y="580"/>
                    <a:pt x="1372" y="487"/>
                  </a:cubicBezTo>
                  <a:cubicBezTo>
                    <a:pt x="1378" y="393"/>
                    <a:pt x="1396" y="256"/>
                    <a:pt x="1377" y="179"/>
                  </a:cubicBezTo>
                  <a:cubicBezTo>
                    <a:pt x="1358" y="102"/>
                    <a:pt x="1314" y="57"/>
                    <a:pt x="1259" y="28"/>
                  </a:cubicBezTo>
                  <a:cubicBezTo>
                    <a:pt x="1203" y="0"/>
                    <a:pt x="1110" y="7"/>
                    <a:pt x="1046" y="5"/>
                  </a:cubicBezTo>
                  <a:cubicBezTo>
                    <a:pt x="981" y="3"/>
                    <a:pt x="959" y="5"/>
                    <a:pt x="873" y="18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462" name="Oval 9"/>
            <p:cNvSpPr>
              <a:spLocks noChangeArrowheads="1"/>
            </p:cNvSpPr>
            <p:nvPr/>
          </p:nvSpPr>
          <p:spPr bwMode="auto">
            <a:xfrm>
              <a:off x="6769418" y="2208213"/>
              <a:ext cx="209550" cy="193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9463" name="Oval 12"/>
            <p:cNvSpPr>
              <a:spLocks noChangeArrowheads="1"/>
            </p:cNvSpPr>
            <p:nvPr/>
          </p:nvSpPr>
          <p:spPr bwMode="auto">
            <a:xfrm>
              <a:off x="7182168" y="1836738"/>
              <a:ext cx="209550" cy="193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9464" name="Line 15"/>
            <p:cNvSpPr>
              <a:spLocks noChangeShapeType="1"/>
            </p:cNvSpPr>
            <p:nvPr/>
          </p:nvSpPr>
          <p:spPr bwMode="auto">
            <a:xfrm flipV="1">
              <a:off x="6863080" y="1978025"/>
              <a:ext cx="344488" cy="336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9465" name="Line 16"/>
            <p:cNvSpPr>
              <a:spLocks noChangeShapeType="1"/>
            </p:cNvSpPr>
            <p:nvPr/>
          </p:nvSpPr>
          <p:spPr bwMode="auto">
            <a:xfrm>
              <a:off x="7290118" y="1954213"/>
              <a:ext cx="433387" cy="590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9466" name="Rectangle 44"/>
            <p:cNvSpPr>
              <a:spLocks noChangeArrowheads="1"/>
            </p:cNvSpPr>
            <p:nvPr/>
          </p:nvSpPr>
          <p:spPr bwMode="auto">
            <a:xfrm>
              <a:off x="5988368" y="1957388"/>
              <a:ext cx="1035050" cy="7000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9467" name="Text Box 45"/>
            <p:cNvSpPr txBox="1">
              <a:spLocks noChangeArrowheads="1"/>
            </p:cNvSpPr>
            <p:nvPr/>
          </p:nvSpPr>
          <p:spPr bwMode="auto">
            <a:xfrm>
              <a:off x="5397818" y="1476375"/>
              <a:ext cx="208597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κεντρικά γραφεία</a:t>
              </a:r>
              <a:endParaRPr lang="en-US" altLang="el-GR" sz="1600" dirty="0">
                <a:ea typeface="MS PGothic" pitchFamily="34" charset="-128"/>
              </a:endParaRPr>
            </a:p>
          </p:txBody>
        </p:sp>
        <p:grpSp>
          <p:nvGrpSpPr>
            <p:cNvPr id="19468" name="Group 137"/>
            <p:cNvGrpSpPr>
              <a:grpSpLocks/>
            </p:cNvGrpSpPr>
            <p:nvPr/>
          </p:nvGrpSpPr>
          <p:grpSpPr bwMode="auto">
            <a:xfrm>
              <a:off x="6593205" y="2905125"/>
              <a:ext cx="2359025" cy="1147763"/>
              <a:chOff x="3240" y="1830"/>
              <a:chExt cx="1372" cy="723"/>
            </a:xfrm>
          </p:grpSpPr>
          <p:sp>
            <p:nvSpPr>
              <p:cNvPr id="19513" name="Freeform 28"/>
              <p:cNvSpPr>
                <a:spLocks/>
              </p:cNvSpPr>
              <p:nvPr/>
            </p:nvSpPr>
            <p:spPr bwMode="auto">
              <a:xfrm>
                <a:off x="3240" y="1830"/>
                <a:ext cx="1372" cy="723"/>
              </a:xfrm>
              <a:custGeom>
                <a:avLst/>
                <a:gdLst>
                  <a:gd name="T0" fmla="*/ 469145 w 765"/>
                  <a:gd name="T1" fmla="*/ 2309 h 459"/>
                  <a:gd name="T2" fmla="*/ 319298 w 765"/>
                  <a:gd name="T3" fmla="*/ 16281 h 459"/>
                  <a:gd name="T4" fmla="*/ 105985 w 765"/>
                  <a:gd name="T5" fmla="*/ 23386 h 459"/>
                  <a:gd name="T6" fmla="*/ 15506 w 765"/>
                  <a:gd name="T7" fmla="*/ 78344 h 459"/>
                  <a:gd name="T8" fmla="*/ 199263 w 765"/>
                  <a:gd name="T9" fmla="*/ 103496 h 459"/>
                  <a:gd name="T10" fmla="*/ 383538 w 765"/>
                  <a:gd name="T11" fmla="*/ 99421 h 459"/>
                  <a:gd name="T12" fmla="*/ 646551 w 765"/>
                  <a:gd name="T13" fmla="*/ 103496 h 459"/>
                  <a:gd name="T14" fmla="*/ 772845 w 765"/>
                  <a:gd name="T15" fmla="*/ 101223 h 459"/>
                  <a:gd name="T16" fmla="*/ 832759 w 765"/>
                  <a:gd name="T17" fmla="*/ 86790 h 459"/>
                  <a:gd name="T18" fmla="*/ 830490 w 765"/>
                  <a:gd name="T19" fmla="*/ 36837 h 459"/>
                  <a:gd name="T20" fmla="*/ 732908 w 765"/>
                  <a:gd name="T21" fmla="*/ 7992 h 459"/>
                  <a:gd name="T22" fmla="*/ 469145 w 765"/>
                  <a:gd name="T23" fmla="*/ 2309 h 4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65"/>
                  <a:gd name="T37" fmla="*/ 0 h 459"/>
                  <a:gd name="T38" fmla="*/ 765 w 765"/>
                  <a:gd name="T39" fmla="*/ 459 h 4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65" h="459">
                    <a:moveTo>
                      <a:pt x="424" y="10"/>
                    </a:moveTo>
                    <a:cubicBezTo>
                      <a:pt x="362" y="16"/>
                      <a:pt x="343" y="55"/>
                      <a:pt x="288" y="70"/>
                    </a:cubicBezTo>
                    <a:cubicBezTo>
                      <a:pt x="233" y="85"/>
                      <a:pt x="142" y="56"/>
                      <a:pt x="96" y="100"/>
                    </a:cubicBezTo>
                    <a:cubicBezTo>
                      <a:pt x="50" y="144"/>
                      <a:pt x="0" y="279"/>
                      <a:pt x="14" y="336"/>
                    </a:cubicBezTo>
                    <a:cubicBezTo>
                      <a:pt x="28" y="393"/>
                      <a:pt x="125" y="429"/>
                      <a:pt x="180" y="444"/>
                    </a:cubicBezTo>
                    <a:cubicBezTo>
                      <a:pt x="235" y="459"/>
                      <a:pt x="279" y="426"/>
                      <a:pt x="346" y="426"/>
                    </a:cubicBezTo>
                    <a:cubicBezTo>
                      <a:pt x="413" y="426"/>
                      <a:pt x="525" y="443"/>
                      <a:pt x="584" y="444"/>
                    </a:cubicBezTo>
                    <a:cubicBezTo>
                      <a:pt x="643" y="445"/>
                      <a:pt x="670" y="446"/>
                      <a:pt x="698" y="434"/>
                    </a:cubicBezTo>
                    <a:cubicBezTo>
                      <a:pt x="726" y="422"/>
                      <a:pt x="743" y="418"/>
                      <a:pt x="752" y="372"/>
                    </a:cubicBezTo>
                    <a:cubicBezTo>
                      <a:pt x="761" y="326"/>
                      <a:pt x="765" y="214"/>
                      <a:pt x="750" y="158"/>
                    </a:cubicBezTo>
                    <a:cubicBezTo>
                      <a:pt x="735" y="102"/>
                      <a:pt x="716" y="58"/>
                      <a:pt x="662" y="34"/>
                    </a:cubicBezTo>
                    <a:cubicBezTo>
                      <a:pt x="608" y="10"/>
                      <a:pt x="505" y="0"/>
                      <a:pt x="424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514" name="Line 31"/>
              <p:cNvSpPr>
                <a:spLocks noChangeShapeType="1"/>
              </p:cNvSpPr>
              <p:nvPr/>
            </p:nvSpPr>
            <p:spPr bwMode="auto">
              <a:xfrm flipV="1">
                <a:off x="3763" y="2053"/>
                <a:ext cx="106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515" name="Line 32"/>
              <p:cNvSpPr>
                <a:spLocks noChangeShapeType="1"/>
              </p:cNvSpPr>
              <p:nvPr/>
            </p:nvSpPr>
            <p:spPr bwMode="auto">
              <a:xfrm>
                <a:off x="3616" y="2204"/>
                <a:ext cx="0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516" name="Line 33"/>
              <p:cNvSpPr>
                <a:spLocks noChangeShapeType="1"/>
              </p:cNvSpPr>
              <p:nvPr/>
            </p:nvSpPr>
            <p:spPr bwMode="auto">
              <a:xfrm flipV="1">
                <a:off x="3763" y="2114"/>
                <a:ext cx="226" cy="2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517" name="Line 34"/>
              <p:cNvSpPr>
                <a:spLocks noChangeShapeType="1"/>
              </p:cNvSpPr>
              <p:nvPr/>
            </p:nvSpPr>
            <p:spPr bwMode="auto">
              <a:xfrm>
                <a:off x="4076" y="2113"/>
                <a:ext cx="0" cy="1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518" name="Line 35"/>
              <p:cNvSpPr>
                <a:spLocks noChangeShapeType="1"/>
              </p:cNvSpPr>
              <p:nvPr/>
            </p:nvSpPr>
            <p:spPr bwMode="auto">
              <a:xfrm>
                <a:off x="3779" y="2380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519" name="Line 36"/>
              <p:cNvSpPr>
                <a:spLocks noChangeShapeType="1"/>
              </p:cNvSpPr>
              <p:nvPr/>
            </p:nvSpPr>
            <p:spPr bwMode="auto">
              <a:xfrm>
                <a:off x="4255" y="2372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19520" name="Group 37"/>
              <p:cNvGrpSpPr>
                <a:grpSpLocks/>
              </p:cNvGrpSpPr>
              <p:nvPr/>
            </p:nvGrpSpPr>
            <p:grpSpPr bwMode="auto">
              <a:xfrm>
                <a:off x="3860" y="1969"/>
                <a:ext cx="335" cy="148"/>
                <a:chOff x="4650" y="1129"/>
                <a:chExt cx="246" cy="95"/>
              </a:xfrm>
            </p:grpSpPr>
            <p:sp>
              <p:nvSpPr>
                <p:cNvPr id="19550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sp>
              <p:nvSpPr>
                <p:cNvPr id="19551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sp>
              <p:nvSpPr>
                <p:cNvPr id="19552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grpSp>
              <p:nvGrpSpPr>
                <p:cNvPr id="19553" name="Group 41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9556" name="Freeform 42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9557" name="Freeform 43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9554" name="Line 44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9555" name="Line 45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9521" name="Group 46"/>
              <p:cNvGrpSpPr>
                <a:grpSpLocks/>
              </p:cNvGrpSpPr>
              <p:nvPr/>
            </p:nvGrpSpPr>
            <p:grpSpPr bwMode="auto">
              <a:xfrm>
                <a:off x="3922" y="2284"/>
                <a:ext cx="336" cy="154"/>
                <a:chOff x="4650" y="1129"/>
                <a:chExt cx="246" cy="95"/>
              </a:xfrm>
            </p:grpSpPr>
            <p:sp>
              <p:nvSpPr>
                <p:cNvPr id="1954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sp>
              <p:nvSpPr>
                <p:cNvPr id="195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sp>
              <p:nvSpPr>
                <p:cNvPr id="1954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grpSp>
              <p:nvGrpSpPr>
                <p:cNvPr id="19545" name="Group 50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9548" name="Freeform 51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9549" name="Freeform 52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9546" name="Line 53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9547" name="Line 54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9522" name="Group 55"/>
              <p:cNvGrpSpPr>
                <a:grpSpLocks/>
              </p:cNvGrpSpPr>
              <p:nvPr/>
            </p:nvGrpSpPr>
            <p:grpSpPr bwMode="auto">
              <a:xfrm>
                <a:off x="3443" y="2054"/>
                <a:ext cx="335" cy="149"/>
                <a:chOff x="4650" y="1129"/>
                <a:chExt cx="246" cy="95"/>
              </a:xfrm>
            </p:grpSpPr>
            <p:sp>
              <p:nvSpPr>
                <p:cNvPr id="1953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sp>
              <p:nvSpPr>
                <p:cNvPr id="1953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sp>
              <p:nvSpPr>
                <p:cNvPr id="1953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grpSp>
              <p:nvGrpSpPr>
                <p:cNvPr id="19537" name="Group 5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9540" name="Freeform 6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9541" name="Freeform 6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9538" name="Line 6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9539" name="Line 6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9523" name="Group 64"/>
              <p:cNvGrpSpPr>
                <a:grpSpLocks/>
              </p:cNvGrpSpPr>
              <p:nvPr/>
            </p:nvGrpSpPr>
            <p:grpSpPr bwMode="auto">
              <a:xfrm>
                <a:off x="3452" y="2284"/>
                <a:ext cx="336" cy="148"/>
                <a:chOff x="4650" y="1129"/>
                <a:chExt cx="246" cy="95"/>
              </a:xfrm>
            </p:grpSpPr>
            <p:sp>
              <p:nvSpPr>
                <p:cNvPr id="19526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sp>
              <p:nvSpPr>
                <p:cNvPr id="1952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sp>
              <p:nvSpPr>
                <p:cNvPr id="19528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grpSp>
              <p:nvGrpSpPr>
                <p:cNvPr id="19529" name="Group 68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9532" name="Freeform 6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9533" name="Freeform 7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9530" name="Line 71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9531" name="Line 72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9524" name="Line 73"/>
              <p:cNvSpPr>
                <a:spLocks noChangeShapeType="1"/>
              </p:cNvSpPr>
              <p:nvPr/>
            </p:nvSpPr>
            <p:spPr bwMode="auto">
              <a:xfrm>
                <a:off x="4422" y="2370"/>
                <a:ext cx="153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525" name="Text Box 580"/>
              <p:cNvSpPr txBox="1">
                <a:spLocks noChangeArrowheads="1"/>
              </p:cNvSpPr>
              <p:nvPr/>
            </p:nvSpPr>
            <p:spPr bwMode="auto">
              <a:xfrm>
                <a:off x="4243" y="1988"/>
                <a:ext cx="32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800" dirty="0">
                    <a:ea typeface="MS PGothic" pitchFamily="34" charset="-128"/>
                  </a:rPr>
                  <a:t>ISP</a:t>
                </a:r>
              </a:p>
            </p:txBody>
          </p:sp>
        </p:grpSp>
        <p:sp>
          <p:nvSpPr>
            <p:cNvPr id="19469" name="Line 14"/>
            <p:cNvSpPr>
              <a:spLocks noChangeShapeType="1"/>
            </p:cNvSpPr>
            <p:nvPr/>
          </p:nvSpPr>
          <p:spPr bwMode="auto">
            <a:xfrm flipV="1">
              <a:off x="3935730" y="2363788"/>
              <a:ext cx="21002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9470" name="Text Box 17"/>
            <p:cNvSpPr txBox="1">
              <a:spLocks noChangeArrowheads="1"/>
            </p:cNvSpPr>
            <p:nvPr/>
          </p:nvSpPr>
          <p:spPr bwMode="auto">
            <a:xfrm>
              <a:off x="7342938" y="1530350"/>
              <a:ext cx="1394548" cy="510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τηλεφωνικό 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δίκτυο</a:t>
              </a:r>
              <a:endParaRPr lang="en-US" altLang="el-GR" sz="1600" dirty="0">
                <a:ea typeface="MS PGothic" pitchFamily="34" charset="-128"/>
              </a:endParaRPr>
            </a:p>
          </p:txBody>
        </p:sp>
        <p:grpSp>
          <p:nvGrpSpPr>
            <p:cNvPr id="19471" name="Group 108"/>
            <p:cNvGrpSpPr>
              <a:grpSpLocks/>
            </p:cNvGrpSpPr>
            <p:nvPr/>
          </p:nvGrpSpPr>
          <p:grpSpPr bwMode="auto">
            <a:xfrm>
              <a:off x="6050280" y="2074863"/>
              <a:ext cx="398463" cy="519112"/>
              <a:chOff x="1852" y="2562"/>
              <a:chExt cx="355" cy="471"/>
            </a:xfrm>
          </p:grpSpPr>
          <p:sp>
            <p:nvSpPr>
              <p:cNvPr id="19507" name="Freeform 109"/>
              <p:cNvSpPr>
                <a:spLocks/>
              </p:cNvSpPr>
              <p:nvPr/>
            </p:nvSpPr>
            <p:spPr bwMode="auto">
              <a:xfrm>
                <a:off x="1852" y="2621"/>
                <a:ext cx="318" cy="412"/>
              </a:xfrm>
              <a:custGeom>
                <a:avLst/>
                <a:gdLst>
                  <a:gd name="T0" fmla="*/ 0 w 318"/>
                  <a:gd name="T1" fmla="*/ 412 h 412"/>
                  <a:gd name="T2" fmla="*/ 3 w 318"/>
                  <a:gd name="T3" fmla="*/ 1 h 412"/>
                  <a:gd name="T4" fmla="*/ 74 w 318"/>
                  <a:gd name="T5" fmla="*/ 0 h 412"/>
                  <a:gd name="T6" fmla="*/ 254 w 318"/>
                  <a:gd name="T7" fmla="*/ 111 h 412"/>
                  <a:gd name="T8" fmla="*/ 318 w 318"/>
                  <a:gd name="T9" fmla="*/ 115 h 412"/>
                  <a:gd name="T10" fmla="*/ 318 w 318"/>
                  <a:gd name="T11" fmla="*/ 308 h 412"/>
                  <a:gd name="T12" fmla="*/ 246 w 318"/>
                  <a:gd name="T13" fmla="*/ 308 h 412"/>
                  <a:gd name="T14" fmla="*/ 74 w 318"/>
                  <a:gd name="T15" fmla="*/ 412 h 412"/>
                  <a:gd name="T16" fmla="*/ 0 w 318"/>
                  <a:gd name="T17" fmla="*/ 412 h 4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8"/>
                  <a:gd name="T28" fmla="*/ 0 h 412"/>
                  <a:gd name="T29" fmla="*/ 318 w 318"/>
                  <a:gd name="T30" fmla="*/ 412 h 4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8" h="412">
                    <a:moveTo>
                      <a:pt x="0" y="412"/>
                    </a:moveTo>
                    <a:lnTo>
                      <a:pt x="3" y="1"/>
                    </a:lnTo>
                    <a:lnTo>
                      <a:pt x="74" y="0"/>
                    </a:lnTo>
                    <a:lnTo>
                      <a:pt x="254" y="111"/>
                    </a:lnTo>
                    <a:lnTo>
                      <a:pt x="318" y="115"/>
                    </a:lnTo>
                    <a:lnTo>
                      <a:pt x="318" y="308"/>
                    </a:lnTo>
                    <a:lnTo>
                      <a:pt x="246" y="308"/>
                    </a:lnTo>
                    <a:lnTo>
                      <a:pt x="74" y="412"/>
                    </a:lnTo>
                    <a:lnTo>
                      <a:pt x="0" y="41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508" name="Freeform 110"/>
              <p:cNvSpPr>
                <a:spLocks/>
              </p:cNvSpPr>
              <p:nvPr/>
            </p:nvSpPr>
            <p:spPr bwMode="auto">
              <a:xfrm>
                <a:off x="1854" y="2562"/>
                <a:ext cx="353" cy="369"/>
              </a:xfrm>
              <a:custGeom>
                <a:avLst/>
                <a:gdLst>
                  <a:gd name="T0" fmla="*/ 0 w 353"/>
                  <a:gd name="T1" fmla="*/ 59 h 369"/>
                  <a:gd name="T2" fmla="*/ 32 w 353"/>
                  <a:gd name="T3" fmla="*/ 0 h 369"/>
                  <a:gd name="T4" fmla="*/ 105 w 353"/>
                  <a:gd name="T5" fmla="*/ 0 h 369"/>
                  <a:gd name="T6" fmla="*/ 276 w 353"/>
                  <a:gd name="T7" fmla="*/ 113 h 369"/>
                  <a:gd name="T8" fmla="*/ 353 w 353"/>
                  <a:gd name="T9" fmla="*/ 113 h 369"/>
                  <a:gd name="T10" fmla="*/ 353 w 353"/>
                  <a:gd name="T11" fmla="*/ 315 h 369"/>
                  <a:gd name="T12" fmla="*/ 318 w 353"/>
                  <a:gd name="T13" fmla="*/ 369 h 369"/>
                  <a:gd name="T14" fmla="*/ 315 w 353"/>
                  <a:gd name="T15" fmla="*/ 173 h 369"/>
                  <a:gd name="T16" fmla="*/ 254 w 353"/>
                  <a:gd name="T17" fmla="*/ 173 h 369"/>
                  <a:gd name="T18" fmla="*/ 75 w 353"/>
                  <a:gd name="T19" fmla="*/ 60 h 369"/>
                  <a:gd name="T20" fmla="*/ 0 w 353"/>
                  <a:gd name="T21" fmla="*/ 59 h 3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3"/>
                  <a:gd name="T34" fmla="*/ 0 h 369"/>
                  <a:gd name="T35" fmla="*/ 353 w 353"/>
                  <a:gd name="T36" fmla="*/ 369 h 3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3" h="369">
                    <a:moveTo>
                      <a:pt x="0" y="59"/>
                    </a:moveTo>
                    <a:lnTo>
                      <a:pt x="32" y="0"/>
                    </a:lnTo>
                    <a:lnTo>
                      <a:pt x="105" y="0"/>
                    </a:lnTo>
                    <a:lnTo>
                      <a:pt x="276" y="113"/>
                    </a:lnTo>
                    <a:lnTo>
                      <a:pt x="353" y="113"/>
                    </a:lnTo>
                    <a:lnTo>
                      <a:pt x="353" y="315"/>
                    </a:lnTo>
                    <a:lnTo>
                      <a:pt x="318" y="369"/>
                    </a:lnTo>
                    <a:lnTo>
                      <a:pt x="315" y="173"/>
                    </a:lnTo>
                    <a:lnTo>
                      <a:pt x="254" y="173"/>
                    </a:lnTo>
                    <a:lnTo>
                      <a:pt x="75" y="6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509" name="Line 111"/>
              <p:cNvSpPr>
                <a:spLocks noChangeShapeType="1"/>
              </p:cNvSpPr>
              <p:nvPr/>
            </p:nvSpPr>
            <p:spPr bwMode="auto">
              <a:xfrm flipH="1">
                <a:off x="2167" y="2674"/>
                <a:ext cx="34" cy="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510" name="Line 112"/>
              <p:cNvSpPr>
                <a:spLocks noChangeShapeType="1"/>
              </p:cNvSpPr>
              <p:nvPr/>
            </p:nvSpPr>
            <p:spPr bwMode="auto">
              <a:xfrm>
                <a:off x="1880" y="2830"/>
                <a:ext cx="2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511" name="Freeform 113"/>
              <p:cNvSpPr>
                <a:spLocks/>
              </p:cNvSpPr>
              <p:nvPr/>
            </p:nvSpPr>
            <p:spPr bwMode="auto">
              <a:xfrm>
                <a:off x="1874" y="2670"/>
                <a:ext cx="264" cy="105"/>
              </a:xfrm>
              <a:custGeom>
                <a:avLst/>
                <a:gdLst>
                  <a:gd name="T0" fmla="*/ 0 w 264"/>
                  <a:gd name="T1" fmla="*/ 0 h 105"/>
                  <a:gd name="T2" fmla="*/ 52 w 264"/>
                  <a:gd name="T3" fmla="*/ 0 h 105"/>
                  <a:gd name="T4" fmla="*/ 207 w 264"/>
                  <a:gd name="T5" fmla="*/ 105 h 105"/>
                  <a:gd name="T6" fmla="*/ 264 w 264"/>
                  <a:gd name="T7" fmla="*/ 105 h 1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"/>
                  <a:gd name="T13" fmla="*/ 0 h 105"/>
                  <a:gd name="T14" fmla="*/ 264 w 264"/>
                  <a:gd name="T15" fmla="*/ 105 h 1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" h="105">
                    <a:moveTo>
                      <a:pt x="0" y="0"/>
                    </a:moveTo>
                    <a:lnTo>
                      <a:pt x="52" y="0"/>
                    </a:lnTo>
                    <a:lnTo>
                      <a:pt x="207" y="105"/>
                    </a:lnTo>
                    <a:lnTo>
                      <a:pt x="264" y="10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512" name="Freeform 114"/>
              <p:cNvSpPr>
                <a:spLocks/>
              </p:cNvSpPr>
              <p:nvPr/>
            </p:nvSpPr>
            <p:spPr bwMode="auto">
              <a:xfrm flipV="1">
                <a:off x="1874" y="2884"/>
                <a:ext cx="264" cy="105"/>
              </a:xfrm>
              <a:custGeom>
                <a:avLst/>
                <a:gdLst>
                  <a:gd name="T0" fmla="*/ 0 w 264"/>
                  <a:gd name="T1" fmla="*/ 0 h 105"/>
                  <a:gd name="T2" fmla="*/ 52 w 264"/>
                  <a:gd name="T3" fmla="*/ 0 h 105"/>
                  <a:gd name="T4" fmla="*/ 207 w 264"/>
                  <a:gd name="T5" fmla="*/ 105 h 105"/>
                  <a:gd name="T6" fmla="*/ 264 w 264"/>
                  <a:gd name="T7" fmla="*/ 105 h 1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"/>
                  <a:gd name="T13" fmla="*/ 0 h 105"/>
                  <a:gd name="T14" fmla="*/ 264 w 264"/>
                  <a:gd name="T15" fmla="*/ 105 h 1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" h="105">
                    <a:moveTo>
                      <a:pt x="0" y="0"/>
                    </a:moveTo>
                    <a:lnTo>
                      <a:pt x="52" y="0"/>
                    </a:lnTo>
                    <a:lnTo>
                      <a:pt x="207" y="105"/>
                    </a:lnTo>
                    <a:lnTo>
                      <a:pt x="264" y="10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472" name="Text Box 115"/>
            <p:cNvSpPr txBox="1">
              <a:spLocks noChangeArrowheads="1"/>
            </p:cNvSpPr>
            <p:nvPr/>
          </p:nvSpPr>
          <p:spPr bwMode="auto">
            <a:xfrm>
              <a:off x="5702618" y="2619375"/>
              <a:ext cx="10302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DSLAM</a:t>
              </a:r>
            </a:p>
          </p:txBody>
        </p:sp>
        <p:grpSp>
          <p:nvGrpSpPr>
            <p:cNvPr id="19473" name="Group 118"/>
            <p:cNvGrpSpPr>
              <a:grpSpLocks/>
            </p:cNvGrpSpPr>
            <p:nvPr/>
          </p:nvGrpSpPr>
          <p:grpSpPr bwMode="auto">
            <a:xfrm>
              <a:off x="4686618" y="1362075"/>
              <a:ext cx="862012" cy="658813"/>
              <a:chOff x="1671" y="1861"/>
              <a:chExt cx="502" cy="415"/>
            </a:xfrm>
          </p:grpSpPr>
          <p:sp>
            <p:nvSpPr>
              <p:cNvPr id="19505" name="Rectangle 116"/>
              <p:cNvSpPr>
                <a:spLocks noChangeArrowheads="1"/>
              </p:cNvSpPr>
              <p:nvPr/>
            </p:nvSpPr>
            <p:spPr bwMode="auto">
              <a:xfrm>
                <a:off x="1742" y="1966"/>
                <a:ext cx="360" cy="31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9506" name="AutoShape 117"/>
              <p:cNvSpPr>
                <a:spLocks noChangeArrowheads="1"/>
              </p:cNvSpPr>
              <p:nvPr/>
            </p:nvSpPr>
            <p:spPr bwMode="auto">
              <a:xfrm>
                <a:off x="1671" y="1861"/>
                <a:ext cx="502" cy="129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sp>
          <p:nvSpPr>
            <p:cNvPr id="19474" name="Freeform 119"/>
            <p:cNvSpPr>
              <a:spLocks/>
            </p:cNvSpPr>
            <p:nvPr/>
          </p:nvSpPr>
          <p:spPr bwMode="auto">
            <a:xfrm>
              <a:off x="5339080" y="1951038"/>
              <a:ext cx="731838" cy="239712"/>
            </a:xfrm>
            <a:custGeom>
              <a:avLst/>
              <a:gdLst>
                <a:gd name="T0" fmla="*/ 0 w 425"/>
                <a:gd name="T1" fmla="*/ 0 h 151"/>
                <a:gd name="T2" fmla="*/ 0 w 425"/>
                <a:gd name="T3" fmla="*/ 2147483647 h 151"/>
                <a:gd name="T4" fmla="*/ 2147483647 w 425"/>
                <a:gd name="T5" fmla="*/ 2147483647 h 151"/>
                <a:gd name="T6" fmla="*/ 0 60000 65536"/>
                <a:gd name="T7" fmla="*/ 0 60000 65536"/>
                <a:gd name="T8" fmla="*/ 0 60000 65536"/>
                <a:gd name="T9" fmla="*/ 0 w 425"/>
                <a:gd name="T10" fmla="*/ 0 h 151"/>
                <a:gd name="T11" fmla="*/ 425 w 425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5" h="151">
                  <a:moveTo>
                    <a:pt x="0" y="0"/>
                  </a:moveTo>
                  <a:lnTo>
                    <a:pt x="0" y="151"/>
                  </a:lnTo>
                  <a:lnTo>
                    <a:pt x="425" y="151"/>
                  </a:ln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475" name="Line 120"/>
            <p:cNvSpPr>
              <a:spLocks noChangeShapeType="1"/>
            </p:cNvSpPr>
            <p:nvPr/>
          </p:nvSpPr>
          <p:spPr bwMode="auto">
            <a:xfrm>
              <a:off x="6453505" y="2316163"/>
              <a:ext cx="4095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476" name="Freeform 123"/>
            <p:cNvSpPr>
              <a:spLocks/>
            </p:cNvSpPr>
            <p:nvPr/>
          </p:nvSpPr>
          <p:spPr bwMode="auto">
            <a:xfrm>
              <a:off x="6453505" y="2384425"/>
              <a:ext cx="503238" cy="1009650"/>
            </a:xfrm>
            <a:custGeom>
              <a:avLst/>
              <a:gdLst>
                <a:gd name="T0" fmla="*/ 0 w 292"/>
                <a:gd name="T1" fmla="*/ 0 h 636"/>
                <a:gd name="T2" fmla="*/ 2147483647 w 292"/>
                <a:gd name="T3" fmla="*/ 0 h 636"/>
                <a:gd name="T4" fmla="*/ 2147483647 w 292"/>
                <a:gd name="T5" fmla="*/ 2147483647 h 636"/>
                <a:gd name="T6" fmla="*/ 2147483647 w 292"/>
                <a:gd name="T7" fmla="*/ 2147483647 h 6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2"/>
                <a:gd name="T13" fmla="*/ 0 h 636"/>
                <a:gd name="T14" fmla="*/ 292 w 292"/>
                <a:gd name="T15" fmla="*/ 636 h 6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2" h="636">
                  <a:moveTo>
                    <a:pt x="0" y="0"/>
                  </a:moveTo>
                  <a:lnTo>
                    <a:pt x="130" y="0"/>
                  </a:lnTo>
                  <a:lnTo>
                    <a:pt x="130" y="636"/>
                  </a:lnTo>
                  <a:lnTo>
                    <a:pt x="292" y="63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3" name="Group 135"/>
            <p:cNvGrpSpPr>
              <a:grpSpLocks/>
            </p:cNvGrpSpPr>
            <p:nvPr/>
          </p:nvGrpSpPr>
          <p:grpSpPr bwMode="auto">
            <a:xfrm>
              <a:off x="218468" y="2441576"/>
              <a:ext cx="4899157" cy="1825626"/>
              <a:chOff x="-474" y="1538"/>
              <a:chExt cx="2928" cy="1150"/>
            </a:xfrm>
          </p:grpSpPr>
          <p:sp>
            <p:nvSpPr>
              <p:cNvPr id="19503" name="Text Box 124"/>
              <p:cNvSpPr txBox="1">
                <a:spLocks noChangeArrowheads="1"/>
              </p:cNvSpPr>
              <p:nvPr/>
            </p:nvSpPr>
            <p:spPr bwMode="auto">
              <a:xfrm>
                <a:off x="-474" y="2102"/>
                <a:ext cx="2671" cy="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sz="1600" i="1" dirty="0" smtClean="0">
                    <a:ea typeface="MS PGothic" pitchFamily="34" charset="-128"/>
                  </a:rPr>
                  <a:t>φωνή, δεδομένα μεταδίδονται</a:t>
                </a:r>
                <a:endParaRPr lang="en-US" altLang="el-GR" sz="1600" i="1" dirty="0">
                  <a:ea typeface="MS PGothic" pitchFamily="34" charset="-128"/>
                </a:endParaRPr>
              </a:p>
              <a:p>
                <a:pPr algn="r" eaLnBrk="1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sz="1600" i="1" dirty="0" smtClean="0">
                    <a:ea typeface="MS PGothic" pitchFamily="34" charset="-128"/>
                  </a:rPr>
                  <a:t>σε διαφορετικές συχνότητες πάνω από</a:t>
                </a:r>
                <a:endParaRPr lang="en-US" altLang="el-GR" sz="1600" i="1" dirty="0">
                  <a:ea typeface="MS PGothic" pitchFamily="34" charset="-128"/>
                </a:endParaRPr>
              </a:p>
              <a:p>
                <a:pPr algn="r" eaLnBrk="1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sz="1600" i="1" dirty="0" smtClean="0">
                    <a:solidFill>
                      <a:srgbClr val="FF0000"/>
                    </a:solidFill>
                    <a:ea typeface="MS PGothic" pitchFamily="34" charset="-128"/>
                  </a:rPr>
                  <a:t>αφιερωμένο (</a:t>
                </a:r>
                <a:r>
                  <a:rPr lang="en-US" altLang="el-GR" sz="1600" i="1" dirty="0" smtClean="0">
                    <a:solidFill>
                      <a:srgbClr val="FF0000"/>
                    </a:solidFill>
                    <a:ea typeface="MS PGothic" pitchFamily="34" charset="-128"/>
                  </a:rPr>
                  <a:t>dedicated</a:t>
                </a:r>
                <a:r>
                  <a:rPr lang="el-GR" altLang="el-GR" sz="1600" i="1" dirty="0" smtClean="0">
                    <a:solidFill>
                      <a:srgbClr val="FF0000"/>
                    </a:solidFill>
                    <a:ea typeface="MS PGothic" pitchFamily="34" charset="-128"/>
                  </a:rPr>
                  <a:t>)</a:t>
                </a:r>
                <a:r>
                  <a:rPr lang="en-US" altLang="el-GR" sz="1600" i="1" dirty="0" smtClean="0">
                    <a:solidFill>
                      <a:srgbClr val="FF0000"/>
                    </a:solidFill>
                    <a:ea typeface="MS PGothic" pitchFamily="34" charset="-128"/>
                  </a:rPr>
                  <a:t> </a:t>
                </a:r>
                <a:r>
                  <a:rPr lang="el-GR" altLang="el-GR" sz="1600" i="1" dirty="0" smtClean="0">
                    <a:ea typeface="MS PGothic" pitchFamily="34" charset="-128"/>
                  </a:rPr>
                  <a:t>τηλεπικοινωνιακό</a:t>
                </a:r>
              </a:p>
              <a:p>
                <a:pPr algn="r" eaLnBrk="1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sz="1600" i="1" dirty="0" smtClean="0">
                    <a:ea typeface="MS PGothic" pitchFamily="34" charset="-128"/>
                  </a:rPr>
                  <a:t> κύκλωμα στο κεντρικό γραφείο</a:t>
                </a:r>
                <a:endParaRPr lang="en-US" altLang="el-GR" sz="1600" i="1" dirty="0">
                  <a:ea typeface="MS PGothic" pitchFamily="34" charset="-128"/>
                </a:endParaRPr>
              </a:p>
            </p:txBody>
          </p:sp>
          <p:sp>
            <p:nvSpPr>
              <p:cNvPr id="19504" name="Line 125"/>
              <p:cNvSpPr>
                <a:spLocks noChangeShapeType="1"/>
              </p:cNvSpPr>
              <p:nvPr/>
            </p:nvSpPr>
            <p:spPr bwMode="auto">
              <a:xfrm flipV="1">
                <a:off x="2093" y="1538"/>
                <a:ext cx="361" cy="58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479" name="Rectangle 90"/>
            <p:cNvSpPr>
              <a:spLocks noChangeArrowheads="1"/>
            </p:cNvSpPr>
            <p:nvPr/>
          </p:nvSpPr>
          <p:spPr bwMode="auto">
            <a:xfrm>
              <a:off x="2362518" y="1814513"/>
              <a:ext cx="2143125" cy="139541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19480" name="Line 7"/>
            <p:cNvSpPr>
              <a:spLocks noChangeShapeType="1"/>
            </p:cNvSpPr>
            <p:nvPr/>
          </p:nvSpPr>
          <p:spPr bwMode="auto">
            <a:xfrm flipV="1">
              <a:off x="2889568" y="2365375"/>
              <a:ext cx="395287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9481" name="Text Box 39"/>
            <p:cNvSpPr txBox="1">
              <a:spLocks noChangeArrowheads="1"/>
            </p:cNvSpPr>
            <p:nvPr/>
          </p:nvSpPr>
          <p:spPr bwMode="auto">
            <a:xfrm>
              <a:off x="3180080" y="2471738"/>
              <a:ext cx="823913" cy="43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400" dirty="0">
                  <a:ea typeface="MS PGothic" pitchFamily="34" charset="-128"/>
                </a:rPr>
                <a:t>DSL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400" dirty="0">
                  <a:ea typeface="MS PGothic" pitchFamily="34" charset="-128"/>
                </a:rPr>
                <a:t>modem</a:t>
              </a:r>
            </a:p>
          </p:txBody>
        </p:sp>
        <p:sp>
          <p:nvSpPr>
            <p:cNvPr id="19482" name="Text Box 41"/>
            <p:cNvSpPr txBox="1">
              <a:spLocks noChangeArrowheads="1"/>
            </p:cNvSpPr>
            <p:nvPr/>
          </p:nvSpPr>
          <p:spPr bwMode="auto">
            <a:xfrm>
              <a:off x="3899218" y="2495550"/>
              <a:ext cx="781050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400">
                  <a:ea typeface="MS PGothic" pitchFamily="34" charset="-128"/>
                </a:rPr>
                <a:t>splitter</a:t>
              </a:r>
            </a:p>
          </p:txBody>
        </p:sp>
        <p:grpSp>
          <p:nvGrpSpPr>
            <p:cNvPr id="19483" name="Group 94"/>
            <p:cNvGrpSpPr>
              <a:grpSpLocks/>
            </p:cNvGrpSpPr>
            <p:nvPr/>
          </p:nvGrpSpPr>
          <p:grpSpPr bwMode="auto">
            <a:xfrm>
              <a:off x="3273743" y="2252663"/>
              <a:ext cx="665162" cy="220662"/>
              <a:chOff x="322" y="890"/>
              <a:chExt cx="872" cy="339"/>
            </a:xfrm>
          </p:grpSpPr>
          <p:sp>
            <p:nvSpPr>
              <p:cNvPr id="19497" name="Rectangle 95"/>
              <p:cNvSpPr>
                <a:spLocks noChangeArrowheads="1"/>
              </p:cNvSpPr>
              <p:nvPr/>
            </p:nvSpPr>
            <p:spPr bwMode="auto">
              <a:xfrm>
                <a:off x="322" y="1005"/>
                <a:ext cx="872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9498" name="Rectangle 96"/>
              <p:cNvSpPr>
                <a:spLocks noChangeArrowheads="1"/>
              </p:cNvSpPr>
              <p:nvPr/>
            </p:nvSpPr>
            <p:spPr bwMode="auto">
              <a:xfrm>
                <a:off x="394" y="1073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9499" name="Rectangle 97"/>
              <p:cNvSpPr>
                <a:spLocks noChangeArrowheads="1"/>
              </p:cNvSpPr>
              <p:nvPr/>
            </p:nvSpPr>
            <p:spPr bwMode="auto">
              <a:xfrm>
                <a:off x="466" y="1073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9500" name="Rectangle 98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9501" name="Rectangle 99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9502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9484" name="AutoShape 102"/>
            <p:cNvSpPr>
              <a:spLocks noChangeArrowheads="1"/>
            </p:cNvSpPr>
            <p:nvPr/>
          </p:nvSpPr>
          <p:spPr bwMode="auto">
            <a:xfrm>
              <a:off x="2056130" y="1403350"/>
              <a:ext cx="2706688" cy="46831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19485" name="Rectangle 103"/>
            <p:cNvSpPr>
              <a:spLocks noChangeArrowheads="1"/>
            </p:cNvSpPr>
            <p:nvPr/>
          </p:nvSpPr>
          <p:spPr bwMode="auto">
            <a:xfrm>
              <a:off x="4199255" y="2303463"/>
              <a:ext cx="180975" cy="144462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19486" name="Freeform 104"/>
            <p:cNvSpPr>
              <a:spLocks/>
            </p:cNvSpPr>
            <p:nvPr/>
          </p:nvSpPr>
          <p:spPr bwMode="auto">
            <a:xfrm>
              <a:off x="3632518" y="1858963"/>
              <a:ext cx="654050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  <a:gd name="T9" fmla="*/ 0 w 381"/>
                <a:gd name="T10" fmla="*/ 0 h 274"/>
                <a:gd name="T11" fmla="*/ 381 w 381"/>
                <a:gd name="T12" fmla="*/ 274 h 2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1948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6447622"/>
                </p:ext>
              </p:extLst>
            </p:nvPr>
          </p:nvGraphicFramePr>
          <p:xfrm>
            <a:off x="3264218" y="1655763"/>
            <a:ext cx="530225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99" name="Clip" r:id="rId3" imgW="681706" imgH="480401" progId="MS_ClipArt_Gallery.2">
                    <p:embed/>
                  </p:oleObj>
                </mc:Choice>
                <mc:Fallback>
                  <p:oleObj name="Clip" r:id="rId3" imgW="681706" imgH="480401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218" y="1655763"/>
                          <a:ext cx="530225" cy="369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88" name="Line 130"/>
            <p:cNvSpPr>
              <a:spLocks noChangeShapeType="1"/>
            </p:cNvSpPr>
            <p:nvPr/>
          </p:nvSpPr>
          <p:spPr bwMode="auto">
            <a:xfrm flipH="1">
              <a:off x="3943668" y="2365375"/>
              <a:ext cx="258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489" name="AutoShape 131"/>
            <p:cNvSpPr>
              <a:spLocks noChangeArrowheads="1"/>
            </p:cNvSpPr>
            <p:nvPr/>
          </p:nvSpPr>
          <p:spPr bwMode="auto">
            <a:xfrm>
              <a:off x="5835968" y="1703388"/>
              <a:ext cx="1308100" cy="261937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15" name="Group 136"/>
            <p:cNvGrpSpPr>
              <a:grpSpLocks/>
            </p:cNvGrpSpPr>
            <p:nvPr/>
          </p:nvGrpSpPr>
          <p:grpSpPr bwMode="auto">
            <a:xfrm>
              <a:off x="4687369" y="2867025"/>
              <a:ext cx="1906584" cy="1177925"/>
              <a:chOff x="2132" y="1806"/>
              <a:chExt cx="1108" cy="742"/>
            </a:xfrm>
          </p:grpSpPr>
          <p:sp>
            <p:nvSpPr>
              <p:cNvPr id="19495" name="Line 132"/>
              <p:cNvSpPr>
                <a:spLocks noChangeShapeType="1"/>
              </p:cNvSpPr>
              <p:nvPr/>
            </p:nvSpPr>
            <p:spPr bwMode="auto">
              <a:xfrm flipV="1">
                <a:off x="2671" y="1806"/>
                <a:ext cx="268" cy="43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496" name="Text Box 133"/>
              <p:cNvSpPr txBox="1">
                <a:spLocks noChangeArrowheads="1"/>
              </p:cNvSpPr>
              <p:nvPr/>
            </p:nvSpPr>
            <p:spPr bwMode="auto">
              <a:xfrm>
                <a:off x="2132" y="2226"/>
                <a:ext cx="110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sz="1600" i="1" dirty="0" err="1" smtClean="0">
                    <a:ea typeface="MS PGothic" pitchFamily="34" charset="-128"/>
                  </a:rPr>
                  <a:t>Πολυπλέκτης</a:t>
                </a:r>
                <a:endParaRPr lang="el-GR" altLang="el-GR" sz="1600" i="1" dirty="0" smtClean="0">
                  <a:ea typeface="MS PGothic" pitchFamily="34" charset="-128"/>
                </a:endParaRPr>
              </a:p>
              <a:p>
                <a:pPr algn="r" eaLnBrk="1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sz="1600" i="1" dirty="0" smtClean="0">
                    <a:ea typeface="MS PGothic" pitchFamily="34" charset="-128"/>
                  </a:rPr>
                  <a:t>πρόσβασης </a:t>
                </a:r>
                <a:r>
                  <a:rPr lang="en-US" altLang="el-GR" sz="1600" i="1" dirty="0" smtClean="0">
                    <a:ea typeface="MS PGothic" pitchFamily="34" charset="-128"/>
                  </a:rPr>
                  <a:t>DSL</a:t>
                </a:r>
                <a:endParaRPr lang="en-US" altLang="el-GR" sz="1600" i="1" dirty="0">
                  <a:ea typeface="MS PGothic" pitchFamily="34" charset="-128"/>
                </a:endParaRPr>
              </a:p>
            </p:txBody>
          </p:sp>
        </p:grpSp>
        <p:grpSp>
          <p:nvGrpSpPr>
            <p:cNvPr id="19491" name="Group 141"/>
            <p:cNvGrpSpPr>
              <a:grpSpLocks/>
            </p:cNvGrpSpPr>
            <p:nvPr/>
          </p:nvGrpSpPr>
          <p:grpSpPr bwMode="auto">
            <a:xfrm>
              <a:off x="2259330" y="2043113"/>
              <a:ext cx="696913" cy="644525"/>
              <a:chOff x="-44" y="1473"/>
              <a:chExt cx="981" cy="1105"/>
            </a:xfrm>
          </p:grpSpPr>
          <p:pic>
            <p:nvPicPr>
              <p:cNvPr id="19493" name="Picture 1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94" name="Freeform 14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0045 w 356"/>
                  <a:gd name="T3" fmla="*/ 645 h 368"/>
                  <a:gd name="T4" fmla="*/ 11917 w 356"/>
                  <a:gd name="T5" fmla="*/ 13448 h 368"/>
                  <a:gd name="T6" fmla="*/ 2626 w 356"/>
                  <a:gd name="T7" fmla="*/ 1681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3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41"/>
          <p:cNvSpPr>
            <a:spLocks noGrp="1"/>
          </p:cNvSpPr>
          <p:nvPr>
            <p:ph type="title" idx="4294967295"/>
          </p:nvPr>
        </p:nvSpPr>
        <p:spPr>
          <a:xfrm>
            <a:off x="885371" y="228600"/>
            <a:ext cx="7971291" cy="1133475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Δίκτυο πρόσβασης: </a:t>
            </a:r>
            <a:r>
              <a:rPr lang="en-US" altLang="el-GR" dirty="0" smtClean="0"/>
              <a:t>Digital Subscriber Line (DSL) (II)</a:t>
            </a:r>
          </a:p>
        </p:txBody>
      </p:sp>
      <p:grpSp>
        <p:nvGrpSpPr>
          <p:cNvPr id="99" name="Ομάδα 98"/>
          <p:cNvGrpSpPr/>
          <p:nvPr/>
        </p:nvGrpSpPr>
        <p:grpSpPr>
          <a:xfrm>
            <a:off x="668402" y="1518105"/>
            <a:ext cx="8733762" cy="2905127"/>
            <a:chOff x="218468" y="1362075"/>
            <a:chExt cx="8733762" cy="2905127"/>
          </a:xfrm>
        </p:grpSpPr>
        <p:sp>
          <p:nvSpPr>
            <p:cNvPr id="100" name="Freeform 3"/>
            <p:cNvSpPr>
              <a:spLocks/>
            </p:cNvSpPr>
            <p:nvPr/>
          </p:nvSpPr>
          <p:spPr bwMode="auto">
            <a:xfrm>
              <a:off x="5685155" y="1501775"/>
              <a:ext cx="2400300" cy="1477963"/>
            </a:xfrm>
            <a:custGeom>
              <a:avLst/>
              <a:gdLst>
                <a:gd name="T0" fmla="*/ 2147483647 w 1396"/>
                <a:gd name="T1" fmla="*/ 2147483647 h 931"/>
                <a:gd name="T2" fmla="*/ 2147483647 w 1396"/>
                <a:gd name="T3" fmla="*/ 2147483647 h 931"/>
                <a:gd name="T4" fmla="*/ 2147483647 w 1396"/>
                <a:gd name="T5" fmla="*/ 2147483647 h 931"/>
                <a:gd name="T6" fmla="*/ 2147483647 w 1396"/>
                <a:gd name="T7" fmla="*/ 2147483647 h 931"/>
                <a:gd name="T8" fmla="*/ 2147483647 w 1396"/>
                <a:gd name="T9" fmla="*/ 2147483647 h 931"/>
                <a:gd name="T10" fmla="*/ 2147483647 w 1396"/>
                <a:gd name="T11" fmla="*/ 2147483647 h 931"/>
                <a:gd name="T12" fmla="*/ 2147483647 w 1396"/>
                <a:gd name="T13" fmla="*/ 2147483647 h 931"/>
                <a:gd name="T14" fmla="*/ 2147483647 w 1396"/>
                <a:gd name="T15" fmla="*/ 2147483647 h 931"/>
                <a:gd name="T16" fmla="*/ 2147483647 w 1396"/>
                <a:gd name="T17" fmla="*/ 2147483647 h 931"/>
                <a:gd name="T18" fmla="*/ 2147483647 w 1396"/>
                <a:gd name="T19" fmla="*/ 2147483647 h 931"/>
                <a:gd name="T20" fmla="*/ 2147483647 w 1396"/>
                <a:gd name="T21" fmla="*/ 2147483647 h 931"/>
                <a:gd name="T22" fmla="*/ 2147483647 w 1396"/>
                <a:gd name="T23" fmla="*/ 2147483647 h 931"/>
                <a:gd name="T24" fmla="*/ 2147483647 w 1396"/>
                <a:gd name="T25" fmla="*/ 2147483647 h 931"/>
                <a:gd name="T26" fmla="*/ 2147483647 w 1396"/>
                <a:gd name="T27" fmla="*/ 2147483647 h 931"/>
                <a:gd name="T28" fmla="*/ 2147483647 w 1396"/>
                <a:gd name="T29" fmla="*/ 2147483647 h 931"/>
                <a:gd name="T30" fmla="*/ 2147483647 w 1396"/>
                <a:gd name="T31" fmla="*/ 2147483647 h 9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96"/>
                <a:gd name="T49" fmla="*/ 0 h 931"/>
                <a:gd name="T50" fmla="*/ 1396 w 1396"/>
                <a:gd name="T51" fmla="*/ 931 h 9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96" h="931">
                  <a:moveTo>
                    <a:pt x="873" y="18"/>
                  </a:moveTo>
                  <a:cubicBezTo>
                    <a:pt x="787" y="32"/>
                    <a:pt x="625" y="55"/>
                    <a:pt x="526" y="89"/>
                  </a:cubicBezTo>
                  <a:cubicBezTo>
                    <a:pt x="426" y="122"/>
                    <a:pt x="346" y="184"/>
                    <a:pt x="278" y="216"/>
                  </a:cubicBezTo>
                  <a:cubicBezTo>
                    <a:pt x="210" y="248"/>
                    <a:pt x="159" y="236"/>
                    <a:pt x="118" y="283"/>
                  </a:cubicBezTo>
                  <a:cubicBezTo>
                    <a:pt x="77" y="330"/>
                    <a:pt x="46" y="416"/>
                    <a:pt x="30" y="497"/>
                  </a:cubicBezTo>
                  <a:cubicBezTo>
                    <a:pt x="14" y="578"/>
                    <a:pt x="0" y="714"/>
                    <a:pt x="24" y="768"/>
                  </a:cubicBezTo>
                  <a:cubicBezTo>
                    <a:pt x="49" y="821"/>
                    <a:pt x="112" y="796"/>
                    <a:pt x="178" y="818"/>
                  </a:cubicBezTo>
                  <a:cubicBezTo>
                    <a:pt x="244" y="840"/>
                    <a:pt x="318" y="886"/>
                    <a:pt x="421" y="902"/>
                  </a:cubicBezTo>
                  <a:cubicBezTo>
                    <a:pt x="524" y="918"/>
                    <a:pt x="681" y="916"/>
                    <a:pt x="793" y="916"/>
                  </a:cubicBezTo>
                  <a:cubicBezTo>
                    <a:pt x="905" y="916"/>
                    <a:pt x="1004" y="931"/>
                    <a:pt x="1095" y="902"/>
                  </a:cubicBezTo>
                  <a:cubicBezTo>
                    <a:pt x="1186" y="873"/>
                    <a:pt x="1291" y="813"/>
                    <a:pt x="1337" y="744"/>
                  </a:cubicBezTo>
                  <a:cubicBezTo>
                    <a:pt x="1383" y="675"/>
                    <a:pt x="1365" y="580"/>
                    <a:pt x="1372" y="487"/>
                  </a:cubicBezTo>
                  <a:cubicBezTo>
                    <a:pt x="1378" y="393"/>
                    <a:pt x="1396" y="256"/>
                    <a:pt x="1377" y="179"/>
                  </a:cubicBezTo>
                  <a:cubicBezTo>
                    <a:pt x="1358" y="102"/>
                    <a:pt x="1314" y="57"/>
                    <a:pt x="1259" y="28"/>
                  </a:cubicBezTo>
                  <a:cubicBezTo>
                    <a:pt x="1203" y="0"/>
                    <a:pt x="1110" y="7"/>
                    <a:pt x="1046" y="5"/>
                  </a:cubicBezTo>
                  <a:cubicBezTo>
                    <a:pt x="981" y="3"/>
                    <a:pt x="959" y="5"/>
                    <a:pt x="873" y="18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" name="Oval 9"/>
            <p:cNvSpPr>
              <a:spLocks noChangeArrowheads="1"/>
            </p:cNvSpPr>
            <p:nvPr/>
          </p:nvSpPr>
          <p:spPr bwMode="auto">
            <a:xfrm>
              <a:off x="6769418" y="2208213"/>
              <a:ext cx="209550" cy="193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02" name="Oval 12"/>
            <p:cNvSpPr>
              <a:spLocks noChangeArrowheads="1"/>
            </p:cNvSpPr>
            <p:nvPr/>
          </p:nvSpPr>
          <p:spPr bwMode="auto">
            <a:xfrm>
              <a:off x="7182168" y="1836738"/>
              <a:ext cx="209550" cy="193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03" name="Line 15"/>
            <p:cNvSpPr>
              <a:spLocks noChangeShapeType="1"/>
            </p:cNvSpPr>
            <p:nvPr/>
          </p:nvSpPr>
          <p:spPr bwMode="auto">
            <a:xfrm flipV="1">
              <a:off x="6863080" y="1978025"/>
              <a:ext cx="344488" cy="336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4" name="Line 16"/>
            <p:cNvSpPr>
              <a:spLocks noChangeShapeType="1"/>
            </p:cNvSpPr>
            <p:nvPr/>
          </p:nvSpPr>
          <p:spPr bwMode="auto">
            <a:xfrm>
              <a:off x="7290118" y="1954213"/>
              <a:ext cx="433387" cy="590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5" name="Rectangle 44"/>
            <p:cNvSpPr>
              <a:spLocks noChangeArrowheads="1"/>
            </p:cNvSpPr>
            <p:nvPr/>
          </p:nvSpPr>
          <p:spPr bwMode="auto">
            <a:xfrm>
              <a:off x="5988368" y="1957388"/>
              <a:ext cx="1035050" cy="7000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06" name="Text Box 45"/>
            <p:cNvSpPr txBox="1">
              <a:spLocks noChangeArrowheads="1"/>
            </p:cNvSpPr>
            <p:nvPr/>
          </p:nvSpPr>
          <p:spPr bwMode="auto">
            <a:xfrm>
              <a:off x="5397818" y="1476375"/>
              <a:ext cx="208597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κεντρικά γραφεία</a:t>
              </a:r>
              <a:endParaRPr lang="en-US" altLang="el-GR" sz="1600" dirty="0">
                <a:ea typeface="MS PGothic" pitchFamily="34" charset="-128"/>
              </a:endParaRPr>
            </a:p>
          </p:txBody>
        </p:sp>
        <p:grpSp>
          <p:nvGrpSpPr>
            <p:cNvPr id="107" name="Group 137"/>
            <p:cNvGrpSpPr>
              <a:grpSpLocks/>
            </p:cNvGrpSpPr>
            <p:nvPr/>
          </p:nvGrpSpPr>
          <p:grpSpPr bwMode="auto">
            <a:xfrm>
              <a:off x="6593205" y="2905125"/>
              <a:ext cx="2359025" cy="1147763"/>
              <a:chOff x="3240" y="1830"/>
              <a:chExt cx="1372" cy="723"/>
            </a:xfrm>
          </p:grpSpPr>
          <p:sp>
            <p:nvSpPr>
              <p:cNvPr id="150" name="Freeform 28"/>
              <p:cNvSpPr>
                <a:spLocks/>
              </p:cNvSpPr>
              <p:nvPr/>
            </p:nvSpPr>
            <p:spPr bwMode="auto">
              <a:xfrm>
                <a:off x="3240" y="1830"/>
                <a:ext cx="1372" cy="723"/>
              </a:xfrm>
              <a:custGeom>
                <a:avLst/>
                <a:gdLst>
                  <a:gd name="T0" fmla="*/ 469145 w 765"/>
                  <a:gd name="T1" fmla="*/ 2309 h 459"/>
                  <a:gd name="T2" fmla="*/ 319298 w 765"/>
                  <a:gd name="T3" fmla="*/ 16281 h 459"/>
                  <a:gd name="T4" fmla="*/ 105985 w 765"/>
                  <a:gd name="T5" fmla="*/ 23386 h 459"/>
                  <a:gd name="T6" fmla="*/ 15506 w 765"/>
                  <a:gd name="T7" fmla="*/ 78344 h 459"/>
                  <a:gd name="T8" fmla="*/ 199263 w 765"/>
                  <a:gd name="T9" fmla="*/ 103496 h 459"/>
                  <a:gd name="T10" fmla="*/ 383538 w 765"/>
                  <a:gd name="T11" fmla="*/ 99421 h 459"/>
                  <a:gd name="T12" fmla="*/ 646551 w 765"/>
                  <a:gd name="T13" fmla="*/ 103496 h 459"/>
                  <a:gd name="T14" fmla="*/ 772845 w 765"/>
                  <a:gd name="T15" fmla="*/ 101223 h 459"/>
                  <a:gd name="T16" fmla="*/ 832759 w 765"/>
                  <a:gd name="T17" fmla="*/ 86790 h 459"/>
                  <a:gd name="T18" fmla="*/ 830490 w 765"/>
                  <a:gd name="T19" fmla="*/ 36837 h 459"/>
                  <a:gd name="T20" fmla="*/ 732908 w 765"/>
                  <a:gd name="T21" fmla="*/ 7992 h 459"/>
                  <a:gd name="T22" fmla="*/ 469145 w 765"/>
                  <a:gd name="T23" fmla="*/ 2309 h 4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65"/>
                  <a:gd name="T37" fmla="*/ 0 h 459"/>
                  <a:gd name="T38" fmla="*/ 765 w 765"/>
                  <a:gd name="T39" fmla="*/ 459 h 4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65" h="459">
                    <a:moveTo>
                      <a:pt x="424" y="10"/>
                    </a:moveTo>
                    <a:cubicBezTo>
                      <a:pt x="362" y="16"/>
                      <a:pt x="343" y="55"/>
                      <a:pt x="288" y="70"/>
                    </a:cubicBezTo>
                    <a:cubicBezTo>
                      <a:pt x="233" y="85"/>
                      <a:pt x="142" y="56"/>
                      <a:pt x="96" y="100"/>
                    </a:cubicBezTo>
                    <a:cubicBezTo>
                      <a:pt x="50" y="144"/>
                      <a:pt x="0" y="279"/>
                      <a:pt x="14" y="336"/>
                    </a:cubicBezTo>
                    <a:cubicBezTo>
                      <a:pt x="28" y="393"/>
                      <a:pt x="125" y="429"/>
                      <a:pt x="180" y="444"/>
                    </a:cubicBezTo>
                    <a:cubicBezTo>
                      <a:pt x="235" y="459"/>
                      <a:pt x="279" y="426"/>
                      <a:pt x="346" y="426"/>
                    </a:cubicBezTo>
                    <a:cubicBezTo>
                      <a:pt x="413" y="426"/>
                      <a:pt x="525" y="443"/>
                      <a:pt x="584" y="444"/>
                    </a:cubicBezTo>
                    <a:cubicBezTo>
                      <a:pt x="643" y="445"/>
                      <a:pt x="670" y="446"/>
                      <a:pt x="698" y="434"/>
                    </a:cubicBezTo>
                    <a:cubicBezTo>
                      <a:pt x="726" y="422"/>
                      <a:pt x="743" y="418"/>
                      <a:pt x="752" y="372"/>
                    </a:cubicBezTo>
                    <a:cubicBezTo>
                      <a:pt x="761" y="326"/>
                      <a:pt x="765" y="214"/>
                      <a:pt x="750" y="158"/>
                    </a:cubicBezTo>
                    <a:cubicBezTo>
                      <a:pt x="735" y="102"/>
                      <a:pt x="716" y="58"/>
                      <a:pt x="662" y="34"/>
                    </a:cubicBezTo>
                    <a:cubicBezTo>
                      <a:pt x="608" y="10"/>
                      <a:pt x="505" y="0"/>
                      <a:pt x="424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1" name="Line 31"/>
              <p:cNvSpPr>
                <a:spLocks noChangeShapeType="1"/>
              </p:cNvSpPr>
              <p:nvPr/>
            </p:nvSpPr>
            <p:spPr bwMode="auto">
              <a:xfrm flipV="1">
                <a:off x="3763" y="2053"/>
                <a:ext cx="106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2" name="Line 32"/>
              <p:cNvSpPr>
                <a:spLocks noChangeShapeType="1"/>
              </p:cNvSpPr>
              <p:nvPr/>
            </p:nvSpPr>
            <p:spPr bwMode="auto">
              <a:xfrm>
                <a:off x="3616" y="2204"/>
                <a:ext cx="0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" name="Line 33"/>
              <p:cNvSpPr>
                <a:spLocks noChangeShapeType="1"/>
              </p:cNvSpPr>
              <p:nvPr/>
            </p:nvSpPr>
            <p:spPr bwMode="auto">
              <a:xfrm flipV="1">
                <a:off x="3763" y="2114"/>
                <a:ext cx="226" cy="2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" name="Line 34"/>
              <p:cNvSpPr>
                <a:spLocks noChangeShapeType="1"/>
              </p:cNvSpPr>
              <p:nvPr/>
            </p:nvSpPr>
            <p:spPr bwMode="auto">
              <a:xfrm>
                <a:off x="4076" y="2113"/>
                <a:ext cx="0" cy="1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" name="Line 35"/>
              <p:cNvSpPr>
                <a:spLocks noChangeShapeType="1"/>
              </p:cNvSpPr>
              <p:nvPr/>
            </p:nvSpPr>
            <p:spPr bwMode="auto">
              <a:xfrm>
                <a:off x="3779" y="2380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" name="Line 36"/>
              <p:cNvSpPr>
                <a:spLocks noChangeShapeType="1"/>
              </p:cNvSpPr>
              <p:nvPr/>
            </p:nvSpPr>
            <p:spPr bwMode="auto">
              <a:xfrm>
                <a:off x="4255" y="2372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157" name="Group 37"/>
              <p:cNvGrpSpPr>
                <a:grpSpLocks/>
              </p:cNvGrpSpPr>
              <p:nvPr/>
            </p:nvGrpSpPr>
            <p:grpSpPr bwMode="auto">
              <a:xfrm>
                <a:off x="3860" y="1969"/>
                <a:ext cx="335" cy="148"/>
                <a:chOff x="4650" y="1129"/>
                <a:chExt cx="246" cy="95"/>
              </a:xfrm>
            </p:grpSpPr>
            <p:sp>
              <p:nvSpPr>
                <p:cNvPr id="187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sp>
              <p:nvSpPr>
                <p:cNvPr id="18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sp>
              <p:nvSpPr>
                <p:cNvPr id="189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grpSp>
              <p:nvGrpSpPr>
                <p:cNvPr id="190" name="Group 41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93" name="Freeform 42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94" name="Freeform 43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91" name="Line 44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92" name="Line 45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58" name="Group 46"/>
              <p:cNvGrpSpPr>
                <a:grpSpLocks/>
              </p:cNvGrpSpPr>
              <p:nvPr/>
            </p:nvGrpSpPr>
            <p:grpSpPr bwMode="auto">
              <a:xfrm>
                <a:off x="3922" y="2284"/>
                <a:ext cx="336" cy="154"/>
                <a:chOff x="4650" y="1129"/>
                <a:chExt cx="246" cy="95"/>
              </a:xfrm>
            </p:grpSpPr>
            <p:sp>
              <p:nvSpPr>
                <p:cNvPr id="179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sp>
              <p:nvSpPr>
                <p:cNvPr id="18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sp>
              <p:nvSpPr>
                <p:cNvPr id="181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grpSp>
              <p:nvGrpSpPr>
                <p:cNvPr id="182" name="Group 50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85" name="Freeform 51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86" name="Freeform 52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83" name="Line 53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84" name="Line 54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59" name="Group 55"/>
              <p:cNvGrpSpPr>
                <a:grpSpLocks/>
              </p:cNvGrpSpPr>
              <p:nvPr/>
            </p:nvGrpSpPr>
            <p:grpSpPr bwMode="auto">
              <a:xfrm>
                <a:off x="3443" y="2054"/>
                <a:ext cx="335" cy="149"/>
                <a:chOff x="4650" y="1129"/>
                <a:chExt cx="246" cy="95"/>
              </a:xfrm>
            </p:grpSpPr>
            <p:sp>
              <p:nvSpPr>
                <p:cNvPr id="171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sp>
              <p:nvSpPr>
                <p:cNvPr id="172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sp>
              <p:nvSpPr>
                <p:cNvPr id="173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grpSp>
              <p:nvGrpSpPr>
                <p:cNvPr id="174" name="Group 5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77" name="Freeform 6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78" name="Freeform 6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75" name="Line 6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6" name="Line 6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60" name="Group 64"/>
              <p:cNvGrpSpPr>
                <a:grpSpLocks/>
              </p:cNvGrpSpPr>
              <p:nvPr/>
            </p:nvGrpSpPr>
            <p:grpSpPr bwMode="auto">
              <a:xfrm>
                <a:off x="3452" y="2284"/>
                <a:ext cx="336" cy="148"/>
                <a:chOff x="4650" y="1129"/>
                <a:chExt cx="246" cy="95"/>
              </a:xfrm>
            </p:grpSpPr>
            <p:sp>
              <p:nvSpPr>
                <p:cNvPr id="16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sp>
              <p:nvSpPr>
                <p:cNvPr id="16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sp>
              <p:nvSpPr>
                <p:cNvPr id="16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grpSp>
              <p:nvGrpSpPr>
                <p:cNvPr id="166" name="Group 68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69" name="Freeform 6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70" name="Freeform 7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67" name="Line 71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8" name="Line 72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61" name="Line 73"/>
              <p:cNvSpPr>
                <a:spLocks noChangeShapeType="1"/>
              </p:cNvSpPr>
              <p:nvPr/>
            </p:nvSpPr>
            <p:spPr bwMode="auto">
              <a:xfrm>
                <a:off x="4422" y="2370"/>
                <a:ext cx="153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2" name="Text Box 580"/>
              <p:cNvSpPr txBox="1">
                <a:spLocks noChangeArrowheads="1"/>
              </p:cNvSpPr>
              <p:nvPr/>
            </p:nvSpPr>
            <p:spPr bwMode="auto">
              <a:xfrm>
                <a:off x="4243" y="1988"/>
                <a:ext cx="32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800" dirty="0">
                    <a:ea typeface="MS PGothic" pitchFamily="34" charset="-128"/>
                  </a:rPr>
                  <a:t>ISP</a:t>
                </a:r>
              </a:p>
            </p:txBody>
          </p:sp>
        </p:grpSp>
        <p:sp>
          <p:nvSpPr>
            <p:cNvPr id="108" name="Line 14"/>
            <p:cNvSpPr>
              <a:spLocks noChangeShapeType="1"/>
            </p:cNvSpPr>
            <p:nvPr/>
          </p:nvSpPr>
          <p:spPr bwMode="auto">
            <a:xfrm flipV="1">
              <a:off x="3935730" y="2363788"/>
              <a:ext cx="21002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9" name="Text Box 17"/>
            <p:cNvSpPr txBox="1">
              <a:spLocks noChangeArrowheads="1"/>
            </p:cNvSpPr>
            <p:nvPr/>
          </p:nvSpPr>
          <p:spPr bwMode="auto">
            <a:xfrm>
              <a:off x="7342938" y="1530350"/>
              <a:ext cx="1394548" cy="510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τηλεφωνικό 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δίκτυο</a:t>
              </a:r>
              <a:endParaRPr lang="en-US" altLang="el-GR" sz="1600" dirty="0">
                <a:ea typeface="MS PGothic" pitchFamily="34" charset="-128"/>
              </a:endParaRPr>
            </a:p>
          </p:txBody>
        </p:sp>
        <p:grpSp>
          <p:nvGrpSpPr>
            <p:cNvPr id="110" name="Group 108"/>
            <p:cNvGrpSpPr>
              <a:grpSpLocks/>
            </p:cNvGrpSpPr>
            <p:nvPr/>
          </p:nvGrpSpPr>
          <p:grpSpPr bwMode="auto">
            <a:xfrm>
              <a:off x="6050280" y="2074863"/>
              <a:ext cx="398463" cy="519112"/>
              <a:chOff x="1852" y="2562"/>
              <a:chExt cx="355" cy="471"/>
            </a:xfrm>
          </p:grpSpPr>
          <p:sp>
            <p:nvSpPr>
              <p:cNvPr id="144" name="Freeform 109"/>
              <p:cNvSpPr>
                <a:spLocks/>
              </p:cNvSpPr>
              <p:nvPr/>
            </p:nvSpPr>
            <p:spPr bwMode="auto">
              <a:xfrm>
                <a:off x="1852" y="2621"/>
                <a:ext cx="318" cy="412"/>
              </a:xfrm>
              <a:custGeom>
                <a:avLst/>
                <a:gdLst>
                  <a:gd name="T0" fmla="*/ 0 w 318"/>
                  <a:gd name="T1" fmla="*/ 412 h 412"/>
                  <a:gd name="T2" fmla="*/ 3 w 318"/>
                  <a:gd name="T3" fmla="*/ 1 h 412"/>
                  <a:gd name="T4" fmla="*/ 74 w 318"/>
                  <a:gd name="T5" fmla="*/ 0 h 412"/>
                  <a:gd name="T6" fmla="*/ 254 w 318"/>
                  <a:gd name="T7" fmla="*/ 111 h 412"/>
                  <a:gd name="T8" fmla="*/ 318 w 318"/>
                  <a:gd name="T9" fmla="*/ 115 h 412"/>
                  <a:gd name="T10" fmla="*/ 318 w 318"/>
                  <a:gd name="T11" fmla="*/ 308 h 412"/>
                  <a:gd name="T12" fmla="*/ 246 w 318"/>
                  <a:gd name="T13" fmla="*/ 308 h 412"/>
                  <a:gd name="T14" fmla="*/ 74 w 318"/>
                  <a:gd name="T15" fmla="*/ 412 h 412"/>
                  <a:gd name="T16" fmla="*/ 0 w 318"/>
                  <a:gd name="T17" fmla="*/ 412 h 4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8"/>
                  <a:gd name="T28" fmla="*/ 0 h 412"/>
                  <a:gd name="T29" fmla="*/ 318 w 318"/>
                  <a:gd name="T30" fmla="*/ 412 h 4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8" h="412">
                    <a:moveTo>
                      <a:pt x="0" y="412"/>
                    </a:moveTo>
                    <a:lnTo>
                      <a:pt x="3" y="1"/>
                    </a:lnTo>
                    <a:lnTo>
                      <a:pt x="74" y="0"/>
                    </a:lnTo>
                    <a:lnTo>
                      <a:pt x="254" y="111"/>
                    </a:lnTo>
                    <a:lnTo>
                      <a:pt x="318" y="115"/>
                    </a:lnTo>
                    <a:lnTo>
                      <a:pt x="318" y="308"/>
                    </a:lnTo>
                    <a:lnTo>
                      <a:pt x="246" y="308"/>
                    </a:lnTo>
                    <a:lnTo>
                      <a:pt x="74" y="412"/>
                    </a:lnTo>
                    <a:lnTo>
                      <a:pt x="0" y="41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5" name="Freeform 110"/>
              <p:cNvSpPr>
                <a:spLocks/>
              </p:cNvSpPr>
              <p:nvPr/>
            </p:nvSpPr>
            <p:spPr bwMode="auto">
              <a:xfrm>
                <a:off x="1854" y="2562"/>
                <a:ext cx="353" cy="369"/>
              </a:xfrm>
              <a:custGeom>
                <a:avLst/>
                <a:gdLst>
                  <a:gd name="T0" fmla="*/ 0 w 353"/>
                  <a:gd name="T1" fmla="*/ 59 h 369"/>
                  <a:gd name="T2" fmla="*/ 32 w 353"/>
                  <a:gd name="T3" fmla="*/ 0 h 369"/>
                  <a:gd name="T4" fmla="*/ 105 w 353"/>
                  <a:gd name="T5" fmla="*/ 0 h 369"/>
                  <a:gd name="T6" fmla="*/ 276 w 353"/>
                  <a:gd name="T7" fmla="*/ 113 h 369"/>
                  <a:gd name="T8" fmla="*/ 353 w 353"/>
                  <a:gd name="T9" fmla="*/ 113 h 369"/>
                  <a:gd name="T10" fmla="*/ 353 w 353"/>
                  <a:gd name="T11" fmla="*/ 315 h 369"/>
                  <a:gd name="T12" fmla="*/ 318 w 353"/>
                  <a:gd name="T13" fmla="*/ 369 h 369"/>
                  <a:gd name="T14" fmla="*/ 315 w 353"/>
                  <a:gd name="T15" fmla="*/ 173 h 369"/>
                  <a:gd name="T16" fmla="*/ 254 w 353"/>
                  <a:gd name="T17" fmla="*/ 173 h 369"/>
                  <a:gd name="T18" fmla="*/ 75 w 353"/>
                  <a:gd name="T19" fmla="*/ 60 h 369"/>
                  <a:gd name="T20" fmla="*/ 0 w 353"/>
                  <a:gd name="T21" fmla="*/ 59 h 3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3"/>
                  <a:gd name="T34" fmla="*/ 0 h 369"/>
                  <a:gd name="T35" fmla="*/ 353 w 353"/>
                  <a:gd name="T36" fmla="*/ 369 h 3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3" h="369">
                    <a:moveTo>
                      <a:pt x="0" y="59"/>
                    </a:moveTo>
                    <a:lnTo>
                      <a:pt x="32" y="0"/>
                    </a:lnTo>
                    <a:lnTo>
                      <a:pt x="105" y="0"/>
                    </a:lnTo>
                    <a:lnTo>
                      <a:pt x="276" y="113"/>
                    </a:lnTo>
                    <a:lnTo>
                      <a:pt x="353" y="113"/>
                    </a:lnTo>
                    <a:lnTo>
                      <a:pt x="353" y="315"/>
                    </a:lnTo>
                    <a:lnTo>
                      <a:pt x="318" y="369"/>
                    </a:lnTo>
                    <a:lnTo>
                      <a:pt x="315" y="173"/>
                    </a:lnTo>
                    <a:lnTo>
                      <a:pt x="254" y="173"/>
                    </a:lnTo>
                    <a:lnTo>
                      <a:pt x="75" y="6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6" name="Line 111"/>
              <p:cNvSpPr>
                <a:spLocks noChangeShapeType="1"/>
              </p:cNvSpPr>
              <p:nvPr/>
            </p:nvSpPr>
            <p:spPr bwMode="auto">
              <a:xfrm flipH="1">
                <a:off x="2167" y="2674"/>
                <a:ext cx="34" cy="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7" name="Line 112"/>
              <p:cNvSpPr>
                <a:spLocks noChangeShapeType="1"/>
              </p:cNvSpPr>
              <p:nvPr/>
            </p:nvSpPr>
            <p:spPr bwMode="auto">
              <a:xfrm>
                <a:off x="1880" y="2830"/>
                <a:ext cx="2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8" name="Freeform 113"/>
              <p:cNvSpPr>
                <a:spLocks/>
              </p:cNvSpPr>
              <p:nvPr/>
            </p:nvSpPr>
            <p:spPr bwMode="auto">
              <a:xfrm>
                <a:off x="1874" y="2670"/>
                <a:ext cx="264" cy="105"/>
              </a:xfrm>
              <a:custGeom>
                <a:avLst/>
                <a:gdLst>
                  <a:gd name="T0" fmla="*/ 0 w 264"/>
                  <a:gd name="T1" fmla="*/ 0 h 105"/>
                  <a:gd name="T2" fmla="*/ 52 w 264"/>
                  <a:gd name="T3" fmla="*/ 0 h 105"/>
                  <a:gd name="T4" fmla="*/ 207 w 264"/>
                  <a:gd name="T5" fmla="*/ 105 h 105"/>
                  <a:gd name="T6" fmla="*/ 264 w 264"/>
                  <a:gd name="T7" fmla="*/ 105 h 1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"/>
                  <a:gd name="T13" fmla="*/ 0 h 105"/>
                  <a:gd name="T14" fmla="*/ 264 w 264"/>
                  <a:gd name="T15" fmla="*/ 105 h 1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" h="105">
                    <a:moveTo>
                      <a:pt x="0" y="0"/>
                    </a:moveTo>
                    <a:lnTo>
                      <a:pt x="52" y="0"/>
                    </a:lnTo>
                    <a:lnTo>
                      <a:pt x="207" y="105"/>
                    </a:lnTo>
                    <a:lnTo>
                      <a:pt x="264" y="10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9" name="Freeform 114"/>
              <p:cNvSpPr>
                <a:spLocks/>
              </p:cNvSpPr>
              <p:nvPr/>
            </p:nvSpPr>
            <p:spPr bwMode="auto">
              <a:xfrm flipV="1">
                <a:off x="1874" y="2884"/>
                <a:ext cx="264" cy="105"/>
              </a:xfrm>
              <a:custGeom>
                <a:avLst/>
                <a:gdLst>
                  <a:gd name="T0" fmla="*/ 0 w 264"/>
                  <a:gd name="T1" fmla="*/ 0 h 105"/>
                  <a:gd name="T2" fmla="*/ 52 w 264"/>
                  <a:gd name="T3" fmla="*/ 0 h 105"/>
                  <a:gd name="T4" fmla="*/ 207 w 264"/>
                  <a:gd name="T5" fmla="*/ 105 h 105"/>
                  <a:gd name="T6" fmla="*/ 264 w 264"/>
                  <a:gd name="T7" fmla="*/ 105 h 1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"/>
                  <a:gd name="T13" fmla="*/ 0 h 105"/>
                  <a:gd name="T14" fmla="*/ 264 w 264"/>
                  <a:gd name="T15" fmla="*/ 105 h 1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" h="105">
                    <a:moveTo>
                      <a:pt x="0" y="0"/>
                    </a:moveTo>
                    <a:lnTo>
                      <a:pt x="52" y="0"/>
                    </a:lnTo>
                    <a:lnTo>
                      <a:pt x="207" y="105"/>
                    </a:lnTo>
                    <a:lnTo>
                      <a:pt x="264" y="10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11" name="Text Box 115"/>
            <p:cNvSpPr txBox="1">
              <a:spLocks noChangeArrowheads="1"/>
            </p:cNvSpPr>
            <p:nvPr/>
          </p:nvSpPr>
          <p:spPr bwMode="auto">
            <a:xfrm>
              <a:off x="5702618" y="2619375"/>
              <a:ext cx="10302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DSLAM</a:t>
              </a:r>
            </a:p>
          </p:txBody>
        </p:sp>
        <p:grpSp>
          <p:nvGrpSpPr>
            <p:cNvPr id="112" name="Group 118"/>
            <p:cNvGrpSpPr>
              <a:grpSpLocks/>
            </p:cNvGrpSpPr>
            <p:nvPr/>
          </p:nvGrpSpPr>
          <p:grpSpPr bwMode="auto">
            <a:xfrm>
              <a:off x="4686618" y="1362075"/>
              <a:ext cx="862012" cy="658813"/>
              <a:chOff x="1671" y="1861"/>
              <a:chExt cx="502" cy="415"/>
            </a:xfrm>
          </p:grpSpPr>
          <p:sp>
            <p:nvSpPr>
              <p:cNvPr id="142" name="Rectangle 116"/>
              <p:cNvSpPr>
                <a:spLocks noChangeArrowheads="1"/>
              </p:cNvSpPr>
              <p:nvPr/>
            </p:nvSpPr>
            <p:spPr bwMode="auto">
              <a:xfrm>
                <a:off x="1742" y="1966"/>
                <a:ext cx="360" cy="31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43" name="AutoShape 117"/>
              <p:cNvSpPr>
                <a:spLocks noChangeArrowheads="1"/>
              </p:cNvSpPr>
              <p:nvPr/>
            </p:nvSpPr>
            <p:spPr bwMode="auto">
              <a:xfrm>
                <a:off x="1671" y="1861"/>
                <a:ext cx="502" cy="129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sp>
          <p:nvSpPr>
            <p:cNvPr id="113" name="Freeform 119"/>
            <p:cNvSpPr>
              <a:spLocks/>
            </p:cNvSpPr>
            <p:nvPr/>
          </p:nvSpPr>
          <p:spPr bwMode="auto">
            <a:xfrm>
              <a:off x="5339080" y="1951038"/>
              <a:ext cx="731838" cy="239712"/>
            </a:xfrm>
            <a:custGeom>
              <a:avLst/>
              <a:gdLst>
                <a:gd name="T0" fmla="*/ 0 w 425"/>
                <a:gd name="T1" fmla="*/ 0 h 151"/>
                <a:gd name="T2" fmla="*/ 0 w 425"/>
                <a:gd name="T3" fmla="*/ 2147483647 h 151"/>
                <a:gd name="T4" fmla="*/ 2147483647 w 425"/>
                <a:gd name="T5" fmla="*/ 2147483647 h 151"/>
                <a:gd name="T6" fmla="*/ 0 60000 65536"/>
                <a:gd name="T7" fmla="*/ 0 60000 65536"/>
                <a:gd name="T8" fmla="*/ 0 60000 65536"/>
                <a:gd name="T9" fmla="*/ 0 w 425"/>
                <a:gd name="T10" fmla="*/ 0 h 151"/>
                <a:gd name="T11" fmla="*/ 425 w 425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5" h="151">
                  <a:moveTo>
                    <a:pt x="0" y="0"/>
                  </a:moveTo>
                  <a:lnTo>
                    <a:pt x="0" y="151"/>
                  </a:lnTo>
                  <a:lnTo>
                    <a:pt x="425" y="151"/>
                  </a:ln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4" name="Line 120"/>
            <p:cNvSpPr>
              <a:spLocks noChangeShapeType="1"/>
            </p:cNvSpPr>
            <p:nvPr/>
          </p:nvSpPr>
          <p:spPr bwMode="auto">
            <a:xfrm>
              <a:off x="6453505" y="2316163"/>
              <a:ext cx="4095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5" name="Freeform 123"/>
            <p:cNvSpPr>
              <a:spLocks/>
            </p:cNvSpPr>
            <p:nvPr/>
          </p:nvSpPr>
          <p:spPr bwMode="auto">
            <a:xfrm>
              <a:off x="6453505" y="2384425"/>
              <a:ext cx="503238" cy="1009650"/>
            </a:xfrm>
            <a:custGeom>
              <a:avLst/>
              <a:gdLst>
                <a:gd name="T0" fmla="*/ 0 w 292"/>
                <a:gd name="T1" fmla="*/ 0 h 636"/>
                <a:gd name="T2" fmla="*/ 2147483647 w 292"/>
                <a:gd name="T3" fmla="*/ 0 h 636"/>
                <a:gd name="T4" fmla="*/ 2147483647 w 292"/>
                <a:gd name="T5" fmla="*/ 2147483647 h 636"/>
                <a:gd name="T6" fmla="*/ 2147483647 w 292"/>
                <a:gd name="T7" fmla="*/ 2147483647 h 6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2"/>
                <a:gd name="T13" fmla="*/ 0 h 636"/>
                <a:gd name="T14" fmla="*/ 292 w 292"/>
                <a:gd name="T15" fmla="*/ 636 h 6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2" h="636">
                  <a:moveTo>
                    <a:pt x="0" y="0"/>
                  </a:moveTo>
                  <a:lnTo>
                    <a:pt x="130" y="0"/>
                  </a:lnTo>
                  <a:lnTo>
                    <a:pt x="130" y="636"/>
                  </a:lnTo>
                  <a:lnTo>
                    <a:pt x="292" y="63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16" name="Group 135"/>
            <p:cNvGrpSpPr>
              <a:grpSpLocks/>
            </p:cNvGrpSpPr>
            <p:nvPr/>
          </p:nvGrpSpPr>
          <p:grpSpPr bwMode="auto">
            <a:xfrm>
              <a:off x="218468" y="2441576"/>
              <a:ext cx="4899157" cy="1825626"/>
              <a:chOff x="-474" y="1538"/>
              <a:chExt cx="2928" cy="1150"/>
            </a:xfrm>
          </p:grpSpPr>
          <p:sp>
            <p:nvSpPr>
              <p:cNvPr id="140" name="Text Box 124"/>
              <p:cNvSpPr txBox="1">
                <a:spLocks noChangeArrowheads="1"/>
              </p:cNvSpPr>
              <p:nvPr/>
            </p:nvSpPr>
            <p:spPr bwMode="auto">
              <a:xfrm>
                <a:off x="-474" y="2102"/>
                <a:ext cx="2671" cy="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sz="1600" i="1" dirty="0" smtClean="0">
                    <a:ea typeface="MS PGothic" pitchFamily="34" charset="-128"/>
                  </a:rPr>
                  <a:t>φωνή, δεδομένα μεταδίδονται</a:t>
                </a:r>
                <a:endParaRPr lang="en-US" altLang="el-GR" sz="1600" i="1" dirty="0">
                  <a:ea typeface="MS PGothic" pitchFamily="34" charset="-128"/>
                </a:endParaRPr>
              </a:p>
              <a:p>
                <a:pPr algn="r" eaLnBrk="1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sz="1600" i="1" dirty="0" smtClean="0">
                    <a:ea typeface="MS PGothic" pitchFamily="34" charset="-128"/>
                  </a:rPr>
                  <a:t>σε διαφορετικές συχνότητες πάνω από</a:t>
                </a:r>
                <a:endParaRPr lang="en-US" altLang="el-GR" sz="1600" i="1" dirty="0">
                  <a:ea typeface="MS PGothic" pitchFamily="34" charset="-128"/>
                </a:endParaRPr>
              </a:p>
              <a:p>
                <a:pPr algn="r" eaLnBrk="1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sz="1600" i="1" dirty="0" smtClean="0">
                    <a:solidFill>
                      <a:srgbClr val="FF0000"/>
                    </a:solidFill>
                    <a:ea typeface="MS PGothic" pitchFamily="34" charset="-128"/>
                  </a:rPr>
                  <a:t>αφιερωμένο (</a:t>
                </a:r>
                <a:r>
                  <a:rPr lang="en-US" altLang="el-GR" sz="1600" i="1" dirty="0" smtClean="0">
                    <a:solidFill>
                      <a:srgbClr val="FF0000"/>
                    </a:solidFill>
                    <a:ea typeface="MS PGothic" pitchFamily="34" charset="-128"/>
                  </a:rPr>
                  <a:t>dedicated</a:t>
                </a:r>
                <a:r>
                  <a:rPr lang="el-GR" altLang="el-GR" sz="1600" i="1" dirty="0" smtClean="0">
                    <a:solidFill>
                      <a:srgbClr val="FF0000"/>
                    </a:solidFill>
                    <a:ea typeface="MS PGothic" pitchFamily="34" charset="-128"/>
                  </a:rPr>
                  <a:t>)</a:t>
                </a:r>
                <a:r>
                  <a:rPr lang="en-US" altLang="el-GR" sz="1600" i="1" dirty="0" smtClean="0">
                    <a:solidFill>
                      <a:srgbClr val="FF0000"/>
                    </a:solidFill>
                    <a:ea typeface="MS PGothic" pitchFamily="34" charset="-128"/>
                  </a:rPr>
                  <a:t> </a:t>
                </a:r>
                <a:r>
                  <a:rPr lang="el-GR" altLang="el-GR" sz="1600" i="1" dirty="0" smtClean="0">
                    <a:ea typeface="MS PGothic" pitchFamily="34" charset="-128"/>
                  </a:rPr>
                  <a:t>τηλεπικοινωνιακό</a:t>
                </a:r>
              </a:p>
              <a:p>
                <a:pPr algn="r" eaLnBrk="1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sz="1600" i="1" dirty="0" smtClean="0">
                    <a:ea typeface="MS PGothic" pitchFamily="34" charset="-128"/>
                  </a:rPr>
                  <a:t> κύκλωμα στο κεντρικό γραφείο</a:t>
                </a:r>
                <a:endParaRPr lang="en-US" altLang="el-GR" sz="1600" i="1" dirty="0">
                  <a:ea typeface="MS PGothic" pitchFamily="34" charset="-128"/>
                </a:endParaRPr>
              </a:p>
            </p:txBody>
          </p:sp>
          <p:sp>
            <p:nvSpPr>
              <p:cNvPr id="141" name="Line 125"/>
              <p:cNvSpPr>
                <a:spLocks noChangeShapeType="1"/>
              </p:cNvSpPr>
              <p:nvPr/>
            </p:nvSpPr>
            <p:spPr bwMode="auto">
              <a:xfrm flipV="1">
                <a:off x="2093" y="1538"/>
                <a:ext cx="361" cy="58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17" name="Rectangle 90"/>
            <p:cNvSpPr>
              <a:spLocks noChangeArrowheads="1"/>
            </p:cNvSpPr>
            <p:nvPr/>
          </p:nvSpPr>
          <p:spPr bwMode="auto">
            <a:xfrm>
              <a:off x="2362518" y="1814513"/>
              <a:ext cx="2143125" cy="139541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118" name="Line 7"/>
            <p:cNvSpPr>
              <a:spLocks noChangeShapeType="1"/>
            </p:cNvSpPr>
            <p:nvPr/>
          </p:nvSpPr>
          <p:spPr bwMode="auto">
            <a:xfrm flipV="1">
              <a:off x="2889568" y="2365375"/>
              <a:ext cx="395287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19" name="Text Box 39"/>
            <p:cNvSpPr txBox="1">
              <a:spLocks noChangeArrowheads="1"/>
            </p:cNvSpPr>
            <p:nvPr/>
          </p:nvSpPr>
          <p:spPr bwMode="auto">
            <a:xfrm>
              <a:off x="3180080" y="2471738"/>
              <a:ext cx="823913" cy="43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400" dirty="0">
                  <a:ea typeface="MS PGothic" pitchFamily="34" charset="-128"/>
                </a:rPr>
                <a:t>DSL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400" dirty="0">
                  <a:ea typeface="MS PGothic" pitchFamily="34" charset="-128"/>
                </a:rPr>
                <a:t>modem</a:t>
              </a:r>
            </a:p>
          </p:txBody>
        </p:sp>
        <p:sp>
          <p:nvSpPr>
            <p:cNvPr id="120" name="Text Box 41"/>
            <p:cNvSpPr txBox="1">
              <a:spLocks noChangeArrowheads="1"/>
            </p:cNvSpPr>
            <p:nvPr/>
          </p:nvSpPr>
          <p:spPr bwMode="auto">
            <a:xfrm>
              <a:off x="3899218" y="2495550"/>
              <a:ext cx="781050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400">
                  <a:ea typeface="MS PGothic" pitchFamily="34" charset="-128"/>
                </a:rPr>
                <a:t>splitter</a:t>
              </a:r>
            </a:p>
          </p:txBody>
        </p:sp>
        <p:grpSp>
          <p:nvGrpSpPr>
            <p:cNvPr id="121" name="Group 94"/>
            <p:cNvGrpSpPr>
              <a:grpSpLocks/>
            </p:cNvGrpSpPr>
            <p:nvPr/>
          </p:nvGrpSpPr>
          <p:grpSpPr bwMode="auto">
            <a:xfrm>
              <a:off x="3273743" y="2252663"/>
              <a:ext cx="665162" cy="220662"/>
              <a:chOff x="322" y="890"/>
              <a:chExt cx="872" cy="339"/>
            </a:xfrm>
          </p:grpSpPr>
          <p:sp>
            <p:nvSpPr>
              <p:cNvPr id="134" name="Rectangle 95"/>
              <p:cNvSpPr>
                <a:spLocks noChangeArrowheads="1"/>
              </p:cNvSpPr>
              <p:nvPr/>
            </p:nvSpPr>
            <p:spPr bwMode="auto">
              <a:xfrm>
                <a:off x="322" y="1005"/>
                <a:ext cx="872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35" name="Rectangle 96"/>
              <p:cNvSpPr>
                <a:spLocks noChangeArrowheads="1"/>
              </p:cNvSpPr>
              <p:nvPr/>
            </p:nvSpPr>
            <p:spPr bwMode="auto">
              <a:xfrm>
                <a:off x="394" y="1073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36" name="Rectangle 97"/>
              <p:cNvSpPr>
                <a:spLocks noChangeArrowheads="1"/>
              </p:cNvSpPr>
              <p:nvPr/>
            </p:nvSpPr>
            <p:spPr bwMode="auto">
              <a:xfrm>
                <a:off x="466" y="1073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37" name="Rectangle 98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38" name="Rectangle 99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139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22" name="AutoShape 102"/>
            <p:cNvSpPr>
              <a:spLocks noChangeArrowheads="1"/>
            </p:cNvSpPr>
            <p:nvPr/>
          </p:nvSpPr>
          <p:spPr bwMode="auto">
            <a:xfrm>
              <a:off x="2056130" y="1403350"/>
              <a:ext cx="2706688" cy="46831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123" name="Rectangle 103"/>
            <p:cNvSpPr>
              <a:spLocks noChangeArrowheads="1"/>
            </p:cNvSpPr>
            <p:nvPr/>
          </p:nvSpPr>
          <p:spPr bwMode="auto">
            <a:xfrm>
              <a:off x="4199255" y="2303463"/>
              <a:ext cx="180975" cy="144462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124" name="Freeform 104"/>
            <p:cNvSpPr>
              <a:spLocks/>
            </p:cNvSpPr>
            <p:nvPr/>
          </p:nvSpPr>
          <p:spPr bwMode="auto">
            <a:xfrm>
              <a:off x="3632518" y="1858963"/>
              <a:ext cx="654050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  <a:gd name="T9" fmla="*/ 0 w 381"/>
                <a:gd name="T10" fmla="*/ 0 h 274"/>
                <a:gd name="T11" fmla="*/ 381 w 381"/>
                <a:gd name="T12" fmla="*/ 274 h 2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12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964237"/>
                </p:ext>
              </p:extLst>
            </p:nvPr>
          </p:nvGraphicFramePr>
          <p:xfrm>
            <a:off x="3264218" y="1655763"/>
            <a:ext cx="530225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51" name="Clip" r:id="rId3" imgW="681706" imgH="480401" progId="MS_ClipArt_Gallery.2">
                    <p:embed/>
                  </p:oleObj>
                </mc:Choice>
                <mc:Fallback>
                  <p:oleObj name="Clip" r:id="rId3" imgW="681706" imgH="480401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218" y="1655763"/>
                          <a:ext cx="530225" cy="369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6" name="Line 130"/>
            <p:cNvSpPr>
              <a:spLocks noChangeShapeType="1"/>
            </p:cNvSpPr>
            <p:nvPr/>
          </p:nvSpPr>
          <p:spPr bwMode="auto">
            <a:xfrm flipH="1">
              <a:off x="3943668" y="2365375"/>
              <a:ext cx="258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7" name="AutoShape 131"/>
            <p:cNvSpPr>
              <a:spLocks noChangeArrowheads="1"/>
            </p:cNvSpPr>
            <p:nvPr/>
          </p:nvSpPr>
          <p:spPr bwMode="auto">
            <a:xfrm>
              <a:off x="5835968" y="1703388"/>
              <a:ext cx="1308100" cy="261937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128" name="Group 136"/>
            <p:cNvGrpSpPr>
              <a:grpSpLocks/>
            </p:cNvGrpSpPr>
            <p:nvPr/>
          </p:nvGrpSpPr>
          <p:grpSpPr bwMode="auto">
            <a:xfrm>
              <a:off x="4687369" y="2867025"/>
              <a:ext cx="1906584" cy="1177925"/>
              <a:chOff x="2132" y="1806"/>
              <a:chExt cx="1108" cy="742"/>
            </a:xfrm>
          </p:grpSpPr>
          <p:sp>
            <p:nvSpPr>
              <p:cNvPr id="132" name="Line 132"/>
              <p:cNvSpPr>
                <a:spLocks noChangeShapeType="1"/>
              </p:cNvSpPr>
              <p:nvPr/>
            </p:nvSpPr>
            <p:spPr bwMode="auto">
              <a:xfrm flipV="1">
                <a:off x="2671" y="1806"/>
                <a:ext cx="268" cy="43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" name="Text Box 133"/>
              <p:cNvSpPr txBox="1">
                <a:spLocks noChangeArrowheads="1"/>
              </p:cNvSpPr>
              <p:nvPr/>
            </p:nvSpPr>
            <p:spPr bwMode="auto">
              <a:xfrm>
                <a:off x="2132" y="2226"/>
                <a:ext cx="110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sz="1600" i="1" dirty="0" err="1" smtClean="0">
                    <a:ea typeface="MS PGothic" pitchFamily="34" charset="-128"/>
                  </a:rPr>
                  <a:t>Πολυπλέκτης</a:t>
                </a:r>
                <a:endParaRPr lang="el-GR" altLang="el-GR" sz="1600" i="1" dirty="0" smtClean="0">
                  <a:ea typeface="MS PGothic" pitchFamily="34" charset="-128"/>
                </a:endParaRPr>
              </a:p>
              <a:p>
                <a:pPr algn="r" eaLnBrk="1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sz="1600" i="1" dirty="0" smtClean="0">
                    <a:ea typeface="MS PGothic" pitchFamily="34" charset="-128"/>
                  </a:rPr>
                  <a:t>πρόσβασης </a:t>
                </a:r>
                <a:r>
                  <a:rPr lang="en-US" altLang="el-GR" sz="1600" i="1" dirty="0" smtClean="0">
                    <a:ea typeface="MS PGothic" pitchFamily="34" charset="-128"/>
                  </a:rPr>
                  <a:t>DSL</a:t>
                </a:r>
                <a:endParaRPr lang="en-US" altLang="el-GR" sz="1600" i="1" dirty="0">
                  <a:ea typeface="MS PGothic" pitchFamily="34" charset="-128"/>
                </a:endParaRPr>
              </a:p>
            </p:txBody>
          </p:sp>
        </p:grpSp>
        <p:grpSp>
          <p:nvGrpSpPr>
            <p:cNvPr id="129" name="Group 141"/>
            <p:cNvGrpSpPr>
              <a:grpSpLocks/>
            </p:cNvGrpSpPr>
            <p:nvPr/>
          </p:nvGrpSpPr>
          <p:grpSpPr bwMode="auto">
            <a:xfrm>
              <a:off x="2259330" y="2043113"/>
              <a:ext cx="696913" cy="644525"/>
              <a:chOff x="-44" y="1473"/>
              <a:chExt cx="981" cy="1105"/>
            </a:xfrm>
          </p:grpSpPr>
          <p:pic>
            <p:nvPicPr>
              <p:cNvPr id="130" name="Picture 1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1" name="Freeform 14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0045 w 356"/>
                  <a:gd name="T3" fmla="*/ 645 h 368"/>
                  <a:gd name="T4" fmla="*/ 11917 w 356"/>
                  <a:gd name="T5" fmla="*/ 13448 h 368"/>
                  <a:gd name="T6" fmla="*/ 2626 w 356"/>
                  <a:gd name="T7" fmla="*/ 1681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195" name="Rectangle 52"/>
          <p:cNvSpPr>
            <a:spLocks noChangeArrowheads="1"/>
          </p:cNvSpPr>
          <p:nvPr/>
        </p:nvSpPr>
        <p:spPr bwMode="auto">
          <a:xfrm>
            <a:off x="609600" y="4601189"/>
            <a:ext cx="8807038" cy="165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571500" indent="-571500" defTabSz="762000">
              <a:lnSpc>
                <a:spcPct val="100000"/>
              </a:lnSpc>
              <a:spcBef>
                <a:spcPts val="200"/>
              </a:spcBef>
            </a:pPr>
            <a:r>
              <a:rPr lang="el-GR" altLang="el-GR" b="0" dirty="0" smtClean="0">
                <a:latin typeface="+mn-lt"/>
                <a:cs typeface="+mn-cs"/>
              </a:rPr>
              <a:t>&lt; 2,5 Μ</a:t>
            </a:r>
            <a:r>
              <a:rPr lang="en-US" altLang="el-GR" b="0" dirty="0" smtClean="0">
                <a:latin typeface="+mn-lt"/>
                <a:cs typeface="+mn-cs"/>
              </a:rPr>
              <a:t>bps </a:t>
            </a:r>
            <a:r>
              <a:rPr lang="el-GR" altLang="el-GR" b="0" dirty="0" smtClean="0">
                <a:latin typeface="+mn-lt"/>
                <a:cs typeface="+mn-cs"/>
              </a:rPr>
              <a:t>ρυθμός μετάδοσης «προς τα πάνω» (</a:t>
            </a:r>
            <a:r>
              <a:rPr lang="en-US" altLang="el-GR" b="0" dirty="0" smtClean="0">
                <a:latin typeface="+mn-lt"/>
                <a:cs typeface="+mn-cs"/>
              </a:rPr>
              <a:t>upstream transmission rate</a:t>
            </a:r>
            <a:r>
              <a:rPr lang="el-GR" altLang="el-GR" b="0" dirty="0" smtClean="0">
                <a:latin typeface="+mn-lt"/>
                <a:cs typeface="+mn-cs"/>
              </a:rPr>
              <a:t>)</a:t>
            </a:r>
            <a:r>
              <a:rPr lang="en-US" altLang="el-GR" b="0" dirty="0" smtClean="0">
                <a:latin typeface="+mn-lt"/>
                <a:cs typeface="+mn-cs"/>
              </a:rPr>
              <a:t>, </a:t>
            </a:r>
            <a:r>
              <a:rPr lang="el-GR" altLang="el-GR" b="0" dirty="0" smtClean="0">
                <a:latin typeface="+mn-lt"/>
                <a:cs typeface="+mn-cs"/>
              </a:rPr>
              <a:t>συνήθως &lt; 1</a:t>
            </a:r>
            <a:r>
              <a:rPr lang="en-US" altLang="el-GR" b="0" dirty="0" smtClean="0">
                <a:latin typeface="+mn-lt"/>
                <a:cs typeface="+mn-cs"/>
              </a:rPr>
              <a:t>Mbps</a:t>
            </a:r>
          </a:p>
          <a:p>
            <a:pPr marL="571500" indent="-571500" defTabSz="762000">
              <a:lnSpc>
                <a:spcPct val="100000"/>
              </a:lnSpc>
              <a:spcBef>
                <a:spcPts val="200"/>
              </a:spcBef>
            </a:pPr>
            <a:r>
              <a:rPr lang="en-US" altLang="el-GR" b="0" dirty="0" smtClean="0">
                <a:latin typeface="+mn-lt"/>
                <a:cs typeface="+mn-cs"/>
              </a:rPr>
              <a:t>&lt;</a:t>
            </a:r>
            <a:r>
              <a:rPr lang="el-GR" altLang="el-GR" b="0" dirty="0" smtClean="0">
                <a:latin typeface="+mn-lt"/>
                <a:cs typeface="+mn-cs"/>
              </a:rPr>
              <a:t> </a:t>
            </a:r>
            <a:r>
              <a:rPr lang="en-US" altLang="el-GR" b="0" dirty="0" smtClean="0">
                <a:latin typeface="+mn-lt"/>
                <a:cs typeface="+mn-cs"/>
              </a:rPr>
              <a:t>24Mbps </a:t>
            </a:r>
            <a:r>
              <a:rPr lang="el-GR" altLang="el-GR" b="0" dirty="0" smtClean="0">
                <a:latin typeface="+mn-lt"/>
                <a:cs typeface="+mn-cs"/>
              </a:rPr>
              <a:t>ρυθμός μετάδοσης μεταφόρτωσης δεδομένων (</a:t>
            </a:r>
            <a:r>
              <a:rPr lang="en-US" altLang="el-GR" b="0" dirty="0" smtClean="0">
                <a:latin typeface="+mn-lt"/>
                <a:cs typeface="+mn-cs"/>
              </a:rPr>
              <a:t>downstream transmission rate</a:t>
            </a:r>
            <a:r>
              <a:rPr lang="el-GR" altLang="el-GR" b="0" dirty="0" smtClean="0">
                <a:latin typeface="+mn-lt"/>
                <a:cs typeface="+mn-cs"/>
              </a:rPr>
              <a:t>)</a:t>
            </a:r>
            <a:r>
              <a:rPr lang="en-US" altLang="el-GR" b="0" dirty="0" smtClean="0">
                <a:latin typeface="+mn-lt"/>
                <a:cs typeface="+mn-cs"/>
              </a:rPr>
              <a:t>, </a:t>
            </a:r>
            <a:r>
              <a:rPr lang="el-GR" altLang="el-GR" b="0" dirty="0" smtClean="0">
                <a:latin typeface="+mn-lt"/>
                <a:cs typeface="+mn-cs"/>
              </a:rPr>
              <a:t>συνήθως &lt; 10Μ</a:t>
            </a:r>
            <a:r>
              <a:rPr lang="en-US" altLang="el-GR" b="0" dirty="0" smtClean="0">
                <a:latin typeface="+mn-lt"/>
                <a:cs typeface="+mn-cs"/>
              </a:rPr>
              <a:t>bps</a:t>
            </a:r>
            <a:endParaRPr lang="en-US" altLang="el-GR" b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79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Προτεινόμενη Βιβλιογραφία</a:t>
            </a:r>
            <a:endParaRPr lang="en-US" altLang="el-GR" smtClean="0"/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1538515" y="1876425"/>
            <a:ext cx="6429828" cy="421957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70000"/>
              </a:spcBef>
              <a:buSzTx/>
              <a:buFont typeface="Braggadocio"/>
              <a:buAutoNum type="romanUcPeriod"/>
            </a:pPr>
            <a:r>
              <a:rPr lang="en-US" altLang="el-GR" sz="2000" dirty="0" smtClean="0"/>
              <a:t>Computer Networking: A Top Down Approach Featuring the Internet, Jim Kurose, Keith Ross, </a:t>
            </a:r>
            <a:r>
              <a:rPr lang="el-GR" altLang="el-GR" sz="2000" dirty="0" smtClean="0"/>
              <a:t>6</a:t>
            </a:r>
            <a:r>
              <a:rPr lang="en-US" altLang="el-GR" sz="2000" baseline="30000" dirty="0" err="1" smtClean="0"/>
              <a:t>th</a:t>
            </a:r>
            <a:r>
              <a:rPr lang="en-US" altLang="el-GR" sz="2000" dirty="0" smtClean="0"/>
              <a:t> edition, </a:t>
            </a:r>
            <a:r>
              <a:rPr lang="en-US" altLang="el-GR" sz="2000" dirty="0" smtClean="0"/>
              <a:t>Addison-Wesley</a:t>
            </a:r>
            <a:r>
              <a:rPr lang="el-GR" altLang="el-GR" sz="2000" dirty="0" smtClean="0"/>
              <a:t> (οι διαφάνειες του μαθήματος βασίζονται κυρίως σε αυτ</a:t>
            </a:r>
            <a:r>
              <a:rPr lang="el-GR" altLang="el-GR" sz="2000" dirty="0" smtClean="0"/>
              <a:t>ό το βιβλίο</a:t>
            </a:r>
            <a:r>
              <a:rPr lang="el-GR" altLang="el-GR" sz="2000" dirty="0" smtClean="0"/>
              <a:t>)</a:t>
            </a:r>
            <a:endParaRPr lang="el-GR" altLang="el-GR" sz="2000" dirty="0" smtClean="0"/>
          </a:p>
          <a:p>
            <a:pPr>
              <a:lnSpc>
                <a:spcPct val="110000"/>
              </a:lnSpc>
              <a:spcBef>
                <a:spcPct val="70000"/>
              </a:spcBef>
              <a:buSzTx/>
              <a:buFont typeface="Braggadocio"/>
              <a:buAutoNum type="romanUcPeriod"/>
            </a:pPr>
            <a:r>
              <a:rPr lang="el-GR" altLang="el-GR" sz="2000" dirty="0" smtClean="0"/>
              <a:t>Δίκτυα Υπολογιστών, μια προσέγγιση από την πλευρά των συστημάτων</a:t>
            </a:r>
            <a:r>
              <a:rPr lang="en-US" altLang="el-GR" sz="2000" dirty="0" smtClean="0"/>
              <a:t>, L. Peterson, B.S. Davie, </a:t>
            </a:r>
            <a:r>
              <a:rPr lang="el-GR" altLang="el-GR" sz="2000" dirty="0" smtClean="0"/>
              <a:t>Κλειδάριθμος.</a:t>
            </a:r>
            <a:endParaRPr lang="en-US" altLang="el-GR" sz="20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/>
          <p:cNvGrpSpPr/>
          <p:nvPr/>
        </p:nvGrpSpPr>
        <p:grpSpPr>
          <a:xfrm>
            <a:off x="305659" y="1402382"/>
            <a:ext cx="9386755" cy="5033343"/>
            <a:chOff x="149358" y="1158875"/>
            <a:chExt cx="9386755" cy="5033343"/>
          </a:xfrm>
        </p:grpSpPr>
        <p:sp>
          <p:nvSpPr>
            <p:cNvPr id="22533" name="AutoShape 99"/>
            <p:cNvSpPr>
              <a:spLocks noChangeArrowheads="1"/>
            </p:cNvSpPr>
            <p:nvPr/>
          </p:nvSpPr>
          <p:spPr bwMode="auto">
            <a:xfrm>
              <a:off x="817563" y="1158875"/>
              <a:ext cx="6119812" cy="768350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11289" name="Text Box 26"/>
            <p:cNvSpPr txBox="1">
              <a:spLocks noChangeArrowheads="1"/>
            </p:cNvSpPr>
            <p:nvPr/>
          </p:nvSpPr>
          <p:spPr bwMode="auto">
            <a:xfrm>
              <a:off x="6397625" y="3178175"/>
              <a:ext cx="3138488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 dirty="0" smtClean="0">
                  <a:ea typeface="MS PGothic" pitchFamily="34" charset="-128"/>
                </a:rPr>
                <a:t>από/προς κεντρικό σημείο</a:t>
              </a:r>
              <a:endParaRPr lang="en-US" altLang="el-GR" sz="2000" dirty="0">
                <a:ea typeface="MS PGothic" pitchFamily="34" charset="-128"/>
              </a:endParaRPr>
            </a:p>
          </p:txBody>
        </p:sp>
        <p:sp>
          <p:nvSpPr>
            <p:cNvPr id="22535" name="Rectangle 87"/>
            <p:cNvSpPr>
              <a:spLocks noChangeArrowheads="1"/>
            </p:cNvSpPr>
            <p:nvPr/>
          </p:nvSpPr>
          <p:spPr bwMode="auto">
            <a:xfrm>
              <a:off x="1287463" y="1912938"/>
              <a:ext cx="5180012" cy="266223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22536" name="Group 105"/>
            <p:cNvGrpSpPr>
              <a:grpSpLocks/>
            </p:cNvGrpSpPr>
            <p:nvPr/>
          </p:nvGrpSpPr>
          <p:grpSpPr bwMode="auto">
            <a:xfrm>
              <a:off x="4645025" y="3252788"/>
              <a:ext cx="3251200" cy="361950"/>
              <a:chOff x="2434" y="2109"/>
              <a:chExt cx="1890" cy="228"/>
            </a:xfrm>
          </p:grpSpPr>
          <p:grpSp>
            <p:nvGrpSpPr>
              <p:cNvPr id="22603" name="Group 91"/>
              <p:cNvGrpSpPr>
                <a:grpSpLocks/>
              </p:cNvGrpSpPr>
              <p:nvPr/>
            </p:nvGrpSpPr>
            <p:grpSpPr bwMode="auto">
              <a:xfrm>
                <a:off x="2722" y="2109"/>
                <a:ext cx="642" cy="228"/>
                <a:chOff x="322" y="890"/>
                <a:chExt cx="872" cy="339"/>
              </a:xfrm>
            </p:grpSpPr>
            <p:sp>
              <p:nvSpPr>
                <p:cNvPr id="22606" name="Rectangle 92"/>
                <p:cNvSpPr>
                  <a:spLocks noChangeArrowheads="1"/>
                </p:cNvSpPr>
                <p:nvPr/>
              </p:nvSpPr>
              <p:spPr bwMode="auto">
                <a:xfrm>
                  <a:off x="323" y="1004"/>
                  <a:ext cx="871" cy="225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22607" name="Rectangle 93"/>
                <p:cNvSpPr>
                  <a:spLocks noChangeArrowheads="1"/>
                </p:cNvSpPr>
                <p:nvPr/>
              </p:nvSpPr>
              <p:spPr bwMode="auto">
                <a:xfrm>
                  <a:off x="393" y="1073"/>
                  <a:ext cx="57" cy="5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22608" name="Rectangle 94"/>
                <p:cNvSpPr>
                  <a:spLocks noChangeArrowheads="1"/>
                </p:cNvSpPr>
                <p:nvPr/>
              </p:nvSpPr>
              <p:spPr bwMode="auto">
                <a:xfrm>
                  <a:off x="467" y="1073"/>
                  <a:ext cx="56" cy="57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22609" name="Rectangle 95"/>
                <p:cNvSpPr>
                  <a:spLocks noChangeArrowheads="1"/>
                </p:cNvSpPr>
                <p:nvPr/>
              </p:nvSpPr>
              <p:spPr bwMode="auto">
                <a:xfrm>
                  <a:off x="541" y="1071"/>
                  <a:ext cx="56" cy="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22610" name="Rectangle 96"/>
                <p:cNvSpPr>
                  <a:spLocks noChangeArrowheads="1"/>
                </p:cNvSpPr>
                <p:nvPr/>
              </p:nvSpPr>
              <p:spPr bwMode="auto">
                <a:xfrm>
                  <a:off x="615" y="1071"/>
                  <a:ext cx="56" cy="5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22611" name="AutoShape 97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22604" name="Line 102"/>
              <p:cNvSpPr>
                <a:spLocks noChangeShapeType="1"/>
              </p:cNvSpPr>
              <p:nvPr/>
            </p:nvSpPr>
            <p:spPr bwMode="auto">
              <a:xfrm flipH="1">
                <a:off x="3361" y="2258"/>
                <a:ext cx="9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605" name="Line 104"/>
              <p:cNvSpPr>
                <a:spLocks noChangeShapeType="1"/>
              </p:cNvSpPr>
              <p:nvPr/>
            </p:nvSpPr>
            <p:spPr bwMode="auto">
              <a:xfrm flipH="1">
                <a:off x="2434" y="2261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537" name="Group 107"/>
            <p:cNvGrpSpPr>
              <a:grpSpLocks/>
            </p:cNvGrpSpPr>
            <p:nvPr/>
          </p:nvGrpSpPr>
          <p:grpSpPr bwMode="auto">
            <a:xfrm>
              <a:off x="3546475" y="3227388"/>
              <a:ext cx="1154113" cy="455612"/>
              <a:chOff x="2356" y="1300"/>
              <a:chExt cx="555" cy="194"/>
            </a:xfrm>
          </p:grpSpPr>
          <p:sp>
            <p:nvSpPr>
              <p:cNvPr id="2259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2259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2259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22598" name="Group 111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2601" name="Freeform 11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602" name="Freeform 11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2599" name="Line 114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600" name="Line 115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2538" name="Line 116"/>
            <p:cNvSpPr>
              <a:spLocks noChangeShapeType="1"/>
            </p:cNvSpPr>
            <p:nvPr/>
          </p:nvSpPr>
          <p:spPr bwMode="auto">
            <a:xfrm flipH="1">
              <a:off x="2638425" y="3463925"/>
              <a:ext cx="890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2539" name="Group 119"/>
            <p:cNvGrpSpPr>
              <a:grpSpLocks/>
            </p:cNvGrpSpPr>
            <p:nvPr/>
          </p:nvGrpSpPr>
          <p:grpSpPr bwMode="auto">
            <a:xfrm>
              <a:off x="1965325" y="2884488"/>
              <a:ext cx="1157288" cy="820737"/>
              <a:chOff x="2967" y="478"/>
              <a:chExt cx="788" cy="625"/>
            </a:xfrm>
          </p:grpSpPr>
          <p:pic>
            <p:nvPicPr>
              <p:cNvPr id="22593" name="Picture 120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94" name="Picture 121" descr="antenna_radiation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540" name="Line 122"/>
            <p:cNvSpPr>
              <a:spLocks noChangeShapeType="1"/>
            </p:cNvSpPr>
            <p:nvPr/>
          </p:nvSpPr>
          <p:spPr bwMode="auto">
            <a:xfrm flipH="1" flipV="1">
              <a:off x="4068763" y="2767013"/>
              <a:ext cx="0" cy="468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7" name="Group 138"/>
            <p:cNvGrpSpPr>
              <a:grpSpLocks/>
            </p:cNvGrpSpPr>
            <p:nvPr/>
          </p:nvGrpSpPr>
          <p:grpSpPr bwMode="auto">
            <a:xfrm>
              <a:off x="5770563" y="3703638"/>
              <a:ext cx="2996066" cy="1268412"/>
              <a:chOff x="3355" y="2333"/>
              <a:chExt cx="1592" cy="799"/>
            </a:xfrm>
          </p:grpSpPr>
          <p:sp>
            <p:nvSpPr>
              <p:cNvPr id="22591" name="Text Box 39"/>
              <p:cNvSpPr txBox="1">
                <a:spLocks noChangeArrowheads="1"/>
              </p:cNvSpPr>
              <p:nvPr/>
            </p:nvSpPr>
            <p:spPr bwMode="auto">
              <a:xfrm>
                <a:off x="3355" y="2934"/>
                <a:ext cx="15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800" dirty="0">
                    <a:ea typeface="MS PGothic" pitchFamily="34" charset="-128"/>
                  </a:rPr>
                  <a:t>DSL modem</a:t>
                </a:r>
                <a:r>
                  <a:rPr lang="el-GR" altLang="el-GR" sz="1800" dirty="0">
                    <a:ea typeface="MS PGothic" pitchFamily="34" charset="-128"/>
                  </a:rPr>
                  <a:t> </a:t>
                </a:r>
                <a:endParaRPr lang="en-US" altLang="el-GR" sz="1800" dirty="0">
                  <a:ea typeface="MS PGothic" pitchFamily="34" charset="-128"/>
                </a:endParaRPr>
              </a:p>
            </p:txBody>
          </p:sp>
          <p:sp>
            <p:nvSpPr>
              <p:cNvPr id="22592" name="Line 129"/>
              <p:cNvSpPr>
                <a:spLocks noChangeShapeType="1"/>
              </p:cNvSpPr>
              <p:nvPr/>
            </p:nvSpPr>
            <p:spPr bwMode="auto">
              <a:xfrm>
                <a:off x="3449" y="2333"/>
                <a:ext cx="0" cy="59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8" name="Group 139"/>
            <p:cNvGrpSpPr>
              <a:grpSpLocks/>
            </p:cNvGrpSpPr>
            <p:nvPr/>
          </p:nvGrpSpPr>
          <p:grpSpPr bwMode="auto">
            <a:xfrm>
              <a:off x="4398963" y="3695700"/>
              <a:ext cx="2809875" cy="1778000"/>
              <a:chOff x="2558" y="2328"/>
              <a:chExt cx="1634" cy="1120"/>
            </a:xfrm>
          </p:grpSpPr>
          <p:sp>
            <p:nvSpPr>
              <p:cNvPr id="22589" name="Text Box 39"/>
              <p:cNvSpPr txBox="1">
                <a:spLocks noChangeArrowheads="1"/>
              </p:cNvSpPr>
              <p:nvPr/>
            </p:nvSpPr>
            <p:spPr bwMode="auto">
              <a:xfrm>
                <a:off x="2558" y="3252"/>
                <a:ext cx="1634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800">
                    <a:ea typeface="MS PGothic" pitchFamily="34" charset="-128"/>
                  </a:rPr>
                  <a:t>router, firewall, NAT</a:t>
                </a:r>
              </a:p>
            </p:txBody>
          </p:sp>
          <p:sp>
            <p:nvSpPr>
              <p:cNvPr id="22590" name="Line 133"/>
              <p:cNvSpPr>
                <a:spLocks noChangeShapeType="1"/>
              </p:cNvSpPr>
              <p:nvPr/>
            </p:nvSpPr>
            <p:spPr bwMode="auto">
              <a:xfrm>
                <a:off x="2645" y="2328"/>
                <a:ext cx="0" cy="938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9" name="Group 141"/>
            <p:cNvGrpSpPr>
              <a:grpSpLocks/>
            </p:cNvGrpSpPr>
            <p:nvPr/>
          </p:nvGrpSpPr>
          <p:grpSpPr bwMode="auto">
            <a:xfrm>
              <a:off x="3905250" y="4576763"/>
              <a:ext cx="3171825" cy="1615455"/>
              <a:chOff x="2062" y="2532"/>
              <a:chExt cx="1844" cy="1404"/>
            </a:xfrm>
          </p:grpSpPr>
          <p:sp>
            <p:nvSpPr>
              <p:cNvPr id="22587" name="Line 134"/>
              <p:cNvSpPr>
                <a:spLocks noChangeShapeType="1"/>
              </p:cNvSpPr>
              <p:nvPr/>
            </p:nvSpPr>
            <p:spPr bwMode="auto">
              <a:xfrm>
                <a:off x="2064" y="2532"/>
                <a:ext cx="0" cy="938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88" name="Text Box 39"/>
              <p:cNvSpPr txBox="1">
                <a:spLocks noChangeArrowheads="1"/>
              </p:cNvSpPr>
              <p:nvPr/>
            </p:nvSpPr>
            <p:spPr bwMode="auto">
              <a:xfrm>
                <a:off x="2062" y="3471"/>
                <a:ext cx="1844" cy="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sz="1800" dirty="0" smtClean="0">
                    <a:ea typeface="MS PGothic" pitchFamily="34" charset="-128"/>
                  </a:rPr>
                  <a:t>ενσύρματο</a:t>
                </a:r>
                <a:r>
                  <a:rPr lang="en-US" altLang="el-GR" sz="1800" dirty="0" smtClean="0">
                    <a:ea typeface="MS PGothic" pitchFamily="34" charset="-128"/>
                  </a:rPr>
                  <a:t> </a:t>
                </a:r>
                <a:r>
                  <a:rPr lang="en-US" altLang="el-GR" sz="1800" dirty="0">
                    <a:ea typeface="MS PGothic" pitchFamily="34" charset="-128"/>
                  </a:rPr>
                  <a:t>Ethernet </a:t>
                </a:r>
                <a:r>
                  <a:rPr lang="en-US" altLang="el-GR" sz="1800" dirty="0" smtClean="0">
                    <a:ea typeface="MS PGothic" pitchFamily="34" charset="-128"/>
                  </a:rPr>
                  <a:t>(</a:t>
                </a:r>
                <a:r>
                  <a:rPr lang="el-GR" altLang="el-GR" sz="1800" dirty="0" smtClean="0">
                    <a:ea typeface="MS PGothic" pitchFamily="34" charset="-128"/>
                  </a:rPr>
                  <a:t>π.χ. </a:t>
                </a:r>
                <a:r>
                  <a:rPr lang="en-US" altLang="el-GR" sz="1800" dirty="0" smtClean="0">
                    <a:ea typeface="MS PGothic" pitchFamily="34" charset="-128"/>
                  </a:rPr>
                  <a:t>100 </a:t>
                </a:r>
                <a:r>
                  <a:rPr lang="en-US" altLang="el-GR" sz="1800" dirty="0">
                    <a:ea typeface="MS PGothic" pitchFamily="34" charset="-128"/>
                  </a:rPr>
                  <a:t>Mbps)</a:t>
                </a:r>
              </a:p>
            </p:txBody>
          </p:sp>
        </p:grpSp>
        <p:grpSp>
          <p:nvGrpSpPr>
            <p:cNvPr id="10" name="Group 140"/>
            <p:cNvGrpSpPr>
              <a:grpSpLocks/>
            </p:cNvGrpSpPr>
            <p:nvPr/>
          </p:nvGrpSpPr>
          <p:grpSpPr bwMode="auto">
            <a:xfrm>
              <a:off x="458788" y="3725863"/>
              <a:ext cx="2130425" cy="2270125"/>
              <a:chOff x="267" y="2347"/>
              <a:chExt cx="1239" cy="1430"/>
            </a:xfrm>
          </p:grpSpPr>
          <p:sp>
            <p:nvSpPr>
              <p:cNvPr id="22585" name="Line 136"/>
              <p:cNvSpPr>
                <a:spLocks noChangeShapeType="1"/>
              </p:cNvSpPr>
              <p:nvPr/>
            </p:nvSpPr>
            <p:spPr bwMode="auto">
              <a:xfrm>
                <a:off x="1360" y="2347"/>
                <a:ext cx="0" cy="938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86" name="Text Box 39"/>
              <p:cNvSpPr txBox="1">
                <a:spLocks noChangeArrowheads="1"/>
              </p:cNvSpPr>
              <p:nvPr/>
            </p:nvSpPr>
            <p:spPr bwMode="auto">
              <a:xfrm>
                <a:off x="267" y="3300"/>
                <a:ext cx="1239" cy="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800" dirty="0">
                    <a:ea typeface="MS PGothic" pitchFamily="34" charset="-128"/>
                  </a:rPr>
                  <a:t>wireless access </a:t>
                </a:r>
              </a:p>
              <a:p>
                <a:pPr algn="r" eaLnBrk="1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800" dirty="0">
                    <a:ea typeface="MS PGothic" pitchFamily="34" charset="-128"/>
                  </a:rPr>
                  <a:t>point </a:t>
                </a:r>
                <a:r>
                  <a:rPr lang="en-US" altLang="el-GR" sz="1800" dirty="0" smtClean="0">
                    <a:ea typeface="MS PGothic" pitchFamily="34" charset="-128"/>
                  </a:rPr>
                  <a:t>(</a:t>
                </a:r>
                <a:r>
                  <a:rPr lang="el-GR" altLang="el-GR" sz="1800" dirty="0" smtClean="0">
                    <a:ea typeface="MS PGothic" pitchFamily="34" charset="-128"/>
                  </a:rPr>
                  <a:t>π.χ. </a:t>
                </a:r>
                <a:r>
                  <a:rPr lang="en-US" altLang="el-GR" sz="1800" dirty="0" smtClean="0">
                    <a:ea typeface="MS PGothic" pitchFamily="34" charset="-128"/>
                  </a:rPr>
                  <a:t>54 </a:t>
                </a:r>
                <a:r>
                  <a:rPr lang="en-US" altLang="el-GR" sz="1800" dirty="0">
                    <a:ea typeface="MS PGothic" pitchFamily="34" charset="-128"/>
                  </a:rPr>
                  <a:t>Mbps)</a:t>
                </a:r>
              </a:p>
            </p:txBody>
          </p:sp>
        </p:grpSp>
        <p:sp>
          <p:nvSpPr>
            <p:cNvPr id="11406" name="Text Box 142"/>
            <p:cNvSpPr txBox="1">
              <a:spLocks noChangeArrowheads="1"/>
            </p:cNvSpPr>
            <p:nvPr/>
          </p:nvSpPr>
          <p:spPr bwMode="auto">
            <a:xfrm>
              <a:off x="812131" y="1303338"/>
              <a:ext cx="150720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 dirty="0" smtClean="0">
                  <a:ea typeface="MS PGothic" pitchFamily="34" charset="-128"/>
                </a:rPr>
                <a:t>ασύρματες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 dirty="0" smtClean="0">
                  <a:ea typeface="MS PGothic" pitchFamily="34" charset="-128"/>
                </a:rPr>
                <a:t>συσκευές</a:t>
              </a:r>
              <a:endParaRPr lang="en-US" altLang="el-GR" sz="2000" dirty="0">
                <a:ea typeface="MS PGothic" pitchFamily="34" charset="-128"/>
              </a:endParaRPr>
            </a:p>
          </p:txBody>
        </p:sp>
        <p:grpSp>
          <p:nvGrpSpPr>
            <p:cNvPr id="22546" name="Group 143"/>
            <p:cNvGrpSpPr>
              <a:grpSpLocks/>
            </p:cNvGrpSpPr>
            <p:nvPr/>
          </p:nvGrpSpPr>
          <p:grpSpPr bwMode="auto">
            <a:xfrm>
              <a:off x="1500188" y="1954213"/>
              <a:ext cx="793750" cy="758825"/>
              <a:chOff x="2751" y="1851"/>
              <a:chExt cx="462" cy="478"/>
            </a:xfrm>
          </p:grpSpPr>
          <p:pic>
            <p:nvPicPr>
              <p:cNvPr id="22583" name="Picture 144" descr="iphone_stylized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84" name="Picture 145" descr="antenna_radiation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547" name="Line 146"/>
            <p:cNvSpPr>
              <a:spLocks noChangeShapeType="1"/>
            </p:cNvSpPr>
            <p:nvPr/>
          </p:nvSpPr>
          <p:spPr bwMode="auto">
            <a:xfrm>
              <a:off x="3986213" y="3679825"/>
              <a:ext cx="14287" cy="217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411" name="Oval 147"/>
            <p:cNvSpPr>
              <a:spLocks noChangeArrowheads="1"/>
            </p:cNvSpPr>
            <p:nvPr/>
          </p:nvSpPr>
          <p:spPr bwMode="auto">
            <a:xfrm>
              <a:off x="1387475" y="2801938"/>
              <a:ext cx="3640138" cy="1050925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12" name="Group 150"/>
            <p:cNvGrpSpPr>
              <a:grpSpLocks/>
            </p:cNvGrpSpPr>
            <p:nvPr/>
          </p:nvGrpSpPr>
          <p:grpSpPr bwMode="auto">
            <a:xfrm>
              <a:off x="149358" y="3532188"/>
              <a:ext cx="1765168" cy="930275"/>
              <a:chOff x="87" y="2225"/>
              <a:chExt cx="1026" cy="586"/>
            </a:xfrm>
          </p:grpSpPr>
          <p:sp>
            <p:nvSpPr>
              <p:cNvPr id="22581" name="Text Box 148"/>
              <p:cNvSpPr txBox="1">
                <a:spLocks noChangeArrowheads="1"/>
              </p:cNvSpPr>
              <p:nvPr/>
            </p:nvSpPr>
            <p:spPr bwMode="auto">
              <a:xfrm>
                <a:off x="87" y="2357"/>
                <a:ext cx="1026" cy="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sz="1600" dirty="0" smtClean="0">
                    <a:ea typeface="MS PGothic" pitchFamily="34" charset="-128"/>
                  </a:rPr>
                  <a:t>συνήθως</a:t>
                </a:r>
              </a:p>
              <a:p>
                <a:pPr algn="r" eaLnBrk="1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sz="1600" dirty="0" smtClean="0">
                    <a:ea typeface="MS PGothic" pitchFamily="34" charset="-128"/>
                  </a:rPr>
                  <a:t>συνδυάζονται</a:t>
                </a:r>
              </a:p>
              <a:p>
                <a:pPr algn="r" eaLnBrk="1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sz="1600" dirty="0" smtClean="0">
                    <a:ea typeface="MS PGothic" pitchFamily="34" charset="-128"/>
                  </a:rPr>
                  <a:t>σε μια συσκευή</a:t>
                </a:r>
                <a:endParaRPr lang="en-US" altLang="el-GR" sz="1600" dirty="0">
                  <a:ea typeface="MS PGothic" pitchFamily="34" charset="-128"/>
                </a:endParaRPr>
              </a:p>
            </p:txBody>
          </p:sp>
          <p:sp>
            <p:nvSpPr>
              <p:cNvPr id="22582" name="Line 149"/>
              <p:cNvSpPr>
                <a:spLocks noChangeShapeType="1"/>
              </p:cNvSpPr>
              <p:nvPr/>
            </p:nvSpPr>
            <p:spPr bwMode="auto">
              <a:xfrm flipV="1">
                <a:off x="590" y="2225"/>
                <a:ext cx="238" cy="1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550" name="Group 151"/>
            <p:cNvGrpSpPr>
              <a:grpSpLocks/>
            </p:cNvGrpSpPr>
            <p:nvPr/>
          </p:nvGrpSpPr>
          <p:grpSpPr bwMode="auto">
            <a:xfrm>
              <a:off x="2578100" y="1566863"/>
              <a:ext cx="1033463" cy="1027112"/>
              <a:chOff x="877" y="1008"/>
              <a:chExt cx="2747" cy="2591"/>
            </a:xfrm>
          </p:grpSpPr>
          <p:pic>
            <p:nvPicPr>
              <p:cNvPr id="22558" name="Picture 152" descr="antenna_stylize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9" name="Picture 153" descr="laptop_keyboard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60" name="Freeform 15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6 w 2982"/>
                  <a:gd name="T5" fmla="*/ 2 h 2442"/>
                  <a:gd name="T6" fmla="*/ 7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22561" name="Picture 155" descr="screen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62" name="Freeform 15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6 w 2528"/>
                  <a:gd name="T3" fmla="*/ 1 h 455"/>
                  <a:gd name="T4" fmla="*/ 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63" name="Freeform 15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2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64" name="Freeform 15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 w 756"/>
                  <a:gd name="T1" fmla="*/ 0 h 2184"/>
                  <a:gd name="T2" fmla="*/ 1 w 756"/>
                  <a:gd name="T3" fmla="*/ 2 h 2184"/>
                  <a:gd name="T4" fmla="*/ 0 w 756"/>
                  <a:gd name="T5" fmla="*/ 2 h 2184"/>
                  <a:gd name="T6" fmla="*/ 1 w 756"/>
                  <a:gd name="T7" fmla="*/ 1 h 2184"/>
                  <a:gd name="T8" fmla="*/ 2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65" name="Freeform 15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6 w 2773"/>
                  <a:gd name="T5" fmla="*/ 1 h 738"/>
                  <a:gd name="T6" fmla="*/ 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66" name="Freeform 16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 w 637"/>
                  <a:gd name="T1" fmla="*/ 0 h 1659"/>
                  <a:gd name="T2" fmla="*/ 5 w 637"/>
                  <a:gd name="T3" fmla="*/ 0 h 1659"/>
                  <a:gd name="T4" fmla="*/ 1 w 637"/>
                  <a:gd name="T5" fmla="*/ 30 h 1659"/>
                  <a:gd name="T6" fmla="*/ 0 w 637"/>
                  <a:gd name="T7" fmla="*/ 29 h 1659"/>
                  <a:gd name="T8" fmla="*/ 5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67" name="Freeform 16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9 w 2216"/>
                  <a:gd name="T5" fmla="*/ 10 h 550"/>
                  <a:gd name="T6" fmla="*/ 19 w 2216"/>
                  <a:gd name="T7" fmla="*/ 9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2568" name="Group 16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2575" name="Freeform 16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76" name="Freeform 16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77" name="Freeform 16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78" name="Freeform 16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79" name="Freeform 16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80" name="Freeform 16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2569" name="Freeform 16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4 h 792"/>
                  <a:gd name="T2" fmla="*/ 4 w 990"/>
                  <a:gd name="T3" fmla="*/ 0 h 792"/>
                  <a:gd name="T4" fmla="*/ 4 w 990"/>
                  <a:gd name="T5" fmla="*/ 1 h 792"/>
                  <a:gd name="T6" fmla="*/ 0 w 990"/>
                  <a:gd name="T7" fmla="*/ 4 h 792"/>
                  <a:gd name="T8" fmla="*/ 1 w 990"/>
                  <a:gd name="T9" fmla="*/ 4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70" name="Freeform 17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 w 2532"/>
                  <a:gd name="T5" fmla="*/ 4 h 723"/>
                  <a:gd name="T6" fmla="*/ 9 w 2532"/>
                  <a:gd name="T7" fmla="*/ 4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71" name="Freeform 17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72" name="Freeform 17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 w 1176"/>
                  <a:gd name="T1" fmla="*/ 0 h 606"/>
                  <a:gd name="T2" fmla="*/ 0 w 1176"/>
                  <a:gd name="T3" fmla="*/ 3 h 606"/>
                  <a:gd name="T4" fmla="*/ 1 w 1176"/>
                  <a:gd name="T5" fmla="*/ 3 h 606"/>
                  <a:gd name="T6" fmla="*/ 4 w 1176"/>
                  <a:gd name="T7" fmla="*/ 1 h 606"/>
                  <a:gd name="T8" fmla="*/ 4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73" name="Freeform 17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4 w 2532"/>
                  <a:gd name="T5" fmla="*/ 2 h 723"/>
                  <a:gd name="T6" fmla="*/ 4 w 2532"/>
                  <a:gd name="T7" fmla="*/ 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74" name="Freeform 17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 h 723"/>
                  <a:gd name="T6" fmla="*/ 0 w 2532"/>
                  <a:gd name="T7" fmla="*/ 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551" name="Group 175"/>
            <p:cNvGrpSpPr>
              <a:grpSpLocks/>
            </p:cNvGrpSpPr>
            <p:nvPr/>
          </p:nvGrpSpPr>
          <p:grpSpPr bwMode="auto">
            <a:xfrm>
              <a:off x="3411538" y="2032000"/>
              <a:ext cx="1217612" cy="862013"/>
              <a:chOff x="-44" y="1473"/>
              <a:chExt cx="981" cy="1105"/>
            </a:xfrm>
          </p:grpSpPr>
          <p:pic>
            <p:nvPicPr>
              <p:cNvPr id="22556" name="Picture 17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57" name="Freeform 17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0045 w 356"/>
                  <a:gd name="T3" fmla="*/ 645 h 368"/>
                  <a:gd name="T4" fmla="*/ 11917 w 356"/>
                  <a:gd name="T5" fmla="*/ 13448 h 368"/>
                  <a:gd name="T6" fmla="*/ 2626 w 356"/>
                  <a:gd name="T7" fmla="*/ 1681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22552" name="Group 178"/>
            <p:cNvGrpSpPr>
              <a:grpSpLocks/>
            </p:cNvGrpSpPr>
            <p:nvPr/>
          </p:nvGrpSpPr>
          <p:grpSpPr bwMode="auto">
            <a:xfrm>
              <a:off x="3348038" y="3838575"/>
              <a:ext cx="920750" cy="712788"/>
              <a:chOff x="-44" y="1473"/>
              <a:chExt cx="981" cy="1105"/>
            </a:xfrm>
          </p:grpSpPr>
          <p:pic>
            <p:nvPicPr>
              <p:cNvPr id="22554" name="Picture 17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55" name="Freeform 18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0045 w 356"/>
                  <a:gd name="T3" fmla="*/ 645 h 368"/>
                  <a:gd name="T4" fmla="*/ 11917 w 356"/>
                  <a:gd name="T5" fmla="*/ 13448 h 368"/>
                  <a:gd name="T6" fmla="*/ 2626 w 356"/>
                  <a:gd name="T7" fmla="*/ 1681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81" name="Title 41"/>
          <p:cNvSpPr txBox="1">
            <a:spLocks/>
          </p:cNvSpPr>
          <p:nvPr/>
        </p:nvSpPr>
        <p:spPr bwMode="auto">
          <a:xfrm>
            <a:off x="842963" y="228601"/>
            <a:ext cx="8013699" cy="100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b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l-GR" altLang="el-GR" b="0" kern="0" dirty="0" smtClean="0"/>
              <a:t>Δίκτυο πρόσβασης: Οικιακό δίκτυο</a:t>
            </a:r>
            <a:endParaRPr lang="en-US" altLang="el-GR" b="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50"/>
          <p:cNvSpPr>
            <a:spLocks noGrp="1"/>
          </p:cNvSpPr>
          <p:nvPr>
            <p:ph type="title" idx="4294967295"/>
          </p:nvPr>
        </p:nvSpPr>
        <p:spPr>
          <a:xfrm>
            <a:off x="885371" y="198438"/>
            <a:ext cx="8444367" cy="933676"/>
          </a:xfrm>
        </p:spPr>
        <p:txBody>
          <a:bodyPr/>
          <a:lstStyle/>
          <a:p>
            <a:pPr eaLnBrk="1" hangingPunct="1"/>
            <a:r>
              <a:rPr lang="el-GR" altLang="el-GR" sz="4000" dirty="0" smtClean="0"/>
              <a:t>Δίκτυα πρόσβασης οργανισμών</a:t>
            </a:r>
            <a:endParaRPr lang="en-US" altLang="el-GR" sz="4000" dirty="0" smtClean="0"/>
          </a:p>
        </p:txBody>
      </p:sp>
      <p:sp>
        <p:nvSpPr>
          <p:cNvPr id="23556" name="Content Placeholder 52"/>
          <p:cNvSpPr>
            <a:spLocks noGrp="1"/>
          </p:cNvSpPr>
          <p:nvPr>
            <p:ph idx="4294967295"/>
          </p:nvPr>
        </p:nvSpPr>
        <p:spPr>
          <a:xfrm>
            <a:off x="493713" y="4484686"/>
            <a:ext cx="8713787" cy="194514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200"/>
              </a:spcBef>
            </a:pPr>
            <a:r>
              <a:rPr lang="el-GR" altLang="el-GR" dirty="0" smtClean="0"/>
              <a:t>Συνήθως υπάρχουν σε εταιρείες, πανεπιστήμια κ.λπ.</a:t>
            </a:r>
          </a:p>
          <a:p>
            <a:pPr lvl="1" eaLnBrk="1" hangingPunct="1">
              <a:lnSpc>
                <a:spcPct val="105000"/>
              </a:lnSpc>
              <a:spcBef>
                <a:spcPts val="200"/>
              </a:spcBef>
            </a:pPr>
            <a:r>
              <a:rPr lang="el-GR" altLang="el-GR" dirty="0" smtClean="0"/>
              <a:t>στο εσωτερικό δίκτυο, ρυθμοί μετάδοσης από </a:t>
            </a:r>
            <a:r>
              <a:rPr lang="en-US" altLang="el-GR" dirty="0" smtClean="0"/>
              <a:t>100Mbps </a:t>
            </a:r>
            <a:r>
              <a:rPr lang="el-GR" altLang="el-GR" dirty="0" smtClean="0"/>
              <a:t>έως 10</a:t>
            </a:r>
            <a:r>
              <a:rPr lang="en-US" altLang="el-GR" dirty="0" err="1" smtClean="0"/>
              <a:t>Gbps</a:t>
            </a:r>
            <a:r>
              <a:rPr lang="en-US" altLang="el-GR" dirty="0" smtClean="0"/>
              <a:t> (</a:t>
            </a:r>
            <a:r>
              <a:rPr lang="el-GR" altLang="el-GR" dirty="0" smtClean="0"/>
              <a:t>προς εξυπηρετητές</a:t>
            </a:r>
            <a:r>
              <a:rPr lang="en-US" altLang="el-GR" dirty="0" smtClean="0"/>
              <a:t>)</a:t>
            </a:r>
            <a:r>
              <a:rPr lang="el-GR" altLang="el-GR" dirty="0" smtClean="0"/>
              <a:t> με χρήση </a:t>
            </a:r>
            <a:r>
              <a:rPr lang="en-US" altLang="el-GR" dirty="0" smtClean="0"/>
              <a:t>Ethernet switches</a:t>
            </a:r>
            <a:endParaRPr lang="el-GR" altLang="el-GR" dirty="0" smtClean="0"/>
          </a:p>
          <a:p>
            <a:pPr lvl="1" eaLnBrk="1" hangingPunct="1">
              <a:lnSpc>
                <a:spcPct val="105000"/>
              </a:lnSpc>
              <a:spcBef>
                <a:spcPts val="200"/>
              </a:spcBef>
            </a:pPr>
            <a:r>
              <a:rPr lang="el-GR" altLang="el-GR" dirty="0" smtClean="0"/>
              <a:t>Η σύνδεση με το υπόλοιπο </a:t>
            </a:r>
            <a:r>
              <a:rPr lang="en-US" altLang="el-GR" dirty="0" smtClean="0"/>
              <a:t>Internet </a:t>
            </a:r>
            <a:r>
              <a:rPr lang="el-GR" altLang="el-GR" dirty="0" smtClean="0"/>
              <a:t>συνήθως από ~</a:t>
            </a:r>
            <a:r>
              <a:rPr lang="en-US" altLang="el-GR" dirty="0" smtClean="0"/>
              <a:t>2</a:t>
            </a:r>
            <a:r>
              <a:rPr lang="el-GR" altLang="el-GR" dirty="0" smtClean="0"/>
              <a:t>0Μ</a:t>
            </a:r>
            <a:r>
              <a:rPr lang="en-US" altLang="el-GR" dirty="0" smtClean="0"/>
              <a:t>bps </a:t>
            </a:r>
            <a:r>
              <a:rPr lang="el-GR" altLang="el-GR" dirty="0" smtClean="0"/>
              <a:t>έως </a:t>
            </a:r>
            <a:r>
              <a:rPr lang="en-US" altLang="el-GR" dirty="0" smtClean="0"/>
              <a:t>(</a:t>
            </a:r>
            <a:r>
              <a:rPr lang="en-US" altLang="el-GR" dirty="0" err="1" smtClean="0"/>
              <a:t>nx</a:t>
            </a:r>
            <a:r>
              <a:rPr lang="el-GR" altLang="el-GR" dirty="0" smtClean="0"/>
              <a:t>1</a:t>
            </a:r>
            <a:r>
              <a:rPr lang="en-US" altLang="el-GR" dirty="0" smtClean="0"/>
              <a:t>)</a:t>
            </a:r>
            <a:r>
              <a:rPr lang="en-US" altLang="el-GR" dirty="0" err="1" smtClean="0"/>
              <a:t>Gbps</a:t>
            </a:r>
            <a:r>
              <a:rPr lang="en-US" altLang="el-GR" dirty="0" smtClean="0"/>
              <a:t>, </a:t>
            </a:r>
            <a:r>
              <a:rPr lang="el-GR" altLang="el-GR" dirty="0" smtClean="0"/>
              <a:t>ανάλογα με το κόστος και τις ανάγκες του οργανισμού</a:t>
            </a:r>
            <a:endParaRPr lang="en-US" altLang="el-GR" dirty="0" smtClean="0"/>
          </a:p>
        </p:txBody>
      </p:sp>
      <p:grpSp>
        <p:nvGrpSpPr>
          <p:cNvPr id="2" name="Ομάδα 1"/>
          <p:cNvGrpSpPr/>
          <p:nvPr/>
        </p:nvGrpSpPr>
        <p:grpSpPr>
          <a:xfrm>
            <a:off x="381459" y="1203325"/>
            <a:ext cx="9190678" cy="3179763"/>
            <a:chOff x="657225" y="1203325"/>
            <a:chExt cx="9190678" cy="3179763"/>
          </a:xfrm>
        </p:grpSpPr>
        <p:sp>
          <p:nvSpPr>
            <p:cNvPr id="23557" name="Line 2"/>
            <p:cNvSpPr>
              <a:spLocks noChangeShapeType="1"/>
            </p:cNvSpPr>
            <p:nvPr/>
          </p:nvSpPr>
          <p:spPr bwMode="auto">
            <a:xfrm>
              <a:off x="2401888" y="3186113"/>
              <a:ext cx="0" cy="468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58" name="Line 3"/>
            <p:cNvSpPr>
              <a:spLocks noChangeShapeType="1"/>
            </p:cNvSpPr>
            <p:nvPr/>
          </p:nvSpPr>
          <p:spPr bwMode="auto">
            <a:xfrm>
              <a:off x="2855913" y="3194050"/>
              <a:ext cx="0" cy="55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59" name="Line 4"/>
            <p:cNvSpPr>
              <a:spLocks noChangeShapeType="1"/>
            </p:cNvSpPr>
            <p:nvPr/>
          </p:nvSpPr>
          <p:spPr bwMode="auto">
            <a:xfrm flipH="1">
              <a:off x="1749425" y="3167063"/>
              <a:ext cx="7540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3560" name="Group 51"/>
            <p:cNvGrpSpPr>
              <a:grpSpLocks/>
            </p:cNvGrpSpPr>
            <p:nvPr/>
          </p:nvGrpSpPr>
          <p:grpSpPr bwMode="auto">
            <a:xfrm>
              <a:off x="2184400" y="2873375"/>
              <a:ext cx="1139825" cy="355600"/>
              <a:chOff x="4410" y="1365"/>
              <a:chExt cx="663" cy="224"/>
            </a:xfrm>
          </p:grpSpPr>
          <p:sp>
            <p:nvSpPr>
              <p:cNvPr id="23748" name="Rectangle 52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23749" name="AutoShape 53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23750" name="Freeform 54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BBE0E3"/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751" name="Freeform 55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1117 h 63"/>
                  <a:gd name="T2" fmla="*/ 45061 w 280"/>
                  <a:gd name="T3" fmla="*/ 1087 h 63"/>
                  <a:gd name="T4" fmla="*/ 265937 w 280"/>
                  <a:gd name="T5" fmla="*/ 0 h 63"/>
                  <a:gd name="T6" fmla="*/ 33952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23752" name="Freeform 56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23561" name="Line 59"/>
            <p:cNvSpPr>
              <a:spLocks noChangeShapeType="1"/>
            </p:cNvSpPr>
            <p:nvPr/>
          </p:nvSpPr>
          <p:spPr bwMode="auto">
            <a:xfrm flipH="1">
              <a:off x="1200150" y="2946400"/>
              <a:ext cx="1150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62" name="Line 61"/>
            <p:cNvSpPr>
              <a:spLocks noChangeShapeType="1"/>
            </p:cNvSpPr>
            <p:nvPr/>
          </p:nvSpPr>
          <p:spPr bwMode="auto">
            <a:xfrm flipV="1">
              <a:off x="2587625" y="2328863"/>
              <a:ext cx="0" cy="536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3563" name="Group 62"/>
            <p:cNvGrpSpPr>
              <a:grpSpLocks/>
            </p:cNvGrpSpPr>
            <p:nvPr/>
          </p:nvGrpSpPr>
          <p:grpSpPr bwMode="auto">
            <a:xfrm>
              <a:off x="2263775" y="1876425"/>
              <a:ext cx="946150" cy="627063"/>
              <a:chOff x="2967" y="478"/>
              <a:chExt cx="788" cy="625"/>
            </a:xfrm>
          </p:grpSpPr>
          <p:pic>
            <p:nvPicPr>
              <p:cNvPr id="23746" name="Picture 63" descr="access_point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47" name="Picture 64" descr="antenna_radiation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4" name="Group 65"/>
            <p:cNvGrpSpPr>
              <a:grpSpLocks/>
            </p:cNvGrpSpPr>
            <p:nvPr/>
          </p:nvGrpSpPr>
          <p:grpSpPr bwMode="auto">
            <a:xfrm>
              <a:off x="2974975" y="1231900"/>
              <a:ext cx="674688" cy="706438"/>
              <a:chOff x="877" y="1008"/>
              <a:chExt cx="2747" cy="2591"/>
            </a:xfrm>
          </p:grpSpPr>
          <p:pic>
            <p:nvPicPr>
              <p:cNvPr id="23723" name="Picture 66" descr="antenna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24" name="Picture 67" descr="laptop_keyboar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725" name="Freeform 6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6 w 2982"/>
                  <a:gd name="T5" fmla="*/ 2 h 2442"/>
                  <a:gd name="T6" fmla="*/ 7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23726" name="Picture 69" descr="screen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727" name="Freeform 7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6 w 2528"/>
                  <a:gd name="T3" fmla="*/ 1 h 455"/>
                  <a:gd name="T4" fmla="*/ 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728" name="Freeform 7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2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729" name="Freeform 7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 w 756"/>
                  <a:gd name="T1" fmla="*/ 0 h 2184"/>
                  <a:gd name="T2" fmla="*/ 1 w 756"/>
                  <a:gd name="T3" fmla="*/ 2 h 2184"/>
                  <a:gd name="T4" fmla="*/ 0 w 756"/>
                  <a:gd name="T5" fmla="*/ 2 h 2184"/>
                  <a:gd name="T6" fmla="*/ 1 w 756"/>
                  <a:gd name="T7" fmla="*/ 1 h 2184"/>
                  <a:gd name="T8" fmla="*/ 2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730" name="Freeform 7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6 w 2773"/>
                  <a:gd name="T5" fmla="*/ 1 h 738"/>
                  <a:gd name="T6" fmla="*/ 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731" name="Freeform 7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 w 637"/>
                  <a:gd name="T1" fmla="*/ 0 h 1659"/>
                  <a:gd name="T2" fmla="*/ 5 w 637"/>
                  <a:gd name="T3" fmla="*/ 0 h 1659"/>
                  <a:gd name="T4" fmla="*/ 1 w 637"/>
                  <a:gd name="T5" fmla="*/ 30 h 1659"/>
                  <a:gd name="T6" fmla="*/ 0 w 637"/>
                  <a:gd name="T7" fmla="*/ 29 h 1659"/>
                  <a:gd name="T8" fmla="*/ 5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732" name="Freeform 7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9 w 2216"/>
                  <a:gd name="T5" fmla="*/ 10 h 550"/>
                  <a:gd name="T6" fmla="*/ 19 w 2216"/>
                  <a:gd name="T7" fmla="*/ 9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3733" name="Group 7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3740" name="Freeform 7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741" name="Freeform 7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742" name="Freeform 7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743" name="Freeform 8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744" name="Freeform 8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745" name="Freeform 8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3734" name="Freeform 8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4 h 792"/>
                  <a:gd name="T2" fmla="*/ 4 w 990"/>
                  <a:gd name="T3" fmla="*/ 0 h 792"/>
                  <a:gd name="T4" fmla="*/ 4 w 990"/>
                  <a:gd name="T5" fmla="*/ 1 h 792"/>
                  <a:gd name="T6" fmla="*/ 0 w 990"/>
                  <a:gd name="T7" fmla="*/ 4 h 792"/>
                  <a:gd name="T8" fmla="*/ 1 w 990"/>
                  <a:gd name="T9" fmla="*/ 4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735" name="Freeform 8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 w 2532"/>
                  <a:gd name="T5" fmla="*/ 4 h 723"/>
                  <a:gd name="T6" fmla="*/ 9 w 2532"/>
                  <a:gd name="T7" fmla="*/ 4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736" name="Freeform 8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737" name="Freeform 8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 w 1176"/>
                  <a:gd name="T1" fmla="*/ 0 h 606"/>
                  <a:gd name="T2" fmla="*/ 0 w 1176"/>
                  <a:gd name="T3" fmla="*/ 3 h 606"/>
                  <a:gd name="T4" fmla="*/ 1 w 1176"/>
                  <a:gd name="T5" fmla="*/ 3 h 606"/>
                  <a:gd name="T6" fmla="*/ 4 w 1176"/>
                  <a:gd name="T7" fmla="*/ 1 h 606"/>
                  <a:gd name="T8" fmla="*/ 4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738" name="Freeform 8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4 w 2532"/>
                  <a:gd name="T5" fmla="*/ 2 h 723"/>
                  <a:gd name="T6" fmla="*/ 4 w 2532"/>
                  <a:gd name="T7" fmla="*/ 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739" name="Freeform 8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 h 723"/>
                  <a:gd name="T6" fmla="*/ 0 w 2532"/>
                  <a:gd name="T7" fmla="*/ 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3565" name="Group 89"/>
            <p:cNvGrpSpPr>
              <a:grpSpLocks/>
            </p:cNvGrpSpPr>
            <p:nvPr/>
          </p:nvGrpSpPr>
          <p:grpSpPr bwMode="auto">
            <a:xfrm>
              <a:off x="1317625" y="1511300"/>
              <a:ext cx="614363" cy="625475"/>
              <a:chOff x="877" y="1008"/>
              <a:chExt cx="2747" cy="2591"/>
            </a:xfrm>
          </p:grpSpPr>
          <p:pic>
            <p:nvPicPr>
              <p:cNvPr id="23700" name="Picture 90" descr="antenna_stylized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01" name="Picture 91" descr="laptop_keyboard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702" name="Freeform 92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6 w 2982"/>
                  <a:gd name="T5" fmla="*/ 2 h 2442"/>
                  <a:gd name="T6" fmla="*/ 7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23703" name="Picture 93" descr="screen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704" name="Freeform 94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6 w 2528"/>
                  <a:gd name="T3" fmla="*/ 1 h 455"/>
                  <a:gd name="T4" fmla="*/ 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705" name="Freeform 95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2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706" name="Freeform 96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 w 756"/>
                  <a:gd name="T1" fmla="*/ 0 h 2184"/>
                  <a:gd name="T2" fmla="*/ 1 w 756"/>
                  <a:gd name="T3" fmla="*/ 2 h 2184"/>
                  <a:gd name="T4" fmla="*/ 0 w 756"/>
                  <a:gd name="T5" fmla="*/ 2 h 2184"/>
                  <a:gd name="T6" fmla="*/ 1 w 756"/>
                  <a:gd name="T7" fmla="*/ 1 h 2184"/>
                  <a:gd name="T8" fmla="*/ 2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707" name="Freeform 97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6 w 2773"/>
                  <a:gd name="T5" fmla="*/ 1 h 738"/>
                  <a:gd name="T6" fmla="*/ 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708" name="Freeform 98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 w 637"/>
                  <a:gd name="T1" fmla="*/ 0 h 1659"/>
                  <a:gd name="T2" fmla="*/ 5 w 637"/>
                  <a:gd name="T3" fmla="*/ 0 h 1659"/>
                  <a:gd name="T4" fmla="*/ 1 w 637"/>
                  <a:gd name="T5" fmla="*/ 30 h 1659"/>
                  <a:gd name="T6" fmla="*/ 0 w 637"/>
                  <a:gd name="T7" fmla="*/ 29 h 1659"/>
                  <a:gd name="T8" fmla="*/ 5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709" name="Freeform 99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9 w 2216"/>
                  <a:gd name="T5" fmla="*/ 10 h 550"/>
                  <a:gd name="T6" fmla="*/ 19 w 2216"/>
                  <a:gd name="T7" fmla="*/ 9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3710" name="Group 100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3717" name="Freeform 101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718" name="Freeform 102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719" name="Freeform 103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720" name="Freeform 104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721" name="Freeform 105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722" name="Freeform 106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3711" name="Freeform 107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4 h 792"/>
                  <a:gd name="T2" fmla="*/ 4 w 990"/>
                  <a:gd name="T3" fmla="*/ 0 h 792"/>
                  <a:gd name="T4" fmla="*/ 4 w 990"/>
                  <a:gd name="T5" fmla="*/ 1 h 792"/>
                  <a:gd name="T6" fmla="*/ 0 w 990"/>
                  <a:gd name="T7" fmla="*/ 4 h 792"/>
                  <a:gd name="T8" fmla="*/ 1 w 990"/>
                  <a:gd name="T9" fmla="*/ 4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712" name="Freeform 108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 w 2532"/>
                  <a:gd name="T5" fmla="*/ 4 h 723"/>
                  <a:gd name="T6" fmla="*/ 9 w 2532"/>
                  <a:gd name="T7" fmla="*/ 4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713" name="Freeform 109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714" name="Freeform 110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 w 1176"/>
                  <a:gd name="T1" fmla="*/ 0 h 606"/>
                  <a:gd name="T2" fmla="*/ 0 w 1176"/>
                  <a:gd name="T3" fmla="*/ 3 h 606"/>
                  <a:gd name="T4" fmla="*/ 1 w 1176"/>
                  <a:gd name="T5" fmla="*/ 3 h 606"/>
                  <a:gd name="T6" fmla="*/ 4 w 1176"/>
                  <a:gd name="T7" fmla="*/ 1 h 606"/>
                  <a:gd name="T8" fmla="*/ 4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715" name="Freeform 111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4 w 2532"/>
                  <a:gd name="T5" fmla="*/ 2 h 723"/>
                  <a:gd name="T6" fmla="*/ 4 w 2532"/>
                  <a:gd name="T7" fmla="*/ 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716" name="Freeform 112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 h 723"/>
                  <a:gd name="T6" fmla="*/ 0 w 2532"/>
                  <a:gd name="T7" fmla="*/ 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3566" name="Group 113"/>
            <p:cNvGrpSpPr>
              <a:grpSpLocks/>
            </p:cNvGrpSpPr>
            <p:nvPr/>
          </p:nvGrpSpPr>
          <p:grpSpPr bwMode="auto">
            <a:xfrm>
              <a:off x="2127250" y="1203325"/>
              <a:ext cx="687388" cy="615950"/>
              <a:chOff x="877" y="1008"/>
              <a:chExt cx="2747" cy="2591"/>
            </a:xfrm>
          </p:grpSpPr>
          <p:pic>
            <p:nvPicPr>
              <p:cNvPr id="23677" name="Picture 114" descr="antenna_stylized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78" name="Picture 115" descr="laptop_keyboar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679" name="Freeform 11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6 w 2982"/>
                  <a:gd name="T5" fmla="*/ 2 h 2442"/>
                  <a:gd name="T6" fmla="*/ 7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23680" name="Picture 117" descr="scre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681" name="Freeform 11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6 w 2528"/>
                  <a:gd name="T3" fmla="*/ 1 h 455"/>
                  <a:gd name="T4" fmla="*/ 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682" name="Freeform 11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2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683" name="Freeform 12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 w 756"/>
                  <a:gd name="T1" fmla="*/ 0 h 2184"/>
                  <a:gd name="T2" fmla="*/ 1 w 756"/>
                  <a:gd name="T3" fmla="*/ 2 h 2184"/>
                  <a:gd name="T4" fmla="*/ 0 w 756"/>
                  <a:gd name="T5" fmla="*/ 2 h 2184"/>
                  <a:gd name="T6" fmla="*/ 1 w 756"/>
                  <a:gd name="T7" fmla="*/ 1 h 2184"/>
                  <a:gd name="T8" fmla="*/ 2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684" name="Freeform 12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6 w 2773"/>
                  <a:gd name="T5" fmla="*/ 1 h 738"/>
                  <a:gd name="T6" fmla="*/ 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685" name="Freeform 12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 w 637"/>
                  <a:gd name="T1" fmla="*/ 0 h 1659"/>
                  <a:gd name="T2" fmla="*/ 5 w 637"/>
                  <a:gd name="T3" fmla="*/ 0 h 1659"/>
                  <a:gd name="T4" fmla="*/ 1 w 637"/>
                  <a:gd name="T5" fmla="*/ 30 h 1659"/>
                  <a:gd name="T6" fmla="*/ 0 w 637"/>
                  <a:gd name="T7" fmla="*/ 29 h 1659"/>
                  <a:gd name="T8" fmla="*/ 5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686" name="Freeform 12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9 w 2216"/>
                  <a:gd name="T5" fmla="*/ 10 h 550"/>
                  <a:gd name="T6" fmla="*/ 19 w 2216"/>
                  <a:gd name="T7" fmla="*/ 9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3687" name="Group 12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3694" name="Freeform 12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695" name="Freeform 12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696" name="Freeform 12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697" name="Freeform 12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698" name="Freeform 12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699" name="Freeform 13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3688" name="Freeform 13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4 h 792"/>
                  <a:gd name="T2" fmla="*/ 4 w 990"/>
                  <a:gd name="T3" fmla="*/ 0 h 792"/>
                  <a:gd name="T4" fmla="*/ 4 w 990"/>
                  <a:gd name="T5" fmla="*/ 1 h 792"/>
                  <a:gd name="T6" fmla="*/ 0 w 990"/>
                  <a:gd name="T7" fmla="*/ 4 h 792"/>
                  <a:gd name="T8" fmla="*/ 1 w 990"/>
                  <a:gd name="T9" fmla="*/ 4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689" name="Freeform 13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 w 2532"/>
                  <a:gd name="T5" fmla="*/ 4 h 723"/>
                  <a:gd name="T6" fmla="*/ 9 w 2532"/>
                  <a:gd name="T7" fmla="*/ 4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690" name="Freeform 13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691" name="Freeform 13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 w 1176"/>
                  <a:gd name="T1" fmla="*/ 0 h 606"/>
                  <a:gd name="T2" fmla="*/ 0 w 1176"/>
                  <a:gd name="T3" fmla="*/ 3 h 606"/>
                  <a:gd name="T4" fmla="*/ 1 w 1176"/>
                  <a:gd name="T5" fmla="*/ 3 h 606"/>
                  <a:gd name="T6" fmla="*/ 4 w 1176"/>
                  <a:gd name="T7" fmla="*/ 1 h 606"/>
                  <a:gd name="T8" fmla="*/ 4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692" name="Freeform 13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4 w 2532"/>
                  <a:gd name="T5" fmla="*/ 2 h 723"/>
                  <a:gd name="T6" fmla="*/ 4 w 2532"/>
                  <a:gd name="T7" fmla="*/ 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693" name="Freeform 13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 h 723"/>
                  <a:gd name="T6" fmla="*/ 0 w 2532"/>
                  <a:gd name="T7" fmla="*/ 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3567" name="Group 296"/>
            <p:cNvGrpSpPr>
              <a:grpSpLocks/>
            </p:cNvGrpSpPr>
            <p:nvPr/>
          </p:nvGrpSpPr>
          <p:grpSpPr bwMode="auto">
            <a:xfrm>
              <a:off x="4799013" y="1851025"/>
              <a:ext cx="1263650" cy="479425"/>
              <a:chOff x="2356" y="1300"/>
              <a:chExt cx="555" cy="194"/>
            </a:xfrm>
          </p:grpSpPr>
          <p:sp>
            <p:nvSpPr>
              <p:cNvPr id="2366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2367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2367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23672" name="Group 300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3675" name="Freeform 30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676" name="Freeform 30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3673" name="Line 303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674" name="Line 304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3568" name="Line 305"/>
            <p:cNvSpPr>
              <a:spLocks noChangeShapeType="1"/>
            </p:cNvSpPr>
            <p:nvPr/>
          </p:nvSpPr>
          <p:spPr bwMode="auto">
            <a:xfrm flipV="1">
              <a:off x="3009900" y="2111375"/>
              <a:ext cx="1806575" cy="7667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69" name="Line 306"/>
            <p:cNvSpPr>
              <a:spLocks noChangeShapeType="1"/>
            </p:cNvSpPr>
            <p:nvPr/>
          </p:nvSpPr>
          <p:spPr bwMode="auto">
            <a:xfrm>
              <a:off x="4976813" y="3005138"/>
              <a:ext cx="0" cy="6524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70" name="Line 340"/>
            <p:cNvSpPr>
              <a:spLocks noChangeShapeType="1"/>
            </p:cNvSpPr>
            <p:nvPr/>
          </p:nvSpPr>
          <p:spPr bwMode="auto">
            <a:xfrm>
              <a:off x="5389563" y="2997200"/>
              <a:ext cx="0" cy="652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3571" name="Group 230"/>
            <p:cNvGrpSpPr>
              <a:grpSpLocks/>
            </p:cNvGrpSpPr>
            <p:nvPr/>
          </p:nvGrpSpPr>
          <p:grpSpPr bwMode="auto">
            <a:xfrm>
              <a:off x="4802188" y="3616325"/>
              <a:ext cx="395287" cy="766763"/>
              <a:chOff x="4140" y="429"/>
              <a:chExt cx="1425" cy="2396"/>
            </a:xfrm>
          </p:grpSpPr>
          <p:sp>
            <p:nvSpPr>
              <p:cNvPr id="23637" name="Freeform 23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5 w 354"/>
                  <a:gd name="T1" fmla="*/ 0 h 2742"/>
                  <a:gd name="T2" fmla="*/ 24 w 354"/>
                  <a:gd name="T3" fmla="*/ 38 h 2742"/>
                  <a:gd name="T4" fmla="*/ 24 w 354"/>
                  <a:gd name="T5" fmla="*/ 295 h 2742"/>
                  <a:gd name="T6" fmla="*/ 0 w 354"/>
                  <a:gd name="T7" fmla="*/ 309 h 2742"/>
                  <a:gd name="T8" fmla="*/ 5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638" name="Rectangle 232"/>
              <p:cNvSpPr>
                <a:spLocks noChangeArrowheads="1"/>
              </p:cNvSpPr>
              <p:nvPr/>
            </p:nvSpPr>
            <p:spPr bwMode="auto">
              <a:xfrm>
                <a:off x="4208" y="429"/>
                <a:ext cx="1047" cy="2282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23639" name="Freeform 23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4 w 211"/>
                  <a:gd name="T3" fmla="*/ 25 h 2537"/>
                  <a:gd name="T4" fmla="*/ 2 w 211"/>
                  <a:gd name="T5" fmla="*/ 282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640" name="Freeform 23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3 w 328"/>
                  <a:gd name="T3" fmla="*/ 15 h 226"/>
                  <a:gd name="T4" fmla="*/ 23 w 328"/>
                  <a:gd name="T5" fmla="*/ 27 h 226"/>
                  <a:gd name="T6" fmla="*/ 0 w 328"/>
                  <a:gd name="T7" fmla="*/ 1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641" name="Rectangle 235"/>
              <p:cNvSpPr>
                <a:spLocks noChangeArrowheads="1"/>
              </p:cNvSpPr>
              <p:nvPr/>
            </p:nvSpPr>
            <p:spPr bwMode="auto">
              <a:xfrm>
                <a:off x="4214" y="692"/>
                <a:ext cx="595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23642" name="Group 23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3667" name="AutoShape 237"/>
                <p:cNvSpPr>
                  <a:spLocks noChangeArrowheads="1"/>
                </p:cNvSpPr>
                <p:nvPr/>
              </p:nvSpPr>
              <p:spPr bwMode="auto">
                <a:xfrm>
                  <a:off x="612" y="2567"/>
                  <a:ext cx="727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23668" name="AutoShape 238"/>
                <p:cNvSpPr>
                  <a:spLocks noChangeArrowheads="1"/>
                </p:cNvSpPr>
                <p:nvPr/>
              </p:nvSpPr>
              <p:spPr bwMode="auto">
                <a:xfrm>
                  <a:off x="627" y="2581"/>
                  <a:ext cx="696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23643" name="Rectangle 239"/>
              <p:cNvSpPr>
                <a:spLocks noChangeArrowheads="1"/>
              </p:cNvSpPr>
              <p:nvPr/>
            </p:nvSpPr>
            <p:spPr bwMode="auto">
              <a:xfrm>
                <a:off x="4227" y="1019"/>
                <a:ext cx="595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23644" name="Group 24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3665" name="AutoShape 241"/>
                <p:cNvSpPr>
                  <a:spLocks noChangeArrowheads="1"/>
                </p:cNvSpPr>
                <p:nvPr/>
              </p:nvSpPr>
              <p:spPr bwMode="auto">
                <a:xfrm>
                  <a:off x="614" y="2569"/>
                  <a:ext cx="727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23666" name="AutoShape 242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23645" name="Rectangle 243"/>
              <p:cNvSpPr>
                <a:spLocks noChangeArrowheads="1"/>
              </p:cNvSpPr>
              <p:nvPr/>
            </p:nvSpPr>
            <p:spPr bwMode="auto">
              <a:xfrm>
                <a:off x="4214" y="1357"/>
                <a:ext cx="601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23646" name="Rectangle 244"/>
              <p:cNvSpPr>
                <a:spLocks noChangeArrowheads="1"/>
              </p:cNvSpPr>
              <p:nvPr/>
            </p:nvSpPr>
            <p:spPr bwMode="auto">
              <a:xfrm>
                <a:off x="4227" y="1654"/>
                <a:ext cx="595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23647" name="Group 24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3663" name="AutoShape 246"/>
                <p:cNvSpPr>
                  <a:spLocks noChangeArrowheads="1"/>
                </p:cNvSpPr>
                <p:nvPr/>
              </p:nvSpPr>
              <p:spPr bwMode="auto">
                <a:xfrm>
                  <a:off x="614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23664" name="AutoShape 247"/>
                <p:cNvSpPr>
                  <a:spLocks noChangeArrowheads="1"/>
                </p:cNvSpPr>
                <p:nvPr/>
              </p:nvSpPr>
              <p:spPr bwMode="auto">
                <a:xfrm>
                  <a:off x="629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23648" name="Freeform 24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3 w 328"/>
                  <a:gd name="T3" fmla="*/ 14 h 226"/>
                  <a:gd name="T4" fmla="*/ 23 w 328"/>
                  <a:gd name="T5" fmla="*/ 25 h 226"/>
                  <a:gd name="T6" fmla="*/ 0 w 328"/>
                  <a:gd name="T7" fmla="*/ 10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3649" name="Group 24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3661" name="AutoShape 250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23662" name="AutoShape 251"/>
                <p:cNvSpPr>
                  <a:spLocks noChangeArrowheads="1"/>
                </p:cNvSpPr>
                <p:nvPr/>
              </p:nvSpPr>
              <p:spPr bwMode="auto">
                <a:xfrm>
                  <a:off x="632" y="2583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23650" name="Rectangle 252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8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23651" name="Freeform 25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1 w 296"/>
                  <a:gd name="T3" fmla="*/ 15 h 256"/>
                  <a:gd name="T4" fmla="*/ 21 w 296"/>
                  <a:gd name="T5" fmla="*/ 28 h 256"/>
                  <a:gd name="T6" fmla="*/ 0 w 296"/>
                  <a:gd name="T7" fmla="*/ 10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652" name="Freeform 25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2 w 304"/>
                  <a:gd name="T3" fmla="*/ 19 h 288"/>
                  <a:gd name="T4" fmla="*/ 20 w 304"/>
                  <a:gd name="T5" fmla="*/ 33 h 288"/>
                  <a:gd name="T6" fmla="*/ 2 w 304"/>
                  <a:gd name="T7" fmla="*/ 1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653" name="Oval 255"/>
              <p:cNvSpPr>
                <a:spLocks noChangeArrowheads="1"/>
              </p:cNvSpPr>
              <p:nvPr/>
            </p:nvSpPr>
            <p:spPr bwMode="auto">
              <a:xfrm>
                <a:off x="5515" y="2612"/>
                <a:ext cx="50" cy="9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23654" name="Freeform 25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3 h 240"/>
                  <a:gd name="T2" fmla="*/ 2 w 306"/>
                  <a:gd name="T3" fmla="*/ 28 h 240"/>
                  <a:gd name="T4" fmla="*/ 22 w 306"/>
                  <a:gd name="T5" fmla="*/ 13 h 240"/>
                  <a:gd name="T6" fmla="*/ 21 w 306"/>
                  <a:gd name="T7" fmla="*/ 0 h 240"/>
                  <a:gd name="T8" fmla="*/ 0 w 306"/>
                  <a:gd name="T9" fmla="*/ 1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655" name="AutoShape 257"/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202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23656" name="AutoShape 258"/>
              <p:cNvSpPr>
                <a:spLocks noChangeArrowheads="1"/>
              </p:cNvSpPr>
              <p:nvPr/>
            </p:nvSpPr>
            <p:spPr bwMode="auto">
              <a:xfrm>
                <a:off x="4208" y="2711"/>
                <a:ext cx="1066" cy="8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23657" name="Oval 259"/>
              <p:cNvSpPr>
                <a:spLocks noChangeArrowheads="1"/>
              </p:cNvSpPr>
              <p:nvPr/>
            </p:nvSpPr>
            <p:spPr bwMode="auto">
              <a:xfrm>
                <a:off x="4307" y="2383"/>
                <a:ext cx="161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23658" name="Oval 260"/>
              <p:cNvSpPr>
                <a:spLocks noChangeArrowheads="1"/>
              </p:cNvSpPr>
              <p:nvPr/>
            </p:nvSpPr>
            <p:spPr bwMode="auto">
              <a:xfrm>
                <a:off x="4487" y="2383"/>
                <a:ext cx="161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59" name="Oval 261"/>
              <p:cNvSpPr>
                <a:spLocks noChangeArrowheads="1"/>
              </p:cNvSpPr>
              <p:nvPr/>
            </p:nvSpPr>
            <p:spPr bwMode="auto">
              <a:xfrm>
                <a:off x="4660" y="2379"/>
                <a:ext cx="161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23660" name="Rectangle 262"/>
              <p:cNvSpPr>
                <a:spLocks noChangeArrowheads="1"/>
              </p:cNvSpPr>
              <p:nvPr/>
            </p:nvSpPr>
            <p:spPr bwMode="auto">
              <a:xfrm>
                <a:off x="5063" y="1833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sp>
          <p:nvSpPr>
            <p:cNvPr id="23572" name="Line 342"/>
            <p:cNvSpPr>
              <a:spLocks noChangeShapeType="1"/>
            </p:cNvSpPr>
            <p:nvPr/>
          </p:nvSpPr>
          <p:spPr bwMode="auto">
            <a:xfrm>
              <a:off x="3268663" y="3208338"/>
              <a:ext cx="546100" cy="331787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73" name="Text Box 343"/>
            <p:cNvSpPr txBox="1">
              <a:spLocks noChangeArrowheads="1"/>
            </p:cNvSpPr>
            <p:nvPr/>
          </p:nvSpPr>
          <p:spPr bwMode="auto">
            <a:xfrm>
              <a:off x="3305175" y="3538538"/>
              <a:ext cx="13144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 dirty="0">
                  <a:ea typeface="MS PGothic" pitchFamily="34" charset="-128"/>
                </a:rPr>
                <a:t>Ethernet 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 dirty="0">
                  <a:ea typeface="MS PGothic" pitchFamily="34" charset="-128"/>
                </a:rPr>
                <a:t>switch</a:t>
              </a:r>
            </a:p>
          </p:txBody>
        </p:sp>
        <p:sp>
          <p:nvSpPr>
            <p:cNvPr id="23574" name="Line 344"/>
            <p:cNvSpPr>
              <a:spLocks noChangeShapeType="1"/>
            </p:cNvSpPr>
            <p:nvPr/>
          </p:nvSpPr>
          <p:spPr bwMode="auto">
            <a:xfrm>
              <a:off x="5749925" y="3954463"/>
              <a:ext cx="568325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75" name="Text Box 345"/>
            <p:cNvSpPr txBox="1">
              <a:spLocks noChangeArrowheads="1"/>
            </p:cNvSpPr>
            <p:nvPr/>
          </p:nvSpPr>
          <p:spPr bwMode="auto">
            <a:xfrm>
              <a:off x="6181087" y="3654423"/>
              <a:ext cx="270388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 dirty="0" smtClean="0">
                  <a:ea typeface="MS PGothic" pitchFamily="34" charset="-128"/>
                </a:rPr>
                <a:t>εξυπηρετητές </a:t>
              </a:r>
              <a:r>
                <a:rPr lang="en-US" altLang="el-GR" sz="2000" dirty="0" smtClean="0">
                  <a:ea typeface="MS PGothic" pitchFamily="34" charset="-128"/>
                </a:rPr>
                <a:t>mail</a:t>
              </a:r>
              <a:r>
                <a:rPr lang="en-US" altLang="el-GR" sz="2000" dirty="0">
                  <a:ea typeface="MS PGothic" pitchFamily="34" charset="-128"/>
                </a:rPr>
                <a:t>,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 dirty="0">
                  <a:ea typeface="MS PGothic" pitchFamily="34" charset="-128"/>
                </a:rPr>
                <a:t>web </a:t>
              </a:r>
              <a:r>
                <a:rPr lang="el-GR" altLang="el-GR" sz="2000" dirty="0" smtClean="0">
                  <a:ea typeface="MS PGothic" pitchFamily="34" charset="-128"/>
                </a:rPr>
                <a:t>του οργανισμού</a:t>
              </a:r>
              <a:endParaRPr lang="en-US" altLang="el-GR" sz="2000" dirty="0">
                <a:ea typeface="MS PGothic" pitchFamily="34" charset="-128"/>
              </a:endParaRPr>
            </a:p>
          </p:txBody>
        </p:sp>
        <p:sp>
          <p:nvSpPr>
            <p:cNvPr id="23576" name="Text Box 346"/>
            <p:cNvSpPr txBox="1">
              <a:spLocks noChangeArrowheads="1"/>
            </p:cNvSpPr>
            <p:nvPr/>
          </p:nvSpPr>
          <p:spPr bwMode="auto">
            <a:xfrm>
              <a:off x="6290779" y="2986088"/>
              <a:ext cx="3507756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 dirty="0" smtClean="0">
                  <a:ea typeface="MS PGothic" pitchFamily="34" charset="-128"/>
                </a:rPr>
                <a:t>δρομολογητής οργανισμού</a:t>
              </a:r>
              <a:endParaRPr lang="en-US" altLang="el-GR" sz="2000" dirty="0">
                <a:ea typeface="MS PGothic" pitchFamily="34" charset="-128"/>
              </a:endParaRPr>
            </a:p>
          </p:txBody>
        </p:sp>
        <p:sp>
          <p:nvSpPr>
            <p:cNvPr id="23577" name="Line 347"/>
            <p:cNvSpPr>
              <a:spLocks noChangeShapeType="1"/>
            </p:cNvSpPr>
            <p:nvPr/>
          </p:nvSpPr>
          <p:spPr bwMode="auto">
            <a:xfrm>
              <a:off x="5964238" y="2368550"/>
              <a:ext cx="1090612" cy="66357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78" name="Line 348"/>
            <p:cNvSpPr>
              <a:spLocks noChangeShapeType="1"/>
            </p:cNvSpPr>
            <p:nvPr/>
          </p:nvSpPr>
          <p:spPr bwMode="auto">
            <a:xfrm>
              <a:off x="6043613" y="2032000"/>
              <a:ext cx="10525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79" name="Line 349"/>
            <p:cNvSpPr>
              <a:spLocks noChangeShapeType="1"/>
            </p:cNvSpPr>
            <p:nvPr/>
          </p:nvSpPr>
          <p:spPr bwMode="auto">
            <a:xfrm>
              <a:off x="7159625" y="2028825"/>
              <a:ext cx="10525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80" name="Line 350"/>
            <p:cNvSpPr>
              <a:spLocks noChangeShapeType="1"/>
            </p:cNvSpPr>
            <p:nvPr/>
          </p:nvSpPr>
          <p:spPr bwMode="auto">
            <a:xfrm>
              <a:off x="6499225" y="2117725"/>
              <a:ext cx="544513" cy="33178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81" name="Text Box 351"/>
            <p:cNvSpPr txBox="1">
              <a:spLocks noChangeArrowheads="1"/>
            </p:cNvSpPr>
            <p:nvPr/>
          </p:nvSpPr>
          <p:spPr bwMode="auto">
            <a:xfrm>
              <a:off x="6630355" y="2320925"/>
              <a:ext cx="3217548" cy="87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 dirty="0" smtClean="0">
                  <a:ea typeface="MS PGothic" pitchFamily="34" charset="-128"/>
                </a:rPr>
                <a:t>σύνδεση οργανισμού με</a:t>
              </a:r>
              <a:r>
                <a:rPr lang="en-US" altLang="el-GR" sz="2000" dirty="0" smtClean="0">
                  <a:ea typeface="MS PGothic" pitchFamily="34" charset="-128"/>
                </a:rPr>
                <a:t> </a:t>
              </a:r>
              <a:endParaRPr lang="en-US" altLang="el-GR" sz="2000" dirty="0">
                <a:ea typeface="MS PGothic" pitchFamily="34" charset="-128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 dirty="0">
                  <a:ea typeface="MS PGothic" pitchFamily="34" charset="-128"/>
                </a:rPr>
                <a:t>ISP (Internet)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l-GR" sz="2000" dirty="0">
                <a:ea typeface="MS PGothic" pitchFamily="34" charset="-128"/>
              </a:endParaRPr>
            </a:p>
          </p:txBody>
        </p:sp>
        <p:grpSp>
          <p:nvGrpSpPr>
            <p:cNvPr id="23582" name="Group 353"/>
            <p:cNvGrpSpPr>
              <a:grpSpLocks/>
            </p:cNvGrpSpPr>
            <p:nvPr/>
          </p:nvGrpSpPr>
          <p:grpSpPr bwMode="auto">
            <a:xfrm>
              <a:off x="4764088" y="2636838"/>
              <a:ext cx="1139825" cy="355600"/>
              <a:chOff x="4410" y="1365"/>
              <a:chExt cx="663" cy="224"/>
            </a:xfrm>
          </p:grpSpPr>
          <p:sp>
            <p:nvSpPr>
              <p:cNvPr id="23632" name="Rectangle 354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23633" name="AutoShape 355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23634" name="Freeform 356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BBE0E3"/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635" name="Freeform 357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1117 h 63"/>
                  <a:gd name="T2" fmla="*/ 45061 w 280"/>
                  <a:gd name="T3" fmla="*/ 1087 h 63"/>
                  <a:gd name="T4" fmla="*/ 265937 w 280"/>
                  <a:gd name="T5" fmla="*/ 0 h 63"/>
                  <a:gd name="T6" fmla="*/ 33952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23636" name="Freeform 358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23583" name="Line 359"/>
            <p:cNvSpPr>
              <a:spLocks noChangeShapeType="1"/>
            </p:cNvSpPr>
            <p:nvPr/>
          </p:nvSpPr>
          <p:spPr bwMode="auto">
            <a:xfrm>
              <a:off x="5399088" y="2332038"/>
              <a:ext cx="0" cy="2968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3584" name="Group 360"/>
            <p:cNvGrpSpPr>
              <a:grpSpLocks/>
            </p:cNvGrpSpPr>
            <p:nvPr/>
          </p:nvGrpSpPr>
          <p:grpSpPr bwMode="auto">
            <a:xfrm>
              <a:off x="5278438" y="3609975"/>
              <a:ext cx="395287" cy="766763"/>
              <a:chOff x="4140" y="429"/>
              <a:chExt cx="1425" cy="2396"/>
            </a:xfrm>
          </p:grpSpPr>
          <p:sp>
            <p:nvSpPr>
              <p:cNvPr id="23600" name="Freeform 36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5 w 354"/>
                  <a:gd name="T1" fmla="*/ 0 h 2742"/>
                  <a:gd name="T2" fmla="*/ 24 w 354"/>
                  <a:gd name="T3" fmla="*/ 38 h 2742"/>
                  <a:gd name="T4" fmla="*/ 24 w 354"/>
                  <a:gd name="T5" fmla="*/ 295 h 2742"/>
                  <a:gd name="T6" fmla="*/ 0 w 354"/>
                  <a:gd name="T7" fmla="*/ 309 h 2742"/>
                  <a:gd name="T8" fmla="*/ 5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601" name="Rectangle 362"/>
              <p:cNvSpPr>
                <a:spLocks noChangeArrowheads="1"/>
              </p:cNvSpPr>
              <p:nvPr/>
            </p:nvSpPr>
            <p:spPr bwMode="auto">
              <a:xfrm>
                <a:off x="4208" y="429"/>
                <a:ext cx="1047" cy="2282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23602" name="Freeform 36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4 w 211"/>
                  <a:gd name="T3" fmla="*/ 25 h 2537"/>
                  <a:gd name="T4" fmla="*/ 2 w 211"/>
                  <a:gd name="T5" fmla="*/ 282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603" name="Freeform 36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3 w 328"/>
                  <a:gd name="T3" fmla="*/ 15 h 226"/>
                  <a:gd name="T4" fmla="*/ 23 w 328"/>
                  <a:gd name="T5" fmla="*/ 27 h 226"/>
                  <a:gd name="T6" fmla="*/ 0 w 328"/>
                  <a:gd name="T7" fmla="*/ 1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604" name="Rectangle 365"/>
              <p:cNvSpPr>
                <a:spLocks noChangeArrowheads="1"/>
              </p:cNvSpPr>
              <p:nvPr/>
            </p:nvSpPr>
            <p:spPr bwMode="auto">
              <a:xfrm>
                <a:off x="4214" y="692"/>
                <a:ext cx="595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23605" name="Group 36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3630" name="AutoShape 367"/>
                <p:cNvSpPr>
                  <a:spLocks noChangeArrowheads="1"/>
                </p:cNvSpPr>
                <p:nvPr/>
              </p:nvSpPr>
              <p:spPr bwMode="auto">
                <a:xfrm>
                  <a:off x="612" y="2567"/>
                  <a:ext cx="727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23631" name="AutoShape 368"/>
                <p:cNvSpPr>
                  <a:spLocks noChangeArrowheads="1"/>
                </p:cNvSpPr>
                <p:nvPr/>
              </p:nvSpPr>
              <p:spPr bwMode="auto">
                <a:xfrm>
                  <a:off x="627" y="2581"/>
                  <a:ext cx="696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23606" name="Rectangle 369"/>
              <p:cNvSpPr>
                <a:spLocks noChangeArrowheads="1"/>
              </p:cNvSpPr>
              <p:nvPr/>
            </p:nvSpPr>
            <p:spPr bwMode="auto">
              <a:xfrm>
                <a:off x="4227" y="1019"/>
                <a:ext cx="595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23607" name="Group 37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3628" name="AutoShape 371"/>
                <p:cNvSpPr>
                  <a:spLocks noChangeArrowheads="1"/>
                </p:cNvSpPr>
                <p:nvPr/>
              </p:nvSpPr>
              <p:spPr bwMode="auto">
                <a:xfrm>
                  <a:off x="614" y="2569"/>
                  <a:ext cx="727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23629" name="AutoShape 372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23608" name="Rectangle 373"/>
              <p:cNvSpPr>
                <a:spLocks noChangeArrowheads="1"/>
              </p:cNvSpPr>
              <p:nvPr/>
            </p:nvSpPr>
            <p:spPr bwMode="auto">
              <a:xfrm>
                <a:off x="4214" y="1357"/>
                <a:ext cx="601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23609" name="Rectangle 374"/>
              <p:cNvSpPr>
                <a:spLocks noChangeArrowheads="1"/>
              </p:cNvSpPr>
              <p:nvPr/>
            </p:nvSpPr>
            <p:spPr bwMode="auto">
              <a:xfrm>
                <a:off x="4227" y="1654"/>
                <a:ext cx="595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23610" name="Group 37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3626" name="AutoShape 376"/>
                <p:cNvSpPr>
                  <a:spLocks noChangeArrowheads="1"/>
                </p:cNvSpPr>
                <p:nvPr/>
              </p:nvSpPr>
              <p:spPr bwMode="auto">
                <a:xfrm>
                  <a:off x="614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23627" name="AutoShape 377"/>
                <p:cNvSpPr>
                  <a:spLocks noChangeArrowheads="1"/>
                </p:cNvSpPr>
                <p:nvPr/>
              </p:nvSpPr>
              <p:spPr bwMode="auto">
                <a:xfrm>
                  <a:off x="629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23611" name="Freeform 37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3 w 328"/>
                  <a:gd name="T3" fmla="*/ 14 h 226"/>
                  <a:gd name="T4" fmla="*/ 23 w 328"/>
                  <a:gd name="T5" fmla="*/ 25 h 226"/>
                  <a:gd name="T6" fmla="*/ 0 w 328"/>
                  <a:gd name="T7" fmla="*/ 10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3612" name="Group 37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3624" name="AutoShape 380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23625" name="AutoShape 381"/>
                <p:cNvSpPr>
                  <a:spLocks noChangeArrowheads="1"/>
                </p:cNvSpPr>
                <p:nvPr/>
              </p:nvSpPr>
              <p:spPr bwMode="auto">
                <a:xfrm>
                  <a:off x="632" y="2583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23613" name="Rectangle 382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8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23614" name="Freeform 38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1 w 296"/>
                  <a:gd name="T3" fmla="*/ 15 h 256"/>
                  <a:gd name="T4" fmla="*/ 21 w 296"/>
                  <a:gd name="T5" fmla="*/ 28 h 256"/>
                  <a:gd name="T6" fmla="*/ 0 w 296"/>
                  <a:gd name="T7" fmla="*/ 10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615" name="Freeform 38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2 w 304"/>
                  <a:gd name="T3" fmla="*/ 19 h 288"/>
                  <a:gd name="T4" fmla="*/ 20 w 304"/>
                  <a:gd name="T5" fmla="*/ 33 h 288"/>
                  <a:gd name="T6" fmla="*/ 2 w 304"/>
                  <a:gd name="T7" fmla="*/ 1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616" name="Oval 385"/>
              <p:cNvSpPr>
                <a:spLocks noChangeArrowheads="1"/>
              </p:cNvSpPr>
              <p:nvPr/>
            </p:nvSpPr>
            <p:spPr bwMode="auto">
              <a:xfrm>
                <a:off x="5515" y="2612"/>
                <a:ext cx="50" cy="9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23617" name="Freeform 38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3 h 240"/>
                  <a:gd name="T2" fmla="*/ 2 w 306"/>
                  <a:gd name="T3" fmla="*/ 28 h 240"/>
                  <a:gd name="T4" fmla="*/ 22 w 306"/>
                  <a:gd name="T5" fmla="*/ 13 h 240"/>
                  <a:gd name="T6" fmla="*/ 21 w 306"/>
                  <a:gd name="T7" fmla="*/ 0 h 240"/>
                  <a:gd name="T8" fmla="*/ 0 w 306"/>
                  <a:gd name="T9" fmla="*/ 1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618" name="AutoShape 387"/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202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23619" name="AutoShape 388"/>
              <p:cNvSpPr>
                <a:spLocks noChangeArrowheads="1"/>
              </p:cNvSpPr>
              <p:nvPr/>
            </p:nvSpPr>
            <p:spPr bwMode="auto">
              <a:xfrm>
                <a:off x="4208" y="2711"/>
                <a:ext cx="1066" cy="8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23620" name="Oval 389"/>
              <p:cNvSpPr>
                <a:spLocks noChangeArrowheads="1"/>
              </p:cNvSpPr>
              <p:nvPr/>
            </p:nvSpPr>
            <p:spPr bwMode="auto">
              <a:xfrm>
                <a:off x="4307" y="2383"/>
                <a:ext cx="161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23621" name="Oval 390"/>
              <p:cNvSpPr>
                <a:spLocks noChangeArrowheads="1"/>
              </p:cNvSpPr>
              <p:nvPr/>
            </p:nvSpPr>
            <p:spPr bwMode="auto">
              <a:xfrm>
                <a:off x="4487" y="2383"/>
                <a:ext cx="161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22" name="Oval 391"/>
              <p:cNvSpPr>
                <a:spLocks noChangeArrowheads="1"/>
              </p:cNvSpPr>
              <p:nvPr/>
            </p:nvSpPr>
            <p:spPr bwMode="auto">
              <a:xfrm>
                <a:off x="4660" y="2379"/>
                <a:ext cx="161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23623" name="Rectangle 392"/>
              <p:cNvSpPr>
                <a:spLocks noChangeArrowheads="1"/>
              </p:cNvSpPr>
              <p:nvPr/>
            </p:nvSpPr>
            <p:spPr bwMode="auto">
              <a:xfrm>
                <a:off x="5063" y="1833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sp>
          <p:nvSpPr>
            <p:cNvPr id="23585" name="Line 393"/>
            <p:cNvSpPr>
              <a:spLocks noChangeShapeType="1"/>
            </p:cNvSpPr>
            <p:nvPr/>
          </p:nvSpPr>
          <p:spPr bwMode="auto">
            <a:xfrm flipH="1">
              <a:off x="3941763" y="3051175"/>
              <a:ext cx="854075" cy="50323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3587" name="Group 395"/>
            <p:cNvGrpSpPr>
              <a:grpSpLocks/>
            </p:cNvGrpSpPr>
            <p:nvPr/>
          </p:nvGrpSpPr>
          <p:grpSpPr bwMode="auto">
            <a:xfrm>
              <a:off x="657225" y="2566988"/>
              <a:ext cx="784225" cy="665162"/>
              <a:chOff x="-44" y="1473"/>
              <a:chExt cx="981" cy="1105"/>
            </a:xfrm>
          </p:grpSpPr>
          <p:pic>
            <p:nvPicPr>
              <p:cNvPr id="23598" name="Picture 3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99" name="Freeform 39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0045 w 356"/>
                  <a:gd name="T3" fmla="*/ 645 h 368"/>
                  <a:gd name="T4" fmla="*/ 11917 w 356"/>
                  <a:gd name="T5" fmla="*/ 13448 h 368"/>
                  <a:gd name="T6" fmla="*/ 2626 w 356"/>
                  <a:gd name="T7" fmla="*/ 1681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23588" name="Group 398"/>
            <p:cNvGrpSpPr>
              <a:grpSpLocks/>
            </p:cNvGrpSpPr>
            <p:nvPr/>
          </p:nvGrpSpPr>
          <p:grpSpPr bwMode="auto">
            <a:xfrm>
              <a:off x="1084263" y="3016250"/>
              <a:ext cx="784225" cy="665163"/>
              <a:chOff x="-44" y="1473"/>
              <a:chExt cx="981" cy="1105"/>
            </a:xfrm>
          </p:grpSpPr>
          <p:pic>
            <p:nvPicPr>
              <p:cNvPr id="23596" name="Picture 39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97" name="Freeform 40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0045 w 356"/>
                  <a:gd name="T3" fmla="*/ 645 h 368"/>
                  <a:gd name="T4" fmla="*/ 11917 w 356"/>
                  <a:gd name="T5" fmla="*/ 13448 h 368"/>
                  <a:gd name="T6" fmla="*/ 2626 w 356"/>
                  <a:gd name="T7" fmla="*/ 1681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23589" name="Group 401"/>
            <p:cNvGrpSpPr>
              <a:grpSpLocks/>
            </p:cNvGrpSpPr>
            <p:nvPr/>
          </p:nvGrpSpPr>
          <p:grpSpPr bwMode="auto">
            <a:xfrm>
              <a:off x="1746250" y="3592513"/>
              <a:ext cx="784225" cy="665162"/>
              <a:chOff x="-44" y="1473"/>
              <a:chExt cx="981" cy="1105"/>
            </a:xfrm>
          </p:grpSpPr>
          <p:pic>
            <p:nvPicPr>
              <p:cNvPr id="23594" name="Picture 40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95" name="Freeform 40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0045 w 356"/>
                  <a:gd name="T3" fmla="*/ 645 h 368"/>
                  <a:gd name="T4" fmla="*/ 11917 w 356"/>
                  <a:gd name="T5" fmla="*/ 13448 h 368"/>
                  <a:gd name="T6" fmla="*/ 2626 w 356"/>
                  <a:gd name="T7" fmla="*/ 1681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23590" name="Group 404"/>
            <p:cNvGrpSpPr>
              <a:grpSpLocks/>
            </p:cNvGrpSpPr>
            <p:nvPr/>
          </p:nvGrpSpPr>
          <p:grpSpPr bwMode="auto">
            <a:xfrm>
              <a:off x="2366963" y="3606800"/>
              <a:ext cx="784225" cy="665163"/>
              <a:chOff x="-44" y="1473"/>
              <a:chExt cx="981" cy="1105"/>
            </a:xfrm>
          </p:grpSpPr>
          <p:pic>
            <p:nvPicPr>
              <p:cNvPr id="23592" name="Picture 40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93" name="Freeform 40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0045 w 356"/>
                  <a:gd name="T3" fmla="*/ 645 h 368"/>
                  <a:gd name="T4" fmla="*/ 11917 w 356"/>
                  <a:gd name="T5" fmla="*/ 13448 h 368"/>
                  <a:gd name="T6" fmla="*/ 2626 w 356"/>
                  <a:gd name="T7" fmla="*/ 1681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0"/>
          <p:cNvSpPr txBox="1">
            <a:spLocks/>
          </p:cNvSpPr>
          <p:nvPr/>
        </p:nvSpPr>
        <p:spPr bwMode="auto">
          <a:xfrm>
            <a:off x="885371" y="198437"/>
            <a:ext cx="8444367" cy="125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b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l-GR" altLang="el-GR" sz="4000" b="0" kern="0" dirty="0" smtClean="0"/>
              <a:t>Παρένθεση</a:t>
            </a:r>
            <a:r>
              <a:rPr lang="en-US" altLang="el-GR" sz="4000" b="0" kern="0" dirty="0" smtClean="0"/>
              <a:t> I</a:t>
            </a:r>
            <a:r>
              <a:rPr lang="el-GR" altLang="el-GR" sz="4000" b="0" kern="0" dirty="0" smtClean="0"/>
              <a:t>: </a:t>
            </a:r>
            <a:r>
              <a:rPr lang="en-US" altLang="el-GR" sz="4000" b="0" kern="0" dirty="0" smtClean="0"/>
              <a:t>Gigabit Ethernet</a:t>
            </a:r>
          </a:p>
        </p:txBody>
      </p:sp>
      <p:pic>
        <p:nvPicPr>
          <p:cNvPr id="4" name="Picture 5" descr="4-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25" y="2160588"/>
            <a:ext cx="8902700" cy="1709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87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0"/>
          <p:cNvSpPr txBox="1">
            <a:spLocks/>
          </p:cNvSpPr>
          <p:nvPr/>
        </p:nvSpPr>
        <p:spPr bwMode="auto">
          <a:xfrm>
            <a:off x="885371" y="198437"/>
            <a:ext cx="8444367" cy="125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b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l-GR" altLang="el-GR" sz="4000" b="0" kern="0" dirty="0" smtClean="0"/>
              <a:t>Παρένθεση</a:t>
            </a:r>
            <a:r>
              <a:rPr lang="en-US" altLang="el-GR" sz="4000" b="0" kern="0" dirty="0" smtClean="0"/>
              <a:t> II</a:t>
            </a:r>
            <a:r>
              <a:rPr lang="el-GR" altLang="el-GR" sz="4000" b="0" kern="0" dirty="0" smtClean="0"/>
              <a:t>: </a:t>
            </a:r>
            <a:r>
              <a:rPr lang="en-US" altLang="el-GR" sz="4000" b="0" kern="0" dirty="0" smtClean="0"/>
              <a:t>10Gbps Ethernet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10" y="2000250"/>
            <a:ext cx="8175040" cy="31378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30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64621"/>
            <a:ext cx="7042150" cy="44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50"/>
          <p:cNvSpPr txBox="1">
            <a:spLocks/>
          </p:cNvSpPr>
          <p:nvPr/>
        </p:nvSpPr>
        <p:spPr bwMode="auto">
          <a:xfrm>
            <a:off x="885371" y="198437"/>
            <a:ext cx="8444367" cy="125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b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l-GR" sz="4000" b="0" kern="0" dirty="0" smtClean="0"/>
              <a:t>10Gbps Ethernet</a:t>
            </a:r>
            <a:r>
              <a:rPr lang="el-GR" altLang="el-GR" sz="4000" b="0" kern="0" dirty="0" smtClean="0"/>
              <a:t>: Συνδέσεις Κορμού προς </a:t>
            </a:r>
            <a:r>
              <a:rPr lang="en-US" altLang="el-GR" sz="4000" b="0" kern="0" dirty="0" smtClean="0"/>
              <a:t>Data Centers</a:t>
            </a:r>
          </a:p>
        </p:txBody>
      </p:sp>
    </p:spTree>
    <p:extLst>
      <p:ext uri="{BB962C8B-B14F-4D97-AF65-F5344CB8AC3E}">
        <p14:creationId xmlns:p14="http://schemas.microsoft.com/office/powerpoint/2010/main" val="812520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69863"/>
            <a:ext cx="8483600" cy="98425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Δίκτυα Ασύρματης Πρόσβασης</a:t>
            </a:r>
            <a:endParaRPr lang="en-US" altLang="el-GR" dirty="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11200" y="1233714"/>
            <a:ext cx="8897256" cy="127725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400"/>
              </a:spcBef>
              <a:buSzPct val="75000"/>
            </a:pPr>
            <a:r>
              <a:rPr lang="el-GR" altLang="el-GR" dirty="0" smtClean="0">
                <a:solidFill>
                  <a:srgbClr val="FF0000"/>
                </a:solidFill>
              </a:rPr>
              <a:t>διαμοιραζόμενο</a:t>
            </a:r>
            <a:r>
              <a:rPr lang="el-GR" altLang="el-GR" dirty="0" smtClean="0"/>
              <a:t> </a:t>
            </a:r>
            <a:r>
              <a:rPr lang="el-GR" altLang="el-GR" dirty="0" smtClean="0">
                <a:solidFill>
                  <a:srgbClr val="FF0000"/>
                </a:solidFill>
              </a:rPr>
              <a:t>(</a:t>
            </a:r>
            <a:r>
              <a:rPr lang="en-US" altLang="el-GR" dirty="0" smtClean="0">
                <a:solidFill>
                  <a:srgbClr val="FF0000"/>
                </a:solidFill>
              </a:rPr>
              <a:t>shared</a:t>
            </a:r>
            <a:r>
              <a:rPr lang="el-GR" altLang="el-GR" dirty="0" smtClean="0">
                <a:solidFill>
                  <a:srgbClr val="FF0000"/>
                </a:solidFill>
              </a:rPr>
              <a:t>)</a:t>
            </a:r>
            <a:r>
              <a:rPr lang="el-GR" altLang="el-GR" dirty="0" smtClean="0"/>
              <a:t> δίκτυο ασύρματης πρόσβασης συνδέει τα υπολογιστικ</a:t>
            </a:r>
            <a:r>
              <a:rPr lang="el-GR" altLang="el-GR" dirty="0"/>
              <a:t>ά</a:t>
            </a:r>
            <a:r>
              <a:rPr lang="el-GR" altLang="el-GR" dirty="0" smtClean="0"/>
              <a:t> συστήματα στο δρομολογητή</a:t>
            </a:r>
            <a:endParaRPr lang="en-US" altLang="el-GR" dirty="0" smtClean="0"/>
          </a:p>
          <a:p>
            <a:pPr lvl="1" eaLnBrk="1" hangingPunct="1">
              <a:spcBef>
                <a:spcPts val="400"/>
              </a:spcBef>
            </a:pPr>
            <a:r>
              <a:rPr lang="el-GR" altLang="el-GR" dirty="0" smtClean="0"/>
              <a:t>μέσω σταθμού βάσης, πιο γνωστό και ως </a:t>
            </a:r>
            <a:r>
              <a:rPr lang="ja-JP" altLang="en-US" dirty="0" smtClean="0">
                <a:ea typeface="MS PGothic" pitchFamily="34" charset="-128"/>
              </a:rPr>
              <a:t>“</a:t>
            </a:r>
            <a:r>
              <a:rPr lang="en-US" altLang="ja-JP" dirty="0" smtClean="0">
                <a:ea typeface="MS PGothic" pitchFamily="34" charset="-128"/>
              </a:rPr>
              <a:t>access point</a:t>
            </a:r>
            <a:r>
              <a:rPr lang="ja-JP" altLang="en-US" dirty="0" smtClean="0">
                <a:ea typeface="MS PGothic" pitchFamily="34" charset="-128"/>
              </a:rPr>
              <a:t>”</a:t>
            </a:r>
            <a:endParaRPr lang="en-US" altLang="el-GR" dirty="0" smtClean="0"/>
          </a:p>
        </p:txBody>
      </p:sp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369888" y="2636659"/>
            <a:ext cx="4419600" cy="160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l-GR" altLang="el-GR" i="1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Ασύρματα</a:t>
            </a:r>
            <a:r>
              <a:rPr lang="en-US" altLang="el-GR" i="1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 LANs:</a:t>
            </a:r>
          </a:p>
          <a:p>
            <a:pPr marL="536575" lvl="1" indent="-536575" defTabSz="762000">
              <a:spcBef>
                <a:spcPts val="600"/>
              </a:spcBef>
              <a:spcAft>
                <a:spcPts val="0"/>
              </a:spcAft>
            </a:pPr>
            <a:r>
              <a:rPr lang="el-GR" altLang="el-GR" b="0" dirty="0">
                <a:latin typeface="+mn-lt"/>
                <a:cs typeface="+mn-cs"/>
              </a:rPr>
              <a:t>Μέσα σε κτίρια</a:t>
            </a:r>
            <a:r>
              <a:rPr lang="en-US" altLang="el-GR" b="0" dirty="0">
                <a:latin typeface="+mn-lt"/>
                <a:cs typeface="+mn-cs"/>
              </a:rPr>
              <a:t> (</a:t>
            </a:r>
            <a:r>
              <a:rPr lang="el-GR" altLang="el-GR" b="0" dirty="0">
                <a:latin typeface="+mn-lt"/>
                <a:cs typeface="+mn-cs"/>
              </a:rPr>
              <a:t>&lt;30</a:t>
            </a:r>
            <a:r>
              <a:rPr lang="en-US" altLang="el-GR" b="0" dirty="0">
                <a:latin typeface="+mn-lt"/>
                <a:cs typeface="+mn-cs"/>
              </a:rPr>
              <a:t>m)</a:t>
            </a:r>
            <a:endParaRPr lang="el-GR" altLang="el-GR" b="0" dirty="0">
              <a:latin typeface="+mn-lt"/>
              <a:cs typeface="+mn-cs"/>
            </a:endParaRPr>
          </a:p>
          <a:p>
            <a:pPr marL="536575" lvl="1" indent="-536575" defTabSz="762000">
              <a:spcBef>
                <a:spcPts val="600"/>
              </a:spcBef>
              <a:spcAft>
                <a:spcPts val="0"/>
              </a:spcAft>
            </a:pPr>
            <a:r>
              <a:rPr lang="en-US" altLang="el-GR" b="0" dirty="0">
                <a:latin typeface="+mn-lt"/>
                <a:cs typeface="+mn-cs"/>
              </a:rPr>
              <a:t>802.11b/g (</a:t>
            </a:r>
            <a:r>
              <a:rPr lang="en-US" altLang="el-GR" b="0" dirty="0" err="1">
                <a:latin typeface="+mn-lt"/>
                <a:cs typeface="+mn-cs"/>
              </a:rPr>
              <a:t>WiFi</a:t>
            </a:r>
            <a:r>
              <a:rPr lang="en-US" altLang="el-GR" b="0" dirty="0">
                <a:latin typeface="+mn-lt"/>
                <a:cs typeface="+mn-cs"/>
              </a:rPr>
              <a:t>): </a:t>
            </a:r>
            <a:r>
              <a:rPr lang="el-GR" altLang="el-GR" b="0" dirty="0">
                <a:latin typeface="+mn-lt"/>
                <a:cs typeface="+mn-cs"/>
              </a:rPr>
              <a:t>ρυθμός μετάδοσης </a:t>
            </a:r>
            <a:r>
              <a:rPr lang="en-US" altLang="el-GR" b="0" dirty="0">
                <a:latin typeface="+mn-lt"/>
                <a:cs typeface="+mn-cs"/>
              </a:rPr>
              <a:t>11, 54 Mbps</a:t>
            </a:r>
          </a:p>
        </p:txBody>
      </p:sp>
      <p:sp>
        <p:nvSpPr>
          <p:cNvPr id="24583" name="Rectangle 3"/>
          <p:cNvSpPr>
            <a:spLocks noChangeArrowheads="1"/>
          </p:cNvSpPr>
          <p:nvPr/>
        </p:nvSpPr>
        <p:spPr bwMode="auto">
          <a:xfrm>
            <a:off x="4789489" y="2525487"/>
            <a:ext cx="4978626" cy="231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None/>
            </a:pPr>
            <a:r>
              <a:rPr lang="el-GR" altLang="el-GR" sz="2000" i="1" dirty="0">
                <a:solidFill>
                  <a:srgbClr val="FF0000"/>
                </a:solidFill>
                <a:latin typeface="+mn-lt"/>
                <a:ea typeface="MS PGothic" pitchFamily="34" charset="-128"/>
              </a:rPr>
              <a:t>Ασύρματη πρόσβαση ευρείας </a:t>
            </a:r>
            <a:r>
              <a:rPr lang="el-GR" altLang="el-GR" sz="2000" i="1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περιοχής (</a:t>
            </a:r>
            <a:r>
              <a:rPr lang="en-US" altLang="el-GR" sz="2000" i="1" dirty="0">
                <a:solidFill>
                  <a:srgbClr val="FF0000"/>
                </a:solidFill>
                <a:latin typeface="+mn-lt"/>
                <a:ea typeface="MS PGothic" pitchFamily="34" charset="-128"/>
              </a:rPr>
              <a:t>wide-area wireless access</a:t>
            </a:r>
            <a:r>
              <a:rPr lang="el-GR" altLang="el-GR" sz="2000" i="1" dirty="0">
                <a:solidFill>
                  <a:srgbClr val="FF0000"/>
                </a:solidFill>
                <a:latin typeface="+mn-lt"/>
                <a:ea typeface="MS PGothic" pitchFamily="34" charset="-128"/>
              </a:rPr>
              <a:t>)</a:t>
            </a:r>
            <a:endParaRPr lang="en-US" altLang="el-GR" sz="2000" i="1" dirty="0">
              <a:solidFill>
                <a:srgbClr val="FF0000"/>
              </a:solidFill>
              <a:latin typeface="+mn-lt"/>
              <a:ea typeface="MS PGothic" pitchFamily="34" charset="-128"/>
            </a:endParaRPr>
          </a:p>
          <a:p>
            <a:pPr marL="363538" lvl="1" indent="-363538" defTabSz="76200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lang="el-GR" altLang="el-GR" b="0" dirty="0">
                <a:latin typeface="+mn-lt"/>
                <a:cs typeface="+mn-cs"/>
              </a:rPr>
              <a:t>Παρέχεται από τις εταιρείες κινητής τηλεφωνίας ,</a:t>
            </a:r>
            <a:r>
              <a:rPr lang="en-US" altLang="el-GR" b="0" dirty="0">
                <a:latin typeface="+mn-lt"/>
                <a:cs typeface="+mn-cs"/>
              </a:rPr>
              <a:t>10</a:t>
            </a:r>
            <a:r>
              <a:rPr lang="en-US" altLang="ja-JP" b="0" dirty="0">
                <a:latin typeface="+mn-lt"/>
                <a:cs typeface="+mn-cs"/>
              </a:rPr>
              <a:t>s km</a:t>
            </a:r>
            <a:endParaRPr lang="el-GR" altLang="el-GR" b="0" dirty="0">
              <a:latin typeface="+mn-lt"/>
              <a:cs typeface="+mn-cs"/>
            </a:endParaRPr>
          </a:p>
          <a:p>
            <a:pPr marL="363538" lvl="1" indent="-363538" defTabSz="76200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lang="el-GR" altLang="el-GR" b="0" dirty="0">
                <a:latin typeface="+mn-lt"/>
                <a:cs typeface="+mn-cs"/>
              </a:rPr>
              <a:t>μεταξύ </a:t>
            </a:r>
            <a:r>
              <a:rPr lang="en-US" altLang="el-GR" b="0" dirty="0">
                <a:latin typeface="+mn-lt"/>
                <a:cs typeface="+mn-cs"/>
              </a:rPr>
              <a:t>1 </a:t>
            </a:r>
            <a:r>
              <a:rPr lang="el-GR" altLang="el-GR" b="0" dirty="0">
                <a:latin typeface="+mn-lt"/>
                <a:cs typeface="+mn-cs"/>
              </a:rPr>
              <a:t>και </a:t>
            </a:r>
            <a:r>
              <a:rPr lang="en-US" altLang="el-GR" b="0" dirty="0">
                <a:latin typeface="+mn-lt"/>
                <a:cs typeface="+mn-cs"/>
              </a:rPr>
              <a:t>10 Mbps </a:t>
            </a:r>
          </a:p>
          <a:p>
            <a:pPr marL="363538" lvl="1" indent="-363538" defTabSz="76200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el-GR" b="0" dirty="0">
                <a:latin typeface="+mn-lt"/>
                <a:cs typeface="+mn-cs"/>
              </a:rPr>
              <a:t>3G, 4G:  LTE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1013294" y="4117117"/>
            <a:ext cx="2697741" cy="2018745"/>
            <a:chOff x="1038225" y="3536950"/>
            <a:chExt cx="2697741" cy="2018745"/>
          </a:xfrm>
        </p:grpSpPr>
        <p:grpSp>
          <p:nvGrpSpPr>
            <p:cNvPr id="24584" name="Group 85"/>
            <p:cNvGrpSpPr>
              <a:grpSpLocks/>
            </p:cNvGrpSpPr>
            <p:nvPr/>
          </p:nvGrpSpPr>
          <p:grpSpPr bwMode="auto">
            <a:xfrm>
              <a:off x="1038225" y="3536950"/>
              <a:ext cx="2695575" cy="1562100"/>
              <a:chOff x="2889" y="1631"/>
              <a:chExt cx="980" cy="743"/>
            </a:xfrm>
          </p:grpSpPr>
          <p:sp>
            <p:nvSpPr>
              <p:cNvPr id="24686" name="Rectangle 86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24687" name="AutoShape 87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solidFill>
                    <a:srgbClr val="00CCFF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4585" name="Line 110"/>
            <p:cNvSpPr>
              <a:spLocks noChangeShapeType="1"/>
            </p:cNvSpPr>
            <p:nvPr/>
          </p:nvSpPr>
          <p:spPr bwMode="auto">
            <a:xfrm>
              <a:off x="2820988" y="4941888"/>
              <a:ext cx="0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586" name="Line 116"/>
            <p:cNvSpPr>
              <a:spLocks noChangeShapeType="1"/>
            </p:cNvSpPr>
            <p:nvPr/>
          </p:nvSpPr>
          <p:spPr bwMode="auto">
            <a:xfrm flipV="1">
              <a:off x="2170113" y="4806950"/>
              <a:ext cx="311150" cy="4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4587" name="Group 228"/>
            <p:cNvGrpSpPr>
              <a:grpSpLocks/>
            </p:cNvGrpSpPr>
            <p:nvPr/>
          </p:nvGrpSpPr>
          <p:grpSpPr bwMode="auto">
            <a:xfrm>
              <a:off x="2470150" y="4649788"/>
              <a:ext cx="722313" cy="284162"/>
              <a:chOff x="4650" y="1129"/>
              <a:chExt cx="246" cy="95"/>
            </a:xfrm>
          </p:grpSpPr>
          <p:sp>
            <p:nvSpPr>
              <p:cNvPr id="2467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2467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2468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24681" name="Group 23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4684" name="Freeform 2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85" name="Freeform 2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4682" name="Line 23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683" name="Line 23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4588" name="Group 246"/>
            <p:cNvGrpSpPr>
              <a:grpSpLocks/>
            </p:cNvGrpSpPr>
            <p:nvPr/>
          </p:nvGrpSpPr>
          <p:grpSpPr bwMode="auto">
            <a:xfrm>
              <a:off x="1654175" y="4416425"/>
              <a:ext cx="935038" cy="588963"/>
              <a:chOff x="2967" y="478"/>
              <a:chExt cx="788" cy="625"/>
            </a:xfrm>
          </p:grpSpPr>
          <p:pic>
            <p:nvPicPr>
              <p:cNvPr id="24676" name="Picture 247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77" name="Picture 248" descr="antenna_radiation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589" name="Group 390"/>
            <p:cNvGrpSpPr>
              <a:grpSpLocks/>
            </p:cNvGrpSpPr>
            <p:nvPr/>
          </p:nvGrpSpPr>
          <p:grpSpPr bwMode="auto">
            <a:xfrm>
              <a:off x="1562100" y="3648075"/>
              <a:ext cx="819150" cy="682625"/>
              <a:chOff x="877" y="1008"/>
              <a:chExt cx="2747" cy="2591"/>
            </a:xfrm>
          </p:grpSpPr>
          <p:pic>
            <p:nvPicPr>
              <p:cNvPr id="24653" name="Picture 391" descr="antenna_stylize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54" name="Picture 392" descr="laptop_keyboar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655" name="Freeform 393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6 w 2982"/>
                  <a:gd name="T5" fmla="*/ 2 h 2442"/>
                  <a:gd name="T6" fmla="*/ 7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24656" name="Picture 394" descr="scree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657" name="Freeform 395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6 w 2528"/>
                  <a:gd name="T3" fmla="*/ 1 h 455"/>
                  <a:gd name="T4" fmla="*/ 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658" name="Freeform 396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2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659" name="Freeform 397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 w 756"/>
                  <a:gd name="T1" fmla="*/ 0 h 2184"/>
                  <a:gd name="T2" fmla="*/ 1 w 756"/>
                  <a:gd name="T3" fmla="*/ 2 h 2184"/>
                  <a:gd name="T4" fmla="*/ 0 w 756"/>
                  <a:gd name="T5" fmla="*/ 2 h 2184"/>
                  <a:gd name="T6" fmla="*/ 1 w 756"/>
                  <a:gd name="T7" fmla="*/ 1 h 2184"/>
                  <a:gd name="T8" fmla="*/ 2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660" name="Freeform 398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6 w 2773"/>
                  <a:gd name="T5" fmla="*/ 1 h 738"/>
                  <a:gd name="T6" fmla="*/ 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661" name="Freeform 399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 w 637"/>
                  <a:gd name="T1" fmla="*/ 0 h 1659"/>
                  <a:gd name="T2" fmla="*/ 5 w 637"/>
                  <a:gd name="T3" fmla="*/ 0 h 1659"/>
                  <a:gd name="T4" fmla="*/ 1 w 637"/>
                  <a:gd name="T5" fmla="*/ 30 h 1659"/>
                  <a:gd name="T6" fmla="*/ 0 w 637"/>
                  <a:gd name="T7" fmla="*/ 29 h 1659"/>
                  <a:gd name="T8" fmla="*/ 5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662" name="Freeform 400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9 w 2216"/>
                  <a:gd name="T5" fmla="*/ 10 h 550"/>
                  <a:gd name="T6" fmla="*/ 19 w 2216"/>
                  <a:gd name="T7" fmla="*/ 9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4663" name="Group 401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4670" name="Freeform 402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71" name="Freeform 403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72" name="Freeform 404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73" name="Freeform 405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74" name="Freeform 406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75" name="Freeform 407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4664" name="Freeform 408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4 h 792"/>
                  <a:gd name="T2" fmla="*/ 4 w 990"/>
                  <a:gd name="T3" fmla="*/ 0 h 792"/>
                  <a:gd name="T4" fmla="*/ 4 w 990"/>
                  <a:gd name="T5" fmla="*/ 1 h 792"/>
                  <a:gd name="T6" fmla="*/ 0 w 990"/>
                  <a:gd name="T7" fmla="*/ 4 h 792"/>
                  <a:gd name="T8" fmla="*/ 1 w 990"/>
                  <a:gd name="T9" fmla="*/ 4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665" name="Freeform 409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 w 2532"/>
                  <a:gd name="T5" fmla="*/ 4 h 723"/>
                  <a:gd name="T6" fmla="*/ 9 w 2532"/>
                  <a:gd name="T7" fmla="*/ 4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666" name="Freeform 410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667" name="Freeform 411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 w 1176"/>
                  <a:gd name="T1" fmla="*/ 0 h 606"/>
                  <a:gd name="T2" fmla="*/ 0 w 1176"/>
                  <a:gd name="T3" fmla="*/ 3 h 606"/>
                  <a:gd name="T4" fmla="*/ 1 w 1176"/>
                  <a:gd name="T5" fmla="*/ 3 h 606"/>
                  <a:gd name="T6" fmla="*/ 4 w 1176"/>
                  <a:gd name="T7" fmla="*/ 1 h 606"/>
                  <a:gd name="T8" fmla="*/ 4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668" name="Freeform 412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4 w 2532"/>
                  <a:gd name="T5" fmla="*/ 2 h 723"/>
                  <a:gd name="T6" fmla="*/ 4 w 2532"/>
                  <a:gd name="T7" fmla="*/ 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669" name="Freeform 413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 h 723"/>
                  <a:gd name="T6" fmla="*/ 0 w 2532"/>
                  <a:gd name="T7" fmla="*/ 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4591" name="Text Box 446"/>
            <p:cNvSpPr txBox="1">
              <a:spLocks noChangeArrowheads="1"/>
            </p:cNvSpPr>
            <p:nvPr/>
          </p:nvSpPr>
          <p:spPr bwMode="auto">
            <a:xfrm>
              <a:off x="2007609" y="5186363"/>
              <a:ext cx="17283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800" i="1" dirty="0" smtClean="0">
                  <a:ea typeface="MS PGothic" pitchFamily="34" charset="-128"/>
                </a:rPr>
                <a:t>προς </a:t>
              </a:r>
              <a:r>
                <a:rPr lang="en-US" altLang="el-GR" sz="1800" i="1" dirty="0" smtClean="0">
                  <a:ea typeface="MS PGothic" pitchFamily="34" charset="-128"/>
                </a:rPr>
                <a:t>Internet</a:t>
              </a:r>
              <a:endParaRPr lang="en-US" altLang="el-GR" sz="1800" i="1" dirty="0">
                <a:ea typeface="MS PGothic" pitchFamily="34" charset="-128"/>
              </a:endParaRPr>
            </a:p>
          </p:txBody>
        </p:sp>
      </p:grpSp>
      <p:grpSp>
        <p:nvGrpSpPr>
          <p:cNvPr id="2" name="Ομάδα 1"/>
          <p:cNvGrpSpPr/>
          <p:nvPr/>
        </p:nvGrpSpPr>
        <p:grpSpPr>
          <a:xfrm>
            <a:off x="5587589" y="4330850"/>
            <a:ext cx="3184795" cy="2182257"/>
            <a:chOff x="5575300" y="4071938"/>
            <a:chExt cx="3184795" cy="2182257"/>
          </a:xfrm>
        </p:grpSpPr>
        <p:grpSp>
          <p:nvGrpSpPr>
            <p:cNvPr id="24590" name="Group 445"/>
            <p:cNvGrpSpPr>
              <a:grpSpLocks/>
            </p:cNvGrpSpPr>
            <p:nvPr/>
          </p:nvGrpSpPr>
          <p:grpSpPr bwMode="auto">
            <a:xfrm>
              <a:off x="5575300" y="4071938"/>
              <a:ext cx="2935288" cy="1951037"/>
              <a:chOff x="3652" y="2846"/>
              <a:chExt cx="1253" cy="934"/>
            </a:xfrm>
          </p:grpSpPr>
          <p:sp>
            <p:nvSpPr>
              <p:cNvPr id="24594" name="Freeform 84"/>
              <p:cNvSpPr>
                <a:spLocks/>
              </p:cNvSpPr>
              <p:nvPr/>
            </p:nvSpPr>
            <p:spPr bwMode="auto">
              <a:xfrm>
                <a:off x="3652" y="2949"/>
                <a:ext cx="1094" cy="675"/>
              </a:xfrm>
              <a:custGeom>
                <a:avLst/>
                <a:gdLst>
                  <a:gd name="T0" fmla="*/ 1244 w 1036"/>
                  <a:gd name="T1" fmla="*/ 11 h 675"/>
                  <a:gd name="T2" fmla="*/ 751 w 1036"/>
                  <a:gd name="T3" fmla="*/ 53 h 675"/>
                  <a:gd name="T4" fmla="*/ 397 w 1036"/>
                  <a:gd name="T5" fmla="*/ 129 h 675"/>
                  <a:gd name="T6" fmla="*/ 295 w 1036"/>
                  <a:gd name="T7" fmla="*/ 229 h 675"/>
                  <a:gd name="T8" fmla="*/ 41 w 1036"/>
                  <a:gd name="T9" fmla="*/ 297 h 675"/>
                  <a:gd name="T10" fmla="*/ 33 w 1036"/>
                  <a:gd name="T11" fmla="*/ 459 h 675"/>
                  <a:gd name="T12" fmla="*/ 253 w 1036"/>
                  <a:gd name="T13" fmla="*/ 489 h 675"/>
                  <a:gd name="T14" fmla="*/ 883 w 1036"/>
                  <a:gd name="T15" fmla="*/ 489 h 675"/>
                  <a:gd name="T16" fmla="*/ 1149 w 1036"/>
                  <a:gd name="T17" fmla="*/ 555 h 675"/>
                  <a:gd name="T18" fmla="*/ 1446 w 1036"/>
                  <a:gd name="T19" fmla="*/ 657 h 675"/>
                  <a:gd name="T20" fmla="*/ 1672 w 1036"/>
                  <a:gd name="T21" fmla="*/ 661 h 675"/>
                  <a:gd name="T22" fmla="*/ 1829 w 1036"/>
                  <a:gd name="T23" fmla="*/ 603 h 675"/>
                  <a:gd name="T24" fmla="*/ 1908 w 1036"/>
                  <a:gd name="T25" fmla="*/ 445 h 675"/>
                  <a:gd name="T26" fmla="*/ 1957 w 1036"/>
                  <a:gd name="T27" fmla="*/ 291 h 675"/>
                  <a:gd name="T28" fmla="*/ 1963 w 1036"/>
                  <a:gd name="T29" fmla="*/ 107 h 675"/>
                  <a:gd name="T30" fmla="*/ 1795 w 1036"/>
                  <a:gd name="T31" fmla="*/ 17 h 675"/>
                  <a:gd name="T32" fmla="*/ 1491 w 1036"/>
                  <a:gd name="T33" fmla="*/ 3 h 675"/>
                  <a:gd name="T34" fmla="*/ 1244 w 1036"/>
                  <a:gd name="T35" fmla="*/ 11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595" name="Line 93"/>
              <p:cNvSpPr>
                <a:spLocks noChangeShapeType="1"/>
              </p:cNvSpPr>
              <p:nvPr/>
            </p:nvSpPr>
            <p:spPr bwMode="auto">
              <a:xfrm>
                <a:off x="4337" y="3386"/>
                <a:ext cx="96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24596" name="Picture 133" descr="car_icon_small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0" y="2956"/>
                <a:ext cx="53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4597" name="Group 134"/>
              <p:cNvGrpSpPr>
                <a:grpSpLocks/>
              </p:cNvGrpSpPr>
              <p:nvPr/>
            </p:nvGrpSpPr>
            <p:grpSpPr bwMode="auto">
              <a:xfrm>
                <a:off x="3911" y="2846"/>
                <a:ext cx="262" cy="243"/>
                <a:chOff x="2751" y="1851"/>
                <a:chExt cx="462" cy="478"/>
              </a:xfrm>
            </p:grpSpPr>
            <p:pic>
              <p:nvPicPr>
                <p:cNvPr id="24651" name="Picture 135" descr="iphone_stylized_small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8" y="1922"/>
                  <a:ext cx="152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652" name="Picture 136" descr="antenna_radiation_stylized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51" y="1851"/>
                  <a:ext cx="462" cy="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4598" name="Group 252"/>
              <p:cNvGrpSpPr>
                <a:grpSpLocks/>
              </p:cNvGrpSpPr>
              <p:nvPr/>
            </p:nvGrpSpPr>
            <p:grpSpPr bwMode="auto">
              <a:xfrm>
                <a:off x="4193" y="3034"/>
                <a:ext cx="288" cy="398"/>
                <a:chOff x="742" y="2409"/>
                <a:chExt cx="576" cy="881"/>
              </a:xfrm>
            </p:grpSpPr>
            <p:grpSp>
              <p:nvGrpSpPr>
                <p:cNvPr id="24633" name="Group 253"/>
                <p:cNvGrpSpPr>
                  <a:grpSpLocks/>
                </p:cNvGrpSpPr>
                <p:nvPr/>
              </p:nvGrpSpPr>
              <p:grpSpPr bwMode="auto">
                <a:xfrm>
                  <a:off x="832" y="2643"/>
                  <a:ext cx="376" cy="647"/>
                  <a:chOff x="3130" y="3288"/>
                  <a:chExt cx="410" cy="742"/>
                </a:xfrm>
              </p:grpSpPr>
              <p:sp>
                <p:nvSpPr>
                  <p:cNvPr id="24636" name="Line 2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30" y="3288"/>
                    <a:ext cx="205" cy="67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24637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3335" y="3288"/>
                    <a:ext cx="205" cy="66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24638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3130" y="3957"/>
                    <a:ext cx="205" cy="7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24639" name="Line 2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35" y="3957"/>
                    <a:ext cx="205" cy="7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24640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3335" y="3303"/>
                    <a:ext cx="0" cy="72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24641" name="Line 2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30" y="3888"/>
                    <a:ext cx="205" cy="7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24642" name="Line 27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35" y="3888"/>
                    <a:ext cx="205" cy="6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24643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3217" y="3668"/>
                    <a:ext cx="118" cy="5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24644" name="Line 2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5" y="3668"/>
                    <a:ext cx="124" cy="5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24645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3178" y="3766"/>
                    <a:ext cx="152" cy="7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24646" name="Line 2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5" y="3781"/>
                    <a:ext cx="153" cy="6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24647" name="Line 2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5" y="3567"/>
                    <a:ext cx="78" cy="2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24648" name="Line 2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5" y="3428"/>
                    <a:ext cx="49" cy="2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24649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3247" y="3558"/>
                    <a:ext cx="95" cy="3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sp>
                <p:nvSpPr>
                  <p:cNvPr id="24650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3289" y="3422"/>
                    <a:ext cx="55" cy="3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pic>
              <p:nvPicPr>
                <p:cNvPr id="24634" name="Picture 269" descr="cell_tower_radiation copy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2" y="2409"/>
                  <a:ext cx="576" cy="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35" name="Oval 270"/>
                <p:cNvSpPr>
                  <a:spLocks noChangeArrowheads="1"/>
                </p:cNvSpPr>
                <p:nvPr/>
              </p:nvSpPr>
              <p:spPr bwMode="auto">
                <a:xfrm>
                  <a:off x="986" y="2597"/>
                  <a:ext cx="65" cy="67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24599" name="Group 342"/>
              <p:cNvGrpSpPr>
                <a:grpSpLocks/>
              </p:cNvGrpSpPr>
              <p:nvPr/>
            </p:nvGrpSpPr>
            <p:grpSpPr bwMode="auto">
              <a:xfrm>
                <a:off x="3715" y="3159"/>
                <a:ext cx="337" cy="257"/>
                <a:chOff x="877" y="1008"/>
                <a:chExt cx="2747" cy="2591"/>
              </a:xfrm>
            </p:grpSpPr>
            <p:pic>
              <p:nvPicPr>
                <p:cNvPr id="24610" name="Picture 343" descr="antenna_stylized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7" y="1008"/>
                  <a:ext cx="2725" cy="1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611" name="Picture 344" descr="laptop_keyboard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1009" y="2586"/>
                  <a:ext cx="2245" cy="1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12" name="Freeform 345"/>
                <p:cNvSpPr>
                  <a:spLocks/>
                </p:cNvSpPr>
                <p:nvPr/>
              </p:nvSpPr>
              <p:spPr bwMode="auto">
                <a:xfrm>
                  <a:off x="1753" y="1603"/>
                  <a:ext cx="1807" cy="1322"/>
                </a:xfrm>
                <a:custGeom>
                  <a:avLst/>
                  <a:gdLst>
                    <a:gd name="T0" fmla="*/ 1 w 2982"/>
                    <a:gd name="T1" fmla="*/ 0 h 2442"/>
                    <a:gd name="T2" fmla="*/ 0 w 2982"/>
                    <a:gd name="T3" fmla="*/ 1 h 2442"/>
                    <a:gd name="T4" fmla="*/ 6 w 2982"/>
                    <a:gd name="T5" fmla="*/ 2 h 2442"/>
                    <a:gd name="T6" fmla="*/ 7 w 2982"/>
                    <a:gd name="T7" fmla="*/ 1 h 2442"/>
                    <a:gd name="T8" fmla="*/ 1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pic>
              <p:nvPicPr>
                <p:cNvPr id="24613" name="Picture 346" descr="screen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42" y="1637"/>
                  <a:ext cx="1642" cy="1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14" name="Freeform 347"/>
                <p:cNvSpPr>
                  <a:spLocks/>
                </p:cNvSpPr>
                <p:nvPr/>
              </p:nvSpPr>
              <p:spPr bwMode="auto">
                <a:xfrm>
                  <a:off x="2082" y="1564"/>
                  <a:ext cx="1531" cy="246"/>
                </a:xfrm>
                <a:custGeom>
                  <a:avLst/>
                  <a:gdLst>
                    <a:gd name="T0" fmla="*/ 1 w 2528"/>
                    <a:gd name="T1" fmla="*/ 0 h 455"/>
                    <a:gd name="T2" fmla="*/ 6 w 2528"/>
                    <a:gd name="T3" fmla="*/ 1 h 455"/>
                    <a:gd name="T4" fmla="*/ 6 w 2528"/>
                    <a:gd name="T5" fmla="*/ 1 h 455"/>
                    <a:gd name="T6" fmla="*/ 0 w 2528"/>
                    <a:gd name="T7" fmla="*/ 1 h 455"/>
                    <a:gd name="T8" fmla="*/ 1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15" name="Freeform 348"/>
                <p:cNvSpPr>
                  <a:spLocks/>
                </p:cNvSpPr>
                <p:nvPr/>
              </p:nvSpPr>
              <p:spPr bwMode="auto">
                <a:xfrm>
                  <a:off x="1737" y="1562"/>
                  <a:ext cx="425" cy="1024"/>
                </a:xfrm>
                <a:custGeom>
                  <a:avLst/>
                  <a:gdLst>
                    <a:gd name="T0" fmla="*/ 1 w 702"/>
                    <a:gd name="T1" fmla="*/ 0 h 1893"/>
                    <a:gd name="T2" fmla="*/ 0 w 702"/>
                    <a:gd name="T3" fmla="*/ 1 h 1893"/>
                    <a:gd name="T4" fmla="*/ 1 w 702"/>
                    <a:gd name="T5" fmla="*/ 1 h 1893"/>
                    <a:gd name="T6" fmla="*/ 2 w 702"/>
                    <a:gd name="T7" fmla="*/ 1 h 1893"/>
                    <a:gd name="T8" fmla="*/ 1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16" name="Freeform 349"/>
                <p:cNvSpPr>
                  <a:spLocks/>
                </p:cNvSpPr>
                <p:nvPr/>
              </p:nvSpPr>
              <p:spPr bwMode="auto">
                <a:xfrm>
                  <a:off x="3144" y="1745"/>
                  <a:ext cx="458" cy="1182"/>
                </a:xfrm>
                <a:custGeom>
                  <a:avLst/>
                  <a:gdLst>
                    <a:gd name="T0" fmla="*/ 2 w 756"/>
                    <a:gd name="T1" fmla="*/ 0 h 2184"/>
                    <a:gd name="T2" fmla="*/ 1 w 756"/>
                    <a:gd name="T3" fmla="*/ 2 h 2184"/>
                    <a:gd name="T4" fmla="*/ 0 w 756"/>
                    <a:gd name="T5" fmla="*/ 2 h 2184"/>
                    <a:gd name="T6" fmla="*/ 1 w 756"/>
                    <a:gd name="T7" fmla="*/ 1 h 2184"/>
                    <a:gd name="T8" fmla="*/ 2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17" name="Freeform 350"/>
                <p:cNvSpPr>
                  <a:spLocks/>
                </p:cNvSpPr>
                <p:nvPr/>
              </p:nvSpPr>
              <p:spPr bwMode="auto">
                <a:xfrm>
                  <a:off x="1732" y="2534"/>
                  <a:ext cx="1680" cy="399"/>
                </a:xfrm>
                <a:custGeom>
                  <a:avLst/>
                  <a:gdLst>
                    <a:gd name="T0" fmla="*/ 1 w 2773"/>
                    <a:gd name="T1" fmla="*/ 0 h 738"/>
                    <a:gd name="T2" fmla="*/ 0 w 2773"/>
                    <a:gd name="T3" fmla="*/ 1 h 738"/>
                    <a:gd name="T4" fmla="*/ 6 w 2773"/>
                    <a:gd name="T5" fmla="*/ 1 h 738"/>
                    <a:gd name="T6" fmla="*/ 6 w 2773"/>
                    <a:gd name="T7" fmla="*/ 1 h 738"/>
                    <a:gd name="T8" fmla="*/ 1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18" name="Freeform 351"/>
                <p:cNvSpPr>
                  <a:spLocks/>
                </p:cNvSpPr>
                <p:nvPr/>
              </p:nvSpPr>
              <p:spPr bwMode="auto">
                <a:xfrm>
                  <a:off x="3195" y="1755"/>
                  <a:ext cx="429" cy="1187"/>
                </a:xfrm>
                <a:custGeom>
                  <a:avLst/>
                  <a:gdLst>
                    <a:gd name="T0" fmla="*/ 5 w 637"/>
                    <a:gd name="T1" fmla="*/ 0 h 1659"/>
                    <a:gd name="T2" fmla="*/ 5 w 637"/>
                    <a:gd name="T3" fmla="*/ 0 h 1659"/>
                    <a:gd name="T4" fmla="*/ 1 w 637"/>
                    <a:gd name="T5" fmla="*/ 30 h 1659"/>
                    <a:gd name="T6" fmla="*/ 0 w 637"/>
                    <a:gd name="T7" fmla="*/ 29 h 1659"/>
                    <a:gd name="T8" fmla="*/ 5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19" name="Freeform 352"/>
                <p:cNvSpPr>
                  <a:spLocks/>
                </p:cNvSpPr>
                <p:nvPr/>
              </p:nvSpPr>
              <p:spPr bwMode="auto">
                <a:xfrm>
                  <a:off x="1734" y="2587"/>
                  <a:ext cx="1494" cy="394"/>
                </a:xfrm>
                <a:custGeom>
                  <a:avLst/>
                  <a:gdLst>
                    <a:gd name="T0" fmla="*/ 0 w 2216"/>
                    <a:gd name="T1" fmla="*/ 0 h 550"/>
                    <a:gd name="T2" fmla="*/ 1 w 2216"/>
                    <a:gd name="T3" fmla="*/ 1 h 550"/>
                    <a:gd name="T4" fmla="*/ 19 w 2216"/>
                    <a:gd name="T5" fmla="*/ 10 h 550"/>
                    <a:gd name="T6" fmla="*/ 19 w 2216"/>
                    <a:gd name="T7" fmla="*/ 9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4620" name="Group 353"/>
                <p:cNvGrpSpPr>
                  <a:grpSpLocks/>
                </p:cNvGrpSpPr>
                <p:nvPr/>
              </p:nvGrpSpPr>
              <p:grpSpPr bwMode="auto">
                <a:xfrm>
                  <a:off x="1709" y="3008"/>
                  <a:ext cx="507" cy="234"/>
                  <a:chOff x="1740" y="2642"/>
                  <a:chExt cx="752" cy="327"/>
                </a:xfrm>
              </p:grpSpPr>
              <p:sp>
                <p:nvSpPr>
                  <p:cNvPr id="24627" name="Freeform 354"/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4628" name="Freeform 355"/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4629" name="Freeform 356"/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4630" name="Freeform 357"/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4631" name="Freeform 358"/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4632" name="Freeform 359"/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4621" name="Freeform 360"/>
                <p:cNvSpPr>
                  <a:spLocks/>
                </p:cNvSpPr>
                <p:nvPr/>
              </p:nvSpPr>
              <p:spPr bwMode="auto">
                <a:xfrm>
                  <a:off x="2577" y="3043"/>
                  <a:ext cx="614" cy="514"/>
                </a:xfrm>
                <a:custGeom>
                  <a:avLst/>
                  <a:gdLst>
                    <a:gd name="T0" fmla="*/ 1 w 990"/>
                    <a:gd name="T1" fmla="*/ 4 h 792"/>
                    <a:gd name="T2" fmla="*/ 4 w 990"/>
                    <a:gd name="T3" fmla="*/ 0 h 792"/>
                    <a:gd name="T4" fmla="*/ 4 w 990"/>
                    <a:gd name="T5" fmla="*/ 1 h 792"/>
                    <a:gd name="T6" fmla="*/ 0 w 990"/>
                    <a:gd name="T7" fmla="*/ 4 h 792"/>
                    <a:gd name="T8" fmla="*/ 1 w 990"/>
                    <a:gd name="T9" fmla="*/ 4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22" name="Freeform 361"/>
                <p:cNvSpPr>
                  <a:spLocks/>
                </p:cNvSpPr>
                <p:nvPr/>
              </p:nvSpPr>
              <p:spPr bwMode="auto">
                <a:xfrm>
                  <a:off x="1010" y="3084"/>
                  <a:ext cx="1571" cy="469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9 w 2532"/>
                    <a:gd name="T5" fmla="*/ 4 h 723"/>
                    <a:gd name="T6" fmla="*/ 9 w 2532"/>
                    <a:gd name="T7" fmla="*/ 4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23" name="Freeform 362"/>
                <p:cNvSpPr>
                  <a:spLocks/>
                </p:cNvSpPr>
                <p:nvPr/>
              </p:nvSpPr>
              <p:spPr bwMode="auto">
                <a:xfrm>
                  <a:off x="1011" y="2998"/>
                  <a:ext cx="17" cy="95"/>
                </a:xfrm>
                <a:custGeom>
                  <a:avLst/>
                  <a:gdLst>
                    <a:gd name="T0" fmla="*/ 1 w 26"/>
                    <a:gd name="T1" fmla="*/ 1 h 147"/>
                    <a:gd name="T2" fmla="*/ 1 w 26"/>
                    <a:gd name="T3" fmla="*/ 1 h 147"/>
                    <a:gd name="T4" fmla="*/ 0 w 26"/>
                    <a:gd name="T5" fmla="*/ 1 h 147"/>
                    <a:gd name="T6" fmla="*/ 1 w 26"/>
                    <a:gd name="T7" fmla="*/ 0 h 147"/>
                    <a:gd name="T8" fmla="*/ 1 w 26"/>
                    <a:gd name="T9" fmla="*/ 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24" name="Freeform 363"/>
                <p:cNvSpPr>
                  <a:spLocks/>
                </p:cNvSpPr>
                <p:nvPr/>
              </p:nvSpPr>
              <p:spPr bwMode="auto">
                <a:xfrm>
                  <a:off x="1012" y="2611"/>
                  <a:ext cx="730" cy="393"/>
                </a:xfrm>
                <a:custGeom>
                  <a:avLst/>
                  <a:gdLst>
                    <a:gd name="T0" fmla="*/ 4 w 1176"/>
                    <a:gd name="T1" fmla="*/ 0 h 606"/>
                    <a:gd name="T2" fmla="*/ 0 w 1176"/>
                    <a:gd name="T3" fmla="*/ 3 h 606"/>
                    <a:gd name="T4" fmla="*/ 1 w 1176"/>
                    <a:gd name="T5" fmla="*/ 3 h 606"/>
                    <a:gd name="T6" fmla="*/ 4 w 1176"/>
                    <a:gd name="T7" fmla="*/ 1 h 606"/>
                    <a:gd name="T8" fmla="*/ 4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25" name="Freeform 364"/>
                <p:cNvSpPr>
                  <a:spLocks/>
                </p:cNvSpPr>
                <p:nvPr/>
              </p:nvSpPr>
              <p:spPr bwMode="auto">
                <a:xfrm>
                  <a:off x="1061" y="3018"/>
                  <a:ext cx="1490" cy="451"/>
                </a:xfrm>
                <a:custGeom>
                  <a:avLst/>
                  <a:gdLst>
                    <a:gd name="T0" fmla="*/ 1 w 2532"/>
                    <a:gd name="T1" fmla="*/ 0 h 723"/>
                    <a:gd name="T2" fmla="*/ 1 w 2532"/>
                    <a:gd name="T3" fmla="*/ 0 h 723"/>
                    <a:gd name="T4" fmla="*/ 4 w 2532"/>
                    <a:gd name="T5" fmla="*/ 2 h 723"/>
                    <a:gd name="T6" fmla="*/ 4 w 2532"/>
                    <a:gd name="T7" fmla="*/ 2 h 723"/>
                    <a:gd name="T8" fmla="*/ 0 w 2532"/>
                    <a:gd name="T9" fmla="*/ 1 h 723"/>
                    <a:gd name="T10" fmla="*/ 1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26" name="Freeform 365"/>
                <p:cNvSpPr>
                  <a:spLocks/>
                </p:cNvSpPr>
                <p:nvPr/>
              </p:nvSpPr>
              <p:spPr bwMode="auto">
                <a:xfrm flipV="1">
                  <a:off x="2549" y="2986"/>
                  <a:ext cx="608" cy="467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4 h 723"/>
                    <a:gd name="T6" fmla="*/ 0 w 2532"/>
                    <a:gd name="T7" fmla="*/ 4 h 723"/>
                    <a:gd name="T8" fmla="*/ 0 w 2532"/>
                    <a:gd name="T9" fmla="*/ 1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4600" name="Group 237"/>
              <p:cNvGrpSpPr>
                <a:grpSpLocks/>
              </p:cNvGrpSpPr>
              <p:nvPr/>
            </p:nvGrpSpPr>
            <p:grpSpPr bwMode="auto">
              <a:xfrm>
                <a:off x="4377" y="3439"/>
                <a:ext cx="246" cy="107"/>
                <a:chOff x="4650" y="1129"/>
                <a:chExt cx="246" cy="95"/>
              </a:xfrm>
            </p:grpSpPr>
            <p:sp>
              <p:nvSpPr>
                <p:cNvPr id="2460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sp>
              <p:nvSpPr>
                <p:cNvPr id="2460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sp>
              <p:nvSpPr>
                <p:cNvPr id="2460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grpSp>
              <p:nvGrpSpPr>
                <p:cNvPr id="24605" name="Group 241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24608" name="Freeform 242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4609" name="Freeform 243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4606" name="Line 244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07" name="Line 245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4601" name="Line 444"/>
              <p:cNvSpPr>
                <a:spLocks noChangeShapeType="1"/>
              </p:cNvSpPr>
              <p:nvPr/>
            </p:nvSpPr>
            <p:spPr bwMode="auto">
              <a:xfrm>
                <a:off x="4514" y="3542"/>
                <a:ext cx="0" cy="2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4592" name="Text Box 447"/>
            <p:cNvSpPr txBox="1">
              <a:spLocks noChangeArrowheads="1"/>
            </p:cNvSpPr>
            <p:nvPr/>
          </p:nvSpPr>
          <p:spPr bwMode="auto">
            <a:xfrm>
              <a:off x="7095857" y="5884863"/>
              <a:ext cx="16642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800" i="1" dirty="0" smtClean="0">
                  <a:ea typeface="MS PGothic" pitchFamily="34" charset="-128"/>
                </a:rPr>
                <a:t>προς</a:t>
              </a:r>
              <a:r>
                <a:rPr lang="en-US" altLang="el-GR" sz="1800" i="1" dirty="0" smtClean="0">
                  <a:ea typeface="MS PGothic" pitchFamily="34" charset="-128"/>
                </a:rPr>
                <a:t> </a:t>
              </a:r>
              <a:r>
                <a:rPr lang="en-US" altLang="el-GR" sz="1800" i="1" dirty="0">
                  <a:ea typeface="MS PGothic" pitchFamily="34" charset="-128"/>
                </a:rPr>
                <a:t>Internet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50"/>
          <p:cNvSpPr>
            <a:spLocks noGrp="1"/>
          </p:cNvSpPr>
          <p:nvPr>
            <p:ph type="title" idx="4294967295"/>
          </p:nvPr>
        </p:nvSpPr>
        <p:spPr>
          <a:xfrm>
            <a:off x="899884" y="227465"/>
            <a:ext cx="8576488" cy="1239057"/>
          </a:xfrm>
        </p:spPr>
        <p:txBody>
          <a:bodyPr/>
          <a:lstStyle/>
          <a:p>
            <a:pPr eaLnBrk="1" hangingPunct="1"/>
            <a:r>
              <a:rPr lang="el-GR" altLang="el-GR" sz="4000" dirty="0" smtClean="0"/>
              <a:t>Κόμβος (</a:t>
            </a:r>
            <a:r>
              <a:rPr lang="en-US" altLang="el-GR" sz="4000" dirty="0" smtClean="0"/>
              <a:t>Host</a:t>
            </a:r>
            <a:r>
              <a:rPr lang="el-GR" altLang="el-GR" sz="4000" dirty="0" smtClean="0"/>
              <a:t>)</a:t>
            </a:r>
            <a:r>
              <a:rPr lang="en-US" altLang="el-GR" sz="4000" dirty="0" smtClean="0"/>
              <a:t>: </a:t>
            </a:r>
            <a:r>
              <a:rPr lang="el-GR" altLang="el-GR" sz="4000" dirty="0" smtClean="0"/>
              <a:t>Τρόπος αποστολής πακέτων δεδομένων</a:t>
            </a:r>
            <a:r>
              <a:rPr lang="en-US" altLang="el-GR" sz="4000" dirty="0" smtClean="0"/>
              <a:t> (packets of data)</a:t>
            </a:r>
          </a:p>
        </p:txBody>
      </p:sp>
      <p:sp>
        <p:nvSpPr>
          <p:cNvPr id="243750" name="Content Placeholder 52"/>
          <p:cNvSpPr>
            <a:spLocks noGrp="1"/>
          </p:cNvSpPr>
          <p:nvPr>
            <p:ph idx="4294967295"/>
          </p:nvPr>
        </p:nvSpPr>
        <p:spPr>
          <a:xfrm>
            <a:off x="465137" y="1590801"/>
            <a:ext cx="4427537" cy="3604982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/>
              <a:t>Λειτουργία αποστολής</a:t>
            </a:r>
            <a:r>
              <a:rPr lang="en-US" dirty="0" smtClean="0"/>
              <a:t>: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Braggadocio" charset="0"/>
              <a:buChar char="—"/>
              <a:defRPr/>
            </a:pPr>
            <a:r>
              <a:rPr lang="el-GR" dirty="0" smtClean="0"/>
              <a:t>Παίρνει τα δεδομένα των εφαρμογών</a:t>
            </a:r>
            <a:endParaRPr lang="en-US" dirty="0" smtClean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Braggadocio" charset="0"/>
              <a:buChar char="—"/>
              <a:defRPr/>
            </a:pPr>
            <a:r>
              <a:rPr lang="el-GR" dirty="0" smtClean="0"/>
              <a:t>Τα «τεμαχίζει» σε μικρότερα κομμάτια</a:t>
            </a:r>
            <a:r>
              <a:rPr lang="en-US" dirty="0" smtClean="0"/>
              <a:t>, </a:t>
            </a:r>
            <a:r>
              <a:rPr lang="el-GR" dirty="0" smtClean="0"/>
              <a:t>γνωστά ως </a:t>
            </a:r>
            <a:r>
              <a:rPr lang="el-GR" i="1" dirty="0" smtClean="0">
                <a:solidFill>
                  <a:srgbClr val="FF0000"/>
                </a:solidFill>
              </a:rPr>
              <a:t>πακέτα</a:t>
            </a:r>
            <a:r>
              <a:rPr lang="en-US" dirty="0" smtClean="0"/>
              <a:t>, </a:t>
            </a:r>
            <a:r>
              <a:rPr lang="el-GR" dirty="0" smtClean="0"/>
              <a:t>μεγέθους </a:t>
            </a:r>
            <a:r>
              <a:rPr lang="en-US" i="1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 bits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Braggadocio" charset="0"/>
              <a:buChar char="—"/>
              <a:defRPr/>
            </a:pPr>
            <a:r>
              <a:rPr lang="el-GR" dirty="0" smtClean="0"/>
              <a:t>Μεταδίδει τα πακέτα στο δίκτυο πρόσβασης στο </a:t>
            </a:r>
            <a:r>
              <a:rPr lang="el-GR" dirty="0" smtClean="0">
                <a:solidFill>
                  <a:srgbClr val="FF0000"/>
                </a:solidFill>
              </a:rPr>
              <a:t>ρυθμό μετάδοσης</a:t>
            </a:r>
            <a:r>
              <a:rPr lang="el-GR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R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4892675" y="1466523"/>
            <a:ext cx="4741862" cy="2486243"/>
            <a:chOff x="4938713" y="1919288"/>
            <a:chExt cx="4741862" cy="2486243"/>
          </a:xfrm>
        </p:grpSpPr>
        <p:grpSp>
          <p:nvGrpSpPr>
            <p:cNvPr id="25602" name="Group 219"/>
            <p:cNvGrpSpPr>
              <a:grpSpLocks/>
            </p:cNvGrpSpPr>
            <p:nvPr/>
          </p:nvGrpSpPr>
          <p:grpSpPr bwMode="auto">
            <a:xfrm>
              <a:off x="5721350" y="2803525"/>
              <a:ext cx="444500" cy="565150"/>
              <a:chOff x="375561" y="297711"/>
              <a:chExt cx="1252683" cy="2142487"/>
            </a:xfrm>
          </p:grpSpPr>
          <p:sp>
            <p:nvSpPr>
              <p:cNvPr id="221" name="Freeform 220"/>
              <p:cNvSpPr/>
              <p:nvPr/>
            </p:nvSpPr>
            <p:spPr>
              <a:xfrm>
                <a:off x="375561" y="297711"/>
                <a:ext cx="970831" cy="2136471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222" name="Freeform 221"/>
              <p:cNvSpPr/>
              <p:nvPr/>
            </p:nvSpPr>
            <p:spPr>
              <a:xfrm>
                <a:off x="375561" y="309747"/>
                <a:ext cx="1248211" cy="77033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332969" y="1080080"/>
                <a:ext cx="295275" cy="1360118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5605" name="Line 305"/>
            <p:cNvSpPr>
              <a:spLocks noChangeShapeType="1"/>
            </p:cNvSpPr>
            <p:nvPr/>
          </p:nvSpPr>
          <p:spPr bwMode="auto">
            <a:xfrm>
              <a:off x="6181725" y="3727450"/>
              <a:ext cx="26574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5607" name="Group 51"/>
            <p:cNvGrpSpPr>
              <a:grpSpLocks/>
            </p:cNvGrpSpPr>
            <p:nvPr/>
          </p:nvGrpSpPr>
          <p:grpSpPr bwMode="auto">
            <a:xfrm>
              <a:off x="8540750" y="3427413"/>
              <a:ext cx="1139825" cy="355600"/>
              <a:chOff x="4410" y="1365"/>
              <a:chExt cx="663" cy="224"/>
            </a:xfrm>
          </p:grpSpPr>
          <p:sp>
            <p:nvSpPr>
              <p:cNvPr id="25632" name="Rectangle 52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633" name="AutoShape 53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634" name="Freeform 54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BBE0E3"/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35" name="Freeform 55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1117 h 63"/>
                  <a:gd name="T2" fmla="*/ 45061 w 280"/>
                  <a:gd name="T3" fmla="*/ 1087 h 63"/>
                  <a:gd name="T4" fmla="*/ 265937 w 280"/>
                  <a:gd name="T5" fmla="*/ 0 h 63"/>
                  <a:gd name="T6" fmla="*/ 33952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25636" name="Freeform 56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25608" name="TextBox 1"/>
            <p:cNvSpPr txBox="1">
              <a:spLocks noChangeArrowheads="1"/>
            </p:cNvSpPr>
            <p:nvPr/>
          </p:nvSpPr>
          <p:spPr bwMode="auto">
            <a:xfrm>
              <a:off x="6232525" y="3759200"/>
              <a:ext cx="26228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 i="1" dirty="0">
                  <a:ea typeface="MS PGothic" pitchFamily="34" charset="-128"/>
                </a:rPr>
                <a:t>R: </a:t>
              </a:r>
              <a:r>
                <a:rPr lang="el-GR" altLang="el-GR" sz="1800" dirty="0" smtClean="0">
                  <a:ea typeface="MS PGothic" pitchFamily="34" charset="-128"/>
                </a:rPr>
                <a:t>ρυθμός μετάδοσης κυκλώματος</a:t>
              </a:r>
              <a:endParaRPr lang="en-US" altLang="el-GR" sz="1800" dirty="0">
                <a:ea typeface="MS PGothic" pitchFamily="34" charset="-128"/>
              </a:endParaRPr>
            </a:p>
          </p:txBody>
        </p:sp>
        <p:grpSp>
          <p:nvGrpSpPr>
            <p:cNvPr id="25609" name="Group 201"/>
            <p:cNvGrpSpPr>
              <a:grpSpLocks/>
            </p:cNvGrpSpPr>
            <p:nvPr/>
          </p:nvGrpSpPr>
          <p:grpSpPr bwMode="auto">
            <a:xfrm>
              <a:off x="5453063" y="2809875"/>
              <a:ext cx="444500" cy="565150"/>
              <a:chOff x="375561" y="297711"/>
              <a:chExt cx="1252683" cy="2138362"/>
            </a:xfrm>
          </p:grpSpPr>
          <p:sp>
            <p:nvSpPr>
              <p:cNvPr id="203" name="Freeform 202"/>
              <p:cNvSpPr/>
              <p:nvPr/>
            </p:nvSpPr>
            <p:spPr>
              <a:xfrm>
                <a:off x="375561" y="297711"/>
                <a:ext cx="970828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>
              <a:xfrm>
                <a:off x="375561" y="309724"/>
                <a:ext cx="1248208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1332969" y="1066560"/>
                <a:ext cx="295275" cy="1363508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5610" name="TextBox 205"/>
            <p:cNvSpPr txBox="1">
              <a:spLocks noChangeArrowheads="1"/>
            </p:cNvSpPr>
            <p:nvPr/>
          </p:nvSpPr>
          <p:spPr bwMode="auto">
            <a:xfrm>
              <a:off x="5189538" y="3986213"/>
              <a:ext cx="7254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ea typeface="MS PGothic" pitchFamily="34" charset="-128"/>
                </a:rPr>
                <a:t>host</a:t>
              </a:r>
            </a:p>
          </p:txBody>
        </p:sp>
        <p:grpSp>
          <p:nvGrpSpPr>
            <p:cNvPr id="25611" name="Group 206"/>
            <p:cNvGrpSpPr>
              <a:grpSpLocks/>
            </p:cNvGrpSpPr>
            <p:nvPr/>
          </p:nvGrpSpPr>
          <p:grpSpPr bwMode="auto">
            <a:xfrm>
              <a:off x="4938713" y="3535363"/>
              <a:ext cx="1403350" cy="506412"/>
              <a:chOff x="1816230" y="6118900"/>
              <a:chExt cx="1843339" cy="739100"/>
            </a:xfrm>
          </p:grpSpPr>
          <p:pic>
            <p:nvPicPr>
              <p:cNvPr id="25627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6230" y="6142069"/>
                <a:ext cx="1843339" cy="715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9" name="Rectangle 208"/>
              <p:cNvSpPr/>
              <p:nvPr/>
            </p:nvSpPr>
            <p:spPr>
              <a:xfrm rot="1049095">
                <a:off x="1947599" y="6118900"/>
                <a:ext cx="1651498" cy="463386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>
                      <a:alpha val="48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5612" name="Group 209"/>
            <p:cNvGrpSpPr>
              <a:grpSpLocks/>
            </p:cNvGrpSpPr>
            <p:nvPr/>
          </p:nvGrpSpPr>
          <p:grpSpPr bwMode="auto">
            <a:xfrm>
              <a:off x="5091113" y="1919288"/>
              <a:ext cx="1527175" cy="877887"/>
              <a:chOff x="2387973" y="4309243"/>
              <a:chExt cx="1771787" cy="1282262"/>
            </a:xfrm>
          </p:grpSpPr>
          <p:pic>
            <p:nvPicPr>
              <p:cNvPr id="25625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3508" y="4309243"/>
                <a:ext cx="1284945" cy="1282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2" name="Rectangle 211"/>
              <p:cNvSpPr/>
              <p:nvPr/>
            </p:nvSpPr>
            <p:spPr>
              <a:xfrm rot="11601822">
                <a:off x="2387973" y="5127757"/>
                <a:ext cx="1771787" cy="424330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>
                      <a:alpha val="48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5613" name="TextBox 215"/>
            <p:cNvSpPr txBox="1">
              <a:spLocks noChangeArrowheads="1"/>
            </p:cNvSpPr>
            <p:nvPr/>
          </p:nvSpPr>
          <p:spPr bwMode="auto">
            <a:xfrm>
              <a:off x="5910263" y="3341688"/>
              <a:ext cx="2984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1</a:t>
              </a:r>
            </a:p>
          </p:txBody>
        </p:sp>
        <p:sp>
          <p:nvSpPr>
            <p:cNvPr id="25614" name="TextBox 216"/>
            <p:cNvSpPr txBox="1">
              <a:spLocks noChangeArrowheads="1"/>
            </p:cNvSpPr>
            <p:nvPr/>
          </p:nvSpPr>
          <p:spPr bwMode="auto">
            <a:xfrm>
              <a:off x="5648325" y="3349625"/>
              <a:ext cx="2984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2</a:t>
              </a:r>
            </a:p>
          </p:txBody>
        </p:sp>
        <p:cxnSp>
          <p:nvCxnSpPr>
            <p:cNvPr id="25615" name="Straight Connector 3"/>
            <p:cNvCxnSpPr>
              <a:cxnSpLocks noChangeShapeType="1"/>
            </p:cNvCxnSpPr>
            <p:nvPr/>
          </p:nvCxnSpPr>
          <p:spPr bwMode="auto">
            <a:xfrm flipV="1">
              <a:off x="6172200" y="2363788"/>
              <a:ext cx="1327150" cy="565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16" name="TextBox 234"/>
            <p:cNvSpPr txBox="1">
              <a:spLocks noChangeArrowheads="1"/>
            </p:cNvSpPr>
            <p:nvPr/>
          </p:nvSpPr>
          <p:spPr bwMode="auto">
            <a:xfrm>
              <a:off x="7381233" y="2043566"/>
              <a:ext cx="19375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800" dirty="0" smtClean="0">
                  <a:ea typeface="MS PGothic" pitchFamily="34" charset="-128"/>
                </a:rPr>
                <a:t>δύο πακέτα</a:t>
              </a:r>
              <a:r>
                <a:rPr lang="en-US" altLang="el-GR" sz="1800" dirty="0" smtClean="0">
                  <a:ea typeface="MS PGothic" pitchFamily="34" charset="-128"/>
                </a:rPr>
                <a:t>, </a:t>
              </a:r>
              <a:endParaRPr lang="en-US" altLang="el-GR" sz="1800" dirty="0">
                <a:ea typeface="MS PGothic" pitchFamily="34" charset="-128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800" i="1" dirty="0" smtClean="0">
                  <a:ea typeface="MS PGothic" pitchFamily="34" charset="-128"/>
                </a:rPr>
                <a:t>το καθένα </a:t>
              </a:r>
              <a:r>
                <a:rPr lang="en-US" altLang="el-GR" sz="1800" i="1" dirty="0" smtClean="0">
                  <a:ea typeface="MS PGothic" pitchFamily="34" charset="-128"/>
                </a:rPr>
                <a:t>L</a:t>
              </a:r>
              <a:r>
                <a:rPr lang="en-US" altLang="el-GR" sz="1800" dirty="0" smtClean="0">
                  <a:ea typeface="MS PGothic" pitchFamily="34" charset="-128"/>
                </a:rPr>
                <a:t> bits</a:t>
              </a:r>
              <a:endParaRPr lang="en-US" altLang="el-GR" sz="1800" dirty="0">
                <a:ea typeface="MS PGothic" pitchFamily="34" charset="-128"/>
              </a:endParaRPr>
            </a:p>
          </p:txBody>
        </p:sp>
      </p:grpSp>
      <p:sp>
        <p:nvSpPr>
          <p:cNvPr id="25617" name="TextBox 235"/>
          <p:cNvSpPr txBox="1">
            <a:spLocks noChangeArrowheads="1"/>
          </p:cNvSpPr>
          <p:nvPr/>
        </p:nvSpPr>
        <p:spPr bwMode="auto">
          <a:xfrm>
            <a:off x="972303" y="5456238"/>
            <a:ext cx="165654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dirty="0" smtClean="0">
                <a:ea typeface="MS PGothic" pitchFamily="34" charset="-128"/>
              </a:rPr>
              <a:t>καθυστέρηση</a:t>
            </a:r>
            <a:endParaRPr lang="en-US" altLang="el-GR" sz="1800" dirty="0">
              <a:ea typeface="MS PGothic" pitchFamily="34" charset="-128"/>
            </a:endParaRPr>
          </a:p>
          <a:p>
            <a:pPr algn="r" eaLnBrk="1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dirty="0" smtClean="0">
                <a:ea typeface="MS PGothic" pitchFamily="34" charset="-128"/>
              </a:rPr>
              <a:t>μετάδοσης</a:t>
            </a:r>
            <a:endParaRPr lang="en-US" altLang="el-GR" sz="1800" dirty="0">
              <a:ea typeface="MS PGothic" pitchFamily="34" charset="-128"/>
            </a:endParaRPr>
          </a:p>
          <a:p>
            <a:pPr algn="r" eaLnBrk="1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dirty="0" smtClean="0">
                <a:ea typeface="MS PGothic" pitchFamily="34" charset="-128"/>
              </a:rPr>
              <a:t>πακέτου</a:t>
            </a:r>
            <a:endParaRPr lang="en-US" altLang="el-GR" sz="1800" dirty="0">
              <a:ea typeface="MS PGothic" pitchFamily="34" charset="-128"/>
            </a:endParaRPr>
          </a:p>
        </p:txBody>
      </p:sp>
      <p:sp>
        <p:nvSpPr>
          <p:cNvPr id="25618" name="TextBox 237"/>
          <p:cNvSpPr txBox="1">
            <a:spLocks noChangeArrowheads="1"/>
          </p:cNvSpPr>
          <p:nvPr/>
        </p:nvSpPr>
        <p:spPr bwMode="auto">
          <a:xfrm>
            <a:off x="3084467" y="5453063"/>
            <a:ext cx="329712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dirty="0" smtClean="0">
                <a:ea typeface="MS PGothic" pitchFamily="34" charset="-128"/>
              </a:rPr>
              <a:t>χρόνος που απαιτείται</a:t>
            </a:r>
            <a:endParaRPr lang="en-US" altLang="el-GR" sz="1800" dirty="0">
              <a:ea typeface="MS PGothic" pitchFamily="34" charset="-128"/>
            </a:endParaRPr>
          </a:p>
          <a:p>
            <a:pPr algn="ctr" eaLnBrk="1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dirty="0" smtClean="0">
                <a:ea typeface="MS PGothic" pitchFamily="34" charset="-128"/>
              </a:rPr>
              <a:t>για τη μετάδοση ενός</a:t>
            </a:r>
          </a:p>
          <a:p>
            <a:pPr algn="ctr" eaLnBrk="1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dirty="0" smtClean="0">
                <a:ea typeface="MS PGothic" pitchFamily="34" charset="-128"/>
              </a:rPr>
              <a:t>πακέτου </a:t>
            </a:r>
            <a:r>
              <a:rPr lang="en-US" altLang="el-GR" sz="1800" dirty="0" smtClean="0">
                <a:ea typeface="MS PGothic" pitchFamily="34" charset="-128"/>
              </a:rPr>
              <a:t>L bits </a:t>
            </a:r>
            <a:r>
              <a:rPr lang="el-GR" altLang="el-GR" sz="1800" dirty="0" smtClean="0">
                <a:ea typeface="MS PGothic" pitchFamily="34" charset="-128"/>
              </a:rPr>
              <a:t>στο κύκλωμα</a:t>
            </a:r>
            <a:endParaRPr lang="en-US" altLang="el-GR" sz="1800" dirty="0">
              <a:ea typeface="MS PGothic" pitchFamily="34" charset="-128"/>
            </a:endParaRPr>
          </a:p>
        </p:txBody>
      </p:sp>
      <p:sp>
        <p:nvSpPr>
          <p:cNvPr id="25619" name="TextBox 4"/>
          <p:cNvSpPr txBox="1">
            <a:spLocks noChangeArrowheads="1"/>
          </p:cNvSpPr>
          <p:nvPr/>
        </p:nvSpPr>
        <p:spPr bwMode="auto">
          <a:xfrm>
            <a:off x="6789737" y="5416550"/>
            <a:ext cx="1885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i="1" dirty="0">
                <a:ea typeface="MS PGothic" pitchFamily="34" charset="-128"/>
              </a:rPr>
              <a:t>L</a:t>
            </a:r>
            <a:r>
              <a:rPr lang="en-US" altLang="el-GR" dirty="0">
                <a:ea typeface="MS PGothic" pitchFamily="34" charset="-128"/>
              </a:rPr>
              <a:t> (bits)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i="1" dirty="0">
                <a:ea typeface="MS PGothic" pitchFamily="34" charset="-128"/>
              </a:rPr>
              <a:t>R</a:t>
            </a:r>
            <a:r>
              <a:rPr lang="en-US" altLang="el-GR" dirty="0">
                <a:ea typeface="MS PGothic" pitchFamily="34" charset="-128"/>
              </a:rPr>
              <a:t> (bits/sec)</a:t>
            </a:r>
          </a:p>
        </p:txBody>
      </p:sp>
      <p:cxnSp>
        <p:nvCxnSpPr>
          <p:cNvPr id="25620" name="Straight Connector 9"/>
          <p:cNvCxnSpPr>
            <a:cxnSpLocks noChangeShapeType="1"/>
          </p:cNvCxnSpPr>
          <p:nvPr/>
        </p:nvCxnSpPr>
        <p:spPr bwMode="auto">
          <a:xfrm flipV="1">
            <a:off x="6854371" y="5832475"/>
            <a:ext cx="1528536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1" name="TextBox 10"/>
          <p:cNvSpPr txBox="1">
            <a:spLocks noChangeArrowheads="1"/>
          </p:cNvSpPr>
          <p:nvPr/>
        </p:nvSpPr>
        <p:spPr bwMode="auto">
          <a:xfrm>
            <a:off x="2685824" y="5586413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ea typeface="MS PGothic" pitchFamily="34" charset="-128"/>
              </a:rPr>
              <a:t>=</a:t>
            </a:r>
          </a:p>
        </p:txBody>
      </p:sp>
      <p:sp>
        <p:nvSpPr>
          <p:cNvPr id="25622" name="TextBox 245"/>
          <p:cNvSpPr txBox="1">
            <a:spLocks noChangeArrowheads="1"/>
          </p:cNvSpPr>
          <p:nvPr/>
        </p:nvSpPr>
        <p:spPr bwMode="auto">
          <a:xfrm>
            <a:off x="6424612" y="5588794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dirty="0">
                <a:ea typeface="MS PGothic" pitchFamily="34" charset="-128"/>
              </a:rPr>
              <a:t>=</a:t>
            </a:r>
          </a:p>
        </p:txBody>
      </p:sp>
      <p:sp>
        <p:nvSpPr>
          <p:cNvPr id="25623" name="Rectangle 11"/>
          <p:cNvSpPr>
            <a:spLocks noChangeArrowheads="1"/>
          </p:cNvSpPr>
          <p:nvPr/>
        </p:nvSpPr>
        <p:spPr bwMode="auto">
          <a:xfrm>
            <a:off x="899885" y="5322888"/>
            <a:ext cx="7893277" cy="1001712"/>
          </a:xfrm>
          <a:prstGeom prst="rect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>
              <a:ea typeface="MS PGothic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55886" y="4180120"/>
            <a:ext cx="52832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0" dirty="0" smtClean="0">
                <a:solidFill>
                  <a:srgbClr val="FF0000"/>
                </a:solidFill>
              </a:rPr>
              <a:t>Για τα </a:t>
            </a:r>
            <a:r>
              <a:rPr lang="el-GR" sz="2000" b="0" dirty="0" err="1" smtClean="0">
                <a:solidFill>
                  <a:srgbClr val="FF0000"/>
                </a:solidFill>
              </a:rPr>
              <a:t>τηλεπ</a:t>
            </a:r>
            <a:r>
              <a:rPr lang="el-GR" sz="2000" b="0" dirty="0" smtClean="0">
                <a:solidFill>
                  <a:srgbClr val="FF0000"/>
                </a:solidFill>
              </a:rPr>
              <a:t>. κυκλώματα: Ρυθμός μετάδοσης = χωρητικότητα (</a:t>
            </a:r>
            <a:r>
              <a:rPr lang="en-US" sz="2000" b="0" dirty="0" smtClean="0">
                <a:solidFill>
                  <a:srgbClr val="FF0000"/>
                </a:solidFill>
              </a:rPr>
              <a:t>capacity</a:t>
            </a:r>
            <a:r>
              <a:rPr lang="el-GR" sz="2000" b="0" dirty="0" smtClean="0">
                <a:solidFill>
                  <a:srgbClr val="FF0000"/>
                </a:solidFill>
              </a:rPr>
              <a:t>) = εύρος ζώνης (</a:t>
            </a:r>
            <a:r>
              <a:rPr lang="en-US" sz="2000" b="0" dirty="0" smtClean="0">
                <a:solidFill>
                  <a:srgbClr val="FF0000"/>
                </a:solidFill>
              </a:rPr>
              <a:t>bandwidth</a:t>
            </a:r>
            <a:r>
              <a:rPr lang="el-GR" sz="2000" b="0" dirty="0" smtClean="0">
                <a:solidFill>
                  <a:srgbClr val="FF0000"/>
                </a:solidFill>
              </a:rPr>
              <a:t>)</a:t>
            </a:r>
            <a:endParaRPr lang="el-GR" sz="20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886" y="296863"/>
            <a:ext cx="8048852" cy="879475"/>
          </a:xfrm>
        </p:spPr>
        <p:txBody>
          <a:bodyPr/>
          <a:lstStyle/>
          <a:p>
            <a:pPr eaLnBrk="1" hangingPunct="1"/>
            <a:r>
              <a:rPr lang="el-GR" altLang="el-GR" sz="4000" dirty="0" smtClean="0"/>
              <a:t>Φυσικά Μέσα (</a:t>
            </a:r>
            <a:r>
              <a:rPr lang="en-US" altLang="el-GR" sz="4000" dirty="0" smtClean="0"/>
              <a:t>Physical Media</a:t>
            </a:r>
            <a:r>
              <a:rPr lang="el-GR" altLang="el-GR" sz="4000" dirty="0" smtClean="0"/>
              <a:t>)</a:t>
            </a:r>
            <a:endParaRPr lang="en-US" altLang="el-GR" dirty="0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7850" y="1407886"/>
            <a:ext cx="4473121" cy="4976803"/>
          </a:xfrm>
        </p:spPr>
        <p:txBody>
          <a:bodyPr/>
          <a:lstStyle/>
          <a:p>
            <a:pPr marL="449263" indent="-449263" eaLnBrk="1" hangingPunct="1">
              <a:lnSpc>
                <a:spcPct val="100000"/>
              </a:lnSpc>
              <a:spcBef>
                <a:spcPts val="600"/>
              </a:spcBef>
              <a:buSzPct val="75000"/>
            </a:pPr>
            <a:r>
              <a:rPr lang="en-US" altLang="el-GR" dirty="0" smtClean="0">
                <a:solidFill>
                  <a:srgbClr val="FF0000"/>
                </a:solidFill>
              </a:rPr>
              <a:t>bit: </a:t>
            </a:r>
            <a:r>
              <a:rPr lang="el-GR" altLang="el-GR" dirty="0" smtClean="0"/>
              <a:t>διαδίδεται μεταξύ ζευγών </a:t>
            </a:r>
            <a:r>
              <a:rPr lang="el-GR" altLang="el-GR" dirty="0" err="1" smtClean="0"/>
              <a:t>εκπομπού</a:t>
            </a:r>
            <a:r>
              <a:rPr lang="el-GR" altLang="el-GR" dirty="0" smtClean="0"/>
              <a:t>/δέκτη</a:t>
            </a:r>
            <a:endParaRPr lang="en-US" altLang="el-GR" dirty="0" smtClean="0">
              <a:solidFill>
                <a:srgbClr val="FF0000"/>
              </a:solidFill>
            </a:endParaRPr>
          </a:p>
          <a:p>
            <a:pPr marL="449263" indent="-449263" eaLnBrk="1" hangingPunct="1">
              <a:lnSpc>
                <a:spcPct val="100000"/>
              </a:lnSpc>
              <a:spcBef>
                <a:spcPts val="600"/>
              </a:spcBef>
              <a:buSzPct val="75000"/>
            </a:pPr>
            <a:r>
              <a:rPr lang="el-GR" altLang="el-GR" dirty="0" smtClean="0">
                <a:solidFill>
                  <a:srgbClr val="FF0000"/>
                </a:solidFill>
              </a:rPr>
              <a:t>Φυσικό κύκλωμα</a:t>
            </a:r>
            <a:r>
              <a:rPr lang="en-US" altLang="el-GR" dirty="0" smtClean="0">
                <a:solidFill>
                  <a:srgbClr val="FF0000"/>
                </a:solidFill>
              </a:rPr>
              <a:t>: </a:t>
            </a:r>
            <a:r>
              <a:rPr lang="el-GR" altLang="el-GR" dirty="0" smtClean="0"/>
              <a:t>αυτό που βρίσκεται μεταξύ αποστολέα και παραλήπτη</a:t>
            </a:r>
            <a:endParaRPr lang="en-US" altLang="el-GR" dirty="0" smtClean="0"/>
          </a:p>
          <a:p>
            <a:pPr marL="449263" indent="-449263" eaLnBrk="1" hangingPunct="1">
              <a:lnSpc>
                <a:spcPct val="100000"/>
              </a:lnSpc>
              <a:spcBef>
                <a:spcPts val="600"/>
              </a:spcBef>
              <a:buSzPct val="75000"/>
            </a:pPr>
            <a:r>
              <a:rPr lang="el-GR" altLang="el-GR" dirty="0" smtClean="0">
                <a:solidFill>
                  <a:srgbClr val="FF0000"/>
                </a:solidFill>
              </a:rPr>
              <a:t>Οδηγούμενα μέσα</a:t>
            </a:r>
            <a:r>
              <a:rPr lang="en-US" altLang="el-GR" dirty="0" smtClean="0">
                <a:solidFill>
                  <a:srgbClr val="FF0000"/>
                </a:solidFill>
              </a:rPr>
              <a:t>: </a:t>
            </a:r>
          </a:p>
          <a:p>
            <a:pPr marL="711200" lvl="1" indent="-261938" eaLnBrk="1" hangingPunct="1">
              <a:spcBef>
                <a:spcPts val="600"/>
              </a:spcBef>
            </a:pPr>
            <a:r>
              <a:rPr lang="el-GR" altLang="el-GR" dirty="0" smtClean="0"/>
              <a:t>Το σήμα διαδίδεται σε συμπαγή μέσα</a:t>
            </a:r>
            <a:r>
              <a:rPr lang="en-US" altLang="el-GR" dirty="0" smtClean="0"/>
              <a:t>: </a:t>
            </a:r>
            <a:r>
              <a:rPr lang="el-GR" altLang="el-GR" dirty="0" smtClean="0"/>
              <a:t>χαλκό (</a:t>
            </a:r>
            <a:r>
              <a:rPr lang="en-US" altLang="el-GR" dirty="0" smtClean="0"/>
              <a:t>copper</a:t>
            </a:r>
            <a:r>
              <a:rPr lang="el-GR" altLang="el-GR" dirty="0" smtClean="0"/>
              <a:t>)</a:t>
            </a:r>
            <a:r>
              <a:rPr lang="en-US" altLang="el-GR" dirty="0" smtClean="0"/>
              <a:t>, </a:t>
            </a:r>
            <a:r>
              <a:rPr lang="el-GR" altLang="el-GR" dirty="0" smtClean="0"/>
              <a:t>οπτική ίνα (</a:t>
            </a:r>
            <a:r>
              <a:rPr lang="en-US" altLang="el-GR" dirty="0" smtClean="0"/>
              <a:t>fiber</a:t>
            </a:r>
            <a:r>
              <a:rPr lang="el-GR" altLang="el-GR" dirty="0" smtClean="0"/>
              <a:t>)</a:t>
            </a:r>
            <a:r>
              <a:rPr lang="en-US" altLang="el-GR" dirty="0" smtClean="0"/>
              <a:t>, </a:t>
            </a:r>
            <a:r>
              <a:rPr lang="el-GR" altLang="el-GR" dirty="0" smtClean="0"/>
              <a:t>ομοαξονικό (</a:t>
            </a:r>
            <a:r>
              <a:rPr lang="en-US" altLang="el-GR" dirty="0" smtClean="0"/>
              <a:t>coax</a:t>
            </a:r>
            <a:r>
              <a:rPr lang="el-GR" altLang="el-GR" dirty="0" smtClean="0"/>
              <a:t>)</a:t>
            </a:r>
            <a:endParaRPr lang="en-US" altLang="el-GR" dirty="0" smtClean="0"/>
          </a:p>
          <a:p>
            <a:pPr marL="449263" indent="-449263" eaLnBrk="1" hangingPunct="1">
              <a:lnSpc>
                <a:spcPct val="100000"/>
              </a:lnSpc>
              <a:spcBef>
                <a:spcPts val="600"/>
              </a:spcBef>
              <a:buSzPct val="75000"/>
            </a:pPr>
            <a:r>
              <a:rPr lang="el-GR" altLang="el-GR" dirty="0" smtClean="0">
                <a:solidFill>
                  <a:srgbClr val="FF0000"/>
                </a:solidFill>
              </a:rPr>
              <a:t>Μη οδηγούμενα μέσα</a:t>
            </a:r>
            <a:r>
              <a:rPr lang="en-US" altLang="el-GR" dirty="0" smtClean="0">
                <a:solidFill>
                  <a:srgbClr val="FF0000"/>
                </a:solidFill>
              </a:rPr>
              <a:t>:</a:t>
            </a:r>
          </a:p>
          <a:p>
            <a:pPr marL="711200" lvl="1" indent="-261938" eaLnBrk="1" hangingPunct="1">
              <a:spcBef>
                <a:spcPts val="600"/>
              </a:spcBef>
            </a:pPr>
            <a:r>
              <a:rPr lang="el-GR" altLang="el-GR" dirty="0" smtClean="0"/>
              <a:t>Τα σήματα διαδίδονται ελεύθερα π.χ. </a:t>
            </a:r>
            <a:r>
              <a:rPr lang="el-GR" altLang="el-GR" dirty="0" err="1" smtClean="0"/>
              <a:t>μικροκυμματικές</a:t>
            </a:r>
            <a:r>
              <a:rPr lang="el-GR" altLang="el-GR" dirty="0" smtClean="0"/>
              <a:t> ζεύξεις</a:t>
            </a:r>
            <a:endParaRPr lang="en-US" altLang="el-GR" dirty="0" smtClean="0"/>
          </a:p>
        </p:txBody>
      </p:sp>
      <p:sp>
        <p:nvSpPr>
          <p:cNvPr id="2663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70286" y="1277259"/>
            <a:ext cx="4238171" cy="3425372"/>
          </a:xfrm>
        </p:spPr>
        <p:txBody>
          <a:bodyPr/>
          <a:lstStyle/>
          <a:p>
            <a:pPr marL="0" indent="0" eaLnBrk="1" hangingPunct="1">
              <a:spcBef>
                <a:spcPts val="400"/>
              </a:spcBef>
              <a:buFont typeface="Wingdings" pitchFamily="2" charset="2"/>
              <a:buNone/>
            </a:pPr>
            <a:r>
              <a:rPr lang="el-GR" altLang="el-GR" i="1" dirty="0" smtClean="0">
                <a:solidFill>
                  <a:srgbClr val="FF0000"/>
                </a:solidFill>
              </a:rPr>
              <a:t>Καλώδια συνεστραμμένου ζεύγους </a:t>
            </a:r>
            <a:r>
              <a:rPr lang="en-US" altLang="el-GR" i="1" dirty="0" smtClean="0">
                <a:solidFill>
                  <a:srgbClr val="FF0000"/>
                </a:solidFill>
              </a:rPr>
              <a:t>(twisted pair, TP)</a:t>
            </a:r>
          </a:p>
          <a:p>
            <a:pPr marL="449263" indent="-449263" eaLnBrk="1" hangingPunct="1">
              <a:spcBef>
                <a:spcPts val="400"/>
              </a:spcBef>
              <a:buSzPct val="75000"/>
            </a:pPr>
            <a:r>
              <a:rPr lang="el-GR" altLang="el-GR" dirty="0" smtClean="0"/>
              <a:t>Ζεύγη καλωδίων χαλκού που συστρέφονται ανά δύο</a:t>
            </a:r>
            <a:endParaRPr lang="en-US" altLang="el-GR" dirty="0" smtClean="0"/>
          </a:p>
          <a:p>
            <a:pPr marL="711200" lvl="1" indent="-261938" eaLnBrk="1" hangingPunct="1">
              <a:spcBef>
                <a:spcPts val="400"/>
              </a:spcBef>
              <a:buSzPct val="75000"/>
            </a:pPr>
            <a:r>
              <a:rPr lang="el-GR" altLang="el-GR" dirty="0" smtClean="0"/>
              <a:t>Κατηγορία </a:t>
            </a:r>
            <a:r>
              <a:rPr lang="en-US" altLang="el-GR" dirty="0" smtClean="0"/>
              <a:t>5: 100Mbps</a:t>
            </a:r>
            <a:r>
              <a:rPr lang="el-GR" altLang="el-GR" dirty="0" smtClean="0"/>
              <a:t> (2 ζεύγη, τύπου </a:t>
            </a:r>
            <a:r>
              <a:rPr lang="en-US" altLang="el-GR" dirty="0" smtClean="0"/>
              <a:t>UTP</a:t>
            </a:r>
            <a:r>
              <a:rPr lang="el-GR" altLang="el-GR" dirty="0" smtClean="0"/>
              <a:t>)</a:t>
            </a:r>
            <a:r>
              <a:rPr lang="en-US" altLang="el-GR" dirty="0" smtClean="0"/>
              <a:t>, 1Gbps Ethernet</a:t>
            </a:r>
            <a:r>
              <a:rPr lang="el-GR" altLang="el-GR" dirty="0" smtClean="0"/>
              <a:t> (4 </a:t>
            </a:r>
            <a:r>
              <a:rPr lang="el-GR" altLang="el-GR" dirty="0" err="1" smtClean="0"/>
              <a:t>ζέυγη</a:t>
            </a:r>
            <a:r>
              <a:rPr lang="el-GR" altLang="el-GR" dirty="0" smtClean="0"/>
              <a:t>, τύπου </a:t>
            </a:r>
            <a:r>
              <a:rPr lang="en-US" altLang="el-GR" dirty="0" smtClean="0"/>
              <a:t>UTP</a:t>
            </a:r>
            <a:r>
              <a:rPr lang="el-GR" altLang="el-GR" dirty="0" smtClean="0"/>
              <a:t>)</a:t>
            </a:r>
            <a:endParaRPr lang="en-US" altLang="el-GR" dirty="0" smtClean="0"/>
          </a:p>
          <a:p>
            <a:pPr marL="711200" lvl="1" indent="-261938" eaLnBrk="1" hangingPunct="1">
              <a:spcBef>
                <a:spcPts val="400"/>
              </a:spcBef>
              <a:buSzPct val="75000"/>
            </a:pPr>
            <a:r>
              <a:rPr lang="el-GR" altLang="el-GR" dirty="0" smtClean="0"/>
              <a:t>Κατηγορία</a:t>
            </a:r>
            <a:r>
              <a:rPr lang="en-US" altLang="el-GR" dirty="0" smtClean="0"/>
              <a:t> 6: 10Gbps (</a:t>
            </a:r>
            <a:r>
              <a:rPr lang="el-GR" altLang="el-GR" dirty="0" smtClean="0"/>
              <a:t>4 ζεύγη, τύπου </a:t>
            </a:r>
            <a:r>
              <a:rPr lang="en-US" altLang="el-GR" dirty="0" smtClean="0"/>
              <a:t>UTP)</a:t>
            </a:r>
          </a:p>
        </p:txBody>
      </p:sp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06" y="4710330"/>
            <a:ext cx="2466975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0856" y="243114"/>
            <a:ext cx="8527143" cy="1164771"/>
          </a:xfrm>
        </p:spPr>
        <p:txBody>
          <a:bodyPr/>
          <a:lstStyle/>
          <a:p>
            <a:pPr eaLnBrk="1" hangingPunct="1"/>
            <a:r>
              <a:rPr lang="el-GR" altLang="el-GR" sz="4000" dirty="0" smtClean="0"/>
              <a:t>Φυσικά μέσα</a:t>
            </a:r>
            <a:r>
              <a:rPr lang="en-US" altLang="el-GR" sz="4000" dirty="0" smtClean="0"/>
              <a:t>:</a:t>
            </a:r>
            <a:r>
              <a:rPr lang="el-GR" altLang="el-GR" sz="4000" dirty="0" smtClean="0"/>
              <a:t> ομοαξονικό καλώδιο</a:t>
            </a:r>
            <a:r>
              <a:rPr lang="en-US" altLang="el-GR" sz="4000" dirty="0" smtClean="0"/>
              <a:t>, </a:t>
            </a:r>
            <a:r>
              <a:rPr lang="el-GR" altLang="el-GR" sz="4000" dirty="0" smtClean="0"/>
              <a:t>οπτική ίνα</a:t>
            </a:r>
            <a:endParaRPr lang="en-US" altLang="el-GR" sz="4000" dirty="0" smtClean="0"/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0914" y="1480457"/>
            <a:ext cx="4499429" cy="3838117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l-GR" altLang="el-GR" i="1" dirty="0" smtClean="0">
                <a:solidFill>
                  <a:srgbClr val="FF0000"/>
                </a:solidFill>
              </a:rPr>
              <a:t>Ομοαξονικό καλώδιο (</a:t>
            </a:r>
            <a:r>
              <a:rPr lang="en-US" altLang="el-GR" i="1" dirty="0" smtClean="0">
                <a:solidFill>
                  <a:srgbClr val="FF0000"/>
                </a:solidFill>
              </a:rPr>
              <a:t>coaxial cable</a:t>
            </a:r>
            <a:r>
              <a:rPr lang="el-GR" altLang="el-GR" i="1" dirty="0" smtClean="0">
                <a:solidFill>
                  <a:srgbClr val="FF0000"/>
                </a:solidFill>
              </a:rPr>
              <a:t>)</a:t>
            </a:r>
            <a:r>
              <a:rPr lang="en-US" altLang="el-GR" i="1" dirty="0" smtClean="0">
                <a:solidFill>
                  <a:srgbClr val="FF0000"/>
                </a:solidFill>
              </a:rPr>
              <a:t>:</a:t>
            </a:r>
          </a:p>
          <a:p>
            <a:pPr marL="449263" indent="-449263" eaLnBrk="1" hangingPunct="1">
              <a:spcBef>
                <a:spcPts val="600"/>
              </a:spcBef>
              <a:buSzPct val="75000"/>
            </a:pPr>
            <a:r>
              <a:rPr lang="el-GR" altLang="el-GR" dirty="0" smtClean="0"/>
              <a:t>Δύο ομό</a:t>
            </a:r>
            <a:r>
              <a:rPr lang="el-GR" altLang="el-GR" dirty="0"/>
              <a:t>κ</a:t>
            </a:r>
            <a:r>
              <a:rPr lang="el-GR" altLang="el-GR" dirty="0" smtClean="0"/>
              <a:t>εντροι αγωγοί χαλκού</a:t>
            </a:r>
            <a:endParaRPr lang="en-US" altLang="el-GR" dirty="0" smtClean="0"/>
          </a:p>
          <a:p>
            <a:pPr marL="449263" indent="-449263" eaLnBrk="1" hangingPunct="1">
              <a:spcBef>
                <a:spcPts val="600"/>
              </a:spcBef>
              <a:buSzPct val="75000"/>
            </a:pPr>
            <a:r>
              <a:rPr lang="el-GR" altLang="el-GR" dirty="0" smtClean="0"/>
              <a:t>Αμφίδρομο (</a:t>
            </a:r>
            <a:r>
              <a:rPr lang="en-US" altLang="el-GR" dirty="0" smtClean="0"/>
              <a:t>bidirectional</a:t>
            </a:r>
            <a:r>
              <a:rPr lang="el-GR" altLang="el-GR" dirty="0" smtClean="0"/>
              <a:t>)</a:t>
            </a:r>
            <a:endParaRPr lang="en-US" altLang="el-GR" dirty="0" smtClean="0"/>
          </a:p>
          <a:p>
            <a:pPr marL="449263" indent="-449263" eaLnBrk="1" hangingPunct="1">
              <a:spcBef>
                <a:spcPts val="600"/>
              </a:spcBef>
              <a:buSzPct val="75000"/>
            </a:pPr>
            <a:r>
              <a:rPr lang="el-GR" altLang="el-GR" dirty="0" smtClean="0"/>
              <a:t>Ευρείας ζώνης (</a:t>
            </a:r>
            <a:r>
              <a:rPr lang="en-US" altLang="el-GR" dirty="0" smtClean="0"/>
              <a:t>broadband</a:t>
            </a:r>
            <a:r>
              <a:rPr lang="el-GR" altLang="el-GR" dirty="0" smtClean="0"/>
              <a:t>)</a:t>
            </a:r>
            <a:r>
              <a:rPr lang="en-US" altLang="el-GR" dirty="0" smtClean="0"/>
              <a:t>:</a:t>
            </a:r>
          </a:p>
          <a:p>
            <a:pPr marL="812800" lvl="1" indent="-363538" eaLnBrk="1" hangingPunct="1">
              <a:spcBef>
                <a:spcPts val="600"/>
              </a:spcBef>
            </a:pPr>
            <a:r>
              <a:rPr lang="el-GR" altLang="el-GR" dirty="0" smtClean="0"/>
              <a:t>πολλαπλά κανάλια στο καλώδιο</a:t>
            </a:r>
            <a:endParaRPr lang="en-US" altLang="el-GR" dirty="0" smtClean="0"/>
          </a:p>
          <a:p>
            <a:pPr marL="812800" lvl="1" indent="-363538" eaLnBrk="1" hangingPunct="1">
              <a:spcBef>
                <a:spcPts val="600"/>
              </a:spcBef>
            </a:pPr>
            <a:r>
              <a:rPr lang="en-US" altLang="el-GR" dirty="0" smtClean="0"/>
              <a:t> HFC</a:t>
            </a:r>
          </a:p>
        </p:txBody>
      </p:sp>
      <p:pic>
        <p:nvPicPr>
          <p:cNvPr id="27655" name="Picture 4" descr="co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5318574"/>
            <a:ext cx="27114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920343" y="957943"/>
            <a:ext cx="4659085" cy="420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>
            <a:lvl1pPr marL="571500" indent="-571500" algn="l" defTabSz="762000" rtl="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6163" indent="-360363" algn="l" defTabSz="762000" rtl="0" eaLnBrk="0" fontAlgn="base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2pPr>
            <a:lvl3pPr marL="1492250" indent="-331788" algn="l" defTabSz="762000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+mn-lt"/>
              </a:defRPr>
            </a:lvl3pPr>
            <a:lvl4pPr marL="1866900" indent="-2603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170113" indent="-188913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627313" indent="-188913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3084513" indent="-188913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541713" indent="-188913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998913" indent="-188913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400"/>
              </a:spcBef>
              <a:buFont typeface="Wingdings" pitchFamily="2" charset="2"/>
              <a:buNone/>
            </a:pPr>
            <a:r>
              <a:rPr lang="el-GR" altLang="el-GR" b="0" i="1" kern="0" dirty="0" smtClean="0">
                <a:solidFill>
                  <a:srgbClr val="FF0000"/>
                </a:solidFill>
              </a:rPr>
              <a:t>Καλώδιο οπτικής ίνας (</a:t>
            </a:r>
            <a:r>
              <a:rPr lang="en-US" altLang="el-GR" b="0" i="1" kern="0" dirty="0" smtClean="0">
                <a:solidFill>
                  <a:srgbClr val="FF0000"/>
                </a:solidFill>
              </a:rPr>
              <a:t>fiber optic</a:t>
            </a:r>
            <a:r>
              <a:rPr lang="el-GR" altLang="el-GR" b="0" i="1" kern="0" dirty="0" smtClean="0">
                <a:solidFill>
                  <a:srgbClr val="FF0000"/>
                </a:solidFill>
              </a:rPr>
              <a:t>)</a:t>
            </a:r>
            <a:r>
              <a:rPr lang="en-US" altLang="el-GR" b="0" i="1" kern="0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spcBef>
                <a:spcPts val="400"/>
              </a:spcBef>
              <a:buSzPct val="75000"/>
            </a:pPr>
            <a:r>
              <a:rPr lang="el-GR" altLang="el-GR" sz="2000" b="0" dirty="0" smtClean="0"/>
              <a:t>Ίνα γυαλιού μεταφέρει παλμούς φωτός</a:t>
            </a:r>
            <a:r>
              <a:rPr lang="en-US" altLang="el-GR" sz="2000" b="0" dirty="0" smtClean="0"/>
              <a:t>, </a:t>
            </a:r>
            <a:r>
              <a:rPr lang="el-GR" altLang="el-GR" sz="2000" b="0" dirty="0" smtClean="0"/>
              <a:t>κάθε παλμός ένα </a:t>
            </a:r>
            <a:r>
              <a:rPr lang="en-US" altLang="el-GR" sz="2000" b="0" dirty="0" smtClean="0"/>
              <a:t>bit</a:t>
            </a:r>
            <a:endParaRPr lang="en-US" altLang="el-GR" sz="2000" b="0" kern="0" dirty="0" smtClean="0"/>
          </a:p>
          <a:p>
            <a:pPr eaLnBrk="1" hangingPunct="1">
              <a:spcBef>
                <a:spcPts val="400"/>
              </a:spcBef>
              <a:buSzPct val="75000"/>
            </a:pPr>
            <a:r>
              <a:rPr lang="el-GR" altLang="el-GR" sz="2000" b="0" kern="0" dirty="0" smtClean="0"/>
              <a:t>Υψηλή ταχύτητα: ρυθμοί μετάδοσης </a:t>
            </a:r>
            <a:r>
              <a:rPr lang="en-US" altLang="el-GR" sz="2000" b="0" kern="0" dirty="0" smtClean="0"/>
              <a:t>point-to-point</a:t>
            </a:r>
            <a:r>
              <a:rPr lang="el-GR" altLang="el-GR" sz="2000" b="0" kern="0" dirty="0" smtClean="0"/>
              <a:t> από 10 έως και &gt;100 </a:t>
            </a:r>
            <a:r>
              <a:rPr lang="en-US" altLang="el-GR" sz="2000" b="0" kern="0" dirty="0" err="1" smtClean="0"/>
              <a:t>Gbps</a:t>
            </a:r>
            <a:r>
              <a:rPr lang="en-US" altLang="el-GR" sz="2000" b="0" kern="0" dirty="0" smtClean="0"/>
              <a:t> </a:t>
            </a:r>
            <a:r>
              <a:rPr lang="el-GR" altLang="el-GR" sz="2000" b="0" kern="0" dirty="0" smtClean="0"/>
              <a:t>ανά κανάλι</a:t>
            </a:r>
            <a:endParaRPr lang="en-US" altLang="el-GR" sz="2000" b="0" kern="0" dirty="0" smtClean="0"/>
          </a:p>
          <a:p>
            <a:pPr eaLnBrk="1" hangingPunct="1">
              <a:spcBef>
                <a:spcPts val="400"/>
              </a:spcBef>
              <a:buSzPct val="75000"/>
            </a:pPr>
            <a:r>
              <a:rPr lang="el-GR" altLang="el-GR" sz="2000" b="0" kern="0" dirty="0" smtClean="0"/>
              <a:t>Χαμηλός ρυθμός σφαλμάτων</a:t>
            </a:r>
            <a:r>
              <a:rPr lang="en-US" altLang="el-GR" sz="2000" b="0" kern="0" dirty="0" smtClean="0"/>
              <a:t>:</a:t>
            </a:r>
          </a:p>
          <a:p>
            <a:pPr lvl="1" eaLnBrk="1" hangingPunct="1">
              <a:lnSpc>
                <a:spcPct val="105000"/>
              </a:lnSpc>
              <a:spcBef>
                <a:spcPts val="400"/>
              </a:spcBef>
            </a:pPr>
            <a:r>
              <a:rPr lang="el-GR" altLang="el-GR" b="0" kern="0" dirty="0" smtClean="0"/>
              <a:t>Οι </a:t>
            </a:r>
            <a:r>
              <a:rPr lang="el-GR" altLang="el-GR" b="0" kern="0" dirty="0" err="1" smtClean="0"/>
              <a:t>επαναλήπτες</a:t>
            </a:r>
            <a:r>
              <a:rPr lang="el-GR" altLang="el-GR" b="0" kern="0" dirty="0" smtClean="0"/>
              <a:t> (</a:t>
            </a:r>
            <a:r>
              <a:rPr lang="en-US" altLang="el-GR" b="0" kern="0" dirty="0" smtClean="0"/>
              <a:t>repeaters</a:t>
            </a:r>
            <a:r>
              <a:rPr lang="el-GR" altLang="el-GR" b="0" kern="0" dirty="0" smtClean="0"/>
              <a:t>) μπορούν να απέχουν πολύ</a:t>
            </a:r>
            <a:endParaRPr lang="en-US" altLang="el-GR" b="0" kern="0" dirty="0" smtClean="0"/>
          </a:p>
          <a:p>
            <a:pPr lvl="1" eaLnBrk="1" hangingPunct="1">
              <a:lnSpc>
                <a:spcPct val="105000"/>
              </a:lnSpc>
              <a:spcBef>
                <a:spcPts val="400"/>
              </a:spcBef>
            </a:pPr>
            <a:r>
              <a:rPr lang="el-GR" altLang="el-GR" b="0" kern="0" dirty="0" smtClean="0"/>
              <a:t>Απρόσβλητο από τον ηλεκτρομαγνητικό θόρυβο</a:t>
            </a:r>
            <a:endParaRPr lang="en-US" altLang="el-GR" b="0" kern="0" dirty="0" smtClean="0"/>
          </a:p>
        </p:txBody>
      </p:sp>
      <p:pic>
        <p:nvPicPr>
          <p:cNvPr id="7" name="Picture 3" descr="2-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5156" y="5167087"/>
            <a:ext cx="5554272" cy="1658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5370" y="261257"/>
            <a:ext cx="8525329" cy="885372"/>
          </a:xfrm>
        </p:spPr>
        <p:txBody>
          <a:bodyPr/>
          <a:lstStyle/>
          <a:p>
            <a:pPr eaLnBrk="1" hangingPunct="1"/>
            <a:r>
              <a:rPr lang="el-GR" altLang="el-GR" sz="4000" dirty="0" smtClean="0"/>
              <a:t>Ασύρματες Συνδέσεις</a:t>
            </a:r>
            <a:endParaRPr lang="en-US" altLang="el-GR" sz="4000" dirty="0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2229" y="1480456"/>
            <a:ext cx="4542971" cy="4767943"/>
          </a:xfrm>
        </p:spPr>
        <p:txBody>
          <a:bodyPr/>
          <a:lstStyle/>
          <a:p>
            <a:pPr marL="449263" indent="-449263" eaLnBrk="1" hangingPunct="1">
              <a:buSzPct val="75000"/>
            </a:pPr>
            <a:r>
              <a:rPr lang="el-GR" altLang="el-GR" dirty="0" smtClean="0"/>
              <a:t>Το σήμα μεταφέρεται στο </a:t>
            </a:r>
            <a:r>
              <a:rPr lang="el-GR" altLang="el-GR" dirty="0" smtClean="0">
                <a:solidFill>
                  <a:srgbClr val="FF0000"/>
                </a:solidFill>
              </a:rPr>
              <a:t>ηλεκτρομαγνητικό φάσμα</a:t>
            </a:r>
            <a:endParaRPr lang="en-US" altLang="el-GR" dirty="0" smtClean="0">
              <a:solidFill>
                <a:srgbClr val="FF0000"/>
              </a:solidFill>
            </a:endParaRPr>
          </a:p>
          <a:p>
            <a:pPr marL="449263" indent="-449263" eaLnBrk="1" hangingPunct="1">
              <a:buSzPct val="75000"/>
            </a:pPr>
            <a:r>
              <a:rPr lang="el-GR" altLang="el-GR" dirty="0" smtClean="0"/>
              <a:t>Χωρίς φυσικό «καλώδιο»</a:t>
            </a:r>
            <a:endParaRPr lang="en-US" altLang="ja-JP" dirty="0" smtClean="0">
              <a:ea typeface="MS PGothic" pitchFamily="34" charset="-128"/>
            </a:endParaRPr>
          </a:p>
          <a:p>
            <a:pPr marL="449263" indent="-449263" eaLnBrk="1" hangingPunct="1">
              <a:buSzPct val="75000"/>
            </a:pPr>
            <a:r>
              <a:rPr lang="el-GR" altLang="el-GR" dirty="0" smtClean="0"/>
              <a:t>Αμφίδρομο</a:t>
            </a:r>
            <a:endParaRPr lang="en-US" altLang="el-GR" dirty="0" smtClean="0"/>
          </a:p>
          <a:p>
            <a:pPr marL="449263" indent="-449263" eaLnBrk="1" hangingPunct="1">
              <a:buSzPct val="75000"/>
            </a:pPr>
            <a:r>
              <a:rPr lang="el-GR" altLang="el-GR" dirty="0" smtClean="0"/>
              <a:t>Υπάρχουν επιπτώσεις στη μετάδοση από το περιβάλλον</a:t>
            </a:r>
            <a:r>
              <a:rPr lang="en-US" altLang="el-GR" dirty="0" smtClean="0"/>
              <a:t>:</a:t>
            </a:r>
          </a:p>
          <a:p>
            <a:pPr marL="711200" lvl="1" indent="-261938" eaLnBrk="1" hangingPunct="1"/>
            <a:r>
              <a:rPr lang="el-GR" altLang="el-GR" dirty="0" smtClean="0"/>
              <a:t>ανακλάσεις (</a:t>
            </a:r>
            <a:r>
              <a:rPr lang="en-US" altLang="el-GR" dirty="0" smtClean="0"/>
              <a:t>reflection</a:t>
            </a:r>
            <a:r>
              <a:rPr lang="el-GR" altLang="el-GR" dirty="0" smtClean="0"/>
              <a:t>)</a:t>
            </a:r>
            <a:r>
              <a:rPr lang="en-US" altLang="el-GR" dirty="0" smtClean="0"/>
              <a:t> </a:t>
            </a:r>
          </a:p>
          <a:p>
            <a:pPr marL="711200" lvl="1" indent="-261938" eaLnBrk="1" hangingPunct="1"/>
            <a:r>
              <a:rPr lang="el-GR" altLang="el-GR" dirty="0" smtClean="0"/>
              <a:t>εμπόδια από αντικείμενα</a:t>
            </a:r>
            <a:endParaRPr lang="en-US" altLang="el-GR" dirty="0" smtClean="0"/>
          </a:p>
          <a:p>
            <a:pPr marL="711200" lvl="1" indent="-261938" eaLnBrk="1" hangingPunct="1"/>
            <a:r>
              <a:rPr lang="el-GR" altLang="el-GR" dirty="0" smtClean="0"/>
              <a:t>παρεμβολές (</a:t>
            </a:r>
            <a:r>
              <a:rPr lang="en-US" altLang="el-GR" dirty="0" smtClean="0"/>
              <a:t>interference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33256" y="1146629"/>
            <a:ext cx="4804229" cy="547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>
            <a:lvl1pPr marL="571500" indent="-571500" algn="l" defTabSz="762000" rtl="0" eaLnBrk="0" fontAlgn="base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6163" indent="-360363" algn="l" defTabSz="762000" rtl="0" eaLnBrk="0" fontAlgn="base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2pPr>
            <a:lvl3pPr marL="1492250" indent="-331788" algn="l" defTabSz="762000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+mn-lt"/>
              </a:defRPr>
            </a:lvl3pPr>
            <a:lvl4pPr marL="1866900" indent="-2603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170113" indent="-188913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627313" indent="-188913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3084513" indent="-188913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541713" indent="-188913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998913" indent="-188913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ts val="300"/>
              </a:spcBef>
              <a:buSzPct val="75000"/>
              <a:buNone/>
            </a:pPr>
            <a:r>
              <a:rPr lang="el-GR" altLang="el-GR" b="0" dirty="0">
                <a:solidFill>
                  <a:srgbClr val="FF0000"/>
                </a:solidFill>
                <a:ea typeface="MS PGothic" pitchFamily="34" charset="-128"/>
              </a:rPr>
              <a:t>Τύποι ασύρματων συνδέσεων</a:t>
            </a:r>
            <a:r>
              <a:rPr lang="en-US" altLang="el-GR" b="0" dirty="0">
                <a:solidFill>
                  <a:srgbClr val="FF0000"/>
                </a:solidFill>
                <a:ea typeface="MS PGothic" pitchFamily="34" charset="-128"/>
              </a:rPr>
              <a:t>:</a:t>
            </a:r>
          </a:p>
          <a:p>
            <a:pPr marL="449263" indent="-449263" eaLnBrk="1" hangingPunct="1">
              <a:lnSpc>
                <a:spcPct val="100000"/>
              </a:lnSpc>
              <a:spcBef>
                <a:spcPts val="300"/>
              </a:spcBef>
              <a:buSzPct val="75000"/>
            </a:pPr>
            <a:r>
              <a:rPr lang="el-GR" altLang="el-GR" b="0" kern="0" dirty="0" smtClean="0"/>
              <a:t>Επίγεια </a:t>
            </a:r>
            <a:r>
              <a:rPr lang="el-GR" altLang="el-GR" b="0" kern="0" dirty="0" err="1"/>
              <a:t>μικροκυμματικά</a:t>
            </a:r>
            <a:endParaRPr lang="en-US" altLang="el-GR" b="0" kern="0" dirty="0"/>
          </a:p>
          <a:p>
            <a:pPr marL="711200" lvl="1" indent="-261938" eaLnBrk="1" hangingPunct="1">
              <a:spcBef>
                <a:spcPts val="300"/>
              </a:spcBef>
            </a:pPr>
            <a:r>
              <a:rPr lang="el-GR" altLang="el-GR" b="0" dirty="0">
                <a:ea typeface="MS PGothic" pitchFamily="34" charset="-128"/>
              </a:rPr>
              <a:t>με «πιάτα»</a:t>
            </a:r>
            <a:r>
              <a:rPr lang="en-US" altLang="el-GR" b="0" dirty="0">
                <a:ea typeface="MS PGothic" pitchFamily="34" charset="-128"/>
              </a:rPr>
              <a:t> </a:t>
            </a:r>
            <a:r>
              <a:rPr lang="el-GR" altLang="el-GR" b="0" dirty="0">
                <a:ea typeface="MS PGothic" pitchFamily="34" charset="-128"/>
              </a:rPr>
              <a:t>κανάλια έως </a:t>
            </a:r>
            <a:r>
              <a:rPr lang="en-US" altLang="el-GR" b="0" dirty="0">
                <a:ea typeface="MS PGothic" pitchFamily="34" charset="-128"/>
              </a:rPr>
              <a:t>45 Mbps</a:t>
            </a:r>
          </a:p>
          <a:p>
            <a:pPr marL="449263" indent="-449263" eaLnBrk="1" hangingPunct="1">
              <a:lnSpc>
                <a:spcPct val="100000"/>
              </a:lnSpc>
              <a:spcBef>
                <a:spcPts val="300"/>
              </a:spcBef>
              <a:buSzPct val="75000"/>
            </a:pPr>
            <a:r>
              <a:rPr lang="en-US" altLang="el-GR" b="0" kern="0" dirty="0"/>
              <a:t>LAN (</a:t>
            </a:r>
            <a:r>
              <a:rPr lang="el-GR" altLang="el-GR" b="0" kern="0" dirty="0"/>
              <a:t>π</a:t>
            </a:r>
            <a:r>
              <a:rPr lang="en-US" altLang="el-GR" b="0" kern="0" dirty="0"/>
              <a:t>.</a:t>
            </a:r>
            <a:r>
              <a:rPr lang="el-GR" altLang="el-GR" b="0" kern="0" dirty="0"/>
              <a:t>χ</a:t>
            </a:r>
            <a:r>
              <a:rPr lang="en-US" altLang="el-GR" b="0" kern="0" dirty="0"/>
              <a:t>., </a:t>
            </a:r>
            <a:r>
              <a:rPr lang="en-US" altLang="el-GR" b="0" kern="0" dirty="0" err="1"/>
              <a:t>WiFi</a:t>
            </a:r>
            <a:r>
              <a:rPr lang="en-US" altLang="el-GR" b="0" kern="0" dirty="0"/>
              <a:t>)</a:t>
            </a:r>
            <a:endParaRPr lang="el-GR" altLang="el-GR" b="0" kern="0" dirty="0"/>
          </a:p>
          <a:p>
            <a:pPr marL="711200" lvl="1" indent="-261938" eaLnBrk="1" hangingPunct="1">
              <a:spcBef>
                <a:spcPts val="300"/>
              </a:spcBef>
            </a:pPr>
            <a:r>
              <a:rPr lang="en-US" altLang="el-GR" b="0" dirty="0">
                <a:ea typeface="MS PGothic" pitchFamily="34" charset="-128"/>
              </a:rPr>
              <a:t>11Mbps, </a:t>
            </a:r>
            <a:r>
              <a:rPr lang="el-GR" altLang="el-GR" b="0" dirty="0">
                <a:ea typeface="MS PGothic" pitchFamily="34" charset="-128"/>
              </a:rPr>
              <a:t> </a:t>
            </a:r>
            <a:r>
              <a:rPr lang="en-US" altLang="el-GR" b="0" dirty="0">
                <a:ea typeface="MS PGothic" pitchFamily="34" charset="-128"/>
              </a:rPr>
              <a:t>54 Mbps</a:t>
            </a:r>
            <a:endParaRPr lang="el-GR" altLang="el-GR" b="0" dirty="0">
              <a:ea typeface="MS PGothic" pitchFamily="34" charset="-128"/>
            </a:endParaRPr>
          </a:p>
          <a:p>
            <a:pPr marL="449263" indent="-449263" eaLnBrk="1" hangingPunct="1">
              <a:lnSpc>
                <a:spcPct val="100000"/>
              </a:lnSpc>
              <a:spcBef>
                <a:spcPts val="300"/>
              </a:spcBef>
              <a:buSzPct val="75000"/>
            </a:pPr>
            <a:r>
              <a:rPr lang="el-GR" altLang="el-GR" b="0" kern="0" dirty="0"/>
              <a:t>Ευρείας </a:t>
            </a:r>
            <a:r>
              <a:rPr lang="el-GR" altLang="el-GR" b="0" kern="0" dirty="0" smtClean="0"/>
              <a:t>περιοχής</a:t>
            </a:r>
            <a:endParaRPr lang="en-US" altLang="el-GR" b="0" kern="0" dirty="0"/>
          </a:p>
          <a:p>
            <a:pPr marL="711200" lvl="1" indent="-261938" eaLnBrk="1" hangingPunct="1">
              <a:spcBef>
                <a:spcPts val="300"/>
              </a:spcBef>
            </a:pPr>
            <a:r>
              <a:rPr lang="en-US" altLang="el-GR" b="0" kern="0" dirty="0" smtClean="0"/>
              <a:t> </a:t>
            </a:r>
            <a:r>
              <a:rPr lang="el-GR" altLang="el-GR" b="0" kern="0" dirty="0" smtClean="0"/>
              <a:t>π.χ. κυψελοειδή </a:t>
            </a:r>
            <a:r>
              <a:rPr lang="en-US" altLang="el-GR" b="0" kern="0" dirty="0" smtClean="0"/>
              <a:t>3G (</a:t>
            </a:r>
            <a:r>
              <a:rPr lang="el-GR" altLang="el-GR" b="0" kern="0" dirty="0" smtClean="0"/>
              <a:t>λίγα </a:t>
            </a:r>
            <a:r>
              <a:rPr lang="en-US" altLang="el-GR" b="0" kern="0" dirty="0" smtClean="0"/>
              <a:t>Mbps)</a:t>
            </a:r>
          </a:p>
          <a:p>
            <a:pPr marL="449263" indent="-449263" eaLnBrk="1" hangingPunct="1">
              <a:lnSpc>
                <a:spcPct val="100000"/>
              </a:lnSpc>
              <a:spcBef>
                <a:spcPts val="300"/>
              </a:spcBef>
              <a:buSzPct val="75000"/>
            </a:pPr>
            <a:r>
              <a:rPr lang="el-GR" altLang="el-GR" b="0" kern="0" dirty="0" smtClean="0"/>
              <a:t>Δορυφορικά</a:t>
            </a:r>
            <a:endParaRPr lang="en-US" altLang="el-GR" b="0" kern="0" dirty="0"/>
          </a:p>
          <a:p>
            <a:pPr marL="711200" lvl="1" indent="-261938" eaLnBrk="1" hangingPunct="1">
              <a:spcBef>
                <a:spcPts val="300"/>
              </a:spcBef>
            </a:pPr>
            <a:r>
              <a:rPr lang="el-GR" altLang="el-GR" b="0" dirty="0">
                <a:latin typeface="Gill Sans MT" pitchFamily="34" charset="0"/>
                <a:ea typeface="MS PGothic" pitchFamily="34" charset="-128"/>
              </a:rPr>
              <a:t>Κανάλι από </a:t>
            </a:r>
            <a:r>
              <a:rPr lang="el-GR" altLang="el-GR" b="0" dirty="0" smtClean="0">
                <a:latin typeface="Gill Sans MT" pitchFamily="34" charset="0"/>
                <a:ea typeface="MS PGothic" pitchFamily="34" charset="-128"/>
              </a:rPr>
              <a:t>λίγα </a:t>
            </a:r>
            <a:r>
              <a:rPr lang="en-US" altLang="el-GR" b="0" dirty="0" smtClean="0">
                <a:ea typeface="MS PGothic" pitchFamily="34" charset="-128"/>
              </a:rPr>
              <a:t>Kbps </a:t>
            </a:r>
            <a:r>
              <a:rPr lang="el-GR" altLang="el-GR" b="0" dirty="0">
                <a:latin typeface="Gill Sans MT" pitchFamily="34" charset="0"/>
                <a:ea typeface="MS PGothic" pitchFamily="34" charset="-128"/>
              </a:rPr>
              <a:t>έως</a:t>
            </a:r>
            <a:r>
              <a:rPr lang="en-US" altLang="el-GR" b="0" dirty="0">
                <a:latin typeface="Gill Sans MT" pitchFamily="34" charset="0"/>
                <a:ea typeface="MS PGothic" pitchFamily="34" charset="-128"/>
              </a:rPr>
              <a:t> </a:t>
            </a:r>
            <a:r>
              <a:rPr lang="en-US" altLang="el-GR" b="0" dirty="0">
                <a:ea typeface="MS PGothic" pitchFamily="34" charset="-128"/>
              </a:rPr>
              <a:t>45Mbps </a:t>
            </a:r>
            <a:r>
              <a:rPr lang="en-US" altLang="el-GR" b="0" dirty="0">
                <a:latin typeface="Gill Sans MT" pitchFamily="34" charset="0"/>
                <a:ea typeface="MS PGothic" pitchFamily="34" charset="-128"/>
              </a:rPr>
              <a:t>(</a:t>
            </a:r>
            <a:r>
              <a:rPr lang="el-GR" altLang="el-GR" b="0" dirty="0">
                <a:latin typeface="Gill Sans MT" pitchFamily="34" charset="0"/>
                <a:ea typeface="MS PGothic" pitchFamily="34" charset="-128"/>
              </a:rPr>
              <a:t>ή πολλαπλά μικρότερα κανάλια</a:t>
            </a:r>
            <a:r>
              <a:rPr lang="en-US" altLang="el-GR" b="0" dirty="0" smtClean="0">
                <a:latin typeface="Gill Sans MT" pitchFamily="34" charset="0"/>
                <a:ea typeface="MS PGothic" pitchFamily="34" charset="-128"/>
              </a:rPr>
              <a:t>)</a:t>
            </a:r>
            <a:endParaRPr lang="el-GR" altLang="el-GR" b="0" dirty="0" smtClean="0">
              <a:latin typeface="Gill Sans MT" pitchFamily="34" charset="0"/>
              <a:ea typeface="MS PGothic" pitchFamily="34" charset="-128"/>
            </a:endParaRPr>
          </a:p>
          <a:p>
            <a:pPr marL="711200" lvl="1" indent="-261938" eaLnBrk="1" hangingPunct="1">
              <a:spcBef>
                <a:spcPts val="300"/>
              </a:spcBef>
            </a:pPr>
            <a:r>
              <a:rPr lang="en-US" altLang="el-GR" b="0" dirty="0">
                <a:ea typeface="MS PGothic" pitchFamily="34" charset="-128"/>
              </a:rPr>
              <a:t>270 </a:t>
            </a:r>
            <a:r>
              <a:rPr lang="en-US" altLang="el-GR" b="0" dirty="0" err="1" smtClean="0">
                <a:ea typeface="MS PGothic" pitchFamily="34" charset="-128"/>
              </a:rPr>
              <a:t>msec</a:t>
            </a:r>
            <a:r>
              <a:rPr lang="en-US" altLang="el-GR" b="0" dirty="0" smtClean="0">
                <a:ea typeface="MS PGothic" pitchFamily="34" charset="-128"/>
              </a:rPr>
              <a:t> </a:t>
            </a:r>
            <a:r>
              <a:rPr lang="el-GR" altLang="el-GR" b="0" dirty="0">
                <a:latin typeface="Gill Sans MT" pitchFamily="34" charset="0"/>
                <a:ea typeface="MS PGothic" pitchFamily="34" charset="-128"/>
              </a:rPr>
              <a:t>καθυστέρηση από άκρο σε </a:t>
            </a:r>
            <a:r>
              <a:rPr lang="el-GR" altLang="el-GR" b="0" dirty="0" smtClean="0">
                <a:latin typeface="Gill Sans MT" pitchFamily="34" charset="0"/>
                <a:ea typeface="MS PGothic" pitchFamily="34" charset="-128"/>
              </a:rPr>
              <a:t>άκρο</a:t>
            </a:r>
          </a:p>
          <a:p>
            <a:pPr marL="711200" lvl="1" indent="-261938" eaLnBrk="1" hangingPunct="1">
              <a:spcBef>
                <a:spcPts val="300"/>
              </a:spcBef>
            </a:pPr>
            <a:r>
              <a:rPr lang="el-GR" altLang="el-GR" b="0" dirty="0" err="1">
                <a:latin typeface="Gill Sans MT" pitchFamily="34" charset="0"/>
                <a:ea typeface="MS PGothic" pitchFamily="34" charset="-128"/>
              </a:rPr>
              <a:t>γεωσύγχρονοι</a:t>
            </a:r>
            <a:r>
              <a:rPr lang="el-GR" altLang="el-GR" b="0" dirty="0">
                <a:latin typeface="Gill Sans MT" pitchFamily="34" charset="0"/>
                <a:ea typeface="MS PGothic" pitchFamily="34" charset="-128"/>
              </a:rPr>
              <a:t> ή χαμηλής τροχιάς</a:t>
            </a:r>
            <a:endParaRPr lang="en-US" altLang="el-GR" b="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Στόχοι της Ενότητας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 smtClean="0"/>
              <a:t>Η παρουσίαση βασικών εννοιών των επικοινωνιών δεδομένων</a:t>
            </a:r>
          </a:p>
          <a:p>
            <a:r>
              <a:rPr lang="el-GR" altLang="el-GR" dirty="0" smtClean="0"/>
              <a:t>Η παρουσίαση της αρχιτεκτονικής του </a:t>
            </a:r>
            <a:r>
              <a:rPr lang="en-US" altLang="el-GR" dirty="0" smtClean="0"/>
              <a:t>Internet </a:t>
            </a:r>
            <a:r>
              <a:rPr lang="el-GR" altLang="el-GR" dirty="0" smtClean="0"/>
              <a:t>και των τεχνικών σύνδεσης σε αυτό</a:t>
            </a:r>
          </a:p>
          <a:p>
            <a:r>
              <a:rPr lang="el-GR" altLang="el-GR" dirty="0" smtClean="0"/>
              <a:t>Η επισκόπηση των εννοιών της μεταγωγής κυκλώματος και της μεταγωγής πακέτου</a:t>
            </a:r>
          </a:p>
          <a:p>
            <a:r>
              <a:rPr lang="el-GR" altLang="el-GR" dirty="0" smtClean="0"/>
              <a:t>Η εισαγωγή στις έννοιες της καθυστέρησης και των απωλειών στα δίκτυα δεδομένων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35696" b="7750"/>
          <a:stretch>
            <a:fillRect/>
          </a:stretch>
        </p:blipFill>
        <p:spPr bwMode="auto">
          <a:xfrm>
            <a:off x="619125" y="1339850"/>
            <a:ext cx="92583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85370" y="261257"/>
            <a:ext cx="8525329" cy="97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b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l-GR" sz="4000" b="0" kern="0" dirty="0" smtClean="0"/>
              <a:t>To </a:t>
            </a:r>
            <a:r>
              <a:rPr lang="el-GR" altLang="el-GR" sz="4000" b="0" kern="0" dirty="0" smtClean="0"/>
              <a:t>ηλεκτρομαγνητικό φάσμα</a:t>
            </a:r>
            <a:endParaRPr lang="en-US" altLang="el-GR" sz="40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18772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πυρήνας του δικτύου: Μεταγωγή Πακέτου, Δομή του Διαδικτύου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3977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6042025" y="6467475"/>
            <a:ext cx="3136900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200">
                <a:latin typeface="Tahoma" pitchFamily="34" charset="0"/>
                <a:ea typeface="MS PGothic" pitchFamily="34" charset="-128"/>
              </a:rPr>
              <a:t>Introduction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6400" y="1611313"/>
            <a:ext cx="5050971" cy="4648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l-GR" altLang="el-GR" dirty="0" smtClean="0"/>
              <a:t>Πλέγμα από δρομολογητές που διασυνδέονται</a:t>
            </a:r>
            <a:endParaRPr lang="en-US" altLang="el-GR" dirty="0" smtClean="0"/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l-GR" altLang="el-GR" dirty="0" smtClean="0">
                <a:solidFill>
                  <a:srgbClr val="FF0000"/>
                </a:solidFill>
              </a:rPr>
              <a:t>Μεταγωγή πακέτου (</a:t>
            </a:r>
            <a:r>
              <a:rPr lang="en-US" altLang="el-GR" dirty="0" smtClean="0">
                <a:solidFill>
                  <a:srgbClr val="FF0000"/>
                </a:solidFill>
              </a:rPr>
              <a:t>packet-switching</a:t>
            </a:r>
            <a:r>
              <a:rPr lang="el-GR" altLang="el-GR" dirty="0" smtClean="0">
                <a:solidFill>
                  <a:srgbClr val="FF0000"/>
                </a:solidFill>
              </a:rPr>
              <a:t>)</a:t>
            </a:r>
            <a:r>
              <a:rPr lang="en-US" altLang="el-GR" dirty="0" smtClean="0">
                <a:solidFill>
                  <a:srgbClr val="FF0000"/>
                </a:solidFill>
              </a:rPr>
              <a:t>: </a:t>
            </a:r>
            <a:r>
              <a:rPr lang="el-GR" altLang="el-GR" dirty="0" smtClean="0">
                <a:solidFill>
                  <a:srgbClr val="FF0000"/>
                </a:solidFill>
              </a:rPr>
              <a:t>ο κόμβος χωρίζει τα δεδομένα που στέλνουν οι εφαρμογές σε πακέτα (</a:t>
            </a:r>
            <a:r>
              <a:rPr lang="en-US" altLang="el-GR" i="1" dirty="0" smtClean="0">
                <a:solidFill>
                  <a:srgbClr val="FF0000"/>
                </a:solidFill>
              </a:rPr>
              <a:t>packets</a:t>
            </a:r>
            <a:r>
              <a:rPr lang="el-GR" altLang="el-GR" i="1" dirty="0" smtClean="0">
                <a:solidFill>
                  <a:srgbClr val="FF0000"/>
                </a:solidFill>
              </a:rPr>
              <a:t>)</a:t>
            </a:r>
            <a:endParaRPr lang="en-US" altLang="el-GR" i="1" dirty="0" smtClean="0">
              <a:solidFill>
                <a:srgbClr val="FF0000"/>
              </a:solidFill>
            </a:endParaRPr>
          </a:p>
          <a:p>
            <a:pPr marL="900113" lvl="1" indent="-363538" eaLnBrk="1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</a:pPr>
            <a:r>
              <a:rPr lang="el-GR" altLang="el-GR" dirty="0" smtClean="0"/>
              <a:t>προωθεί πακέτα από ένα δρομολογητή στον επόμενο, πάνω από κυκλώματα, στη διαδρομή από τον αποστολέα στον παραλήπτη</a:t>
            </a:r>
            <a:endParaRPr lang="en-US" altLang="el-GR" dirty="0" smtClean="0"/>
          </a:p>
          <a:p>
            <a:pPr marL="900113" lvl="1" indent="-363538" eaLnBrk="1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</a:pPr>
            <a:r>
              <a:rPr lang="el-GR" altLang="el-GR" dirty="0"/>
              <a:t>κάθε πακέτο μεταδίδεται με την πλήρη ταχύτητα του κυκλώματος</a:t>
            </a:r>
            <a:endParaRPr lang="en-US" altLang="el-GR" dirty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0857" y="171451"/>
            <a:ext cx="8654143" cy="123825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Ο πυρήνας του δικτύου</a:t>
            </a:r>
            <a:endParaRPr lang="en-US" altLang="el-GR" dirty="0" smtClean="0"/>
          </a:p>
        </p:txBody>
      </p:sp>
      <p:sp>
        <p:nvSpPr>
          <p:cNvPr id="30725" name="Freeform 637"/>
          <p:cNvSpPr>
            <a:spLocks/>
          </p:cNvSpPr>
          <p:nvPr/>
        </p:nvSpPr>
        <p:spPr bwMode="auto">
          <a:xfrm>
            <a:off x="5635625" y="1712913"/>
            <a:ext cx="1881188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30726" name="Group 638"/>
          <p:cNvGrpSpPr>
            <a:grpSpLocks/>
          </p:cNvGrpSpPr>
          <p:nvPr/>
        </p:nvGrpSpPr>
        <p:grpSpPr bwMode="auto">
          <a:xfrm>
            <a:off x="5818188" y="3048000"/>
            <a:ext cx="1581150" cy="933450"/>
            <a:chOff x="2889" y="1631"/>
            <a:chExt cx="980" cy="743"/>
          </a:xfrm>
        </p:grpSpPr>
        <p:sp>
          <p:nvSpPr>
            <p:cNvPr id="31226" name="Rectangle 63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31227" name="AutoShape 64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solidFill>
                  <a:srgbClr val="00CCFF"/>
                </a:solidFill>
                <a:ea typeface="MS PGothic" pitchFamily="34" charset="-128"/>
              </a:endParaRPr>
            </a:p>
          </p:txBody>
        </p:sp>
      </p:grpSp>
      <p:sp>
        <p:nvSpPr>
          <p:cNvPr id="30727" name="Freeform 641"/>
          <p:cNvSpPr>
            <a:spLocks/>
          </p:cNvSpPr>
          <p:nvPr/>
        </p:nvSpPr>
        <p:spPr bwMode="auto">
          <a:xfrm>
            <a:off x="5811838" y="4425950"/>
            <a:ext cx="3494087" cy="1665288"/>
          </a:xfrm>
          <a:custGeom>
            <a:avLst/>
            <a:gdLst>
              <a:gd name="T0" fmla="*/ 2147483647 w 2032"/>
              <a:gd name="T1" fmla="*/ 2147483647 h 1049"/>
              <a:gd name="T2" fmla="*/ 2147483647 w 2032"/>
              <a:gd name="T3" fmla="*/ 2147483647 h 1049"/>
              <a:gd name="T4" fmla="*/ 2147483647 w 2032"/>
              <a:gd name="T5" fmla="*/ 2147483647 h 1049"/>
              <a:gd name="T6" fmla="*/ 2147483647 w 2032"/>
              <a:gd name="T7" fmla="*/ 2147483647 h 1049"/>
              <a:gd name="T8" fmla="*/ 2147483647 w 2032"/>
              <a:gd name="T9" fmla="*/ 2147483647 h 1049"/>
              <a:gd name="T10" fmla="*/ 2147483647 w 2032"/>
              <a:gd name="T11" fmla="*/ 2147483647 h 1049"/>
              <a:gd name="T12" fmla="*/ 2147483647 w 2032"/>
              <a:gd name="T13" fmla="*/ 2147483647 h 1049"/>
              <a:gd name="T14" fmla="*/ 2147483647 w 2032"/>
              <a:gd name="T15" fmla="*/ 2147483647 h 1049"/>
              <a:gd name="T16" fmla="*/ 2147483647 w 2032"/>
              <a:gd name="T17" fmla="*/ 2147483647 h 1049"/>
              <a:gd name="T18" fmla="*/ 2147483647 w 2032"/>
              <a:gd name="T19" fmla="*/ 2147483647 h 1049"/>
              <a:gd name="T20" fmla="*/ 2147483647 w 2032"/>
              <a:gd name="T21" fmla="*/ 2147483647 h 1049"/>
              <a:gd name="T22" fmla="*/ 2147483647 w 2032"/>
              <a:gd name="T23" fmla="*/ 2147483647 h 1049"/>
              <a:gd name="T24" fmla="*/ 2147483647 w 2032"/>
              <a:gd name="T25" fmla="*/ 2147483647 h 1049"/>
              <a:gd name="T26" fmla="*/ 2147483647 w 2032"/>
              <a:gd name="T27" fmla="*/ 2147483647 h 1049"/>
              <a:gd name="T28" fmla="*/ 2147483647 w 2032"/>
              <a:gd name="T29" fmla="*/ 2147483647 h 1049"/>
              <a:gd name="T30" fmla="*/ 2147483647 w 2032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32"/>
              <a:gd name="T49" fmla="*/ 0 h 1049"/>
              <a:gd name="T50" fmla="*/ 2032 w 2032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32" h="1049">
                <a:moveTo>
                  <a:pt x="1044" y="26"/>
                </a:moveTo>
                <a:cubicBezTo>
                  <a:pt x="959" y="45"/>
                  <a:pt x="924" y="118"/>
                  <a:pt x="847" y="125"/>
                </a:cubicBezTo>
                <a:cubicBezTo>
                  <a:pt x="770" y="132"/>
                  <a:pt x="697" y="61"/>
                  <a:pt x="580" y="68"/>
                </a:cubicBezTo>
                <a:cubicBezTo>
                  <a:pt x="463" y="75"/>
                  <a:pt x="232" y="119"/>
                  <a:pt x="143" y="170"/>
                </a:cubicBezTo>
                <a:cubicBezTo>
                  <a:pt x="54" y="221"/>
                  <a:pt x="65" y="289"/>
                  <a:pt x="48" y="374"/>
                </a:cubicBezTo>
                <a:cubicBezTo>
                  <a:pt x="31" y="459"/>
                  <a:pt x="0" y="618"/>
                  <a:pt x="41" y="680"/>
                </a:cubicBezTo>
                <a:cubicBezTo>
                  <a:pt x="82" y="742"/>
                  <a:pt x="191" y="709"/>
                  <a:pt x="294" y="744"/>
                </a:cubicBezTo>
                <a:cubicBezTo>
                  <a:pt x="397" y="779"/>
                  <a:pt x="527" y="849"/>
                  <a:pt x="660" y="893"/>
                </a:cubicBezTo>
                <a:cubicBezTo>
                  <a:pt x="793" y="938"/>
                  <a:pt x="944" y="991"/>
                  <a:pt x="1088" y="1014"/>
                </a:cubicBezTo>
                <a:cubicBezTo>
                  <a:pt x="1232" y="1036"/>
                  <a:pt x="1401" y="1049"/>
                  <a:pt x="1525" y="1031"/>
                </a:cubicBezTo>
                <a:cubicBezTo>
                  <a:pt x="1649" y="1012"/>
                  <a:pt x="1749" y="960"/>
                  <a:pt x="1831" y="907"/>
                </a:cubicBezTo>
                <a:cubicBezTo>
                  <a:pt x="1913" y="855"/>
                  <a:pt x="1998" y="824"/>
                  <a:pt x="2015" y="714"/>
                </a:cubicBezTo>
                <a:cubicBezTo>
                  <a:pt x="2032" y="604"/>
                  <a:pt x="1990" y="350"/>
                  <a:pt x="1931" y="251"/>
                </a:cubicBezTo>
                <a:cubicBezTo>
                  <a:pt x="1872" y="151"/>
                  <a:pt x="1754" y="153"/>
                  <a:pt x="1658" y="114"/>
                </a:cubicBezTo>
                <a:cubicBezTo>
                  <a:pt x="1562" y="76"/>
                  <a:pt x="1457" y="30"/>
                  <a:pt x="1355" y="15"/>
                </a:cubicBezTo>
                <a:cubicBezTo>
                  <a:pt x="1253" y="0"/>
                  <a:pt x="1129" y="8"/>
                  <a:pt x="1044" y="2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28" name="Line 642"/>
          <p:cNvSpPr>
            <a:spLocks noChangeShapeType="1"/>
          </p:cNvSpPr>
          <p:nvPr/>
        </p:nvSpPr>
        <p:spPr bwMode="auto">
          <a:xfrm rot="-5400000">
            <a:off x="8520906" y="5156995"/>
            <a:ext cx="523875" cy="1508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0729" name="Line 643"/>
          <p:cNvSpPr>
            <a:spLocks noChangeShapeType="1"/>
          </p:cNvSpPr>
          <p:nvPr/>
        </p:nvSpPr>
        <p:spPr bwMode="auto">
          <a:xfrm rot="5400000" flipV="1">
            <a:off x="8657431" y="5439570"/>
            <a:ext cx="3175" cy="936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0730" name="Line 644"/>
          <p:cNvSpPr>
            <a:spLocks noChangeShapeType="1"/>
          </p:cNvSpPr>
          <p:nvPr/>
        </p:nvSpPr>
        <p:spPr bwMode="auto">
          <a:xfrm rot="-5400000">
            <a:off x="8858251" y="5114925"/>
            <a:ext cx="0" cy="1238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0731" name="Line 646"/>
          <p:cNvSpPr>
            <a:spLocks noChangeShapeType="1"/>
          </p:cNvSpPr>
          <p:nvPr/>
        </p:nvSpPr>
        <p:spPr bwMode="auto">
          <a:xfrm>
            <a:off x="6608763" y="4776788"/>
            <a:ext cx="230187" cy="984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32" name="Line 647"/>
          <p:cNvSpPr>
            <a:spLocks noChangeShapeType="1"/>
          </p:cNvSpPr>
          <p:nvPr/>
        </p:nvSpPr>
        <p:spPr bwMode="auto">
          <a:xfrm flipV="1">
            <a:off x="6329363" y="5040313"/>
            <a:ext cx="422275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33" name="Line 650"/>
          <p:cNvSpPr>
            <a:spLocks noChangeShapeType="1"/>
          </p:cNvSpPr>
          <p:nvPr/>
        </p:nvSpPr>
        <p:spPr bwMode="auto">
          <a:xfrm flipH="1">
            <a:off x="6789738" y="5087938"/>
            <a:ext cx="1111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34" name="Line 651"/>
          <p:cNvSpPr>
            <a:spLocks noChangeShapeType="1"/>
          </p:cNvSpPr>
          <p:nvPr/>
        </p:nvSpPr>
        <p:spPr bwMode="auto">
          <a:xfrm flipH="1" flipV="1">
            <a:off x="7094538" y="5100638"/>
            <a:ext cx="123825" cy="1730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35" name="Line 652"/>
          <p:cNvSpPr>
            <a:spLocks noChangeShapeType="1"/>
          </p:cNvSpPr>
          <p:nvPr/>
        </p:nvSpPr>
        <p:spPr bwMode="auto">
          <a:xfrm>
            <a:off x="7305675" y="5056188"/>
            <a:ext cx="544513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36" name="Line 654"/>
          <p:cNvSpPr>
            <a:spLocks noChangeShapeType="1"/>
          </p:cNvSpPr>
          <p:nvPr/>
        </p:nvSpPr>
        <p:spPr bwMode="auto">
          <a:xfrm>
            <a:off x="6550025" y="3582988"/>
            <a:ext cx="255588" cy="746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37" name="Line 655"/>
          <p:cNvSpPr>
            <a:spLocks noChangeShapeType="1"/>
          </p:cNvSpPr>
          <p:nvPr/>
        </p:nvSpPr>
        <p:spPr bwMode="auto">
          <a:xfrm flipV="1">
            <a:off x="6381750" y="3736975"/>
            <a:ext cx="182563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30738" name="Group 656"/>
          <p:cNvGrpSpPr>
            <a:grpSpLocks/>
          </p:cNvGrpSpPr>
          <p:nvPr/>
        </p:nvGrpSpPr>
        <p:grpSpPr bwMode="auto">
          <a:xfrm>
            <a:off x="6080125" y="3503613"/>
            <a:ext cx="547688" cy="352425"/>
            <a:chOff x="2967" y="478"/>
            <a:chExt cx="788" cy="625"/>
          </a:xfrm>
        </p:grpSpPr>
        <p:pic>
          <p:nvPicPr>
            <p:cNvPr id="31224" name="Picture 657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25" name="Picture 658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39" name="Freeform 659"/>
          <p:cNvSpPr>
            <a:spLocks/>
          </p:cNvSpPr>
          <p:nvPr/>
        </p:nvSpPr>
        <p:spPr bwMode="auto">
          <a:xfrm>
            <a:off x="7599363" y="3530600"/>
            <a:ext cx="1423987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40" name="Freeform 660"/>
          <p:cNvSpPr>
            <a:spLocks/>
          </p:cNvSpPr>
          <p:nvPr/>
        </p:nvSpPr>
        <p:spPr bwMode="auto">
          <a:xfrm>
            <a:off x="7596188" y="2005013"/>
            <a:ext cx="1874837" cy="1125537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41" name="Line 661"/>
          <p:cNvSpPr>
            <a:spLocks noChangeShapeType="1"/>
          </p:cNvSpPr>
          <p:nvPr/>
        </p:nvSpPr>
        <p:spPr bwMode="auto">
          <a:xfrm>
            <a:off x="8012113" y="3816350"/>
            <a:ext cx="177800" cy="120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42" name="Line 662"/>
          <p:cNvSpPr>
            <a:spLocks noChangeShapeType="1"/>
          </p:cNvSpPr>
          <p:nvPr/>
        </p:nvSpPr>
        <p:spPr bwMode="auto">
          <a:xfrm>
            <a:off x="8116888" y="3736975"/>
            <a:ext cx="3032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43" name="Line 663"/>
          <p:cNvSpPr>
            <a:spLocks noChangeShapeType="1"/>
          </p:cNvSpPr>
          <p:nvPr/>
        </p:nvSpPr>
        <p:spPr bwMode="auto">
          <a:xfrm flipV="1">
            <a:off x="8374063" y="3822700"/>
            <a:ext cx="146050" cy="104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44" name="Line 664"/>
          <p:cNvSpPr>
            <a:spLocks noChangeShapeType="1"/>
          </p:cNvSpPr>
          <p:nvPr/>
        </p:nvSpPr>
        <p:spPr bwMode="auto">
          <a:xfrm>
            <a:off x="7283450" y="2590800"/>
            <a:ext cx="552450" cy="3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45" name="Line 665"/>
          <p:cNvSpPr>
            <a:spLocks noChangeShapeType="1"/>
          </p:cNvSpPr>
          <p:nvPr/>
        </p:nvSpPr>
        <p:spPr bwMode="auto">
          <a:xfrm>
            <a:off x="7970838" y="4700588"/>
            <a:ext cx="423862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46" name="Line 666"/>
          <p:cNvSpPr>
            <a:spLocks noChangeShapeType="1"/>
          </p:cNvSpPr>
          <p:nvPr/>
        </p:nvSpPr>
        <p:spPr bwMode="auto">
          <a:xfrm flipV="1">
            <a:off x="7299325" y="4687888"/>
            <a:ext cx="349250" cy="1984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47" name="Line 667"/>
          <p:cNvSpPr>
            <a:spLocks noChangeShapeType="1"/>
          </p:cNvSpPr>
          <p:nvPr/>
        </p:nvSpPr>
        <p:spPr bwMode="auto">
          <a:xfrm flipV="1">
            <a:off x="7345363" y="4979988"/>
            <a:ext cx="10525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48" name="Line 668"/>
          <p:cNvSpPr>
            <a:spLocks noChangeShapeType="1"/>
          </p:cNvSpPr>
          <p:nvPr/>
        </p:nvSpPr>
        <p:spPr bwMode="auto">
          <a:xfrm flipV="1">
            <a:off x="8208963" y="2495550"/>
            <a:ext cx="133350" cy="87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49" name="Line 669"/>
          <p:cNvSpPr>
            <a:spLocks noChangeShapeType="1"/>
          </p:cNvSpPr>
          <p:nvPr/>
        </p:nvSpPr>
        <p:spPr bwMode="auto">
          <a:xfrm>
            <a:off x="8023225" y="2668588"/>
            <a:ext cx="0" cy="825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50" name="Line 670"/>
          <p:cNvSpPr>
            <a:spLocks noChangeShapeType="1"/>
          </p:cNvSpPr>
          <p:nvPr/>
        </p:nvSpPr>
        <p:spPr bwMode="auto">
          <a:xfrm flipV="1">
            <a:off x="8212138" y="2562225"/>
            <a:ext cx="28575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51" name="Line 671"/>
          <p:cNvSpPr>
            <a:spLocks noChangeShapeType="1"/>
          </p:cNvSpPr>
          <p:nvPr/>
        </p:nvSpPr>
        <p:spPr bwMode="auto">
          <a:xfrm>
            <a:off x="8604250" y="2563813"/>
            <a:ext cx="0" cy="196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52" name="Line 672"/>
          <p:cNvSpPr>
            <a:spLocks noChangeShapeType="1"/>
          </p:cNvSpPr>
          <p:nvPr/>
        </p:nvSpPr>
        <p:spPr bwMode="auto">
          <a:xfrm>
            <a:off x="8229600" y="2870200"/>
            <a:ext cx="2047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53" name="Line 673"/>
          <p:cNvSpPr>
            <a:spLocks noChangeShapeType="1"/>
          </p:cNvSpPr>
          <p:nvPr/>
        </p:nvSpPr>
        <p:spPr bwMode="auto">
          <a:xfrm>
            <a:off x="8829675" y="2860675"/>
            <a:ext cx="1920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54" name="Line 674"/>
          <p:cNvSpPr>
            <a:spLocks noChangeShapeType="1"/>
          </p:cNvSpPr>
          <p:nvPr/>
        </p:nvSpPr>
        <p:spPr bwMode="auto">
          <a:xfrm flipH="1">
            <a:off x="7907338" y="2936875"/>
            <a:ext cx="106362" cy="704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55" name="Line 675"/>
          <p:cNvSpPr>
            <a:spLocks noChangeShapeType="1"/>
          </p:cNvSpPr>
          <p:nvPr/>
        </p:nvSpPr>
        <p:spPr bwMode="auto">
          <a:xfrm flipH="1">
            <a:off x="8545513" y="2936875"/>
            <a:ext cx="120650" cy="727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56" name="Line 676"/>
          <p:cNvSpPr>
            <a:spLocks noChangeShapeType="1"/>
          </p:cNvSpPr>
          <p:nvPr/>
        </p:nvSpPr>
        <p:spPr bwMode="auto">
          <a:xfrm flipV="1">
            <a:off x="7878763" y="4078288"/>
            <a:ext cx="246062" cy="4365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57" name="Line 677"/>
          <p:cNvSpPr>
            <a:spLocks noChangeShapeType="1"/>
          </p:cNvSpPr>
          <p:nvPr/>
        </p:nvSpPr>
        <p:spPr bwMode="auto">
          <a:xfrm>
            <a:off x="9040813" y="2859088"/>
            <a:ext cx="192087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30758" name="Group 678"/>
          <p:cNvGrpSpPr>
            <a:grpSpLocks/>
          </p:cNvGrpSpPr>
          <p:nvPr/>
        </p:nvGrpSpPr>
        <p:grpSpPr bwMode="auto">
          <a:xfrm>
            <a:off x="6557963" y="1846263"/>
            <a:ext cx="506412" cy="620712"/>
            <a:chOff x="1653" y="3023"/>
            <a:chExt cx="622" cy="911"/>
          </a:xfrm>
        </p:grpSpPr>
        <p:sp>
          <p:nvSpPr>
            <p:cNvPr id="31207" name="Line 270"/>
            <p:cNvSpPr>
              <a:spLocks noChangeShapeType="1"/>
            </p:cNvSpPr>
            <p:nvPr/>
          </p:nvSpPr>
          <p:spPr bwMode="auto">
            <a:xfrm flipH="1">
              <a:off x="1766" y="3287"/>
              <a:ext cx="188" cy="58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1208" name="Line 271"/>
            <p:cNvSpPr>
              <a:spLocks noChangeShapeType="1"/>
            </p:cNvSpPr>
            <p:nvPr/>
          </p:nvSpPr>
          <p:spPr bwMode="auto">
            <a:xfrm>
              <a:off x="1954" y="3287"/>
              <a:ext cx="188" cy="583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1209" name="Line 272"/>
            <p:cNvSpPr>
              <a:spLocks noChangeShapeType="1"/>
            </p:cNvSpPr>
            <p:nvPr/>
          </p:nvSpPr>
          <p:spPr bwMode="auto">
            <a:xfrm>
              <a:off x="1766" y="3870"/>
              <a:ext cx="188" cy="6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1210" name="Line 273"/>
            <p:cNvSpPr>
              <a:spLocks noChangeShapeType="1"/>
            </p:cNvSpPr>
            <p:nvPr/>
          </p:nvSpPr>
          <p:spPr bwMode="auto">
            <a:xfrm flipH="1">
              <a:off x="1954" y="3870"/>
              <a:ext cx="188" cy="6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1211" name="Line 274"/>
            <p:cNvSpPr>
              <a:spLocks noChangeShapeType="1"/>
            </p:cNvSpPr>
            <p:nvPr/>
          </p:nvSpPr>
          <p:spPr bwMode="auto">
            <a:xfrm>
              <a:off x="1954" y="3300"/>
              <a:ext cx="0" cy="63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1212" name="Line 275"/>
            <p:cNvSpPr>
              <a:spLocks noChangeShapeType="1"/>
            </p:cNvSpPr>
            <p:nvPr/>
          </p:nvSpPr>
          <p:spPr bwMode="auto">
            <a:xfrm flipV="1">
              <a:off x="1766" y="3810"/>
              <a:ext cx="188" cy="63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1213" name="Line 276"/>
            <p:cNvSpPr>
              <a:spLocks noChangeShapeType="1"/>
            </p:cNvSpPr>
            <p:nvPr/>
          </p:nvSpPr>
          <p:spPr bwMode="auto">
            <a:xfrm flipH="1" flipV="1">
              <a:off x="1954" y="3810"/>
              <a:ext cx="188" cy="6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1214" name="Line 277"/>
            <p:cNvSpPr>
              <a:spLocks noChangeShapeType="1"/>
            </p:cNvSpPr>
            <p:nvPr/>
          </p:nvSpPr>
          <p:spPr bwMode="auto">
            <a:xfrm>
              <a:off x="1846" y="3618"/>
              <a:ext cx="108" cy="4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1215" name="Line 278"/>
            <p:cNvSpPr>
              <a:spLocks noChangeShapeType="1"/>
            </p:cNvSpPr>
            <p:nvPr/>
          </p:nvSpPr>
          <p:spPr bwMode="auto">
            <a:xfrm flipV="1">
              <a:off x="1954" y="3618"/>
              <a:ext cx="114" cy="4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1216" name="Line 279"/>
            <p:cNvSpPr>
              <a:spLocks noChangeShapeType="1"/>
            </p:cNvSpPr>
            <p:nvPr/>
          </p:nvSpPr>
          <p:spPr bwMode="auto">
            <a:xfrm>
              <a:off x="1810" y="3704"/>
              <a:ext cx="139" cy="65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1217" name="Line 280"/>
            <p:cNvSpPr>
              <a:spLocks noChangeShapeType="1"/>
            </p:cNvSpPr>
            <p:nvPr/>
          </p:nvSpPr>
          <p:spPr bwMode="auto">
            <a:xfrm flipV="1">
              <a:off x="1954" y="3717"/>
              <a:ext cx="14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1218" name="Line 281"/>
            <p:cNvSpPr>
              <a:spLocks noChangeShapeType="1"/>
            </p:cNvSpPr>
            <p:nvPr/>
          </p:nvSpPr>
          <p:spPr bwMode="auto">
            <a:xfrm flipV="1">
              <a:off x="1954" y="3530"/>
              <a:ext cx="72" cy="2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1219" name="Line 282"/>
            <p:cNvSpPr>
              <a:spLocks noChangeShapeType="1"/>
            </p:cNvSpPr>
            <p:nvPr/>
          </p:nvSpPr>
          <p:spPr bwMode="auto">
            <a:xfrm flipV="1">
              <a:off x="1954" y="3409"/>
              <a:ext cx="45" cy="1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1220" name="Line 283"/>
            <p:cNvSpPr>
              <a:spLocks noChangeShapeType="1"/>
            </p:cNvSpPr>
            <p:nvPr/>
          </p:nvSpPr>
          <p:spPr bwMode="auto">
            <a:xfrm>
              <a:off x="1873" y="3522"/>
              <a:ext cx="87" cy="3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1221" name="Line 284"/>
            <p:cNvSpPr>
              <a:spLocks noChangeShapeType="1"/>
            </p:cNvSpPr>
            <p:nvPr/>
          </p:nvSpPr>
          <p:spPr bwMode="auto">
            <a:xfrm>
              <a:off x="1912" y="3404"/>
              <a:ext cx="50" cy="3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1222" name="Oval 694"/>
            <p:cNvSpPr>
              <a:spLocks noChangeArrowheads="1"/>
            </p:cNvSpPr>
            <p:nvPr/>
          </p:nvSpPr>
          <p:spPr bwMode="auto">
            <a:xfrm>
              <a:off x="1921" y="3233"/>
              <a:ext cx="63" cy="6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pic>
          <p:nvPicPr>
            <p:cNvPr id="31223" name="Picture 695" descr="cell_tower_radiation_gr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" y="3023"/>
              <a:ext cx="622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59" name="Group 696"/>
          <p:cNvGrpSpPr>
            <a:grpSpLocks/>
          </p:cNvGrpSpPr>
          <p:nvPr/>
        </p:nvGrpSpPr>
        <p:grpSpPr bwMode="auto">
          <a:xfrm>
            <a:off x="6813550" y="2406650"/>
            <a:ext cx="492125" cy="254000"/>
            <a:chOff x="3843" y="1516"/>
            <a:chExt cx="286" cy="160"/>
          </a:xfrm>
        </p:grpSpPr>
        <p:sp>
          <p:nvSpPr>
            <p:cNvPr id="31198" name="Line 697"/>
            <p:cNvSpPr>
              <a:spLocks noChangeShapeType="1"/>
            </p:cNvSpPr>
            <p:nvPr/>
          </p:nvSpPr>
          <p:spPr bwMode="auto">
            <a:xfrm>
              <a:off x="3843" y="1516"/>
              <a:ext cx="96" cy="6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99" name="Oval 407"/>
            <p:cNvSpPr>
              <a:spLocks noChangeArrowheads="1"/>
            </p:cNvSpPr>
            <p:nvPr/>
          </p:nvSpPr>
          <p:spPr bwMode="auto">
            <a:xfrm>
              <a:off x="3884" y="1616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1200" name="Rectangle 410"/>
            <p:cNvSpPr>
              <a:spLocks noChangeArrowheads="1"/>
            </p:cNvSpPr>
            <p:nvPr/>
          </p:nvSpPr>
          <p:spPr bwMode="auto">
            <a:xfrm>
              <a:off x="3884" y="1610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1201" name="Oval 411"/>
            <p:cNvSpPr>
              <a:spLocks noChangeArrowheads="1"/>
            </p:cNvSpPr>
            <p:nvPr/>
          </p:nvSpPr>
          <p:spPr bwMode="auto">
            <a:xfrm>
              <a:off x="3883" y="1569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31202" name="Group 701"/>
            <p:cNvGrpSpPr>
              <a:grpSpLocks/>
            </p:cNvGrpSpPr>
            <p:nvPr/>
          </p:nvGrpSpPr>
          <p:grpSpPr bwMode="auto">
            <a:xfrm>
              <a:off x="3932" y="1587"/>
              <a:ext cx="138" cy="33"/>
              <a:chOff x="2468" y="1332"/>
              <a:chExt cx="310" cy="60"/>
            </a:xfrm>
          </p:grpSpPr>
          <p:sp>
            <p:nvSpPr>
              <p:cNvPr id="31205" name="Freeform 70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206" name="Freeform 70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1203" name="Line 704"/>
            <p:cNvSpPr>
              <a:spLocks noChangeShapeType="1"/>
            </p:cNvSpPr>
            <p:nvPr/>
          </p:nvSpPr>
          <p:spPr bwMode="auto">
            <a:xfrm>
              <a:off x="3884" y="1602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204" name="Line 705"/>
            <p:cNvSpPr>
              <a:spLocks noChangeShapeType="1"/>
            </p:cNvSpPr>
            <p:nvPr/>
          </p:nvSpPr>
          <p:spPr bwMode="auto">
            <a:xfrm>
              <a:off x="4127" y="1604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0760" name="Group 706"/>
          <p:cNvGrpSpPr>
            <a:grpSpLocks/>
          </p:cNvGrpSpPr>
          <p:nvPr/>
        </p:nvGrpSpPr>
        <p:grpSpPr bwMode="auto">
          <a:xfrm>
            <a:off x="7802563" y="2493963"/>
            <a:ext cx="423862" cy="174625"/>
            <a:chOff x="4334" y="1470"/>
            <a:chExt cx="246" cy="107"/>
          </a:xfrm>
        </p:grpSpPr>
        <p:sp>
          <p:nvSpPr>
            <p:cNvPr id="31190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1191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1192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31193" name="Group 710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31196" name="Freeform 71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97" name="Freeform 71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1194" name="Line 713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95" name="Line 714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0761" name="Group 715"/>
          <p:cNvGrpSpPr>
            <a:grpSpLocks/>
          </p:cNvGrpSpPr>
          <p:nvPr/>
        </p:nvGrpSpPr>
        <p:grpSpPr bwMode="auto">
          <a:xfrm>
            <a:off x="7815263" y="2757488"/>
            <a:ext cx="422275" cy="174625"/>
            <a:chOff x="4334" y="1470"/>
            <a:chExt cx="246" cy="107"/>
          </a:xfrm>
        </p:grpSpPr>
        <p:sp>
          <p:nvSpPr>
            <p:cNvPr id="31182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1183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1184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31185" name="Group 719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31188" name="Freeform 72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89" name="Freeform 72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1186" name="Line 722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87" name="Line 723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0762" name="Group 724"/>
          <p:cNvGrpSpPr>
            <a:grpSpLocks/>
          </p:cNvGrpSpPr>
          <p:nvPr/>
        </p:nvGrpSpPr>
        <p:grpSpPr bwMode="auto">
          <a:xfrm>
            <a:off x="8410575" y="2759075"/>
            <a:ext cx="422275" cy="174625"/>
            <a:chOff x="4334" y="1470"/>
            <a:chExt cx="246" cy="107"/>
          </a:xfrm>
        </p:grpSpPr>
        <p:sp>
          <p:nvSpPr>
            <p:cNvPr id="31174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1175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1176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31177" name="Group 728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31180" name="Freeform 72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81" name="Freeform 73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1178" name="Line 731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79" name="Line 732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0763" name="Group 733"/>
          <p:cNvGrpSpPr>
            <a:grpSpLocks/>
          </p:cNvGrpSpPr>
          <p:nvPr/>
        </p:nvGrpSpPr>
        <p:grpSpPr bwMode="auto">
          <a:xfrm>
            <a:off x="8331200" y="2393950"/>
            <a:ext cx="422275" cy="174625"/>
            <a:chOff x="4334" y="1470"/>
            <a:chExt cx="246" cy="107"/>
          </a:xfrm>
        </p:grpSpPr>
        <p:sp>
          <p:nvSpPr>
            <p:cNvPr id="31166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1167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1168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31169" name="Group 73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31172" name="Freeform 7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73" name="Freeform 7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1170" name="Line 74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71" name="Line 741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0764" name="Group 742"/>
          <p:cNvGrpSpPr>
            <a:grpSpLocks/>
          </p:cNvGrpSpPr>
          <p:nvPr/>
        </p:nvGrpSpPr>
        <p:grpSpPr bwMode="auto">
          <a:xfrm>
            <a:off x="8382000" y="3644900"/>
            <a:ext cx="533400" cy="206375"/>
            <a:chOff x="4334" y="1470"/>
            <a:chExt cx="246" cy="107"/>
          </a:xfrm>
        </p:grpSpPr>
        <p:sp>
          <p:nvSpPr>
            <p:cNvPr id="31158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1159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1160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31161" name="Group 746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31164" name="Freeform 74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65" name="Freeform 74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1162" name="Line 749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63" name="Line 750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0765" name="Line 751"/>
          <p:cNvSpPr>
            <a:spLocks noChangeShapeType="1"/>
          </p:cNvSpPr>
          <p:nvPr/>
        </p:nvSpPr>
        <p:spPr bwMode="auto">
          <a:xfrm>
            <a:off x="6962775" y="3743325"/>
            <a:ext cx="736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30766" name="Group 752"/>
          <p:cNvGrpSpPr>
            <a:grpSpLocks/>
          </p:cNvGrpSpPr>
          <p:nvPr/>
        </p:nvGrpSpPr>
        <p:grpSpPr bwMode="auto">
          <a:xfrm>
            <a:off x="7677150" y="3632200"/>
            <a:ext cx="533400" cy="206375"/>
            <a:chOff x="4334" y="1470"/>
            <a:chExt cx="246" cy="107"/>
          </a:xfrm>
        </p:grpSpPr>
        <p:sp>
          <p:nvSpPr>
            <p:cNvPr id="31150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1151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1152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31153" name="Group 756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31156" name="Freeform 75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57" name="Freeform 75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1154" name="Line 759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55" name="Line 760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0767" name="Group 761"/>
          <p:cNvGrpSpPr>
            <a:grpSpLocks/>
          </p:cNvGrpSpPr>
          <p:nvPr/>
        </p:nvGrpSpPr>
        <p:grpSpPr bwMode="auto">
          <a:xfrm>
            <a:off x="8224838" y="4806950"/>
            <a:ext cx="673100" cy="244475"/>
            <a:chOff x="4334" y="1470"/>
            <a:chExt cx="246" cy="107"/>
          </a:xfrm>
        </p:grpSpPr>
        <p:sp>
          <p:nvSpPr>
            <p:cNvPr id="31142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1143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1144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31145" name="Group 765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31148" name="Freeform 7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49" name="Freeform 7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1146" name="Line 768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47" name="Line 769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0768" name="Group 770"/>
          <p:cNvGrpSpPr>
            <a:grpSpLocks/>
          </p:cNvGrpSpPr>
          <p:nvPr/>
        </p:nvGrpSpPr>
        <p:grpSpPr bwMode="auto">
          <a:xfrm>
            <a:off x="7546975" y="4508500"/>
            <a:ext cx="673100" cy="244475"/>
            <a:chOff x="4334" y="1470"/>
            <a:chExt cx="246" cy="107"/>
          </a:xfrm>
        </p:grpSpPr>
        <p:sp>
          <p:nvSpPr>
            <p:cNvPr id="31134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1135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1136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31137" name="Group 774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31140" name="Freeform 77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41" name="Freeform 77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1138" name="Line 777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39" name="Line 778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0769" name="Group 779"/>
          <p:cNvGrpSpPr>
            <a:grpSpLocks/>
          </p:cNvGrpSpPr>
          <p:nvPr/>
        </p:nvGrpSpPr>
        <p:grpSpPr bwMode="auto">
          <a:xfrm>
            <a:off x="6762750" y="4851400"/>
            <a:ext cx="673100" cy="244475"/>
            <a:chOff x="4334" y="1470"/>
            <a:chExt cx="246" cy="107"/>
          </a:xfrm>
        </p:grpSpPr>
        <p:sp>
          <p:nvSpPr>
            <p:cNvPr id="31126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1127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1128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31129" name="Group 783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31132" name="Freeform 78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33" name="Freeform 78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1130" name="Line 786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31" name="Line 787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0770" name="Group 788"/>
          <p:cNvGrpSpPr>
            <a:grpSpLocks/>
          </p:cNvGrpSpPr>
          <p:nvPr/>
        </p:nvGrpSpPr>
        <p:grpSpPr bwMode="auto">
          <a:xfrm>
            <a:off x="6556375" y="3644900"/>
            <a:ext cx="422275" cy="171450"/>
            <a:chOff x="4334" y="1470"/>
            <a:chExt cx="246" cy="107"/>
          </a:xfrm>
        </p:grpSpPr>
        <p:sp>
          <p:nvSpPr>
            <p:cNvPr id="31118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1119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1120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31121" name="Group 792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31124" name="Freeform 79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25" name="Freeform 79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1122" name="Line 795"/>
            <p:cNvSpPr>
              <a:spLocks noChangeShapeType="1"/>
            </p:cNvSpPr>
            <p:nvPr/>
          </p:nvSpPr>
          <p:spPr bwMode="auto">
            <a:xfrm>
              <a:off x="4335" y="1503"/>
              <a:ext cx="0" cy="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123" name="Line 796"/>
            <p:cNvSpPr>
              <a:spLocks noChangeShapeType="1"/>
            </p:cNvSpPr>
            <p:nvPr/>
          </p:nvSpPr>
          <p:spPr bwMode="auto">
            <a:xfrm>
              <a:off x="4578" y="1505"/>
              <a:ext cx="0" cy="4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0771" name="Group 797"/>
          <p:cNvGrpSpPr>
            <a:grpSpLocks/>
          </p:cNvGrpSpPr>
          <p:nvPr/>
        </p:nvGrpSpPr>
        <p:grpSpPr bwMode="auto">
          <a:xfrm>
            <a:off x="7758113" y="5005388"/>
            <a:ext cx="482600" cy="422275"/>
            <a:chOff x="5072" y="3611"/>
            <a:chExt cx="459" cy="380"/>
          </a:xfrm>
        </p:grpSpPr>
        <p:grpSp>
          <p:nvGrpSpPr>
            <p:cNvPr id="31104" name="Group 798"/>
            <p:cNvGrpSpPr>
              <a:grpSpLocks/>
            </p:cNvGrpSpPr>
            <p:nvPr/>
          </p:nvGrpSpPr>
          <p:grpSpPr bwMode="auto">
            <a:xfrm>
              <a:off x="5144" y="3611"/>
              <a:ext cx="387" cy="99"/>
              <a:chOff x="5030" y="2639"/>
              <a:chExt cx="387" cy="99"/>
            </a:xfrm>
          </p:grpSpPr>
          <p:sp>
            <p:nvSpPr>
              <p:cNvPr id="31106" name="Freeform 799"/>
              <p:cNvSpPr>
                <a:spLocks/>
              </p:cNvSpPr>
              <p:nvPr/>
            </p:nvSpPr>
            <p:spPr bwMode="auto">
              <a:xfrm>
                <a:off x="5134" y="2657"/>
                <a:ext cx="69" cy="55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07" name="Freeform 800"/>
              <p:cNvSpPr>
                <a:spLocks/>
              </p:cNvSpPr>
              <p:nvPr/>
            </p:nvSpPr>
            <p:spPr bwMode="auto">
              <a:xfrm>
                <a:off x="5252" y="2656"/>
                <a:ext cx="47" cy="42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08" name="Freeform 801"/>
              <p:cNvSpPr>
                <a:spLocks/>
              </p:cNvSpPr>
              <p:nvPr/>
            </p:nvSpPr>
            <p:spPr bwMode="auto">
              <a:xfrm>
                <a:off x="5089" y="2646"/>
                <a:ext cx="114" cy="88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09" name="Freeform 802"/>
              <p:cNvSpPr>
                <a:spLocks/>
              </p:cNvSpPr>
              <p:nvPr/>
            </p:nvSpPr>
            <p:spPr bwMode="auto">
              <a:xfrm>
                <a:off x="5250" y="2643"/>
                <a:ext cx="99" cy="59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10" name="Freeform 803"/>
              <p:cNvSpPr>
                <a:spLocks/>
              </p:cNvSpPr>
              <p:nvPr/>
            </p:nvSpPr>
            <p:spPr bwMode="auto">
              <a:xfrm>
                <a:off x="5047" y="2671"/>
                <a:ext cx="40" cy="55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11" name="Freeform 804"/>
              <p:cNvSpPr>
                <a:spLocks/>
              </p:cNvSpPr>
              <p:nvPr/>
            </p:nvSpPr>
            <p:spPr bwMode="auto">
              <a:xfrm>
                <a:off x="5330" y="2639"/>
                <a:ext cx="87" cy="73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12" name="Freeform 805"/>
              <p:cNvSpPr>
                <a:spLocks/>
              </p:cNvSpPr>
              <p:nvPr/>
            </p:nvSpPr>
            <p:spPr bwMode="auto">
              <a:xfrm>
                <a:off x="5115" y="2660"/>
                <a:ext cx="69" cy="55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13" name="Freeform 806"/>
              <p:cNvSpPr>
                <a:spLocks/>
              </p:cNvSpPr>
              <p:nvPr/>
            </p:nvSpPr>
            <p:spPr bwMode="auto">
              <a:xfrm>
                <a:off x="5233" y="2660"/>
                <a:ext cx="47" cy="42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14" name="Freeform 807"/>
              <p:cNvSpPr>
                <a:spLocks/>
              </p:cNvSpPr>
              <p:nvPr/>
            </p:nvSpPr>
            <p:spPr bwMode="auto">
              <a:xfrm>
                <a:off x="5070" y="2650"/>
                <a:ext cx="112" cy="88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15" name="Freeform 808"/>
              <p:cNvSpPr>
                <a:spLocks/>
              </p:cNvSpPr>
              <p:nvPr/>
            </p:nvSpPr>
            <p:spPr bwMode="auto">
              <a:xfrm>
                <a:off x="5229" y="2647"/>
                <a:ext cx="99" cy="59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16" name="Freeform 809"/>
              <p:cNvSpPr>
                <a:spLocks/>
              </p:cNvSpPr>
              <p:nvPr/>
            </p:nvSpPr>
            <p:spPr bwMode="auto">
              <a:xfrm>
                <a:off x="5030" y="2680"/>
                <a:ext cx="40" cy="54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17" name="Freeform 810"/>
              <p:cNvSpPr>
                <a:spLocks/>
              </p:cNvSpPr>
              <p:nvPr/>
            </p:nvSpPr>
            <p:spPr bwMode="auto">
              <a:xfrm>
                <a:off x="5311" y="2643"/>
                <a:ext cx="87" cy="73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pic>
          <p:nvPicPr>
            <p:cNvPr id="31105" name="Picture 811" descr="access_point_stylized_gray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" y="3642"/>
              <a:ext cx="43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72" name="Group 812"/>
          <p:cNvGrpSpPr>
            <a:grpSpLocks/>
          </p:cNvGrpSpPr>
          <p:nvPr/>
        </p:nvGrpSpPr>
        <p:grpSpPr bwMode="auto">
          <a:xfrm>
            <a:off x="6108700" y="3509963"/>
            <a:ext cx="431800" cy="358775"/>
            <a:chOff x="5072" y="3611"/>
            <a:chExt cx="459" cy="380"/>
          </a:xfrm>
        </p:grpSpPr>
        <p:grpSp>
          <p:nvGrpSpPr>
            <p:cNvPr id="31090" name="Group 813"/>
            <p:cNvGrpSpPr>
              <a:grpSpLocks/>
            </p:cNvGrpSpPr>
            <p:nvPr/>
          </p:nvGrpSpPr>
          <p:grpSpPr bwMode="auto">
            <a:xfrm>
              <a:off x="5144" y="3611"/>
              <a:ext cx="387" cy="99"/>
              <a:chOff x="5030" y="2639"/>
              <a:chExt cx="387" cy="99"/>
            </a:xfrm>
          </p:grpSpPr>
          <p:sp>
            <p:nvSpPr>
              <p:cNvPr id="31092" name="Freeform 814"/>
              <p:cNvSpPr>
                <a:spLocks/>
              </p:cNvSpPr>
              <p:nvPr/>
            </p:nvSpPr>
            <p:spPr bwMode="auto">
              <a:xfrm>
                <a:off x="5134" y="2657"/>
                <a:ext cx="69" cy="55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093" name="Freeform 815"/>
              <p:cNvSpPr>
                <a:spLocks/>
              </p:cNvSpPr>
              <p:nvPr/>
            </p:nvSpPr>
            <p:spPr bwMode="auto">
              <a:xfrm>
                <a:off x="5252" y="2656"/>
                <a:ext cx="47" cy="42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094" name="Freeform 816"/>
              <p:cNvSpPr>
                <a:spLocks/>
              </p:cNvSpPr>
              <p:nvPr/>
            </p:nvSpPr>
            <p:spPr bwMode="auto">
              <a:xfrm>
                <a:off x="5089" y="2646"/>
                <a:ext cx="114" cy="88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095" name="Freeform 817"/>
              <p:cNvSpPr>
                <a:spLocks/>
              </p:cNvSpPr>
              <p:nvPr/>
            </p:nvSpPr>
            <p:spPr bwMode="auto">
              <a:xfrm>
                <a:off x="5250" y="2643"/>
                <a:ext cx="99" cy="59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096" name="Freeform 818"/>
              <p:cNvSpPr>
                <a:spLocks/>
              </p:cNvSpPr>
              <p:nvPr/>
            </p:nvSpPr>
            <p:spPr bwMode="auto">
              <a:xfrm>
                <a:off x="5047" y="2671"/>
                <a:ext cx="40" cy="55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097" name="Freeform 819"/>
              <p:cNvSpPr>
                <a:spLocks/>
              </p:cNvSpPr>
              <p:nvPr/>
            </p:nvSpPr>
            <p:spPr bwMode="auto">
              <a:xfrm>
                <a:off x="5330" y="2639"/>
                <a:ext cx="87" cy="73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098" name="Freeform 820"/>
              <p:cNvSpPr>
                <a:spLocks/>
              </p:cNvSpPr>
              <p:nvPr/>
            </p:nvSpPr>
            <p:spPr bwMode="auto">
              <a:xfrm>
                <a:off x="5115" y="2660"/>
                <a:ext cx="69" cy="55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099" name="Freeform 821"/>
              <p:cNvSpPr>
                <a:spLocks/>
              </p:cNvSpPr>
              <p:nvPr/>
            </p:nvSpPr>
            <p:spPr bwMode="auto">
              <a:xfrm>
                <a:off x="5233" y="2660"/>
                <a:ext cx="47" cy="42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00" name="Freeform 822"/>
              <p:cNvSpPr>
                <a:spLocks/>
              </p:cNvSpPr>
              <p:nvPr/>
            </p:nvSpPr>
            <p:spPr bwMode="auto">
              <a:xfrm>
                <a:off x="5070" y="2650"/>
                <a:ext cx="112" cy="88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01" name="Freeform 823"/>
              <p:cNvSpPr>
                <a:spLocks/>
              </p:cNvSpPr>
              <p:nvPr/>
            </p:nvSpPr>
            <p:spPr bwMode="auto">
              <a:xfrm>
                <a:off x="5229" y="2647"/>
                <a:ext cx="99" cy="59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02" name="Freeform 824"/>
              <p:cNvSpPr>
                <a:spLocks/>
              </p:cNvSpPr>
              <p:nvPr/>
            </p:nvSpPr>
            <p:spPr bwMode="auto">
              <a:xfrm>
                <a:off x="5030" y="2680"/>
                <a:ext cx="40" cy="54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103" name="Freeform 825"/>
              <p:cNvSpPr>
                <a:spLocks/>
              </p:cNvSpPr>
              <p:nvPr/>
            </p:nvSpPr>
            <p:spPr bwMode="auto">
              <a:xfrm>
                <a:off x="5311" y="2643"/>
                <a:ext cx="87" cy="73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pic>
          <p:nvPicPr>
            <p:cNvPr id="31091" name="Picture 826" descr="access_point_stylized_gray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" y="3642"/>
              <a:ext cx="43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3" name="Line 827"/>
          <p:cNvSpPr>
            <a:spLocks noChangeShapeType="1"/>
          </p:cNvSpPr>
          <p:nvPr/>
        </p:nvSpPr>
        <p:spPr bwMode="auto">
          <a:xfrm rot="5400000" flipV="1">
            <a:off x="8657431" y="5436395"/>
            <a:ext cx="3175" cy="936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0774" name="Group 828"/>
          <p:cNvGrpSpPr>
            <a:grpSpLocks/>
          </p:cNvGrpSpPr>
          <p:nvPr/>
        </p:nvGrpSpPr>
        <p:grpSpPr bwMode="auto">
          <a:xfrm>
            <a:off x="5692775" y="2038350"/>
            <a:ext cx="546100" cy="401638"/>
            <a:chOff x="2896" y="396"/>
            <a:chExt cx="1848" cy="1887"/>
          </a:xfrm>
        </p:grpSpPr>
        <p:pic>
          <p:nvPicPr>
            <p:cNvPr id="31067" name="Picture 829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68" name="Freeform 830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31069" name="Picture 831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70" name="Freeform 832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71" name="Freeform 833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72" name="Freeform 834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73" name="Freeform 835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74" name="Freeform 836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1 h 1659"/>
                <a:gd name="T6" fmla="*/ 0 w 637"/>
                <a:gd name="T7" fmla="*/ 1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75" name="Freeform 837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0 w 2216"/>
                <a:gd name="T5" fmla="*/ 1 h 550"/>
                <a:gd name="T6" fmla="*/ 0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76" name="Freeform 838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77" name="Freeform 839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78" name="Freeform 840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79" name="Freeform 841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80" name="Freeform 842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81" name="Freeform 843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82" name="Freeform 844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83" name="Freeform 845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084" name="Freeform 846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85" name="Freeform 847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86" name="Freeform 848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87" name="Freeform 849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88" name="Freeform 850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31089" name="Picture 851" descr="grayed_radiati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75" name="Group 852"/>
          <p:cNvGrpSpPr>
            <a:grpSpLocks/>
          </p:cNvGrpSpPr>
          <p:nvPr/>
        </p:nvGrpSpPr>
        <p:grpSpPr bwMode="auto">
          <a:xfrm>
            <a:off x="5999163" y="3054350"/>
            <a:ext cx="546100" cy="401638"/>
            <a:chOff x="2896" y="396"/>
            <a:chExt cx="1848" cy="1887"/>
          </a:xfrm>
        </p:grpSpPr>
        <p:pic>
          <p:nvPicPr>
            <p:cNvPr id="31044" name="Picture 853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45" name="Freeform 854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31046" name="Picture 855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47" name="Freeform 856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48" name="Freeform 857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49" name="Freeform 858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50" name="Freeform 859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51" name="Freeform 860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1 h 1659"/>
                <a:gd name="T6" fmla="*/ 0 w 637"/>
                <a:gd name="T7" fmla="*/ 1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52" name="Freeform 861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0 w 2216"/>
                <a:gd name="T5" fmla="*/ 1 h 550"/>
                <a:gd name="T6" fmla="*/ 0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53" name="Freeform 862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54" name="Freeform 863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55" name="Freeform 864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56" name="Freeform 865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57" name="Freeform 866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58" name="Freeform 867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59" name="Freeform 868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60" name="Freeform 869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061" name="Freeform 870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62" name="Freeform 871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63" name="Freeform 872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64" name="Freeform 873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65" name="Freeform 874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31066" name="Picture 875" descr="grayed_radiati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76" name="Group 876"/>
          <p:cNvGrpSpPr>
            <a:grpSpLocks/>
          </p:cNvGrpSpPr>
          <p:nvPr/>
        </p:nvGrpSpPr>
        <p:grpSpPr bwMode="auto">
          <a:xfrm>
            <a:off x="7539038" y="5495925"/>
            <a:ext cx="547687" cy="401638"/>
            <a:chOff x="2896" y="396"/>
            <a:chExt cx="1848" cy="1887"/>
          </a:xfrm>
        </p:grpSpPr>
        <p:pic>
          <p:nvPicPr>
            <p:cNvPr id="31021" name="Picture 877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22" name="Freeform 878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31023" name="Picture 879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24" name="Freeform 880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25" name="Freeform 881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26" name="Freeform 882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27" name="Freeform 883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28" name="Freeform 884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1 h 1659"/>
                <a:gd name="T6" fmla="*/ 0 w 637"/>
                <a:gd name="T7" fmla="*/ 1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29" name="Freeform 885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0 w 2216"/>
                <a:gd name="T5" fmla="*/ 1 h 550"/>
                <a:gd name="T6" fmla="*/ 0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30" name="Freeform 886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31" name="Freeform 887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32" name="Freeform 888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33" name="Freeform 889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34" name="Freeform 890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35" name="Freeform 891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36" name="Freeform 892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37" name="Freeform 893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038" name="Freeform 894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39" name="Freeform 895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40" name="Freeform 896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41" name="Freeform 897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42" name="Freeform 898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31043" name="Picture 899" descr="grayed_radiati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77" name="Group 900"/>
          <p:cNvGrpSpPr>
            <a:grpSpLocks/>
          </p:cNvGrpSpPr>
          <p:nvPr/>
        </p:nvGrpSpPr>
        <p:grpSpPr bwMode="auto">
          <a:xfrm>
            <a:off x="7993063" y="5524500"/>
            <a:ext cx="547687" cy="401638"/>
            <a:chOff x="2896" y="396"/>
            <a:chExt cx="1848" cy="1887"/>
          </a:xfrm>
        </p:grpSpPr>
        <p:pic>
          <p:nvPicPr>
            <p:cNvPr id="30998" name="Picture 901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99" name="Freeform 902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31000" name="Picture 903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01" name="Freeform 904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02" name="Freeform 905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03" name="Freeform 906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04" name="Freeform 907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05" name="Freeform 908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1 h 1659"/>
                <a:gd name="T6" fmla="*/ 0 w 637"/>
                <a:gd name="T7" fmla="*/ 1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06" name="Freeform 909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0 w 2216"/>
                <a:gd name="T5" fmla="*/ 1 h 550"/>
                <a:gd name="T6" fmla="*/ 0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07" name="Freeform 910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08" name="Freeform 911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09" name="Freeform 912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10" name="Freeform 913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11" name="Freeform 914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12" name="Freeform 915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13" name="Freeform 916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14" name="Freeform 917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015" name="Freeform 918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16" name="Freeform 919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17" name="Freeform 920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18" name="Freeform 921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019" name="Freeform 922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31020" name="Picture 923" descr="grayed_radiati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78" name="Group 924"/>
          <p:cNvGrpSpPr>
            <a:grpSpLocks/>
          </p:cNvGrpSpPr>
          <p:nvPr/>
        </p:nvGrpSpPr>
        <p:grpSpPr bwMode="auto">
          <a:xfrm>
            <a:off x="5795963" y="1590675"/>
            <a:ext cx="668337" cy="387350"/>
            <a:chOff x="2920" y="972"/>
            <a:chExt cx="389" cy="244"/>
          </a:xfrm>
        </p:grpSpPr>
        <p:grpSp>
          <p:nvGrpSpPr>
            <p:cNvPr id="30986" name="Group 925"/>
            <p:cNvGrpSpPr>
              <a:grpSpLocks/>
            </p:cNvGrpSpPr>
            <p:nvPr/>
          </p:nvGrpSpPr>
          <p:grpSpPr bwMode="auto">
            <a:xfrm>
              <a:off x="3085" y="1027"/>
              <a:ext cx="102" cy="189"/>
              <a:chOff x="3436" y="1504"/>
              <a:chExt cx="393" cy="942"/>
            </a:xfrm>
          </p:grpSpPr>
          <p:pic>
            <p:nvPicPr>
              <p:cNvPr id="30988" name="Picture 926" descr="iphone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6" y="1504"/>
                <a:ext cx="393" cy="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989" name="Freeform 927"/>
              <p:cNvSpPr>
                <a:spLocks/>
              </p:cNvSpPr>
              <p:nvPr/>
            </p:nvSpPr>
            <p:spPr bwMode="auto">
              <a:xfrm>
                <a:off x="3484" y="1523"/>
                <a:ext cx="339" cy="906"/>
              </a:xfrm>
              <a:custGeom>
                <a:avLst/>
                <a:gdLst>
                  <a:gd name="T0" fmla="*/ 6 w 339"/>
                  <a:gd name="T1" fmla="*/ 31 h 906"/>
                  <a:gd name="T2" fmla="*/ 38 w 339"/>
                  <a:gd name="T3" fmla="*/ 0 h 906"/>
                  <a:gd name="T4" fmla="*/ 323 w 339"/>
                  <a:gd name="T5" fmla="*/ 45 h 906"/>
                  <a:gd name="T6" fmla="*/ 338 w 339"/>
                  <a:gd name="T7" fmla="*/ 85 h 906"/>
                  <a:gd name="T8" fmla="*/ 339 w 339"/>
                  <a:gd name="T9" fmla="*/ 813 h 906"/>
                  <a:gd name="T10" fmla="*/ 312 w 339"/>
                  <a:gd name="T11" fmla="*/ 865 h 906"/>
                  <a:gd name="T12" fmla="*/ 29 w 339"/>
                  <a:gd name="T13" fmla="*/ 906 h 906"/>
                  <a:gd name="T14" fmla="*/ 0 w 339"/>
                  <a:gd name="T15" fmla="*/ 876 h 906"/>
                  <a:gd name="T16" fmla="*/ 6 w 339"/>
                  <a:gd name="T17" fmla="*/ 31 h 9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9"/>
                  <a:gd name="T28" fmla="*/ 0 h 906"/>
                  <a:gd name="T29" fmla="*/ 339 w 339"/>
                  <a:gd name="T30" fmla="*/ 906 h 9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9" h="906">
                    <a:moveTo>
                      <a:pt x="6" y="31"/>
                    </a:moveTo>
                    <a:lnTo>
                      <a:pt x="38" y="0"/>
                    </a:lnTo>
                    <a:lnTo>
                      <a:pt x="323" y="45"/>
                    </a:lnTo>
                    <a:lnTo>
                      <a:pt x="338" y="85"/>
                    </a:lnTo>
                    <a:lnTo>
                      <a:pt x="339" y="813"/>
                    </a:lnTo>
                    <a:lnTo>
                      <a:pt x="312" y="865"/>
                    </a:lnTo>
                    <a:lnTo>
                      <a:pt x="29" y="906"/>
                    </a:lnTo>
                    <a:lnTo>
                      <a:pt x="0" y="876"/>
                    </a:lnTo>
                    <a:lnTo>
                      <a:pt x="6" y="3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82001"/>
                    </a:srgbClr>
                  </a:gs>
                  <a:gs pos="100000">
                    <a:srgbClr val="666666">
                      <a:alpha val="82001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0990" name="Group 928"/>
              <p:cNvGrpSpPr>
                <a:grpSpLocks/>
              </p:cNvGrpSpPr>
              <p:nvPr/>
            </p:nvGrpSpPr>
            <p:grpSpPr bwMode="auto">
              <a:xfrm>
                <a:off x="3511" y="1689"/>
                <a:ext cx="289" cy="576"/>
                <a:chOff x="3511" y="1689"/>
                <a:chExt cx="289" cy="576"/>
              </a:xfrm>
            </p:grpSpPr>
            <p:sp>
              <p:nvSpPr>
                <p:cNvPr id="30991" name="Freeform 929"/>
                <p:cNvSpPr>
                  <a:spLocks/>
                </p:cNvSpPr>
                <p:nvPr/>
              </p:nvSpPr>
              <p:spPr bwMode="auto">
                <a:xfrm>
                  <a:off x="3519" y="2175"/>
                  <a:ext cx="66" cy="90"/>
                </a:xfrm>
                <a:custGeom>
                  <a:avLst/>
                  <a:gdLst>
                    <a:gd name="T0" fmla="*/ 0 w 66"/>
                    <a:gd name="T1" fmla="*/ 5 h 90"/>
                    <a:gd name="T2" fmla="*/ 66 w 66"/>
                    <a:gd name="T3" fmla="*/ 0 h 90"/>
                    <a:gd name="T4" fmla="*/ 65 w 66"/>
                    <a:gd name="T5" fmla="*/ 80 h 90"/>
                    <a:gd name="T6" fmla="*/ 2 w 66"/>
                    <a:gd name="T7" fmla="*/ 90 h 90"/>
                    <a:gd name="T8" fmla="*/ 0 w 66"/>
                    <a:gd name="T9" fmla="*/ 5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90"/>
                    <a:gd name="T17" fmla="*/ 66 w 66"/>
                    <a:gd name="T18" fmla="*/ 90 h 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90">
                      <a:moveTo>
                        <a:pt x="0" y="5"/>
                      </a:moveTo>
                      <a:lnTo>
                        <a:pt x="66" y="0"/>
                      </a:lnTo>
                      <a:lnTo>
                        <a:pt x="65" y="80"/>
                      </a:lnTo>
                      <a:lnTo>
                        <a:pt x="2" y="9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0992" name="Freeform 930"/>
                <p:cNvSpPr>
                  <a:spLocks/>
                </p:cNvSpPr>
                <p:nvPr/>
              </p:nvSpPr>
              <p:spPr bwMode="auto">
                <a:xfrm>
                  <a:off x="3593" y="2166"/>
                  <a:ext cx="69" cy="89"/>
                </a:xfrm>
                <a:custGeom>
                  <a:avLst/>
                  <a:gdLst>
                    <a:gd name="T0" fmla="*/ 3 w 69"/>
                    <a:gd name="T1" fmla="*/ 8 h 89"/>
                    <a:gd name="T2" fmla="*/ 66 w 69"/>
                    <a:gd name="T3" fmla="*/ 0 h 89"/>
                    <a:gd name="T4" fmla="*/ 69 w 69"/>
                    <a:gd name="T5" fmla="*/ 80 h 89"/>
                    <a:gd name="T6" fmla="*/ 0 w 69"/>
                    <a:gd name="T7" fmla="*/ 89 h 89"/>
                    <a:gd name="T8" fmla="*/ 3 w 69"/>
                    <a:gd name="T9" fmla="*/ 8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89"/>
                    <a:gd name="T17" fmla="*/ 69 w 69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89">
                      <a:moveTo>
                        <a:pt x="3" y="8"/>
                      </a:moveTo>
                      <a:lnTo>
                        <a:pt x="66" y="0"/>
                      </a:lnTo>
                      <a:lnTo>
                        <a:pt x="69" y="80"/>
                      </a:lnTo>
                      <a:lnTo>
                        <a:pt x="0" y="89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0993" name="Freeform 931"/>
                <p:cNvSpPr>
                  <a:spLocks/>
                </p:cNvSpPr>
                <p:nvPr/>
              </p:nvSpPr>
              <p:spPr bwMode="auto">
                <a:xfrm>
                  <a:off x="3665" y="2162"/>
                  <a:ext cx="62" cy="82"/>
                </a:xfrm>
                <a:custGeom>
                  <a:avLst/>
                  <a:gdLst>
                    <a:gd name="T0" fmla="*/ 0 w 62"/>
                    <a:gd name="T1" fmla="*/ 6 h 82"/>
                    <a:gd name="T2" fmla="*/ 61 w 62"/>
                    <a:gd name="T3" fmla="*/ 0 h 82"/>
                    <a:gd name="T4" fmla="*/ 62 w 62"/>
                    <a:gd name="T5" fmla="*/ 75 h 82"/>
                    <a:gd name="T6" fmla="*/ 3 w 62"/>
                    <a:gd name="T7" fmla="*/ 82 h 82"/>
                    <a:gd name="T8" fmla="*/ 0 w 62"/>
                    <a:gd name="T9" fmla="*/ 6 h 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82"/>
                    <a:gd name="T17" fmla="*/ 62 w 62"/>
                    <a:gd name="T18" fmla="*/ 82 h 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82">
                      <a:moveTo>
                        <a:pt x="0" y="6"/>
                      </a:moveTo>
                      <a:lnTo>
                        <a:pt x="61" y="0"/>
                      </a:lnTo>
                      <a:lnTo>
                        <a:pt x="62" y="75"/>
                      </a:lnTo>
                      <a:lnTo>
                        <a:pt x="3" y="8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0994" name="Freeform 932"/>
                <p:cNvSpPr>
                  <a:spLocks/>
                </p:cNvSpPr>
                <p:nvPr/>
              </p:nvSpPr>
              <p:spPr bwMode="auto">
                <a:xfrm>
                  <a:off x="3734" y="2154"/>
                  <a:ext cx="66" cy="84"/>
                </a:xfrm>
                <a:custGeom>
                  <a:avLst/>
                  <a:gdLst>
                    <a:gd name="T0" fmla="*/ 1 w 66"/>
                    <a:gd name="T1" fmla="*/ 6 h 84"/>
                    <a:gd name="T2" fmla="*/ 66 w 66"/>
                    <a:gd name="T3" fmla="*/ 0 h 84"/>
                    <a:gd name="T4" fmla="*/ 63 w 66"/>
                    <a:gd name="T5" fmla="*/ 77 h 84"/>
                    <a:gd name="T6" fmla="*/ 0 w 66"/>
                    <a:gd name="T7" fmla="*/ 84 h 84"/>
                    <a:gd name="T8" fmla="*/ 1 w 66"/>
                    <a:gd name="T9" fmla="*/ 6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84"/>
                    <a:gd name="T17" fmla="*/ 66 w 66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84">
                      <a:moveTo>
                        <a:pt x="1" y="6"/>
                      </a:moveTo>
                      <a:lnTo>
                        <a:pt x="66" y="0"/>
                      </a:lnTo>
                      <a:lnTo>
                        <a:pt x="63" y="77"/>
                      </a:lnTo>
                      <a:lnTo>
                        <a:pt x="0" y="84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0995" name="Rectangle 933"/>
                <p:cNvSpPr>
                  <a:spLocks noChangeArrowheads="1"/>
                </p:cNvSpPr>
                <p:nvPr/>
              </p:nvSpPr>
              <p:spPr bwMode="auto">
                <a:xfrm>
                  <a:off x="3513" y="1688"/>
                  <a:ext cx="54" cy="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30996" name="Rectangle 934"/>
                <p:cNvSpPr>
                  <a:spLocks noChangeArrowheads="1"/>
                </p:cNvSpPr>
                <p:nvPr/>
              </p:nvSpPr>
              <p:spPr bwMode="auto">
                <a:xfrm>
                  <a:off x="3501" y="1738"/>
                  <a:ext cx="92" cy="5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30997" name="Freeform 935"/>
                <p:cNvSpPr>
                  <a:spLocks/>
                </p:cNvSpPr>
                <p:nvPr/>
              </p:nvSpPr>
              <p:spPr bwMode="auto">
                <a:xfrm>
                  <a:off x="3515" y="1794"/>
                  <a:ext cx="261" cy="204"/>
                </a:xfrm>
                <a:custGeom>
                  <a:avLst/>
                  <a:gdLst>
                    <a:gd name="T0" fmla="*/ 0 w 261"/>
                    <a:gd name="T1" fmla="*/ 0 h 204"/>
                    <a:gd name="T2" fmla="*/ 0 w 261"/>
                    <a:gd name="T3" fmla="*/ 204 h 204"/>
                    <a:gd name="T4" fmla="*/ 259 w 261"/>
                    <a:gd name="T5" fmla="*/ 201 h 204"/>
                    <a:gd name="T6" fmla="*/ 261 w 261"/>
                    <a:gd name="T7" fmla="*/ 12 h 204"/>
                    <a:gd name="T8" fmla="*/ 0 w 261"/>
                    <a:gd name="T9" fmla="*/ 0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04"/>
                    <a:gd name="T17" fmla="*/ 261 w 261"/>
                    <a:gd name="T18" fmla="*/ 204 h 2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04">
                      <a:moveTo>
                        <a:pt x="0" y="0"/>
                      </a:moveTo>
                      <a:lnTo>
                        <a:pt x="0" y="204"/>
                      </a:lnTo>
                      <a:lnTo>
                        <a:pt x="259" y="201"/>
                      </a:lnTo>
                      <a:lnTo>
                        <a:pt x="26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pic>
          <p:nvPicPr>
            <p:cNvPr id="30987" name="Picture 936" descr="grayed_radiatio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72"/>
              <a:ext cx="38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9" name="Picture 937" descr="car_gray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1670050"/>
            <a:ext cx="81756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0" name="Group 938"/>
          <p:cNvGrpSpPr>
            <a:grpSpLocks/>
          </p:cNvGrpSpPr>
          <p:nvPr/>
        </p:nvGrpSpPr>
        <p:grpSpPr bwMode="auto">
          <a:xfrm>
            <a:off x="6134100" y="4538663"/>
            <a:ext cx="503238" cy="398462"/>
            <a:chOff x="3987" y="-51"/>
            <a:chExt cx="1252" cy="983"/>
          </a:xfrm>
        </p:grpSpPr>
        <p:pic>
          <p:nvPicPr>
            <p:cNvPr id="30984" name="Picture 939" descr="desktop_computer_stylized_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85" name="Freeform 940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35 w 714"/>
                <a:gd name="T1" fmla="*/ 1 h 714"/>
                <a:gd name="T2" fmla="*/ 192 w 714"/>
                <a:gd name="T3" fmla="*/ 0 h 714"/>
                <a:gd name="T4" fmla="*/ 152 w 714"/>
                <a:gd name="T5" fmla="*/ 4 h 714"/>
                <a:gd name="T6" fmla="*/ 0 w 714"/>
                <a:gd name="T7" fmla="*/ 3 h 714"/>
                <a:gd name="T8" fmla="*/ 35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0781" name="Group 941"/>
          <p:cNvGrpSpPr>
            <a:grpSpLocks/>
          </p:cNvGrpSpPr>
          <p:nvPr/>
        </p:nvGrpSpPr>
        <p:grpSpPr bwMode="auto">
          <a:xfrm>
            <a:off x="5959475" y="4938713"/>
            <a:ext cx="501650" cy="398462"/>
            <a:chOff x="3987" y="-51"/>
            <a:chExt cx="1252" cy="983"/>
          </a:xfrm>
        </p:grpSpPr>
        <p:pic>
          <p:nvPicPr>
            <p:cNvPr id="30982" name="Picture 942" descr="desktop_computer_stylized_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83" name="Freeform 943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35 w 714"/>
                <a:gd name="T1" fmla="*/ 1 h 714"/>
                <a:gd name="T2" fmla="*/ 192 w 714"/>
                <a:gd name="T3" fmla="*/ 0 h 714"/>
                <a:gd name="T4" fmla="*/ 152 w 714"/>
                <a:gd name="T5" fmla="*/ 4 h 714"/>
                <a:gd name="T6" fmla="*/ 0 w 714"/>
                <a:gd name="T7" fmla="*/ 3 h 714"/>
                <a:gd name="T8" fmla="*/ 35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0782" name="Group 944"/>
          <p:cNvGrpSpPr>
            <a:grpSpLocks/>
          </p:cNvGrpSpPr>
          <p:nvPr/>
        </p:nvGrpSpPr>
        <p:grpSpPr bwMode="auto">
          <a:xfrm>
            <a:off x="6454775" y="5186363"/>
            <a:ext cx="501650" cy="398462"/>
            <a:chOff x="3987" y="-51"/>
            <a:chExt cx="1252" cy="983"/>
          </a:xfrm>
        </p:grpSpPr>
        <p:pic>
          <p:nvPicPr>
            <p:cNvPr id="30980" name="Picture 945" descr="desktop_computer_stylized_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81" name="Freeform 946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35 w 714"/>
                <a:gd name="T1" fmla="*/ 1 h 714"/>
                <a:gd name="T2" fmla="*/ 192 w 714"/>
                <a:gd name="T3" fmla="*/ 0 h 714"/>
                <a:gd name="T4" fmla="*/ 152 w 714"/>
                <a:gd name="T5" fmla="*/ 4 h 714"/>
                <a:gd name="T6" fmla="*/ 0 w 714"/>
                <a:gd name="T7" fmla="*/ 3 h 714"/>
                <a:gd name="T8" fmla="*/ 35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0783" name="Group 947"/>
          <p:cNvGrpSpPr>
            <a:grpSpLocks/>
          </p:cNvGrpSpPr>
          <p:nvPr/>
        </p:nvGrpSpPr>
        <p:grpSpPr bwMode="auto">
          <a:xfrm>
            <a:off x="6929438" y="5224463"/>
            <a:ext cx="501650" cy="398462"/>
            <a:chOff x="3987" y="-51"/>
            <a:chExt cx="1252" cy="983"/>
          </a:xfrm>
        </p:grpSpPr>
        <p:pic>
          <p:nvPicPr>
            <p:cNvPr id="30978" name="Picture 948" descr="desktop_computer_stylized_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79" name="Freeform 949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35 w 714"/>
                <a:gd name="T1" fmla="*/ 1 h 714"/>
                <a:gd name="T2" fmla="*/ 192 w 714"/>
                <a:gd name="T3" fmla="*/ 0 h 714"/>
                <a:gd name="T4" fmla="*/ 152 w 714"/>
                <a:gd name="T5" fmla="*/ 4 h 714"/>
                <a:gd name="T6" fmla="*/ 0 w 714"/>
                <a:gd name="T7" fmla="*/ 3 h 714"/>
                <a:gd name="T8" fmla="*/ 35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0784" name="Group 950"/>
          <p:cNvGrpSpPr>
            <a:grpSpLocks/>
          </p:cNvGrpSpPr>
          <p:nvPr/>
        </p:nvGrpSpPr>
        <p:grpSpPr bwMode="auto">
          <a:xfrm>
            <a:off x="8869363" y="5014913"/>
            <a:ext cx="269875" cy="555625"/>
            <a:chOff x="1115" y="2770"/>
            <a:chExt cx="589" cy="1034"/>
          </a:xfrm>
        </p:grpSpPr>
        <p:sp>
          <p:nvSpPr>
            <p:cNvPr id="30946" name="Freeform 951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0 w 354"/>
                <a:gd name="T1" fmla="*/ 0 h 2742"/>
                <a:gd name="T2" fmla="*/ 0 w 354"/>
                <a:gd name="T3" fmla="*/ 0 h 2742"/>
                <a:gd name="T4" fmla="*/ 0 w 354"/>
                <a:gd name="T5" fmla="*/ 0 h 2742"/>
                <a:gd name="T6" fmla="*/ 0 w 354"/>
                <a:gd name="T7" fmla="*/ 0 h 2742"/>
                <a:gd name="T8" fmla="*/ 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947" name="Rectangle 952"/>
            <p:cNvSpPr>
              <a:spLocks noChangeArrowheads="1"/>
            </p:cNvSpPr>
            <p:nvPr/>
          </p:nvSpPr>
          <p:spPr bwMode="auto">
            <a:xfrm>
              <a:off x="1141" y="2770"/>
              <a:ext cx="435" cy="98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30948" name="Freeform 953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0 w 211"/>
                <a:gd name="T3" fmla="*/ 0 h 2537"/>
                <a:gd name="T4" fmla="*/ 0 w 211"/>
                <a:gd name="T5" fmla="*/ 0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949" name="Freeform 954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950" name="Rectangle 955"/>
            <p:cNvSpPr>
              <a:spLocks noChangeArrowheads="1"/>
            </p:cNvSpPr>
            <p:nvPr/>
          </p:nvSpPr>
          <p:spPr bwMode="auto">
            <a:xfrm>
              <a:off x="1145" y="2885"/>
              <a:ext cx="248" cy="1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30951" name="Group 956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30976" name="AutoShape 957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30977" name="AutoShape 958"/>
              <p:cNvSpPr>
                <a:spLocks noChangeArrowheads="1"/>
              </p:cNvSpPr>
              <p:nvPr/>
            </p:nvSpPr>
            <p:spPr bwMode="auto">
              <a:xfrm>
                <a:off x="623" y="2582"/>
                <a:ext cx="691" cy="10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sp>
          <p:nvSpPr>
            <p:cNvPr id="30952" name="Rectangle 959"/>
            <p:cNvSpPr>
              <a:spLocks noChangeArrowheads="1"/>
            </p:cNvSpPr>
            <p:nvPr/>
          </p:nvSpPr>
          <p:spPr bwMode="auto">
            <a:xfrm>
              <a:off x="1149" y="3024"/>
              <a:ext cx="248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30953" name="Group 960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30974" name="AutoShape 961"/>
              <p:cNvSpPr>
                <a:spLocks noChangeArrowheads="1"/>
              </p:cNvSpPr>
              <p:nvPr/>
            </p:nvSpPr>
            <p:spPr bwMode="auto">
              <a:xfrm>
                <a:off x="615" y="2571"/>
                <a:ext cx="725" cy="135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30975" name="AutoShape 962"/>
              <p:cNvSpPr>
                <a:spLocks noChangeArrowheads="1"/>
              </p:cNvSpPr>
              <p:nvPr/>
            </p:nvSpPr>
            <p:spPr bwMode="auto">
              <a:xfrm>
                <a:off x="626" y="2585"/>
                <a:ext cx="691" cy="10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sp>
          <p:nvSpPr>
            <p:cNvPr id="30954" name="Rectangle 963"/>
            <p:cNvSpPr>
              <a:spLocks noChangeArrowheads="1"/>
            </p:cNvSpPr>
            <p:nvPr/>
          </p:nvSpPr>
          <p:spPr bwMode="auto">
            <a:xfrm>
              <a:off x="1149" y="3172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30955" name="Rectangle 964"/>
            <p:cNvSpPr>
              <a:spLocks noChangeArrowheads="1"/>
            </p:cNvSpPr>
            <p:nvPr/>
          </p:nvSpPr>
          <p:spPr bwMode="auto">
            <a:xfrm>
              <a:off x="1153" y="3299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30956" name="Group 965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30972" name="AutoShape 966"/>
              <p:cNvSpPr>
                <a:spLocks noChangeArrowheads="1"/>
              </p:cNvSpPr>
              <p:nvPr/>
            </p:nvSpPr>
            <p:spPr bwMode="auto">
              <a:xfrm>
                <a:off x="619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30973" name="AutoShape 967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1" cy="10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sp>
          <p:nvSpPr>
            <p:cNvPr id="30957" name="Freeform 968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30958" name="Group 969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30970" name="AutoShape 97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5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30971" name="AutoShape 971"/>
              <p:cNvSpPr>
                <a:spLocks noChangeArrowheads="1"/>
              </p:cNvSpPr>
              <p:nvPr/>
            </p:nvSpPr>
            <p:spPr bwMode="auto">
              <a:xfrm>
                <a:off x="624" y="2579"/>
                <a:ext cx="691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sp>
          <p:nvSpPr>
            <p:cNvPr id="30959" name="Rectangle 972"/>
            <p:cNvSpPr>
              <a:spLocks noChangeArrowheads="1"/>
            </p:cNvSpPr>
            <p:nvPr/>
          </p:nvSpPr>
          <p:spPr bwMode="auto">
            <a:xfrm>
              <a:off x="1573" y="2770"/>
              <a:ext cx="30" cy="9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30960" name="Freeform 973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0 w 296"/>
                <a:gd name="T3" fmla="*/ 0 h 256"/>
                <a:gd name="T4" fmla="*/ 0 w 296"/>
                <a:gd name="T5" fmla="*/ 0 h 256"/>
                <a:gd name="T6" fmla="*/ 0 w 296"/>
                <a:gd name="T7" fmla="*/ 0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961" name="Freeform 974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0 w 304"/>
                <a:gd name="T3" fmla="*/ 0 h 288"/>
                <a:gd name="T4" fmla="*/ 0 w 304"/>
                <a:gd name="T5" fmla="*/ 0 h 288"/>
                <a:gd name="T6" fmla="*/ 0 w 304"/>
                <a:gd name="T7" fmla="*/ 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962" name="Oval 975"/>
            <p:cNvSpPr>
              <a:spLocks noChangeArrowheads="1"/>
            </p:cNvSpPr>
            <p:nvPr/>
          </p:nvSpPr>
          <p:spPr bwMode="auto">
            <a:xfrm>
              <a:off x="1685" y="3712"/>
              <a:ext cx="19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30963" name="Freeform 976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0 h 240"/>
                <a:gd name="T2" fmla="*/ 0 w 306"/>
                <a:gd name="T3" fmla="*/ 0 h 240"/>
                <a:gd name="T4" fmla="*/ 0 w 306"/>
                <a:gd name="T5" fmla="*/ 0 h 240"/>
                <a:gd name="T6" fmla="*/ 0 w 306"/>
                <a:gd name="T7" fmla="*/ 0 h 240"/>
                <a:gd name="T8" fmla="*/ 0 w 30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964" name="AutoShape 977"/>
            <p:cNvSpPr>
              <a:spLocks noChangeArrowheads="1"/>
            </p:cNvSpPr>
            <p:nvPr/>
          </p:nvSpPr>
          <p:spPr bwMode="auto">
            <a:xfrm>
              <a:off x="1115" y="3742"/>
              <a:ext cx="495" cy="6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30965" name="AutoShape 978"/>
            <p:cNvSpPr>
              <a:spLocks noChangeArrowheads="1"/>
            </p:cNvSpPr>
            <p:nvPr/>
          </p:nvSpPr>
          <p:spPr bwMode="auto">
            <a:xfrm>
              <a:off x="1141" y="3754"/>
              <a:ext cx="443" cy="3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30966" name="Oval 979"/>
            <p:cNvSpPr>
              <a:spLocks noChangeArrowheads="1"/>
            </p:cNvSpPr>
            <p:nvPr/>
          </p:nvSpPr>
          <p:spPr bwMode="auto">
            <a:xfrm>
              <a:off x="1183" y="3612"/>
              <a:ext cx="68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30967" name="Oval 980"/>
            <p:cNvSpPr>
              <a:spLocks noChangeArrowheads="1"/>
            </p:cNvSpPr>
            <p:nvPr/>
          </p:nvSpPr>
          <p:spPr bwMode="auto">
            <a:xfrm>
              <a:off x="1258" y="3615"/>
              <a:ext cx="68" cy="5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solidFill>
                  <a:srgbClr val="FF0000"/>
                </a:solidFill>
                <a:ea typeface="MS PGothic" pitchFamily="34" charset="-128"/>
              </a:endParaRPr>
            </a:p>
          </p:txBody>
        </p:sp>
        <p:sp>
          <p:nvSpPr>
            <p:cNvPr id="30968" name="Oval 981"/>
            <p:cNvSpPr>
              <a:spLocks noChangeArrowheads="1"/>
            </p:cNvSpPr>
            <p:nvPr/>
          </p:nvSpPr>
          <p:spPr bwMode="auto">
            <a:xfrm>
              <a:off x="1333" y="3612"/>
              <a:ext cx="64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30969" name="Rectangle 982"/>
            <p:cNvSpPr>
              <a:spLocks noChangeArrowheads="1"/>
            </p:cNvSpPr>
            <p:nvPr/>
          </p:nvSpPr>
          <p:spPr bwMode="auto">
            <a:xfrm>
              <a:off x="1498" y="3376"/>
              <a:ext cx="34" cy="3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</p:grpSp>
      <p:grpSp>
        <p:nvGrpSpPr>
          <p:cNvPr id="30785" name="Group 983"/>
          <p:cNvGrpSpPr>
            <a:grpSpLocks/>
          </p:cNvGrpSpPr>
          <p:nvPr/>
        </p:nvGrpSpPr>
        <p:grpSpPr bwMode="auto">
          <a:xfrm>
            <a:off x="8559800" y="5224463"/>
            <a:ext cx="249238" cy="498475"/>
            <a:chOff x="1115" y="2770"/>
            <a:chExt cx="589" cy="1034"/>
          </a:xfrm>
        </p:grpSpPr>
        <p:sp>
          <p:nvSpPr>
            <p:cNvPr id="30914" name="Freeform 984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0 w 354"/>
                <a:gd name="T1" fmla="*/ 0 h 2742"/>
                <a:gd name="T2" fmla="*/ 0 w 354"/>
                <a:gd name="T3" fmla="*/ 0 h 2742"/>
                <a:gd name="T4" fmla="*/ 0 w 354"/>
                <a:gd name="T5" fmla="*/ 0 h 2742"/>
                <a:gd name="T6" fmla="*/ 0 w 354"/>
                <a:gd name="T7" fmla="*/ 0 h 2742"/>
                <a:gd name="T8" fmla="*/ 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915" name="Rectangle 985"/>
            <p:cNvSpPr>
              <a:spLocks noChangeArrowheads="1"/>
            </p:cNvSpPr>
            <p:nvPr/>
          </p:nvSpPr>
          <p:spPr bwMode="auto">
            <a:xfrm>
              <a:off x="1143" y="2770"/>
              <a:ext cx="431" cy="985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30916" name="Freeform 986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0 w 211"/>
                <a:gd name="T3" fmla="*/ 0 h 2537"/>
                <a:gd name="T4" fmla="*/ 0 w 211"/>
                <a:gd name="T5" fmla="*/ 0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917" name="Freeform 987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918" name="Rectangle 988"/>
            <p:cNvSpPr>
              <a:spLocks noChangeArrowheads="1"/>
            </p:cNvSpPr>
            <p:nvPr/>
          </p:nvSpPr>
          <p:spPr bwMode="auto">
            <a:xfrm>
              <a:off x="1143" y="2885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30919" name="Group 989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30944" name="AutoShape 99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4" cy="13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30945" name="AutoShape 991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699" cy="10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sp>
          <p:nvSpPr>
            <p:cNvPr id="30920" name="Rectangle 992"/>
            <p:cNvSpPr>
              <a:spLocks noChangeArrowheads="1"/>
            </p:cNvSpPr>
            <p:nvPr/>
          </p:nvSpPr>
          <p:spPr bwMode="auto">
            <a:xfrm>
              <a:off x="1152" y="3024"/>
              <a:ext cx="244" cy="2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30921" name="Group 993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30942" name="AutoShape 99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2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30943" name="AutoShape 995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9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sp>
          <p:nvSpPr>
            <p:cNvPr id="30922" name="Rectangle 996"/>
            <p:cNvSpPr>
              <a:spLocks noChangeArrowheads="1"/>
            </p:cNvSpPr>
            <p:nvPr/>
          </p:nvSpPr>
          <p:spPr bwMode="auto">
            <a:xfrm>
              <a:off x="1147" y="3172"/>
              <a:ext cx="244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30923" name="Rectangle 997"/>
            <p:cNvSpPr>
              <a:spLocks noChangeArrowheads="1"/>
            </p:cNvSpPr>
            <p:nvPr/>
          </p:nvSpPr>
          <p:spPr bwMode="auto">
            <a:xfrm>
              <a:off x="1152" y="3300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30924" name="Group 998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30940" name="AutoShape 999"/>
              <p:cNvSpPr>
                <a:spLocks noChangeArrowheads="1"/>
              </p:cNvSpPr>
              <p:nvPr/>
            </p:nvSpPr>
            <p:spPr bwMode="auto">
              <a:xfrm>
                <a:off x="619" y="2568"/>
                <a:ext cx="724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30941" name="AutoShape 1000"/>
              <p:cNvSpPr>
                <a:spLocks noChangeArrowheads="1"/>
              </p:cNvSpPr>
              <p:nvPr/>
            </p:nvSpPr>
            <p:spPr bwMode="auto">
              <a:xfrm>
                <a:off x="632" y="2582"/>
                <a:ext cx="699" cy="11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sp>
          <p:nvSpPr>
            <p:cNvPr id="30925" name="Freeform 1001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30926" name="Group 1002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30938" name="AutoShape 1003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30939" name="AutoShape 1004"/>
              <p:cNvSpPr>
                <a:spLocks noChangeArrowheads="1"/>
              </p:cNvSpPr>
              <p:nvPr/>
            </p:nvSpPr>
            <p:spPr bwMode="auto">
              <a:xfrm>
                <a:off x="626" y="2585"/>
                <a:ext cx="699" cy="10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sp>
          <p:nvSpPr>
            <p:cNvPr id="30927" name="Rectangle 1005"/>
            <p:cNvSpPr>
              <a:spLocks noChangeArrowheads="1"/>
            </p:cNvSpPr>
            <p:nvPr/>
          </p:nvSpPr>
          <p:spPr bwMode="auto">
            <a:xfrm>
              <a:off x="1574" y="2770"/>
              <a:ext cx="28" cy="9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30928" name="Freeform 1006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0 w 296"/>
                <a:gd name="T3" fmla="*/ 0 h 256"/>
                <a:gd name="T4" fmla="*/ 0 w 296"/>
                <a:gd name="T5" fmla="*/ 0 h 256"/>
                <a:gd name="T6" fmla="*/ 0 w 296"/>
                <a:gd name="T7" fmla="*/ 0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929" name="Freeform 1007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0 w 304"/>
                <a:gd name="T3" fmla="*/ 0 h 288"/>
                <a:gd name="T4" fmla="*/ 0 w 304"/>
                <a:gd name="T5" fmla="*/ 0 h 288"/>
                <a:gd name="T6" fmla="*/ 0 w 304"/>
                <a:gd name="T7" fmla="*/ 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930" name="Oval 1008"/>
            <p:cNvSpPr>
              <a:spLocks noChangeArrowheads="1"/>
            </p:cNvSpPr>
            <p:nvPr/>
          </p:nvSpPr>
          <p:spPr bwMode="auto">
            <a:xfrm>
              <a:off x="1684" y="3712"/>
              <a:ext cx="20" cy="4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30931" name="Freeform 1009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0 h 240"/>
                <a:gd name="T2" fmla="*/ 0 w 306"/>
                <a:gd name="T3" fmla="*/ 0 h 240"/>
                <a:gd name="T4" fmla="*/ 0 w 306"/>
                <a:gd name="T5" fmla="*/ 0 h 240"/>
                <a:gd name="T6" fmla="*/ 0 w 306"/>
                <a:gd name="T7" fmla="*/ 0 h 240"/>
                <a:gd name="T8" fmla="*/ 0 w 30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932" name="AutoShape 1010"/>
            <p:cNvSpPr>
              <a:spLocks noChangeArrowheads="1"/>
            </p:cNvSpPr>
            <p:nvPr/>
          </p:nvSpPr>
          <p:spPr bwMode="auto">
            <a:xfrm>
              <a:off x="1115" y="3741"/>
              <a:ext cx="496" cy="6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30933" name="AutoShape 1011"/>
            <p:cNvSpPr>
              <a:spLocks noChangeArrowheads="1"/>
            </p:cNvSpPr>
            <p:nvPr/>
          </p:nvSpPr>
          <p:spPr bwMode="auto">
            <a:xfrm>
              <a:off x="1143" y="3755"/>
              <a:ext cx="443" cy="3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30934" name="Oval 1012"/>
            <p:cNvSpPr>
              <a:spLocks noChangeArrowheads="1"/>
            </p:cNvSpPr>
            <p:nvPr/>
          </p:nvSpPr>
          <p:spPr bwMode="auto">
            <a:xfrm>
              <a:off x="1184" y="3613"/>
              <a:ext cx="65" cy="6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30935" name="Oval 1013"/>
            <p:cNvSpPr>
              <a:spLocks noChangeArrowheads="1"/>
            </p:cNvSpPr>
            <p:nvPr/>
          </p:nvSpPr>
          <p:spPr bwMode="auto">
            <a:xfrm>
              <a:off x="1257" y="3613"/>
              <a:ext cx="65" cy="6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solidFill>
                  <a:srgbClr val="FF0000"/>
                </a:solidFill>
                <a:ea typeface="MS PGothic" pitchFamily="34" charset="-128"/>
              </a:endParaRPr>
            </a:p>
          </p:txBody>
        </p:sp>
        <p:sp>
          <p:nvSpPr>
            <p:cNvPr id="30936" name="Oval 1014"/>
            <p:cNvSpPr>
              <a:spLocks noChangeArrowheads="1"/>
            </p:cNvSpPr>
            <p:nvPr/>
          </p:nvSpPr>
          <p:spPr bwMode="auto">
            <a:xfrm>
              <a:off x="1330" y="3613"/>
              <a:ext cx="65" cy="5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30937" name="Rectangle 1015"/>
            <p:cNvSpPr>
              <a:spLocks noChangeArrowheads="1"/>
            </p:cNvSpPr>
            <p:nvPr/>
          </p:nvSpPr>
          <p:spPr bwMode="auto">
            <a:xfrm>
              <a:off x="1497" y="3376"/>
              <a:ext cx="32" cy="32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</p:grpSp>
      <p:grpSp>
        <p:nvGrpSpPr>
          <p:cNvPr id="30786" name="Group 1016"/>
          <p:cNvGrpSpPr>
            <a:grpSpLocks/>
          </p:cNvGrpSpPr>
          <p:nvPr/>
        </p:nvGrpSpPr>
        <p:grpSpPr bwMode="auto">
          <a:xfrm>
            <a:off x="8005763" y="3911600"/>
            <a:ext cx="549275" cy="209550"/>
            <a:chOff x="4655" y="2464"/>
            <a:chExt cx="319" cy="132"/>
          </a:xfrm>
        </p:grpSpPr>
        <p:grpSp>
          <p:nvGrpSpPr>
            <p:cNvPr id="30897" name="Group 1017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3090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090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090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30909" name="Group 102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0912" name="Freeform 102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0913" name="Freeform 102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0910" name="Line 102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911" name="Line 102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0898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899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900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30901" name="Group 1029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30904" name="Freeform 103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905" name="Freeform 103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0902" name="Line 1032"/>
            <p:cNvSpPr>
              <a:spLocks noChangeShapeType="1"/>
            </p:cNvSpPr>
            <p:nvPr/>
          </p:nvSpPr>
          <p:spPr bwMode="auto">
            <a:xfrm>
              <a:off x="4656" y="2506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903" name="Line 1033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0787" name="Group 1034"/>
          <p:cNvGrpSpPr>
            <a:grpSpLocks/>
          </p:cNvGrpSpPr>
          <p:nvPr/>
        </p:nvGrpSpPr>
        <p:grpSpPr bwMode="auto">
          <a:xfrm>
            <a:off x="7672388" y="3629025"/>
            <a:ext cx="547687" cy="209550"/>
            <a:chOff x="4655" y="2464"/>
            <a:chExt cx="319" cy="132"/>
          </a:xfrm>
        </p:grpSpPr>
        <p:grpSp>
          <p:nvGrpSpPr>
            <p:cNvPr id="30880" name="Group 103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3088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089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089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30892" name="Group 103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0895" name="Freeform 104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0896" name="Freeform 104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0893" name="Line 104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894" name="Line 104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0881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882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883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30884" name="Group 1047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30887" name="Freeform 104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888" name="Freeform 104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0885" name="Line 1050"/>
            <p:cNvSpPr>
              <a:spLocks noChangeShapeType="1"/>
            </p:cNvSpPr>
            <p:nvPr/>
          </p:nvSpPr>
          <p:spPr bwMode="auto">
            <a:xfrm>
              <a:off x="4656" y="2506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886" name="Line 1051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0788" name="Group 1052"/>
          <p:cNvGrpSpPr>
            <a:grpSpLocks/>
          </p:cNvGrpSpPr>
          <p:nvPr/>
        </p:nvGrpSpPr>
        <p:grpSpPr bwMode="auto">
          <a:xfrm>
            <a:off x="8377238" y="3641725"/>
            <a:ext cx="549275" cy="209550"/>
            <a:chOff x="4655" y="2464"/>
            <a:chExt cx="319" cy="132"/>
          </a:xfrm>
        </p:grpSpPr>
        <p:grpSp>
          <p:nvGrpSpPr>
            <p:cNvPr id="30863" name="Group 1053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3087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087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087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30875" name="Group 105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0878" name="Freeform 105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0879" name="Freeform 105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0876" name="Line 106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877" name="Line 106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0864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865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866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30867" name="Group 1065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30870" name="Freeform 10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871" name="Freeform 10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0868" name="Line 1068"/>
            <p:cNvSpPr>
              <a:spLocks noChangeShapeType="1"/>
            </p:cNvSpPr>
            <p:nvPr/>
          </p:nvSpPr>
          <p:spPr bwMode="auto">
            <a:xfrm>
              <a:off x="4656" y="2506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869" name="Line 1069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0789" name="Group 1070"/>
          <p:cNvGrpSpPr>
            <a:grpSpLocks/>
          </p:cNvGrpSpPr>
          <p:nvPr/>
        </p:nvGrpSpPr>
        <p:grpSpPr bwMode="auto">
          <a:xfrm>
            <a:off x="7802563" y="2486025"/>
            <a:ext cx="425450" cy="180975"/>
            <a:chOff x="4655" y="2464"/>
            <a:chExt cx="319" cy="132"/>
          </a:xfrm>
        </p:grpSpPr>
        <p:grpSp>
          <p:nvGrpSpPr>
            <p:cNvPr id="30846" name="Group 1071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3085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085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085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30858" name="Group 107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0861" name="Freeform 107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0862" name="Freeform 107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0859" name="Line 107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860" name="Line 107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0847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848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849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30850" name="Group 1083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30853" name="Freeform 108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854" name="Freeform 108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0851" name="Line 1086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852" name="Line 1087"/>
            <p:cNvSpPr>
              <a:spLocks noChangeShapeType="1"/>
            </p:cNvSpPr>
            <p:nvPr/>
          </p:nvSpPr>
          <p:spPr bwMode="auto">
            <a:xfrm>
              <a:off x="4971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0790" name="Group 1088"/>
          <p:cNvGrpSpPr>
            <a:grpSpLocks/>
          </p:cNvGrpSpPr>
          <p:nvPr/>
        </p:nvGrpSpPr>
        <p:grpSpPr bwMode="auto">
          <a:xfrm>
            <a:off x="7805738" y="2752725"/>
            <a:ext cx="442912" cy="180975"/>
            <a:chOff x="4655" y="2464"/>
            <a:chExt cx="319" cy="132"/>
          </a:xfrm>
        </p:grpSpPr>
        <p:grpSp>
          <p:nvGrpSpPr>
            <p:cNvPr id="30829" name="Group 1089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3083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083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084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30841" name="Group 109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0844" name="Freeform 109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0845" name="Freeform 109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0842" name="Line 109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843" name="Line 109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0830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831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832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30833" name="Group 1101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30836" name="Freeform 110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837" name="Freeform 110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0834" name="Line 1104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835" name="Line 1105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0791" name="Group 1106"/>
          <p:cNvGrpSpPr>
            <a:grpSpLocks/>
          </p:cNvGrpSpPr>
          <p:nvPr/>
        </p:nvGrpSpPr>
        <p:grpSpPr bwMode="auto">
          <a:xfrm>
            <a:off x="8404225" y="2749550"/>
            <a:ext cx="442913" cy="180975"/>
            <a:chOff x="4655" y="2464"/>
            <a:chExt cx="319" cy="132"/>
          </a:xfrm>
        </p:grpSpPr>
        <p:grpSp>
          <p:nvGrpSpPr>
            <p:cNvPr id="30812" name="Group 1107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3082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082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082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30824" name="Group 111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0827" name="Freeform 111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0828" name="Freeform 111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0825" name="Line 111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826" name="Line 111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0813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814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815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30816" name="Group 1119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30819" name="Freeform 112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820" name="Freeform 112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0817" name="Line 1122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818" name="Line 1123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0792" name="Group 1124"/>
          <p:cNvGrpSpPr>
            <a:grpSpLocks/>
          </p:cNvGrpSpPr>
          <p:nvPr/>
        </p:nvGrpSpPr>
        <p:grpSpPr bwMode="auto">
          <a:xfrm>
            <a:off x="8329613" y="2390775"/>
            <a:ext cx="423862" cy="180975"/>
            <a:chOff x="4655" y="2464"/>
            <a:chExt cx="319" cy="132"/>
          </a:xfrm>
        </p:grpSpPr>
        <p:grpSp>
          <p:nvGrpSpPr>
            <p:cNvPr id="30795" name="Group 112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3080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080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080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30807" name="Group 112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0810" name="Freeform 11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0811" name="Freeform 11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0808" name="Line 113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809" name="Line 113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0796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797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798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30799" name="Group 1137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30802" name="Freeform 1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803" name="Freeform 1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0800" name="Line 1140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801" name="Line 1141"/>
            <p:cNvSpPr>
              <a:spLocks noChangeShapeType="1"/>
            </p:cNvSpPr>
            <p:nvPr/>
          </p:nvSpPr>
          <p:spPr bwMode="auto">
            <a:xfrm>
              <a:off x="4971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079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018588" y="6462713"/>
            <a:ext cx="7334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200">
                <a:latin typeface="Tahoma" pitchFamily="34" charset="0"/>
                <a:ea typeface="MS PGothic" pitchFamily="34" charset="-128"/>
              </a:rPr>
              <a:t>1-</a:t>
            </a:r>
            <a:fld id="{995BAC2B-B303-44DB-98CC-9F8C71FDF6D3}" type="slidenum">
              <a:rPr lang="en-US" altLang="el-GR" sz="1200">
                <a:latin typeface="Tahoma" pitchFamily="34" charset="0"/>
                <a:ea typeface="MS PGothic" pitchFamily="34" charset="-128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en-US" altLang="el-GR" sz="1200">
              <a:latin typeface="Tahoma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43430" y="228600"/>
            <a:ext cx="8510134" cy="1143000"/>
          </a:xfrm>
        </p:spPr>
        <p:txBody>
          <a:bodyPr/>
          <a:lstStyle/>
          <a:p>
            <a:r>
              <a:rPr lang="el-GR" altLang="el-GR" dirty="0" smtClean="0"/>
              <a:t>Αποθήκευση και Προώθηση (</a:t>
            </a:r>
            <a:r>
              <a:rPr lang="en-US" altLang="el-GR" dirty="0" smtClean="0"/>
              <a:t>Store and Forward)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8039" y="3534574"/>
            <a:ext cx="4886254" cy="285171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l-GR" altLang="el-GR" sz="2400" dirty="0" smtClean="0"/>
              <a:t>Το πακέτο πρέπει εξολοκλήρου να φτάσει στο δρομολογητή πριν να μεταδοθεί στον επόμενο κόμβο</a:t>
            </a:r>
            <a:r>
              <a:rPr lang="en-US" altLang="el-GR" sz="2400" dirty="0" smtClean="0"/>
              <a:t>: </a:t>
            </a:r>
            <a:r>
              <a:rPr lang="el-GR" altLang="el-GR" sz="2400" i="1" dirty="0" smtClean="0">
                <a:solidFill>
                  <a:srgbClr val="FF0000"/>
                </a:solidFill>
              </a:rPr>
              <a:t>αποθήκευση και προώθηση </a:t>
            </a:r>
            <a:r>
              <a:rPr lang="en-US" altLang="el-GR" sz="2400" i="1" dirty="0" smtClean="0">
                <a:solidFill>
                  <a:srgbClr val="FF0000"/>
                </a:solidFill>
              </a:rPr>
              <a:t>(store and forward</a:t>
            </a:r>
            <a:r>
              <a:rPr lang="el-GR" altLang="el-GR" sz="2400" i="1" dirty="0" smtClean="0">
                <a:solidFill>
                  <a:srgbClr val="FF0000"/>
                </a:solidFill>
              </a:rPr>
              <a:t>)</a:t>
            </a:r>
            <a:endParaRPr lang="en-US" altLang="el-GR" sz="2400" i="1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l-GR" altLang="el-GR" sz="2400" dirty="0" smtClean="0"/>
              <a:t>καθυστέρηση </a:t>
            </a:r>
            <a:r>
              <a:rPr lang="en-US" altLang="el-GR" sz="2400" dirty="0" smtClean="0"/>
              <a:t>= </a:t>
            </a:r>
            <a:r>
              <a:rPr lang="el-GR" altLang="el-GR" sz="2400" dirty="0" smtClean="0"/>
              <a:t>(3*</a:t>
            </a:r>
            <a:r>
              <a:rPr lang="en-US" altLang="el-GR" sz="2400" dirty="0" smtClean="0"/>
              <a:t>L</a:t>
            </a:r>
            <a:r>
              <a:rPr lang="el-GR" altLang="el-GR" sz="2400" dirty="0" smtClean="0"/>
              <a:t>)</a:t>
            </a:r>
            <a:r>
              <a:rPr lang="en-US" altLang="el-GR" sz="2400" dirty="0" smtClean="0"/>
              <a:t>/R</a:t>
            </a:r>
            <a:endParaRPr lang="en-US" altLang="el-GR" sz="2400" i="1" dirty="0" smtClean="0">
              <a:solidFill>
                <a:srgbClr val="FF0000"/>
              </a:solidFill>
            </a:endParaRP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32463" y="3530144"/>
            <a:ext cx="3788908" cy="2507800"/>
          </a:xfrm>
        </p:spPr>
        <p:txBody>
          <a:bodyPr/>
          <a:lstStyle/>
          <a:p>
            <a:pPr>
              <a:buFont typeface="Braggadocio"/>
              <a:buNone/>
            </a:pPr>
            <a:r>
              <a:rPr lang="el-GR" altLang="el-GR" sz="2400" u="sng" dirty="0" smtClean="0">
                <a:solidFill>
                  <a:srgbClr val="FF0000"/>
                </a:solidFill>
              </a:rPr>
              <a:t>Παράδειγμα</a:t>
            </a:r>
            <a:r>
              <a:rPr lang="en-US" altLang="el-GR" sz="2400" u="sng" dirty="0" smtClean="0">
                <a:solidFill>
                  <a:srgbClr val="FF0000"/>
                </a:solidFill>
              </a:rPr>
              <a:t>:</a:t>
            </a:r>
            <a:endParaRPr lang="en-US" altLang="el-GR" sz="2400" dirty="0" smtClean="0"/>
          </a:p>
          <a:p>
            <a:r>
              <a:rPr lang="en-US" altLang="el-GR" sz="2400" dirty="0" smtClean="0"/>
              <a:t>L = 7.5 </a:t>
            </a:r>
            <a:r>
              <a:rPr lang="en-US" altLang="el-GR" sz="2400" dirty="0" err="1" smtClean="0"/>
              <a:t>Mbits</a:t>
            </a:r>
            <a:endParaRPr lang="en-US" altLang="el-GR" sz="2400" dirty="0" smtClean="0"/>
          </a:p>
          <a:p>
            <a:r>
              <a:rPr lang="en-US" altLang="el-GR" sz="2400" dirty="0" smtClean="0"/>
              <a:t>R = 1.5 Mbps</a:t>
            </a:r>
          </a:p>
          <a:p>
            <a:r>
              <a:rPr lang="el-GR" altLang="el-GR" sz="2400" dirty="0" smtClean="0"/>
              <a:t>καθυστέρηση</a:t>
            </a:r>
            <a:r>
              <a:rPr lang="en-US" altLang="el-GR" sz="2400" dirty="0" smtClean="0"/>
              <a:t> = 1</a:t>
            </a:r>
            <a:r>
              <a:rPr lang="el-GR" altLang="el-GR" sz="2400" dirty="0" smtClean="0"/>
              <a:t>5</a:t>
            </a:r>
            <a:r>
              <a:rPr lang="en-US" altLang="el-GR" sz="2400" dirty="0" smtClean="0"/>
              <a:t> sec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2858" y="2853868"/>
            <a:ext cx="1589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kern="0" dirty="0" smtClean="0">
                <a:solidFill>
                  <a:prstClr val="black"/>
                </a:solidFill>
                <a:latin typeface="Calibri"/>
                <a:cs typeface="+mn-cs"/>
              </a:rPr>
              <a:t>αποστολέας</a:t>
            </a:r>
            <a:endParaRPr lang="en-US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43" name="Group 41"/>
          <p:cNvGrpSpPr>
            <a:grpSpLocks/>
          </p:cNvGrpSpPr>
          <p:nvPr/>
        </p:nvGrpSpPr>
        <p:grpSpPr bwMode="auto">
          <a:xfrm>
            <a:off x="1766888" y="2942768"/>
            <a:ext cx="1144587" cy="420688"/>
            <a:chOff x="1816230" y="6118900"/>
            <a:chExt cx="1843339" cy="739100"/>
          </a:xfrm>
        </p:grpSpPr>
        <p:pic>
          <p:nvPicPr>
            <p:cNvPr id="101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230" y="6144002"/>
              <a:ext cx="1843339" cy="71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Rectangle 100"/>
            <p:cNvSpPr/>
            <p:nvPr/>
          </p:nvSpPr>
          <p:spPr>
            <a:xfrm rot="1049095">
              <a:off x="1947488" y="6118900"/>
              <a:ext cx="1650399" cy="462656"/>
            </a:xfrm>
            <a:prstGeom prst="rect">
              <a:avLst/>
            </a:prstGeom>
            <a:gradFill>
              <a:gsLst>
                <a:gs pos="0">
                  <a:sysClr val="window" lastClr="FFFFFF"/>
                </a:gs>
                <a:gs pos="50000">
                  <a:sysClr val="window" lastClr="FFFFFF">
                    <a:alpha val="48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sz="1800" smtClean="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cxnSp>
        <p:nvCxnSpPr>
          <p:cNvPr id="44" name="Straight Connector 42"/>
          <p:cNvCxnSpPr>
            <a:cxnSpLocks noChangeShapeType="1"/>
          </p:cNvCxnSpPr>
          <p:nvPr/>
        </p:nvCxnSpPr>
        <p:spPr bwMode="auto">
          <a:xfrm>
            <a:off x="2889061" y="3049130"/>
            <a:ext cx="116113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5" name="Group 43"/>
          <p:cNvGrpSpPr>
            <a:grpSpLocks/>
          </p:cNvGrpSpPr>
          <p:nvPr/>
        </p:nvGrpSpPr>
        <p:grpSpPr bwMode="auto">
          <a:xfrm>
            <a:off x="4133626" y="2861806"/>
            <a:ext cx="1147762" cy="384175"/>
            <a:chOff x="5142253" y="5649029"/>
            <a:chExt cx="1304545" cy="695633"/>
          </a:xfrm>
        </p:grpSpPr>
        <p:grpSp>
          <p:nvGrpSpPr>
            <p:cNvPr id="94" name="Group 92"/>
            <p:cNvGrpSpPr>
              <a:grpSpLocks/>
            </p:cNvGrpSpPr>
            <p:nvPr/>
          </p:nvGrpSpPr>
          <p:grpSpPr bwMode="auto">
            <a:xfrm>
              <a:off x="5147271" y="5649029"/>
              <a:ext cx="1276350" cy="695633"/>
              <a:chOff x="4981575" y="5851547"/>
              <a:chExt cx="1276350" cy="695633"/>
            </a:xfrm>
          </p:grpSpPr>
          <p:pic>
            <p:nvPicPr>
              <p:cNvPr id="97" name="Picture 9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575" y="5944151"/>
                <a:ext cx="1276350" cy="603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" name="Rectangle 96"/>
              <p:cNvSpPr>
                <a:spLocks noChangeArrowheads="1"/>
              </p:cNvSpPr>
              <p:nvPr/>
            </p:nvSpPr>
            <p:spPr bwMode="auto">
              <a:xfrm>
                <a:off x="6065959" y="6205112"/>
                <a:ext cx="44985" cy="224212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FFFF"/>
                  </a:solidFill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99" name="Rectangle 97"/>
              <p:cNvSpPr>
                <a:spLocks noChangeArrowheads="1"/>
              </p:cNvSpPr>
              <p:nvPr/>
            </p:nvSpPr>
            <p:spPr bwMode="auto">
              <a:xfrm>
                <a:off x="5178008" y="6228108"/>
                <a:ext cx="62587" cy="224212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FFFF"/>
                  </a:solidFill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100" name="Oval 98"/>
              <p:cNvSpPr>
                <a:spLocks noChangeArrowheads="1"/>
              </p:cNvSpPr>
              <p:nvPr/>
            </p:nvSpPr>
            <p:spPr bwMode="auto">
              <a:xfrm>
                <a:off x="5023497" y="5851547"/>
                <a:ext cx="1196974" cy="494417"/>
              </a:xfrm>
              <a:prstGeom prst="ellipse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FFFF"/>
                  </a:solidFill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6360741" y="5695021"/>
              <a:ext cx="86057" cy="1264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>
              <a:off x="5142253" y="5700770"/>
              <a:ext cx="86057" cy="1264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grpSp>
        <p:nvGrpSpPr>
          <p:cNvPr id="46" name="Group 44"/>
          <p:cNvGrpSpPr>
            <a:grpSpLocks/>
          </p:cNvGrpSpPr>
          <p:nvPr/>
        </p:nvGrpSpPr>
        <p:grpSpPr bwMode="auto">
          <a:xfrm>
            <a:off x="4043770" y="1813477"/>
            <a:ext cx="1184275" cy="303212"/>
            <a:chOff x="5128542" y="4838701"/>
            <a:chExt cx="1300833" cy="530211"/>
          </a:xfrm>
        </p:grpSpPr>
        <p:pic>
          <p:nvPicPr>
            <p:cNvPr id="9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542" y="4838701"/>
              <a:ext cx="1300833" cy="49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6327275" y="5219009"/>
              <a:ext cx="86974" cy="127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5158794" y="5241217"/>
              <a:ext cx="86974" cy="127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grpSp>
        <p:nvGrpSpPr>
          <p:cNvPr id="47" name="Group 45"/>
          <p:cNvGrpSpPr>
            <a:grpSpLocks/>
          </p:cNvGrpSpPr>
          <p:nvPr/>
        </p:nvGrpSpPr>
        <p:grpSpPr bwMode="auto">
          <a:xfrm>
            <a:off x="1879600" y="1371143"/>
            <a:ext cx="1247775" cy="730250"/>
            <a:chOff x="2387973" y="4309243"/>
            <a:chExt cx="1771787" cy="1282262"/>
          </a:xfrm>
        </p:grpSpPr>
        <p:pic>
          <p:nvPicPr>
            <p:cNvPr id="89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3481" y="4309243"/>
              <a:ext cx="1285463" cy="128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Rectangle 88"/>
            <p:cNvSpPr/>
            <p:nvPr/>
          </p:nvSpPr>
          <p:spPr>
            <a:xfrm rot="11601822">
              <a:off x="2387973" y="5128665"/>
              <a:ext cx="1771787" cy="422704"/>
            </a:xfrm>
            <a:prstGeom prst="rect">
              <a:avLst/>
            </a:prstGeom>
            <a:gradFill>
              <a:gsLst>
                <a:gs pos="0">
                  <a:sysClr val="window" lastClr="FFFFFF"/>
                </a:gs>
                <a:gs pos="50000">
                  <a:sysClr val="window" lastClr="FFFFFF">
                    <a:alpha val="48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sz="1800" smtClean="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133725" y="3082468"/>
            <a:ext cx="7064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kern="0" dirty="0">
                <a:solidFill>
                  <a:prstClr val="black"/>
                </a:solidFill>
                <a:latin typeface="Calibri"/>
                <a:cs typeface="+mn-cs"/>
              </a:rPr>
              <a:t>R</a:t>
            </a:r>
            <a:r>
              <a:rPr lang="en-US" kern="0" dirty="0">
                <a:solidFill>
                  <a:prstClr val="black"/>
                </a:solidFill>
                <a:latin typeface="Calibri"/>
                <a:cs typeface="+mn-cs"/>
              </a:rPr>
              <a:t> bps</a:t>
            </a:r>
          </a:p>
        </p:txBody>
      </p:sp>
      <p:grpSp>
        <p:nvGrpSpPr>
          <p:cNvPr id="50" name="Group 100"/>
          <p:cNvGrpSpPr>
            <a:grpSpLocks/>
          </p:cNvGrpSpPr>
          <p:nvPr/>
        </p:nvGrpSpPr>
        <p:grpSpPr bwMode="auto">
          <a:xfrm>
            <a:off x="7812771" y="1886171"/>
            <a:ext cx="1601787" cy="1284287"/>
            <a:chOff x="-44" y="1473"/>
            <a:chExt cx="981" cy="1105"/>
          </a:xfrm>
        </p:grpSpPr>
        <p:pic>
          <p:nvPicPr>
            <p:cNvPr id="87" name="Picture 101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Freeform 102"/>
            <p:cNvSpPr>
              <a:spLocks/>
            </p:cNvSpPr>
            <p:nvPr/>
          </p:nvSpPr>
          <p:spPr bwMode="auto">
            <a:xfrm flipH="1">
              <a:off x="374" y="1580"/>
              <a:ext cx="473" cy="505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ysClr val="window" lastClr="FFFFFF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8411481" y="3136213"/>
            <a:ext cx="139333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kern="0" dirty="0" smtClean="0">
                <a:solidFill>
                  <a:prstClr val="black"/>
                </a:solidFill>
                <a:latin typeface="Calibri"/>
                <a:cs typeface="+mn-cs"/>
              </a:rPr>
              <a:t>παραλήπτης</a:t>
            </a:r>
            <a:endParaRPr lang="en-US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58" name="Group 56"/>
          <p:cNvGrpSpPr>
            <a:grpSpLocks/>
          </p:cNvGrpSpPr>
          <p:nvPr/>
        </p:nvGrpSpPr>
        <p:grpSpPr bwMode="auto">
          <a:xfrm>
            <a:off x="4105127" y="2062381"/>
            <a:ext cx="546004" cy="771199"/>
            <a:chOff x="2105936" y="5387204"/>
            <a:chExt cx="617671" cy="927313"/>
          </a:xfrm>
        </p:grpSpPr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2577155" y="6049578"/>
              <a:ext cx="140072" cy="265331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80" name="Freeform 78"/>
            <p:cNvSpPr/>
            <p:nvPr/>
          </p:nvSpPr>
          <p:spPr>
            <a:xfrm>
              <a:off x="2108874" y="5705984"/>
              <a:ext cx="466926" cy="608925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0 w 967997"/>
                <a:gd name="connsiteY0" fmla="*/ 0 h 2138362"/>
                <a:gd name="connsiteX1" fmla="*/ 0 w 967997"/>
                <a:gd name="connsiteY1" fmla="*/ 1190625 h 2138362"/>
                <a:gd name="connsiteX2" fmla="*/ 966787 w 967997"/>
                <a:gd name="connsiteY2" fmla="*/ 2138362 h 2138362"/>
                <a:gd name="connsiteX3" fmla="*/ 967618 w 967997"/>
                <a:gd name="connsiteY3" fmla="*/ 1495143 h 2138362"/>
                <a:gd name="connsiteX4" fmla="*/ 0 w 967997"/>
                <a:gd name="connsiteY4" fmla="*/ 0 h 2138362"/>
                <a:gd name="connsiteX0" fmla="*/ 0 w 967997"/>
                <a:gd name="connsiteY0" fmla="*/ 0 h 1424095"/>
                <a:gd name="connsiteX1" fmla="*/ 0 w 967997"/>
                <a:gd name="connsiteY1" fmla="*/ 476358 h 1424095"/>
                <a:gd name="connsiteX2" fmla="*/ 966787 w 967997"/>
                <a:gd name="connsiteY2" fmla="*/ 1424095 h 1424095"/>
                <a:gd name="connsiteX3" fmla="*/ 967618 w 967997"/>
                <a:gd name="connsiteY3" fmla="*/ 780876 h 1424095"/>
                <a:gd name="connsiteX4" fmla="*/ 0 w 967997"/>
                <a:gd name="connsiteY4" fmla="*/ 0 h 142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997" h="1424095">
                  <a:moveTo>
                    <a:pt x="0" y="0"/>
                  </a:moveTo>
                  <a:lnTo>
                    <a:pt x="0" y="476358"/>
                  </a:lnTo>
                  <a:lnTo>
                    <a:pt x="966787" y="1424095"/>
                  </a:lnTo>
                  <a:cubicBezTo>
                    <a:pt x="965200" y="958958"/>
                    <a:pt x="969205" y="1246013"/>
                    <a:pt x="967618" y="7808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81" name="Freeform 79"/>
            <p:cNvSpPr/>
            <p:nvPr/>
          </p:nvSpPr>
          <p:spPr>
            <a:xfrm>
              <a:off x="2105282" y="5688804"/>
              <a:ext cx="617780" cy="355048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77416"/>
                <a:gd name="connsiteY0" fmla="*/ 0 h 813350"/>
                <a:gd name="connsiteX1" fmla="*/ 0 w 1277416"/>
                <a:gd name="connsiteY1" fmla="*/ 9439 h 813350"/>
                <a:gd name="connsiteX2" fmla="*/ 952500 w 1277416"/>
                <a:gd name="connsiteY2" fmla="*/ 752735 h 813350"/>
                <a:gd name="connsiteX3" fmla="*/ 1277416 w 1277416"/>
                <a:gd name="connsiteY3" fmla="*/ 813350 h 813350"/>
                <a:gd name="connsiteX4" fmla="*/ 233363 w 1277416"/>
                <a:gd name="connsiteY4" fmla="*/ 0 h 813350"/>
                <a:gd name="connsiteX0" fmla="*/ 233363 w 1277416"/>
                <a:gd name="connsiteY0" fmla="*/ 0 h 814795"/>
                <a:gd name="connsiteX1" fmla="*/ 0 w 1277416"/>
                <a:gd name="connsiteY1" fmla="*/ 9439 h 814795"/>
                <a:gd name="connsiteX2" fmla="*/ 980474 w 1277416"/>
                <a:gd name="connsiteY2" fmla="*/ 814795 h 814795"/>
                <a:gd name="connsiteX3" fmla="*/ 1277416 w 1277416"/>
                <a:gd name="connsiteY3" fmla="*/ 813350 h 814795"/>
                <a:gd name="connsiteX4" fmla="*/ 233363 w 1277416"/>
                <a:gd name="connsiteY4" fmla="*/ 0 h 81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7416" h="814795">
                  <a:moveTo>
                    <a:pt x="233363" y="0"/>
                  </a:moveTo>
                  <a:lnTo>
                    <a:pt x="0" y="9439"/>
                  </a:lnTo>
                  <a:lnTo>
                    <a:pt x="980474" y="814795"/>
                  </a:lnTo>
                  <a:cubicBezTo>
                    <a:pt x="1088424" y="806858"/>
                    <a:pt x="1074215" y="806999"/>
                    <a:pt x="1277416" y="813350"/>
                  </a:cubicBezTo>
                  <a:lnTo>
                    <a:pt x="233363" y="0"/>
                  </a:lnTo>
                  <a:close/>
                </a:path>
              </a:pathLst>
            </a:custGeom>
            <a:solidFill>
              <a:srgbClr val="0099CC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82" name="Freeform 80"/>
            <p:cNvSpPr/>
            <p:nvPr/>
          </p:nvSpPr>
          <p:spPr>
            <a:xfrm>
              <a:off x="2114262" y="5396749"/>
              <a:ext cx="594433" cy="647102"/>
            </a:xfrm>
            <a:custGeom>
              <a:avLst/>
              <a:gdLst>
                <a:gd name="connsiteX0" fmla="*/ 5411 w 597877"/>
                <a:gd name="connsiteY0" fmla="*/ 13527 h 646573"/>
                <a:gd name="connsiteX1" fmla="*/ 0 w 597877"/>
                <a:gd name="connsiteY1" fmla="*/ 305702 h 646573"/>
                <a:gd name="connsiteX2" fmla="*/ 457200 w 597877"/>
                <a:gd name="connsiteY2" fmla="*/ 646573 h 646573"/>
                <a:gd name="connsiteX3" fmla="*/ 597877 w 597877"/>
                <a:gd name="connsiteY3" fmla="*/ 646573 h 646573"/>
                <a:gd name="connsiteX4" fmla="*/ 595172 w 597877"/>
                <a:gd name="connsiteY4" fmla="*/ 321934 h 646573"/>
                <a:gd name="connsiteX5" fmla="*/ 110919 w 597877"/>
                <a:gd name="connsiteY5" fmla="*/ 0 h 646573"/>
                <a:gd name="connsiteX6" fmla="*/ 5411 w 597877"/>
                <a:gd name="connsiteY6" fmla="*/ 13527 h 64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7877" h="646573">
                  <a:moveTo>
                    <a:pt x="5411" y="13527"/>
                  </a:moveTo>
                  <a:lnTo>
                    <a:pt x="0" y="305702"/>
                  </a:lnTo>
                  <a:lnTo>
                    <a:pt x="457200" y="646573"/>
                  </a:lnTo>
                  <a:lnTo>
                    <a:pt x="597877" y="646573"/>
                  </a:lnTo>
                  <a:cubicBezTo>
                    <a:pt x="596975" y="538360"/>
                    <a:pt x="596074" y="430147"/>
                    <a:pt x="595172" y="321934"/>
                  </a:cubicBezTo>
                  <a:lnTo>
                    <a:pt x="110919" y="0"/>
                  </a:lnTo>
                  <a:lnTo>
                    <a:pt x="5411" y="13527"/>
                  </a:lnTo>
                  <a:close/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cxnSp>
          <p:nvCxnSpPr>
            <p:cNvPr id="83" name="Straight Connector 81"/>
            <p:cNvCxnSpPr>
              <a:cxnSpLocks noChangeShapeType="1"/>
              <a:stCxn id="82" idx="0"/>
            </p:cNvCxnSpPr>
            <p:nvPr/>
          </p:nvCxnSpPr>
          <p:spPr bwMode="auto">
            <a:xfrm>
              <a:off x="2118270" y="5410651"/>
              <a:ext cx="446379" cy="311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Straight Connector 82"/>
            <p:cNvCxnSpPr>
              <a:cxnSpLocks noChangeShapeType="1"/>
              <a:endCxn id="82" idx="4"/>
            </p:cNvCxnSpPr>
            <p:nvPr/>
          </p:nvCxnSpPr>
          <p:spPr bwMode="auto">
            <a:xfrm flipV="1">
              <a:off x="2567354" y="5719058"/>
              <a:ext cx="140677" cy="27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Straight Connector 83"/>
            <p:cNvCxnSpPr>
              <a:cxnSpLocks noChangeShapeType="1"/>
              <a:endCxn id="82" idx="2"/>
            </p:cNvCxnSpPr>
            <p:nvPr/>
          </p:nvCxnSpPr>
          <p:spPr bwMode="auto">
            <a:xfrm flipH="1">
              <a:off x="2570059" y="5721763"/>
              <a:ext cx="2705" cy="3219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Straight Connector 84"/>
            <p:cNvCxnSpPr>
              <a:cxnSpLocks noChangeShapeType="1"/>
            </p:cNvCxnSpPr>
            <p:nvPr/>
          </p:nvCxnSpPr>
          <p:spPr bwMode="auto">
            <a:xfrm flipH="1">
              <a:off x="2221974" y="5387204"/>
              <a:ext cx="2705" cy="3219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" name="Group 57"/>
          <p:cNvGrpSpPr>
            <a:grpSpLocks/>
          </p:cNvGrpSpPr>
          <p:nvPr/>
        </p:nvGrpSpPr>
        <p:grpSpPr bwMode="auto">
          <a:xfrm>
            <a:off x="2188191" y="2083461"/>
            <a:ext cx="546004" cy="771199"/>
            <a:chOff x="2105936" y="5387204"/>
            <a:chExt cx="617671" cy="927313"/>
          </a:xfrm>
        </p:grpSpPr>
        <p:sp>
          <p:nvSpPr>
            <p:cNvPr id="71" name="Freeform 69"/>
            <p:cNvSpPr/>
            <p:nvPr/>
          </p:nvSpPr>
          <p:spPr>
            <a:xfrm>
              <a:off x="2109208" y="5706003"/>
              <a:ext cx="466926" cy="608926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0 w 967997"/>
                <a:gd name="connsiteY0" fmla="*/ 0 h 2138362"/>
                <a:gd name="connsiteX1" fmla="*/ 0 w 967997"/>
                <a:gd name="connsiteY1" fmla="*/ 1190625 h 2138362"/>
                <a:gd name="connsiteX2" fmla="*/ 966787 w 967997"/>
                <a:gd name="connsiteY2" fmla="*/ 2138362 h 2138362"/>
                <a:gd name="connsiteX3" fmla="*/ 967618 w 967997"/>
                <a:gd name="connsiteY3" fmla="*/ 1495143 h 2138362"/>
                <a:gd name="connsiteX4" fmla="*/ 0 w 967997"/>
                <a:gd name="connsiteY4" fmla="*/ 0 h 2138362"/>
                <a:gd name="connsiteX0" fmla="*/ 0 w 967997"/>
                <a:gd name="connsiteY0" fmla="*/ 0 h 1424095"/>
                <a:gd name="connsiteX1" fmla="*/ 0 w 967997"/>
                <a:gd name="connsiteY1" fmla="*/ 476358 h 1424095"/>
                <a:gd name="connsiteX2" fmla="*/ 966787 w 967997"/>
                <a:gd name="connsiteY2" fmla="*/ 1424095 h 1424095"/>
                <a:gd name="connsiteX3" fmla="*/ 967618 w 967997"/>
                <a:gd name="connsiteY3" fmla="*/ 780876 h 1424095"/>
                <a:gd name="connsiteX4" fmla="*/ 0 w 967997"/>
                <a:gd name="connsiteY4" fmla="*/ 0 h 142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997" h="1424095">
                  <a:moveTo>
                    <a:pt x="0" y="0"/>
                  </a:moveTo>
                  <a:lnTo>
                    <a:pt x="0" y="476358"/>
                  </a:lnTo>
                  <a:lnTo>
                    <a:pt x="966787" y="1424095"/>
                  </a:lnTo>
                  <a:cubicBezTo>
                    <a:pt x="965200" y="958958"/>
                    <a:pt x="969205" y="1246013"/>
                    <a:pt x="967618" y="7808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72" name="Freeform 70"/>
            <p:cNvSpPr/>
            <p:nvPr/>
          </p:nvSpPr>
          <p:spPr>
            <a:xfrm>
              <a:off x="2105616" y="5688824"/>
              <a:ext cx="617780" cy="355048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77416"/>
                <a:gd name="connsiteY0" fmla="*/ 0 h 813350"/>
                <a:gd name="connsiteX1" fmla="*/ 0 w 1277416"/>
                <a:gd name="connsiteY1" fmla="*/ 9439 h 813350"/>
                <a:gd name="connsiteX2" fmla="*/ 952500 w 1277416"/>
                <a:gd name="connsiteY2" fmla="*/ 752735 h 813350"/>
                <a:gd name="connsiteX3" fmla="*/ 1277416 w 1277416"/>
                <a:gd name="connsiteY3" fmla="*/ 813350 h 813350"/>
                <a:gd name="connsiteX4" fmla="*/ 233363 w 1277416"/>
                <a:gd name="connsiteY4" fmla="*/ 0 h 813350"/>
                <a:gd name="connsiteX0" fmla="*/ 233363 w 1277416"/>
                <a:gd name="connsiteY0" fmla="*/ 0 h 814795"/>
                <a:gd name="connsiteX1" fmla="*/ 0 w 1277416"/>
                <a:gd name="connsiteY1" fmla="*/ 9439 h 814795"/>
                <a:gd name="connsiteX2" fmla="*/ 980474 w 1277416"/>
                <a:gd name="connsiteY2" fmla="*/ 814795 h 814795"/>
                <a:gd name="connsiteX3" fmla="*/ 1277416 w 1277416"/>
                <a:gd name="connsiteY3" fmla="*/ 813350 h 814795"/>
                <a:gd name="connsiteX4" fmla="*/ 233363 w 1277416"/>
                <a:gd name="connsiteY4" fmla="*/ 0 h 81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7416" h="814795">
                  <a:moveTo>
                    <a:pt x="233363" y="0"/>
                  </a:moveTo>
                  <a:lnTo>
                    <a:pt x="0" y="9439"/>
                  </a:lnTo>
                  <a:lnTo>
                    <a:pt x="980474" y="814795"/>
                  </a:lnTo>
                  <a:cubicBezTo>
                    <a:pt x="1088424" y="806858"/>
                    <a:pt x="1074215" y="806999"/>
                    <a:pt x="1277416" y="813350"/>
                  </a:cubicBezTo>
                  <a:lnTo>
                    <a:pt x="233363" y="0"/>
                  </a:lnTo>
                  <a:close/>
                </a:path>
              </a:pathLst>
            </a:custGeom>
            <a:solidFill>
              <a:srgbClr val="0099CC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>
              <a:off x="2577131" y="6049598"/>
              <a:ext cx="140072" cy="265332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74" name="Freeform 72"/>
            <p:cNvSpPr/>
            <p:nvPr/>
          </p:nvSpPr>
          <p:spPr>
            <a:xfrm>
              <a:off x="2114595" y="5396768"/>
              <a:ext cx="594434" cy="647103"/>
            </a:xfrm>
            <a:custGeom>
              <a:avLst/>
              <a:gdLst>
                <a:gd name="connsiteX0" fmla="*/ 5411 w 597877"/>
                <a:gd name="connsiteY0" fmla="*/ 13527 h 646573"/>
                <a:gd name="connsiteX1" fmla="*/ 0 w 597877"/>
                <a:gd name="connsiteY1" fmla="*/ 305702 h 646573"/>
                <a:gd name="connsiteX2" fmla="*/ 457200 w 597877"/>
                <a:gd name="connsiteY2" fmla="*/ 646573 h 646573"/>
                <a:gd name="connsiteX3" fmla="*/ 597877 w 597877"/>
                <a:gd name="connsiteY3" fmla="*/ 646573 h 646573"/>
                <a:gd name="connsiteX4" fmla="*/ 595172 w 597877"/>
                <a:gd name="connsiteY4" fmla="*/ 321934 h 646573"/>
                <a:gd name="connsiteX5" fmla="*/ 110919 w 597877"/>
                <a:gd name="connsiteY5" fmla="*/ 0 h 646573"/>
                <a:gd name="connsiteX6" fmla="*/ 5411 w 597877"/>
                <a:gd name="connsiteY6" fmla="*/ 13527 h 64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7877" h="646573">
                  <a:moveTo>
                    <a:pt x="5411" y="13527"/>
                  </a:moveTo>
                  <a:lnTo>
                    <a:pt x="0" y="305702"/>
                  </a:lnTo>
                  <a:lnTo>
                    <a:pt x="457200" y="646573"/>
                  </a:lnTo>
                  <a:lnTo>
                    <a:pt x="597877" y="646573"/>
                  </a:lnTo>
                  <a:cubicBezTo>
                    <a:pt x="596975" y="538360"/>
                    <a:pt x="596074" y="430147"/>
                    <a:pt x="595172" y="321934"/>
                  </a:cubicBezTo>
                  <a:lnTo>
                    <a:pt x="110919" y="0"/>
                  </a:lnTo>
                  <a:lnTo>
                    <a:pt x="5411" y="13527"/>
                  </a:lnTo>
                  <a:close/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cxnSp>
          <p:nvCxnSpPr>
            <p:cNvPr id="75" name="Straight Connector 73"/>
            <p:cNvCxnSpPr>
              <a:cxnSpLocks noChangeShapeType="1"/>
              <a:stCxn id="74" idx="0"/>
            </p:cNvCxnSpPr>
            <p:nvPr/>
          </p:nvCxnSpPr>
          <p:spPr bwMode="auto">
            <a:xfrm>
              <a:off x="2118270" y="5410651"/>
              <a:ext cx="446379" cy="311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Straight Connector 74"/>
            <p:cNvCxnSpPr>
              <a:cxnSpLocks noChangeShapeType="1"/>
              <a:endCxn id="74" idx="4"/>
            </p:cNvCxnSpPr>
            <p:nvPr/>
          </p:nvCxnSpPr>
          <p:spPr bwMode="auto">
            <a:xfrm flipV="1">
              <a:off x="2567354" y="5719058"/>
              <a:ext cx="140677" cy="27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Straight Connector 75"/>
            <p:cNvCxnSpPr>
              <a:cxnSpLocks noChangeShapeType="1"/>
              <a:endCxn id="74" idx="2"/>
            </p:cNvCxnSpPr>
            <p:nvPr/>
          </p:nvCxnSpPr>
          <p:spPr bwMode="auto">
            <a:xfrm flipH="1">
              <a:off x="2570059" y="5721763"/>
              <a:ext cx="2705" cy="3219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Straight Connector 76"/>
            <p:cNvCxnSpPr>
              <a:cxnSpLocks noChangeShapeType="1"/>
            </p:cNvCxnSpPr>
            <p:nvPr/>
          </p:nvCxnSpPr>
          <p:spPr bwMode="auto">
            <a:xfrm flipH="1">
              <a:off x="2221974" y="5387204"/>
              <a:ext cx="2705" cy="3219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2666625" y="2744671"/>
            <a:ext cx="1978868" cy="109197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2" name="Right Arrow 60"/>
          <p:cNvSpPr>
            <a:spLocks noChangeArrowheads="1"/>
          </p:cNvSpPr>
          <p:nvPr/>
        </p:nvSpPr>
        <p:spPr bwMode="auto">
          <a:xfrm>
            <a:off x="3625910" y="2706231"/>
            <a:ext cx="235602" cy="182562"/>
          </a:xfrm>
          <a:prstGeom prst="rightArrow">
            <a:avLst>
              <a:gd name="adj1" fmla="val 13889"/>
              <a:gd name="adj2" fmla="val 53703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8038" y="2077581"/>
            <a:ext cx="1436612" cy="52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kern="0" dirty="0" smtClean="0">
                <a:solidFill>
                  <a:prstClr val="black"/>
                </a:solidFill>
                <a:latin typeface="Calibri"/>
                <a:cs typeface="+mn-cs"/>
              </a:rPr>
              <a:t>πακέτο </a:t>
            </a:r>
            <a:r>
              <a:rPr lang="en-US" i="1" kern="0" dirty="0" smtClean="0">
                <a:solidFill>
                  <a:prstClr val="black"/>
                </a:solidFill>
                <a:latin typeface="Calibri"/>
                <a:cs typeface="+mn-cs"/>
              </a:rPr>
              <a:t>L</a:t>
            </a:r>
            <a:r>
              <a:rPr lang="en-US" kern="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kern="0" dirty="0">
                <a:solidFill>
                  <a:prstClr val="black"/>
                </a:solidFill>
                <a:latin typeface="Calibri"/>
                <a:cs typeface="+mn-cs"/>
              </a:rPr>
              <a:t>bits</a:t>
            </a:r>
          </a:p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27931" y="3088358"/>
            <a:ext cx="7064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kern="0" dirty="0">
                <a:solidFill>
                  <a:prstClr val="black"/>
                </a:solidFill>
                <a:latin typeface="Calibri"/>
                <a:cs typeface="+mn-cs"/>
              </a:rPr>
              <a:t>R</a:t>
            </a:r>
            <a:r>
              <a:rPr lang="en-US" kern="0" dirty="0">
                <a:solidFill>
                  <a:prstClr val="black"/>
                </a:solidFill>
                <a:latin typeface="Calibri"/>
                <a:cs typeface="+mn-cs"/>
              </a:rPr>
              <a:t> bps</a:t>
            </a:r>
          </a:p>
        </p:txBody>
      </p:sp>
      <p:grpSp>
        <p:nvGrpSpPr>
          <p:cNvPr id="104" name="Group 43"/>
          <p:cNvGrpSpPr>
            <a:grpSpLocks/>
          </p:cNvGrpSpPr>
          <p:nvPr/>
        </p:nvGrpSpPr>
        <p:grpSpPr bwMode="auto">
          <a:xfrm>
            <a:off x="6429571" y="2855003"/>
            <a:ext cx="1147762" cy="384175"/>
            <a:chOff x="5142253" y="5649029"/>
            <a:chExt cx="1304545" cy="695633"/>
          </a:xfrm>
          <a:effectLst>
            <a:outerShdw blurRad="50800" dist="50800" dir="5400000" algn="ctr" rotWithShape="0">
              <a:schemeClr val="bg1"/>
            </a:outerShdw>
          </a:effectLst>
        </p:grpSpPr>
        <p:grpSp>
          <p:nvGrpSpPr>
            <p:cNvPr id="105" name="Group 92"/>
            <p:cNvGrpSpPr>
              <a:grpSpLocks/>
            </p:cNvGrpSpPr>
            <p:nvPr/>
          </p:nvGrpSpPr>
          <p:grpSpPr bwMode="auto">
            <a:xfrm>
              <a:off x="5147271" y="5649029"/>
              <a:ext cx="1276350" cy="695633"/>
              <a:chOff x="4981575" y="5851547"/>
              <a:chExt cx="1276350" cy="695633"/>
            </a:xfrm>
          </p:grpSpPr>
          <p:pic>
            <p:nvPicPr>
              <p:cNvPr id="108" name="Picture 9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575" y="5944151"/>
                <a:ext cx="1276350" cy="603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" name="Rectangle 96"/>
              <p:cNvSpPr>
                <a:spLocks noChangeArrowheads="1"/>
              </p:cNvSpPr>
              <p:nvPr/>
            </p:nvSpPr>
            <p:spPr bwMode="auto">
              <a:xfrm>
                <a:off x="6065959" y="6205112"/>
                <a:ext cx="44985" cy="224212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FFFF"/>
                  </a:solidFill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110" name="Rectangle 97"/>
              <p:cNvSpPr>
                <a:spLocks noChangeArrowheads="1"/>
              </p:cNvSpPr>
              <p:nvPr/>
            </p:nvSpPr>
            <p:spPr bwMode="auto">
              <a:xfrm>
                <a:off x="5178008" y="6228108"/>
                <a:ext cx="62587" cy="224212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FFFF"/>
                  </a:solidFill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111" name="Oval 98"/>
              <p:cNvSpPr>
                <a:spLocks noChangeArrowheads="1"/>
              </p:cNvSpPr>
              <p:nvPr/>
            </p:nvSpPr>
            <p:spPr bwMode="auto">
              <a:xfrm>
                <a:off x="5023497" y="5851547"/>
                <a:ext cx="1196974" cy="494417"/>
              </a:xfrm>
              <a:prstGeom prst="ellipse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FFFF"/>
                  </a:solidFill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106" name="Rectangle 93"/>
            <p:cNvSpPr>
              <a:spLocks noChangeArrowheads="1"/>
            </p:cNvSpPr>
            <p:nvPr/>
          </p:nvSpPr>
          <p:spPr bwMode="auto">
            <a:xfrm>
              <a:off x="6360741" y="5695021"/>
              <a:ext cx="86057" cy="1264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107" name="Rectangle 94"/>
            <p:cNvSpPr>
              <a:spLocks noChangeArrowheads="1"/>
            </p:cNvSpPr>
            <p:nvPr/>
          </p:nvSpPr>
          <p:spPr bwMode="auto">
            <a:xfrm>
              <a:off x="5142253" y="5700770"/>
              <a:ext cx="86057" cy="1264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7775592" y="3066362"/>
            <a:ext cx="7064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kern="0" dirty="0">
                <a:solidFill>
                  <a:prstClr val="black"/>
                </a:solidFill>
                <a:latin typeface="Calibri"/>
                <a:cs typeface="+mn-cs"/>
              </a:rPr>
              <a:t>R</a:t>
            </a:r>
            <a:r>
              <a:rPr lang="en-US" kern="0" dirty="0">
                <a:solidFill>
                  <a:prstClr val="black"/>
                </a:solidFill>
                <a:latin typeface="Calibri"/>
                <a:cs typeface="+mn-cs"/>
              </a:rPr>
              <a:t> bps</a:t>
            </a:r>
          </a:p>
        </p:txBody>
      </p:sp>
      <p:grpSp>
        <p:nvGrpSpPr>
          <p:cNvPr id="103" name="Group 44"/>
          <p:cNvGrpSpPr>
            <a:grpSpLocks/>
          </p:cNvGrpSpPr>
          <p:nvPr/>
        </p:nvGrpSpPr>
        <p:grpSpPr bwMode="auto">
          <a:xfrm>
            <a:off x="6339715" y="1792497"/>
            <a:ext cx="1184275" cy="303212"/>
            <a:chOff x="5128542" y="4838701"/>
            <a:chExt cx="1300833" cy="530211"/>
          </a:xfrm>
        </p:grpSpPr>
        <p:pic>
          <p:nvPicPr>
            <p:cNvPr id="1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542" y="4838701"/>
              <a:ext cx="1300833" cy="49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" name="Rectangle 90"/>
            <p:cNvSpPr>
              <a:spLocks noChangeArrowheads="1"/>
            </p:cNvSpPr>
            <p:nvPr/>
          </p:nvSpPr>
          <p:spPr bwMode="auto">
            <a:xfrm>
              <a:off x="6327275" y="5219009"/>
              <a:ext cx="86974" cy="127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116" name="Rectangle 91"/>
            <p:cNvSpPr>
              <a:spLocks noChangeArrowheads="1"/>
            </p:cNvSpPr>
            <p:nvPr/>
          </p:nvSpPr>
          <p:spPr bwMode="auto">
            <a:xfrm>
              <a:off x="5158794" y="5241217"/>
              <a:ext cx="86974" cy="127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grpSp>
        <p:nvGrpSpPr>
          <p:cNvPr id="117" name="Group 56"/>
          <p:cNvGrpSpPr>
            <a:grpSpLocks/>
          </p:cNvGrpSpPr>
          <p:nvPr/>
        </p:nvGrpSpPr>
        <p:grpSpPr bwMode="auto">
          <a:xfrm>
            <a:off x="6817017" y="2023367"/>
            <a:ext cx="546004" cy="771199"/>
            <a:chOff x="2105936" y="5387204"/>
            <a:chExt cx="617671" cy="927313"/>
          </a:xfrm>
        </p:grpSpPr>
        <p:sp>
          <p:nvSpPr>
            <p:cNvPr id="118" name="Rectangle 77"/>
            <p:cNvSpPr>
              <a:spLocks noChangeArrowheads="1"/>
            </p:cNvSpPr>
            <p:nvPr/>
          </p:nvSpPr>
          <p:spPr bwMode="auto">
            <a:xfrm>
              <a:off x="2577155" y="6049578"/>
              <a:ext cx="140072" cy="265331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119" name="Freeform 78"/>
            <p:cNvSpPr/>
            <p:nvPr/>
          </p:nvSpPr>
          <p:spPr>
            <a:xfrm>
              <a:off x="2108874" y="5705984"/>
              <a:ext cx="466926" cy="608925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0 w 967997"/>
                <a:gd name="connsiteY0" fmla="*/ 0 h 2138362"/>
                <a:gd name="connsiteX1" fmla="*/ 0 w 967997"/>
                <a:gd name="connsiteY1" fmla="*/ 1190625 h 2138362"/>
                <a:gd name="connsiteX2" fmla="*/ 966787 w 967997"/>
                <a:gd name="connsiteY2" fmla="*/ 2138362 h 2138362"/>
                <a:gd name="connsiteX3" fmla="*/ 967618 w 967997"/>
                <a:gd name="connsiteY3" fmla="*/ 1495143 h 2138362"/>
                <a:gd name="connsiteX4" fmla="*/ 0 w 967997"/>
                <a:gd name="connsiteY4" fmla="*/ 0 h 2138362"/>
                <a:gd name="connsiteX0" fmla="*/ 0 w 967997"/>
                <a:gd name="connsiteY0" fmla="*/ 0 h 1424095"/>
                <a:gd name="connsiteX1" fmla="*/ 0 w 967997"/>
                <a:gd name="connsiteY1" fmla="*/ 476358 h 1424095"/>
                <a:gd name="connsiteX2" fmla="*/ 966787 w 967997"/>
                <a:gd name="connsiteY2" fmla="*/ 1424095 h 1424095"/>
                <a:gd name="connsiteX3" fmla="*/ 967618 w 967997"/>
                <a:gd name="connsiteY3" fmla="*/ 780876 h 1424095"/>
                <a:gd name="connsiteX4" fmla="*/ 0 w 967997"/>
                <a:gd name="connsiteY4" fmla="*/ 0 h 142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997" h="1424095">
                  <a:moveTo>
                    <a:pt x="0" y="0"/>
                  </a:moveTo>
                  <a:lnTo>
                    <a:pt x="0" y="476358"/>
                  </a:lnTo>
                  <a:lnTo>
                    <a:pt x="966787" y="1424095"/>
                  </a:lnTo>
                  <a:cubicBezTo>
                    <a:pt x="965200" y="958958"/>
                    <a:pt x="969205" y="1246013"/>
                    <a:pt x="967618" y="7808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20" name="Freeform 79"/>
            <p:cNvSpPr/>
            <p:nvPr/>
          </p:nvSpPr>
          <p:spPr>
            <a:xfrm>
              <a:off x="2105282" y="5688804"/>
              <a:ext cx="617780" cy="355048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77416"/>
                <a:gd name="connsiteY0" fmla="*/ 0 h 813350"/>
                <a:gd name="connsiteX1" fmla="*/ 0 w 1277416"/>
                <a:gd name="connsiteY1" fmla="*/ 9439 h 813350"/>
                <a:gd name="connsiteX2" fmla="*/ 952500 w 1277416"/>
                <a:gd name="connsiteY2" fmla="*/ 752735 h 813350"/>
                <a:gd name="connsiteX3" fmla="*/ 1277416 w 1277416"/>
                <a:gd name="connsiteY3" fmla="*/ 813350 h 813350"/>
                <a:gd name="connsiteX4" fmla="*/ 233363 w 1277416"/>
                <a:gd name="connsiteY4" fmla="*/ 0 h 813350"/>
                <a:gd name="connsiteX0" fmla="*/ 233363 w 1277416"/>
                <a:gd name="connsiteY0" fmla="*/ 0 h 814795"/>
                <a:gd name="connsiteX1" fmla="*/ 0 w 1277416"/>
                <a:gd name="connsiteY1" fmla="*/ 9439 h 814795"/>
                <a:gd name="connsiteX2" fmla="*/ 980474 w 1277416"/>
                <a:gd name="connsiteY2" fmla="*/ 814795 h 814795"/>
                <a:gd name="connsiteX3" fmla="*/ 1277416 w 1277416"/>
                <a:gd name="connsiteY3" fmla="*/ 813350 h 814795"/>
                <a:gd name="connsiteX4" fmla="*/ 233363 w 1277416"/>
                <a:gd name="connsiteY4" fmla="*/ 0 h 81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7416" h="814795">
                  <a:moveTo>
                    <a:pt x="233363" y="0"/>
                  </a:moveTo>
                  <a:lnTo>
                    <a:pt x="0" y="9439"/>
                  </a:lnTo>
                  <a:lnTo>
                    <a:pt x="980474" y="814795"/>
                  </a:lnTo>
                  <a:cubicBezTo>
                    <a:pt x="1088424" y="806858"/>
                    <a:pt x="1074215" y="806999"/>
                    <a:pt x="1277416" y="813350"/>
                  </a:cubicBezTo>
                  <a:lnTo>
                    <a:pt x="233363" y="0"/>
                  </a:lnTo>
                  <a:close/>
                </a:path>
              </a:pathLst>
            </a:custGeom>
            <a:solidFill>
              <a:srgbClr val="0099CC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21" name="Freeform 80"/>
            <p:cNvSpPr/>
            <p:nvPr/>
          </p:nvSpPr>
          <p:spPr>
            <a:xfrm>
              <a:off x="2114262" y="5396749"/>
              <a:ext cx="594433" cy="647102"/>
            </a:xfrm>
            <a:custGeom>
              <a:avLst/>
              <a:gdLst>
                <a:gd name="connsiteX0" fmla="*/ 5411 w 597877"/>
                <a:gd name="connsiteY0" fmla="*/ 13527 h 646573"/>
                <a:gd name="connsiteX1" fmla="*/ 0 w 597877"/>
                <a:gd name="connsiteY1" fmla="*/ 305702 h 646573"/>
                <a:gd name="connsiteX2" fmla="*/ 457200 w 597877"/>
                <a:gd name="connsiteY2" fmla="*/ 646573 h 646573"/>
                <a:gd name="connsiteX3" fmla="*/ 597877 w 597877"/>
                <a:gd name="connsiteY3" fmla="*/ 646573 h 646573"/>
                <a:gd name="connsiteX4" fmla="*/ 595172 w 597877"/>
                <a:gd name="connsiteY4" fmla="*/ 321934 h 646573"/>
                <a:gd name="connsiteX5" fmla="*/ 110919 w 597877"/>
                <a:gd name="connsiteY5" fmla="*/ 0 h 646573"/>
                <a:gd name="connsiteX6" fmla="*/ 5411 w 597877"/>
                <a:gd name="connsiteY6" fmla="*/ 13527 h 64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7877" h="646573">
                  <a:moveTo>
                    <a:pt x="5411" y="13527"/>
                  </a:moveTo>
                  <a:lnTo>
                    <a:pt x="0" y="305702"/>
                  </a:lnTo>
                  <a:lnTo>
                    <a:pt x="457200" y="646573"/>
                  </a:lnTo>
                  <a:lnTo>
                    <a:pt x="597877" y="646573"/>
                  </a:lnTo>
                  <a:cubicBezTo>
                    <a:pt x="596975" y="538360"/>
                    <a:pt x="596074" y="430147"/>
                    <a:pt x="595172" y="321934"/>
                  </a:cubicBezTo>
                  <a:lnTo>
                    <a:pt x="110919" y="0"/>
                  </a:lnTo>
                  <a:lnTo>
                    <a:pt x="5411" y="13527"/>
                  </a:lnTo>
                  <a:close/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cxnSp>
          <p:nvCxnSpPr>
            <p:cNvPr id="122" name="Straight Connector 81"/>
            <p:cNvCxnSpPr>
              <a:cxnSpLocks noChangeShapeType="1"/>
              <a:stCxn id="121" idx="0"/>
            </p:cNvCxnSpPr>
            <p:nvPr/>
          </p:nvCxnSpPr>
          <p:spPr bwMode="auto">
            <a:xfrm>
              <a:off x="2118270" y="5410651"/>
              <a:ext cx="446379" cy="311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Connector 82"/>
            <p:cNvCxnSpPr>
              <a:cxnSpLocks noChangeShapeType="1"/>
              <a:endCxn id="121" idx="4"/>
            </p:cNvCxnSpPr>
            <p:nvPr/>
          </p:nvCxnSpPr>
          <p:spPr bwMode="auto">
            <a:xfrm flipV="1">
              <a:off x="2567354" y="5719058"/>
              <a:ext cx="140677" cy="27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Connector 83"/>
            <p:cNvCxnSpPr>
              <a:cxnSpLocks noChangeShapeType="1"/>
              <a:endCxn id="121" idx="2"/>
            </p:cNvCxnSpPr>
            <p:nvPr/>
          </p:nvCxnSpPr>
          <p:spPr bwMode="auto">
            <a:xfrm flipH="1">
              <a:off x="2570059" y="5721763"/>
              <a:ext cx="2705" cy="3219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Straight Connector 84"/>
            <p:cNvCxnSpPr>
              <a:cxnSpLocks noChangeShapeType="1"/>
            </p:cNvCxnSpPr>
            <p:nvPr/>
          </p:nvCxnSpPr>
          <p:spPr bwMode="auto">
            <a:xfrm flipH="1">
              <a:off x="2221974" y="5387204"/>
              <a:ext cx="2705" cy="3219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6" name="Group 57"/>
          <p:cNvGrpSpPr>
            <a:grpSpLocks/>
          </p:cNvGrpSpPr>
          <p:nvPr/>
        </p:nvGrpSpPr>
        <p:grpSpPr bwMode="auto">
          <a:xfrm>
            <a:off x="4647531" y="2074277"/>
            <a:ext cx="546004" cy="771199"/>
            <a:chOff x="2105936" y="5387204"/>
            <a:chExt cx="617671" cy="927313"/>
          </a:xfrm>
        </p:grpSpPr>
        <p:sp>
          <p:nvSpPr>
            <p:cNvPr id="127" name="Freeform 69"/>
            <p:cNvSpPr/>
            <p:nvPr/>
          </p:nvSpPr>
          <p:spPr>
            <a:xfrm>
              <a:off x="2109208" y="5706003"/>
              <a:ext cx="466926" cy="608926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0 w 967997"/>
                <a:gd name="connsiteY0" fmla="*/ 0 h 2138362"/>
                <a:gd name="connsiteX1" fmla="*/ 0 w 967997"/>
                <a:gd name="connsiteY1" fmla="*/ 1190625 h 2138362"/>
                <a:gd name="connsiteX2" fmla="*/ 966787 w 967997"/>
                <a:gd name="connsiteY2" fmla="*/ 2138362 h 2138362"/>
                <a:gd name="connsiteX3" fmla="*/ 967618 w 967997"/>
                <a:gd name="connsiteY3" fmla="*/ 1495143 h 2138362"/>
                <a:gd name="connsiteX4" fmla="*/ 0 w 967997"/>
                <a:gd name="connsiteY4" fmla="*/ 0 h 2138362"/>
                <a:gd name="connsiteX0" fmla="*/ 0 w 967997"/>
                <a:gd name="connsiteY0" fmla="*/ 0 h 1424095"/>
                <a:gd name="connsiteX1" fmla="*/ 0 w 967997"/>
                <a:gd name="connsiteY1" fmla="*/ 476358 h 1424095"/>
                <a:gd name="connsiteX2" fmla="*/ 966787 w 967997"/>
                <a:gd name="connsiteY2" fmla="*/ 1424095 h 1424095"/>
                <a:gd name="connsiteX3" fmla="*/ 967618 w 967997"/>
                <a:gd name="connsiteY3" fmla="*/ 780876 h 1424095"/>
                <a:gd name="connsiteX4" fmla="*/ 0 w 967997"/>
                <a:gd name="connsiteY4" fmla="*/ 0 h 142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997" h="1424095">
                  <a:moveTo>
                    <a:pt x="0" y="0"/>
                  </a:moveTo>
                  <a:lnTo>
                    <a:pt x="0" y="476358"/>
                  </a:lnTo>
                  <a:lnTo>
                    <a:pt x="966787" y="1424095"/>
                  </a:lnTo>
                  <a:cubicBezTo>
                    <a:pt x="965200" y="958958"/>
                    <a:pt x="969205" y="1246013"/>
                    <a:pt x="967618" y="7808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28" name="Freeform 70"/>
            <p:cNvSpPr/>
            <p:nvPr/>
          </p:nvSpPr>
          <p:spPr>
            <a:xfrm>
              <a:off x="2105616" y="5688824"/>
              <a:ext cx="617780" cy="355048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77416"/>
                <a:gd name="connsiteY0" fmla="*/ 0 h 813350"/>
                <a:gd name="connsiteX1" fmla="*/ 0 w 1277416"/>
                <a:gd name="connsiteY1" fmla="*/ 9439 h 813350"/>
                <a:gd name="connsiteX2" fmla="*/ 952500 w 1277416"/>
                <a:gd name="connsiteY2" fmla="*/ 752735 h 813350"/>
                <a:gd name="connsiteX3" fmla="*/ 1277416 w 1277416"/>
                <a:gd name="connsiteY3" fmla="*/ 813350 h 813350"/>
                <a:gd name="connsiteX4" fmla="*/ 233363 w 1277416"/>
                <a:gd name="connsiteY4" fmla="*/ 0 h 813350"/>
                <a:gd name="connsiteX0" fmla="*/ 233363 w 1277416"/>
                <a:gd name="connsiteY0" fmla="*/ 0 h 814795"/>
                <a:gd name="connsiteX1" fmla="*/ 0 w 1277416"/>
                <a:gd name="connsiteY1" fmla="*/ 9439 h 814795"/>
                <a:gd name="connsiteX2" fmla="*/ 980474 w 1277416"/>
                <a:gd name="connsiteY2" fmla="*/ 814795 h 814795"/>
                <a:gd name="connsiteX3" fmla="*/ 1277416 w 1277416"/>
                <a:gd name="connsiteY3" fmla="*/ 813350 h 814795"/>
                <a:gd name="connsiteX4" fmla="*/ 233363 w 1277416"/>
                <a:gd name="connsiteY4" fmla="*/ 0 h 81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7416" h="814795">
                  <a:moveTo>
                    <a:pt x="233363" y="0"/>
                  </a:moveTo>
                  <a:lnTo>
                    <a:pt x="0" y="9439"/>
                  </a:lnTo>
                  <a:lnTo>
                    <a:pt x="980474" y="814795"/>
                  </a:lnTo>
                  <a:cubicBezTo>
                    <a:pt x="1088424" y="806858"/>
                    <a:pt x="1074215" y="806999"/>
                    <a:pt x="1277416" y="813350"/>
                  </a:cubicBezTo>
                  <a:lnTo>
                    <a:pt x="233363" y="0"/>
                  </a:lnTo>
                  <a:close/>
                </a:path>
              </a:pathLst>
            </a:custGeom>
            <a:solidFill>
              <a:srgbClr val="0099CC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29" name="Rectangle 71"/>
            <p:cNvSpPr>
              <a:spLocks noChangeArrowheads="1"/>
            </p:cNvSpPr>
            <p:nvPr/>
          </p:nvSpPr>
          <p:spPr bwMode="auto">
            <a:xfrm>
              <a:off x="2577131" y="6049598"/>
              <a:ext cx="140072" cy="265332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130" name="Freeform 72"/>
            <p:cNvSpPr/>
            <p:nvPr/>
          </p:nvSpPr>
          <p:spPr>
            <a:xfrm>
              <a:off x="2114595" y="5396768"/>
              <a:ext cx="594434" cy="647103"/>
            </a:xfrm>
            <a:custGeom>
              <a:avLst/>
              <a:gdLst>
                <a:gd name="connsiteX0" fmla="*/ 5411 w 597877"/>
                <a:gd name="connsiteY0" fmla="*/ 13527 h 646573"/>
                <a:gd name="connsiteX1" fmla="*/ 0 w 597877"/>
                <a:gd name="connsiteY1" fmla="*/ 305702 h 646573"/>
                <a:gd name="connsiteX2" fmla="*/ 457200 w 597877"/>
                <a:gd name="connsiteY2" fmla="*/ 646573 h 646573"/>
                <a:gd name="connsiteX3" fmla="*/ 597877 w 597877"/>
                <a:gd name="connsiteY3" fmla="*/ 646573 h 646573"/>
                <a:gd name="connsiteX4" fmla="*/ 595172 w 597877"/>
                <a:gd name="connsiteY4" fmla="*/ 321934 h 646573"/>
                <a:gd name="connsiteX5" fmla="*/ 110919 w 597877"/>
                <a:gd name="connsiteY5" fmla="*/ 0 h 646573"/>
                <a:gd name="connsiteX6" fmla="*/ 5411 w 597877"/>
                <a:gd name="connsiteY6" fmla="*/ 13527 h 64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7877" h="646573">
                  <a:moveTo>
                    <a:pt x="5411" y="13527"/>
                  </a:moveTo>
                  <a:lnTo>
                    <a:pt x="0" y="305702"/>
                  </a:lnTo>
                  <a:lnTo>
                    <a:pt x="457200" y="646573"/>
                  </a:lnTo>
                  <a:lnTo>
                    <a:pt x="597877" y="646573"/>
                  </a:lnTo>
                  <a:cubicBezTo>
                    <a:pt x="596975" y="538360"/>
                    <a:pt x="596074" y="430147"/>
                    <a:pt x="595172" y="321934"/>
                  </a:cubicBezTo>
                  <a:lnTo>
                    <a:pt x="110919" y="0"/>
                  </a:lnTo>
                  <a:lnTo>
                    <a:pt x="5411" y="13527"/>
                  </a:lnTo>
                  <a:close/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cxnSp>
          <p:nvCxnSpPr>
            <p:cNvPr id="131" name="Straight Connector 73"/>
            <p:cNvCxnSpPr>
              <a:cxnSpLocks noChangeShapeType="1"/>
              <a:stCxn id="130" idx="0"/>
            </p:cNvCxnSpPr>
            <p:nvPr/>
          </p:nvCxnSpPr>
          <p:spPr bwMode="auto">
            <a:xfrm>
              <a:off x="2118270" y="5410651"/>
              <a:ext cx="446379" cy="311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Straight Connector 74"/>
            <p:cNvCxnSpPr>
              <a:cxnSpLocks noChangeShapeType="1"/>
              <a:endCxn id="130" idx="4"/>
            </p:cNvCxnSpPr>
            <p:nvPr/>
          </p:nvCxnSpPr>
          <p:spPr bwMode="auto">
            <a:xfrm flipV="1">
              <a:off x="2567354" y="5719058"/>
              <a:ext cx="140677" cy="27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Straight Connector 75"/>
            <p:cNvCxnSpPr>
              <a:cxnSpLocks noChangeShapeType="1"/>
              <a:endCxn id="130" idx="2"/>
            </p:cNvCxnSpPr>
            <p:nvPr/>
          </p:nvCxnSpPr>
          <p:spPr bwMode="auto">
            <a:xfrm flipH="1">
              <a:off x="2570059" y="5721763"/>
              <a:ext cx="2705" cy="3219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Straight Connector 76"/>
            <p:cNvCxnSpPr>
              <a:cxnSpLocks noChangeShapeType="1"/>
            </p:cNvCxnSpPr>
            <p:nvPr/>
          </p:nvCxnSpPr>
          <p:spPr bwMode="auto">
            <a:xfrm flipH="1">
              <a:off x="2221974" y="5387204"/>
              <a:ext cx="2705" cy="3219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5" name="Rectangle 59"/>
          <p:cNvSpPr>
            <a:spLocks noChangeArrowheads="1"/>
          </p:cNvSpPr>
          <p:nvPr/>
        </p:nvSpPr>
        <p:spPr bwMode="auto">
          <a:xfrm>
            <a:off x="5111304" y="2740916"/>
            <a:ext cx="2246128" cy="120889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6" name="Right Arrow 60"/>
          <p:cNvSpPr>
            <a:spLocks noChangeArrowheads="1"/>
          </p:cNvSpPr>
          <p:nvPr/>
        </p:nvSpPr>
        <p:spPr bwMode="auto">
          <a:xfrm>
            <a:off x="6360869" y="2682180"/>
            <a:ext cx="235602" cy="182562"/>
          </a:xfrm>
          <a:prstGeom prst="rightArrow">
            <a:avLst>
              <a:gd name="adj1" fmla="val 13889"/>
              <a:gd name="adj2" fmla="val 53703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7" name="Right Arrow 62"/>
          <p:cNvSpPr>
            <a:spLocks noChangeArrowheads="1"/>
          </p:cNvSpPr>
          <p:nvPr/>
        </p:nvSpPr>
        <p:spPr bwMode="auto">
          <a:xfrm rot="16354074">
            <a:off x="7319009" y="2411239"/>
            <a:ext cx="326091" cy="211410"/>
          </a:xfrm>
          <a:prstGeom prst="rightArrow">
            <a:avLst>
              <a:gd name="adj1" fmla="val 13889"/>
              <a:gd name="adj2" fmla="val 53702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cxnSp>
        <p:nvCxnSpPr>
          <p:cNvPr id="142" name="Straight Connector 42"/>
          <p:cNvCxnSpPr>
            <a:cxnSpLocks noChangeShapeType="1"/>
          </p:cNvCxnSpPr>
          <p:nvPr/>
        </p:nvCxnSpPr>
        <p:spPr bwMode="auto">
          <a:xfrm flipV="1">
            <a:off x="5294669" y="3057066"/>
            <a:ext cx="1070687" cy="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" name="Straight Connector 42"/>
          <p:cNvCxnSpPr>
            <a:cxnSpLocks noChangeShapeType="1"/>
          </p:cNvCxnSpPr>
          <p:nvPr/>
        </p:nvCxnSpPr>
        <p:spPr bwMode="auto">
          <a:xfrm flipV="1">
            <a:off x="7593469" y="3038532"/>
            <a:ext cx="1070687" cy="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" name="Right Arrow 62"/>
          <p:cNvSpPr>
            <a:spLocks noChangeArrowheads="1"/>
          </p:cNvSpPr>
          <p:nvPr/>
        </p:nvSpPr>
        <p:spPr bwMode="auto">
          <a:xfrm rot="16354074">
            <a:off x="3724990" y="2346091"/>
            <a:ext cx="326091" cy="211410"/>
          </a:xfrm>
          <a:prstGeom prst="rightArrow">
            <a:avLst>
              <a:gd name="adj1" fmla="val 13889"/>
              <a:gd name="adj2" fmla="val 53702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45" name="Right Arrow 62"/>
          <p:cNvSpPr>
            <a:spLocks noChangeArrowheads="1"/>
          </p:cNvSpPr>
          <p:nvPr/>
        </p:nvSpPr>
        <p:spPr bwMode="auto">
          <a:xfrm rot="5245926" flipV="1">
            <a:off x="2726016" y="2337992"/>
            <a:ext cx="326091" cy="211410"/>
          </a:xfrm>
          <a:prstGeom prst="rightArrow">
            <a:avLst>
              <a:gd name="adj1" fmla="val 13889"/>
              <a:gd name="adj2" fmla="val 53702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46" name="Right Arrow 62"/>
          <p:cNvSpPr>
            <a:spLocks noChangeArrowheads="1"/>
          </p:cNvSpPr>
          <p:nvPr/>
        </p:nvSpPr>
        <p:spPr bwMode="auto">
          <a:xfrm rot="5245926" flipV="1">
            <a:off x="5231247" y="2346078"/>
            <a:ext cx="326091" cy="211410"/>
          </a:xfrm>
          <a:prstGeom prst="rightArrow">
            <a:avLst>
              <a:gd name="adj1" fmla="val 13889"/>
              <a:gd name="adj2" fmla="val 53702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493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886" y="171451"/>
            <a:ext cx="8625114" cy="1238250"/>
          </a:xfrm>
        </p:spPr>
        <p:txBody>
          <a:bodyPr/>
          <a:lstStyle/>
          <a:p>
            <a:r>
              <a:rPr lang="el-GR" altLang="el-GR" dirty="0" smtClean="0"/>
              <a:t>Μεταγωγή Πακέτου: Κατάτμηση Δεδομένων</a:t>
            </a:r>
            <a:endParaRPr lang="en-US" altLang="el-GR" dirty="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79988" y="1440997"/>
            <a:ext cx="4642983" cy="1003300"/>
          </a:xfrm>
        </p:spPr>
        <p:txBody>
          <a:bodyPr/>
          <a:lstStyle/>
          <a:p>
            <a:pPr marL="174625" indent="0">
              <a:buFont typeface="Braggadocio"/>
              <a:buNone/>
            </a:pPr>
            <a:r>
              <a:rPr lang="el-GR" altLang="el-GR" sz="2400" dirty="0" smtClean="0"/>
              <a:t>Ας σπάσουμε τώρα το μήνυμα σε </a:t>
            </a:r>
            <a:r>
              <a:rPr lang="en-US" altLang="el-GR" sz="2400" dirty="0" smtClean="0"/>
              <a:t>5000 </a:t>
            </a:r>
            <a:r>
              <a:rPr lang="el-GR" altLang="el-GR" sz="2400" dirty="0" smtClean="0"/>
              <a:t>πακέτα:</a:t>
            </a:r>
            <a:endParaRPr lang="en-US" altLang="el-GR" sz="2400" dirty="0" smtClean="0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191125" y="5351463"/>
            <a:ext cx="40243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defTabSz="762000"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l-GR" altLang="el-GR" sz="2000" b="0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5084763" y="2370137"/>
            <a:ext cx="4297362" cy="385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defTabSz="762000"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l-GR" altLang="el-GR" b="0" dirty="0"/>
              <a:t>Κάθε πακέτο</a:t>
            </a:r>
            <a:r>
              <a:rPr lang="en-US" altLang="el-GR" b="0" dirty="0"/>
              <a:t> 1</a:t>
            </a:r>
            <a:r>
              <a:rPr lang="el-GR" altLang="el-GR" b="0" dirty="0"/>
              <a:t>.</a:t>
            </a:r>
            <a:r>
              <a:rPr lang="en-US" altLang="el-GR" b="0" dirty="0"/>
              <a:t>500 bits</a:t>
            </a:r>
          </a:p>
          <a:p>
            <a:r>
              <a:rPr lang="en-US" altLang="el-GR" b="0" dirty="0"/>
              <a:t>1 </a:t>
            </a:r>
            <a:r>
              <a:rPr lang="en-US" altLang="el-GR" b="0" dirty="0" err="1"/>
              <a:t>msec</a:t>
            </a:r>
            <a:r>
              <a:rPr lang="en-US" altLang="el-GR" b="0" dirty="0"/>
              <a:t> </a:t>
            </a:r>
            <a:r>
              <a:rPr lang="el-GR" altLang="el-GR" b="0" dirty="0"/>
              <a:t>για μετάδοση του πακέτου σε κάθε κύκλωμα</a:t>
            </a:r>
            <a:endParaRPr lang="en-US" altLang="el-GR" b="0" dirty="0"/>
          </a:p>
          <a:p>
            <a:r>
              <a:rPr lang="en-US" altLang="el-GR" b="0" i="1" dirty="0">
                <a:solidFill>
                  <a:srgbClr val="FF0000"/>
                </a:solidFill>
              </a:rPr>
              <a:t>pipelining:</a:t>
            </a:r>
            <a:r>
              <a:rPr lang="en-US" altLang="el-GR" b="0" dirty="0"/>
              <a:t> </a:t>
            </a:r>
            <a:r>
              <a:rPr lang="el-GR" altLang="el-GR" b="0" dirty="0"/>
              <a:t>κάθε κύκλωμα δουλεύει παράλληλα</a:t>
            </a:r>
            <a:endParaRPr lang="en-US" altLang="el-GR" b="0" dirty="0"/>
          </a:p>
          <a:p>
            <a:r>
              <a:rPr lang="el-GR" altLang="el-GR" b="0" dirty="0"/>
              <a:t>Η καθυστέρηση μειώνεται από 15</a:t>
            </a:r>
            <a:r>
              <a:rPr lang="en-US" altLang="el-GR" b="0" dirty="0"/>
              <a:t>sec </a:t>
            </a:r>
            <a:r>
              <a:rPr lang="el-GR" altLang="el-GR" b="0" dirty="0"/>
              <a:t>σε </a:t>
            </a:r>
            <a:r>
              <a:rPr lang="en-US" altLang="el-GR" b="0" dirty="0"/>
              <a:t>5</a:t>
            </a:r>
            <a:r>
              <a:rPr lang="el-GR" altLang="el-GR" b="0" dirty="0"/>
              <a:t>,</a:t>
            </a:r>
            <a:r>
              <a:rPr lang="en-US" altLang="el-GR" b="0" dirty="0"/>
              <a:t>002 sec!</a:t>
            </a:r>
          </a:p>
        </p:txBody>
      </p:sp>
      <p:pic>
        <p:nvPicPr>
          <p:cNvPr id="81926" name="Picture 6" descr="mess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36700"/>
            <a:ext cx="3719513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2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28"/>
          <p:cNvGrpSpPr>
            <a:grpSpLocks/>
          </p:cNvGrpSpPr>
          <p:nvPr/>
        </p:nvGrpSpPr>
        <p:grpSpPr bwMode="auto">
          <a:xfrm>
            <a:off x="2487613" y="1878897"/>
            <a:ext cx="1285875" cy="554037"/>
            <a:chOff x="4650" y="1129"/>
            <a:chExt cx="246" cy="95"/>
          </a:xfrm>
        </p:grpSpPr>
        <p:sp>
          <p:nvSpPr>
            <p:cNvPr id="3284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284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284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32847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32850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2851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2848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849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2771" name="Group 105"/>
          <p:cNvGrpSpPr>
            <a:grpSpLocks/>
          </p:cNvGrpSpPr>
          <p:nvPr/>
        </p:nvGrpSpPr>
        <p:grpSpPr bwMode="auto">
          <a:xfrm>
            <a:off x="7319963" y="2102734"/>
            <a:ext cx="844550" cy="679450"/>
            <a:chOff x="-44" y="1473"/>
            <a:chExt cx="981" cy="1105"/>
          </a:xfrm>
        </p:grpSpPr>
        <p:pic>
          <p:nvPicPr>
            <p:cNvPr id="32842" name="Picture 10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43" name="Freeform 10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327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6648" y="130175"/>
            <a:ext cx="8469311" cy="114300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Μεταγωγή πακέτου</a:t>
            </a:r>
            <a:r>
              <a:rPr lang="en-US" altLang="el-GR" dirty="0" smtClean="0"/>
              <a:t>: </a:t>
            </a:r>
            <a:r>
              <a:rPr lang="el-GR" altLang="el-GR" dirty="0" smtClean="0"/>
              <a:t>καθυστέρηση σε ουρές</a:t>
            </a:r>
            <a:r>
              <a:rPr lang="en-US" altLang="el-GR" dirty="0" smtClean="0"/>
              <a:t>, </a:t>
            </a:r>
            <a:r>
              <a:rPr lang="el-GR" altLang="el-GR" dirty="0" smtClean="0"/>
              <a:t>απώλειες</a:t>
            </a:r>
            <a:endParaRPr lang="en-US" altLang="el-GR" sz="4000" dirty="0" smtClean="0"/>
          </a:p>
        </p:txBody>
      </p:sp>
      <p:sp>
        <p:nvSpPr>
          <p:cNvPr id="32774" name="Line 230"/>
          <p:cNvSpPr>
            <a:spLocks noChangeShapeType="1"/>
          </p:cNvSpPr>
          <p:nvPr/>
        </p:nvSpPr>
        <p:spPr bwMode="auto">
          <a:xfrm>
            <a:off x="3748088" y="2091622"/>
            <a:ext cx="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2775" name="Line 276"/>
          <p:cNvSpPr>
            <a:spLocks noChangeShapeType="1"/>
          </p:cNvSpPr>
          <p:nvPr/>
        </p:nvSpPr>
        <p:spPr bwMode="auto">
          <a:xfrm>
            <a:off x="1714501" y="1759834"/>
            <a:ext cx="808037" cy="385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2776" name="Line 277"/>
          <p:cNvSpPr>
            <a:spLocks noChangeShapeType="1"/>
          </p:cNvSpPr>
          <p:nvPr/>
        </p:nvSpPr>
        <p:spPr bwMode="auto">
          <a:xfrm flipV="1">
            <a:off x="1871663" y="2245609"/>
            <a:ext cx="625475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2777" name="Line 278"/>
          <p:cNvSpPr>
            <a:spLocks noChangeShapeType="1"/>
          </p:cNvSpPr>
          <p:nvPr/>
        </p:nvSpPr>
        <p:spPr bwMode="auto">
          <a:xfrm>
            <a:off x="3709988" y="2186872"/>
            <a:ext cx="21844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2778" name="Line 279"/>
          <p:cNvSpPr>
            <a:spLocks noChangeShapeType="1"/>
          </p:cNvSpPr>
          <p:nvPr/>
        </p:nvSpPr>
        <p:spPr bwMode="auto">
          <a:xfrm flipH="1" flipV="1">
            <a:off x="6530976" y="2369434"/>
            <a:ext cx="9525" cy="363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2779" name="Line 280"/>
          <p:cNvSpPr>
            <a:spLocks noChangeShapeType="1"/>
          </p:cNvSpPr>
          <p:nvPr/>
        </p:nvSpPr>
        <p:spPr bwMode="auto">
          <a:xfrm flipV="1">
            <a:off x="7043738" y="1818572"/>
            <a:ext cx="654050" cy="307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2780" name="Rectangle 287"/>
          <p:cNvSpPr>
            <a:spLocks noChangeArrowheads="1"/>
          </p:cNvSpPr>
          <p:nvPr/>
        </p:nvSpPr>
        <p:spPr bwMode="auto">
          <a:xfrm>
            <a:off x="3925888" y="1974147"/>
            <a:ext cx="158750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>
              <a:ea typeface="MS PGothic" pitchFamily="34" charset="-128"/>
            </a:endParaRPr>
          </a:p>
        </p:txBody>
      </p:sp>
      <p:sp>
        <p:nvSpPr>
          <p:cNvPr id="32781" name="Rectangle 288"/>
          <p:cNvSpPr>
            <a:spLocks noChangeArrowheads="1"/>
          </p:cNvSpPr>
          <p:nvPr/>
        </p:nvSpPr>
        <p:spPr bwMode="auto">
          <a:xfrm>
            <a:off x="4100513" y="1974147"/>
            <a:ext cx="1603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>
              <a:ea typeface="MS PGothic" pitchFamily="34" charset="-128"/>
            </a:endParaRPr>
          </a:p>
        </p:txBody>
      </p:sp>
      <p:sp>
        <p:nvSpPr>
          <p:cNvPr id="32782" name="Rectangle 289"/>
          <p:cNvSpPr>
            <a:spLocks noChangeArrowheads="1"/>
          </p:cNvSpPr>
          <p:nvPr/>
        </p:nvSpPr>
        <p:spPr bwMode="auto">
          <a:xfrm>
            <a:off x="4276726" y="1974147"/>
            <a:ext cx="158750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>
              <a:ea typeface="MS PGothic" pitchFamily="34" charset="-128"/>
            </a:endParaRPr>
          </a:p>
        </p:txBody>
      </p:sp>
      <p:sp>
        <p:nvSpPr>
          <p:cNvPr id="32783" name="Rectangle 290"/>
          <p:cNvSpPr>
            <a:spLocks noChangeArrowheads="1"/>
          </p:cNvSpPr>
          <p:nvPr/>
        </p:nvSpPr>
        <p:spPr bwMode="auto">
          <a:xfrm>
            <a:off x="4451351" y="1974147"/>
            <a:ext cx="1603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>
              <a:ea typeface="MS PGothic" pitchFamily="34" charset="-128"/>
            </a:endParaRPr>
          </a:p>
        </p:txBody>
      </p:sp>
      <p:sp>
        <p:nvSpPr>
          <p:cNvPr id="32784" name="Rectangle 291"/>
          <p:cNvSpPr>
            <a:spLocks noChangeArrowheads="1"/>
          </p:cNvSpPr>
          <p:nvPr/>
        </p:nvSpPr>
        <p:spPr bwMode="auto">
          <a:xfrm>
            <a:off x="4627563" y="1974147"/>
            <a:ext cx="158750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>
              <a:ea typeface="MS PGothic" pitchFamily="34" charset="-128"/>
            </a:endParaRPr>
          </a:p>
        </p:txBody>
      </p:sp>
      <p:sp>
        <p:nvSpPr>
          <p:cNvPr id="32785" name="Rectangle 292"/>
          <p:cNvSpPr>
            <a:spLocks noChangeArrowheads="1"/>
          </p:cNvSpPr>
          <p:nvPr/>
        </p:nvSpPr>
        <p:spPr bwMode="auto">
          <a:xfrm>
            <a:off x="5029201" y="1974147"/>
            <a:ext cx="1603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>
              <a:ea typeface="MS PGothic" pitchFamily="34" charset="-128"/>
            </a:endParaRPr>
          </a:p>
        </p:txBody>
      </p:sp>
      <p:sp>
        <p:nvSpPr>
          <p:cNvPr id="32786" name="Rectangle 293"/>
          <p:cNvSpPr>
            <a:spLocks noChangeArrowheads="1"/>
          </p:cNvSpPr>
          <p:nvPr/>
        </p:nvSpPr>
        <p:spPr bwMode="auto">
          <a:xfrm>
            <a:off x="5503863" y="1969384"/>
            <a:ext cx="1603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>
              <a:ea typeface="MS PGothic" pitchFamily="34" charset="-128"/>
            </a:endParaRPr>
          </a:p>
        </p:txBody>
      </p:sp>
      <p:grpSp>
        <p:nvGrpSpPr>
          <p:cNvPr id="32787" name="Group 311"/>
          <p:cNvGrpSpPr>
            <a:grpSpLocks/>
          </p:cNvGrpSpPr>
          <p:nvPr/>
        </p:nvGrpSpPr>
        <p:grpSpPr bwMode="auto">
          <a:xfrm>
            <a:off x="3009901" y="2050347"/>
            <a:ext cx="685800" cy="200025"/>
            <a:chOff x="1800" y="1425"/>
            <a:chExt cx="399" cy="126"/>
          </a:xfrm>
        </p:grpSpPr>
        <p:sp>
          <p:nvSpPr>
            <p:cNvPr id="32838" name="Rectangle 294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32839" name="Rectangle 295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32840" name="Rectangle 296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sp>
          <p:nvSpPr>
            <p:cNvPr id="32841" name="Rectangle 297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</p:grpSp>
      <p:sp>
        <p:nvSpPr>
          <p:cNvPr id="32788" name="Rectangle 298"/>
          <p:cNvSpPr>
            <a:spLocks noChangeArrowheads="1"/>
          </p:cNvSpPr>
          <p:nvPr/>
        </p:nvSpPr>
        <p:spPr bwMode="auto">
          <a:xfrm>
            <a:off x="2298701" y="1950334"/>
            <a:ext cx="1603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>
              <a:ea typeface="MS PGothic" pitchFamily="34" charset="-128"/>
            </a:endParaRPr>
          </a:p>
        </p:txBody>
      </p:sp>
      <p:sp>
        <p:nvSpPr>
          <p:cNvPr id="32789" name="Rectangle 299"/>
          <p:cNvSpPr>
            <a:spLocks noChangeArrowheads="1"/>
          </p:cNvSpPr>
          <p:nvPr/>
        </p:nvSpPr>
        <p:spPr bwMode="auto">
          <a:xfrm>
            <a:off x="2060576" y="2521834"/>
            <a:ext cx="1603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>
              <a:ea typeface="MS PGothic" pitchFamily="34" charset="-128"/>
            </a:endParaRPr>
          </a:p>
        </p:txBody>
      </p:sp>
      <p:sp>
        <p:nvSpPr>
          <p:cNvPr id="32790" name="Line 300"/>
          <p:cNvSpPr>
            <a:spLocks noChangeShapeType="1"/>
          </p:cNvSpPr>
          <p:nvPr/>
        </p:nvSpPr>
        <p:spPr bwMode="auto">
          <a:xfrm>
            <a:off x="2257426" y="1899534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2791" name="Line 301"/>
          <p:cNvSpPr>
            <a:spLocks noChangeShapeType="1"/>
          </p:cNvSpPr>
          <p:nvPr/>
        </p:nvSpPr>
        <p:spPr bwMode="auto">
          <a:xfrm flipV="1">
            <a:off x="2259013" y="2371022"/>
            <a:ext cx="188913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2792" name="Line 302"/>
          <p:cNvSpPr>
            <a:spLocks noChangeShapeType="1"/>
          </p:cNvSpPr>
          <p:nvPr/>
        </p:nvSpPr>
        <p:spPr bwMode="auto">
          <a:xfrm>
            <a:off x="4338638" y="1864609"/>
            <a:ext cx="1149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2793" name="Text Box 303"/>
          <p:cNvSpPr txBox="1">
            <a:spLocks noChangeArrowheads="1"/>
          </p:cNvSpPr>
          <p:nvPr/>
        </p:nvSpPr>
        <p:spPr bwMode="auto">
          <a:xfrm>
            <a:off x="803276" y="1421697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rgbClr val="006600"/>
                </a:solidFill>
                <a:ea typeface="MS PGothic" pitchFamily="34" charset="-128"/>
              </a:rPr>
              <a:t>A</a:t>
            </a:r>
          </a:p>
        </p:txBody>
      </p:sp>
      <p:sp>
        <p:nvSpPr>
          <p:cNvPr id="32794" name="Text Box 304"/>
          <p:cNvSpPr txBox="1">
            <a:spLocks noChangeArrowheads="1"/>
          </p:cNvSpPr>
          <p:nvPr/>
        </p:nvSpPr>
        <p:spPr bwMode="auto">
          <a:xfrm>
            <a:off x="955676" y="2396422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rgbClr val="000099"/>
                </a:solidFill>
                <a:ea typeface="MS PGothic" pitchFamily="34" charset="-128"/>
              </a:rPr>
              <a:t>B</a:t>
            </a:r>
          </a:p>
        </p:txBody>
      </p:sp>
      <p:sp>
        <p:nvSpPr>
          <p:cNvPr id="32795" name="Text Box 305"/>
          <p:cNvSpPr txBox="1">
            <a:spLocks noChangeArrowheads="1"/>
          </p:cNvSpPr>
          <p:nvPr/>
        </p:nvSpPr>
        <p:spPr bwMode="auto">
          <a:xfrm>
            <a:off x="7161213" y="1253422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ea typeface="MS PGothic" pitchFamily="34" charset="-128"/>
              </a:rPr>
              <a:t>C</a:t>
            </a:r>
            <a:endParaRPr lang="en-US" altLang="el-GR">
              <a:solidFill>
                <a:schemeClr val="accent1"/>
              </a:solidFill>
              <a:ea typeface="MS PGothic" pitchFamily="34" charset="-128"/>
            </a:endParaRPr>
          </a:p>
        </p:txBody>
      </p:sp>
      <p:sp>
        <p:nvSpPr>
          <p:cNvPr id="32796" name="Text Box 308"/>
          <p:cNvSpPr txBox="1">
            <a:spLocks noChangeArrowheads="1"/>
          </p:cNvSpPr>
          <p:nvPr/>
        </p:nvSpPr>
        <p:spPr bwMode="auto">
          <a:xfrm>
            <a:off x="1817688" y="1374072"/>
            <a:ext cx="158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i="1">
                <a:ea typeface="MS PGothic" pitchFamily="34" charset="-128"/>
              </a:rPr>
              <a:t>R</a:t>
            </a:r>
            <a:r>
              <a:rPr lang="en-US" altLang="el-GR" sz="1800">
                <a:ea typeface="MS PGothic" pitchFamily="34" charset="-128"/>
              </a:rPr>
              <a:t> = 100 Mb/s</a:t>
            </a:r>
          </a:p>
        </p:txBody>
      </p:sp>
      <p:sp>
        <p:nvSpPr>
          <p:cNvPr id="32797" name="Text Box 309"/>
          <p:cNvSpPr txBox="1">
            <a:spLocks noChangeArrowheads="1"/>
          </p:cNvSpPr>
          <p:nvPr/>
        </p:nvSpPr>
        <p:spPr bwMode="auto">
          <a:xfrm>
            <a:off x="3973513" y="2226559"/>
            <a:ext cx="1671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i="1">
                <a:ea typeface="MS PGothic" pitchFamily="34" charset="-128"/>
              </a:rPr>
              <a:t>R</a:t>
            </a:r>
            <a:r>
              <a:rPr lang="en-US" altLang="el-GR" sz="2000">
                <a:ea typeface="MS PGothic" pitchFamily="34" charset="-128"/>
              </a:rPr>
              <a:t> = 1.5 Mb/s</a:t>
            </a:r>
            <a:endParaRPr lang="en-US" altLang="el-GR">
              <a:solidFill>
                <a:schemeClr val="accent1"/>
              </a:solidFill>
              <a:ea typeface="MS PGothic" pitchFamily="34" charset="-128"/>
            </a:endParaRPr>
          </a:p>
        </p:txBody>
      </p:sp>
      <p:sp>
        <p:nvSpPr>
          <p:cNvPr id="32798" name="Text Box 310"/>
          <p:cNvSpPr txBox="1">
            <a:spLocks noChangeArrowheads="1"/>
          </p:cNvSpPr>
          <p:nvPr/>
        </p:nvSpPr>
        <p:spPr bwMode="auto">
          <a:xfrm>
            <a:off x="6524626" y="2782184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>
              <a:solidFill>
                <a:schemeClr val="accent1"/>
              </a:solidFill>
              <a:ea typeface="MS PGothic" pitchFamily="34" charset="-128"/>
            </a:endParaRPr>
          </a:p>
        </p:txBody>
      </p:sp>
      <p:sp>
        <p:nvSpPr>
          <p:cNvPr id="32799" name="Line 281"/>
          <p:cNvSpPr>
            <a:spLocks noChangeShapeType="1"/>
          </p:cNvSpPr>
          <p:nvPr/>
        </p:nvSpPr>
        <p:spPr bwMode="auto">
          <a:xfrm flipV="1">
            <a:off x="7210426" y="2934584"/>
            <a:ext cx="10652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2800" name="Line 283"/>
          <p:cNvSpPr>
            <a:spLocks noChangeShapeType="1"/>
          </p:cNvSpPr>
          <p:nvPr/>
        </p:nvSpPr>
        <p:spPr bwMode="auto">
          <a:xfrm flipH="1">
            <a:off x="7185026" y="2637722"/>
            <a:ext cx="40957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2801" name="Text Box 306"/>
          <p:cNvSpPr txBox="1">
            <a:spLocks noChangeArrowheads="1"/>
          </p:cNvSpPr>
          <p:nvPr/>
        </p:nvSpPr>
        <p:spPr bwMode="auto">
          <a:xfrm>
            <a:off x="8178801" y="2012247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ea typeface="MS PGothic" pitchFamily="34" charset="-128"/>
              </a:rPr>
              <a:t>D</a:t>
            </a:r>
            <a:endParaRPr lang="en-US" altLang="el-GR">
              <a:solidFill>
                <a:schemeClr val="accent1"/>
              </a:solidFill>
              <a:ea typeface="MS PGothic" pitchFamily="34" charset="-128"/>
            </a:endParaRPr>
          </a:p>
        </p:txBody>
      </p:sp>
      <p:sp>
        <p:nvSpPr>
          <p:cNvPr id="32802" name="Text Box 307"/>
          <p:cNvSpPr txBox="1">
            <a:spLocks noChangeArrowheads="1"/>
          </p:cNvSpPr>
          <p:nvPr/>
        </p:nvSpPr>
        <p:spPr bwMode="auto">
          <a:xfrm>
            <a:off x="8997951" y="2628197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ea typeface="MS PGothic" pitchFamily="34" charset="-128"/>
              </a:rPr>
              <a:t>E</a:t>
            </a:r>
            <a:endParaRPr lang="en-US" altLang="el-GR">
              <a:solidFill>
                <a:schemeClr val="accent1"/>
              </a:solidFill>
              <a:ea typeface="MS PGothic" pitchFamily="34" charset="-128"/>
            </a:endParaRPr>
          </a:p>
        </p:txBody>
      </p:sp>
      <p:sp>
        <p:nvSpPr>
          <p:cNvPr id="32803" name="Text Box 330"/>
          <p:cNvSpPr txBox="1">
            <a:spLocks noChangeArrowheads="1"/>
          </p:cNvSpPr>
          <p:nvPr/>
        </p:nvSpPr>
        <p:spPr bwMode="auto">
          <a:xfrm>
            <a:off x="2214563" y="2772659"/>
            <a:ext cx="2549525" cy="79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dirty="0" smtClean="0">
                <a:ea typeface="MS PGothic" pitchFamily="34" charset="-128"/>
              </a:rPr>
              <a:t>Ουρά πακέτων που αναμένουν </a:t>
            </a:r>
            <a:r>
              <a:rPr lang="el-GR" altLang="el-GR" sz="1800" dirty="0">
                <a:ea typeface="MS PGothic" pitchFamily="34" charset="-128"/>
              </a:rPr>
              <a:t>σ</a:t>
            </a:r>
            <a:r>
              <a:rPr lang="el-GR" altLang="el-GR" sz="1800" dirty="0" smtClean="0">
                <a:ea typeface="MS PGothic" pitchFamily="34" charset="-128"/>
              </a:rPr>
              <a:t>το εξερχόμενο κύκλωμα</a:t>
            </a:r>
            <a:endParaRPr lang="en-US" altLang="el-GR" sz="1800" dirty="0">
              <a:solidFill>
                <a:schemeClr val="accent1"/>
              </a:solidFill>
              <a:ea typeface="MS PGothic" pitchFamily="34" charset="-128"/>
            </a:endParaRPr>
          </a:p>
        </p:txBody>
      </p:sp>
      <p:sp>
        <p:nvSpPr>
          <p:cNvPr id="32804" name="Line 332"/>
          <p:cNvSpPr>
            <a:spLocks noChangeShapeType="1"/>
          </p:cNvSpPr>
          <p:nvPr/>
        </p:nvSpPr>
        <p:spPr bwMode="auto">
          <a:xfrm flipV="1">
            <a:off x="3124201" y="2302759"/>
            <a:ext cx="180975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2805" name="Group 96"/>
          <p:cNvGrpSpPr>
            <a:grpSpLocks/>
          </p:cNvGrpSpPr>
          <p:nvPr/>
        </p:nvGrpSpPr>
        <p:grpSpPr bwMode="auto">
          <a:xfrm>
            <a:off x="965201" y="1439159"/>
            <a:ext cx="844550" cy="679450"/>
            <a:chOff x="-44" y="1473"/>
            <a:chExt cx="981" cy="1105"/>
          </a:xfrm>
        </p:grpSpPr>
        <p:pic>
          <p:nvPicPr>
            <p:cNvPr id="32836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37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32806" name="Group 99"/>
          <p:cNvGrpSpPr>
            <a:grpSpLocks/>
          </p:cNvGrpSpPr>
          <p:nvPr/>
        </p:nvGrpSpPr>
        <p:grpSpPr bwMode="auto">
          <a:xfrm>
            <a:off x="1168401" y="2413884"/>
            <a:ext cx="844550" cy="679450"/>
            <a:chOff x="-44" y="1473"/>
            <a:chExt cx="981" cy="1105"/>
          </a:xfrm>
        </p:grpSpPr>
        <p:pic>
          <p:nvPicPr>
            <p:cNvPr id="32834" name="Picture 10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35" name="Freeform 10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32807" name="Group 102"/>
          <p:cNvGrpSpPr>
            <a:grpSpLocks/>
          </p:cNvGrpSpPr>
          <p:nvPr/>
        </p:nvGrpSpPr>
        <p:grpSpPr bwMode="auto">
          <a:xfrm>
            <a:off x="8097838" y="2474209"/>
            <a:ext cx="844550" cy="679450"/>
            <a:chOff x="-44" y="1473"/>
            <a:chExt cx="981" cy="1105"/>
          </a:xfrm>
        </p:grpSpPr>
        <p:pic>
          <p:nvPicPr>
            <p:cNvPr id="32832" name="Picture 10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33" name="Freeform 10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32808" name="Group 108"/>
          <p:cNvGrpSpPr>
            <a:grpSpLocks/>
          </p:cNvGrpSpPr>
          <p:nvPr/>
        </p:nvGrpSpPr>
        <p:grpSpPr bwMode="auto">
          <a:xfrm>
            <a:off x="7408863" y="1281997"/>
            <a:ext cx="844550" cy="679450"/>
            <a:chOff x="-44" y="1473"/>
            <a:chExt cx="981" cy="1105"/>
          </a:xfrm>
        </p:grpSpPr>
        <p:pic>
          <p:nvPicPr>
            <p:cNvPr id="32830" name="Picture 10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31" name="Freeform 11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32810" name="Group 228"/>
          <p:cNvGrpSpPr>
            <a:grpSpLocks/>
          </p:cNvGrpSpPr>
          <p:nvPr/>
        </p:nvGrpSpPr>
        <p:grpSpPr bwMode="auto">
          <a:xfrm>
            <a:off x="5832476" y="1948747"/>
            <a:ext cx="1222375" cy="439737"/>
            <a:chOff x="4650" y="1129"/>
            <a:chExt cx="246" cy="95"/>
          </a:xfrm>
        </p:grpSpPr>
        <p:sp>
          <p:nvSpPr>
            <p:cNvPr id="3282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282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282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32825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32828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2829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2826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827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2811" name="Rectangle 6"/>
          <p:cNvSpPr>
            <a:spLocks noChangeArrowheads="1"/>
          </p:cNvSpPr>
          <p:nvPr/>
        </p:nvSpPr>
        <p:spPr bwMode="auto">
          <a:xfrm>
            <a:off x="657225" y="3571339"/>
            <a:ext cx="8809038" cy="281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l-GR" altLang="el-GR" sz="2800" b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Καθυστέρηση σε ουρές και απώλειες</a:t>
            </a:r>
            <a:r>
              <a:rPr lang="en-US" altLang="el-GR" sz="2800" b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: </a:t>
            </a:r>
            <a:endParaRPr lang="en-US" altLang="el-GR" sz="2800" b="0" dirty="0">
              <a:solidFill>
                <a:srgbClr val="FF0000"/>
              </a:solidFill>
              <a:latin typeface="+mn-lt"/>
              <a:ea typeface="MS PGothic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l-GR" altLang="el-GR" b="0" dirty="0" smtClean="0">
                <a:latin typeface="+mn-lt"/>
                <a:ea typeface="MS PGothic" pitchFamily="34" charset="-128"/>
              </a:rPr>
              <a:t>Αν ο ρυθμός άφιξης </a:t>
            </a:r>
            <a:r>
              <a:rPr lang="en-US" altLang="el-GR" b="0" dirty="0" smtClean="0">
                <a:latin typeface="+mn-lt"/>
                <a:ea typeface="MS PGothic" pitchFamily="34" charset="-128"/>
              </a:rPr>
              <a:t>(</a:t>
            </a:r>
            <a:r>
              <a:rPr lang="el-GR" altLang="el-GR" b="0" dirty="0" smtClean="0">
                <a:latin typeface="+mn-lt"/>
                <a:ea typeface="MS PGothic" pitchFamily="34" charset="-128"/>
              </a:rPr>
              <a:t>σε</a:t>
            </a:r>
            <a:r>
              <a:rPr lang="en-US" altLang="el-GR" b="0" dirty="0" smtClean="0">
                <a:latin typeface="+mn-lt"/>
                <a:ea typeface="MS PGothic" pitchFamily="34" charset="-128"/>
              </a:rPr>
              <a:t> </a:t>
            </a:r>
            <a:r>
              <a:rPr lang="en-US" altLang="el-GR" b="0" dirty="0">
                <a:latin typeface="+mn-lt"/>
                <a:ea typeface="MS PGothic" pitchFamily="34" charset="-128"/>
              </a:rPr>
              <a:t>bits) </a:t>
            </a:r>
            <a:r>
              <a:rPr lang="el-GR" altLang="el-GR" b="0" dirty="0" smtClean="0">
                <a:latin typeface="+mn-lt"/>
                <a:ea typeface="MS PGothic" pitchFamily="34" charset="-128"/>
              </a:rPr>
              <a:t>στο κύκλωμα ξεπερνάει το ρυθμό μετάδοσης του κυκλώματος για μια χρονική περίοδο:</a:t>
            </a:r>
            <a:endParaRPr lang="en-US" altLang="el-GR" b="0" dirty="0">
              <a:latin typeface="+mn-lt"/>
              <a:ea typeface="MS PGothic" pitchFamily="34" charset="-128"/>
            </a:endParaRPr>
          </a:p>
          <a:p>
            <a:pPr marL="711200" lvl="1" indent="-347663" eaLnBrk="1" hangingPunct="1"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</a:pPr>
            <a:r>
              <a:rPr lang="el-GR" altLang="el-GR" sz="2400" b="0" dirty="0" smtClean="0">
                <a:latin typeface="+mn-lt"/>
                <a:ea typeface="MS PGothic" pitchFamily="34" charset="-128"/>
              </a:rPr>
              <a:t>τα πακέτα θα τοποθετούνται σε ουρές</a:t>
            </a:r>
            <a:r>
              <a:rPr lang="en-US" altLang="el-GR" sz="2400" b="0" dirty="0" smtClean="0">
                <a:latin typeface="+mn-lt"/>
                <a:ea typeface="MS PGothic" pitchFamily="34" charset="-128"/>
              </a:rPr>
              <a:t>, </a:t>
            </a:r>
            <a:r>
              <a:rPr lang="el-GR" altLang="el-GR" sz="2400" b="0" dirty="0" smtClean="0">
                <a:latin typeface="+mn-lt"/>
                <a:ea typeface="MS PGothic" pitchFamily="34" charset="-128"/>
              </a:rPr>
              <a:t>και θα αναμένουν τη σειρά τους για να μεταδοθούν στο κύκλωμα</a:t>
            </a:r>
            <a:endParaRPr lang="en-US" altLang="el-GR" sz="2400" b="0" dirty="0">
              <a:latin typeface="+mn-lt"/>
              <a:ea typeface="MS PGothic" pitchFamily="34" charset="-128"/>
            </a:endParaRPr>
          </a:p>
          <a:p>
            <a:pPr marL="711200" lvl="1" indent="-347663" eaLnBrk="1" hangingPunct="1">
              <a:spcBef>
                <a:spcPts val="300"/>
              </a:spcBef>
              <a:spcAft>
                <a:spcPct val="0"/>
              </a:spcAft>
              <a:buClr>
                <a:srgbClr val="000099"/>
              </a:buClr>
              <a:buSzTx/>
            </a:pPr>
            <a:r>
              <a:rPr lang="el-GR" altLang="el-GR" sz="2400" b="0" dirty="0" smtClean="0">
                <a:latin typeface="+mn-lt"/>
                <a:ea typeface="MS PGothic" pitchFamily="34" charset="-128"/>
              </a:rPr>
              <a:t>τα πακέτα μπορεί να απορρίπτονται </a:t>
            </a:r>
            <a:r>
              <a:rPr lang="en-US" altLang="el-GR" sz="2400" b="0" dirty="0" smtClean="0">
                <a:latin typeface="+mn-lt"/>
                <a:ea typeface="MS PGothic" pitchFamily="34" charset="-128"/>
              </a:rPr>
              <a:t>(</a:t>
            </a:r>
            <a:r>
              <a:rPr lang="el-GR" altLang="el-GR" sz="2400" b="0" dirty="0" smtClean="0">
                <a:latin typeface="+mn-lt"/>
                <a:ea typeface="MS PGothic" pitchFamily="34" charset="-128"/>
              </a:rPr>
              <a:t>χάνονται</a:t>
            </a:r>
            <a:r>
              <a:rPr lang="en-US" altLang="el-GR" sz="2400" b="0" dirty="0" smtClean="0">
                <a:latin typeface="+mn-lt"/>
                <a:ea typeface="MS PGothic" pitchFamily="34" charset="-128"/>
              </a:rPr>
              <a:t>) </a:t>
            </a:r>
            <a:r>
              <a:rPr lang="el-GR" altLang="el-GR" sz="2400" b="0" dirty="0" smtClean="0">
                <a:latin typeface="+mn-lt"/>
                <a:ea typeface="MS PGothic" pitchFamily="34" charset="-128"/>
              </a:rPr>
              <a:t>αν η μνήμη </a:t>
            </a:r>
            <a:r>
              <a:rPr lang="en-US" altLang="el-GR" sz="2400" b="0" dirty="0" smtClean="0">
                <a:latin typeface="+mn-lt"/>
                <a:ea typeface="MS PGothic" pitchFamily="34" charset="-128"/>
              </a:rPr>
              <a:t>(buffer</a:t>
            </a:r>
            <a:r>
              <a:rPr lang="en-US" altLang="el-GR" sz="2400" b="0" dirty="0">
                <a:latin typeface="+mn-lt"/>
                <a:ea typeface="MS PGothic" pitchFamily="34" charset="-128"/>
              </a:rPr>
              <a:t>) </a:t>
            </a:r>
            <a:r>
              <a:rPr lang="el-GR" altLang="el-GR" sz="2400" b="0" dirty="0" smtClean="0">
                <a:latin typeface="+mn-lt"/>
                <a:ea typeface="MS PGothic" pitchFamily="34" charset="-128"/>
              </a:rPr>
              <a:t>γεμίσει</a:t>
            </a:r>
            <a:endParaRPr lang="en-US" altLang="el-GR" sz="2400" b="0" dirty="0">
              <a:latin typeface="+mn-lt"/>
              <a:ea typeface="MS PGothic" pitchFamily="34" charset="-128"/>
            </a:endParaRPr>
          </a:p>
        </p:txBody>
      </p:sp>
      <p:grpSp>
        <p:nvGrpSpPr>
          <p:cNvPr id="32813" name="Group 228"/>
          <p:cNvGrpSpPr>
            <a:grpSpLocks/>
          </p:cNvGrpSpPr>
          <p:nvPr/>
        </p:nvGrpSpPr>
        <p:grpSpPr bwMode="auto">
          <a:xfrm>
            <a:off x="5983288" y="2718684"/>
            <a:ext cx="1223963" cy="439738"/>
            <a:chOff x="4650" y="1129"/>
            <a:chExt cx="246" cy="95"/>
          </a:xfrm>
        </p:grpSpPr>
        <p:sp>
          <p:nvSpPr>
            <p:cNvPr id="3281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281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281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32817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32820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2821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2818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819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856343" y="171451"/>
            <a:ext cx="8668657" cy="1238250"/>
          </a:xfrm>
        </p:spPr>
        <p:txBody>
          <a:bodyPr/>
          <a:lstStyle/>
          <a:p>
            <a:r>
              <a:rPr lang="el-GR" altLang="el-GR" dirty="0" smtClean="0">
                <a:ea typeface="MS PGothic" pitchFamily="34" charset="-128"/>
              </a:rPr>
              <a:t>Δύο βασικές λειτουργίες στον πυρήνα του δικτύου</a:t>
            </a:r>
            <a:endParaRPr lang="en-US" altLang="el-GR" dirty="0" smtClean="0">
              <a:ea typeface="MS PGothic" pitchFamily="34" charset="-128"/>
            </a:endParaRP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7531" y="1404937"/>
            <a:ext cx="3898012" cy="2102644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l-GR" altLang="el-GR" sz="2800" i="1" dirty="0" smtClean="0">
                <a:solidFill>
                  <a:srgbClr val="FF0000"/>
                </a:solidFill>
              </a:rPr>
              <a:t>Προώθηση (</a:t>
            </a:r>
            <a:r>
              <a:rPr lang="en-US" altLang="el-GR" sz="2800" i="1" dirty="0" smtClean="0">
                <a:solidFill>
                  <a:srgbClr val="FF0000"/>
                </a:solidFill>
              </a:rPr>
              <a:t>forwarding</a:t>
            </a:r>
            <a:r>
              <a:rPr lang="el-GR" altLang="el-GR" sz="2800" i="1" dirty="0" smtClean="0">
                <a:solidFill>
                  <a:srgbClr val="FF0000"/>
                </a:solidFill>
              </a:rPr>
              <a:t>)</a:t>
            </a:r>
            <a:r>
              <a:rPr lang="en-US" altLang="el-GR" sz="2800" i="1" dirty="0" smtClean="0">
                <a:solidFill>
                  <a:srgbClr val="FF0000"/>
                </a:solidFill>
              </a:rPr>
              <a:t>:</a:t>
            </a:r>
            <a:r>
              <a:rPr lang="en-US" altLang="el-GR" sz="2800" dirty="0" smtClean="0">
                <a:solidFill>
                  <a:srgbClr val="FF0000"/>
                </a:solidFill>
              </a:rPr>
              <a:t> </a:t>
            </a:r>
            <a:r>
              <a:rPr lang="el-GR" altLang="el-GR" dirty="0" smtClean="0"/>
              <a:t>μετακίνηση πακέτων από την είσοδο του δρομολογητή στην κατάλληλη έξοδο</a:t>
            </a:r>
            <a:endParaRPr lang="en-US" altLang="el-GR" dirty="0" smtClean="0"/>
          </a:p>
        </p:txBody>
      </p:sp>
      <p:sp>
        <p:nvSpPr>
          <p:cNvPr id="33799" name="Rectangle 3"/>
          <p:cNvSpPr txBox="1">
            <a:spLocks noChangeArrowheads="1"/>
          </p:cNvSpPr>
          <p:nvPr/>
        </p:nvSpPr>
        <p:spPr bwMode="auto">
          <a:xfrm>
            <a:off x="290286" y="1385888"/>
            <a:ext cx="5035021" cy="148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l-GR" altLang="el-GR" sz="2800" b="0" i="1" dirty="0" smtClean="0">
                <a:solidFill>
                  <a:srgbClr val="FF0000"/>
                </a:solidFill>
                <a:ea typeface="MS PGothic" pitchFamily="34" charset="-128"/>
              </a:rPr>
              <a:t>Δρομολόγηση (</a:t>
            </a:r>
            <a:r>
              <a:rPr lang="en-US" altLang="el-GR" sz="2800" b="0" i="1" dirty="0" smtClean="0">
                <a:solidFill>
                  <a:srgbClr val="FF0000"/>
                </a:solidFill>
                <a:ea typeface="MS PGothic" pitchFamily="34" charset="-128"/>
              </a:rPr>
              <a:t>routing</a:t>
            </a:r>
            <a:r>
              <a:rPr lang="el-GR" altLang="el-GR" sz="2800" b="0" i="1" dirty="0" smtClean="0">
                <a:solidFill>
                  <a:srgbClr val="FF0000"/>
                </a:solidFill>
                <a:ea typeface="MS PGothic" pitchFamily="34" charset="-128"/>
              </a:rPr>
              <a:t>)</a:t>
            </a:r>
            <a:r>
              <a:rPr lang="en-US" altLang="el-GR" sz="2800" b="0" i="1" dirty="0" smtClean="0">
                <a:solidFill>
                  <a:srgbClr val="FF0000"/>
                </a:solidFill>
                <a:ea typeface="MS PGothic" pitchFamily="34" charset="-128"/>
              </a:rPr>
              <a:t>:</a:t>
            </a:r>
            <a:r>
              <a:rPr lang="en-US" altLang="el-GR" sz="2800" b="0" dirty="0" smtClean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l-GR" altLang="el-GR" b="0" dirty="0" smtClean="0">
                <a:ea typeface="MS PGothic" pitchFamily="34" charset="-128"/>
              </a:rPr>
              <a:t>προσδιορίζει τη διαδρομή που ακολουθούν τα πακέτα από αποστολέα σε παραλήπτη</a:t>
            </a:r>
            <a:endParaRPr lang="en-US" altLang="el-GR" sz="2800" b="0" dirty="0">
              <a:ea typeface="MS PGothic" pitchFamily="34" charset="-128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439863" y="2612571"/>
            <a:ext cx="7167561" cy="4009467"/>
            <a:chOff x="1439863" y="2612571"/>
            <a:chExt cx="7167561" cy="4009467"/>
          </a:xfrm>
        </p:grpSpPr>
        <p:sp>
          <p:nvSpPr>
            <p:cNvPr id="11" name="Freeform 3"/>
            <p:cNvSpPr>
              <a:spLocks/>
            </p:cNvSpPr>
            <p:nvPr/>
          </p:nvSpPr>
          <p:spPr bwMode="auto">
            <a:xfrm rot="16200000">
              <a:off x="3655219" y="3537744"/>
              <a:ext cx="2198687" cy="1622425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  <a:gd name="connsiteX0" fmla="*/ 0 w 10000"/>
                <a:gd name="connsiteY0" fmla="*/ 0 h 9714"/>
                <a:gd name="connsiteX1" fmla="*/ 3718 w 10000"/>
                <a:gd name="connsiteY1" fmla="*/ 8779 h 9714"/>
                <a:gd name="connsiteX2" fmla="*/ 9148 w 10000"/>
                <a:gd name="connsiteY2" fmla="*/ 9657 h 9714"/>
                <a:gd name="connsiteX3" fmla="*/ 10000 w 10000"/>
                <a:gd name="connsiteY3" fmla="*/ 61 h 9714"/>
                <a:gd name="connsiteX4" fmla="*/ 0 w 10000"/>
                <a:gd name="connsiteY4" fmla="*/ 0 h 9714"/>
                <a:gd name="connsiteX0" fmla="*/ 0 w 10000"/>
                <a:gd name="connsiteY0" fmla="*/ 0 h 9095"/>
                <a:gd name="connsiteX1" fmla="*/ 3718 w 10000"/>
                <a:gd name="connsiteY1" fmla="*/ 9037 h 9095"/>
                <a:gd name="connsiteX2" fmla="*/ 5712 w 10000"/>
                <a:gd name="connsiteY2" fmla="*/ 8929 h 9095"/>
                <a:gd name="connsiteX3" fmla="*/ 10000 w 10000"/>
                <a:gd name="connsiteY3" fmla="*/ 63 h 9095"/>
                <a:gd name="connsiteX4" fmla="*/ 0 w 10000"/>
                <a:gd name="connsiteY4" fmla="*/ 0 h 9095"/>
                <a:gd name="connsiteX0" fmla="*/ 0 w 10000"/>
                <a:gd name="connsiteY0" fmla="*/ 0 h 10000"/>
                <a:gd name="connsiteX1" fmla="*/ 3718 w 10000"/>
                <a:gd name="connsiteY1" fmla="*/ 9936 h 10000"/>
                <a:gd name="connsiteX2" fmla="*/ 5712 w 10000"/>
                <a:gd name="connsiteY2" fmla="*/ 9817 h 10000"/>
                <a:gd name="connsiteX3" fmla="*/ 10000 w 10000"/>
                <a:gd name="connsiteY3" fmla="*/ 69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3718 w 10000"/>
                <a:gd name="connsiteY1" fmla="*/ 9936 h 10000"/>
                <a:gd name="connsiteX2" fmla="*/ 5712 w 10000"/>
                <a:gd name="connsiteY2" fmla="*/ 9817 h 10000"/>
                <a:gd name="connsiteX3" fmla="*/ 10000 w 10000"/>
                <a:gd name="connsiteY3" fmla="*/ 69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3718 w 10000"/>
                <a:gd name="connsiteY1" fmla="*/ 9936 h 10000"/>
                <a:gd name="connsiteX2" fmla="*/ 5712 w 10000"/>
                <a:gd name="connsiteY2" fmla="*/ 9817 h 10000"/>
                <a:gd name="connsiteX3" fmla="*/ 10000 w 10000"/>
                <a:gd name="connsiteY3" fmla="*/ 69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3718 w 10000"/>
                <a:gd name="connsiteY1" fmla="*/ 9936 h 10000"/>
                <a:gd name="connsiteX2" fmla="*/ 5712 w 10000"/>
                <a:gd name="connsiteY2" fmla="*/ 9817 h 10000"/>
                <a:gd name="connsiteX3" fmla="*/ 10000 w 10000"/>
                <a:gd name="connsiteY3" fmla="*/ 69 h 10000"/>
                <a:gd name="connsiteX4" fmla="*/ 0 w 10000"/>
                <a:gd name="connsiteY4" fmla="*/ 0 h 10000"/>
                <a:gd name="connsiteX0" fmla="*/ 0 w 8989"/>
                <a:gd name="connsiteY0" fmla="*/ 0 h 11618"/>
                <a:gd name="connsiteX1" fmla="*/ 2707 w 8989"/>
                <a:gd name="connsiteY1" fmla="*/ 11554 h 11618"/>
                <a:gd name="connsiteX2" fmla="*/ 4701 w 8989"/>
                <a:gd name="connsiteY2" fmla="*/ 11435 h 11618"/>
                <a:gd name="connsiteX3" fmla="*/ 8989 w 8989"/>
                <a:gd name="connsiteY3" fmla="*/ 1687 h 11618"/>
                <a:gd name="connsiteX4" fmla="*/ 0 w 8989"/>
                <a:gd name="connsiteY4" fmla="*/ 0 h 11618"/>
                <a:gd name="connsiteX0" fmla="*/ 0 w 9888"/>
                <a:gd name="connsiteY0" fmla="*/ 115 h 10115"/>
                <a:gd name="connsiteX1" fmla="*/ 3011 w 9888"/>
                <a:gd name="connsiteY1" fmla="*/ 10060 h 10115"/>
                <a:gd name="connsiteX2" fmla="*/ 5230 w 9888"/>
                <a:gd name="connsiteY2" fmla="*/ 9957 h 10115"/>
                <a:gd name="connsiteX3" fmla="*/ 9888 w 9888"/>
                <a:gd name="connsiteY3" fmla="*/ 0 h 10115"/>
                <a:gd name="connsiteX4" fmla="*/ 0 w 9888"/>
                <a:gd name="connsiteY4" fmla="*/ 115 h 10115"/>
                <a:gd name="connsiteX0" fmla="*/ 0 w 9829"/>
                <a:gd name="connsiteY0" fmla="*/ 0 h 10833"/>
                <a:gd name="connsiteX1" fmla="*/ 2874 w 9829"/>
                <a:gd name="connsiteY1" fmla="*/ 10779 h 10833"/>
                <a:gd name="connsiteX2" fmla="*/ 5118 w 9829"/>
                <a:gd name="connsiteY2" fmla="*/ 10677 h 10833"/>
                <a:gd name="connsiteX3" fmla="*/ 9829 w 9829"/>
                <a:gd name="connsiteY3" fmla="*/ 833 h 10833"/>
                <a:gd name="connsiteX4" fmla="*/ 0 w 9829"/>
                <a:gd name="connsiteY4" fmla="*/ 0 h 10833"/>
                <a:gd name="connsiteX0" fmla="*/ 0 w 10289"/>
                <a:gd name="connsiteY0" fmla="*/ 0 h 10000"/>
                <a:gd name="connsiteX1" fmla="*/ 2924 w 10289"/>
                <a:gd name="connsiteY1" fmla="*/ 9950 h 10000"/>
                <a:gd name="connsiteX2" fmla="*/ 5207 w 10289"/>
                <a:gd name="connsiteY2" fmla="*/ 9856 h 10000"/>
                <a:gd name="connsiteX3" fmla="*/ 10289 w 10289"/>
                <a:gd name="connsiteY3" fmla="*/ 54 h 10000"/>
                <a:gd name="connsiteX4" fmla="*/ 0 w 10289"/>
                <a:gd name="connsiteY4" fmla="*/ 0 h 10000"/>
                <a:gd name="connsiteX0" fmla="*/ 0 w 10289"/>
                <a:gd name="connsiteY0" fmla="*/ 0 h 10953"/>
                <a:gd name="connsiteX1" fmla="*/ 2924 w 10289"/>
                <a:gd name="connsiteY1" fmla="*/ 9950 h 10953"/>
                <a:gd name="connsiteX2" fmla="*/ 3723 w 10289"/>
                <a:gd name="connsiteY2" fmla="*/ 10695 h 10953"/>
                <a:gd name="connsiteX3" fmla="*/ 5207 w 10289"/>
                <a:gd name="connsiteY3" fmla="*/ 9856 h 10953"/>
                <a:gd name="connsiteX4" fmla="*/ 10289 w 10289"/>
                <a:gd name="connsiteY4" fmla="*/ 54 h 10953"/>
                <a:gd name="connsiteX5" fmla="*/ 0 w 10289"/>
                <a:gd name="connsiteY5" fmla="*/ 0 h 10953"/>
                <a:gd name="connsiteX0" fmla="*/ 0 w 10289"/>
                <a:gd name="connsiteY0" fmla="*/ 0 h 11138"/>
                <a:gd name="connsiteX1" fmla="*/ 2924 w 10289"/>
                <a:gd name="connsiteY1" fmla="*/ 9950 h 11138"/>
                <a:gd name="connsiteX2" fmla="*/ 5207 w 10289"/>
                <a:gd name="connsiteY2" fmla="*/ 9856 h 11138"/>
                <a:gd name="connsiteX3" fmla="*/ 10289 w 10289"/>
                <a:gd name="connsiteY3" fmla="*/ 54 h 11138"/>
                <a:gd name="connsiteX4" fmla="*/ 0 w 10289"/>
                <a:gd name="connsiteY4" fmla="*/ 0 h 11138"/>
                <a:gd name="connsiteX0" fmla="*/ 0 w 10289"/>
                <a:gd name="connsiteY0" fmla="*/ 0 h 10669"/>
                <a:gd name="connsiteX1" fmla="*/ 2924 w 10289"/>
                <a:gd name="connsiteY1" fmla="*/ 9950 h 10669"/>
                <a:gd name="connsiteX2" fmla="*/ 5207 w 10289"/>
                <a:gd name="connsiteY2" fmla="*/ 9856 h 10669"/>
                <a:gd name="connsiteX3" fmla="*/ 10289 w 10289"/>
                <a:gd name="connsiteY3" fmla="*/ 54 h 10669"/>
                <a:gd name="connsiteX4" fmla="*/ 0 w 10289"/>
                <a:gd name="connsiteY4" fmla="*/ 0 h 10669"/>
                <a:gd name="connsiteX0" fmla="*/ 0 w 10289"/>
                <a:gd name="connsiteY0" fmla="*/ 0 h 10734"/>
                <a:gd name="connsiteX1" fmla="*/ 2924 w 10289"/>
                <a:gd name="connsiteY1" fmla="*/ 9950 h 10734"/>
                <a:gd name="connsiteX2" fmla="*/ 4455 w 10289"/>
                <a:gd name="connsiteY2" fmla="*/ 10094 h 10734"/>
                <a:gd name="connsiteX3" fmla="*/ 10289 w 10289"/>
                <a:gd name="connsiteY3" fmla="*/ 54 h 10734"/>
                <a:gd name="connsiteX4" fmla="*/ 0 w 10289"/>
                <a:gd name="connsiteY4" fmla="*/ 0 h 10734"/>
                <a:gd name="connsiteX0" fmla="*/ 0 w 10289"/>
                <a:gd name="connsiteY0" fmla="*/ 0 h 10107"/>
                <a:gd name="connsiteX1" fmla="*/ 2924 w 10289"/>
                <a:gd name="connsiteY1" fmla="*/ 9950 h 10107"/>
                <a:gd name="connsiteX2" fmla="*/ 4455 w 10289"/>
                <a:gd name="connsiteY2" fmla="*/ 10094 h 10107"/>
                <a:gd name="connsiteX3" fmla="*/ 10289 w 10289"/>
                <a:gd name="connsiteY3" fmla="*/ 54 h 10107"/>
                <a:gd name="connsiteX4" fmla="*/ 0 w 10289"/>
                <a:gd name="connsiteY4" fmla="*/ 0 h 10107"/>
                <a:gd name="connsiteX0" fmla="*/ 0 w 10289"/>
                <a:gd name="connsiteY0" fmla="*/ 0 h 10107"/>
                <a:gd name="connsiteX1" fmla="*/ 2924 w 10289"/>
                <a:gd name="connsiteY1" fmla="*/ 9950 h 10107"/>
                <a:gd name="connsiteX2" fmla="*/ 4455 w 10289"/>
                <a:gd name="connsiteY2" fmla="*/ 10094 h 10107"/>
                <a:gd name="connsiteX3" fmla="*/ 10289 w 10289"/>
                <a:gd name="connsiteY3" fmla="*/ 54 h 10107"/>
                <a:gd name="connsiteX4" fmla="*/ 0 w 10289"/>
                <a:gd name="connsiteY4" fmla="*/ 0 h 10107"/>
                <a:gd name="connsiteX0" fmla="*/ 0 w 10289"/>
                <a:gd name="connsiteY0" fmla="*/ 0 h 10107"/>
                <a:gd name="connsiteX1" fmla="*/ 2924 w 10289"/>
                <a:gd name="connsiteY1" fmla="*/ 9950 h 10107"/>
                <a:gd name="connsiteX2" fmla="*/ 4455 w 10289"/>
                <a:gd name="connsiteY2" fmla="*/ 10094 h 10107"/>
                <a:gd name="connsiteX3" fmla="*/ 10289 w 10289"/>
                <a:gd name="connsiteY3" fmla="*/ 54 h 10107"/>
                <a:gd name="connsiteX4" fmla="*/ 0 w 10289"/>
                <a:gd name="connsiteY4" fmla="*/ 0 h 10107"/>
                <a:gd name="connsiteX0" fmla="*/ 0 w 10289"/>
                <a:gd name="connsiteY0" fmla="*/ 0 h 9960"/>
                <a:gd name="connsiteX1" fmla="*/ 2924 w 10289"/>
                <a:gd name="connsiteY1" fmla="*/ 9950 h 9960"/>
                <a:gd name="connsiteX2" fmla="*/ 4166 w 10289"/>
                <a:gd name="connsiteY2" fmla="*/ 9776 h 9960"/>
                <a:gd name="connsiteX3" fmla="*/ 10289 w 10289"/>
                <a:gd name="connsiteY3" fmla="*/ 54 h 9960"/>
                <a:gd name="connsiteX4" fmla="*/ 0 w 10289"/>
                <a:gd name="connsiteY4" fmla="*/ 0 h 9960"/>
                <a:gd name="connsiteX0" fmla="*/ 0 w 10000"/>
                <a:gd name="connsiteY0" fmla="*/ 0 h 10000"/>
                <a:gd name="connsiteX1" fmla="*/ 2842 w 10000"/>
                <a:gd name="connsiteY1" fmla="*/ 9990 h 10000"/>
                <a:gd name="connsiteX2" fmla="*/ 4049 w 10000"/>
                <a:gd name="connsiteY2" fmla="*/ 9815 h 10000"/>
                <a:gd name="connsiteX3" fmla="*/ 10000 w 10000"/>
                <a:gd name="connsiteY3" fmla="*/ 54 h 10000"/>
                <a:gd name="connsiteX4" fmla="*/ 0 w 10000"/>
                <a:gd name="connsiteY4" fmla="*/ 0 h 10000"/>
                <a:gd name="connsiteX0" fmla="*/ 0 w 10000"/>
                <a:gd name="connsiteY0" fmla="*/ 0 h 10400"/>
                <a:gd name="connsiteX1" fmla="*/ 2740 w 10000"/>
                <a:gd name="connsiteY1" fmla="*/ 10397 h 10400"/>
                <a:gd name="connsiteX2" fmla="*/ 4049 w 10000"/>
                <a:gd name="connsiteY2" fmla="*/ 9815 h 10400"/>
                <a:gd name="connsiteX3" fmla="*/ 10000 w 10000"/>
                <a:gd name="connsiteY3" fmla="*/ 54 h 10400"/>
                <a:gd name="connsiteX4" fmla="*/ 0 w 10000"/>
                <a:gd name="connsiteY4" fmla="*/ 0 h 10400"/>
                <a:gd name="connsiteX0" fmla="*/ 0 w 10000"/>
                <a:gd name="connsiteY0" fmla="*/ 0 h 10419"/>
                <a:gd name="connsiteX1" fmla="*/ 2740 w 10000"/>
                <a:gd name="connsiteY1" fmla="*/ 10397 h 10419"/>
                <a:gd name="connsiteX2" fmla="*/ 3599 w 10000"/>
                <a:gd name="connsiteY2" fmla="*/ 10338 h 10419"/>
                <a:gd name="connsiteX3" fmla="*/ 10000 w 10000"/>
                <a:gd name="connsiteY3" fmla="*/ 54 h 10419"/>
                <a:gd name="connsiteX4" fmla="*/ 0 w 10000"/>
                <a:gd name="connsiteY4" fmla="*/ 0 h 10419"/>
                <a:gd name="connsiteX0" fmla="*/ 0 w 10000"/>
                <a:gd name="connsiteY0" fmla="*/ 0 h 10397"/>
                <a:gd name="connsiteX1" fmla="*/ 2740 w 10000"/>
                <a:gd name="connsiteY1" fmla="*/ 10397 h 10397"/>
                <a:gd name="connsiteX2" fmla="*/ 3599 w 10000"/>
                <a:gd name="connsiteY2" fmla="*/ 10338 h 10397"/>
                <a:gd name="connsiteX3" fmla="*/ 10000 w 10000"/>
                <a:gd name="connsiteY3" fmla="*/ 54 h 10397"/>
                <a:gd name="connsiteX4" fmla="*/ 0 w 10000"/>
                <a:gd name="connsiteY4" fmla="*/ 0 h 10397"/>
                <a:gd name="connsiteX0" fmla="*/ 0 w 10614"/>
                <a:gd name="connsiteY0" fmla="*/ 0 h 10397"/>
                <a:gd name="connsiteX1" fmla="*/ 2740 w 10614"/>
                <a:gd name="connsiteY1" fmla="*/ 10397 h 10397"/>
                <a:gd name="connsiteX2" fmla="*/ 3599 w 10614"/>
                <a:gd name="connsiteY2" fmla="*/ 10338 h 10397"/>
                <a:gd name="connsiteX3" fmla="*/ 10614 w 10614"/>
                <a:gd name="connsiteY3" fmla="*/ 112 h 10397"/>
                <a:gd name="connsiteX4" fmla="*/ 0 w 10614"/>
                <a:gd name="connsiteY4" fmla="*/ 0 h 10397"/>
                <a:gd name="connsiteX0" fmla="*/ 0 w 10614"/>
                <a:gd name="connsiteY0" fmla="*/ 0 h 10397"/>
                <a:gd name="connsiteX1" fmla="*/ 2740 w 10614"/>
                <a:gd name="connsiteY1" fmla="*/ 10397 h 10397"/>
                <a:gd name="connsiteX2" fmla="*/ 3599 w 10614"/>
                <a:gd name="connsiteY2" fmla="*/ 10338 h 10397"/>
                <a:gd name="connsiteX3" fmla="*/ 10614 w 10614"/>
                <a:gd name="connsiteY3" fmla="*/ 112 h 10397"/>
                <a:gd name="connsiteX4" fmla="*/ 0 w 10614"/>
                <a:gd name="connsiteY4" fmla="*/ 0 h 10397"/>
                <a:gd name="connsiteX0" fmla="*/ 0 w 10675"/>
                <a:gd name="connsiteY0" fmla="*/ 0 h 10310"/>
                <a:gd name="connsiteX1" fmla="*/ 2801 w 10675"/>
                <a:gd name="connsiteY1" fmla="*/ 10310 h 10310"/>
                <a:gd name="connsiteX2" fmla="*/ 3660 w 10675"/>
                <a:gd name="connsiteY2" fmla="*/ 10251 h 10310"/>
                <a:gd name="connsiteX3" fmla="*/ 10675 w 10675"/>
                <a:gd name="connsiteY3" fmla="*/ 25 h 10310"/>
                <a:gd name="connsiteX4" fmla="*/ 0 w 10675"/>
                <a:gd name="connsiteY4" fmla="*/ 0 h 1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5" h="10310">
                  <a:moveTo>
                    <a:pt x="0" y="0"/>
                  </a:moveTo>
                  <a:cubicBezTo>
                    <a:pt x="3109" y="3835"/>
                    <a:pt x="2511" y="6378"/>
                    <a:pt x="2801" y="10310"/>
                  </a:cubicBezTo>
                  <a:cubicBezTo>
                    <a:pt x="3337" y="10277"/>
                    <a:pt x="2862" y="10312"/>
                    <a:pt x="3660" y="10251"/>
                  </a:cubicBezTo>
                  <a:cubicBezTo>
                    <a:pt x="5139" y="5189"/>
                    <a:pt x="6996" y="3438"/>
                    <a:pt x="10675" y="25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75000">
                  <a:srgbClr val="7BE5CA"/>
                </a:gs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33801" name="Group 4"/>
            <p:cNvGrpSpPr>
              <a:grpSpLocks/>
            </p:cNvGrpSpPr>
            <p:nvPr/>
          </p:nvGrpSpPr>
          <p:grpSpPr bwMode="auto">
            <a:xfrm>
              <a:off x="1439863" y="3152775"/>
              <a:ext cx="2610228" cy="2333625"/>
              <a:chOff x="272609" y="3015788"/>
              <a:chExt cx="2410458" cy="2333625"/>
            </a:xfrm>
          </p:grpSpPr>
          <p:sp>
            <p:nvSpPr>
              <p:cNvPr id="33955" name="Rectangle 4"/>
              <p:cNvSpPr>
                <a:spLocks noChangeArrowheads="1"/>
              </p:cNvSpPr>
              <p:nvPr/>
            </p:nvSpPr>
            <p:spPr bwMode="auto">
              <a:xfrm>
                <a:off x="272609" y="3015788"/>
                <a:ext cx="2317750" cy="233362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956" name="Oval 5"/>
              <p:cNvSpPr>
                <a:spLocks noChangeArrowheads="1"/>
              </p:cNvSpPr>
              <p:nvPr/>
            </p:nvSpPr>
            <p:spPr bwMode="auto">
              <a:xfrm>
                <a:off x="398021" y="3068176"/>
                <a:ext cx="2095500" cy="6048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957" name="Text Box 108"/>
              <p:cNvSpPr txBox="1">
                <a:spLocks noChangeArrowheads="1"/>
              </p:cNvSpPr>
              <p:nvPr/>
            </p:nvSpPr>
            <p:spPr bwMode="auto">
              <a:xfrm>
                <a:off x="272609" y="3225338"/>
                <a:ext cx="241045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sz="1400" dirty="0" smtClean="0">
                    <a:solidFill>
                      <a:srgbClr val="000000"/>
                    </a:solidFill>
                    <a:ea typeface="MS PGothic" pitchFamily="34" charset="-128"/>
                  </a:rPr>
                  <a:t>αλγόριθμος δρομολόγησης</a:t>
                </a:r>
                <a:endParaRPr lang="en-US" altLang="el-GR" sz="1400" dirty="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958" name="Rectangle 109"/>
              <p:cNvSpPr>
                <a:spLocks noChangeArrowheads="1"/>
              </p:cNvSpPr>
              <p:nvPr/>
            </p:nvSpPr>
            <p:spPr bwMode="auto">
              <a:xfrm>
                <a:off x="451996" y="3973051"/>
                <a:ext cx="2005013" cy="12795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959" name="Text Box 110"/>
              <p:cNvSpPr txBox="1">
                <a:spLocks noChangeArrowheads="1"/>
              </p:cNvSpPr>
              <p:nvPr/>
            </p:nvSpPr>
            <p:spPr bwMode="auto">
              <a:xfrm>
                <a:off x="552430" y="3925426"/>
                <a:ext cx="182002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sz="1400" dirty="0" smtClean="0">
                    <a:solidFill>
                      <a:srgbClr val="000000"/>
                    </a:solidFill>
                    <a:ea typeface="MS PGothic" pitchFamily="34" charset="-128"/>
                  </a:rPr>
                  <a:t>πίνακας προώθησης</a:t>
                </a:r>
                <a:endParaRPr lang="en-US" altLang="el-GR" sz="1400" dirty="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960" name="Text Box 111"/>
              <p:cNvSpPr txBox="1">
                <a:spLocks noChangeArrowheads="1"/>
              </p:cNvSpPr>
              <p:nvPr/>
            </p:nvSpPr>
            <p:spPr bwMode="auto">
              <a:xfrm>
                <a:off x="415484" y="4173076"/>
                <a:ext cx="12128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sz="1400" dirty="0" smtClean="0">
                    <a:solidFill>
                      <a:srgbClr val="000000"/>
                    </a:solidFill>
                    <a:ea typeface="MS PGothic" pitchFamily="34" charset="-128"/>
                  </a:rPr>
                  <a:t>διεύθυνση</a:t>
                </a:r>
                <a:endParaRPr lang="en-US" altLang="el-GR" sz="1400" dirty="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961" name="Text Box 112"/>
              <p:cNvSpPr txBox="1">
                <a:spLocks noChangeArrowheads="1"/>
              </p:cNvSpPr>
              <p:nvPr/>
            </p:nvSpPr>
            <p:spPr bwMode="auto">
              <a:xfrm>
                <a:off x="1482284" y="4116607"/>
                <a:ext cx="110221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sz="1100" dirty="0" smtClean="0">
                    <a:solidFill>
                      <a:srgbClr val="000000"/>
                    </a:solidFill>
                    <a:ea typeface="MS PGothic" pitchFamily="34" charset="-128"/>
                  </a:rPr>
                  <a:t>Εξερχόμενο κύκλωμα</a:t>
                </a:r>
                <a:endParaRPr lang="en-US" altLang="el-GR" sz="1100" dirty="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962" name="Line 113"/>
              <p:cNvSpPr>
                <a:spLocks noChangeShapeType="1"/>
              </p:cNvSpPr>
              <p:nvPr/>
            </p:nvSpPr>
            <p:spPr bwMode="auto">
              <a:xfrm>
                <a:off x="1580709" y="4185776"/>
                <a:ext cx="7937" cy="1066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963" name="Text Box 114"/>
              <p:cNvSpPr txBox="1">
                <a:spLocks noChangeArrowheads="1"/>
              </p:cNvSpPr>
              <p:nvPr/>
            </p:nvSpPr>
            <p:spPr bwMode="auto">
              <a:xfrm>
                <a:off x="1107665" y="4457238"/>
                <a:ext cx="48415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200">
                    <a:solidFill>
                      <a:srgbClr val="000000"/>
                    </a:solidFill>
                    <a:ea typeface="MS PGothic" pitchFamily="34" charset="-128"/>
                  </a:rPr>
                  <a:t>0100</a:t>
                </a:r>
              </a:p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200">
                    <a:solidFill>
                      <a:srgbClr val="000000"/>
                    </a:solidFill>
                    <a:ea typeface="MS PGothic" pitchFamily="34" charset="-128"/>
                  </a:rPr>
                  <a:t>0101</a:t>
                </a:r>
              </a:p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200">
                    <a:solidFill>
                      <a:srgbClr val="000000"/>
                    </a:solidFill>
                    <a:ea typeface="MS PGothic" pitchFamily="34" charset="-128"/>
                  </a:rPr>
                  <a:t>0111</a:t>
                </a:r>
              </a:p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200">
                    <a:solidFill>
                      <a:srgbClr val="000000"/>
                    </a:solidFill>
                    <a:ea typeface="MS PGothic" pitchFamily="34" charset="-128"/>
                  </a:rPr>
                  <a:t>1001</a:t>
                </a:r>
              </a:p>
            </p:txBody>
          </p:sp>
          <p:sp>
            <p:nvSpPr>
              <p:cNvPr id="33964" name="Text Box 115"/>
              <p:cNvSpPr txBox="1">
                <a:spLocks noChangeArrowheads="1"/>
              </p:cNvSpPr>
              <p:nvPr/>
            </p:nvSpPr>
            <p:spPr bwMode="auto">
              <a:xfrm>
                <a:off x="1606284" y="4457238"/>
                <a:ext cx="24888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200">
                    <a:solidFill>
                      <a:srgbClr val="000000"/>
                    </a:solidFill>
                    <a:ea typeface="MS PGothic" pitchFamily="34" charset="-128"/>
                  </a:rPr>
                  <a:t>3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200">
                    <a:solidFill>
                      <a:srgbClr val="000000"/>
                    </a:solidFill>
                    <a:ea typeface="MS PGothic" pitchFamily="34" charset="-128"/>
                  </a:rPr>
                  <a:t>2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200">
                    <a:solidFill>
                      <a:srgbClr val="000000"/>
                    </a:solidFill>
                    <a:ea typeface="MS PGothic" pitchFamily="34" charset="-128"/>
                  </a:rPr>
                  <a:t>2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200">
                    <a:solidFill>
                      <a:srgbClr val="000000"/>
                    </a:solidFill>
                    <a:ea typeface="MS PGothic" pitchFamily="34" charset="-128"/>
                  </a:rPr>
                  <a:t>1</a:t>
                </a:r>
              </a:p>
            </p:txBody>
          </p:sp>
          <p:sp>
            <p:nvSpPr>
              <p:cNvPr id="33965" name="Line 116"/>
              <p:cNvSpPr>
                <a:spLocks noChangeShapeType="1"/>
              </p:cNvSpPr>
              <p:nvPr/>
            </p:nvSpPr>
            <p:spPr bwMode="auto">
              <a:xfrm>
                <a:off x="451996" y="4442951"/>
                <a:ext cx="2006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966" name="Line 117"/>
              <p:cNvSpPr>
                <a:spLocks noChangeShapeType="1"/>
              </p:cNvSpPr>
              <p:nvPr/>
            </p:nvSpPr>
            <p:spPr bwMode="auto">
              <a:xfrm>
                <a:off x="444059" y="4195301"/>
                <a:ext cx="2006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967" name="AutoShape 118"/>
              <p:cNvSpPr>
                <a:spLocks noChangeArrowheads="1"/>
              </p:cNvSpPr>
              <p:nvPr/>
            </p:nvSpPr>
            <p:spPr bwMode="auto">
              <a:xfrm rot="5400000">
                <a:off x="1350521" y="3680951"/>
                <a:ext cx="241300" cy="273050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33805" name="Freeform 2"/>
            <p:cNvSpPr>
              <a:spLocks/>
            </p:cNvSpPr>
            <p:nvPr/>
          </p:nvSpPr>
          <p:spPr bwMode="auto">
            <a:xfrm>
              <a:off x="5423320" y="4251347"/>
              <a:ext cx="3086052" cy="1481192"/>
            </a:xfrm>
            <a:custGeom>
              <a:avLst/>
              <a:gdLst>
                <a:gd name="T0" fmla="*/ 2147483647 w 1794"/>
                <a:gd name="T1" fmla="*/ 2147483647 h 933"/>
                <a:gd name="T2" fmla="*/ 2147483647 w 1794"/>
                <a:gd name="T3" fmla="*/ 2147483647 h 933"/>
                <a:gd name="T4" fmla="*/ 2147483647 w 1794"/>
                <a:gd name="T5" fmla="*/ 2147483647 h 933"/>
                <a:gd name="T6" fmla="*/ 2147483647 w 1794"/>
                <a:gd name="T7" fmla="*/ 2147483647 h 933"/>
                <a:gd name="T8" fmla="*/ 2147483647 w 1794"/>
                <a:gd name="T9" fmla="*/ 2147483647 h 933"/>
                <a:gd name="T10" fmla="*/ 2147483647 w 1794"/>
                <a:gd name="T11" fmla="*/ 2147483647 h 933"/>
                <a:gd name="T12" fmla="*/ 2147483647 w 1794"/>
                <a:gd name="T13" fmla="*/ 2147483647 h 933"/>
                <a:gd name="T14" fmla="*/ 2147483647 w 1794"/>
                <a:gd name="T15" fmla="*/ 2147483647 h 933"/>
                <a:gd name="T16" fmla="*/ 2147483647 w 1794"/>
                <a:gd name="T17" fmla="*/ 2147483647 h 933"/>
                <a:gd name="T18" fmla="*/ 2147483647 w 1794"/>
                <a:gd name="T19" fmla="*/ 2147483647 h 933"/>
                <a:gd name="T20" fmla="*/ 2147483647 w 1794"/>
                <a:gd name="T21" fmla="*/ 2147483647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806" name="Freeform 6"/>
            <p:cNvSpPr>
              <a:spLocks/>
            </p:cNvSpPr>
            <p:nvPr/>
          </p:nvSpPr>
          <p:spPr bwMode="auto">
            <a:xfrm>
              <a:off x="6114844" y="4554570"/>
              <a:ext cx="588311" cy="295286"/>
            </a:xfrm>
            <a:custGeom>
              <a:avLst/>
              <a:gdLst>
                <a:gd name="T0" fmla="*/ 0 w 342"/>
                <a:gd name="T1" fmla="*/ 2147483647 h 186"/>
                <a:gd name="T2" fmla="*/ 214748364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33807" name="Group 7"/>
            <p:cNvGrpSpPr>
              <a:grpSpLocks/>
            </p:cNvGrpSpPr>
            <p:nvPr/>
          </p:nvGrpSpPr>
          <p:grpSpPr bwMode="auto">
            <a:xfrm>
              <a:off x="5579859" y="4729202"/>
              <a:ext cx="543586" cy="233371"/>
              <a:chOff x="3600" y="219"/>
              <a:chExt cx="360" cy="175"/>
            </a:xfrm>
          </p:grpSpPr>
          <p:sp>
            <p:nvSpPr>
              <p:cNvPr id="33942" name="Oval 8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943" name="Line 9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944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945" name="Rectangle 11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3946" name="Oval 12"/>
              <p:cNvSpPr>
                <a:spLocks noChangeArrowheads="1"/>
              </p:cNvSpPr>
              <p:nvPr/>
            </p:nvSpPr>
            <p:spPr bwMode="auto">
              <a:xfrm>
                <a:off x="3603" y="219"/>
                <a:ext cx="354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grpSp>
            <p:nvGrpSpPr>
              <p:cNvPr id="33947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95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3953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3954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3948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94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3950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3951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3808" name="Group 21"/>
            <p:cNvGrpSpPr>
              <a:grpSpLocks/>
            </p:cNvGrpSpPr>
            <p:nvPr/>
          </p:nvGrpSpPr>
          <p:grpSpPr bwMode="auto">
            <a:xfrm>
              <a:off x="5961745" y="5367400"/>
              <a:ext cx="543586" cy="233371"/>
              <a:chOff x="3600" y="219"/>
              <a:chExt cx="360" cy="175"/>
            </a:xfrm>
          </p:grpSpPr>
          <p:sp>
            <p:nvSpPr>
              <p:cNvPr id="33929" name="Oval 22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930" name="Line 23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931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932" name="Rectangle 25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3933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grpSp>
            <p:nvGrpSpPr>
              <p:cNvPr id="33934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939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3940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3941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3935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936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3937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3938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3809" name="Group 35"/>
            <p:cNvGrpSpPr>
              <a:grpSpLocks/>
            </p:cNvGrpSpPr>
            <p:nvPr/>
          </p:nvGrpSpPr>
          <p:grpSpPr bwMode="auto">
            <a:xfrm>
              <a:off x="6692834" y="4424391"/>
              <a:ext cx="543586" cy="233371"/>
              <a:chOff x="3600" y="219"/>
              <a:chExt cx="360" cy="175"/>
            </a:xfrm>
          </p:grpSpPr>
          <p:sp>
            <p:nvSpPr>
              <p:cNvPr id="33916" name="Oval 36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917" name="Line 37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918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919" name="Rectangle 39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3920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grpSp>
            <p:nvGrpSpPr>
              <p:cNvPr id="33921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926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3927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3928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3922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923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3924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3925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3810" name="Group 49"/>
            <p:cNvGrpSpPr>
              <a:grpSpLocks/>
            </p:cNvGrpSpPr>
            <p:nvPr/>
          </p:nvGrpSpPr>
          <p:grpSpPr bwMode="auto">
            <a:xfrm>
              <a:off x="6608543" y="5089578"/>
              <a:ext cx="541866" cy="233371"/>
              <a:chOff x="3600" y="219"/>
              <a:chExt cx="360" cy="175"/>
            </a:xfrm>
          </p:grpSpPr>
          <p:sp>
            <p:nvSpPr>
              <p:cNvPr id="33903" name="Oval 50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904" name="Line 51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905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906" name="Rectangle 53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3907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6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grpSp>
            <p:nvGrpSpPr>
              <p:cNvPr id="33908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913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3914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3915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3909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910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3911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3912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3811" name="Group 63"/>
            <p:cNvGrpSpPr>
              <a:grpSpLocks/>
            </p:cNvGrpSpPr>
            <p:nvPr/>
          </p:nvGrpSpPr>
          <p:grpSpPr bwMode="auto">
            <a:xfrm>
              <a:off x="7296626" y="5386450"/>
              <a:ext cx="543586" cy="233371"/>
              <a:chOff x="3600" y="219"/>
              <a:chExt cx="360" cy="175"/>
            </a:xfrm>
          </p:grpSpPr>
          <p:sp>
            <p:nvSpPr>
              <p:cNvPr id="33890" name="Oval 64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891" name="Line 65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892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893" name="Rectangle 67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3894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grpSp>
            <p:nvGrpSpPr>
              <p:cNvPr id="33895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900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3901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3902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3896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897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3898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3899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3812" name="Group 77"/>
            <p:cNvGrpSpPr>
              <a:grpSpLocks/>
            </p:cNvGrpSpPr>
            <p:nvPr/>
          </p:nvGrpSpPr>
          <p:grpSpPr bwMode="auto">
            <a:xfrm>
              <a:off x="7778284" y="4730790"/>
              <a:ext cx="543586" cy="233371"/>
              <a:chOff x="3600" y="219"/>
              <a:chExt cx="360" cy="175"/>
            </a:xfrm>
          </p:grpSpPr>
          <p:sp>
            <p:nvSpPr>
              <p:cNvPr id="33877" name="Oval 78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878" name="Line 79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879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880" name="Rectangle 81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3881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grpSp>
            <p:nvGrpSpPr>
              <p:cNvPr id="33882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887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3888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3889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3883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884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3885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3886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33813" name="Freeform 91"/>
            <p:cNvSpPr>
              <a:spLocks/>
            </p:cNvSpPr>
            <p:nvPr/>
          </p:nvSpPr>
          <p:spPr bwMode="auto">
            <a:xfrm>
              <a:off x="7243300" y="4548220"/>
              <a:ext cx="547026" cy="307986"/>
            </a:xfrm>
            <a:custGeom>
              <a:avLst/>
              <a:gdLst>
                <a:gd name="T0" fmla="*/ 0 w 318"/>
                <a:gd name="T1" fmla="*/ 0 h 194"/>
                <a:gd name="T2" fmla="*/ 2147483647 w 318"/>
                <a:gd name="T3" fmla="*/ 2147483647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814" name="Freeform 92"/>
            <p:cNvSpPr>
              <a:spLocks/>
            </p:cNvSpPr>
            <p:nvPr/>
          </p:nvSpPr>
          <p:spPr bwMode="auto">
            <a:xfrm>
              <a:off x="6089040" y="4940347"/>
              <a:ext cx="521223" cy="238134"/>
            </a:xfrm>
            <a:custGeom>
              <a:avLst/>
              <a:gdLst>
                <a:gd name="T0" fmla="*/ 0 w 294"/>
                <a:gd name="T1" fmla="*/ 0 h 174"/>
                <a:gd name="T2" fmla="*/ 2147483647 w 294"/>
                <a:gd name="T3" fmla="*/ 2147483647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815" name="Freeform 93"/>
            <p:cNvSpPr>
              <a:spLocks/>
            </p:cNvSpPr>
            <p:nvPr/>
          </p:nvSpPr>
          <p:spPr bwMode="auto">
            <a:xfrm>
              <a:off x="7116005" y="4916533"/>
              <a:ext cx="681202" cy="247659"/>
            </a:xfrm>
            <a:custGeom>
              <a:avLst/>
              <a:gdLst>
                <a:gd name="T0" fmla="*/ 0 w 378"/>
                <a:gd name="T1" fmla="*/ 2147483647 h 174"/>
                <a:gd name="T2" fmla="*/ 2147483647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816" name="Freeform 94"/>
            <p:cNvSpPr>
              <a:spLocks/>
            </p:cNvSpPr>
            <p:nvPr/>
          </p:nvSpPr>
          <p:spPr bwMode="auto">
            <a:xfrm>
              <a:off x="7838492" y="4970510"/>
              <a:ext cx="223627" cy="508018"/>
            </a:xfrm>
            <a:custGeom>
              <a:avLst/>
              <a:gdLst>
                <a:gd name="T0" fmla="*/ 0 w 118"/>
                <a:gd name="T1" fmla="*/ 2147483647 h 500"/>
                <a:gd name="T2" fmla="*/ 2147483647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817" name="Freeform 95"/>
            <p:cNvSpPr>
              <a:spLocks/>
            </p:cNvSpPr>
            <p:nvPr/>
          </p:nvSpPr>
          <p:spPr bwMode="auto">
            <a:xfrm>
              <a:off x="6500170" y="5503930"/>
              <a:ext cx="798176" cy="74616"/>
            </a:xfrm>
            <a:custGeom>
              <a:avLst/>
              <a:gdLst>
                <a:gd name="T0" fmla="*/ 2147483647 w 370"/>
                <a:gd name="T1" fmla="*/ 2147483647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818" name="Freeform 96"/>
            <p:cNvSpPr>
              <a:spLocks/>
            </p:cNvSpPr>
            <p:nvPr/>
          </p:nvSpPr>
          <p:spPr bwMode="auto">
            <a:xfrm>
              <a:off x="5918740" y="4964160"/>
              <a:ext cx="209865" cy="425465"/>
            </a:xfrm>
            <a:custGeom>
              <a:avLst/>
              <a:gdLst>
                <a:gd name="T0" fmla="*/ 2147483647 w 176"/>
                <a:gd name="T1" fmla="*/ 2147483647 h 412"/>
                <a:gd name="T2" fmla="*/ 2147483647 w 176"/>
                <a:gd name="T3" fmla="*/ 2147483647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819" name="Text Box 100"/>
            <p:cNvSpPr txBox="1">
              <a:spLocks noChangeArrowheads="1"/>
            </p:cNvSpPr>
            <p:nvPr/>
          </p:nvSpPr>
          <p:spPr bwMode="auto">
            <a:xfrm>
              <a:off x="6027850" y="4473575"/>
              <a:ext cx="3128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rgbClr val="000000"/>
                  </a:solidFill>
                  <a:ea typeface="MS PGothic" pitchFamily="34" charset="-128"/>
                </a:rPr>
                <a:t>1</a:t>
              </a:r>
            </a:p>
          </p:txBody>
        </p:sp>
        <p:sp>
          <p:nvSpPr>
            <p:cNvPr id="33820" name="Text Box 101"/>
            <p:cNvSpPr txBox="1">
              <a:spLocks noChangeArrowheads="1"/>
            </p:cNvSpPr>
            <p:nvPr/>
          </p:nvSpPr>
          <p:spPr bwMode="auto">
            <a:xfrm>
              <a:off x="5960253" y="4887913"/>
              <a:ext cx="2984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solidFill>
                    <a:srgbClr val="000000"/>
                  </a:solidFill>
                  <a:ea typeface="MS PGothic" pitchFamily="34" charset="-128"/>
                </a:rPr>
                <a:t>2</a:t>
              </a:r>
            </a:p>
          </p:txBody>
        </p:sp>
        <p:sp>
          <p:nvSpPr>
            <p:cNvPr id="33821" name="Text Box 102"/>
            <p:cNvSpPr txBox="1">
              <a:spLocks noChangeArrowheads="1"/>
            </p:cNvSpPr>
            <p:nvPr/>
          </p:nvSpPr>
          <p:spPr bwMode="auto">
            <a:xfrm>
              <a:off x="5688533" y="4960938"/>
              <a:ext cx="2984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solidFill>
                    <a:srgbClr val="000000"/>
                  </a:solidFill>
                  <a:ea typeface="MS PGothic" pitchFamily="34" charset="-128"/>
                </a:rPr>
                <a:t>3</a:t>
              </a:r>
            </a:p>
          </p:txBody>
        </p:sp>
        <p:grpSp>
          <p:nvGrpSpPr>
            <p:cNvPr id="33822" name="Group 1"/>
            <p:cNvGrpSpPr>
              <a:grpSpLocks/>
            </p:cNvGrpSpPr>
            <p:nvPr/>
          </p:nvGrpSpPr>
          <p:grpSpPr bwMode="auto">
            <a:xfrm rot="19587632">
              <a:off x="4068854" y="5384121"/>
              <a:ext cx="1567585" cy="276999"/>
              <a:chOff x="2437928" y="4583047"/>
              <a:chExt cx="1446652" cy="276989"/>
            </a:xfrm>
          </p:grpSpPr>
          <p:sp>
            <p:nvSpPr>
              <p:cNvPr id="33872" name="Rectangle 97"/>
              <p:cNvSpPr>
                <a:spLocks noChangeArrowheads="1"/>
              </p:cNvSpPr>
              <p:nvPr/>
            </p:nvSpPr>
            <p:spPr bwMode="auto">
              <a:xfrm>
                <a:off x="2461850" y="4583083"/>
                <a:ext cx="1155391" cy="23811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873" name="Rectangle 98"/>
              <p:cNvSpPr>
                <a:spLocks noChangeArrowheads="1"/>
              </p:cNvSpPr>
              <p:nvPr/>
            </p:nvSpPr>
            <p:spPr bwMode="auto">
              <a:xfrm>
                <a:off x="2437928" y="4606491"/>
                <a:ext cx="1147455" cy="2381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874" name="Line 99"/>
              <p:cNvSpPr>
                <a:spLocks noChangeShapeType="1"/>
              </p:cNvSpPr>
              <p:nvPr/>
            </p:nvSpPr>
            <p:spPr bwMode="auto">
              <a:xfrm>
                <a:off x="3462418" y="4739659"/>
                <a:ext cx="422162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875" name="Rectangle 104"/>
              <p:cNvSpPr>
                <a:spLocks noChangeArrowheads="1"/>
              </p:cNvSpPr>
              <p:nvPr/>
            </p:nvSpPr>
            <p:spPr bwMode="auto">
              <a:xfrm>
                <a:off x="3067594" y="4610052"/>
                <a:ext cx="426923" cy="2397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876" name="Text Box 105"/>
              <p:cNvSpPr txBox="1">
                <a:spLocks noChangeArrowheads="1"/>
              </p:cNvSpPr>
              <p:nvPr/>
            </p:nvSpPr>
            <p:spPr bwMode="auto">
              <a:xfrm rot="289934">
                <a:off x="3045731" y="4583047"/>
                <a:ext cx="468406" cy="276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200">
                    <a:solidFill>
                      <a:srgbClr val="000000"/>
                    </a:solidFill>
                    <a:ea typeface="MS PGothic" pitchFamily="34" charset="-128"/>
                  </a:rPr>
                  <a:t>0111</a:t>
                </a:r>
              </a:p>
            </p:txBody>
          </p:sp>
        </p:grpSp>
        <p:sp>
          <p:nvSpPr>
            <p:cNvPr id="33824" name="Line 107"/>
            <p:cNvSpPr>
              <a:spLocks noChangeShapeType="1"/>
            </p:cNvSpPr>
            <p:nvPr/>
          </p:nvSpPr>
          <p:spPr bwMode="auto">
            <a:xfrm flipH="1">
              <a:off x="4050091" y="4864100"/>
              <a:ext cx="1525416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825" name="Line 119"/>
            <p:cNvSpPr>
              <a:spLocks noChangeShapeType="1"/>
            </p:cNvSpPr>
            <p:nvPr/>
          </p:nvSpPr>
          <p:spPr bwMode="auto">
            <a:xfrm flipH="1" flipV="1">
              <a:off x="5092258" y="5638801"/>
              <a:ext cx="24076" cy="450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826" name="Freeform 120"/>
            <p:cNvSpPr>
              <a:spLocks/>
            </p:cNvSpPr>
            <p:nvPr/>
          </p:nvSpPr>
          <p:spPr bwMode="auto">
            <a:xfrm>
              <a:off x="5275231" y="4824556"/>
              <a:ext cx="1128607" cy="336516"/>
            </a:xfrm>
            <a:custGeom>
              <a:avLst/>
              <a:gdLst>
                <a:gd name="T0" fmla="*/ 0 w 10844"/>
                <a:gd name="T1" fmla="*/ 2147483647 h 14797"/>
                <a:gd name="T2" fmla="*/ 2147483647 w 10844"/>
                <a:gd name="T3" fmla="*/ 2147483647 h 14797"/>
                <a:gd name="T4" fmla="*/ 2147483647 w 10844"/>
                <a:gd name="T5" fmla="*/ 2147483647 h 14797"/>
                <a:gd name="T6" fmla="*/ 0 60000 65536"/>
                <a:gd name="T7" fmla="*/ 0 60000 65536"/>
                <a:gd name="T8" fmla="*/ 0 60000 65536"/>
                <a:gd name="T9" fmla="*/ 0 w 10844"/>
                <a:gd name="T10" fmla="*/ 0 h 14797"/>
                <a:gd name="T11" fmla="*/ 10844 w 10844"/>
                <a:gd name="T12" fmla="*/ 14797 h 147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44" h="14797">
                  <a:moveTo>
                    <a:pt x="0" y="14797"/>
                  </a:moveTo>
                  <a:cubicBezTo>
                    <a:pt x="2168" y="9517"/>
                    <a:pt x="5654" y="-1331"/>
                    <a:pt x="7042" y="135"/>
                  </a:cubicBezTo>
                  <a:cubicBezTo>
                    <a:pt x="8563" y="1950"/>
                    <a:pt x="9984" y="6698"/>
                    <a:pt x="10844" y="9978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827" name="Freeform 121"/>
            <p:cNvSpPr>
              <a:spLocks/>
            </p:cNvSpPr>
            <p:nvPr/>
          </p:nvSpPr>
          <p:spPr bwMode="auto">
            <a:xfrm flipH="1">
              <a:off x="7981268" y="4360888"/>
              <a:ext cx="626156" cy="371488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828" name="Freeform 122"/>
            <p:cNvSpPr>
              <a:spLocks/>
            </p:cNvSpPr>
            <p:nvPr/>
          </p:nvSpPr>
          <p:spPr bwMode="auto">
            <a:xfrm flipH="1">
              <a:off x="6885497" y="4076716"/>
              <a:ext cx="626156" cy="371488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829" name="Freeform 123"/>
            <p:cNvSpPr>
              <a:spLocks/>
            </p:cNvSpPr>
            <p:nvPr/>
          </p:nvSpPr>
          <p:spPr bwMode="auto">
            <a:xfrm flipH="1" flipV="1">
              <a:off x="7609704" y="5622997"/>
              <a:ext cx="588311" cy="371488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830" name="Freeform 124"/>
            <p:cNvSpPr>
              <a:spLocks/>
            </p:cNvSpPr>
            <p:nvPr/>
          </p:nvSpPr>
          <p:spPr bwMode="auto">
            <a:xfrm flipH="1" flipV="1">
              <a:off x="6147527" y="5607121"/>
              <a:ext cx="588311" cy="371488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831" name="Freeform 125"/>
            <p:cNvSpPr>
              <a:spLocks/>
            </p:cNvSpPr>
            <p:nvPr/>
          </p:nvSpPr>
          <p:spPr bwMode="auto">
            <a:xfrm flipH="1" flipV="1">
              <a:off x="6840771" y="5315011"/>
              <a:ext cx="588311" cy="452454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33832" name="Group 126"/>
            <p:cNvGrpSpPr>
              <a:grpSpLocks/>
            </p:cNvGrpSpPr>
            <p:nvPr/>
          </p:nvGrpSpPr>
          <p:grpSpPr bwMode="auto">
            <a:xfrm>
              <a:off x="6894097" y="3632200"/>
              <a:ext cx="596913" cy="452454"/>
              <a:chOff x="2886" y="1668"/>
              <a:chExt cx="347" cy="285"/>
            </a:xfrm>
          </p:grpSpPr>
          <p:sp>
            <p:nvSpPr>
              <p:cNvPr id="33865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866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867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868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869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870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871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grpSp>
          <p:nvGrpSpPr>
            <p:cNvPr id="33833" name="Group 134"/>
            <p:cNvGrpSpPr>
              <a:grpSpLocks/>
            </p:cNvGrpSpPr>
            <p:nvPr/>
          </p:nvGrpSpPr>
          <p:grpSpPr bwMode="auto">
            <a:xfrm>
              <a:off x="7991590" y="3905260"/>
              <a:ext cx="596913" cy="452454"/>
              <a:chOff x="2886" y="1668"/>
              <a:chExt cx="347" cy="285"/>
            </a:xfrm>
          </p:grpSpPr>
          <p:sp>
            <p:nvSpPr>
              <p:cNvPr id="33858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859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860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861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862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863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864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grpSp>
          <p:nvGrpSpPr>
            <p:cNvPr id="33834" name="Group 142"/>
            <p:cNvGrpSpPr>
              <a:grpSpLocks/>
            </p:cNvGrpSpPr>
            <p:nvPr/>
          </p:nvGrpSpPr>
          <p:grpSpPr bwMode="auto">
            <a:xfrm>
              <a:off x="7590782" y="5981785"/>
              <a:ext cx="596913" cy="452454"/>
              <a:chOff x="2886" y="1668"/>
              <a:chExt cx="347" cy="285"/>
            </a:xfrm>
          </p:grpSpPr>
          <p:sp>
            <p:nvSpPr>
              <p:cNvPr id="33851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852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853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854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855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856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857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grpSp>
          <p:nvGrpSpPr>
            <p:cNvPr id="33835" name="Group 150"/>
            <p:cNvGrpSpPr>
              <a:grpSpLocks/>
            </p:cNvGrpSpPr>
            <p:nvPr/>
          </p:nvGrpSpPr>
          <p:grpSpPr bwMode="auto">
            <a:xfrm>
              <a:off x="6837331" y="5762702"/>
              <a:ext cx="596913" cy="452454"/>
              <a:chOff x="2886" y="1668"/>
              <a:chExt cx="347" cy="285"/>
            </a:xfrm>
          </p:grpSpPr>
          <p:sp>
            <p:nvSpPr>
              <p:cNvPr id="33844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845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846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847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848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849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850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grpSp>
          <p:nvGrpSpPr>
            <p:cNvPr id="33836" name="Group 158"/>
            <p:cNvGrpSpPr>
              <a:grpSpLocks/>
            </p:cNvGrpSpPr>
            <p:nvPr/>
          </p:nvGrpSpPr>
          <p:grpSpPr bwMode="auto">
            <a:xfrm>
              <a:off x="6126885" y="5954796"/>
              <a:ext cx="596913" cy="452454"/>
              <a:chOff x="2886" y="1668"/>
              <a:chExt cx="347" cy="285"/>
            </a:xfrm>
          </p:grpSpPr>
          <p:sp>
            <p:nvSpPr>
              <p:cNvPr id="33837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838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839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3840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841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842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843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cxnSp>
          <p:nvCxnSpPr>
            <p:cNvPr id="33803" name="Straight Connector 421888"/>
            <p:cNvCxnSpPr>
              <a:cxnSpLocks noChangeShapeType="1"/>
            </p:cNvCxnSpPr>
            <p:nvPr/>
          </p:nvCxnSpPr>
          <p:spPr bwMode="auto">
            <a:xfrm>
              <a:off x="2379663" y="2902854"/>
              <a:ext cx="210254" cy="481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4" name="Straight Connector 421894"/>
            <p:cNvCxnSpPr>
              <a:cxnSpLocks noChangeShapeType="1"/>
            </p:cNvCxnSpPr>
            <p:nvPr/>
          </p:nvCxnSpPr>
          <p:spPr bwMode="auto">
            <a:xfrm flipH="1">
              <a:off x="3795714" y="2612571"/>
              <a:ext cx="1914002" cy="1543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3" name="Text Box 106"/>
            <p:cNvSpPr txBox="1">
              <a:spLocks noChangeArrowheads="1"/>
            </p:cNvSpPr>
            <p:nvPr/>
          </p:nvSpPr>
          <p:spPr bwMode="auto">
            <a:xfrm>
              <a:off x="2251262" y="6037263"/>
              <a:ext cx="388806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solidFill>
                    <a:srgbClr val="000000"/>
                  </a:solidFill>
                  <a:ea typeface="MS PGothic" pitchFamily="34" charset="-128"/>
                </a:rPr>
                <a:t>η διεύθυνση προορισμού στην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solidFill>
                    <a:srgbClr val="000000"/>
                  </a:solidFill>
                  <a:ea typeface="MS PGothic" pitchFamily="34" charset="-128"/>
                </a:rPr>
                <a:t>επικεφαλίδα του πακέτου που φτάνει</a:t>
              </a:r>
              <a:endParaRPr lang="en-US" altLang="el-GR" sz="16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914" y="296863"/>
            <a:ext cx="3711349" cy="1143000"/>
          </a:xfrm>
        </p:spPr>
        <p:txBody>
          <a:bodyPr/>
          <a:lstStyle/>
          <a:p>
            <a:r>
              <a:rPr lang="el-GR" altLang="el-GR" dirty="0" smtClean="0"/>
              <a:t>Μεταγωγή Πακέτου</a:t>
            </a:r>
            <a:endParaRPr lang="en-US" altLang="el-GR" dirty="0" smtClean="0"/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"/>
          <a:stretch>
            <a:fillRect/>
          </a:stretch>
        </p:blipFill>
        <p:spPr bwMode="auto">
          <a:xfrm>
            <a:off x="4020684" y="0"/>
            <a:ext cx="5294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870857" y="274638"/>
            <a:ext cx="8052480" cy="1096962"/>
          </a:xfrm>
        </p:spPr>
        <p:txBody>
          <a:bodyPr/>
          <a:lstStyle/>
          <a:p>
            <a:pPr eaLnBrk="1" hangingPunct="1"/>
            <a:r>
              <a:rPr lang="el-GR" altLang="el-GR" sz="4000" dirty="0" smtClean="0"/>
              <a:t>Εναλλακτική μετάδοση</a:t>
            </a:r>
            <a:r>
              <a:rPr lang="en-US" altLang="el-GR" sz="4000" dirty="0" smtClean="0"/>
              <a:t>: </a:t>
            </a:r>
            <a:r>
              <a:rPr lang="el-GR" altLang="el-GR" sz="4000" dirty="0" smtClean="0"/>
              <a:t>μεταγωγή κυκλώματος (Ι)</a:t>
            </a:r>
            <a:endParaRPr lang="en-US" altLang="el-GR" dirty="0" smtClean="0"/>
          </a:p>
        </p:txBody>
      </p:sp>
      <p:sp>
        <p:nvSpPr>
          <p:cNvPr id="34820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970" y="1650615"/>
            <a:ext cx="4122059" cy="4721156"/>
          </a:xfrm>
        </p:spPr>
        <p:txBody>
          <a:bodyPr/>
          <a:lstStyle/>
          <a:p>
            <a:pPr marL="0" indent="0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altLang="el-GR" dirty="0" smtClean="0">
                <a:solidFill>
                  <a:srgbClr val="FF0000"/>
                </a:solidFill>
              </a:rPr>
              <a:t>Πόροι από «άκρο σε άκρο» (</a:t>
            </a:r>
            <a:r>
              <a:rPr lang="en-US" altLang="el-GR" dirty="0" smtClean="0">
                <a:solidFill>
                  <a:srgbClr val="FF0000"/>
                </a:solidFill>
              </a:rPr>
              <a:t>end-end</a:t>
            </a:r>
            <a:r>
              <a:rPr lang="el-GR" altLang="el-GR" dirty="0" smtClean="0">
                <a:solidFill>
                  <a:srgbClr val="FF0000"/>
                </a:solidFill>
              </a:rPr>
              <a:t>)</a:t>
            </a:r>
            <a:r>
              <a:rPr lang="en-US" altLang="el-GR" dirty="0" smtClean="0">
                <a:solidFill>
                  <a:srgbClr val="FF0000"/>
                </a:solidFill>
              </a:rPr>
              <a:t> </a:t>
            </a:r>
            <a:r>
              <a:rPr lang="el-GR" altLang="el-GR" dirty="0" smtClean="0">
                <a:solidFill>
                  <a:srgbClr val="FF0000"/>
                </a:solidFill>
              </a:rPr>
              <a:t>ανατίθενται και δεσμεύονται</a:t>
            </a:r>
            <a:r>
              <a:rPr lang="en-US" altLang="el-GR" dirty="0" smtClean="0">
                <a:solidFill>
                  <a:srgbClr val="FF0000"/>
                </a:solidFill>
              </a:rPr>
              <a:t> </a:t>
            </a:r>
            <a:r>
              <a:rPr lang="el-GR" altLang="el-GR" dirty="0" smtClean="0">
                <a:solidFill>
                  <a:srgbClr val="FF0000"/>
                </a:solidFill>
              </a:rPr>
              <a:t>για την κλήση μεταξύ αποστολέα και παραλήπτη</a:t>
            </a:r>
            <a:r>
              <a:rPr lang="en-US" altLang="ja-JP" dirty="0" smtClean="0">
                <a:solidFill>
                  <a:srgbClr val="FF0000"/>
                </a:solidFill>
                <a:ea typeface="MS PGothic" pitchFamily="34" charset="-128"/>
              </a:rPr>
              <a:t>: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SzPct val="75000"/>
            </a:pPr>
            <a:r>
              <a:rPr lang="el-GR" altLang="el-GR" dirty="0" smtClean="0"/>
              <a:t>Στο σχήμα, κάθε κύκλωμα έχει 4 κανάλια</a:t>
            </a:r>
            <a:endParaRPr lang="en-US" altLang="el-GR" dirty="0" smtClean="0"/>
          </a:p>
          <a:p>
            <a:pPr lvl="1" eaLnBrk="1" hangingPunct="1">
              <a:lnSpc>
                <a:spcPts val="2800"/>
              </a:lnSpc>
              <a:spcBef>
                <a:spcPts val="600"/>
              </a:spcBef>
              <a:buSzPct val="75000"/>
            </a:pPr>
            <a:r>
              <a:rPr lang="el-GR" altLang="el-GR" dirty="0" smtClean="0">
                <a:ea typeface="MS PGothic" pitchFamily="34" charset="-128"/>
              </a:rPr>
              <a:t>Η κλήση δεσμεύει το 2</a:t>
            </a:r>
            <a:r>
              <a:rPr lang="el-GR" altLang="el-GR" baseline="30000" dirty="0" smtClean="0">
                <a:ea typeface="MS PGothic" pitchFamily="34" charset="-128"/>
              </a:rPr>
              <a:t>ο</a:t>
            </a:r>
            <a:r>
              <a:rPr lang="el-GR" altLang="el-GR" dirty="0" smtClean="0">
                <a:ea typeface="MS PGothic" pitchFamily="34" charset="-128"/>
              </a:rPr>
              <a:t> κανάλι στο πάνω κύκλωμα και το 1</a:t>
            </a:r>
            <a:r>
              <a:rPr lang="el-GR" altLang="el-GR" baseline="30000" dirty="0" smtClean="0">
                <a:ea typeface="MS PGothic" pitchFamily="34" charset="-128"/>
              </a:rPr>
              <a:t>ο</a:t>
            </a:r>
            <a:r>
              <a:rPr lang="el-GR" altLang="el-GR" dirty="0" smtClean="0">
                <a:ea typeface="MS PGothic" pitchFamily="34" charset="-128"/>
              </a:rPr>
              <a:t> στο δεξιά κύκλωμα</a:t>
            </a:r>
            <a:endParaRPr lang="en-US" altLang="el-GR" dirty="0" smtClean="0">
              <a:ea typeface="MS PGothic" pitchFamily="34" charset="-128"/>
            </a:endParaRPr>
          </a:p>
        </p:txBody>
      </p:sp>
      <p:grpSp>
        <p:nvGrpSpPr>
          <p:cNvPr id="34823" name="Group 360"/>
          <p:cNvGrpSpPr>
            <a:grpSpLocks/>
          </p:cNvGrpSpPr>
          <p:nvPr/>
        </p:nvGrpSpPr>
        <p:grpSpPr bwMode="auto">
          <a:xfrm>
            <a:off x="5145088" y="1371600"/>
            <a:ext cx="4760912" cy="3735388"/>
            <a:chOff x="1524000" y="1295400"/>
            <a:chExt cx="5715000" cy="5108575"/>
          </a:xfrm>
        </p:grpSpPr>
        <p:grpSp>
          <p:nvGrpSpPr>
            <p:cNvPr id="34824" name="Group 100"/>
            <p:cNvGrpSpPr>
              <a:grpSpLocks/>
            </p:cNvGrpSpPr>
            <p:nvPr/>
          </p:nvGrpSpPr>
          <p:grpSpPr bwMode="auto">
            <a:xfrm>
              <a:off x="1524000" y="1295400"/>
              <a:ext cx="820738" cy="688975"/>
              <a:chOff x="-44" y="1473"/>
              <a:chExt cx="981" cy="1105"/>
            </a:xfrm>
          </p:grpSpPr>
          <p:pic>
            <p:nvPicPr>
              <p:cNvPr id="34902" name="Picture 10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03" name="Freeform 10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83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34825" name="Group 142"/>
            <p:cNvGrpSpPr>
              <a:grpSpLocks/>
            </p:cNvGrpSpPr>
            <p:nvPr/>
          </p:nvGrpSpPr>
          <p:grpSpPr bwMode="auto">
            <a:xfrm>
              <a:off x="2514600" y="2438400"/>
              <a:ext cx="990600" cy="533400"/>
              <a:chOff x="2356" y="1300"/>
              <a:chExt cx="555" cy="194"/>
            </a:xfrm>
          </p:grpSpPr>
          <p:sp>
            <p:nvSpPr>
              <p:cNvPr id="3489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489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489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34897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4900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4901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4898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4899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4826" name="Group 100"/>
            <p:cNvGrpSpPr>
              <a:grpSpLocks/>
            </p:cNvGrpSpPr>
            <p:nvPr/>
          </p:nvGrpSpPr>
          <p:grpSpPr bwMode="auto">
            <a:xfrm>
              <a:off x="6400800" y="5715000"/>
              <a:ext cx="820738" cy="688975"/>
              <a:chOff x="-44" y="1473"/>
              <a:chExt cx="981" cy="1105"/>
            </a:xfrm>
          </p:grpSpPr>
          <p:pic>
            <p:nvPicPr>
              <p:cNvPr id="34892" name="Picture 10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93" name="Freeform 10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83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365" name="Rectangle 364"/>
            <p:cNvSpPr/>
            <p:nvPr/>
          </p:nvSpPr>
          <p:spPr>
            <a:xfrm>
              <a:off x="3505861" y="2591541"/>
              <a:ext cx="1751278" cy="75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3505861" y="2667529"/>
              <a:ext cx="1751278" cy="7598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3505861" y="2743518"/>
              <a:ext cx="1751278" cy="75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3505861" y="2819505"/>
              <a:ext cx="1751278" cy="759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4831" name="Group 142"/>
            <p:cNvGrpSpPr>
              <a:grpSpLocks/>
            </p:cNvGrpSpPr>
            <p:nvPr/>
          </p:nvGrpSpPr>
          <p:grpSpPr bwMode="auto">
            <a:xfrm>
              <a:off x="5257800" y="2438400"/>
              <a:ext cx="990600" cy="533400"/>
              <a:chOff x="2356" y="1300"/>
              <a:chExt cx="555" cy="194"/>
            </a:xfrm>
          </p:grpSpPr>
          <p:sp>
            <p:nvSpPr>
              <p:cNvPr id="3488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488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488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34887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4890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4891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4888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4889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4832" name="Group 142"/>
            <p:cNvGrpSpPr>
              <a:grpSpLocks/>
            </p:cNvGrpSpPr>
            <p:nvPr/>
          </p:nvGrpSpPr>
          <p:grpSpPr bwMode="auto">
            <a:xfrm>
              <a:off x="2590800" y="4724400"/>
              <a:ext cx="990600" cy="533400"/>
              <a:chOff x="2356" y="1300"/>
              <a:chExt cx="555" cy="194"/>
            </a:xfrm>
          </p:grpSpPr>
          <p:sp>
            <p:nvSpPr>
              <p:cNvPr id="3487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487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487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34879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4882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4883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4880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4881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4833" name="Group 142"/>
            <p:cNvGrpSpPr>
              <a:grpSpLocks/>
            </p:cNvGrpSpPr>
            <p:nvPr/>
          </p:nvGrpSpPr>
          <p:grpSpPr bwMode="auto">
            <a:xfrm>
              <a:off x="5334000" y="4724400"/>
              <a:ext cx="990600" cy="533400"/>
              <a:chOff x="2356" y="1300"/>
              <a:chExt cx="555" cy="194"/>
            </a:xfrm>
          </p:grpSpPr>
          <p:sp>
            <p:nvSpPr>
              <p:cNvPr id="3486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486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487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34871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4874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4875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4872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4873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4834" name="Group 75"/>
            <p:cNvGrpSpPr>
              <a:grpSpLocks/>
            </p:cNvGrpSpPr>
            <p:nvPr/>
          </p:nvGrpSpPr>
          <p:grpSpPr bwMode="auto">
            <a:xfrm rot="5400000">
              <a:off x="2171700" y="3695700"/>
              <a:ext cx="1752600" cy="304800"/>
              <a:chOff x="4876800" y="1143000"/>
              <a:chExt cx="1752600" cy="304800"/>
            </a:xfrm>
          </p:grpSpPr>
          <p:sp>
            <p:nvSpPr>
              <p:cNvPr id="402" name="Rectangle 401"/>
              <p:cNvSpPr/>
              <p:nvPr/>
            </p:nvSpPr>
            <p:spPr>
              <a:xfrm>
                <a:off x="4874310" y="1155779"/>
                <a:ext cx="1752069" cy="7813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4874310" y="1232006"/>
                <a:ext cx="1752069" cy="7622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4874310" y="1308231"/>
                <a:ext cx="1752069" cy="7622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4874310" y="1384457"/>
                <a:ext cx="1752069" cy="7622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4835" name="Group 80"/>
            <p:cNvGrpSpPr>
              <a:grpSpLocks/>
            </p:cNvGrpSpPr>
            <p:nvPr/>
          </p:nvGrpSpPr>
          <p:grpSpPr bwMode="auto">
            <a:xfrm>
              <a:off x="3581400" y="4876800"/>
              <a:ext cx="1752600" cy="304800"/>
              <a:chOff x="4876800" y="1143000"/>
              <a:chExt cx="1752600" cy="304800"/>
            </a:xfrm>
          </p:grpSpPr>
          <p:sp>
            <p:nvSpPr>
              <p:cNvPr id="398" name="Rectangle 397"/>
              <p:cNvSpPr/>
              <p:nvPr/>
            </p:nvSpPr>
            <p:spPr>
              <a:xfrm>
                <a:off x="4875580" y="1143899"/>
                <a:ext cx="1753185" cy="7598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4875580" y="1219887"/>
                <a:ext cx="1753185" cy="7598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4875580" y="1295875"/>
                <a:ext cx="1753185" cy="7598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4875580" y="1371863"/>
                <a:ext cx="1753185" cy="7598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74" name="Rectangle 373"/>
            <p:cNvSpPr/>
            <p:nvPr/>
          </p:nvSpPr>
          <p:spPr>
            <a:xfrm rot="5400000">
              <a:off x="5030926" y="3809404"/>
              <a:ext cx="1752070" cy="762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 rot="5400000">
              <a:off x="4953747" y="3808451"/>
              <a:ext cx="1752070" cy="781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 rot="5400000">
              <a:off x="4876569" y="3809404"/>
              <a:ext cx="1752070" cy="762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 rot="5400000">
              <a:off x="4800343" y="3809404"/>
              <a:ext cx="1752070" cy="7622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8" name="Rectangle 377"/>
            <p:cNvSpPr/>
            <p:nvPr/>
          </p:nvSpPr>
          <p:spPr>
            <a:xfrm rot="3198033">
              <a:off x="2060063" y="2095328"/>
              <a:ext cx="894489" cy="7622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9" name="Rectangle 378"/>
            <p:cNvSpPr/>
            <p:nvPr/>
          </p:nvSpPr>
          <p:spPr>
            <a:xfrm rot="3198033">
              <a:off x="6022963" y="5524565"/>
              <a:ext cx="892319" cy="7622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80" name="Straight Connector 379"/>
            <p:cNvCxnSpPr>
              <a:endCxn id="34896" idx="0"/>
            </p:cNvCxnSpPr>
            <p:nvPr/>
          </p:nvCxnSpPr>
          <p:spPr>
            <a:xfrm rot="16200000" flipH="1">
              <a:off x="2608408" y="2039216"/>
              <a:ext cx="762052" cy="343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rot="5400000">
              <a:off x="3124730" y="1905718"/>
              <a:ext cx="607905" cy="4554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/>
          </p:nvCxnSpPr>
          <p:spPr>
            <a:xfrm>
              <a:off x="1905127" y="2667529"/>
              <a:ext cx="6098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>
              <a:endCxn id="34880" idx="0"/>
            </p:cNvCxnSpPr>
            <p:nvPr/>
          </p:nvCxnSpPr>
          <p:spPr>
            <a:xfrm>
              <a:off x="1905127" y="4877698"/>
              <a:ext cx="687934" cy="15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>
              <a:endCxn id="34878" idx="1"/>
            </p:cNvCxnSpPr>
            <p:nvPr/>
          </p:nvCxnSpPr>
          <p:spPr>
            <a:xfrm>
              <a:off x="2133803" y="4343610"/>
              <a:ext cx="600275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>
              <a:endCxn id="34876" idx="3"/>
            </p:cNvCxnSpPr>
            <p:nvPr/>
          </p:nvCxnSpPr>
          <p:spPr>
            <a:xfrm flipV="1">
              <a:off x="2057578" y="5214218"/>
              <a:ext cx="678406" cy="425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 rot="5400000" flipH="1" flipV="1">
              <a:off x="2475847" y="5525399"/>
              <a:ext cx="686064" cy="1505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rot="10800000">
              <a:off x="6324295" y="5029674"/>
              <a:ext cx="91470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endCxn id="34868" idx="4"/>
            </p:cNvCxnSpPr>
            <p:nvPr/>
          </p:nvCxnSpPr>
          <p:spPr>
            <a:xfrm rot="16200000" flipV="1">
              <a:off x="5542134" y="5542431"/>
              <a:ext cx="762052" cy="1924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rot="5400000" flipH="1" flipV="1">
              <a:off x="5219009" y="5524446"/>
              <a:ext cx="686064" cy="152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16200000" flipH="1">
              <a:off x="5351570" y="2038263"/>
              <a:ext cx="762052" cy="362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853" name="Group 100"/>
            <p:cNvGrpSpPr>
              <a:grpSpLocks/>
            </p:cNvGrpSpPr>
            <p:nvPr/>
          </p:nvGrpSpPr>
          <p:grpSpPr bwMode="auto">
            <a:xfrm>
              <a:off x="5715000" y="1295400"/>
              <a:ext cx="820738" cy="688975"/>
              <a:chOff x="-44" y="1473"/>
              <a:chExt cx="981" cy="1105"/>
            </a:xfrm>
          </p:grpSpPr>
          <p:pic>
            <p:nvPicPr>
              <p:cNvPr id="34858" name="Picture 10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59" name="Freeform 10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83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cxnSp>
          <p:nvCxnSpPr>
            <p:cNvPr id="392" name="Straight Connector 391"/>
            <p:cNvCxnSpPr/>
            <p:nvPr/>
          </p:nvCxnSpPr>
          <p:spPr>
            <a:xfrm rot="5400000">
              <a:off x="5944236" y="1828658"/>
              <a:ext cx="683893" cy="5335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3" name="Rectangle 392"/>
            <p:cNvSpPr/>
            <p:nvPr/>
          </p:nvSpPr>
          <p:spPr>
            <a:xfrm rot="1015003">
              <a:off x="2715022" y="2550290"/>
              <a:ext cx="783217" cy="8033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 rot="2465437" flipV="1">
              <a:off x="5596342" y="4955857"/>
              <a:ext cx="678406" cy="7815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 rot="2177866" flipV="1">
              <a:off x="5238083" y="2804308"/>
              <a:ext cx="497371" cy="9552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702629" y="4767944"/>
            <a:ext cx="4617514" cy="1968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762000">
              <a:lnSpc>
                <a:spcPts val="2800"/>
              </a:lnSpc>
              <a:spcBef>
                <a:spcPts val="600"/>
              </a:spcBef>
              <a:spcAft>
                <a:spcPts val="232"/>
              </a:spcAft>
              <a:buClr>
                <a:schemeClr val="tx1"/>
              </a:buClr>
              <a:buSzPct val="75000"/>
              <a:buFont typeface="Braggadocio"/>
              <a:buChar char="—"/>
            </a:pPr>
            <a:r>
              <a:rPr lang="el-GR" altLang="el-GR" sz="2400" b="0" dirty="0">
                <a:latin typeface="+mn-lt"/>
                <a:cs typeface="+mn-cs"/>
              </a:rPr>
              <a:t>Αφιερωμένοι πόροι: η κλήση που κατέχει το κύκλωμα δεν το μοιράζεται με άλλες</a:t>
            </a:r>
          </a:p>
          <a:p>
            <a:pPr marL="1046163" lvl="1" indent="-360363" defTabSz="7620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l-GR" altLang="el-GR" sz="2000" b="0" dirty="0">
                <a:latin typeface="+mn-lt"/>
              </a:rPr>
              <a:t>εγγυημένη απόδοση</a:t>
            </a:r>
            <a:endParaRPr lang="en-US" altLang="el-GR" sz="2000" b="0" dirty="0">
              <a:latin typeface="+mn-lt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827314" y="274638"/>
            <a:ext cx="8096023" cy="1096962"/>
          </a:xfrm>
        </p:spPr>
        <p:txBody>
          <a:bodyPr/>
          <a:lstStyle/>
          <a:p>
            <a:pPr eaLnBrk="1" hangingPunct="1"/>
            <a:r>
              <a:rPr lang="el-GR" altLang="el-GR" sz="4000" dirty="0" smtClean="0"/>
              <a:t>Εναλλακτική μετάδοση</a:t>
            </a:r>
            <a:r>
              <a:rPr lang="en-US" altLang="el-GR" sz="4000" dirty="0" smtClean="0"/>
              <a:t>: </a:t>
            </a:r>
            <a:r>
              <a:rPr lang="el-GR" altLang="el-GR" sz="4000" dirty="0" smtClean="0"/>
              <a:t>μεταγωγή κυκλώματος (ΙΙ)</a:t>
            </a:r>
            <a:endParaRPr lang="en-US" altLang="el-GR" dirty="0" smtClean="0"/>
          </a:p>
        </p:txBody>
      </p:sp>
      <p:sp>
        <p:nvSpPr>
          <p:cNvPr id="34820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1543" y="1623489"/>
            <a:ext cx="4484914" cy="4414454"/>
          </a:xfrm>
        </p:spPr>
        <p:txBody>
          <a:bodyPr/>
          <a:lstStyle/>
          <a:p>
            <a:pPr eaLnBrk="1" hangingPunct="1"/>
            <a:r>
              <a:rPr lang="el-GR" altLang="el-GR" dirty="0"/>
              <a:t>Το τμήμα που κυκλώματος που δεσμεύεται από κάθε κλήση παραμένει ανενεργό αν δεν χρησιμοποιείται από την κλήση που το δέσμευσε</a:t>
            </a:r>
            <a:endParaRPr lang="en-US" altLang="el-GR" dirty="0"/>
          </a:p>
          <a:p>
            <a:pPr eaLnBrk="1" hangingPunct="1"/>
            <a:r>
              <a:rPr lang="el-GR" altLang="el-GR" dirty="0" smtClean="0"/>
              <a:t>Συνήθως χρησιμοποιείται στα παραδοσιακά τηλεφωνικά δίκτυα</a:t>
            </a:r>
          </a:p>
          <a:p>
            <a:pPr eaLnBrk="1" hangingPunct="1"/>
            <a:r>
              <a:rPr lang="el-GR" altLang="el-GR" dirty="0" smtClean="0"/>
              <a:t>Απαιτείται εγκατάσταση κλήσης</a:t>
            </a:r>
            <a:endParaRPr lang="en-US" altLang="el-GR" dirty="0" smtClean="0"/>
          </a:p>
        </p:txBody>
      </p:sp>
      <p:grpSp>
        <p:nvGrpSpPr>
          <p:cNvPr id="34823" name="Group 360"/>
          <p:cNvGrpSpPr>
            <a:grpSpLocks/>
          </p:cNvGrpSpPr>
          <p:nvPr/>
        </p:nvGrpSpPr>
        <p:grpSpPr bwMode="auto">
          <a:xfrm>
            <a:off x="5145088" y="1371600"/>
            <a:ext cx="4760912" cy="3735388"/>
            <a:chOff x="1524000" y="1295400"/>
            <a:chExt cx="5715000" cy="5108575"/>
          </a:xfrm>
        </p:grpSpPr>
        <p:grpSp>
          <p:nvGrpSpPr>
            <p:cNvPr id="34824" name="Group 100"/>
            <p:cNvGrpSpPr>
              <a:grpSpLocks/>
            </p:cNvGrpSpPr>
            <p:nvPr/>
          </p:nvGrpSpPr>
          <p:grpSpPr bwMode="auto">
            <a:xfrm>
              <a:off x="1524000" y="1295400"/>
              <a:ext cx="820738" cy="688975"/>
              <a:chOff x="-44" y="1473"/>
              <a:chExt cx="981" cy="1105"/>
            </a:xfrm>
          </p:grpSpPr>
          <p:pic>
            <p:nvPicPr>
              <p:cNvPr id="34902" name="Picture 10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03" name="Freeform 10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83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34825" name="Group 142"/>
            <p:cNvGrpSpPr>
              <a:grpSpLocks/>
            </p:cNvGrpSpPr>
            <p:nvPr/>
          </p:nvGrpSpPr>
          <p:grpSpPr bwMode="auto">
            <a:xfrm>
              <a:off x="2514600" y="2438400"/>
              <a:ext cx="990600" cy="533400"/>
              <a:chOff x="2356" y="1300"/>
              <a:chExt cx="555" cy="194"/>
            </a:xfrm>
          </p:grpSpPr>
          <p:sp>
            <p:nvSpPr>
              <p:cNvPr id="3489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489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489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34897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4900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4901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4898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4899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4826" name="Group 100"/>
            <p:cNvGrpSpPr>
              <a:grpSpLocks/>
            </p:cNvGrpSpPr>
            <p:nvPr/>
          </p:nvGrpSpPr>
          <p:grpSpPr bwMode="auto">
            <a:xfrm>
              <a:off x="6400800" y="5715000"/>
              <a:ext cx="820738" cy="688975"/>
              <a:chOff x="-44" y="1473"/>
              <a:chExt cx="981" cy="1105"/>
            </a:xfrm>
          </p:grpSpPr>
          <p:pic>
            <p:nvPicPr>
              <p:cNvPr id="34892" name="Picture 10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93" name="Freeform 10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83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365" name="Rectangle 364"/>
            <p:cNvSpPr/>
            <p:nvPr/>
          </p:nvSpPr>
          <p:spPr>
            <a:xfrm>
              <a:off x="3505861" y="2591541"/>
              <a:ext cx="1751278" cy="75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3505861" y="2667529"/>
              <a:ext cx="1751278" cy="7598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3505861" y="2743518"/>
              <a:ext cx="1751278" cy="75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3505861" y="2819505"/>
              <a:ext cx="1751278" cy="759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4831" name="Group 142"/>
            <p:cNvGrpSpPr>
              <a:grpSpLocks/>
            </p:cNvGrpSpPr>
            <p:nvPr/>
          </p:nvGrpSpPr>
          <p:grpSpPr bwMode="auto">
            <a:xfrm>
              <a:off x="5257800" y="2438400"/>
              <a:ext cx="990600" cy="533400"/>
              <a:chOff x="2356" y="1300"/>
              <a:chExt cx="555" cy="194"/>
            </a:xfrm>
          </p:grpSpPr>
          <p:sp>
            <p:nvSpPr>
              <p:cNvPr id="3488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488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488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34887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4890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4891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4888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4889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4832" name="Group 142"/>
            <p:cNvGrpSpPr>
              <a:grpSpLocks/>
            </p:cNvGrpSpPr>
            <p:nvPr/>
          </p:nvGrpSpPr>
          <p:grpSpPr bwMode="auto">
            <a:xfrm>
              <a:off x="2590800" y="4724400"/>
              <a:ext cx="990600" cy="533400"/>
              <a:chOff x="2356" y="1300"/>
              <a:chExt cx="555" cy="194"/>
            </a:xfrm>
          </p:grpSpPr>
          <p:sp>
            <p:nvSpPr>
              <p:cNvPr id="3487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487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487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34879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4882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4883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4880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4881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4833" name="Group 142"/>
            <p:cNvGrpSpPr>
              <a:grpSpLocks/>
            </p:cNvGrpSpPr>
            <p:nvPr/>
          </p:nvGrpSpPr>
          <p:grpSpPr bwMode="auto">
            <a:xfrm>
              <a:off x="5334000" y="4724400"/>
              <a:ext cx="990600" cy="533400"/>
              <a:chOff x="2356" y="1300"/>
              <a:chExt cx="555" cy="194"/>
            </a:xfrm>
          </p:grpSpPr>
          <p:sp>
            <p:nvSpPr>
              <p:cNvPr id="3486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486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3487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34871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4874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4875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4872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4873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4834" name="Group 75"/>
            <p:cNvGrpSpPr>
              <a:grpSpLocks/>
            </p:cNvGrpSpPr>
            <p:nvPr/>
          </p:nvGrpSpPr>
          <p:grpSpPr bwMode="auto">
            <a:xfrm rot="5400000">
              <a:off x="2171700" y="3695700"/>
              <a:ext cx="1752600" cy="304800"/>
              <a:chOff x="4876800" y="1143000"/>
              <a:chExt cx="1752600" cy="304800"/>
            </a:xfrm>
          </p:grpSpPr>
          <p:sp>
            <p:nvSpPr>
              <p:cNvPr id="402" name="Rectangle 401"/>
              <p:cNvSpPr/>
              <p:nvPr/>
            </p:nvSpPr>
            <p:spPr>
              <a:xfrm>
                <a:off x="4874310" y="1155779"/>
                <a:ext cx="1752069" cy="7813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4874310" y="1232006"/>
                <a:ext cx="1752069" cy="7622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4874310" y="1308231"/>
                <a:ext cx="1752069" cy="7622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4874310" y="1384457"/>
                <a:ext cx="1752069" cy="7622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4835" name="Group 80"/>
            <p:cNvGrpSpPr>
              <a:grpSpLocks/>
            </p:cNvGrpSpPr>
            <p:nvPr/>
          </p:nvGrpSpPr>
          <p:grpSpPr bwMode="auto">
            <a:xfrm>
              <a:off x="3581400" y="4876800"/>
              <a:ext cx="1752600" cy="304800"/>
              <a:chOff x="4876800" y="1143000"/>
              <a:chExt cx="1752600" cy="304800"/>
            </a:xfrm>
          </p:grpSpPr>
          <p:sp>
            <p:nvSpPr>
              <p:cNvPr id="398" name="Rectangle 397"/>
              <p:cNvSpPr/>
              <p:nvPr/>
            </p:nvSpPr>
            <p:spPr>
              <a:xfrm>
                <a:off x="4875580" y="1143899"/>
                <a:ext cx="1753185" cy="7598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4875580" y="1219887"/>
                <a:ext cx="1753185" cy="7598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4875580" y="1295875"/>
                <a:ext cx="1753185" cy="7598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4875580" y="1371863"/>
                <a:ext cx="1753185" cy="7598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74" name="Rectangle 373"/>
            <p:cNvSpPr/>
            <p:nvPr/>
          </p:nvSpPr>
          <p:spPr>
            <a:xfrm rot="5400000">
              <a:off x="5030926" y="3809404"/>
              <a:ext cx="1752070" cy="762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 rot="5400000">
              <a:off x="4953747" y="3808451"/>
              <a:ext cx="1752070" cy="781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 rot="5400000">
              <a:off x="4876569" y="3809404"/>
              <a:ext cx="1752070" cy="762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 rot="5400000">
              <a:off x="4800343" y="3809404"/>
              <a:ext cx="1752070" cy="7622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8" name="Rectangle 377"/>
            <p:cNvSpPr/>
            <p:nvPr/>
          </p:nvSpPr>
          <p:spPr>
            <a:xfrm rot="3198033">
              <a:off x="2060063" y="2095328"/>
              <a:ext cx="894489" cy="7622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9" name="Rectangle 378"/>
            <p:cNvSpPr/>
            <p:nvPr/>
          </p:nvSpPr>
          <p:spPr>
            <a:xfrm rot="3198033">
              <a:off x="6022963" y="5524565"/>
              <a:ext cx="892319" cy="7622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80" name="Straight Connector 379"/>
            <p:cNvCxnSpPr>
              <a:endCxn id="34896" idx="0"/>
            </p:cNvCxnSpPr>
            <p:nvPr/>
          </p:nvCxnSpPr>
          <p:spPr>
            <a:xfrm rot="16200000" flipH="1">
              <a:off x="2608408" y="2039216"/>
              <a:ext cx="762052" cy="343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rot="5400000">
              <a:off x="3124730" y="1905718"/>
              <a:ext cx="607905" cy="4554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/>
          </p:nvCxnSpPr>
          <p:spPr>
            <a:xfrm>
              <a:off x="1905127" y="2667529"/>
              <a:ext cx="6098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>
              <a:endCxn id="34880" idx="0"/>
            </p:cNvCxnSpPr>
            <p:nvPr/>
          </p:nvCxnSpPr>
          <p:spPr>
            <a:xfrm>
              <a:off x="1905127" y="4877698"/>
              <a:ext cx="687934" cy="15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>
              <a:endCxn id="34878" idx="1"/>
            </p:cNvCxnSpPr>
            <p:nvPr/>
          </p:nvCxnSpPr>
          <p:spPr>
            <a:xfrm>
              <a:off x="2133803" y="4343610"/>
              <a:ext cx="600275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>
              <a:endCxn id="34876" idx="3"/>
            </p:cNvCxnSpPr>
            <p:nvPr/>
          </p:nvCxnSpPr>
          <p:spPr>
            <a:xfrm flipV="1">
              <a:off x="2057578" y="5214218"/>
              <a:ext cx="678406" cy="425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 rot="5400000" flipH="1" flipV="1">
              <a:off x="2475847" y="5525399"/>
              <a:ext cx="686064" cy="1505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rot="10800000">
              <a:off x="6324295" y="5029674"/>
              <a:ext cx="91470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endCxn id="34868" idx="4"/>
            </p:cNvCxnSpPr>
            <p:nvPr/>
          </p:nvCxnSpPr>
          <p:spPr>
            <a:xfrm rot="16200000" flipV="1">
              <a:off x="5542134" y="5542431"/>
              <a:ext cx="762052" cy="1924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rot="5400000" flipH="1" flipV="1">
              <a:off x="5219009" y="5524446"/>
              <a:ext cx="686064" cy="152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16200000" flipH="1">
              <a:off x="5351570" y="2038263"/>
              <a:ext cx="762052" cy="362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853" name="Group 100"/>
            <p:cNvGrpSpPr>
              <a:grpSpLocks/>
            </p:cNvGrpSpPr>
            <p:nvPr/>
          </p:nvGrpSpPr>
          <p:grpSpPr bwMode="auto">
            <a:xfrm>
              <a:off x="5715000" y="1295400"/>
              <a:ext cx="820738" cy="688975"/>
              <a:chOff x="-44" y="1473"/>
              <a:chExt cx="981" cy="1105"/>
            </a:xfrm>
          </p:grpSpPr>
          <p:pic>
            <p:nvPicPr>
              <p:cNvPr id="34858" name="Picture 10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59" name="Freeform 10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83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cxnSp>
          <p:nvCxnSpPr>
            <p:cNvPr id="392" name="Straight Connector 391"/>
            <p:cNvCxnSpPr/>
            <p:nvPr/>
          </p:nvCxnSpPr>
          <p:spPr>
            <a:xfrm rot="5400000">
              <a:off x="5944236" y="1828658"/>
              <a:ext cx="683893" cy="5335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3" name="Rectangle 392"/>
            <p:cNvSpPr/>
            <p:nvPr/>
          </p:nvSpPr>
          <p:spPr>
            <a:xfrm rot="1015003">
              <a:off x="2715022" y="2550290"/>
              <a:ext cx="783217" cy="8033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 rot="2465437" flipV="1">
              <a:off x="5596342" y="4955857"/>
              <a:ext cx="678406" cy="7815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 rot="2177866" flipV="1">
              <a:off x="5238083" y="2804308"/>
              <a:ext cx="497371" cy="9552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4601027" y="4902934"/>
            <a:ext cx="4884039" cy="150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762000">
              <a:lnSpc>
                <a:spcPts val="2800"/>
              </a:lnSpc>
              <a:spcBef>
                <a:spcPts val="600"/>
              </a:spcBef>
              <a:spcAft>
                <a:spcPct val="15000"/>
              </a:spcAft>
              <a:buClr>
                <a:schemeClr val="tx1"/>
              </a:buClr>
              <a:buSzPct val="75000"/>
              <a:buFont typeface="Braggadocio"/>
              <a:buChar char="—"/>
            </a:pPr>
            <a:r>
              <a:rPr lang="el-GR" altLang="el-GR" sz="2400" b="0" dirty="0" smtClean="0">
                <a:latin typeface="+mn-lt"/>
                <a:cs typeface="+mn-cs"/>
              </a:rPr>
              <a:t>Επιτυγχάνεται με </a:t>
            </a:r>
            <a:r>
              <a:rPr lang="el-GR" altLang="el-GR" sz="2400" b="0" dirty="0" err="1" smtClean="0">
                <a:solidFill>
                  <a:srgbClr val="FF0000"/>
                </a:solidFill>
                <a:latin typeface="+mn-lt"/>
                <a:cs typeface="+mn-cs"/>
              </a:rPr>
              <a:t>πολύπλεξη</a:t>
            </a:r>
            <a:r>
              <a:rPr lang="el-GR" altLang="el-GR" sz="2400" b="0" dirty="0" smtClean="0">
                <a:solidFill>
                  <a:srgbClr val="FF0000"/>
                </a:solidFill>
                <a:latin typeface="+mn-lt"/>
                <a:cs typeface="+mn-cs"/>
              </a:rPr>
              <a:t> διαχωρισμού συχνότητας, χρόνου, μήκους κύματος, κ.ά.</a:t>
            </a:r>
            <a:endParaRPr lang="en-US" altLang="el-GR" sz="2000" b="0" dirty="0">
              <a:solidFill>
                <a:srgbClr val="FF0000"/>
              </a:solidFill>
              <a:latin typeface="+mn-lt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60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Ορισμός</a:t>
            </a:r>
            <a:endParaRPr lang="en-US" altLang="el-GR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l-GR" altLang="el-GR" smtClean="0"/>
              <a:t>Λέγοντας </a:t>
            </a:r>
            <a:r>
              <a:rPr lang="el-GR" altLang="el-GR" i="1" smtClean="0">
                <a:solidFill>
                  <a:schemeClr val="hlink"/>
                </a:solidFill>
              </a:rPr>
              <a:t>δίκτυο υπολογιστών</a:t>
            </a:r>
            <a:r>
              <a:rPr lang="el-GR" altLang="el-GR" i="1" smtClean="0"/>
              <a:t> </a:t>
            </a:r>
            <a:r>
              <a:rPr lang="el-GR" altLang="el-GR" smtClean="0"/>
              <a:t>εννοούμε μια διασυνδεδεμένη συλλογή από αυτόνομους υπολογιστές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l-GR" altLang="el-GR" smtClean="0"/>
              <a:t>Δύο υπολογιστές καλούνται διασυνδεδεμένοι, αν είναι σε θέση να ανταλλάξουν πληροφορίες. Η σύνδεση μπορεί να επιτυγχάνεται με μια ποικιλία </a:t>
            </a:r>
            <a:r>
              <a:rPr lang="el-GR" altLang="el-GR" smtClean="0">
                <a:solidFill>
                  <a:schemeClr val="hlink"/>
                </a:solidFill>
              </a:rPr>
              <a:t>μέσων μετάδοσης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l-GR" altLang="el-GR" smtClean="0"/>
              <a:t>Σε αντίθεση με ένα δίκτυο υπολογιστών, ένα </a:t>
            </a:r>
            <a:r>
              <a:rPr lang="el-GR" altLang="el-GR" i="1" smtClean="0">
                <a:solidFill>
                  <a:schemeClr val="hlink"/>
                </a:solidFill>
              </a:rPr>
              <a:t>κατανεμημένο σύστημα</a:t>
            </a:r>
            <a:r>
              <a:rPr lang="el-GR" altLang="el-GR" i="1" smtClean="0"/>
              <a:t> (</a:t>
            </a:r>
            <a:r>
              <a:rPr lang="en-US" altLang="el-GR" i="1" smtClean="0"/>
              <a:t>distributed system) </a:t>
            </a:r>
            <a:r>
              <a:rPr lang="el-GR" altLang="el-GR" smtClean="0"/>
              <a:t>αποτελείται από διασυνδεδεμένους υπολογιστές οι οποίοι</a:t>
            </a:r>
            <a:r>
              <a:rPr lang="en-US" altLang="el-GR" smtClean="0"/>
              <a:t>,</a:t>
            </a:r>
            <a:r>
              <a:rPr lang="el-GR" altLang="el-GR" smtClean="0"/>
              <a:t> διαφανώς προς το χρήστη</a:t>
            </a:r>
            <a:r>
              <a:rPr lang="en-US" altLang="el-GR" smtClean="0"/>
              <a:t>,</a:t>
            </a:r>
            <a:r>
              <a:rPr lang="el-GR" altLang="el-GR" smtClean="0"/>
              <a:t> αναλαμβάνουν τη βέλτιστη διεκπεραίωση των διεργασιών του στους κατάλληλους υπολογιστές του κατανεμημένου συστήματος</a:t>
            </a:r>
            <a:endParaRPr lang="en-US" altLang="el-GR" i="1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49248" y="227013"/>
            <a:ext cx="8794816" cy="1143000"/>
          </a:xfrm>
        </p:spPr>
        <p:txBody>
          <a:bodyPr/>
          <a:lstStyle/>
          <a:p>
            <a:r>
              <a:rPr lang="el-GR" altLang="el-GR" dirty="0" smtClean="0"/>
              <a:t>Μεταγωγή Κυκλώματος</a:t>
            </a:r>
            <a:r>
              <a:rPr lang="en-US" altLang="el-GR" dirty="0" smtClean="0"/>
              <a:t>: FDM </a:t>
            </a:r>
            <a:r>
              <a:rPr lang="el-GR" altLang="el-GR" dirty="0" smtClean="0"/>
              <a:t>και</a:t>
            </a:r>
            <a:r>
              <a:rPr lang="en-US" altLang="el-GR" dirty="0" smtClean="0"/>
              <a:t> TDM</a:t>
            </a:r>
            <a:endParaRPr lang="fr-FR" altLang="el-GR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7038" y="1585913"/>
            <a:ext cx="7842250" cy="2438400"/>
            <a:chOff x="288" y="1007"/>
            <a:chExt cx="4560" cy="1536"/>
          </a:xfrm>
        </p:grpSpPr>
        <p:sp>
          <p:nvSpPr>
            <p:cNvPr id="53345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4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b="0"/>
                <a:t>FDM</a:t>
              </a:r>
              <a:endParaRPr lang="fr-FR" altLang="el-GR" b="0"/>
            </a:p>
          </p:txBody>
        </p:sp>
        <p:grpSp>
          <p:nvGrpSpPr>
            <p:cNvPr id="53346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53347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3348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b="0"/>
                  <a:t>συχνότητα</a:t>
                </a:r>
                <a:endParaRPr lang="fr-FR" altLang="el-GR" b="0"/>
              </a:p>
            </p:txBody>
          </p:sp>
          <p:sp>
            <p:nvSpPr>
              <p:cNvPr id="53349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3350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67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b="0"/>
                  <a:t>χρόνος</a:t>
                </a:r>
                <a:endParaRPr lang="fr-FR" altLang="el-GR" b="0"/>
              </a:p>
            </p:txBody>
          </p:sp>
          <p:sp>
            <p:nvSpPr>
              <p:cNvPr id="53351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latin typeface="Tahoma" pitchFamily="34" charset="0"/>
                </a:endParaRPr>
              </a:p>
            </p:txBody>
          </p:sp>
        </p:grpSp>
      </p:grpSp>
      <p:sp>
        <p:nvSpPr>
          <p:cNvPr id="419851" name="Rectangle 11"/>
          <p:cNvSpPr>
            <a:spLocks noChangeArrowheads="1"/>
          </p:cNvSpPr>
          <p:nvPr/>
        </p:nvSpPr>
        <p:spPr bwMode="auto">
          <a:xfrm>
            <a:off x="2971800" y="2514600"/>
            <a:ext cx="4953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latin typeface="Tahoma" pitchFamily="34" charset="0"/>
            </a:endParaRPr>
          </a:p>
        </p:txBody>
      </p:sp>
      <p:sp>
        <p:nvSpPr>
          <p:cNvPr id="419852" name="Rectangle 12"/>
          <p:cNvSpPr>
            <a:spLocks noChangeArrowheads="1"/>
          </p:cNvSpPr>
          <p:nvPr/>
        </p:nvSpPr>
        <p:spPr bwMode="auto">
          <a:xfrm>
            <a:off x="2971800" y="2743200"/>
            <a:ext cx="4953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latin typeface="Tahoma" pitchFamily="34" charset="0"/>
            </a:endParaRPr>
          </a:p>
        </p:txBody>
      </p:sp>
      <p:sp>
        <p:nvSpPr>
          <p:cNvPr id="419853" name="Rectangle 13"/>
          <p:cNvSpPr>
            <a:spLocks noChangeArrowheads="1"/>
          </p:cNvSpPr>
          <p:nvPr/>
        </p:nvSpPr>
        <p:spPr bwMode="auto">
          <a:xfrm>
            <a:off x="2971800" y="2971800"/>
            <a:ext cx="4953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latin typeface="Tahoma" pitchFamily="34" charset="0"/>
            </a:endParaRPr>
          </a:p>
        </p:txBody>
      </p:sp>
      <p:sp>
        <p:nvSpPr>
          <p:cNvPr id="419854" name="Rectangle 14"/>
          <p:cNvSpPr>
            <a:spLocks noChangeArrowheads="1"/>
          </p:cNvSpPr>
          <p:nvPr/>
        </p:nvSpPr>
        <p:spPr bwMode="auto">
          <a:xfrm>
            <a:off x="2971800" y="3200400"/>
            <a:ext cx="4953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latin typeface="Tahoma" pitchFamily="34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12750" y="4037013"/>
            <a:ext cx="7842250" cy="2516187"/>
            <a:chOff x="288" y="2543"/>
            <a:chExt cx="4560" cy="1585"/>
          </a:xfrm>
        </p:grpSpPr>
        <p:sp>
          <p:nvSpPr>
            <p:cNvPr id="53339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4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b="0"/>
                <a:t>TDM</a:t>
              </a:r>
              <a:endParaRPr lang="fr-FR" altLang="el-GR" b="0"/>
            </a:p>
          </p:txBody>
        </p:sp>
        <p:sp>
          <p:nvSpPr>
            <p:cNvPr id="53340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341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b="0"/>
                <a:t>συχνότητα</a:t>
              </a:r>
              <a:endParaRPr lang="fr-FR" altLang="el-GR" b="0"/>
            </a:p>
          </p:txBody>
        </p:sp>
        <p:sp>
          <p:nvSpPr>
            <p:cNvPr id="53342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343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6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b="0"/>
                <a:t>χρόνος</a:t>
              </a:r>
              <a:endParaRPr lang="fr-FR" altLang="el-GR" b="0"/>
            </a:p>
          </p:txBody>
        </p:sp>
        <p:sp>
          <p:nvSpPr>
            <p:cNvPr id="53344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971800" y="5029200"/>
            <a:ext cx="4210050" cy="914400"/>
            <a:chOff x="1776" y="3168"/>
            <a:chExt cx="2448" cy="576"/>
          </a:xfrm>
        </p:grpSpPr>
        <p:sp>
          <p:nvSpPr>
            <p:cNvPr id="53334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53335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53336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53337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53338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219450" y="5029200"/>
            <a:ext cx="4210050" cy="914400"/>
            <a:chOff x="1920" y="3168"/>
            <a:chExt cx="2448" cy="576"/>
          </a:xfrm>
        </p:grpSpPr>
        <p:sp>
          <p:nvSpPr>
            <p:cNvPr id="53329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53330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53331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53332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53333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467100" y="5029200"/>
            <a:ext cx="4210050" cy="914400"/>
            <a:chOff x="2064" y="3168"/>
            <a:chExt cx="2448" cy="576"/>
          </a:xfrm>
        </p:grpSpPr>
        <p:sp>
          <p:nvSpPr>
            <p:cNvPr id="53324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53325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53326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53327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53328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714750" y="5029200"/>
            <a:ext cx="4210050" cy="914400"/>
            <a:chOff x="2208" y="3168"/>
            <a:chExt cx="2448" cy="576"/>
          </a:xfrm>
        </p:grpSpPr>
        <p:sp>
          <p:nvSpPr>
            <p:cNvPr id="53319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53320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53321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53322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53323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2971800" y="2743200"/>
            <a:ext cx="4953000" cy="457200"/>
            <a:chOff x="1776" y="1728"/>
            <a:chExt cx="2880" cy="288"/>
          </a:xfrm>
        </p:grpSpPr>
        <p:sp>
          <p:nvSpPr>
            <p:cNvPr id="53316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317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318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3219450" y="5029200"/>
            <a:ext cx="4457700" cy="914400"/>
            <a:chOff x="1920" y="3168"/>
            <a:chExt cx="2592" cy="576"/>
          </a:xfrm>
        </p:grpSpPr>
        <p:sp>
          <p:nvSpPr>
            <p:cNvPr id="53297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98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99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300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301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302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303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304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305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306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307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308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309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310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311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312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313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314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315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971800" y="2628900"/>
            <a:ext cx="4953000" cy="685800"/>
            <a:chOff x="1776" y="1656"/>
            <a:chExt cx="2880" cy="432"/>
          </a:xfrm>
        </p:grpSpPr>
        <p:sp>
          <p:nvSpPr>
            <p:cNvPr id="53293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94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95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96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3095625" y="5029200"/>
            <a:ext cx="4705350" cy="914400"/>
            <a:chOff x="1848" y="3168"/>
            <a:chExt cx="2736" cy="576"/>
          </a:xfrm>
        </p:grpSpPr>
        <p:sp>
          <p:nvSpPr>
            <p:cNvPr id="53273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74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75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76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77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78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79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80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81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82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83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84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85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86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87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88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89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90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91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92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3" name="Group 96"/>
          <p:cNvGrpSpPr>
            <a:grpSpLocks/>
          </p:cNvGrpSpPr>
          <p:nvPr/>
        </p:nvGrpSpPr>
        <p:grpSpPr bwMode="auto">
          <a:xfrm>
            <a:off x="5816600" y="1257300"/>
            <a:ext cx="2935288" cy="952500"/>
            <a:chOff x="3477" y="216"/>
            <a:chExt cx="1707" cy="600"/>
          </a:xfrm>
        </p:grpSpPr>
        <p:grpSp>
          <p:nvGrpSpPr>
            <p:cNvPr id="53266" name="Group 97"/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53268" name="Text Box 98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89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b="0"/>
                  <a:t>4 </a:t>
                </a:r>
                <a:r>
                  <a:rPr lang="el-GR" altLang="el-GR" b="0"/>
                  <a:t>χρήστες</a:t>
                </a:r>
                <a:endParaRPr lang="fr-FR" altLang="el-GR" b="0"/>
              </a:p>
            </p:txBody>
          </p:sp>
          <p:sp>
            <p:nvSpPr>
              <p:cNvPr id="53269" name="Rectangle 99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latin typeface="Tahoma" pitchFamily="34" charset="0"/>
                </a:endParaRPr>
              </a:p>
            </p:txBody>
          </p:sp>
          <p:sp>
            <p:nvSpPr>
              <p:cNvPr id="53270" name="Rectangle 100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latin typeface="Tahoma" pitchFamily="34" charset="0"/>
                </a:endParaRPr>
              </a:p>
            </p:txBody>
          </p:sp>
          <p:sp>
            <p:nvSpPr>
              <p:cNvPr id="53271" name="Rectangle 101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latin typeface="Tahoma" pitchFamily="34" charset="0"/>
                </a:endParaRPr>
              </a:p>
            </p:txBody>
          </p:sp>
          <p:sp>
            <p:nvSpPr>
              <p:cNvPr id="53272" name="Rectangle 102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latin typeface="Tahoma" pitchFamily="34" charset="0"/>
                </a:endParaRPr>
              </a:p>
            </p:txBody>
          </p:sp>
        </p:grpSp>
        <p:sp>
          <p:nvSpPr>
            <p:cNvPr id="53267" name="Text Box 103"/>
            <p:cNvSpPr txBox="1">
              <a:spLocks noChangeArrowheads="1"/>
            </p:cNvSpPr>
            <p:nvPr/>
          </p:nvSpPr>
          <p:spPr bwMode="auto">
            <a:xfrm>
              <a:off x="3480" y="216"/>
              <a:ext cx="11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b="0"/>
                <a:t>Παράδειγμα</a:t>
              </a:r>
              <a:r>
                <a:rPr lang="en-US" altLang="el-GR" b="0"/>
                <a:t>:</a:t>
              </a:r>
              <a:endParaRPr lang="fr-FR" altLang="el-GR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1" grpId="0" animBg="1"/>
      <p:bldP spid="419852" grpId="0" animBg="1"/>
      <p:bldP spid="419853" grpId="0" animBg="1"/>
      <p:bldP spid="41985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886" y="171451"/>
            <a:ext cx="8625114" cy="1238250"/>
          </a:xfrm>
        </p:spPr>
        <p:txBody>
          <a:bodyPr/>
          <a:lstStyle/>
          <a:p>
            <a:r>
              <a:rPr lang="el-GR" altLang="el-GR" dirty="0" err="1" smtClean="0"/>
              <a:t>Πολύπλεξη</a:t>
            </a:r>
            <a:r>
              <a:rPr lang="el-GR" altLang="el-GR" dirty="0" smtClean="0"/>
              <a:t> Διαχωρισμού Συχνότητας (</a:t>
            </a:r>
            <a:r>
              <a:rPr lang="en-US" altLang="el-GR" dirty="0" smtClean="0"/>
              <a:t>Frequency Division Multiplexing</a:t>
            </a:r>
            <a:r>
              <a:rPr lang="el-GR" altLang="el-GR" dirty="0" smtClean="0"/>
              <a:t> –</a:t>
            </a:r>
            <a:r>
              <a:rPr lang="en-US" altLang="el-GR" dirty="0" smtClean="0"/>
              <a:t> FDM)</a:t>
            </a:r>
          </a:p>
        </p:txBody>
      </p:sp>
      <p:pic>
        <p:nvPicPr>
          <p:cNvPr id="52227" name="Picture 4" descr="2-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454150"/>
            <a:ext cx="5741987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60500" y="4945063"/>
            <a:ext cx="7958138" cy="1930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en-US" altLang="el-GR" dirty="0" smtClean="0"/>
              <a:t>(</a:t>
            </a:r>
            <a:r>
              <a:rPr lang="el-GR" altLang="el-GR" dirty="0" smtClean="0"/>
              <a:t>α</a:t>
            </a:r>
            <a:r>
              <a:rPr lang="en-US" altLang="el-GR" dirty="0" smtClean="0"/>
              <a:t>)</a:t>
            </a:r>
            <a:r>
              <a:rPr lang="el-GR" altLang="el-GR" dirty="0" smtClean="0"/>
              <a:t> Τα αρχικά εύρη ζώνης</a:t>
            </a:r>
            <a:endParaRPr lang="en-US" altLang="el-GR" dirty="0" smtClean="0"/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en-US" altLang="el-GR" dirty="0" smtClean="0"/>
              <a:t>(</a:t>
            </a:r>
            <a:r>
              <a:rPr lang="el-GR" altLang="el-GR" dirty="0" smtClean="0"/>
              <a:t>β</a:t>
            </a:r>
            <a:r>
              <a:rPr lang="en-US" altLang="el-GR" dirty="0" smtClean="0"/>
              <a:t>) </a:t>
            </a:r>
            <a:r>
              <a:rPr lang="el-GR" altLang="el-GR" dirty="0" smtClean="0"/>
              <a:t>Τα εύρη ζώνης </a:t>
            </a:r>
            <a:r>
              <a:rPr lang="el-GR" altLang="el-GR" dirty="0" smtClean="0">
                <a:solidFill>
                  <a:schemeClr val="hlink"/>
                </a:solidFill>
              </a:rPr>
              <a:t>μετατοπισμένα</a:t>
            </a:r>
            <a:r>
              <a:rPr lang="el-GR" altLang="el-GR" dirty="0" smtClean="0"/>
              <a:t> ως προς συχνότητα</a:t>
            </a:r>
            <a:endParaRPr lang="en-US" altLang="el-GR" dirty="0" smtClean="0"/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en-US" altLang="el-GR" dirty="0" smtClean="0"/>
              <a:t>(</a:t>
            </a:r>
            <a:r>
              <a:rPr lang="el-GR" altLang="el-GR" smtClean="0"/>
              <a:t>γ</a:t>
            </a:r>
            <a:r>
              <a:rPr lang="en-US" altLang="el-GR" smtClean="0"/>
              <a:t>) </a:t>
            </a:r>
            <a:r>
              <a:rPr lang="en-US" altLang="el-GR" dirty="0" smtClean="0"/>
              <a:t>To </a:t>
            </a:r>
            <a:r>
              <a:rPr lang="el-GR" altLang="el-GR" dirty="0" err="1" smtClean="0">
                <a:solidFill>
                  <a:schemeClr val="hlink"/>
                </a:solidFill>
              </a:rPr>
              <a:t>πολυπλεγμένο</a:t>
            </a:r>
            <a:r>
              <a:rPr lang="el-GR" altLang="el-GR" dirty="0" smtClean="0">
                <a:solidFill>
                  <a:schemeClr val="hlink"/>
                </a:solidFill>
              </a:rPr>
              <a:t> (</a:t>
            </a:r>
            <a:r>
              <a:rPr lang="en-US" altLang="el-GR" dirty="0" smtClean="0">
                <a:solidFill>
                  <a:schemeClr val="hlink"/>
                </a:solidFill>
              </a:rPr>
              <a:t>multiplexed</a:t>
            </a:r>
            <a:r>
              <a:rPr lang="el-GR" altLang="el-GR" dirty="0" smtClean="0">
                <a:solidFill>
                  <a:schemeClr val="hlink"/>
                </a:solidFill>
              </a:rPr>
              <a:t>)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κανάλι</a:t>
            </a:r>
            <a:endParaRPr lang="en-US" altLang="el-GR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Πολύπλεξη</a:t>
            </a:r>
            <a:r>
              <a:rPr lang="el-GR" altLang="el-GR" dirty="0" smtClean="0"/>
              <a:t> Διαχωρισμού Χρόνου (</a:t>
            </a:r>
            <a:r>
              <a:rPr lang="en-US" altLang="el-GR" dirty="0" smtClean="0"/>
              <a:t>Time Division Multiplexing – TDM)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1293813" y="5343525"/>
            <a:ext cx="82105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l-GR" altLang="el-GR" b="0"/>
              <a:t>Ο </a:t>
            </a:r>
            <a:r>
              <a:rPr lang="el-GR" altLang="el-GR" b="0">
                <a:solidFill>
                  <a:schemeClr val="hlink"/>
                </a:solidFill>
              </a:rPr>
              <a:t>φορέας (</a:t>
            </a:r>
            <a:r>
              <a:rPr lang="en-US" altLang="el-GR" b="0">
                <a:solidFill>
                  <a:schemeClr val="hlink"/>
                </a:solidFill>
              </a:rPr>
              <a:t>carrier</a:t>
            </a:r>
            <a:r>
              <a:rPr lang="el-GR" altLang="el-GR" b="0">
                <a:solidFill>
                  <a:schemeClr val="hlink"/>
                </a:solidFill>
              </a:rPr>
              <a:t>)</a:t>
            </a:r>
            <a:r>
              <a:rPr lang="en-US" altLang="el-GR" b="0">
                <a:solidFill>
                  <a:schemeClr val="hlink"/>
                </a:solidFill>
              </a:rPr>
              <a:t> </a:t>
            </a:r>
            <a:r>
              <a:rPr lang="en-US" altLang="el-GR" b="0"/>
              <a:t>T1 (1.544 Mbps)</a:t>
            </a:r>
            <a:r>
              <a:rPr lang="el-GR" altLang="el-GR" b="0"/>
              <a:t> = 193 </a:t>
            </a:r>
            <a:r>
              <a:rPr lang="en-US" altLang="el-GR" b="0"/>
              <a:t>bit/</a:t>
            </a:r>
            <a:r>
              <a:rPr lang="el-GR" altLang="el-GR" b="0"/>
              <a:t>δείγμα</a:t>
            </a:r>
            <a:r>
              <a:rPr lang="en-US" altLang="el-GR" b="0"/>
              <a:t> </a:t>
            </a:r>
            <a:r>
              <a:rPr lang="el-GR" altLang="el-GR" b="0"/>
              <a:t>* </a:t>
            </a:r>
            <a:r>
              <a:rPr lang="en-US" altLang="el-GR" b="0"/>
              <a:t>8000 </a:t>
            </a:r>
            <a:r>
              <a:rPr lang="el-GR" altLang="el-GR" b="0"/>
              <a:t>δείγματα/</a:t>
            </a:r>
            <a:r>
              <a:rPr lang="en-US" altLang="el-GR" b="0"/>
              <a:t>sec</a:t>
            </a:r>
            <a:r>
              <a:rPr lang="el-GR" altLang="el-GR" b="0"/>
              <a:t> (1 </a:t>
            </a:r>
            <a:r>
              <a:rPr lang="en-US" altLang="el-GR" b="0"/>
              <a:t>sec / 125</a:t>
            </a:r>
            <a:r>
              <a:rPr lang="el-GR" altLang="el-GR" b="0"/>
              <a:t> μ</a:t>
            </a:r>
            <a:r>
              <a:rPr lang="en-US" altLang="el-GR" b="0"/>
              <a:t>sec)</a:t>
            </a:r>
          </a:p>
        </p:txBody>
      </p:sp>
      <p:grpSp>
        <p:nvGrpSpPr>
          <p:cNvPr id="54276" name="Group 12"/>
          <p:cNvGrpSpPr>
            <a:grpSpLocks/>
          </p:cNvGrpSpPr>
          <p:nvPr/>
        </p:nvGrpSpPr>
        <p:grpSpPr bwMode="auto">
          <a:xfrm>
            <a:off x="1377950" y="1609725"/>
            <a:ext cx="7999413" cy="3767138"/>
            <a:chOff x="868" y="1014"/>
            <a:chExt cx="5039" cy="2373"/>
          </a:xfrm>
        </p:grpSpPr>
        <p:pic>
          <p:nvPicPr>
            <p:cNvPr id="54277" name="Picture 3" descr="2-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" y="1014"/>
              <a:ext cx="5039" cy="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78" name="Text Box 6"/>
            <p:cNvSpPr txBox="1">
              <a:spLocks noChangeArrowheads="1"/>
            </p:cNvSpPr>
            <p:nvPr/>
          </p:nvSpPr>
          <p:spPr bwMode="auto">
            <a:xfrm>
              <a:off x="2358" y="1108"/>
              <a:ext cx="1143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400">
                  <a:latin typeface="Tahoma" pitchFamily="34" charset="0"/>
                </a:rPr>
                <a:t>Πλαίσιο 193 </a:t>
              </a:r>
              <a:r>
                <a:rPr lang="en-US" altLang="el-GR" sz="1400">
                  <a:latin typeface="Tahoma" pitchFamily="34" charset="0"/>
                </a:rPr>
                <a:t>bit /</a:t>
              </a:r>
            </a:p>
          </p:txBody>
        </p:sp>
        <p:sp>
          <p:nvSpPr>
            <p:cNvPr id="54279" name="Text Box 7"/>
            <p:cNvSpPr txBox="1">
              <a:spLocks noChangeArrowheads="1"/>
            </p:cNvSpPr>
            <p:nvPr/>
          </p:nvSpPr>
          <p:spPr bwMode="auto">
            <a:xfrm>
              <a:off x="2673" y="2793"/>
              <a:ext cx="1065" cy="5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400">
                  <a:latin typeface="Tahoma" pitchFamily="34" charset="0"/>
                </a:rPr>
                <a:t>7 bits </a:t>
              </a:r>
              <a:r>
                <a:rPr lang="el-GR" altLang="el-GR" sz="1400">
                  <a:latin typeface="Tahoma" pitchFamily="34" charset="0"/>
                </a:rPr>
                <a:t>δεδομένων ανά κανάλι ανά δείγμα</a:t>
              </a:r>
              <a:endParaRPr lang="en-US" altLang="el-GR" sz="1400">
                <a:latin typeface="Tahoma" pitchFamily="34" charset="0"/>
              </a:endParaRPr>
            </a:p>
          </p:txBody>
        </p:sp>
        <p:sp>
          <p:nvSpPr>
            <p:cNvPr id="54280" name="Text Box 9"/>
            <p:cNvSpPr txBox="1">
              <a:spLocks noChangeArrowheads="1"/>
            </p:cNvSpPr>
            <p:nvPr/>
          </p:nvSpPr>
          <p:spPr bwMode="auto">
            <a:xfrm>
              <a:off x="3793" y="2750"/>
              <a:ext cx="900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400">
                  <a:latin typeface="Tahoma" pitchFamily="34" charset="0"/>
                </a:rPr>
                <a:t>Το </a:t>
              </a:r>
              <a:r>
                <a:rPr lang="en-US" altLang="el-GR" sz="1400">
                  <a:latin typeface="Tahoma" pitchFamily="34" charset="0"/>
                </a:rPr>
                <a:t>bit 8 </a:t>
              </a:r>
              <a:r>
                <a:rPr lang="el-GR" altLang="el-GR" sz="1400">
                  <a:latin typeface="Tahoma" pitchFamily="34" charset="0"/>
                </a:rPr>
                <a:t>για σηματοδοσία</a:t>
              </a:r>
              <a:endParaRPr lang="en-US" altLang="el-GR" sz="1400">
                <a:latin typeface="Tahoma" pitchFamily="34" charset="0"/>
              </a:endParaRPr>
            </a:p>
          </p:txBody>
        </p:sp>
        <p:sp>
          <p:nvSpPr>
            <p:cNvPr id="54281" name="Text Box 10"/>
            <p:cNvSpPr txBox="1">
              <a:spLocks noChangeArrowheads="1"/>
            </p:cNvSpPr>
            <p:nvPr/>
          </p:nvSpPr>
          <p:spPr bwMode="auto">
            <a:xfrm>
              <a:off x="1250" y="2760"/>
              <a:ext cx="794" cy="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400">
                  <a:latin typeface="Tahoma" pitchFamily="34" charset="0"/>
                </a:rPr>
                <a:t>Το </a:t>
              </a:r>
              <a:r>
                <a:rPr lang="en-US" altLang="el-GR" sz="1400">
                  <a:latin typeface="Tahoma" pitchFamily="34" charset="0"/>
                </a:rPr>
                <a:t>bit 1 </a:t>
              </a:r>
              <a:r>
                <a:rPr lang="el-GR" altLang="el-GR" sz="1400">
                  <a:latin typeface="Tahoma" pitchFamily="34" charset="0"/>
                </a:rPr>
                <a:t>κωδικός πλαισίου</a:t>
              </a:r>
              <a:endParaRPr lang="en-US" altLang="el-GR" sz="1400"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dirty="0" err="1" smtClean="0"/>
              <a:t>Πολύπλεξη</a:t>
            </a:r>
            <a:r>
              <a:rPr lang="el-GR" altLang="el-GR" sz="3200" dirty="0" smtClean="0"/>
              <a:t> Διαχωρισμού Μήκους Κύματος (</a:t>
            </a:r>
            <a:r>
              <a:rPr lang="en-US" altLang="el-GR" sz="3200" dirty="0" smtClean="0"/>
              <a:t>Wavelength Division Multiplexing – WDM)</a:t>
            </a:r>
          </a:p>
        </p:txBody>
      </p:sp>
      <p:pic>
        <p:nvPicPr>
          <p:cNvPr id="64515" name="Picture 6" descr="2-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824038"/>
            <a:ext cx="78597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914" y="228600"/>
            <a:ext cx="8316686" cy="1143000"/>
          </a:xfrm>
        </p:spPr>
        <p:txBody>
          <a:bodyPr/>
          <a:lstStyle/>
          <a:p>
            <a:r>
              <a:rPr lang="el-GR" altLang="el-GR" dirty="0" smtClean="0"/>
              <a:t>Μεταγωγή Κυκλώματος εναντίον Μεταγωγής Πακέτου</a:t>
            </a:r>
            <a:endParaRPr lang="en-US" altLang="el-GR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7850" y="2208213"/>
            <a:ext cx="3868738" cy="4178073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altLang="el-GR" sz="2400" dirty="0" smtClean="0"/>
              <a:t>1 Mbit link</a:t>
            </a:r>
          </a:p>
          <a:p>
            <a:pPr>
              <a:lnSpc>
                <a:spcPct val="75000"/>
              </a:lnSpc>
              <a:spcBef>
                <a:spcPts val="900"/>
              </a:spcBef>
              <a:spcAft>
                <a:spcPts val="0"/>
              </a:spcAft>
            </a:pPr>
            <a:r>
              <a:rPr lang="el-GR" altLang="el-GR" sz="2400" dirty="0" smtClean="0"/>
              <a:t>Κάθε χρήστης</a:t>
            </a:r>
            <a:r>
              <a:rPr lang="en-US" altLang="el-GR" sz="2400" dirty="0" smtClean="0"/>
              <a:t>: </a:t>
            </a:r>
          </a:p>
          <a:p>
            <a:pPr lvl="1">
              <a:lnSpc>
                <a:spcPct val="750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altLang="el-GR" sz="2000" dirty="0" smtClean="0"/>
              <a:t>100 kbps </a:t>
            </a:r>
            <a:r>
              <a:rPr lang="el-GR" altLang="el-GR" sz="2000" dirty="0" smtClean="0"/>
              <a:t>όταν μεταδίδει</a:t>
            </a:r>
            <a:endParaRPr lang="en-US" altLang="el-GR" sz="2000" dirty="0" smtClean="0"/>
          </a:p>
          <a:p>
            <a:pPr lvl="1">
              <a:spcBef>
                <a:spcPts val="900"/>
              </a:spcBef>
              <a:spcAft>
                <a:spcPts val="0"/>
              </a:spcAft>
            </a:pPr>
            <a:r>
              <a:rPr lang="el-GR" altLang="el-GR" sz="2000" dirty="0" smtClean="0"/>
              <a:t>Μεταδίδει</a:t>
            </a:r>
            <a:r>
              <a:rPr lang="en-US" altLang="el-GR" sz="2000" dirty="0" smtClean="0"/>
              <a:t> 10% </a:t>
            </a:r>
            <a:r>
              <a:rPr lang="el-GR" altLang="el-GR" sz="2000" dirty="0" smtClean="0"/>
              <a:t>του χρόνου</a:t>
            </a:r>
            <a:endParaRPr lang="en-US" altLang="el-GR" sz="2000" dirty="0" smtClean="0"/>
          </a:p>
          <a:p>
            <a:pPr>
              <a:lnSpc>
                <a:spcPct val="75000"/>
              </a:lnSpc>
              <a:spcBef>
                <a:spcPts val="900"/>
              </a:spcBef>
              <a:spcAft>
                <a:spcPts val="0"/>
              </a:spcAft>
            </a:pPr>
            <a:r>
              <a:rPr lang="el-GR" altLang="el-GR" sz="2400" dirty="0" smtClean="0"/>
              <a:t>Μεταγωγή Κυκλώματος</a:t>
            </a:r>
            <a:r>
              <a:rPr lang="en-US" altLang="el-GR" sz="2400" dirty="0" smtClean="0"/>
              <a:t>: </a:t>
            </a:r>
          </a:p>
          <a:p>
            <a:pPr lvl="1">
              <a:lnSpc>
                <a:spcPct val="750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altLang="el-GR" sz="2000" dirty="0" smtClean="0"/>
              <a:t>10 </a:t>
            </a:r>
            <a:r>
              <a:rPr lang="el-GR" altLang="el-GR" sz="2000" dirty="0" smtClean="0"/>
              <a:t>χρήστες</a:t>
            </a:r>
            <a:endParaRPr lang="en-US" altLang="el-GR" sz="2000" dirty="0" smtClean="0"/>
          </a:p>
          <a:p>
            <a:pPr>
              <a:lnSpc>
                <a:spcPct val="75000"/>
              </a:lnSpc>
              <a:spcBef>
                <a:spcPts val="900"/>
              </a:spcBef>
              <a:spcAft>
                <a:spcPts val="0"/>
              </a:spcAft>
            </a:pPr>
            <a:r>
              <a:rPr lang="el-GR" altLang="el-GR" sz="2400" dirty="0" smtClean="0"/>
              <a:t>Μεταγωγή Πακέτου</a:t>
            </a:r>
            <a:r>
              <a:rPr lang="en-US" altLang="el-GR" sz="2400" dirty="0" smtClean="0"/>
              <a:t>:</a:t>
            </a:r>
          </a:p>
          <a:p>
            <a:pPr lvl="1">
              <a:spcBef>
                <a:spcPts val="900"/>
              </a:spcBef>
              <a:spcAft>
                <a:spcPts val="0"/>
              </a:spcAft>
            </a:pPr>
            <a:r>
              <a:rPr lang="el-GR" altLang="el-GR" sz="2000" dirty="0" smtClean="0"/>
              <a:t>Με </a:t>
            </a:r>
            <a:r>
              <a:rPr lang="en-US" altLang="el-GR" sz="2000" dirty="0" smtClean="0"/>
              <a:t>35 </a:t>
            </a:r>
            <a:r>
              <a:rPr lang="el-GR" altLang="el-GR" sz="2000" dirty="0" smtClean="0"/>
              <a:t>χρήστες</a:t>
            </a:r>
            <a:r>
              <a:rPr lang="en-US" altLang="el-GR" sz="2000" dirty="0" smtClean="0"/>
              <a:t>, </a:t>
            </a:r>
            <a:r>
              <a:rPr lang="el-GR" altLang="el-GR" sz="2000" dirty="0" smtClean="0"/>
              <a:t>πιθανότητα</a:t>
            </a:r>
            <a:r>
              <a:rPr lang="en-US" altLang="el-GR" sz="2000" dirty="0" smtClean="0"/>
              <a:t> &gt; 10 </a:t>
            </a:r>
            <a:r>
              <a:rPr lang="el-GR" altLang="el-GR" sz="2000" dirty="0" smtClean="0"/>
              <a:t>ενεργοί μικρότερη από </a:t>
            </a:r>
            <a:r>
              <a:rPr lang="en-US" altLang="el-GR" sz="2000" dirty="0" smtClean="0"/>
              <a:t>.0004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9763" y="1408113"/>
            <a:ext cx="8755062" cy="8350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  <a:buFont typeface="Braggadocio"/>
              <a:buNone/>
            </a:pPr>
            <a:r>
              <a:rPr lang="el-GR" altLang="el-GR" sz="2400" smtClean="0"/>
              <a:t>	Η </a:t>
            </a:r>
            <a:r>
              <a:rPr lang="el-GR" altLang="el-GR" sz="2400" smtClean="0">
                <a:solidFill>
                  <a:srgbClr val="FF0000"/>
                </a:solidFill>
              </a:rPr>
              <a:t>μεταγωγή πακέτου </a:t>
            </a:r>
            <a:r>
              <a:rPr lang="el-GR" altLang="el-GR" sz="2400" smtClean="0"/>
              <a:t>επιτρέπει σε περισσότερους χρήστες να χρησιμοποιούν το δίκτυο</a:t>
            </a:r>
            <a:r>
              <a:rPr lang="en-US" altLang="el-GR" sz="2400" smtClean="0"/>
              <a:t>!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5014913" y="3028950"/>
            <a:ext cx="3302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latin typeface="Tahoma" pitchFamily="34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5014913" y="4629150"/>
            <a:ext cx="3302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latin typeface="Tahoma" pitchFamily="34" charset="0"/>
            </a:endParaRPr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5345113" y="3333750"/>
            <a:ext cx="90805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6253163" y="3790950"/>
            <a:ext cx="220821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6253163" y="3943350"/>
            <a:ext cx="220821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 flipV="1">
            <a:off x="5427663" y="3943350"/>
            <a:ext cx="8255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4222750" y="3627438"/>
            <a:ext cx="1627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0">
                <a:solidFill>
                  <a:schemeClr val="accent2"/>
                </a:solidFill>
                <a:latin typeface="Comic Sans MS" pitchFamily="66" charset="0"/>
              </a:rPr>
              <a:t>N </a:t>
            </a:r>
            <a:r>
              <a:rPr lang="el-GR" altLang="el-GR" b="0">
                <a:solidFill>
                  <a:schemeClr val="accent2"/>
                </a:solidFill>
                <a:latin typeface="Comic Sans MS" pitchFamily="66" charset="0"/>
              </a:rPr>
              <a:t>χρήστες</a:t>
            </a:r>
            <a:endParaRPr lang="en-US" altLang="el-GR" b="0">
              <a:latin typeface="Times New Roman" pitchFamily="18" charset="0"/>
            </a:endParaRP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7688263" y="4075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0">
                <a:latin typeface="Comic Sans MS" pitchFamily="66" charset="0"/>
              </a:rPr>
              <a:t>1 Mbps link</a:t>
            </a:r>
            <a:endParaRPr lang="en-US" altLang="el-GR" b="0">
              <a:latin typeface="Times New Roman" pitchFamily="18" charset="0"/>
            </a:endParaRPr>
          </a:p>
        </p:txBody>
      </p:sp>
      <p:grpSp>
        <p:nvGrpSpPr>
          <p:cNvPr id="58381" name="Group 13"/>
          <p:cNvGrpSpPr>
            <a:grpSpLocks/>
          </p:cNvGrpSpPr>
          <p:nvPr/>
        </p:nvGrpSpPr>
        <p:grpSpPr bwMode="auto">
          <a:xfrm>
            <a:off x="6353175" y="3503613"/>
            <a:ext cx="1308100" cy="666750"/>
            <a:chOff x="4072" y="1331"/>
            <a:chExt cx="761" cy="420"/>
          </a:xfrm>
        </p:grpSpPr>
        <p:sp>
          <p:nvSpPr>
            <p:cNvPr id="58383" name="Oval 14"/>
            <p:cNvSpPr>
              <a:spLocks noChangeArrowheads="1"/>
            </p:cNvSpPr>
            <p:nvPr/>
          </p:nvSpPr>
          <p:spPr bwMode="auto">
            <a:xfrm>
              <a:off x="4072" y="1518"/>
              <a:ext cx="755" cy="233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58384" name="Rectangle 15"/>
            <p:cNvSpPr>
              <a:spLocks noChangeArrowheads="1"/>
            </p:cNvSpPr>
            <p:nvPr/>
          </p:nvSpPr>
          <p:spPr bwMode="auto">
            <a:xfrm>
              <a:off x="4072" y="1475"/>
              <a:ext cx="755" cy="16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b="0">
                <a:latin typeface="Times New Roman" pitchFamily="18" charset="0"/>
              </a:endParaRPr>
            </a:p>
          </p:txBody>
        </p:sp>
        <p:sp>
          <p:nvSpPr>
            <p:cNvPr id="58385" name="Oval 16"/>
            <p:cNvSpPr>
              <a:spLocks noChangeArrowheads="1"/>
            </p:cNvSpPr>
            <p:nvPr/>
          </p:nvSpPr>
          <p:spPr bwMode="auto">
            <a:xfrm>
              <a:off x="4078" y="1331"/>
              <a:ext cx="755" cy="271"/>
            </a:xfrm>
            <a:prstGeom prst="ellipse">
              <a:avLst/>
            </a:prstGeom>
            <a:solidFill>
              <a:schemeClr val="hlink"/>
            </a:solidFill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grpSp>
          <p:nvGrpSpPr>
            <p:cNvPr id="58386" name="Group 17"/>
            <p:cNvGrpSpPr>
              <a:grpSpLocks/>
            </p:cNvGrpSpPr>
            <p:nvPr/>
          </p:nvGrpSpPr>
          <p:grpSpPr bwMode="auto">
            <a:xfrm>
              <a:off x="4302" y="1410"/>
              <a:ext cx="314" cy="75"/>
              <a:chOff x="2208" y="2184"/>
              <a:chExt cx="176" cy="69"/>
            </a:xfrm>
          </p:grpSpPr>
          <p:grpSp>
            <p:nvGrpSpPr>
              <p:cNvPr id="58387" name="Group 18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58392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8393" name="Line 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8394" name="Line 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58388" name="Group 22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5838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8390" name="Line 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8391" name="Line 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sp>
        <p:nvSpPr>
          <p:cNvPr id="58382" name="Line 26"/>
          <p:cNvSpPr>
            <a:spLocks noChangeShapeType="1"/>
          </p:cNvSpPr>
          <p:nvPr/>
        </p:nvSpPr>
        <p:spPr bwMode="auto">
          <a:xfrm>
            <a:off x="7667625" y="3857625"/>
            <a:ext cx="185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85371" y="228600"/>
            <a:ext cx="8360229" cy="1143000"/>
          </a:xfrm>
        </p:spPr>
        <p:txBody>
          <a:bodyPr/>
          <a:lstStyle/>
          <a:p>
            <a:r>
              <a:rPr lang="el-GR" altLang="el-GR" dirty="0" smtClean="0"/>
              <a:t>Μεταγωγή Κυκλώματος εναντίον Μεταγωγής Πακέτου</a:t>
            </a:r>
            <a:endParaRPr lang="en-US" altLang="el-GR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3430" y="1633538"/>
            <a:ext cx="8383134" cy="48037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l-GR" altLang="el-GR" sz="2400" dirty="0" smtClean="0">
                <a:solidFill>
                  <a:schemeClr val="hlink"/>
                </a:solidFill>
              </a:rPr>
              <a:t>Μεταγωγή Πακέτου:</a:t>
            </a:r>
            <a:r>
              <a:rPr lang="el-GR" altLang="el-GR" sz="2400" dirty="0" smtClean="0"/>
              <a:t> Ιδανική για κίνηση με εξάρσεις</a:t>
            </a:r>
            <a:endParaRPr lang="en-US" altLang="el-GR" sz="2400" dirty="0" smtClean="0"/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l-GR" altLang="el-GR" sz="2000" dirty="0" smtClean="0"/>
              <a:t>διαμοιρασμός πόρων</a:t>
            </a:r>
            <a:endParaRPr lang="en-US" altLang="el-GR" sz="2000" dirty="0" smtClean="0"/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l-GR" altLang="el-GR" sz="2000" dirty="0" smtClean="0"/>
              <a:t>απλούστερο</a:t>
            </a:r>
            <a:r>
              <a:rPr lang="en-US" altLang="el-GR" sz="2000" dirty="0" smtClean="0"/>
              <a:t>, </a:t>
            </a:r>
            <a:r>
              <a:rPr lang="el-GR" altLang="el-GR" sz="2000" dirty="0" smtClean="0"/>
              <a:t>χωρίς εγκατάσταση κλήσης</a:t>
            </a:r>
            <a:endParaRPr lang="en-US" altLang="el-GR" sz="1800" dirty="0" smtClean="0"/>
          </a:p>
          <a:p>
            <a:pPr>
              <a:spcBef>
                <a:spcPts val="600"/>
              </a:spcBef>
            </a:pPr>
            <a:r>
              <a:rPr lang="el-GR" altLang="el-GR" sz="2400" dirty="0" smtClean="0">
                <a:solidFill>
                  <a:srgbClr val="FF0000"/>
                </a:solidFill>
              </a:rPr>
              <a:t>Μπορεί να δημιουργηθεί συμφόρηση (</a:t>
            </a:r>
            <a:r>
              <a:rPr lang="en-US" altLang="el-GR" sz="2400" dirty="0" smtClean="0">
                <a:solidFill>
                  <a:srgbClr val="FF0000"/>
                </a:solidFill>
              </a:rPr>
              <a:t>congestion):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καθυστέρηση και απώλεια πακέτων</a:t>
            </a:r>
            <a:endParaRPr lang="en-US" altLang="el-GR" sz="2400" dirty="0" smtClean="0"/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l-GR" altLang="el-GR" sz="2000" dirty="0" smtClean="0"/>
              <a:t>απαιτούνται πρωτόκολλα για αξιόπιστη μεταφορά δεδομένων</a:t>
            </a:r>
            <a:r>
              <a:rPr lang="en-US" altLang="el-GR" sz="2000" dirty="0" smtClean="0"/>
              <a:t>, </a:t>
            </a:r>
            <a:r>
              <a:rPr lang="el-GR" altLang="el-GR" sz="2000" dirty="0" smtClean="0"/>
              <a:t>έλεγχο συμφόρησης</a:t>
            </a:r>
            <a:endParaRPr lang="en-US" altLang="el-GR" sz="1800" dirty="0" smtClean="0"/>
          </a:p>
          <a:p>
            <a:pPr>
              <a:spcBef>
                <a:spcPts val="600"/>
              </a:spcBef>
            </a:pPr>
            <a:r>
              <a:rPr lang="el-GR" altLang="el-GR" sz="2400" dirty="0" smtClean="0">
                <a:solidFill>
                  <a:srgbClr val="FF0000"/>
                </a:solidFill>
              </a:rPr>
              <a:t>Ερώτηση</a:t>
            </a:r>
            <a:r>
              <a:rPr lang="en-US" altLang="el-GR" sz="2400" dirty="0" smtClean="0">
                <a:solidFill>
                  <a:srgbClr val="FF0000"/>
                </a:solidFill>
              </a:rPr>
              <a:t>: </a:t>
            </a:r>
            <a:r>
              <a:rPr lang="el-GR" altLang="el-GR" sz="2400" dirty="0" smtClean="0">
                <a:solidFill>
                  <a:srgbClr val="FF0000"/>
                </a:solidFill>
              </a:rPr>
              <a:t>Γίνεται το </a:t>
            </a:r>
            <a:r>
              <a:rPr lang="en-US" altLang="el-GR" sz="2400" dirty="0" smtClean="0">
                <a:solidFill>
                  <a:srgbClr val="FF0000"/>
                </a:solidFill>
              </a:rPr>
              <a:t>Internet </a:t>
            </a:r>
            <a:r>
              <a:rPr lang="el-GR" altLang="el-GR" sz="2400" dirty="0" smtClean="0">
                <a:solidFill>
                  <a:srgbClr val="FF0000"/>
                </a:solidFill>
              </a:rPr>
              <a:t>να παρέχει στις εφαρμογές υπηρεσίες αντίστοιχες της μεταγωγής κυκλώματος;</a:t>
            </a:r>
            <a:endParaRPr lang="en-US" altLang="el-GR" sz="2400" dirty="0" smtClean="0"/>
          </a:p>
          <a:p>
            <a:pPr lvl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</a:pPr>
            <a:r>
              <a:rPr lang="el-GR" altLang="el-GR" sz="2000" dirty="0" smtClean="0"/>
              <a:t>χρειάζονται </a:t>
            </a:r>
            <a:r>
              <a:rPr lang="el-GR" altLang="el-GR" sz="2000" dirty="0" smtClean="0">
                <a:solidFill>
                  <a:schemeClr val="hlink"/>
                </a:solidFill>
              </a:rPr>
              <a:t>εγγυήσεις εύρους ζώνης</a:t>
            </a:r>
            <a:r>
              <a:rPr lang="en-US" altLang="el-GR" sz="2000" dirty="0" smtClean="0"/>
              <a:t> </a:t>
            </a:r>
            <a:r>
              <a:rPr lang="el-GR" altLang="el-GR" sz="2000" dirty="0" smtClean="0"/>
              <a:t>για εφαρμογές ήχου</a:t>
            </a:r>
            <a:r>
              <a:rPr lang="en-US" altLang="el-GR" sz="2000" dirty="0" smtClean="0"/>
              <a:t> </a:t>
            </a:r>
            <a:r>
              <a:rPr lang="el-GR" altLang="el-GR" sz="2000" dirty="0" smtClean="0"/>
              <a:t>και </a:t>
            </a:r>
            <a:r>
              <a:rPr lang="en-US" altLang="el-GR" sz="2000" dirty="0" smtClean="0"/>
              <a:t>video</a:t>
            </a:r>
            <a:r>
              <a:rPr lang="el-GR" altLang="el-GR" sz="2000" dirty="0" smtClean="0"/>
              <a:t>, στην πράξη παραμένει ένα άλυτο πρόβλημα</a:t>
            </a:r>
            <a:endParaRPr lang="en-US" alt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18900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 txBox="1">
            <a:spLocks noChangeArrowheads="1"/>
          </p:cNvSpPr>
          <p:nvPr/>
        </p:nvSpPr>
        <p:spPr bwMode="auto">
          <a:xfrm>
            <a:off x="624114" y="1494970"/>
            <a:ext cx="8766630" cy="471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571500" indent="-571500" defTabSz="762000" eaLnBrk="1" hangingPunct="1">
              <a:spcBef>
                <a:spcPts val="600"/>
              </a:spcBef>
              <a:spcAft>
                <a:spcPts val="0"/>
              </a:spcAft>
              <a:buSzPct val="75000"/>
            </a:pPr>
            <a:r>
              <a:rPr lang="el-GR" altLang="el-GR" b="0" dirty="0" smtClean="0">
                <a:latin typeface="+mn-lt"/>
                <a:cs typeface="+mn-cs"/>
              </a:rPr>
              <a:t>Τα τελικά συστήματα συνδέονται στο </a:t>
            </a:r>
            <a:r>
              <a:rPr lang="en-US" altLang="el-GR" b="0" dirty="0" smtClean="0">
                <a:latin typeface="+mn-lt"/>
                <a:cs typeface="+mn-cs"/>
              </a:rPr>
              <a:t>Internet </a:t>
            </a:r>
            <a:r>
              <a:rPr lang="el-GR" altLang="el-GR" b="0" dirty="0" smtClean="0">
                <a:latin typeface="+mn-lt"/>
                <a:cs typeface="+mn-cs"/>
              </a:rPr>
              <a:t>μέσω </a:t>
            </a:r>
            <a:r>
              <a:rPr lang="en-US" altLang="el-GR" b="0" dirty="0" smtClean="0">
                <a:latin typeface="+mn-lt"/>
                <a:cs typeface="+mn-cs"/>
              </a:rPr>
              <a:t>ISPs </a:t>
            </a:r>
            <a:r>
              <a:rPr lang="el-GR" altLang="el-GR" b="0" dirty="0" smtClean="0">
                <a:latin typeface="+mn-lt"/>
                <a:cs typeface="+mn-cs"/>
              </a:rPr>
              <a:t>πρόσβασης </a:t>
            </a:r>
            <a:r>
              <a:rPr lang="en-US" altLang="el-GR" b="0" dirty="0" smtClean="0">
                <a:latin typeface="+mn-lt"/>
                <a:cs typeface="+mn-cs"/>
              </a:rPr>
              <a:t>(ISPs: Internet </a:t>
            </a:r>
            <a:r>
              <a:rPr lang="en-US" altLang="el-GR" b="0" dirty="0">
                <a:latin typeface="+mn-lt"/>
                <a:cs typeface="+mn-cs"/>
              </a:rPr>
              <a:t>Service Providers)</a:t>
            </a:r>
          </a:p>
          <a:p>
            <a:pPr marL="571500" lvl="1" indent="-571500" defTabSz="762000" eaLnBrk="1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ct val="75000"/>
              <a:buFont typeface="Braggadocio"/>
              <a:buChar char="—"/>
            </a:pPr>
            <a:r>
              <a:rPr lang="el-GR" altLang="el-GR" sz="2400" b="0" dirty="0" smtClean="0">
                <a:latin typeface="+mn-lt"/>
                <a:cs typeface="+mn-cs"/>
              </a:rPr>
              <a:t>Οικιακοί, εταιρικοί και Πανεπιστημιακοί </a:t>
            </a:r>
            <a:r>
              <a:rPr lang="en-US" altLang="el-GR" sz="2400" b="0" dirty="0" smtClean="0">
                <a:latin typeface="+mn-lt"/>
                <a:cs typeface="+mn-cs"/>
              </a:rPr>
              <a:t>ISPs</a:t>
            </a:r>
            <a:endParaRPr lang="en-US" altLang="el-GR" sz="2400" b="0" dirty="0">
              <a:latin typeface="+mn-lt"/>
              <a:cs typeface="+mn-cs"/>
            </a:endParaRPr>
          </a:p>
          <a:p>
            <a:pPr marL="571500" indent="-571500" defTabSz="762000" eaLnBrk="1" hangingPunct="1">
              <a:spcBef>
                <a:spcPts val="600"/>
              </a:spcBef>
              <a:spcAft>
                <a:spcPts val="0"/>
              </a:spcAft>
              <a:buSzPct val="75000"/>
            </a:pPr>
            <a:r>
              <a:rPr lang="el-GR" altLang="el-GR" b="0" dirty="0" smtClean="0">
                <a:latin typeface="+mn-lt"/>
                <a:cs typeface="+mn-cs"/>
              </a:rPr>
              <a:t>Οι </a:t>
            </a:r>
            <a:r>
              <a:rPr lang="en-US" altLang="el-GR" b="0" dirty="0" smtClean="0">
                <a:latin typeface="+mn-lt"/>
                <a:cs typeface="+mn-cs"/>
              </a:rPr>
              <a:t>ISPs </a:t>
            </a:r>
            <a:r>
              <a:rPr lang="el-GR" altLang="el-GR" b="0" dirty="0" smtClean="0">
                <a:latin typeface="+mn-lt"/>
                <a:cs typeface="+mn-cs"/>
              </a:rPr>
              <a:t>πρόσβασης πρέπει να </a:t>
            </a:r>
            <a:r>
              <a:rPr lang="el-GR" altLang="el-GR" b="0" dirty="0" smtClean="0">
                <a:solidFill>
                  <a:srgbClr val="FF0000"/>
                </a:solidFill>
                <a:latin typeface="+mn-lt"/>
                <a:cs typeface="+mn-cs"/>
              </a:rPr>
              <a:t>διασυνδέονται</a:t>
            </a:r>
            <a:r>
              <a:rPr lang="el-GR" altLang="el-GR" b="0" dirty="0" smtClean="0">
                <a:latin typeface="+mn-lt"/>
                <a:cs typeface="+mn-cs"/>
              </a:rPr>
              <a:t>, έτσι ώστε οποιοιδήποτε δύο κόμβοι να μπορούν να στείλουν πακέτα ο ένας στον άλλο</a:t>
            </a:r>
          </a:p>
          <a:p>
            <a:pPr marL="571500" indent="-571500" defTabSz="762000" eaLnBrk="1" hangingPunct="1">
              <a:spcBef>
                <a:spcPts val="600"/>
              </a:spcBef>
              <a:spcAft>
                <a:spcPts val="0"/>
              </a:spcAft>
              <a:buSzPct val="75000"/>
            </a:pPr>
            <a:r>
              <a:rPr lang="el-GR" altLang="el-GR" b="0" dirty="0" smtClean="0">
                <a:latin typeface="+mn-lt"/>
                <a:cs typeface="+mn-cs"/>
              </a:rPr>
              <a:t>Το προκύπτον δίκτυο των δικτύων είναι πολύ πολύπλοκο</a:t>
            </a:r>
            <a:endParaRPr lang="en-US" altLang="el-GR" b="0" dirty="0">
              <a:latin typeface="+mn-lt"/>
              <a:cs typeface="+mn-cs"/>
            </a:endParaRPr>
          </a:p>
          <a:p>
            <a:pPr marL="571500" lvl="1" indent="-571500" defTabSz="762000" eaLnBrk="1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ct val="75000"/>
              <a:buFont typeface="Braggadocio"/>
              <a:buChar char="—"/>
            </a:pPr>
            <a:r>
              <a:rPr lang="el-GR" altLang="el-GR" sz="2400" b="0" dirty="0" smtClean="0">
                <a:latin typeface="+mn-lt"/>
                <a:cs typeface="+mn-cs"/>
              </a:rPr>
              <a:t>Η εξέλιξη καθορίζεται από οικονομικά ζητήματα και εθνικές πολιτικές</a:t>
            </a:r>
            <a:endParaRPr lang="en-US" altLang="el-GR" sz="2400" b="0" dirty="0">
              <a:latin typeface="+mn-lt"/>
              <a:cs typeface="+mn-cs"/>
            </a:endParaRPr>
          </a:p>
          <a:p>
            <a:pPr marL="571500" indent="-571500" defTabSz="762000" eaLnBrk="1" hangingPunct="1">
              <a:spcBef>
                <a:spcPts val="600"/>
              </a:spcBef>
              <a:spcAft>
                <a:spcPts val="0"/>
              </a:spcAft>
              <a:buSzPct val="75000"/>
            </a:pPr>
            <a:r>
              <a:rPr lang="el-GR" altLang="el-GR" b="0" dirty="0" smtClean="0">
                <a:latin typeface="+mn-lt"/>
                <a:cs typeface="+mn-cs"/>
              </a:rPr>
              <a:t>Ας περιγράψουμε την τρέχουσα δομή του </a:t>
            </a:r>
            <a:r>
              <a:rPr lang="en-US" altLang="el-GR" b="0" dirty="0" smtClean="0">
                <a:latin typeface="+mn-lt"/>
                <a:cs typeface="+mn-cs"/>
              </a:rPr>
              <a:t>Internet </a:t>
            </a:r>
            <a:r>
              <a:rPr lang="el-GR" altLang="el-GR" b="0" dirty="0" smtClean="0">
                <a:latin typeface="+mn-lt"/>
                <a:cs typeface="+mn-cs"/>
              </a:rPr>
              <a:t>με μια προσέγγιση βήμα-βήμα</a:t>
            </a:r>
            <a:endParaRPr lang="en-US" altLang="el-GR" b="0" dirty="0">
              <a:latin typeface="+mn-lt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07211" y="290286"/>
            <a:ext cx="8351303" cy="97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b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l-GR" altLang="el-GR" b="0" kern="0" dirty="0" smtClean="0"/>
              <a:t>Δομή του </a:t>
            </a:r>
            <a:r>
              <a:rPr lang="en-US" altLang="el-GR" b="0" kern="0" dirty="0" smtClean="0"/>
              <a:t>Internet: </a:t>
            </a:r>
            <a:r>
              <a:rPr lang="el-GR" altLang="el-GR" b="0" kern="0" dirty="0" smtClean="0"/>
              <a:t>δίκτυο των δικτύων (Ι)</a:t>
            </a:r>
            <a:endParaRPr lang="en-US" altLang="el-GR" b="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71225" y="1073150"/>
            <a:ext cx="8628363" cy="906463"/>
          </a:xfrm>
        </p:spPr>
        <p:txBody>
          <a:bodyPr/>
          <a:lstStyle/>
          <a:p>
            <a:pPr marL="0" indent="0" eaLnBrk="1" hangingPunct="1">
              <a:buSzPct val="75000"/>
              <a:buFont typeface="Wingdings" pitchFamily="2" charset="2"/>
              <a:buNone/>
            </a:pPr>
            <a:r>
              <a:rPr lang="el-GR" altLang="el-GR" i="1" dirty="0" smtClean="0">
                <a:solidFill>
                  <a:srgbClr val="FF0000"/>
                </a:solidFill>
              </a:rPr>
              <a:t>Ερώτημα</a:t>
            </a:r>
            <a:r>
              <a:rPr lang="en-US" altLang="el-GR" i="1" dirty="0" smtClean="0">
                <a:solidFill>
                  <a:srgbClr val="FF0000"/>
                </a:solidFill>
              </a:rPr>
              <a:t>: </a:t>
            </a:r>
            <a:r>
              <a:rPr lang="el-GR" altLang="el-GR" dirty="0" smtClean="0"/>
              <a:t>με δεδομένη την ύπαρξη εκατομμυρίων </a:t>
            </a:r>
            <a:r>
              <a:rPr lang="en-US" altLang="el-GR" dirty="0" smtClean="0"/>
              <a:t>ISPs</a:t>
            </a:r>
            <a:r>
              <a:rPr lang="el-GR" altLang="el-GR" dirty="0" smtClean="0"/>
              <a:t> πρόσβασης (</a:t>
            </a:r>
            <a:r>
              <a:rPr lang="en-US" altLang="el-GR" dirty="0" smtClean="0"/>
              <a:t>access ISPs</a:t>
            </a:r>
            <a:r>
              <a:rPr lang="el-GR" altLang="el-GR" dirty="0" smtClean="0"/>
              <a:t>)</a:t>
            </a:r>
            <a:r>
              <a:rPr lang="en-US" altLang="el-GR" dirty="0" smtClean="0"/>
              <a:t>, </a:t>
            </a:r>
            <a:r>
              <a:rPr lang="el-GR" altLang="el-GR" dirty="0" smtClean="0"/>
              <a:t>πως αυτοί συνδέονται μεταξύ τους;</a:t>
            </a:r>
            <a:endParaRPr lang="en-US" altLang="el-GR" dirty="0" smtClean="0"/>
          </a:p>
          <a:p>
            <a:pPr marL="0" indent="0" eaLnBrk="1" hangingPunct="1">
              <a:buSzPct val="75000"/>
              <a:buFont typeface="Wingdings" pitchFamily="2" charset="2"/>
              <a:buNone/>
            </a:pPr>
            <a:endParaRPr lang="en-US" altLang="el-GR" dirty="0" smtClean="0"/>
          </a:p>
        </p:txBody>
      </p:sp>
      <p:grpSp>
        <p:nvGrpSpPr>
          <p:cNvPr id="39941" name="Group 5"/>
          <p:cNvGrpSpPr>
            <a:grpSpLocks/>
          </p:cNvGrpSpPr>
          <p:nvPr/>
        </p:nvGrpSpPr>
        <p:grpSpPr bwMode="auto">
          <a:xfrm>
            <a:off x="509588" y="1849438"/>
            <a:ext cx="9107487" cy="4559300"/>
            <a:chOff x="175047" y="1905661"/>
            <a:chExt cx="8404889" cy="4559691"/>
          </a:xfrm>
        </p:grpSpPr>
        <p:grpSp>
          <p:nvGrpSpPr>
            <p:cNvPr id="39942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37040" cy="418253"/>
              <a:chOff x="3053396" y="4304255"/>
              <a:chExt cx="637040" cy="418253"/>
            </a:xfrm>
          </p:grpSpPr>
          <p:sp>
            <p:nvSpPr>
              <p:cNvPr id="3999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995" name="TextBox 1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39943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37040" cy="418253"/>
              <a:chOff x="3053396" y="4304255"/>
              <a:chExt cx="637040" cy="418253"/>
            </a:xfrm>
          </p:grpSpPr>
          <p:sp>
            <p:nvSpPr>
              <p:cNvPr id="3999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993" name="TextBox 133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39944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37040" cy="418253"/>
              <a:chOff x="3053396" y="4304255"/>
              <a:chExt cx="637040" cy="418253"/>
            </a:xfrm>
          </p:grpSpPr>
          <p:sp>
            <p:nvSpPr>
              <p:cNvPr id="3999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991" name="TextBox 137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39945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37040" cy="418253"/>
              <a:chOff x="3053396" y="4304255"/>
              <a:chExt cx="637040" cy="418253"/>
            </a:xfrm>
          </p:grpSpPr>
          <p:sp>
            <p:nvSpPr>
              <p:cNvPr id="3998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989" name="TextBox 140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39946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37040" cy="418253"/>
              <a:chOff x="3053396" y="4304255"/>
              <a:chExt cx="637040" cy="418253"/>
            </a:xfrm>
          </p:grpSpPr>
          <p:sp>
            <p:nvSpPr>
              <p:cNvPr id="3998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987" name="TextBox 143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39947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37040" cy="418253"/>
              <a:chOff x="3053396" y="4304255"/>
              <a:chExt cx="637040" cy="418253"/>
            </a:xfrm>
          </p:grpSpPr>
          <p:sp>
            <p:nvSpPr>
              <p:cNvPr id="3998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985" name="TextBox 146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39948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37040" cy="418253"/>
              <a:chOff x="3053396" y="4304255"/>
              <a:chExt cx="637040" cy="418253"/>
            </a:xfrm>
          </p:grpSpPr>
          <p:sp>
            <p:nvSpPr>
              <p:cNvPr id="3998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983" name="TextBox 149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39949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37040" cy="418253"/>
              <a:chOff x="3053396" y="4304255"/>
              <a:chExt cx="637040" cy="418253"/>
            </a:xfrm>
          </p:grpSpPr>
          <p:sp>
            <p:nvSpPr>
              <p:cNvPr id="3998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981" name="TextBox 152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39950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37040" cy="418253"/>
              <a:chOff x="3053396" y="4304255"/>
              <a:chExt cx="637040" cy="418253"/>
            </a:xfrm>
          </p:grpSpPr>
          <p:sp>
            <p:nvSpPr>
              <p:cNvPr id="3997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979" name="TextBox 155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39951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37040" cy="418253"/>
              <a:chOff x="3053396" y="4304255"/>
              <a:chExt cx="637040" cy="418253"/>
            </a:xfrm>
          </p:grpSpPr>
          <p:sp>
            <p:nvSpPr>
              <p:cNvPr id="3997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977" name="TextBox 158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39952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37040" cy="418253"/>
              <a:chOff x="3053396" y="4304255"/>
              <a:chExt cx="637040" cy="418253"/>
            </a:xfrm>
          </p:grpSpPr>
          <p:sp>
            <p:nvSpPr>
              <p:cNvPr id="3997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975" name="TextBox 162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39953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37040" cy="418253"/>
              <a:chOff x="3053396" y="4304255"/>
              <a:chExt cx="637040" cy="418253"/>
            </a:xfrm>
          </p:grpSpPr>
          <p:sp>
            <p:nvSpPr>
              <p:cNvPr id="3997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973" name="TextBox 165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39954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37040" cy="418253"/>
              <a:chOff x="3053396" y="4304255"/>
              <a:chExt cx="637040" cy="418253"/>
            </a:xfrm>
          </p:grpSpPr>
          <p:sp>
            <p:nvSpPr>
              <p:cNvPr id="3997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971" name="TextBox 168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39955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37040" cy="418253"/>
              <a:chOff x="3053396" y="4304255"/>
              <a:chExt cx="637040" cy="418253"/>
            </a:xfrm>
          </p:grpSpPr>
          <p:sp>
            <p:nvSpPr>
              <p:cNvPr id="3996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969" name="TextBox 171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39956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37040" cy="418253"/>
              <a:chOff x="3053396" y="4304255"/>
              <a:chExt cx="637040" cy="418253"/>
            </a:xfrm>
          </p:grpSpPr>
          <p:sp>
            <p:nvSpPr>
              <p:cNvPr id="3996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967" name="TextBox 174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39957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37040" cy="418253"/>
              <a:chOff x="3053396" y="4304255"/>
              <a:chExt cx="637040" cy="418253"/>
            </a:xfrm>
          </p:grpSpPr>
          <p:sp>
            <p:nvSpPr>
              <p:cNvPr id="3996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965" name="TextBox 177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sp>
          <p:nvSpPr>
            <p:cNvPr id="39958" name="TextBox 4"/>
            <p:cNvSpPr txBox="1">
              <a:spLocks noChangeArrowheads="1"/>
            </p:cNvSpPr>
            <p:nvPr/>
          </p:nvSpPr>
          <p:spPr bwMode="auto">
            <a:xfrm rot="1053502">
              <a:off x="5164446" y="1955780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39959" name="TextBox 179"/>
            <p:cNvSpPr txBox="1">
              <a:spLocks noChangeArrowheads="1"/>
            </p:cNvSpPr>
            <p:nvPr/>
          </p:nvSpPr>
          <p:spPr bwMode="auto">
            <a:xfrm rot="2829263">
              <a:off x="7429479" y="3449157"/>
              <a:ext cx="543781" cy="482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39960" name="TextBox 180"/>
            <p:cNvSpPr txBox="1">
              <a:spLocks noChangeArrowheads="1"/>
            </p:cNvSpPr>
            <p:nvPr/>
          </p:nvSpPr>
          <p:spPr bwMode="auto">
            <a:xfrm rot="9845918">
              <a:off x="6119187" y="5942092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39961" name="TextBox 181"/>
            <p:cNvSpPr txBox="1">
              <a:spLocks noChangeArrowheads="1"/>
            </p:cNvSpPr>
            <p:nvPr/>
          </p:nvSpPr>
          <p:spPr bwMode="auto">
            <a:xfrm rot="-9948738">
              <a:off x="1751732" y="5845449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39962" name="TextBox 182"/>
            <p:cNvSpPr txBox="1">
              <a:spLocks noChangeArrowheads="1"/>
            </p:cNvSpPr>
            <p:nvPr/>
          </p:nvSpPr>
          <p:spPr bwMode="auto">
            <a:xfrm rot="-4992697">
              <a:off x="144610" y="3559181"/>
              <a:ext cx="543781" cy="482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39963" name="TextBox 183"/>
            <p:cNvSpPr txBox="1">
              <a:spLocks noChangeArrowheads="1"/>
            </p:cNvSpPr>
            <p:nvPr/>
          </p:nvSpPr>
          <p:spPr bwMode="auto">
            <a:xfrm rot="-1017263">
              <a:off x="2351322" y="1905661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</p:grpSp>
      <p:sp>
        <p:nvSpPr>
          <p:cNvPr id="60" name="Rectangle 2"/>
          <p:cNvSpPr txBox="1">
            <a:spLocks noChangeArrowheads="1"/>
          </p:cNvSpPr>
          <p:nvPr/>
        </p:nvSpPr>
        <p:spPr bwMode="auto">
          <a:xfrm>
            <a:off x="807211" y="165100"/>
            <a:ext cx="8443017" cy="77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b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l-GR" altLang="el-GR" b="0" kern="0" dirty="0" smtClean="0"/>
              <a:t>Δομή του </a:t>
            </a:r>
            <a:r>
              <a:rPr lang="en-US" altLang="el-GR" b="0" kern="0" dirty="0" smtClean="0"/>
              <a:t>Internet: </a:t>
            </a:r>
            <a:r>
              <a:rPr lang="el-GR" altLang="el-GR" b="0" kern="0" dirty="0" smtClean="0"/>
              <a:t>δίκτυο των δικτύων (ΙΙ)</a:t>
            </a:r>
            <a:endParaRPr lang="en-US" altLang="el-GR" b="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07212" y="1073149"/>
            <a:ext cx="8592376" cy="901571"/>
          </a:xfrm>
        </p:spPr>
        <p:txBody>
          <a:bodyPr/>
          <a:lstStyle/>
          <a:p>
            <a:pPr marL="0" indent="0" eaLnBrk="1" hangingPunct="1">
              <a:buSzPct val="75000"/>
              <a:buFont typeface="Wingdings" pitchFamily="2" charset="2"/>
              <a:buNone/>
            </a:pPr>
            <a:r>
              <a:rPr lang="el-GR" altLang="el-GR" i="1" dirty="0" smtClean="0">
                <a:solidFill>
                  <a:srgbClr val="FF0000"/>
                </a:solidFill>
              </a:rPr>
              <a:t>Επιλογή</a:t>
            </a:r>
            <a:r>
              <a:rPr lang="en-US" altLang="el-GR" i="1" dirty="0" smtClean="0">
                <a:solidFill>
                  <a:srgbClr val="FF0000"/>
                </a:solidFill>
              </a:rPr>
              <a:t>:</a:t>
            </a:r>
            <a:r>
              <a:rPr lang="en-US" altLang="el-GR" i="1" dirty="0" smtClean="0">
                <a:solidFill>
                  <a:srgbClr val="CC0000"/>
                </a:solidFill>
              </a:rPr>
              <a:t> </a:t>
            </a:r>
            <a:r>
              <a:rPr lang="el-GR" altLang="el-GR" dirty="0" smtClean="0"/>
              <a:t>Μπορεί να συνδεθεί κάθε </a:t>
            </a:r>
            <a:r>
              <a:rPr lang="en-US" altLang="el-GR" dirty="0" smtClean="0"/>
              <a:t>ISP </a:t>
            </a:r>
            <a:r>
              <a:rPr lang="el-GR" altLang="el-GR" dirty="0" smtClean="0"/>
              <a:t>πρόσβασης με κάθε </a:t>
            </a:r>
            <a:r>
              <a:rPr lang="en-US" altLang="el-GR" dirty="0" smtClean="0"/>
              <a:t>ISP</a:t>
            </a:r>
            <a:r>
              <a:rPr lang="el-GR" altLang="el-GR" dirty="0" smtClean="0"/>
              <a:t> πρόσβασης;</a:t>
            </a:r>
            <a:endParaRPr lang="en-US" altLang="el-GR" dirty="0" smtClean="0"/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509588" y="1849438"/>
            <a:ext cx="9107487" cy="4559300"/>
            <a:chOff x="175047" y="1905661"/>
            <a:chExt cx="8404889" cy="4559691"/>
          </a:xfrm>
        </p:grpSpPr>
        <p:grpSp>
          <p:nvGrpSpPr>
            <p:cNvPr id="41020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37040" cy="418253"/>
              <a:chOff x="3053396" y="4304255"/>
              <a:chExt cx="637040" cy="418253"/>
            </a:xfrm>
          </p:grpSpPr>
          <p:sp>
            <p:nvSpPr>
              <p:cNvPr id="4107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073" name="TextBox 1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1021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37040" cy="418253"/>
              <a:chOff x="3053396" y="4304255"/>
              <a:chExt cx="637040" cy="418253"/>
            </a:xfrm>
          </p:grpSpPr>
          <p:sp>
            <p:nvSpPr>
              <p:cNvPr id="4107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071" name="TextBox 133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1022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37040" cy="418253"/>
              <a:chOff x="3053396" y="4304255"/>
              <a:chExt cx="637040" cy="418253"/>
            </a:xfrm>
          </p:grpSpPr>
          <p:sp>
            <p:nvSpPr>
              <p:cNvPr id="4106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069" name="TextBox 137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1023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37040" cy="418253"/>
              <a:chOff x="3053396" y="4304255"/>
              <a:chExt cx="637040" cy="418253"/>
            </a:xfrm>
          </p:grpSpPr>
          <p:sp>
            <p:nvSpPr>
              <p:cNvPr id="4106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067" name="TextBox 140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1024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37040" cy="418253"/>
              <a:chOff x="3053396" y="4304255"/>
              <a:chExt cx="637040" cy="418253"/>
            </a:xfrm>
          </p:grpSpPr>
          <p:sp>
            <p:nvSpPr>
              <p:cNvPr id="4106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065" name="TextBox 143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1025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37040" cy="418253"/>
              <a:chOff x="3053396" y="4304255"/>
              <a:chExt cx="637040" cy="418253"/>
            </a:xfrm>
          </p:grpSpPr>
          <p:sp>
            <p:nvSpPr>
              <p:cNvPr id="4106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063" name="TextBox 146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1026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37040" cy="418253"/>
              <a:chOff x="3053396" y="4304255"/>
              <a:chExt cx="637040" cy="418253"/>
            </a:xfrm>
          </p:grpSpPr>
          <p:sp>
            <p:nvSpPr>
              <p:cNvPr id="4106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061" name="TextBox 149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1027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37040" cy="418253"/>
              <a:chOff x="3053396" y="4304255"/>
              <a:chExt cx="637040" cy="418253"/>
            </a:xfrm>
          </p:grpSpPr>
          <p:sp>
            <p:nvSpPr>
              <p:cNvPr id="4105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059" name="TextBox 152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1028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37040" cy="418253"/>
              <a:chOff x="3053396" y="4304255"/>
              <a:chExt cx="637040" cy="418253"/>
            </a:xfrm>
          </p:grpSpPr>
          <p:sp>
            <p:nvSpPr>
              <p:cNvPr id="4105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057" name="TextBox 155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1029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37040" cy="418253"/>
              <a:chOff x="3053396" y="4304255"/>
              <a:chExt cx="637040" cy="418253"/>
            </a:xfrm>
          </p:grpSpPr>
          <p:sp>
            <p:nvSpPr>
              <p:cNvPr id="4105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055" name="TextBox 158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1030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37040" cy="418253"/>
              <a:chOff x="3053396" y="4304255"/>
              <a:chExt cx="637040" cy="418253"/>
            </a:xfrm>
          </p:grpSpPr>
          <p:sp>
            <p:nvSpPr>
              <p:cNvPr id="4105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053" name="TextBox 162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1031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37040" cy="418253"/>
              <a:chOff x="3053396" y="4304255"/>
              <a:chExt cx="637040" cy="418253"/>
            </a:xfrm>
          </p:grpSpPr>
          <p:sp>
            <p:nvSpPr>
              <p:cNvPr id="4105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051" name="TextBox 165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1032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37040" cy="418253"/>
              <a:chOff x="3053396" y="4304255"/>
              <a:chExt cx="637040" cy="418253"/>
            </a:xfrm>
          </p:grpSpPr>
          <p:sp>
            <p:nvSpPr>
              <p:cNvPr id="4104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049" name="TextBox 168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1033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37040" cy="418253"/>
              <a:chOff x="3053396" y="4304255"/>
              <a:chExt cx="637040" cy="418253"/>
            </a:xfrm>
          </p:grpSpPr>
          <p:sp>
            <p:nvSpPr>
              <p:cNvPr id="4104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047" name="TextBox 171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1034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37040" cy="418253"/>
              <a:chOff x="3053396" y="4304255"/>
              <a:chExt cx="637040" cy="418253"/>
            </a:xfrm>
          </p:grpSpPr>
          <p:sp>
            <p:nvSpPr>
              <p:cNvPr id="4104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045" name="TextBox 174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1035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37040" cy="418253"/>
              <a:chOff x="3053396" y="4304255"/>
              <a:chExt cx="637040" cy="418253"/>
            </a:xfrm>
          </p:grpSpPr>
          <p:sp>
            <p:nvSpPr>
              <p:cNvPr id="4104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043" name="TextBox 177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sp>
          <p:nvSpPr>
            <p:cNvPr id="41036" name="TextBox 4"/>
            <p:cNvSpPr txBox="1">
              <a:spLocks noChangeArrowheads="1"/>
            </p:cNvSpPr>
            <p:nvPr/>
          </p:nvSpPr>
          <p:spPr bwMode="auto">
            <a:xfrm rot="1053502">
              <a:off x="5164446" y="1955780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1037" name="TextBox 179"/>
            <p:cNvSpPr txBox="1">
              <a:spLocks noChangeArrowheads="1"/>
            </p:cNvSpPr>
            <p:nvPr/>
          </p:nvSpPr>
          <p:spPr bwMode="auto">
            <a:xfrm rot="2829263">
              <a:off x="7429479" y="3449157"/>
              <a:ext cx="543781" cy="482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1038" name="TextBox 180"/>
            <p:cNvSpPr txBox="1">
              <a:spLocks noChangeArrowheads="1"/>
            </p:cNvSpPr>
            <p:nvPr/>
          </p:nvSpPr>
          <p:spPr bwMode="auto">
            <a:xfrm rot="9845918">
              <a:off x="6119187" y="5942092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1039" name="TextBox 181"/>
            <p:cNvSpPr txBox="1">
              <a:spLocks noChangeArrowheads="1"/>
            </p:cNvSpPr>
            <p:nvPr/>
          </p:nvSpPr>
          <p:spPr bwMode="auto">
            <a:xfrm rot="-9948738">
              <a:off x="1751732" y="5845449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1040" name="TextBox 182"/>
            <p:cNvSpPr txBox="1">
              <a:spLocks noChangeArrowheads="1"/>
            </p:cNvSpPr>
            <p:nvPr/>
          </p:nvSpPr>
          <p:spPr bwMode="auto">
            <a:xfrm rot="-4992697">
              <a:off x="144610" y="3559181"/>
              <a:ext cx="543781" cy="482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1041" name="TextBox 183"/>
            <p:cNvSpPr txBox="1">
              <a:spLocks noChangeArrowheads="1"/>
            </p:cNvSpPr>
            <p:nvPr/>
          </p:nvSpPr>
          <p:spPr bwMode="auto">
            <a:xfrm rot="-1017263">
              <a:off x="2351322" y="1905661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996950" y="2281238"/>
            <a:ext cx="7961313" cy="3768725"/>
            <a:chOff x="899954" y="2295063"/>
            <a:chExt cx="7349942" cy="3769735"/>
          </a:xfrm>
        </p:grpSpPr>
        <p:cxnSp>
          <p:nvCxnSpPr>
            <p:cNvPr id="41000" name="Straight Connector 7"/>
            <p:cNvCxnSpPr>
              <a:cxnSpLocks noChangeShapeType="1"/>
              <a:stCxn id="41066" idx="0"/>
            </p:cNvCxnSpPr>
            <p:nvPr/>
          </p:nvCxnSpPr>
          <p:spPr bwMode="auto">
            <a:xfrm flipV="1">
              <a:off x="1661409" y="2570969"/>
              <a:ext cx="577293" cy="2802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01" name="Straight Connector 188"/>
            <p:cNvCxnSpPr>
              <a:cxnSpLocks noChangeShapeType="1"/>
              <a:stCxn id="41066" idx="0"/>
            </p:cNvCxnSpPr>
            <p:nvPr/>
          </p:nvCxnSpPr>
          <p:spPr bwMode="auto">
            <a:xfrm flipH="1" flipV="1">
              <a:off x="1509155" y="3032403"/>
              <a:ext cx="171469" cy="2327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02" name="Straight Connector 190"/>
            <p:cNvCxnSpPr>
              <a:cxnSpLocks noChangeShapeType="1"/>
              <a:stCxn id="41066" idx="0"/>
            </p:cNvCxnSpPr>
            <p:nvPr/>
          </p:nvCxnSpPr>
          <p:spPr bwMode="auto">
            <a:xfrm flipH="1" flipV="1">
              <a:off x="1185287" y="3451504"/>
              <a:ext cx="495337" cy="19080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03" name="Straight Connector 192"/>
            <p:cNvCxnSpPr>
              <a:cxnSpLocks noChangeShapeType="1"/>
              <a:stCxn id="41066" idx="0"/>
            </p:cNvCxnSpPr>
            <p:nvPr/>
          </p:nvCxnSpPr>
          <p:spPr bwMode="auto">
            <a:xfrm flipH="1" flipV="1">
              <a:off x="1181567" y="4298698"/>
              <a:ext cx="499057" cy="1060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04" name="Straight Connector 195"/>
            <p:cNvCxnSpPr>
              <a:cxnSpLocks noChangeShapeType="1"/>
              <a:stCxn id="41066" idx="0"/>
            </p:cNvCxnSpPr>
            <p:nvPr/>
          </p:nvCxnSpPr>
          <p:spPr bwMode="auto">
            <a:xfrm flipH="1" flipV="1">
              <a:off x="1386886" y="4980292"/>
              <a:ext cx="293738" cy="379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05" name="Straight Connector 197"/>
            <p:cNvCxnSpPr>
              <a:cxnSpLocks noChangeShapeType="1"/>
              <a:endCxn id="41066" idx="0"/>
            </p:cNvCxnSpPr>
            <p:nvPr/>
          </p:nvCxnSpPr>
          <p:spPr bwMode="auto">
            <a:xfrm flipH="1" flipV="1">
              <a:off x="1661409" y="5373637"/>
              <a:ext cx="1526432" cy="593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06" name="Straight Connector 199"/>
            <p:cNvCxnSpPr>
              <a:cxnSpLocks noChangeShapeType="1"/>
              <a:endCxn id="41066" idx="0"/>
            </p:cNvCxnSpPr>
            <p:nvPr/>
          </p:nvCxnSpPr>
          <p:spPr bwMode="auto">
            <a:xfrm flipH="1" flipV="1">
              <a:off x="1680624" y="5359527"/>
              <a:ext cx="2723702" cy="7030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07" name="Straight Connector 201"/>
            <p:cNvCxnSpPr>
              <a:cxnSpLocks noChangeShapeType="1"/>
              <a:endCxn id="41066" idx="0"/>
            </p:cNvCxnSpPr>
            <p:nvPr/>
          </p:nvCxnSpPr>
          <p:spPr bwMode="auto">
            <a:xfrm flipH="1" flipV="1">
              <a:off x="1680624" y="5359527"/>
              <a:ext cx="3605885" cy="619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08" name="Straight Connector 203"/>
            <p:cNvCxnSpPr>
              <a:cxnSpLocks noChangeShapeType="1"/>
              <a:endCxn id="41066" idx="0"/>
            </p:cNvCxnSpPr>
            <p:nvPr/>
          </p:nvCxnSpPr>
          <p:spPr bwMode="auto">
            <a:xfrm flipH="1">
              <a:off x="1680624" y="5184745"/>
              <a:ext cx="6569272" cy="1747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09" name="Straight Connector 204"/>
            <p:cNvCxnSpPr>
              <a:cxnSpLocks noChangeShapeType="1"/>
              <a:endCxn id="41066" idx="0"/>
            </p:cNvCxnSpPr>
            <p:nvPr/>
          </p:nvCxnSpPr>
          <p:spPr bwMode="auto">
            <a:xfrm flipH="1" flipV="1">
              <a:off x="1680624" y="5359527"/>
              <a:ext cx="5742435" cy="486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0" name="Straight Connector 207"/>
            <p:cNvCxnSpPr>
              <a:cxnSpLocks noChangeShapeType="1"/>
              <a:endCxn id="41066" idx="0"/>
            </p:cNvCxnSpPr>
            <p:nvPr/>
          </p:nvCxnSpPr>
          <p:spPr bwMode="auto">
            <a:xfrm flipH="1">
              <a:off x="1680624" y="4311835"/>
              <a:ext cx="6338019" cy="1047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1" name="Straight Connector 209"/>
            <p:cNvCxnSpPr>
              <a:cxnSpLocks noChangeShapeType="1"/>
              <a:endCxn id="41066" idx="0"/>
            </p:cNvCxnSpPr>
            <p:nvPr/>
          </p:nvCxnSpPr>
          <p:spPr bwMode="auto">
            <a:xfrm flipH="1">
              <a:off x="1680624" y="3273553"/>
              <a:ext cx="5749312" cy="20859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2" name="Straight Connector 211"/>
            <p:cNvCxnSpPr>
              <a:cxnSpLocks noChangeShapeType="1"/>
              <a:endCxn id="41066" idx="0"/>
            </p:cNvCxnSpPr>
            <p:nvPr/>
          </p:nvCxnSpPr>
          <p:spPr bwMode="auto">
            <a:xfrm flipH="1">
              <a:off x="1680624" y="2784308"/>
              <a:ext cx="4942318" cy="2575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3" name="Straight Connector 213"/>
            <p:cNvCxnSpPr>
              <a:cxnSpLocks noChangeShapeType="1"/>
              <a:endCxn id="41066" idx="0"/>
            </p:cNvCxnSpPr>
            <p:nvPr/>
          </p:nvCxnSpPr>
          <p:spPr bwMode="auto">
            <a:xfrm flipH="1">
              <a:off x="1680624" y="2295063"/>
              <a:ext cx="2971398" cy="30644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4" name="Straight Connector 215"/>
            <p:cNvCxnSpPr>
              <a:cxnSpLocks noChangeShapeType="1"/>
              <a:endCxn id="41066" idx="0"/>
            </p:cNvCxnSpPr>
            <p:nvPr/>
          </p:nvCxnSpPr>
          <p:spPr bwMode="auto">
            <a:xfrm flipH="1">
              <a:off x="1680624" y="2295321"/>
              <a:ext cx="2025496" cy="3064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015" name="TextBox 24"/>
            <p:cNvSpPr txBox="1">
              <a:spLocks noChangeArrowheads="1"/>
            </p:cNvSpPr>
            <p:nvPr/>
          </p:nvSpPr>
          <p:spPr bwMode="auto">
            <a:xfrm rot="5710989">
              <a:off x="859867" y="4126295"/>
              <a:ext cx="364295" cy="284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400">
                  <a:ea typeface="MS PGothic" pitchFamily="34" charset="-128"/>
                </a:rPr>
                <a:t>…</a:t>
              </a:r>
            </a:p>
          </p:txBody>
        </p:sp>
        <p:sp>
          <p:nvSpPr>
            <p:cNvPr id="41016" name="TextBox 218"/>
            <p:cNvSpPr txBox="1">
              <a:spLocks noChangeArrowheads="1"/>
            </p:cNvSpPr>
            <p:nvPr/>
          </p:nvSpPr>
          <p:spPr bwMode="auto">
            <a:xfrm rot="7515077">
              <a:off x="4511445" y="5740590"/>
              <a:ext cx="364295" cy="284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400">
                  <a:ea typeface="MS PGothic" pitchFamily="34" charset="-128"/>
                </a:rPr>
                <a:t>…</a:t>
              </a:r>
            </a:p>
          </p:txBody>
        </p:sp>
        <p:sp>
          <p:nvSpPr>
            <p:cNvPr id="41017" name="TextBox 219"/>
            <p:cNvSpPr txBox="1">
              <a:spLocks noChangeArrowheads="1"/>
            </p:cNvSpPr>
            <p:nvPr/>
          </p:nvSpPr>
          <p:spPr bwMode="auto">
            <a:xfrm rot="3940343">
              <a:off x="6392291" y="3863952"/>
              <a:ext cx="492569" cy="426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>
                  <a:ea typeface="MS PGothic" pitchFamily="34" charset="-128"/>
                </a:rPr>
                <a:t>…</a:t>
              </a:r>
            </a:p>
          </p:txBody>
        </p:sp>
        <p:sp>
          <p:nvSpPr>
            <p:cNvPr id="41018" name="TextBox 220"/>
            <p:cNvSpPr txBox="1">
              <a:spLocks noChangeArrowheads="1"/>
            </p:cNvSpPr>
            <p:nvPr/>
          </p:nvSpPr>
          <p:spPr bwMode="auto">
            <a:xfrm rot="2048420">
              <a:off x="4501917" y="2684626"/>
              <a:ext cx="454596" cy="46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>
                  <a:ea typeface="MS PGothic" pitchFamily="34" charset="-128"/>
                </a:rPr>
                <a:t>…</a:t>
              </a:r>
            </a:p>
          </p:txBody>
        </p:sp>
        <p:sp>
          <p:nvSpPr>
            <p:cNvPr id="41019" name="TextBox 221"/>
            <p:cNvSpPr txBox="1">
              <a:spLocks noChangeArrowheads="1"/>
            </p:cNvSpPr>
            <p:nvPr/>
          </p:nvSpPr>
          <p:spPr bwMode="auto">
            <a:xfrm rot="-316136">
              <a:off x="2208903" y="2687322"/>
              <a:ext cx="454596" cy="46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>
                  <a:ea typeface="MS PGothic" pitchFamily="34" charset="-128"/>
                </a:rPr>
                <a:t>…</a:t>
              </a:r>
            </a:p>
          </p:txBody>
        </p:sp>
      </p:grpSp>
      <p:grpSp>
        <p:nvGrpSpPr>
          <p:cNvPr id="20" name="Group 223"/>
          <p:cNvGrpSpPr>
            <a:grpSpLocks/>
          </p:cNvGrpSpPr>
          <p:nvPr/>
        </p:nvGrpSpPr>
        <p:grpSpPr bwMode="auto">
          <a:xfrm>
            <a:off x="1255713" y="2305050"/>
            <a:ext cx="7685087" cy="3695700"/>
            <a:chOff x="862570" y="2361120"/>
            <a:chExt cx="7094553" cy="3695520"/>
          </a:xfrm>
        </p:grpSpPr>
        <p:cxnSp>
          <p:nvCxnSpPr>
            <p:cNvPr id="40985" name="Straight Connector 224"/>
            <p:cNvCxnSpPr>
              <a:cxnSpLocks noChangeShapeType="1"/>
            </p:cNvCxnSpPr>
            <p:nvPr/>
          </p:nvCxnSpPr>
          <p:spPr bwMode="auto">
            <a:xfrm flipH="1">
              <a:off x="1446332" y="2897188"/>
              <a:ext cx="4736982" cy="2535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6" name="Straight Connector 225"/>
            <p:cNvCxnSpPr>
              <a:cxnSpLocks noChangeShapeType="1"/>
            </p:cNvCxnSpPr>
            <p:nvPr/>
          </p:nvCxnSpPr>
          <p:spPr bwMode="auto">
            <a:xfrm flipH="1">
              <a:off x="2972043" y="2885760"/>
              <a:ext cx="3213953" cy="3041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7" name="Straight Connector 226"/>
            <p:cNvCxnSpPr>
              <a:cxnSpLocks noChangeShapeType="1"/>
            </p:cNvCxnSpPr>
            <p:nvPr/>
          </p:nvCxnSpPr>
          <p:spPr bwMode="auto">
            <a:xfrm flipH="1">
              <a:off x="4328465" y="2877120"/>
              <a:ext cx="1866171" cy="3179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8" name="Straight Connector 227"/>
            <p:cNvCxnSpPr>
              <a:cxnSpLocks noChangeShapeType="1"/>
            </p:cNvCxnSpPr>
            <p:nvPr/>
          </p:nvCxnSpPr>
          <p:spPr bwMode="auto">
            <a:xfrm flipH="1">
              <a:off x="5270184" y="2877120"/>
              <a:ext cx="915812" cy="30585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9" name="Straight Connector 228"/>
            <p:cNvCxnSpPr>
              <a:cxnSpLocks noChangeShapeType="1"/>
            </p:cNvCxnSpPr>
            <p:nvPr/>
          </p:nvCxnSpPr>
          <p:spPr bwMode="auto">
            <a:xfrm>
              <a:off x="6167438" y="2901156"/>
              <a:ext cx="1141702" cy="2801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90" name="Straight Connector 229"/>
            <p:cNvCxnSpPr>
              <a:cxnSpLocks noChangeShapeType="1"/>
            </p:cNvCxnSpPr>
            <p:nvPr/>
          </p:nvCxnSpPr>
          <p:spPr bwMode="auto">
            <a:xfrm>
              <a:off x="6171406" y="2889250"/>
              <a:ext cx="1785717" cy="2355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91" name="Straight Connector 230"/>
            <p:cNvCxnSpPr>
              <a:cxnSpLocks noChangeShapeType="1"/>
            </p:cNvCxnSpPr>
            <p:nvPr/>
          </p:nvCxnSpPr>
          <p:spPr bwMode="auto">
            <a:xfrm>
              <a:off x="6179344" y="2881313"/>
              <a:ext cx="1587707" cy="1386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92" name="Straight Connector 231"/>
            <p:cNvCxnSpPr>
              <a:cxnSpLocks noChangeShapeType="1"/>
            </p:cNvCxnSpPr>
            <p:nvPr/>
          </p:nvCxnSpPr>
          <p:spPr bwMode="auto">
            <a:xfrm>
              <a:off x="6179344" y="2897188"/>
              <a:ext cx="602786" cy="2909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93" name="Straight Connector 232"/>
            <p:cNvCxnSpPr>
              <a:cxnSpLocks noChangeShapeType="1"/>
            </p:cNvCxnSpPr>
            <p:nvPr/>
          </p:nvCxnSpPr>
          <p:spPr bwMode="auto">
            <a:xfrm>
              <a:off x="4584546" y="2364240"/>
              <a:ext cx="1558252" cy="51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94" name="Straight Connector 233"/>
            <p:cNvCxnSpPr>
              <a:cxnSpLocks noChangeShapeType="1"/>
            </p:cNvCxnSpPr>
            <p:nvPr/>
          </p:nvCxnSpPr>
          <p:spPr bwMode="auto">
            <a:xfrm>
              <a:off x="3691549" y="2361120"/>
              <a:ext cx="2485808" cy="533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95" name="Straight Connector 234"/>
            <p:cNvCxnSpPr>
              <a:cxnSpLocks noChangeShapeType="1"/>
            </p:cNvCxnSpPr>
            <p:nvPr/>
          </p:nvCxnSpPr>
          <p:spPr bwMode="auto">
            <a:xfrm>
              <a:off x="2081460" y="2548080"/>
              <a:ext cx="4078617" cy="337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96" name="Straight Connector 235"/>
            <p:cNvCxnSpPr>
              <a:cxnSpLocks noChangeShapeType="1"/>
            </p:cNvCxnSpPr>
            <p:nvPr/>
          </p:nvCxnSpPr>
          <p:spPr bwMode="auto">
            <a:xfrm flipV="1">
              <a:off x="1309418" y="2903040"/>
              <a:ext cx="4842020" cy="30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97" name="Straight Connector 236"/>
            <p:cNvCxnSpPr>
              <a:cxnSpLocks noChangeShapeType="1"/>
            </p:cNvCxnSpPr>
            <p:nvPr/>
          </p:nvCxnSpPr>
          <p:spPr bwMode="auto">
            <a:xfrm flipV="1">
              <a:off x="934801" y="2894400"/>
              <a:ext cx="5242556" cy="377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98" name="Straight Connector 237"/>
            <p:cNvCxnSpPr>
              <a:cxnSpLocks noChangeShapeType="1"/>
            </p:cNvCxnSpPr>
            <p:nvPr/>
          </p:nvCxnSpPr>
          <p:spPr bwMode="auto">
            <a:xfrm flipV="1">
              <a:off x="862570" y="2901156"/>
              <a:ext cx="5296930" cy="1386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99" name="Straight Connector 238"/>
            <p:cNvCxnSpPr>
              <a:cxnSpLocks noChangeShapeType="1"/>
            </p:cNvCxnSpPr>
            <p:nvPr/>
          </p:nvCxnSpPr>
          <p:spPr bwMode="auto">
            <a:xfrm flipV="1">
              <a:off x="1101367" y="2901156"/>
              <a:ext cx="5077977" cy="20260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39"/>
          <p:cNvGrpSpPr>
            <a:grpSpLocks/>
          </p:cNvGrpSpPr>
          <p:nvPr/>
        </p:nvGrpSpPr>
        <p:grpSpPr bwMode="auto">
          <a:xfrm>
            <a:off x="1185863" y="2195513"/>
            <a:ext cx="7754937" cy="3798887"/>
            <a:chOff x="799176" y="2251902"/>
            <a:chExt cx="7158126" cy="3799069"/>
          </a:xfrm>
        </p:grpSpPr>
        <p:cxnSp>
          <p:nvCxnSpPr>
            <p:cNvPr id="40970" name="Straight Connector 240"/>
            <p:cNvCxnSpPr>
              <a:cxnSpLocks noChangeShapeType="1"/>
            </p:cNvCxnSpPr>
            <p:nvPr/>
          </p:nvCxnSpPr>
          <p:spPr bwMode="auto">
            <a:xfrm>
              <a:off x="2012365" y="2732956"/>
              <a:ext cx="3121627" cy="3204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1" name="Straight Connector 241"/>
            <p:cNvCxnSpPr>
              <a:cxnSpLocks noChangeShapeType="1"/>
            </p:cNvCxnSpPr>
            <p:nvPr/>
          </p:nvCxnSpPr>
          <p:spPr bwMode="auto">
            <a:xfrm>
              <a:off x="2009682" y="2721528"/>
              <a:ext cx="2384511" cy="3329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2" name="Straight Connector 242"/>
            <p:cNvCxnSpPr>
              <a:cxnSpLocks noChangeShapeType="1"/>
            </p:cNvCxnSpPr>
            <p:nvPr/>
          </p:nvCxnSpPr>
          <p:spPr bwMode="auto">
            <a:xfrm>
              <a:off x="2001042" y="2712888"/>
              <a:ext cx="1091382" cy="3197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3" name="Straight Connector 243"/>
            <p:cNvCxnSpPr>
              <a:cxnSpLocks noChangeShapeType="1"/>
            </p:cNvCxnSpPr>
            <p:nvPr/>
          </p:nvCxnSpPr>
          <p:spPr bwMode="auto">
            <a:xfrm flipH="1">
              <a:off x="1471306" y="2712888"/>
              <a:ext cx="538376" cy="269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4" name="Straight Connector 244"/>
            <p:cNvCxnSpPr>
              <a:cxnSpLocks noChangeShapeType="1"/>
            </p:cNvCxnSpPr>
            <p:nvPr/>
          </p:nvCxnSpPr>
          <p:spPr bwMode="auto">
            <a:xfrm flipH="1">
              <a:off x="1007181" y="2736924"/>
              <a:ext cx="1021059" cy="2069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5" name="Straight Connector 245"/>
            <p:cNvCxnSpPr>
              <a:cxnSpLocks noChangeShapeType="1"/>
            </p:cNvCxnSpPr>
            <p:nvPr/>
          </p:nvCxnSpPr>
          <p:spPr bwMode="auto">
            <a:xfrm flipH="1">
              <a:off x="799176" y="2725018"/>
              <a:ext cx="1225097" cy="1413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6" name="Straight Connector 246"/>
            <p:cNvCxnSpPr>
              <a:cxnSpLocks noChangeShapeType="1"/>
            </p:cNvCxnSpPr>
            <p:nvPr/>
          </p:nvCxnSpPr>
          <p:spPr bwMode="auto">
            <a:xfrm flipH="1">
              <a:off x="932218" y="2704755"/>
              <a:ext cx="1107153" cy="588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7" name="Straight Connector 247"/>
            <p:cNvCxnSpPr>
              <a:cxnSpLocks noChangeShapeType="1"/>
            </p:cNvCxnSpPr>
            <p:nvPr/>
          </p:nvCxnSpPr>
          <p:spPr bwMode="auto">
            <a:xfrm flipH="1">
              <a:off x="1293642" y="2704755"/>
              <a:ext cx="745729" cy="216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8" name="Straight Connector 248"/>
            <p:cNvCxnSpPr>
              <a:cxnSpLocks noChangeShapeType="1"/>
            </p:cNvCxnSpPr>
            <p:nvPr/>
          </p:nvCxnSpPr>
          <p:spPr bwMode="auto">
            <a:xfrm flipH="1">
              <a:off x="2052880" y="2251902"/>
              <a:ext cx="1141349" cy="460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9" name="Straight Connector 249"/>
            <p:cNvCxnSpPr>
              <a:cxnSpLocks noChangeShapeType="1"/>
            </p:cNvCxnSpPr>
            <p:nvPr/>
          </p:nvCxnSpPr>
          <p:spPr bwMode="auto">
            <a:xfrm flipH="1">
              <a:off x="2018321" y="2332076"/>
              <a:ext cx="2284094" cy="3980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0" name="Straight Connector 250"/>
            <p:cNvCxnSpPr>
              <a:cxnSpLocks noChangeShapeType="1"/>
            </p:cNvCxnSpPr>
            <p:nvPr/>
          </p:nvCxnSpPr>
          <p:spPr bwMode="auto">
            <a:xfrm flipH="1" flipV="1">
              <a:off x="2035602" y="2721528"/>
              <a:ext cx="4016700" cy="141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1" name="Straight Connector 251"/>
            <p:cNvCxnSpPr>
              <a:cxnSpLocks noChangeShapeType="1"/>
            </p:cNvCxnSpPr>
            <p:nvPr/>
          </p:nvCxnSpPr>
          <p:spPr bwMode="auto">
            <a:xfrm flipH="1" flipV="1">
              <a:off x="2044240" y="2738808"/>
              <a:ext cx="4755057" cy="529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2" name="Straight Connector 252"/>
            <p:cNvCxnSpPr>
              <a:cxnSpLocks noChangeShapeType="1"/>
            </p:cNvCxnSpPr>
            <p:nvPr/>
          </p:nvCxnSpPr>
          <p:spPr bwMode="auto">
            <a:xfrm flipH="1" flipV="1">
              <a:off x="2018321" y="2730168"/>
              <a:ext cx="5710381" cy="15549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3" name="Straight Connector 253"/>
            <p:cNvCxnSpPr>
              <a:cxnSpLocks noChangeShapeType="1"/>
            </p:cNvCxnSpPr>
            <p:nvPr/>
          </p:nvCxnSpPr>
          <p:spPr bwMode="auto">
            <a:xfrm flipH="1" flipV="1">
              <a:off x="2036178" y="2736924"/>
              <a:ext cx="5921124" cy="246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4" name="Straight Connector 254"/>
            <p:cNvCxnSpPr>
              <a:cxnSpLocks noChangeShapeType="1"/>
            </p:cNvCxnSpPr>
            <p:nvPr/>
          </p:nvCxnSpPr>
          <p:spPr bwMode="auto">
            <a:xfrm flipH="1" flipV="1">
              <a:off x="2016335" y="2736924"/>
              <a:ext cx="5165304" cy="3000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705100" y="3403600"/>
            <a:ext cx="4624388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dirty="0" smtClean="0">
                <a:ea typeface="MS PGothic" pitchFamily="34" charset="-128"/>
              </a:rPr>
              <a:t>Για την άμεση σύνδεση όλων των Ν </a:t>
            </a:r>
            <a:r>
              <a:rPr lang="en-US" altLang="el-GR" dirty="0" smtClean="0">
                <a:ea typeface="MS PGothic" pitchFamily="34" charset="-128"/>
              </a:rPr>
              <a:t>ISPs </a:t>
            </a:r>
            <a:r>
              <a:rPr lang="el-GR" altLang="el-GR" dirty="0" smtClean="0">
                <a:ea typeface="MS PGothic" pitchFamily="34" charset="-128"/>
              </a:rPr>
              <a:t>μεταξύ τους θα χρειάζονταν </a:t>
            </a:r>
            <a:r>
              <a:rPr lang="en-US" altLang="el-GR" i="1" dirty="0" smtClean="0">
                <a:ea typeface="MS PGothic" pitchFamily="34" charset="-128"/>
              </a:rPr>
              <a:t>N</a:t>
            </a:r>
            <a:r>
              <a:rPr lang="en-US" altLang="el-GR" baseline="30000" dirty="0" smtClean="0">
                <a:ea typeface="MS PGothic" pitchFamily="34" charset="-128"/>
              </a:rPr>
              <a:t>2</a:t>
            </a:r>
            <a:r>
              <a:rPr lang="en-US" altLang="el-GR" dirty="0" smtClean="0">
                <a:ea typeface="MS PGothic" pitchFamily="34" charset="-128"/>
              </a:rPr>
              <a:t> </a:t>
            </a:r>
            <a:r>
              <a:rPr lang="el-GR" altLang="el-GR" dirty="0" smtClean="0">
                <a:ea typeface="MS PGothic" pitchFamily="34" charset="-128"/>
              </a:rPr>
              <a:t>συνδέσεις!</a:t>
            </a:r>
            <a:endParaRPr lang="en-US" altLang="el-GR" dirty="0">
              <a:ea typeface="MS PGothic" pitchFamily="34" charset="-128"/>
            </a:endParaRPr>
          </a:p>
        </p:txBody>
      </p:sp>
      <p:sp>
        <p:nvSpPr>
          <p:cNvPr id="114" name="Rectangle 2"/>
          <p:cNvSpPr txBox="1">
            <a:spLocks noChangeArrowheads="1"/>
          </p:cNvSpPr>
          <p:nvPr/>
        </p:nvSpPr>
        <p:spPr bwMode="auto">
          <a:xfrm>
            <a:off x="807210" y="165100"/>
            <a:ext cx="8562155" cy="77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b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l-GR" altLang="el-GR" b="0" kern="0" dirty="0" smtClean="0"/>
              <a:t>Δομή του </a:t>
            </a:r>
            <a:r>
              <a:rPr lang="en-US" altLang="el-GR" b="0" kern="0" dirty="0" smtClean="0"/>
              <a:t>Internet: </a:t>
            </a:r>
            <a:r>
              <a:rPr lang="el-GR" altLang="el-GR" b="0" kern="0" dirty="0" smtClean="0"/>
              <a:t>δίκτυο των δικτύων (ΙΙΙ)</a:t>
            </a:r>
            <a:endParaRPr lang="en-US" altLang="el-GR" b="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7210" y="165100"/>
            <a:ext cx="8592378" cy="778329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Δομή του </a:t>
            </a:r>
            <a:r>
              <a:rPr lang="en-US" altLang="el-GR" dirty="0" smtClean="0"/>
              <a:t>Internet: </a:t>
            </a:r>
            <a:r>
              <a:rPr lang="el-GR" altLang="el-GR" dirty="0" smtClean="0"/>
              <a:t>δίκτυο των δικτύων (</a:t>
            </a:r>
            <a:r>
              <a:rPr lang="en-US" altLang="el-GR" dirty="0" smtClean="0"/>
              <a:t>IV)</a:t>
            </a:r>
          </a:p>
        </p:txBody>
      </p:sp>
      <p:grpSp>
        <p:nvGrpSpPr>
          <p:cNvPr id="41988" name="Group 5"/>
          <p:cNvGrpSpPr>
            <a:grpSpLocks/>
          </p:cNvGrpSpPr>
          <p:nvPr/>
        </p:nvGrpSpPr>
        <p:grpSpPr bwMode="auto">
          <a:xfrm>
            <a:off x="509588" y="1849438"/>
            <a:ext cx="9107487" cy="4559300"/>
            <a:chOff x="175047" y="1905661"/>
            <a:chExt cx="8404889" cy="4559691"/>
          </a:xfrm>
        </p:grpSpPr>
        <p:grpSp>
          <p:nvGrpSpPr>
            <p:cNvPr id="42088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37040" cy="418253"/>
              <a:chOff x="3053396" y="4304255"/>
              <a:chExt cx="637040" cy="418253"/>
            </a:xfrm>
          </p:grpSpPr>
          <p:sp>
            <p:nvSpPr>
              <p:cNvPr id="4214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41" name="TextBox 1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2089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37040" cy="418253"/>
              <a:chOff x="3053396" y="4304255"/>
              <a:chExt cx="637040" cy="418253"/>
            </a:xfrm>
          </p:grpSpPr>
          <p:sp>
            <p:nvSpPr>
              <p:cNvPr id="4213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39" name="TextBox 133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2090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37040" cy="418253"/>
              <a:chOff x="3053396" y="4304255"/>
              <a:chExt cx="637040" cy="418253"/>
            </a:xfrm>
          </p:grpSpPr>
          <p:sp>
            <p:nvSpPr>
              <p:cNvPr id="4213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37" name="TextBox 137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2091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37040" cy="418253"/>
              <a:chOff x="3053396" y="4304255"/>
              <a:chExt cx="637040" cy="418253"/>
            </a:xfrm>
          </p:grpSpPr>
          <p:sp>
            <p:nvSpPr>
              <p:cNvPr id="4213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35" name="TextBox 140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2092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37040" cy="418253"/>
              <a:chOff x="3053396" y="4304255"/>
              <a:chExt cx="637040" cy="418253"/>
            </a:xfrm>
          </p:grpSpPr>
          <p:sp>
            <p:nvSpPr>
              <p:cNvPr id="4213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33" name="TextBox 143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2093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37040" cy="418253"/>
              <a:chOff x="3053396" y="4304255"/>
              <a:chExt cx="637040" cy="418253"/>
            </a:xfrm>
          </p:grpSpPr>
          <p:sp>
            <p:nvSpPr>
              <p:cNvPr id="4213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31" name="TextBox 146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2094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37040" cy="418253"/>
              <a:chOff x="3053396" y="4304255"/>
              <a:chExt cx="637040" cy="418253"/>
            </a:xfrm>
          </p:grpSpPr>
          <p:sp>
            <p:nvSpPr>
              <p:cNvPr id="4212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29" name="TextBox 149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2095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37040" cy="418253"/>
              <a:chOff x="3053396" y="4304255"/>
              <a:chExt cx="637040" cy="418253"/>
            </a:xfrm>
          </p:grpSpPr>
          <p:sp>
            <p:nvSpPr>
              <p:cNvPr id="4212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27" name="TextBox 152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2096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37040" cy="418253"/>
              <a:chOff x="3053396" y="4304255"/>
              <a:chExt cx="637040" cy="418253"/>
            </a:xfrm>
          </p:grpSpPr>
          <p:sp>
            <p:nvSpPr>
              <p:cNvPr id="4212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25" name="TextBox 155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2097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37040" cy="418253"/>
              <a:chOff x="3053396" y="4304255"/>
              <a:chExt cx="637040" cy="418253"/>
            </a:xfrm>
          </p:grpSpPr>
          <p:sp>
            <p:nvSpPr>
              <p:cNvPr id="4212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23" name="TextBox 158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2098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37040" cy="418253"/>
              <a:chOff x="3053396" y="4304255"/>
              <a:chExt cx="637040" cy="418253"/>
            </a:xfrm>
          </p:grpSpPr>
          <p:sp>
            <p:nvSpPr>
              <p:cNvPr id="4212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21" name="TextBox 162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2099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37040" cy="418253"/>
              <a:chOff x="3053396" y="4304255"/>
              <a:chExt cx="637040" cy="418253"/>
            </a:xfrm>
          </p:grpSpPr>
          <p:sp>
            <p:nvSpPr>
              <p:cNvPr id="4211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19" name="TextBox 165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2100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37040" cy="418253"/>
              <a:chOff x="3053396" y="4304255"/>
              <a:chExt cx="637040" cy="418253"/>
            </a:xfrm>
          </p:grpSpPr>
          <p:sp>
            <p:nvSpPr>
              <p:cNvPr id="4211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17" name="TextBox 168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2101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37040" cy="418253"/>
              <a:chOff x="3053396" y="4304255"/>
              <a:chExt cx="637040" cy="418253"/>
            </a:xfrm>
          </p:grpSpPr>
          <p:sp>
            <p:nvSpPr>
              <p:cNvPr id="4211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15" name="TextBox 171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2102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37040" cy="418253"/>
              <a:chOff x="3053396" y="4304255"/>
              <a:chExt cx="637040" cy="418253"/>
            </a:xfrm>
          </p:grpSpPr>
          <p:sp>
            <p:nvSpPr>
              <p:cNvPr id="4211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13" name="TextBox 174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2103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37040" cy="418253"/>
              <a:chOff x="3053396" y="4304255"/>
              <a:chExt cx="637040" cy="418253"/>
            </a:xfrm>
          </p:grpSpPr>
          <p:sp>
            <p:nvSpPr>
              <p:cNvPr id="4211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11" name="TextBox 177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sp>
          <p:nvSpPr>
            <p:cNvPr id="42104" name="TextBox 4"/>
            <p:cNvSpPr txBox="1">
              <a:spLocks noChangeArrowheads="1"/>
            </p:cNvSpPr>
            <p:nvPr/>
          </p:nvSpPr>
          <p:spPr bwMode="auto">
            <a:xfrm rot="1053502">
              <a:off x="5164446" y="1955780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2105" name="TextBox 179"/>
            <p:cNvSpPr txBox="1">
              <a:spLocks noChangeArrowheads="1"/>
            </p:cNvSpPr>
            <p:nvPr/>
          </p:nvSpPr>
          <p:spPr bwMode="auto">
            <a:xfrm rot="2829263">
              <a:off x="7429479" y="3449157"/>
              <a:ext cx="543781" cy="482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2106" name="TextBox 180"/>
            <p:cNvSpPr txBox="1">
              <a:spLocks noChangeArrowheads="1"/>
            </p:cNvSpPr>
            <p:nvPr/>
          </p:nvSpPr>
          <p:spPr bwMode="auto">
            <a:xfrm rot="9845918">
              <a:off x="6119187" y="5942092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2107" name="TextBox 181"/>
            <p:cNvSpPr txBox="1">
              <a:spLocks noChangeArrowheads="1"/>
            </p:cNvSpPr>
            <p:nvPr/>
          </p:nvSpPr>
          <p:spPr bwMode="auto">
            <a:xfrm rot="-9948738">
              <a:off x="1751732" y="5845449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2108" name="TextBox 182"/>
            <p:cNvSpPr txBox="1">
              <a:spLocks noChangeArrowheads="1"/>
            </p:cNvSpPr>
            <p:nvPr/>
          </p:nvSpPr>
          <p:spPr bwMode="auto">
            <a:xfrm rot="-4992697">
              <a:off x="144610" y="3559181"/>
              <a:ext cx="543781" cy="482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2109" name="TextBox 183"/>
            <p:cNvSpPr txBox="1">
              <a:spLocks noChangeArrowheads="1"/>
            </p:cNvSpPr>
            <p:nvPr/>
          </p:nvSpPr>
          <p:spPr bwMode="auto">
            <a:xfrm rot="-1017263">
              <a:off x="2351322" y="1905661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</p:grpSp>
      <p:sp>
        <p:nvSpPr>
          <p:cNvPr id="41989" name="Rectangle 3"/>
          <p:cNvSpPr txBox="1">
            <a:spLocks noChangeArrowheads="1"/>
          </p:cNvSpPr>
          <p:nvPr/>
        </p:nvSpPr>
        <p:spPr bwMode="auto">
          <a:xfrm>
            <a:off x="771225" y="1073150"/>
            <a:ext cx="86283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l-GR" altLang="el-GR" b="0" i="1" dirty="0" smtClean="0">
                <a:solidFill>
                  <a:srgbClr val="FF0000"/>
                </a:solidFill>
                <a:ea typeface="MS PGothic" pitchFamily="34" charset="-128"/>
              </a:rPr>
              <a:t>Επιλογή</a:t>
            </a:r>
            <a:r>
              <a:rPr lang="en-US" altLang="el-GR" b="0" i="1" dirty="0" smtClean="0">
                <a:solidFill>
                  <a:srgbClr val="FF0000"/>
                </a:solidFill>
                <a:ea typeface="MS PGothic" pitchFamily="34" charset="-128"/>
              </a:rPr>
              <a:t>:</a:t>
            </a:r>
            <a:r>
              <a:rPr lang="en-US" altLang="el-GR" b="0" i="1" dirty="0" smtClean="0">
                <a:solidFill>
                  <a:srgbClr val="CC0000"/>
                </a:solidFill>
                <a:ea typeface="MS PGothic" pitchFamily="34" charset="-128"/>
              </a:rPr>
              <a:t> </a:t>
            </a:r>
            <a:r>
              <a:rPr lang="el-GR" altLang="el-GR" b="0" dirty="0" smtClean="0">
                <a:ea typeface="MS PGothic" pitchFamily="34" charset="-128"/>
              </a:rPr>
              <a:t>σύνδεση κάθε </a:t>
            </a:r>
            <a:r>
              <a:rPr lang="en-US" altLang="el-GR" b="0" dirty="0" smtClean="0">
                <a:ea typeface="MS PGothic" pitchFamily="34" charset="-128"/>
              </a:rPr>
              <a:t>ISP </a:t>
            </a:r>
            <a:r>
              <a:rPr lang="el-GR" altLang="el-GR" b="0" dirty="0" smtClean="0">
                <a:ea typeface="MS PGothic" pitchFamily="34" charset="-128"/>
              </a:rPr>
              <a:t>πρόσβασης σε ένα σφαιρικό </a:t>
            </a:r>
            <a:r>
              <a:rPr lang="en-US" altLang="el-GR" b="0" dirty="0" smtClean="0">
                <a:ea typeface="MS PGothic" pitchFamily="34" charset="-128"/>
              </a:rPr>
              <a:t>ISP</a:t>
            </a:r>
            <a:r>
              <a:rPr lang="el-GR" altLang="el-GR" b="0" dirty="0" smtClean="0">
                <a:ea typeface="MS PGothic" pitchFamily="34" charset="-128"/>
              </a:rPr>
              <a:t>;</a:t>
            </a:r>
            <a:r>
              <a:rPr lang="en-US" altLang="el-GR" b="0" dirty="0" smtClean="0">
                <a:ea typeface="MS PGothic" pitchFamily="34" charset="-128"/>
              </a:rPr>
              <a:t> </a:t>
            </a:r>
            <a:r>
              <a:rPr lang="el-GR" altLang="el-GR" b="0" dirty="0" smtClean="0">
                <a:ea typeface="MS PGothic" pitchFamily="34" charset="-128"/>
              </a:rPr>
              <a:t>Ο πελάτης και ο </a:t>
            </a:r>
            <a:r>
              <a:rPr lang="el-GR" altLang="el-GR" b="0" dirty="0" err="1" smtClean="0">
                <a:ea typeface="MS PGothic" pitchFamily="34" charset="-128"/>
              </a:rPr>
              <a:t>παροχέας</a:t>
            </a:r>
            <a:r>
              <a:rPr lang="el-GR" altLang="el-GR" b="0" dirty="0" smtClean="0">
                <a:ea typeface="MS PGothic" pitchFamily="34" charset="-128"/>
              </a:rPr>
              <a:t> έχουν οικονομική συμφωνία</a:t>
            </a:r>
            <a:endParaRPr lang="en-US" altLang="el-GR" b="0" dirty="0">
              <a:ea typeface="MS PGothic" pitchFamily="34" charset="-128"/>
            </a:endParaRPr>
          </a:p>
        </p:txBody>
      </p:sp>
      <p:sp>
        <p:nvSpPr>
          <p:cNvPr id="41990" name="Oval 3"/>
          <p:cNvSpPr>
            <a:spLocks noChangeArrowheads="1"/>
          </p:cNvSpPr>
          <p:nvPr/>
        </p:nvSpPr>
        <p:spPr bwMode="auto">
          <a:xfrm>
            <a:off x="2943225" y="3192463"/>
            <a:ext cx="4017963" cy="1862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>
              <a:ea typeface="MS PGothic" pitchFamily="34" charset="-128"/>
            </a:endParaRPr>
          </a:p>
        </p:txBody>
      </p:sp>
      <p:grpSp>
        <p:nvGrpSpPr>
          <p:cNvPr id="41991" name="Group 133"/>
          <p:cNvGrpSpPr>
            <a:grpSpLocks/>
          </p:cNvGrpSpPr>
          <p:nvPr/>
        </p:nvGrpSpPr>
        <p:grpSpPr bwMode="auto">
          <a:xfrm>
            <a:off x="3400425" y="4392613"/>
            <a:ext cx="668338" cy="250825"/>
            <a:chOff x="2356" y="1300"/>
            <a:chExt cx="555" cy="194"/>
          </a:xfrm>
        </p:grpSpPr>
        <p:sp>
          <p:nvSpPr>
            <p:cNvPr id="4208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4208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4208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42083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2086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087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2084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2085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1992" name="Group 133"/>
          <p:cNvGrpSpPr>
            <a:grpSpLocks/>
          </p:cNvGrpSpPr>
          <p:nvPr/>
        </p:nvGrpSpPr>
        <p:grpSpPr bwMode="auto">
          <a:xfrm>
            <a:off x="4476750" y="3706813"/>
            <a:ext cx="668338" cy="250825"/>
            <a:chOff x="2356" y="1300"/>
            <a:chExt cx="555" cy="194"/>
          </a:xfrm>
        </p:grpSpPr>
        <p:sp>
          <p:nvSpPr>
            <p:cNvPr id="4207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4207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4207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42075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2078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079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2076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2077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1993" name="Group 133"/>
          <p:cNvGrpSpPr>
            <a:grpSpLocks/>
          </p:cNvGrpSpPr>
          <p:nvPr/>
        </p:nvGrpSpPr>
        <p:grpSpPr bwMode="auto">
          <a:xfrm>
            <a:off x="5099050" y="4013200"/>
            <a:ext cx="669925" cy="250825"/>
            <a:chOff x="2356" y="1300"/>
            <a:chExt cx="555" cy="194"/>
          </a:xfrm>
        </p:grpSpPr>
        <p:sp>
          <p:nvSpPr>
            <p:cNvPr id="4206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4206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4206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42067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2070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071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2068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2069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1994" name="Group 133"/>
          <p:cNvGrpSpPr>
            <a:grpSpLocks/>
          </p:cNvGrpSpPr>
          <p:nvPr/>
        </p:nvGrpSpPr>
        <p:grpSpPr bwMode="auto">
          <a:xfrm>
            <a:off x="5681663" y="3538538"/>
            <a:ext cx="669925" cy="250825"/>
            <a:chOff x="2356" y="1300"/>
            <a:chExt cx="555" cy="194"/>
          </a:xfrm>
        </p:grpSpPr>
        <p:sp>
          <p:nvSpPr>
            <p:cNvPr id="4205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4205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4205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42059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2062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063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2060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2061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1995" name="Group 133"/>
          <p:cNvGrpSpPr>
            <a:grpSpLocks/>
          </p:cNvGrpSpPr>
          <p:nvPr/>
        </p:nvGrpSpPr>
        <p:grpSpPr bwMode="auto">
          <a:xfrm>
            <a:off x="4130675" y="4121150"/>
            <a:ext cx="669925" cy="250825"/>
            <a:chOff x="2356" y="1300"/>
            <a:chExt cx="555" cy="194"/>
          </a:xfrm>
        </p:grpSpPr>
        <p:sp>
          <p:nvSpPr>
            <p:cNvPr id="4204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4204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4205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42051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2054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055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2052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2053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1996" name="Group 133"/>
          <p:cNvGrpSpPr>
            <a:grpSpLocks/>
          </p:cNvGrpSpPr>
          <p:nvPr/>
        </p:nvGrpSpPr>
        <p:grpSpPr bwMode="auto">
          <a:xfrm>
            <a:off x="4732338" y="4610100"/>
            <a:ext cx="669925" cy="250825"/>
            <a:chOff x="2356" y="1300"/>
            <a:chExt cx="555" cy="194"/>
          </a:xfrm>
        </p:grpSpPr>
        <p:sp>
          <p:nvSpPr>
            <p:cNvPr id="4204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4204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4204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42043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2046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047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2044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2045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1997" name="Group 133"/>
          <p:cNvGrpSpPr>
            <a:grpSpLocks/>
          </p:cNvGrpSpPr>
          <p:nvPr/>
        </p:nvGrpSpPr>
        <p:grpSpPr bwMode="auto">
          <a:xfrm>
            <a:off x="5838825" y="4411663"/>
            <a:ext cx="668338" cy="250825"/>
            <a:chOff x="2356" y="1300"/>
            <a:chExt cx="555" cy="194"/>
          </a:xfrm>
        </p:grpSpPr>
        <p:sp>
          <p:nvSpPr>
            <p:cNvPr id="4203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4203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4203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42035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2038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039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2036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2037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1998" name="Group 133"/>
          <p:cNvGrpSpPr>
            <a:grpSpLocks/>
          </p:cNvGrpSpPr>
          <p:nvPr/>
        </p:nvGrpSpPr>
        <p:grpSpPr bwMode="auto">
          <a:xfrm>
            <a:off x="3794125" y="3351213"/>
            <a:ext cx="668338" cy="250825"/>
            <a:chOff x="2356" y="1300"/>
            <a:chExt cx="555" cy="194"/>
          </a:xfrm>
        </p:grpSpPr>
        <p:sp>
          <p:nvSpPr>
            <p:cNvPr id="4202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4202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4202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grpSp>
          <p:nvGrpSpPr>
            <p:cNvPr id="42027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2030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031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2028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2029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cxnSp>
        <p:nvCxnSpPr>
          <p:cNvPr id="41999" name="Straight Connector 10"/>
          <p:cNvCxnSpPr>
            <a:cxnSpLocks noChangeShapeType="1"/>
            <a:stCxn id="42029" idx="0"/>
            <a:endCxn id="42060" idx="0"/>
          </p:cNvCxnSpPr>
          <p:nvPr/>
        </p:nvCxnSpPr>
        <p:spPr bwMode="auto">
          <a:xfrm>
            <a:off x="4457700" y="3432175"/>
            <a:ext cx="1225550" cy="1857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0" name="Straight Connector 297"/>
          <p:cNvCxnSpPr>
            <a:cxnSpLocks noChangeShapeType="1"/>
            <a:endCxn id="42066" idx="1"/>
          </p:cNvCxnSpPr>
          <p:nvPr/>
        </p:nvCxnSpPr>
        <p:spPr bwMode="auto">
          <a:xfrm>
            <a:off x="5043488" y="3924300"/>
            <a:ext cx="152400" cy="1127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1" name="Straight Connector 298"/>
          <p:cNvCxnSpPr>
            <a:cxnSpLocks noChangeShapeType="1"/>
            <a:endCxn id="42068" idx="1"/>
          </p:cNvCxnSpPr>
          <p:nvPr/>
        </p:nvCxnSpPr>
        <p:spPr bwMode="auto">
          <a:xfrm flipV="1">
            <a:off x="4794250" y="4200525"/>
            <a:ext cx="304800" cy="61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2" name="Straight Connector 299"/>
          <p:cNvCxnSpPr>
            <a:cxnSpLocks noChangeShapeType="1"/>
          </p:cNvCxnSpPr>
          <p:nvPr/>
        </p:nvCxnSpPr>
        <p:spPr bwMode="auto">
          <a:xfrm flipV="1">
            <a:off x="4422775" y="3962400"/>
            <a:ext cx="242888" cy="149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3" name="Straight Connector 300"/>
          <p:cNvCxnSpPr>
            <a:cxnSpLocks noChangeShapeType="1"/>
          </p:cNvCxnSpPr>
          <p:nvPr/>
        </p:nvCxnSpPr>
        <p:spPr bwMode="auto">
          <a:xfrm flipV="1">
            <a:off x="4049713" y="4367213"/>
            <a:ext cx="241300" cy="1476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4" name="Straight Connector 301"/>
          <p:cNvCxnSpPr>
            <a:cxnSpLocks noChangeShapeType="1"/>
            <a:stCxn id="42042" idx="0"/>
          </p:cNvCxnSpPr>
          <p:nvPr/>
        </p:nvCxnSpPr>
        <p:spPr bwMode="auto">
          <a:xfrm flipV="1">
            <a:off x="5064125" y="4267200"/>
            <a:ext cx="317500" cy="342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5" name="Straight Connector 302"/>
          <p:cNvCxnSpPr>
            <a:cxnSpLocks noChangeShapeType="1"/>
          </p:cNvCxnSpPr>
          <p:nvPr/>
        </p:nvCxnSpPr>
        <p:spPr bwMode="auto">
          <a:xfrm flipH="1" flipV="1">
            <a:off x="5680075" y="4248150"/>
            <a:ext cx="447675" cy="1682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6" name="Straight Connector 303"/>
          <p:cNvCxnSpPr>
            <a:cxnSpLocks noChangeShapeType="1"/>
          </p:cNvCxnSpPr>
          <p:nvPr/>
        </p:nvCxnSpPr>
        <p:spPr bwMode="auto">
          <a:xfrm flipV="1">
            <a:off x="5662613" y="3776663"/>
            <a:ext cx="357187" cy="266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7" name="Straight Connector 304"/>
          <p:cNvCxnSpPr>
            <a:cxnSpLocks noChangeShapeType="1"/>
            <a:endCxn id="42024" idx="4"/>
          </p:cNvCxnSpPr>
          <p:nvPr/>
        </p:nvCxnSpPr>
        <p:spPr bwMode="auto">
          <a:xfrm flipH="1" flipV="1">
            <a:off x="4127500" y="3602038"/>
            <a:ext cx="515938" cy="117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8" name="Straight Connector 22"/>
          <p:cNvCxnSpPr>
            <a:cxnSpLocks noChangeShapeType="1"/>
            <a:endCxn id="42026" idx="1"/>
          </p:cNvCxnSpPr>
          <p:nvPr/>
        </p:nvCxnSpPr>
        <p:spPr bwMode="auto">
          <a:xfrm>
            <a:off x="2559050" y="2578100"/>
            <a:ext cx="1333500" cy="79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9" name="Straight Connector 305"/>
          <p:cNvCxnSpPr>
            <a:cxnSpLocks noChangeShapeType="1"/>
            <a:endCxn id="42028" idx="0"/>
          </p:cNvCxnSpPr>
          <p:nvPr/>
        </p:nvCxnSpPr>
        <p:spPr bwMode="auto">
          <a:xfrm>
            <a:off x="1752600" y="2909888"/>
            <a:ext cx="2043113" cy="519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0" name="Straight Connector 306"/>
          <p:cNvCxnSpPr>
            <a:cxnSpLocks noChangeShapeType="1"/>
            <a:endCxn id="42028" idx="1"/>
          </p:cNvCxnSpPr>
          <p:nvPr/>
        </p:nvCxnSpPr>
        <p:spPr bwMode="auto">
          <a:xfrm>
            <a:off x="1333500" y="3278188"/>
            <a:ext cx="2462213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1" name="Straight Connector 307"/>
          <p:cNvCxnSpPr>
            <a:cxnSpLocks noChangeShapeType="1"/>
            <a:endCxn id="42084" idx="0"/>
          </p:cNvCxnSpPr>
          <p:nvPr/>
        </p:nvCxnSpPr>
        <p:spPr bwMode="auto">
          <a:xfrm>
            <a:off x="1263650" y="4260850"/>
            <a:ext cx="2136775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2" name="Straight Connector 308"/>
          <p:cNvCxnSpPr>
            <a:cxnSpLocks noChangeShapeType="1"/>
            <a:endCxn id="42080" idx="2"/>
          </p:cNvCxnSpPr>
          <p:nvPr/>
        </p:nvCxnSpPr>
        <p:spPr bwMode="auto">
          <a:xfrm flipV="1">
            <a:off x="1509713" y="4573588"/>
            <a:ext cx="1890712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3" name="Straight Connector 309"/>
          <p:cNvCxnSpPr>
            <a:cxnSpLocks noChangeShapeType="1"/>
            <a:endCxn id="42080" idx="3"/>
          </p:cNvCxnSpPr>
          <p:nvPr/>
        </p:nvCxnSpPr>
        <p:spPr bwMode="auto">
          <a:xfrm flipV="1">
            <a:off x="1946275" y="4622800"/>
            <a:ext cx="1552575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4" name="Straight Connector 310"/>
          <p:cNvCxnSpPr>
            <a:cxnSpLocks noChangeShapeType="1"/>
            <a:stCxn id="42111" idx="0"/>
            <a:endCxn id="42080" idx="4"/>
          </p:cNvCxnSpPr>
          <p:nvPr/>
        </p:nvCxnSpPr>
        <p:spPr bwMode="auto">
          <a:xfrm flipV="1">
            <a:off x="3671888" y="4643438"/>
            <a:ext cx="61912" cy="1211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5" name="Straight Connector 311"/>
          <p:cNvCxnSpPr>
            <a:cxnSpLocks noChangeShapeType="1"/>
          </p:cNvCxnSpPr>
          <p:nvPr/>
        </p:nvCxnSpPr>
        <p:spPr bwMode="auto">
          <a:xfrm flipV="1">
            <a:off x="5000625" y="4872038"/>
            <a:ext cx="7938" cy="1135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6" name="Straight Connector 312"/>
          <p:cNvCxnSpPr>
            <a:cxnSpLocks noChangeShapeType="1"/>
            <a:stCxn id="42114" idx="1"/>
          </p:cNvCxnSpPr>
          <p:nvPr/>
        </p:nvCxnSpPr>
        <p:spPr bwMode="auto">
          <a:xfrm flipH="1" flipV="1">
            <a:off x="5335588" y="4821238"/>
            <a:ext cx="547687" cy="105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7" name="Straight Connector 313"/>
          <p:cNvCxnSpPr>
            <a:cxnSpLocks noChangeShapeType="1"/>
          </p:cNvCxnSpPr>
          <p:nvPr/>
        </p:nvCxnSpPr>
        <p:spPr bwMode="auto">
          <a:xfrm flipH="1" flipV="1">
            <a:off x="6318250" y="4648200"/>
            <a:ext cx="1866900" cy="1020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8" name="Straight Connector 314"/>
          <p:cNvCxnSpPr>
            <a:cxnSpLocks noChangeShapeType="1"/>
            <a:endCxn id="42037" idx="1"/>
          </p:cNvCxnSpPr>
          <p:nvPr/>
        </p:nvCxnSpPr>
        <p:spPr bwMode="auto">
          <a:xfrm flipH="1" flipV="1">
            <a:off x="6502400" y="4600575"/>
            <a:ext cx="243205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9" name="Straight Connector 315"/>
          <p:cNvCxnSpPr>
            <a:cxnSpLocks noChangeShapeType="1"/>
            <a:endCxn id="42037" idx="0"/>
          </p:cNvCxnSpPr>
          <p:nvPr/>
        </p:nvCxnSpPr>
        <p:spPr bwMode="auto">
          <a:xfrm flipH="1">
            <a:off x="6502400" y="4295775"/>
            <a:ext cx="2185988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0" name="Straight Connector 316"/>
          <p:cNvCxnSpPr>
            <a:cxnSpLocks noChangeShapeType="1"/>
          </p:cNvCxnSpPr>
          <p:nvPr/>
        </p:nvCxnSpPr>
        <p:spPr bwMode="auto">
          <a:xfrm flipH="1">
            <a:off x="6350000" y="3227388"/>
            <a:ext cx="1539875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1" name="Straight Connector 317"/>
          <p:cNvCxnSpPr>
            <a:cxnSpLocks noChangeShapeType="1"/>
          </p:cNvCxnSpPr>
          <p:nvPr/>
        </p:nvCxnSpPr>
        <p:spPr bwMode="auto">
          <a:xfrm flipH="1">
            <a:off x="6157913" y="2803525"/>
            <a:ext cx="974725" cy="72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2" name="Straight Connector 318"/>
          <p:cNvCxnSpPr>
            <a:cxnSpLocks noChangeShapeType="1"/>
            <a:stCxn id="42122" idx="9"/>
          </p:cNvCxnSpPr>
          <p:nvPr/>
        </p:nvCxnSpPr>
        <p:spPr bwMode="auto">
          <a:xfrm>
            <a:off x="5254625" y="2381250"/>
            <a:ext cx="601663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23" name="TextBox 39958"/>
          <p:cNvSpPr txBox="1">
            <a:spLocks noChangeArrowheads="1"/>
          </p:cNvSpPr>
          <p:nvPr/>
        </p:nvSpPr>
        <p:spPr bwMode="auto">
          <a:xfrm>
            <a:off x="3128963" y="3584575"/>
            <a:ext cx="109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i="1">
                <a:ea typeface="MS PGothic" pitchFamily="34" charset="-128"/>
              </a:rPr>
              <a:t>global</a:t>
            </a:r>
            <a:br>
              <a:rPr lang="en-US" altLang="el-GR" i="1">
                <a:ea typeface="MS PGothic" pitchFamily="34" charset="-128"/>
              </a:rPr>
            </a:br>
            <a:r>
              <a:rPr lang="en-US" altLang="el-GR" i="1">
                <a:ea typeface="MS PGothic" pitchFamily="34" charset="-128"/>
              </a:rPr>
              <a:t>ISP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Χρήσεις των Δικτύων Υπολογιστών</a:t>
            </a:r>
            <a:endParaRPr lang="en-US" altLang="el-GR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altLang="el-GR" dirty="0" smtClean="0"/>
              <a:t>Τα δίκτυα υπολογιστών χρησιμοποιούνται τόσο στο επιχειρηματικό όσο και στο κοινωνικό πεδίο δραστηριοτήτων των ανθρώπων</a:t>
            </a:r>
          </a:p>
          <a:p>
            <a:pPr>
              <a:lnSpc>
                <a:spcPct val="110000"/>
              </a:lnSpc>
            </a:pPr>
            <a:r>
              <a:rPr lang="el-GR" altLang="el-GR" dirty="0" smtClean="0"/>
              <a:t>Τα δίκτυα στις επιχειρήσεις παρέχουν συνεργασία, καταμερισμό πόρων (</a:t>
            </a:r>
            <a:r>
              <a:rPr lang="en-US" altLang="el-GR" dirty="0" smtClean="0"/>
              <a:t>resource sharing)</a:t>
            </a:r>
            <a:r>
              <a:rPr lang="el-GR" altLang="el-GR" dirty="0" smtClean="0"/>
              <a:t>, υψηλή αξιοπιστία </a:t>
            </a:r>
            <a:r>
              <a:rPr lang="en-US" altLang="el-GR" dirty="0" smtClean="0"/>
              <a:t>(high availability)</a:t>
            </a:r>
            <a:r>
              <a:rPr lang="el-GR" altLang="el-GR" dirty="0" smtClean="0"/>
              <a:t> και εξοικονόμηση χρημάτων</a:t>
            </a:r>
          </a:p>
          <a:p>
            <a:pPr>
              <a:lnSpc>
                <a:spcPct val="110000"/>
              </a:lnSpc>
            </a:pPr>
            <a:r>
              <a:rPr lang="el-GR" altLang="el-GR" dirty="0" smtClean="0"/>
              <a:t>Τα δίκτυα στο κοινωνικό πεδίο προσφέρουν δυνατότητες επικοινωνίας, πρόσβασης σε απομακρυσμένες πληροφορίες, ηλεκτρονικές συναλλαγές, διασκέδαση</a:t>
            </a:r>
            <a:endParaRPr lang="en-US" altLang="el-GR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2" name="Group 5"/>
          <p:cNvGrpSpPr>
            <a:grpSpLocks/>
          </p:cNvGrpSpPr>
          <p:nvPr/>
        </p:nvGrpSpPr>
        <p:grpSpPr bwMode="auto">
          <a:xfrm>
            <a:off x="509588" y="1849438"/>
            <a:ext cx="9107487" cy="4559300"/>
            <a:chOff x="175047" y="1905661"/>
            <a:chExt cx="8404889" cy="4559691"/>
          </a:xfrm>
        </p:grpSpPr>
        <p:grpSp>
          <p:nvGrpSpPr>
            <p:cNvPr id="43282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37040" cy="418253"/>
              <a:chOff x="3053396" y="4304255"/>
              <a:chExt cx="637040" cy="418253"/>
            </a:xfrm>
          </p:grpSpPr>
          <p:sp>
            <p:nvSpPr>
              <p:cNvPr id="4333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35" name="TextBox 1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3283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37040" cy="418253"/>
              <a:chOff x="3053396" y="4304255"/>
              <a:chExt cx="637040" cy="418253"/>
            </a:xfrm>
          </p:grpSpPr>
          <p:sp>
            <p:nvSpPr>
              <p:cNvPr id="4333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33" name="TextBox 133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3284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37040" cy="418253"/>
              <a:chOff x="3053396" y="4304255"/>
              <a:chExt cx="637040" cy="418253"/>
            </a:xfrm>
          </p:grpSpPr>
          <p:sp>
            <p:nvSpPr>
              <p:cNvPr id="4333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31" name="TextBox 137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3285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37040" cy="418253"/>
              <a:chOff x="3053396" y="4304255"/>
              <a:chExt cx="637040" cy="418253"/>
            </a:xfrm>
          </p:grpSpPr>
          <p:sp>
            <p:nvSpPr>
              <p:cNvPr id="4332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9" name="TextBox 140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3286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37040" cy="418253"/>
              <a:chOff x="3053396" y="4304255"/>
              <a:chExt cx="637040" cy="418253"/>
            </a:xfrm>
          </p:grpSpPr>
          <p:sp>
            <p:nvSpPr>
              <p:cNvPr id="4332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7" name="TextBox 143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3287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37040" cy="418253"/>
              <a:chOff x="3053396" y="4304255"/>
              <a:chExt cx="637040" cy="418253"/>
            </a:xfrm>
          </p:grpSpPr>
          <p:sp>
            <p:nvSpPr>
              <p:cNvPr id="4332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5" name="TextBox 146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3288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37040" cy="418253"/>
              <a:chOff x="3053396" y="4304255"/>
              <a:chExt cx="637040" cy="418253"/>
            </a:xfrm>
          </p:grpSpPr>
          <p:sp>
            <p:nvSpPr>
              <p:cNvPr id="4332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3" name="TextBox 149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3289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37040" cy="418253"/>
              <a:chOff x="3053396" y="4304255"/>
              <a:chExt cx="637040" cy="418253"/>
            </a:xfrm>
          </p:grpSpPr>
          <p:sp>
            <p:nvSpPr>
              <p:cNvPr id="4332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1" name="TextBox 152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3290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37040" cy="418253"/>
              <a:chOff x="3053396" y="4304255"/>
              <a:chExt cx="637040" cy="418253"/>
            </a:xfrm>
          </p:grpSpPr>
          <p:sp>
            <p:nvSpPr>
              <p:cNvPr id="4331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19" name="TextBox 155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3291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37040" cy="418253"/>
              <a:chOff x="3053396" y="4304255"/>
              <a:chExt cx="637040" cy="418253"/>
            </a:xfrm>
          </p:grpSpPr>
          <p:sp>
            <p:nvSpPr>
              <p:cNvPr id="4331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17" name="TextBox 158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3292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37040" cy="418253"/>
              <a:chOff x="3053396" y="4304255"/>
              <a:chExt cx="637040" cy="418253"/>
            </a:xfrm>
          </p:grpSpPr>
          <p:sp>
            <p:nvSpPr>
              <p:cNvPr id="4331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15" name="TextBox 162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3293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37040" cy="418253"/>
              <a:chOff x="3053396" y="4304255"/>
              <a:chExt cx="637040" cy="418253"/>
            </a:xfrm>
          </p:grpSpPr>
          <p:sp>
            <p:nvSpPr>
              <p:cNvPr id="4331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13" name="TextBox 165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3294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37040" cy="418253"/>
              <a:chOff x="3053396" y="4304255"/>
              <a:chExt cx="637040" cy="418253"/>
            </a:xfrm>
          </p:grpSpPr>
          <p:sp>
            <p:nvSpPr>
              <p:cNvPr id="4331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11" name="TextBox 168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3295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37040" cy="418253"/>
              <a:chOff x="3053396" y="4304255"/>
              <a:chExt cx="637040" cy="418253"/>
            </a:xfrm>
          </p:grpSpPr>
          <p:sp>
            <p:nvSpPr>
              <p:cNvPr id="4330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09" name="TextBox 171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3296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37040" cy="418253"/>
              <a:chOff x="3053396" y="4304255"/>
              <a:chExt cx="637040" cy="418253"/>
            </a:xfrm>
          </p:grpSpPr>
          <p:sp>
            <p:nvSpPr>
              <p:cNvPr id="4330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07" name="TextBox 174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3297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37040" cy="418253"/>
              <a:chOff x="3053396" y="4304255"/>
              <a:chExt cx="637040" cy="418253"/>
            </a:xfrm>
          </p:grpSpPr>
          <p:sp>
            <p:nvSpPr>
              <p:cNvPr id="4330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05" name="TextBox 177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sp>
          <p:nvSpPr>
            <p:cNvPr id="43298" name="TextBox 4"/>
            <p:cNvSpPr txBox="1">
              <a:spLocks noChangeArrowheads="1"/>
            </p:cNvSpPr>
            <p:nvPr/>
          </p:nvSpPr>
          <p:spPr bwMode="auto">
            <a:xfrm rot="1053502">
              <a:off x="5164446" y="1955780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3299" name="TextBox 179"/>
            <p:cNvSpPr txBox="1">
              <a:spLocks noChangeArrowheads="1"/>
            </p:cNvSpPr>
            <p:nvPr/>
          </p:nvSpPr>
          <p:spPr bwMode="auto">
            <a:xfrm rot="2829263">
              <a:off x="7429479" y="3449157"/>
              <a:ext cx="543781" cy="482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3300" name="TextBox 180"/>
            <p:cNvSpPr txBox="1">
              <a:spLocks noChangeArrowheads="1"/>
            </p:cNvSpPr>
            <p:nvPr/>
          </p:nvSpPr>
          <p:spPr bwMode="auto">
            <a:xfrm rot="9845918">
              <a:off x="6119187" y="5942092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3301" name="TextBox 181"/>
            <p:cNvSpPr txBox="1">
              <a:spLocks noChangeArrowheads="1"/>
            </p:cNvSpPr>
            <p:nvPr/>
          </p:nvSpPr>
          <p:spPr bwMode="auto">
            <a:xfrm rot="-9948738">
              <a:off x="1751732" y="5845449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3302" name="TextBox 182"/>
            <p:cNvSpPr txBox="1">
              <a:spLocks noChangeArrowheads="1"/>
            </p:cNvSpPr>
            <p:nvPr/>
          </p:nvSpPr>
          <p:spPr bwMode="auto">
            <a:xfrm rot="-4992697">
              <a:off x="144610" y="3559181"/>
              <a:ext cx="543781" cy="482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3303" name="TextBox 183"/>
            <p:cNvSpPr txBox="1">
              <a:spLocks noChangeArrowheads="1"/>
            </p:cNvSpPr>
            <p:nvPr/>
          </p:nvSpPr>
          <p:spPr bwMode="auto">
            <a:xfrm rot="-1017263">
              <a:off x="2351322" y="1905661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</p:grpSp>
      <p:sp>
        <p:nvSpPr>
          <p:cNvPr id="43013" name="Rectangle 3"/>
          <p:cNvSpPr txBox="1">
            <a:spLocks noChangeArrowheads="1"/>
          </p:cNvSpPr>
          <p:nvPr/>
        </p:nvSpPr>
        <p:spPr bwMode="auto">
          <a:xfrm>
            <a:off x="724642" y="1087663"/>
            <a:ext cx="8674946" cy="75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l-GR" altLang="el-GR" b="0" dirty="0">
                <a:ea typeface="MS PGothic" pitchFamily="34" charset="-128"/>
              </a:rPr>
              <a:t>Αν ένας σφαιρικός </a:t>
            </a:r>
            <a:r>
              <a:rPr lang="en-US" altLang="el-GR" b="0" dirty="0">
                <a:ea typeface="MS PGothic" pitchFamily="34" charset="-128"/>
              </a:rPr>
              <a:t>ISP </a:t>
            </a:r>
            <a:r>
              <a:rPr lang="el-GR" altLang="el-GR" b="0" dirty="0">
                <a:ea typeface="MS PGothic" pitchFamily="34" charset="-128"/>
              </a:rPr>
              <a:t>είναι βιώσιμη επιχείρηση</a:t>
            </a:r>
            <a:r>
              <a:rPr lang="en-US" altLang="el-GR" b="0" dirty="0">
                <a:ea typeface="MS PGothic" pitchFamily="34" charset="-128"/>
              </a:rPr>
              <a:t>, </a:t>
            </a:r>
            <a:r>
              <a:rPr lang="el-GR" altLang="el-GR" b="0" dirty="0">
                <a:ea typeface="MS PGothic" pitchFamily="34" charset="-128"/>
              </a:rPr>
              <a:t>θα υπάρχουν ανταγωνιστές</a:t>
            </a:r>
            <a:r>
              <a:rPr lang="en-US" altLang="el-GR" b="0" dirty="0">
                <a:ea typeface="MS PGothic" pitchFamily="34" charset="-128"/>
              </a:rPr>
              <a:t>….</a:t>
            </a:r>
          </a:p>
        </p:txBody>
      </p:sp>
      <p:grpSp>
        <p:nvGrpSpPr>
          <p:cNvPr id="43014" name="Group 8"/>
          <p:cNvGrpSpPr>
            <a:grpSpLocks/>
          </p:cNvGrpSpPr>
          <p:nvPr/>
        </p:nvGrpSpPr>
        <p:grpSpPr bwMode="auto">
          <a:xfrm>
            <a:off x="4926013" y="3746500"/>
            <a:ext cx="3494087" cy="1117600"/>
            <a:chOff x="7848600" y="2044700"/>
            <a:chExt cx="3200399" cy="1371600"/>
          </a:xfrm>
        </p:grpSpPr>
        <p:sp>
          <p:nvSpPr>
            <p:cNvPr id="43199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43200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4327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27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27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327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328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28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3278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279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43201" name="Straight Connector 10"/>
            <p:cNvCxnSpPr>
              <a:cxnSpLocks noChangeShapeType="1"/>
              <a:stCxn id="43279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202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203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204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205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206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207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208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209" name="Straight Connector 304"/>
            <p:cNvCxnSpPr>
              <a:cxnSpLocks noChangeShapeType="1"/>
              <a:endCxn id="43274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210" name="TextBox 39958"/>
            <p:cNvSpPr txBox="1">
              <a:spLocks noChangeArrowheads="1"/>
            </p:cNvSpPr>
            <p:nvPr/>
          </p:nvSpPr>
          <p:spPr bwMode="auto">
            <a:xfrm>
              <a:off x="8014250" y="2471291"/>
              <a:ext cx="774070" cy="49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 i="1">
                  <a:ea typeface="MS PGothic" pitchFamily="34" charset="-128"/>
                </a:rPr>
                <a:t>ISP B</a:t>
              </a:r>
            </a:p>
          </p:txBody>
        </p:sp>
        <p:grpSp>
          <p:nvGrpSpPr>
            <p:cNvPr id="43211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4326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26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26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326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327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27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3270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27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3212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4325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25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26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326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326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26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3262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263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3213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4325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25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25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325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325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25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3254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255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3214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4324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24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24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324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324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24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3246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247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3215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4323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23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23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323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324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24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3238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23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3216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4322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22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22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322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323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23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3230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231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3217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4321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21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22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322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322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22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3222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223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43015" name="Group 331"/>
          <p:cNvGrpSpPr>
            <a:grpSpLocks/>
          </p:cNvGrpSpPr>
          <p:nvPr/>
        </p:nvGrpSpPr>
        <p:grpSpPr bwMode="auto">
          <a:xfrm>
            <a:off x="1954213" y="2755900"/>
            <a:ext cx="3756025" cy="1193800"/>
            <a:chOff x="7848600" y="2044700"/>
            <a:chExt cx="3200399" cy="1371600"/>
          </a:xfrm>
        </p:grpSpPr>
        <p:sp>
          <p:nvSpPr>
            <p:cNvPr id="43116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43117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4319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19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19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319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319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19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3195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196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43118" name="Straight Connector 334"/>
            <p:cNvCxnSpPr>
              <a:cxnSpLocks noChangeShapeType="1"/>
              <a:stCxn id="43196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19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20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21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22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23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24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25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26" name="Straight Connector 342"/>
            <p:cNvCxnSpPr>
              <a:cxnSpLocks noChangeShapeType="1"/>
              <a:endCxn id="43191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127" name="TextBox 343"/>
            <p:cNvSpPr txBox="1">
              <a:spLocks noChangeArrowheads="1"/>
            </p:cNvSpPr>
            <p:nvPr/>
          </p:nvSpPr>
          <p:spPr bwMode="auto">
            <a:xfrm>
              <a:off x="8039228" y="2471292"/>
              <a:ext cx="712111" cy="45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 i="1">
                  <a:ea typeface="MS PGothic" pitchFamily="34" charset="-128"/>
                </a:rPr>
                <a:t>ISP A</a:t>
              </a:r>
            </a:p>
          </p:txBody>
        </p:sp>
        <p:grpSp>
          <p:nvGrpSpPr>
            <p:cNvPr id="43128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4318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18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18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318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318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19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318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188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3129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4317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17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17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317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318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18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3179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180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3130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4316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16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16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317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317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17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317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172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3131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4315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16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16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316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316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16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3163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164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3132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4315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15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15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315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315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15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3155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156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3133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4314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14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14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314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314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15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3147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148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3134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4313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13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13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313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314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14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313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140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43016" name="Group 416"/>
          <p:cNvGrpSpPr>
            <a:grpSpLocks/>
          </p:cNvGrpSpPr>
          <p:nvPr/>
        </p:nvGrpSpPr>
        <p:grpSpPr bwMode="auto">
          <a:xfrm>
            <a:off x="1624013" y="4165600"/>
            <a:ext cx="3343275" cy="1168400"/>
            <a:chOff x="7848600" y="2044700"/>
            <a:chExt cx="3200399" cy="1371600"/>
          </a:xfrm>
        </p:grpSpPr>
        <p:sp>
          <p:nvSpPr>
            <p:cNvPr id="43033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43034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43108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10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11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311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311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11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3112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113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43035" name="Straight Connector 419"/>
            <p:cNvCxnSpPr>
              <a:cxnSpLocks noChangeShapeType="1"/>
              <a:stCxn id="43113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36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37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38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39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40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41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42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43" name="Straight Connector 427"/>
            <p:cNvCxnSpPr>
              <a:cxnSpLocks noChangeShapeType="1"/>
              <a:endCxn id="43108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44" name="TextBox 428"/>
            <p:cNvSpPr txBox="1">
              <a:spLocks noChangeArrowheads="1"/>
            </p:cNvSpPr>
            <p:nvPr/>
          </p:nvSpPr>
          <p:spPr bwMode="auto">
            <a:xfrm>
              <a:off x="7991794" y="2471292"/>
              <a:ext cx="809110" cy="46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 i="1">
                  <a:ea typeface="MS PGothic" pitchFamily="34" charset="-128"/>
                </a:rPr>
                <a:t>ISP C</a:t>
              </a:r>
            </a:p>
          </p:txBody>
        </p:sp>
        <p:grpSp>
          <p:nvGrpSpPr>
            <p:cNvPr id="43045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4310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10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10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310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310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10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3104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105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3046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4309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09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09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309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309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09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3096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097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3047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4308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08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08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308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309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09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308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08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3048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4307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07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07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307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308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08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3080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08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3049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4306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06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07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307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307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07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3072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073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3050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4306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06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06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306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306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06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3064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06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3051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4305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05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305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305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305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05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305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05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cxnSp>
        <p:nvCxnSpPr>
          <p:cNvPr id="43017" name="Straight Connector 12"/>
          <p:cNvCxnSpPr>
            <a:cxnSpLocks noChangeShapeType="1"/>
            <a:endCxn id="43193" idx="1"/>
          </p:cNvCxnSpPr>
          <p:nvPr/>
        </p:nvCxnSpPr>
        <p:spPr bwMode="auto">
          <a:xfrm>
            <a:off x="2581275" y="2609850"/>
            <a:ext cx="258763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8" name="Straight Connector 500"/>
          <p:cNvCxnSpPr>
            <a:cxnSpLocks noChangeShapeType="1"/>
            <a:endCxn id="43195" idx="1"/>
          </p:cNvCxnSpPr>
          <p:nvPr/>
        </p:nvCxnSpPr>
        <p:spPr bwMode="auto">
          <a:xfrm>
            <a:off x="1774825" y="2849563"/>
            <a:ext cx="974725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9" name="Straight Connector 501"/>
          <p:cNvCxnSpPr>
            <a:cxnSpLocks noChangeShapeType="1"/>
            <a:endCxn id="43191" idx="2"/>
          </p:cNvCxnSpPr>
          <p:nvPr/>
        </p:nvCxnSpPr>
        <p:spPr bwMode="auto">
          <a:xfrm flipV="1">
            <a:off x="1338263" y="2973388"/>
            <a:ext cx="1411287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0" name="Straight Connector 502"/>
          <p:cNvCxnSpPr>
            <a:cxnSpLocks noChangeShapeType="1"/>
            <a:endCxn id="43161" idx="1"/>
          </p:cNvCxnSpPr>
          <p:nvPr/>
        </p:nvCxnSpPr>
        <p:spPr bwMode="auto">
          <a:xfrm>
            <a:off x="4243388" y="2411413"/>
            <a:ext cx="3333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1" name="Straight Connector 503"/>
          <p:cNvCxnSpPr>
            <a:cxnSpLocks noChangeShapeType="1"/>
            <a:endCxn id="43161" idx="0"/>
          </p:cNvCxnSpPr>
          <p:nvPr/>
        </p:nvCxnSpPr>
        <p:spPr bwMode="auto">
          <a:xfrm flipH="1">
            <a:off x="4794250" y="2389188"/>
            <a:ext cx="417513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2" name="Straight Connector 504"/>
          <p:cNvCxnSpPr>
            <a:cxnSpLocks noChangeShapeType="1"/>
            <a:endCxn id="43244" idx="0"/>
          </p:cNvCxnSpPr>
          <p:nvPr/>
        </p:nvCxnSpPr>
        <p:spPr bwMode="auto">
          <a:xfrm>
            <a:off x="7334250" y="2900363"/>
            <a:ext cx="23495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3" name="Straight Connector 505"/>
          <p:cNvCxnSpPr>
            <a:cxnSpLocks noChangeShapeType="1"/>
          </p:cNvCxnSpPr>
          <p:nvPr/>
        </p:nvCxnSpPr>
        <p:spPr bwMode="auto">
          <a:xfrm flipH="1">
            <a:off x="7732713" y="3251200"/>
            <a:ext cx="26035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4" name="Straight Connector 506"/>
          <p:cNvCxnSpPr>
            <a:cxnSpLocks noChangeShapeType="1"/>
            <a:stCxn id="43310" idx="4"/>
            <a:endCxn id="43239" idx="0"/>
          </p:cNvCxnSpPr>
          <p:nvPr/>
        </p:nvCxnSpPr>
        <p:spPr bwMode="auto">
          <a:xfrm flipH="1">
            <a:off x="8107363" y="4229100"/>
            <a:ext cx="585787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5" name="Straight Connector 507"/>
          <p:cNvCxnSpPr>
            <a:cxnSpLocks noChangeShapeType="1"/>
          </p:cNvCxnSpPr>
          <p:nvPr/>
        </p:nvCxnSpPr>
        <p:spPr bwMode="auto">
          <a:xfrm flipH="1" flipV="1">
            <a:off x="8075613" y="4573588"/>
            <a:ext cx="863600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6" name="Straight Connector 508"/>
          <p:cNvCxnSpPr>
            <a:cxnSpLocks noChangeShapeType="1"/>
            <a:endCxn id="43226" idx="5"/>
          </p:cNvCxnSpPr>
          <p:nvPr/>
        </p:nvCxnSpPr>
        <p:spPr bwMode="auto">
          <a:xfrm flipH="1" flipV="1">
            <a:off x="7037388" y="4722813"/>
            <a:ext cx="1135062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7" name="Straight Connector 509"/>
          <p:cNvCxnSpPr>
            <a:cxnSpLocks noChangeShapeType="1"/>
            <a:stCxn id="43308" idx="0"/>
          </p:cNvCxnSpPr>
          <p:nvPr/>
        </p:nvCxnSpPr>
        <p:spPr bwMode="auto">
          <a:xfrm flipH="1" flipV="1">
            <a:off x="5762625" y="4694238"/>
            <a:ext cx="309563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8" name="Straight Connector 510"/>
          <p:cNvCxnSpPr>
            <a:cxnSpLocks noChangeShapeType="1"/>
          </p:cNvCxnSpPr>
          <p:nvPr/>
        </p:nvCxnSpPr>
        <p:spPr bwMode="auto">
          <a:xfrm flipH="1" flipV="1">
            <a:off x="4408488" y="5045075"/>
            <a:ext cx="401637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9" name="Straight Connector 511"/>
          <p:cNvCxnSpPr>
            <a:cxnSpLocks noChangeShapeType="1"/>
            <a:stCxn id="43305" idx="0"/>
          </p:cNvCxnSpPr>
          <p:nvPr/>
        </p:nvCxnSpPr>
        <p:spPr bwMode="auto">
          <a:xfrm flipH="1" flipV="1">
            <a:off x="3406775" y="5192713"/>
            <a:ext cx="265113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30" name="Straight Connector 512"/>
          <p:cNvCxnSpPr>
            <a:cxnSpLocks noChangeShapeType="1"/>
          </p:cNvCxnSpPr>
          <p:nvPr/>
        </p:nvCxnSpPr>
        <p:spPr bwMode="auto">
          <a:xfrm flipV="1">
            <a:off x="1939925" y="5160963"/>
            <a:ext cx="434975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31" name="Straight Connector 513"/>
          <p:cNvCxnSpPr>
            <a:cxnSpLocks noChangeShapeType="1"/>
            <a:endCxn id="43056" idx="0"/>
          </p:cNvCxnSpPr>
          <p:nvPr/>
        </p:nvCxnSpPr>
        <p:spPr bwMode="auto">
          <a:xfrm flipV="1">
            <a:off x="1474788" y="5045075"/>
            <a:ext cx="766762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32" name="Straight Connector 514"/>
          <p:cNvCxnSpPr>
            <a:cxnSpLocks noChangeShapeType="1"/>
            <a:endCxn id="43112" idx="1"/>
          </p:cNvCxnSpPr>
          <p:nvPr/>
        </p:nvCxnSpPr>
        <p:spPr bwMode="auto">
          <a:xfrm>
            <a:off x="1252538" y="4376738"/>
            <a:ext cx="107950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" name="Rectangle 2"/>
          <p:cNvSpPr txBox="1">
            <a:spLocks noChangeArrowheads="1"/>
          </p:cNvSpPr>
          <p:nvPr/>
        </p:nvSpPr>
        <p:spPr bwMode="auto">
          <a:xfrm>
            <a:off x="807211" y="165100"/>
            <a:ext cx="8505902" cy="77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b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l-GR" altLang="el-GR" b="0" kern="0" dirty="0" smtClean="0"/>
              <a:t>Δομή του </a:t>
            </a:r>
            <a:r>
              <a:rPr lang="en-US" altLang="el-GR" b="0" kern="0" dirty="0" smtClean="0"/>
              <a:t>Internet: </a:t>
            </a:r>
            <a:r>
              <a:rPr lang="el-GR" altLang="el-GR" b="0" kern="0" dirty="0" smtClean="0"/>
              <a:t>δίκτυο των δικτύων</a:t>
            </a:r>
            <a:r>
              <a:rPr lang="en-US" altLang="el-GR" b="0" kern="0" dirty="0" smtClean="0"/>
              <a:t> (V)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6" name="Group 5"/>
          <p:cNvGrpSpPr>
            <a:grpSpLocks/>
          </p:cNvGrpSpPr>
          <p:nvPr/>
        </p:nvGrpSpPr>
        <p:grpSpPr bwMode="auto">
          <a:xfrm>
            <a:off x="509588" y="1849438"/>
            <a:ext cx="9107487" cy="4559300"/>
            <a:chOff x="175047" y="1905661"/>
            <a:chExt cx="8404889" cy="4559691"/>
          </a:xfrm>
        </p:grpSpPr>
        <p:grpSp>
          <p:nvGrpSpPr>
            <p:cNvPr id="44329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37040" cy="418253"/>
              <a:chOff x="3053396" y="4304255"/>
              <a:chExt cx="637040" cy="418253"/>
            </a:xfrm>
          </p:grpSpPr>
          <p:sp>
            <p:nvSpPr>
              <p:cNvPr id="4438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382" name="TextBox 1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4330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37040" cy="418253"/>
              <a:chOff x="3053396" y="4304255"/>
              <a:chExt cx="637040" cy="418253"/>
            </a:xfrm>
          </p:grpSpPr>
          <p:sp>
            <p:nvSpPr>
              <p:cNvPr id="4437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380" name="TextBox 133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4331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37040" cy="418253"/>
              <a:chOff x="3053396" y="4304255"/>
              <a:chExt cx="637040" cy="418253"/>
            </a:xfrm>
          </p:grpSpPr>
          <p:sp>
            <p:nvSpPr>
              <p:cNvPr id="4437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378" name="TextBox 137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4332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37040" cy="418253"/>
              <a:chOff x="3053396" y="4304255"/>
              <a:chExt cx="637040" cy="418253"/>
            </a:xfrm>
          </p:grpSpPr>
          <p:sp>
            <p:nvSpPr>
              <p:cNvPr id="4437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376" name="TextBox 140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4333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37040" cy="418253"/>
              <a:chOff x="3053396" y="4304255"/>
              <a:chExt cx="637040" cy="418253"/>
            </a:xfrm>
          </p:grpSpPr>
          <p:sp>
            <p:nvSpPr>
              <p:cNvPr id="4437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374" name="TextBox 143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4334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37040" cy="418253"/>
              <a:chOff x="3053396" y="4304255"/>
              <a:chExt cx="637040" cy="418253"/>
            </a:xfrm>
          </p:grpSpPr>
          <p:sp>
            <p:nvSpPr>
              <p:cNvPr id="4437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372" name="TextBox 146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4335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37040" cy="418253"/>
              <a:chOff x="3053396" y="4304255"/>
              <a:chExt cx="637040" cy="418253"/>
            </a:xfrm>
          </p:grpSpPr>
          <p:sp>
            <p:nvSpPr>
              <p:cNvPr id="4436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370" name="TextBox 149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4336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37040" cy="418253"/>
              <a:chOff x="3053396" y="4304255"/>
              <a:chExt cx="637040" cy="418253"/>
            </a:xfrm>
          </p:grpSpPr>
          <p:sp>
            <p:nvSpPr>
              <p:cNvPr id="4436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368" name="TextBox 152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4337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37040" cy="418253"/>
              <a:chOff x="3053396" y="4304255"/>
              <a:chExt cx="637040" cy="418253"/>
            </a:xfrm>
          </p:grpSpPr>
          <p:sp>
            <p:nvSpPr>
              <p:cNvPr id="4436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366" name="TextBox 155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4338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37040" cy="418253"/>
              <a:chOff x="3053396" y="4304255"/>
              <a:chExt cx="637040" cy="418253"/>
            </a:xfrm>
          </p:grpSpPr>
          <p:sp>
            <p:nvSpPr>
              <p:cNvPr id="4436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364" name="TextBox 158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4339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37040" cy="418253"/>
              <a:chOff x="3053396" y="4304255"/>
              <a:chExt cx="637040" cy="418253"/>
            </a:xfrm>
          </p:grpSpPr>
          <p:sp>
            <p:nvSpPr>
              <p:cNvPr id="4436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362" name="TextBox 162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4340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37040" cy="418253"/>
              <a:chOff x="3053396" y="4304255"/>
              <a:chExt cx="637040" cy="418253"/>
            </a:xfrm>
          </p:grpSpPr>
          <p:sp>
            <p:nvSpPr>
              <p:cNvPr id="4435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360" name="TextBox 165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4341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37040" cy="418253"/>
              <a:chOff x="3053396" y="4304255"/>
              <a:chExt cx="637040" cy="418253"/>
            </a:xfrm>
          </p:grpSpPr>
          <p:sp>
            <p:nvSpPr>
              <p:cNvPr id="4435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358" name="TextBox 168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4342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37040" cy="418253"/>
              <a:chOff x="3053396" y="4304255"/>
              <a:chExt cx="637040" cy="418253"/>
            </a:xfrm>
          </p:grpSpPr>
          <p:sp>
            <p:nvSpPr>
              <p:cNvPr id="4435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356" name="TextBox 171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4343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37040" cy="418253"/>
              <a:chOff x="3053396" y="4304255"/>
              <a:chExt cx="637040" cy="418253"/>
            </a:xfrm>
          </p:grpSpPr>
          <p:sp>
            <p:nvSpPr>
              <p:cNvPr id="4435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354" name="TextBox 174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4344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37040" cy="418253"/>
              <a:chOff x="3053396" y="4304255"/>
              <a:chExt cx="637040" cy="418253"/>
            </a:xfrm>
          </p:grpSpPr>
          <p:sp>
            <p:nvSpPr>
              <p:cNvPr id="4435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352" name="TextBox 177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sp>
          <p:nvSpPr>
            <p:cNvPr id="44345" name="TextBox 4"/>
            <p:cNvSpPr txBox="1">
              <a:spLocks noChangeArrowheads="1"/>
            </p:cNvSpPr>
            <p:nvPr/>
          </p:nvSpPr>
          <p:spPr bwMode="auto">
            <a:xfrm rot="1053502">
              <a:off x="5164446" y="1955780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4346" name="TextBox 179"/>
            <p:cNvSpPr txBox="1">
              <a:spLocks noChangeArrowheads="1"/>
            </p:cNvSpPr>
            <p:nvPr/>
          </p:nvSpPr>
          <p:spPr bwMode="auto">
            <a:xfrm rot="2829263">
              <a:off x="7429479" y="3449157"/>
              <a:ext cx="543781" cy="482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4347" name="TextBox 180"/>
            <p:cNvSpPr txBox="1">
              <a:spLocks noChangeArrowheads="1"/>
            </p:cNvSpPr>
            <p:nvPr/>
          </p:nvSpPr>
          <p:spPr bwMode="auto">
            <a:xfrm rot="9845918">
              <a:off x="6119187" y="5942092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4348" name="TextBox 181"/>
            <p:cNvSpPr txBox="1">
              <a:spLocks noChangeArrowheads="1"/>
            </p:cNvSpPr>
            <p:nvPr/>
          </p:nvSpPr>
          <p:spPr bwMode="auto">
            <a:xfrm rot="-9948738">
              <a:off x="1751732" y="5845449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4349" name="TextBox 182"/>
            <p:cNvSpPr txBox="1">
              <a:spLocks noChangeArrowheads="1"/>
            </p:cNvSpPr>
            <p:nvPr/>
          </p:nvSpPr>
          <p:spPr bwMode="auto">
            <a:xfrm rot="-4992697">
              <a:off x="144610" y="3559181"/>
              <a:ext cx="543781" cy="482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4350" name="TextBox 183"/>
            <p:cNvSpPr txBox="1">
              <a:spLocks noChangeArrowheads="1"/>
            </p:cNvSpPr>
            <p:nvPr/>
          </p:nvSpPr>
          <p:spPr bwMode="auto">
            <a:xfrm rot="-1017263">
              <a:off x="2351322" y="1905661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</p:grpSp>
      <p:sp>
        <p:nvSpPr>
          <p:cNvPr id="44037" name="Rectangle 3"/>
          <p:cNvSpPr txBox="1">
            <a:spLocks noChangeArrowheads="1"/>
          </p:cNvSpPr>
          <p:nvPr/>
        </p:nvSpPr>
        <p:spPr bwMode="auto">
          <a:xfrm>
            <a:off x="642273" y="1015999"/>
            <a:ext cx="8757315" cy="75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l-GR" altLang="el-GR" b="0" dirty="0">
                <a:ea typeface="MS PGothic" pitchFamily="34" charset="-128"/>
              </a:rPr>
              <a:t>Α</a:t>
            </a:r>
            <a:r>
              <a:rPr lang="el-GR" altLang="el-GR" b="0" dirty="0" smtClean="0">
                <a:ea typeface="MS PGothic" pitchFamily="34" charset="-128"/>
              </a:rPr>
              <a:t>ν ένας σφαιρικός </a:t>
            </a:r>
            <a:r>
              <a:rPr lang="en-US" altLang="el-GR" b="0" dirty="0" smtClean="0">
                <a:ea typeface="MS PGothic" pitchFamily="34" charset="-128"/>
              </a:rPr>
              <a:t>ISP </a:t>
            </a:r>
            <a:r>
              <a:rPr lang="el-GR" altLang="el-GR" b="0" dirty="0" smtClean="0">
                <a:ea typeface="MS PGothic" pitchFamily="34" charset="-128"/>
              </a:rPr>
              <a:t>είναι βιώσιμη επιχείρηση</a:t>
            </a:r>
            <a:r>
              <a:rPr lang="en-US" altLang="el-GR" b="0" dirty="0" smtClean="0">
                <a:ea typeface="MS PGothic" pitchFamily="34" charset="-128"/>
              </a:rPr>
              <a:t>, </a:t>
            </a:r>
            <a:r>
              <a:rPr lang="el-GR" altLang="el-GR" b="0" dirty="0" smtClean="0">
                <a:ea typeface="MS PGothic" pitchFamily="34" charset="-128"/>
              </a:rPr>
              <a:t>θα υπάρχουν ανταγωνιστές</a:t>
            </a:r>
            <a:r>
              <a:rPr lang="en-US" altLang="el-GR" b="0" dirty="0" smtClean="0">
                <a:ea typeface="MS PGothic" pitchFamily="34" charset="-128"/>
              </a:rPr>
              <a:t>…. </a:t>
            </a:r>
            <a:r>
              <a:rPr lang="el-GR" altLang="el-GR" b="0" dirty="0" smtClean="0">
                <a:ea typeface="MS PGothic" pitchFamily="34" charset="-128"/>
              </a:rPr>
              <a:t>οι οποίοι θα πρέπει να είναι διασυνδεδεμένοι</a:t>
            </a:r>
            <a:endParaRPr lang="en-US" altLang="el-GR" b="0" dirty="0">
              <a:ea typeface="MS PGothic" pitchFamily="34" charset="-128"/>
            </a:endParaRPr>
          </a:p>
        </p:txBody>
      </p:sp>
      <p:grpSp>
        <p:nvGrpSpPr>
          <p:cNvPr id="44038" name="Group 8"/>
          <p:cNvGrpSpPr>
            <a:grpSpLocks/>
          </p:cNvGrpSpPr>
          <p:nvPr/>
        </p:nvGrpSpPr>
        <p:grpSpPr bwMode="auto">
          <a:xfrm>
            <a:off x="4926013" y="3746500"/>
            <a:ext cx="3494087" cy="1117600"/>
            <a:chOff x="7848600" y="2044700"/>
            <a:chExt cx="3200399" cy="1371600"/>
          </a:xfrm>
        </p:grpSpPr>
        <p:sp>
          <p:nvSpPr>
            <p:cNvPr id="44246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44247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4432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32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32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432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432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32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325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326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44248" name="Straight Connector 10"/>
            <p:cNvCxnSpPr>
              <a:cxnSpLocks noChangeShapeType="1"/>
              <a:stCxn id="44326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249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250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251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252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253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254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255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256" name="Straight Connector 304"/>
            <p:cNvCxnSpPr>
              <a:cxnSpLocks noChangeShapeType="1"/>
              <a:endCxn id="44321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257" name="TextBox 39958"/>
            <p:cNvSpPr txBox="1">
              <a:spLocks noChangeArrowheads="1"/>
            </p:cNvSpPr>
            <p:nvPr/>
          </p:nvSpPr>
          <p:spPr bwMode="auto">
            <a:xfrm>
              <a:off x="8014250" y="2471291"/>
              <a:ext cx="774070" cy="49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 i="1">
                  <a:ea typeface="MS PGothic" pitchFamily="34" charset="-128"/>
                </a:rPr>
                <a:t>ISP B</a:t>
              </a:r>
            </a:p>
          </p:txBody>
        </p:sp>
        <p:grpSp>
          <p:nvGrpSpPr>
            <p:cNvPr id="44258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4431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31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31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431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431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32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31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31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4259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4430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30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30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430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431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31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309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310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4260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4429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29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29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430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430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30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30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302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4261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4428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29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29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429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429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29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293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294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4262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4428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28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28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428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428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28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28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28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4263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4427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27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27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427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427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28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277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278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4264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4426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26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26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426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427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27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26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270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44039" name="Group 331"/>
          <p:cNvGrpSpPr>
            <a:grpSpLocks/>
          </p:cNvGrpSpPr>
          <p:nvPr/>
        </p:nvGrpSpPr>
        <p:grpSpPr bwMode="auto">
          <a:xfrm>
            <a:off x="1954213" y="2755900"/>
            <a:ext cx="3756025" cy="1193800"/>
            <a:chOff x="7848600" y="2044700"/>
            <a:chExt cx="3200399" cy="1371600"/>
          </a:xfrm>
        </p:grpSpPr>
        <p:sp>
          <p:nvSpPr>
            <p:cNvPr id="44163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44164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4423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23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24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424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424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24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242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243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44165" name="Straight Connector 334"/>
            <p:cNvCxnSpPr>
              <a:cxnSpLocks noChangeShapeType="1"/>
              <a:stCxn id="44243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166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167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168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169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170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171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172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173" name="Straight Connector 342"/>
            <p:cNvCxnSpPr>
              <a:cxnSpLocks noChangeShapeType="1"/>
              <a:endCxn id="44238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174" name="TextBox 343"/>
            <p:cNvSpPr txBox="1">
              <a:spLocks noChangeArrowheads="1"/>
            </p:cNvSpPr>
            <p:nvPr/>
          </p:nvSpPr>
          <p:spPr bwMode="auto">
            <a:xfrm>
              <a:off x="8039228" y="2471292"/>
              <a:ext cx="712111" cy="45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 i="1">
                  <a:ea typeface="MS PGothic" pitchFamily="34" charset="-128"/>
                </a:rPr>
                <a:t>ISP A</a:t>
              </a:r>
            </a:p>
          </p:txBody>
        </p:sp>
        <p:grpSp>
          <p:nvGrpSpPr>
            <p:cNvPr id="44175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4423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23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23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423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423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23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234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235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4176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4422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22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22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422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422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22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22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227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4177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4421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21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21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421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422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22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21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219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4178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4420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20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20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420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421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21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210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211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4179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4419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19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20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420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420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20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202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203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4180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4419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19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19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419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419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19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194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95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4181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4418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18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18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418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418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18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186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87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44040" name="Group 416"/>
          <p:cNvGrpSpPr>
            <a:grpSpLocks/>
          </p:cNvGrpSpPr>
          <p:nvPr/>
        </p:nvGrpSpPr>
        <p:grpSpPr bwMode="auto">
          <a:xfrm>
            <a:off x="1624013" y="4165600"/>
            <a:ext cx="3343275" cy="1168400"/>
            <a:chOff x="7848600" y="2044700"/>
            <a:chExt cx="3200399" cy="1371600"/>
          </a:xfrm>
        </p:grpSpPr>
        <p:sp>
          <p:nvSpPr>
            <p:cNvPr id="44080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44081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44155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15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15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415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416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16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159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60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44082" name="Straight Connector 419"/>
            <p:cNvCxnSpPr>
              <a:cxnSpLocks noChangeShapeType="1"/>
              <a:stCxn id="44160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83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84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85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86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87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88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89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90" name="Straight Connector 427"/>
            <p:cNvCxnSpPr>
              <a:cxnSpLocks noChangeShapeType="1"/>
              <a:endCxn id="44155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91" name="TextBox 428"/>
            <p:cNvSpPr txBox="1">
              <a:spLocks noChangeArrowheads="1"/>
            </p:cNvSpPr>
            <p:nvPr/>
          </p:nvSpPr>
          <p:spPr bwMode="auto">
            <a:xfrm>
              <a:off x="7991794" y="2471292"/>
              <a:ext cx="809110" cy="46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 i="1">
                  <a:ea typeface="MS PGothic" pitchFamily="34" charset="-128"/>
                </a:rPr>
                <a:t>ISP C</a:t>
              </a:r>
            </a:p>
          </p:txBody>
        </p:sp>
        <p:grpSp>
          <p:nvGrpSpPr>
            <p:cNvPr id="44092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4414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14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14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415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415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15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151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52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4093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4413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14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14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414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414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14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143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44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4094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4413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13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13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413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413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13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135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3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4095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4412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12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12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412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412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13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12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2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4096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4411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11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11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411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412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12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11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20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4097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4410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10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10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411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411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11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11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12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4098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4409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10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410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410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410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10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103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04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cxnSp>
        <p:nvCxnSpPr>
          <p:cNvPr id="44041" name="Straight Connector 12"/>
          <p:cNvCxnSpPr>
            <a:cxnSpLocks noChangeShapeType="1"/>
            <a:endCxn id="44240" idx="1"/>
          </p:cNvCxnSpPr>
          <p:nvPr/>
        </p:nvCxnSpPr>
        <p:spPr bwMode="auto">
          <a:xfrm>
            <a:off x="2581275" y="2609850"/>
            <a:ext cx="258763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2" name="Straight Connector 500"/>
          <p:cNvCxnSpPr>
            <a:cxnSpLocks noChangeShapeType="1"/>
            <a:endCxn id="44242" idx="1"/>
          </p:cNvCxnSpPr>
          <p:nvPr/>
        </p:nvCxnSpPr>
        <p:spPr bwMode="auto">
          <a:xfrm>
            <a:off x="1774825" y="2849563"/>
            <a:ext cx="974725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3" name="Straight Connector 501"/>
          <p:cNvCxnSpPr>
            <a:cxnSpLocks noChangeShapeType="1"/>
            <a:endCxn id="44238" idx="2"/>
          </p:cNvCxnSpPr>
          <p:nvPr/>
        </p:nvCxnSpPr>
        <p:spPr bwMode="auto">
          <a:xfrm flipV="1">
            <a:off x="1338263" y="2973388"/>
            <a:ext cx="1411287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4" name="Straight Connector 502"/>
          <p:cNvCxnSpPr>
            <a:cxnSpLocks noChangeShapeType="1"/>
            <a:endCxn id="44208" idx="1"/>
          </p:cNvCxnSpPr>
          <p:nvPr/>
        </p:nvCxnSpPr>
        <p:spPr bwMode="auto">
          <a:xfrm>
            <a:off x="4243388" y="2411413"/>
            <a:ext cx="3333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5" name="Straight Connector 503"/>
          <p:cNvCxnSpPr>
            <a:cxnSpLocks noChangeShapeType="1"/>
            <a:endCxn id="44208" idx="0"/>
          </p:cNvCxnSpPr>
          <p:nvPr/>
        </p:nvCxnSpPr>
        <p:spPr bwMode="auto">
          <a:xfrm flipH="1">
            <a:off x="4794250" y="2389188"/>
            <a:ext cx="417513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6" name="Straight Connector 504"/>
          <p:cNvCxnSpPr>
            <a:cxnSpLocks noChangeShapeType="1"/>
            <a:endCxn id="44291" idx="0"/>
          </p:cNvCxnSpPr>
          <p:nvPr/>
        </p:nvCxnSpPr>
        <p:spPr bwMode="auto">
          <a:xfrm>
            <a:off x="7334250" y="2900363"/>
            <a:ext cx="23495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7" name="Straight Connector 505"/>
          <p:cNvCxnSpPr>
            <a:cxnSpLocks noChangeShapeType="1"/>
          </p:cNvCxnSpPr>
          <p:nvPr/>
        </p:nvCxnSpPr>
        <p:spPr bwMode="auto">
          <a:xfrm flipH="1">
            <a:off x="7732713" y="3251200"/>
            <a:ext cx="26035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8" name="Straight Connector 506"/>
          <p:cNvCxnSpPr>
            <a:cxnSpLocks noChangeShapeType="1"/>
            <a:stCxn id="44357" idx="4"/>
            <a:endCxn id="44286" idx="0"/>
          </p:cNvCxnSpPr>
          <p:nvPr/>
        </p:nvCxnSpPr>
        <p:spPr bwMode="auto">
          <a:xfrm flipH="1">
            <a:off x="8107363" y="4229100"/>
            <a:ext cx="585787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9" name="Straight Connector 507"/>
          <p:cNvCxnSpPr>
            <a:cxnSpLocks noChangeShapeType="1"/>
          </p:cNvCxnSpPr>
          <p:nvPr/>
        </p:nvCxnSpPr>
        <p:spPr bwMode="auto">
          <a:xfrm flipH="1" flipV="1">
            <a:off x="8075613" y="4573588"/>
            <a:ext cx="863600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0" name="Straight Connector 508"/>
          <p:cNvCxnSpPr>
            <a:cxnSpLocks noChangeShapeType="1"/>
            <a:endCxn id="44273" idx="5"/>
          </p:cNvCxnSpPr>
          <p:nvPr/>
        </p:nvCxnSpPr>
        <p:spPr bwMode="auto">
          <a:xfrm flipH="1" flipV="1">
            <a:off x="7037388" y="4722813"/>
            <a:ext cx="1135062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1" name="Straight Connector 509"/>
          <p:cNvCxnSpPr>
            <a:cxnSpLocks noChangeShapeType="1"/>
            <a:stCxn id="44355" idx="0"/>
          </p:cNvCxnSpPr>
          <p:nvPr/>
        </p:nvCxnSpPr>
        <p:spPr bwMode="auto">
          <a:xfrm flipH="1" flipV="1">
            <a:off x="5762625" y="4694238"/>
            <a:ext cx="309563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2" name="Straight Connector 510"/>
          <p:cNvCxnSpPr>
            <a:cxnSpLocks noChangeShapeType="1"/>
          </p:cNvCxnSpPr>
          <p:nvPr/>
        </p:nvCxnSpPr>
        <p:spPr bwMode="auto">
          <a:xfrm flipH="1" flipV="1">
            <a:off x="4408488" y="5045075"/>
            <a:ext cx="401637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3" name="Straight Connector 511"/>
          <p:cNvCxnSpPr>
            <a:cxnSpLocks noChangeShapeType="1"/>
            <a:stCxn id="44352" idx="0"/>
          </p:cNvCxnSpPr>
          <p:nvPr/>
        </p:nvCxnSpPr>
        <p:spPr bwMode="auto">
          <a:xfrm flipH="1" flipV="1">
            <a:off x="3406775" y="5192713"/>
            <a:ext cx="265113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4" name="Straight Connector 512"/>
          <p:cNvCxnSpPr>
            <a:cxnSpLocks noChangeShapeType="1"/>
          </p:cNvCxnSpPr>
          <p:nvPr/>
        </p:nvCxnSpPr>
        <p:spPr bwMode="auto">
          <a:xfrm flipV="1">
            <a:off x="1939925" y="5160963"/>
            <a:ext cx="434975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5" name="Straight Connector 513"/>
          <p:cNvCxnSpPr>
            <a:cxnSpLocks noChangeShapeType="1"/>
            <a:endCxn id="44103" idx="0"/>
          </p:cNvCxnSpPr>
          <p:nvPr/>
        </p:nvCxnSpPr>
        <p:spPr bwMode="auto">
          <a:xfrm flipV="1">
            <a:off x="1474788" y="5045075"/>
            <a:ext cx="766762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6" name="Straight Connector 514"/>
          <p:cNvCxnSpPr>
            <a:cxnSpLocks noChangeShapeType="1"/>
            <a:endCxn id="44159" idx="1"/>
          </p:cNvCxnSpPr>
          <p:nvPr/>
        </p:nvCxnSpPr>
        <p:spPr bwMode="auto">
          <a:xfrm>
            <a:off x="1252538" y="4376738"/>
            <a:ext cx="107950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5217" name="Group 20"/>
          <p:cNvGrpSpPr>
            <a:grpSpLocks/>
          </p:cNvGrpSpPr>
          <p:nvPr/>
        </p:nvGrpSpPr>
        <p:grpSpPr bwMode="auto">
          <a:xfrm>
            <a:off x="5105400" y="2871788"/>
            <a:ext cx="2295525" cy="1082675"/>
            <a:chOff x="4712800" y="2871032"/>
            <a:chExt cx="2117908" cy="1082781"/>
          </a:xfrm>
        </p:grpSpPr>
        <p:grpSp>
          <p:nvGrpSpPr>
            <p:cNvPr id="44075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28092" cy="338587"/>
              <a:chOff x="5573768" y="2726239"/>
              <a:chExt cx="528092" cy="338587"/>
            </a:xfrm>
          </p:grpSpPr>
          <p:sp>
            <p:nvSpPr>
              <p:cNvPr id="44078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44079" name="TextBox 15"/>
              <p:cNvSpPr txBox="1">
                <a:spLocks noChangeArrowheads="1"/>
              </p:cNvSpPr>
              <p:nvPr/>
            </p:nvSpPr>
            <p:spPr bwMode="auto">
              <a:xfrm>
                <a:off x="5611207" y="2726239"/>
                <a:ext cx="475320" cy="338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600">
                    <a:solidFill>
                      <a:schemeClr val="bg1"/>
                    </a:solidFill>
                    <a:ea typeface="MS PGothic" pitchFamily="34" charset="-128"/>
                  </a:rPr>
                  <a:t>IXP</a:t>
                </a:r>
              </a:p>
            </p:txBody>
          </p:sp>
        </p:grpSp>
        <p:cxnSp>
          <p:nvCxnSpPr>
            <p:cNvPr id="44076" name="Straight Connector 18"/>
            <p:cNvCxnSpPr>
              <a:cxnSpLocks noChangeShapeType="1"/>
            </p:cNvCxnSpPr>
            <p:nvPr/>
          </p:nvCxnSpPr>
          <p:spPr bwMode="auto">
            <a:xfrm>
              <a:off x="4712800" y="3050554"/>
              <a:ext cx="964390" cy="2689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77" name="Straight Connector 516"/>
            <p:cNvCxnSpPr>
              <a:cxnSpLocks noChangeShapeType="1"/>
            </p:cNvCxnSpPr>
            <p:nvPr/>
          </p:nvCxnSpPr>
          <p:spPr bwMode="auto">
            <a:xfrm>
              <a:off x="6139092" y="3168890"/>
              <a:ext cx="691616" cy="78492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233" name="Group 39937"/>
          <p:cNvGrpSpPr>
            <a:grpSpLocks/>
          </p:cNvGrpSpPr>
          <p:nvPr/>
        </p:nvGrpSpPr>
        <p:grpSpPr bwMode="auto">
          <a:xfrm>
            <a:off x="4000500" y="3789363"/>
            <a:ext cx="1666875" cy="585787"/>
            <a:chOff x="3692946" y="3789212"/>
            <a:chExt cx="1537885" cy="585306"/>
          </a:xfrm>
        </p:grpSpPr>
        <p:cxnSp>
          <p:nvCxnSpPr>
            <p:cNvPr id="44069" name="Straight Connector 515"/>
            <p:cNvCxnSpPr>
              <a:cxnSpLocks noChangeShapeType="1"/>
              <a:stCxn id="44125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4070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28092" cy="338276"/>
              <a:chOff x="5573768" y="2726239"/>
              <a:chExt cx="528092" cy="338276"/>
            </a:xfrm>
          </p:grpSpPr>
          <p:sp>
            <p:nvSpPr>
              <p:cNvPr id="44073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44074" name="TextBox 522"/>
              <p:cNvSpPr txBox="1">
                <a:spLocks noChangeArrowheads="1"/>
              </p:cNvSpPr>
              <p:nvPr/>
            </p:nvSpPr>
            <p:spPr bwMode="auto">
              <a:xfrm>
                <a:off x="5611290" y="2726239"/>
                <a:ext cx="475154" cy="338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600">
                    <a:solidFill>
                      <a:schemeClr val="bg1"/>
                    </a:solidFill>
                    <a:ea typeface="MS PGothic" pitchFamily="34" charset="-128"/>
                  </a:rPr>
                  <a:t>IXP</a:t>
                </a:r>
              </a:p>
            </p:txBody>
          </p:sp>
        </p:grpSp>
        <p:cxnSp>
          <p:nvCxnSpPr>
            <p:cNvPr id="44071" name="Straight Connector 519"/>
            <p:cNvCxnSpPr>
              <a:cxnSpLocks noChangeShapeType="1"/>
              <a:stCxn id="44073" idx="6"/>
              <a:endCxn id="44325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72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249" name="Group 39939"/>
          <p:cNvGrpSpPr>
            <a:grpSpLocks/>
          </p:cNvGrpSpPr>
          <p:nvPr/>
        </p:nvGrpSpPr>
        <p:grpSpPr bwMode="auto">
          <a:xfrm>
            <a:off x="2606675" y="3633788"/>
            <a:ext cx="3144838" cy="1296987"/>
            <a:chOff x="2407287" y="3633041"/>
            <a:chExt cx="2900648" cy="1297685"/>
          </a:xfrm>
        </p:grpSpPr>
        <p:cxnSp>
          <p:nvCxnSpPr>
            <p:cNvPr id="44066" name="Straight Connector 7"/>
            <p:cNvCxnSpPr>
              <a:cxnSpLocks noChangeShapeType="1"/>
              <a:stCxn id="44198" idx="5"/>
              <a:endCxn id="44323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67" name="Straight Connector 415"/>
            <p:cNvCxnSpPr>
              <a:cxnSpLocks noChangeShapeType="1"/>
              <a:endCxn id="44157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68" name="Straight Connector 523"/>
            <p:cNvCxnSpPr>
              <a:cxnSpLocks noChangeShapeType="1"/>
              <a:stCxn id="44120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257" name="Group 39945"/>
          <p:cNvGrpSpPr>
            <a:grpSpLocks/>
          </p:cNvGrpSpPr>
          <p:nvPr/>
        </p:nvGrpSpPr>
        <p:grpSpPr bwMode="auto">
          <a:xfrm>
            <a:off x="5076825" y="4864100"/>
            <a:ext cx="2074863" cy="741363"/>
            <a:chOff x="4686300" y="4864100"/>
            <a:chExt cx="1914118" cy="740879"/>
          </a:xfrm>
        </p:grpSpPr>
        <p:sp>
          <p:nvSpPr>
            <p:cNvPr id="44064" name="TextBox 39940"/>
            <p:cNvSpPr txBox="1">
              <a:spLocks noChangeArrowheads="1"/>
            </p:cNvSpPr>
            <p:nvPr/>
          </p:nvSpPr>
          <p:spPr bwMode="auto">
            <a:xfrm>
              <a:off x="4838700" y="5143500"/>
              <a:ext cx="1761718" cy="461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i="1" dirty="0">
                  <a:solidFill>
                    <a:srgbClr val="FF0000"/>
                  </a:solidFill>
                  <a:ea typeface="MS PGothic" pitchFamily="34" charset="-128"/>
                </a:rPr>
                <a:t>peering link</a:t>
              </a:r>
            </a:p>
          </p:txBody>
        </p:sp>
        <p:cxnSp>
          <p:nvCxnSpPr>
            <p:cNvPr id="44065" name="Straight Connector 39943"/>
            <p:cNvCxnSpPr>
              <a:cxnSpLocks noChangeShapeType="1"/>
            </p:cNvCxnSpPr>
            <p:nvPr/>
          </p:nvCxnSpPr>
          <p:spPr bwMode="auto">
            <a:xfrm>
              <a:off x="4686300" y="4864100"/>
              <a:ext cx="266700" cy="4191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265" name="Group 39950"/>
          <p:cNvGrpSpPr>
            <a:grpSpLocks/>
          </p:cNvGrpSpPr>
          <p:nvPr/>
        </p:nvGrpSpPr>
        <p:grpSpPr bwMode="auto">
          <a:xfrm>
            <a:off x="5710238" y="1701800"/>
            <a:ext cx="3686175" cy="1169988"/>
            <a:chOff x="5270500" y="1701800"/>
            <a:chExt cx="3402978" cy="1169233"/>
          </a:xfrm>
        </p:grpSpPr>
        <p:sp>
          <p:nvSpPr>
            <p:cNvPr id="44062" name="TextBox 39946"/>
            <p:cNvSpPr txBox="1">
              <a:spLocks noChangeArrowheads="1"/>
            </p:cNvSpPr>
            <p:nvPr/>
          </p:nvSpPr>
          <p:spPr bwMode="auto">
            <a:xfrm>
              <a:off x="5270500" y="1701800"/>
              <a:ext cx="3402978" cy="46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i="1" dirty="0">
                  <a:solidFill>
                    <a:srgbClr val="FF0000"/>
                  </a:solidFill>
                  <a:ea typeface="MS PGothic" pitchFamily="34" charset="-128"/>
                </a:rPr>
                <a:t>Internet exchange point</a:t>
              </a:r>
            </a:p>
          </p:txBody>
        </p:sp>
        <p:cxnSp>
          <p:nvCxnSpPr>
            <p:cNvPr id="44063" name="Straight Connector 39948"/>
            <p:cNvCxnSpPr>
              <a:cxnSpLocks noChangeShapeType="1"/>
              <a:endCxn id="44079" idx="0"/>
            </p:cNvCxnSpPr>
            <p:nvPr/>
          </p:nvCxnSpPr>
          <p:spPr bwMode="auto">
            <a:xfrm flipH="1">
              <a:off x="5952546" y="2159000"/>
              <a:ext cx="219654" cy="712033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0" name="Rectangle 2"/>
          <p:cNvSpPr txBox="1">
            <a:spLocks noChangeArrowheads="1"/>
          </p:cNvSpPr>
          <p:nvPr/>
        </p:nvSpPr>
        <p:spPr bwMode="auto">
          <a:xfrm>
            <a:off x="807211" y="165100"/>
            <a:ext cx="8592377" cy="77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b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l-GR" altLang="el-GR" b="0" kern="0" dirty="0" smtClean="0"/>
              <a:t>Δομή του </a:t>
            </a:r>
            <a:r>
              <a:rPr lang="en-US" altLang="el-GR" b="0" kern="0" dirty="0" smtClean="0"/>
              <a:t>Internet: </a:t>
            </a:r>
            <a:r>
              <a:rPr lang="el-GR" altLang="el-GR" b="0" kern="0" dirty="0" smtClean="0"/>
              <a:t>δίκτυο των δικτύων</a:t>
            </a:r>
            <a:r>
              <a:rPr lang="en-US" altLang="el-GR" b="0" kern="0" dirty="0" smtClean="0"/>
              <a:t> (VI)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60" name="Group 5"/>
          <p:cNvGrpSpPr>
            <a:grpSpLocks/>
          </p:cNvGrpSpPr>
          <p:nvPr/>
        </p:nvGrpSpPr>
        <p:grpSpPr bwMode="auto">
          <a:xfrm>
            <a:off x="509588" y="1849438"/>
            <a:ext cx="9107487" cy="4559300"/>
            <a:chOff x="175047" y="1905661"/>
            <a:chExt cx="8404889" cy="4559691"/>
          </a:xfrm>
        </p:grpSpPr>
        <p:grpSp>
          <p:nvGrpSpPr>
            <p:cNvPr id="45352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37040" cy="418253"/>
              <a:chOff x="3053396" y="4304255"/>
              <a:chExt cx="637040" cy="418253"/>
            </a:xfrm>
          </p:grpSpPr>
          <p:sp>
            <p:nvSpPr>
              <p:cNvPr id="4540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05" name="TextBox 1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5353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37040" cy="418253"/>
              <a:chOff x="3053396" y="4304255"/>
              <a:chExt cx="637040" cy="418253"/>
            </a:xfrm>
          </p:grpSpPr>
          <p:sp>
            <p:nvSpPr>
              <p:cNvPr id="4540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03" name="TextBox 133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5354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37040" cy="418253"/>
              <a:chOff x="3053396" y="4304255"/>
              <a:chExt cx="637040" cy="418253"/>
            </a:xfrm>
          </p:grpSpPr>
          <p:sp>
            <p:nvSpPr>
              <p:cNvPr id="4540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01" name="TextBox 137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5355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37040" cy="418253"/>
              <a:chOff x="3053396" y="4304255"/>
              <a:chExt cx="637040" cy="418253"/>
            </a:xfrm>
          </p:grpSpPr>
          <p:sp>
            <p:nvSpPr>
              <p:cNvPr id="4539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99" name="TextBox 140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5356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37040" cy="418253"/>
              <a:chOff x="3053396" y="4304255"/>
              <a:chExt cx="637040" cy="418253"/>
            </a:xfrm>
          </p:grpSpPr>
          <p:sp>
            <p:nvSpPr>
              <p:cNvPr id="4539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97" name="TextBox 143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5357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37040" cy="418253"/>
              <a:chOff x="3053396" y="4304255"/>
              <a:chExt cx="637040" cy="418253"/>
            </a:xfrm>
          </p:grpSpPr>
          <p:sp>
            <p:nvSpPr>
              <p:cNvPr id="4539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95" name="TextBox 146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5358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37040" cy="418253"/>
              <a:chOff x="3053396" y="4304255"/>
              <a:chExt cx="637040" cy="418253"/>
            </a:xfrm>
          </p:grpSpPr>
          <p:sp>
            <p:nvSpPr>
              <p:cNvPr id="4539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93" name="TextBox 149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5359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37040" cy="418253"/>
              <a:chOff x="3053396" y="4304255"/>
              <a:chExt cx="637040" cy="418253"/>
            </a:xfrm>
          </p:grpSpPr>
          <p:sp>
            <p:nvSpPr>
              <p:cNvPr id="4539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91" name="TextBox 152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5360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37040" cy="418253"/>
              <a:chOff x="3053396" y="4304255"/>
              <a:chExt cx="637040" cy="418253"/>
            </a:xfrm>
          </p:grpSpPr>
          <p:sp>
            <p:nvSpPr>
              <p:cNvPr id="4538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89" name="TextBox 155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5361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37040" cy="418253"/>
              <a:chOff x="3053396" y="4304255"/>
              <a:chExt cx="637040" cy="418253"/>
            </a:xfrm>
          </p:grpSpPr>
          <p:sp>
            <p:nvSpPr>
              <p:cNvPr id="4538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87" name="TextBox 158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5362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37040" cy="418253"/>
              <a:chOff x="3053396" y="4304255"/>
              <a:chExt cx="637040" cy="418253"/>
            </a:xfrm>
          </p:grpSpPr>
          <p:sp>
            <p:nvSpPr>
              <p:cNvPr id="4538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85" name="TextBox 162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5363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37040" cy="418253"/>
              <a:chOff x="3053396" y="4304255"/>
              <a:chExt cx="637040" cy="418253"/>
            </a:xfrm>
          </p:grpSpPr>
          <p:sp>
            <p:nvSpPr>
              <p:cNvPr id="4538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83" name="TextBox 165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5364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37040" cy="418253"/>
              <a:chOff x="3053396" y="4304255"/>
              <a:chExt cx="637040" cy="418253"/>
            </a:xfrm>
          </p:grpSpPr>
          <p:sp>
            <p:nvSpPr>
              <p:cNvPr id="4538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81" name="TextBox 168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5365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37040" cy="418253"/>
              <a:chOff x="3053396" y="4304255"/>
              <a:chExt cx="637040" cy="418253"/>
            </a:xfrm>
          </p:grpSpPr>
          <p:sp>
            <p:nvSpPr>
              <p:cNvPr id="4537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79" name="TextBox 171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5366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37040" cy="418253"/>
              <a:chOff x="3053396" y="4304255"/>
              <a:chExt cx="637040" cy="418253"/>
            </a:xfrm>
          </p:grpSpPr>
          <p:sp>
            <p:nvSpPr>
              <p:cNvPr id="4537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77" name="TextBox 174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5367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37040" cy="418253"/>
              <a:chOff x="3053396" y="4304255"/>
              <a:chExt cx="637040" cy="418253"/>
            </a:xfrm>
          </p:grpSpPr>
          <p:sp>
            <p:nvSpPr>
              <p:cNvPr id="4537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75" name="TextBox 177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sp>
          <p:nvSpPr>
            <p:cNvPr id="45368" name="TextBox 4"/>
            <p:cNvSpPr txBox="1">
              <a:spLocks noChangeArrowheads="1"/>
            </p:cNvSpPr>
            <p:nvPr/>
          </p:nvSpPr>
          <p:spPr bwMode="auto">
            <a:xfrm rot="1053502">
              <a:off x="5164446" y="1955780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5369" name="TextBox 179"/>
            <p:cNvSpPr txBox="1">
              <a:spLocks noChangeArrowheads="1"/>
            </p:cNvSpPr>
            <p:nvPr/>
          </p:nvSpPr>
          <p:spPr bwMode="auto">
            <a:xfrm rot="2829263">
              <a:off x="7429479" y="3449157"/>
              <a:ext cx="543781" cy="482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5370" name="TextBox 180"/>
            <p:cNvSpPr txBox="1">
              <a:spLocks noChangeArrowheads="1"/>
            </p:cNvSpPr>
            <p:nvPr/>
          </p:nvSpPr>
          <p:spPr bwMode="auto">
            <a:xfrm rot="9845918">
              <a:off x="6119187" y="5942092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5371" name="TextBox 181"/>
            <p:cNvSpPr txBox="1">
              <a:spLocks noChangeArrowheads="1"/>
            </p:cNvSpPr>
            <p:nvPr/>
          </p:nvSpPr>
          <p:spPr bwMode="auto">
            <a:xfrm rot="-9948738">
              <a:off x="1751732" y="5845449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5372" name="TextBox 182"/>
            <p:cNvSpPr txBox="1">
              <a:spLocks noChangeArrowheads="1"/>
            </p:cNvSpPr>
            <p:nvPr/>
          </p:nvSpPr>
          <p:spPr bwMode="auto">
            <a:xfrm rot="-4992697">
              <a:off x="144610" y="3559181"/>
              <a:ext cx="543781" cy="482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5373" name="TextBox 183"/>
            <p:cNvSpPr txBox="1">
              <a:spLocks noChangeArrowheads="1"/>
            </p:cNvSpPr>
            <p:nvPr/>
          </p:nvSpPr>
          <p:spPr bwMode="auto">
            <a:xfrm rot="-1017263">
              <a:off x="2351322" y="1905661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</p:grpSp>
      <p:sp>
        <p:nvSpPr>
          <p:cNvPr id="45061" name="Rectangle 3"/>
          <p:cNvSpPr txBox="1">
            <a:spLocks noChangeArrowheads="1"/>
          </p:cNvSpPr>
          <p:nvPr/>
        </p:nvSpPr>
        <p:spPr bwMode="auto">
          <a:xfrm>
            <a:off x="512763" y="1058636"/>
            <a:ext cx="88868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altLang="el-GR" b="0" dirty="0">
                <a:ea typeface="MS PGothic" pitchFamily="34" charset="-128"/>
              </a:rPr>
              <a:t>… </a:t>
            </a:r>
            <a:r>
              <a:rPr lang="el-GR" altLang="el-GR" b="0" dirty="0" smtClean="0">
                <a:ea typeface="MS PGothic" pitchFamily="34" charset="-128"/>
              </a:rPr>
              <a:t>και περιφερειακά δίκτυα μπορεί να προκύψουν που συνδέουν δίκτυα πρόσβασης στους </a:t>
            </a:r>
            <a:r>
              <a:rPr lang="en-US" altLang="el-GR" b="0" dirty="0" smtClean="0">
                <a:ea typeface="MS PGothic" pitchFamily="34" charset="-128"/>
              </a:rPr>
              <a:t>ISP</a:t>
            </a:r>
            <a:r>
              <a:rPr lang="en-US" altLang="el-GR" b="0" dirty="0">
                <a:ea typeface="MS PGothic" pitchFamily="34" charset="-128"/>
              </a:rPr>
              <a:t>s</a:t>
            </a:r>
            <a:r>
              <a:rPr lang="en-US" altLang="el-GR" b="0" dirty="0" smtClean="0">
                <a:ea typeface="MS PGothic" pitchFamily="34" charset="-128"/>
              </a:rPr>
              <a:t> </a:t>
            </a:r>
            <a:endParaRPr lang="en-US" altLang="el-GR" b="0" dirty="0">
              <a:ea typeface="MS PGothic" pitchFamily="34" charset="-128"/>
            </a:endParaRPr>
          </a:p>
        </p:txBody>
      </p:sp>
      <p:grpSp>
        <p:nvGrpSpPr>
          <p:cNvPr id="45062" name="Group 8"/>
          <p:cNvGrpSpPr>
            <a:grpSpLocks/>
          </p:cNvGrpSpPr>
          <p:nvPr/>
        </p:nvGrpSpPr>
        <p:grpSpPr bwMode="auto">
          <a:xfrm>
            <a:off x="4926013" y="3746500"/>
            <a:ext cx="3494087" cy="1117600"/>
            <a:chOff x="7848600" y="2044700"/>
            <a:chExt cx="3200399" cy="1371600"/>
          </a:xfrm>
        </p:grpSpPr>
        <p:sp>
          <p:nvSpPr>
            <p:cNvPr id="45269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45270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4534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34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34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534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535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35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348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49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45271" name="Straight Connector 10"/>
            <p:cNvCxnSpPr>
              <a:cxnSpLocks noChangeShapeType="1"/>
              <a:stCxn id="45349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272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273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274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275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276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277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278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279" name="Straight Connector 304"/>
            <p:cNvCxnSpPr>
              <a:cxnSpLocks noChangeShapeType="1"/>
              <a:endCxn id="45344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280" name="TextBox 39958"/>
            <p:cNvSpPr txBox="1">
              <a:spLocks noChangeArrowheads="1"/>
            </p:cNvSpPr>
            <p:nvPr/>
          </p:nvSpPr>
          <p:spPr bwMode="auto">
            <a:xfrm>
              <a:off x="8014250" y="2471291"/>
              <a:ext cx="774070" cy="49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 i="1">
                  <a:ea typeface="MS PGothic" pitchFamily="34" charset="-128"/>
                </a:rPr>
                <a:t>ISP B</a:t>
              </a:r>
            </a:p>
          </p:txBody>
        </p:sp>
        <p:grpSp>
          <p:nvGrpSpPr>
            <p:cNvPr id="45281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4533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33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33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533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534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34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340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4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5282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4532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32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33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533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533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33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332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33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5283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4532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32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32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532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532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32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324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25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5284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4531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31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31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531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531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31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316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17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5285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4530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30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30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530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531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31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308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0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5286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4529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29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29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529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530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30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300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01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5287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4528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28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29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529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529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29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292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293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45063" name="Group 331"/>
          <p:cNvGrpSpPr>
            <a:grpSpLocks/>
          </p:cNvGrpSpPr>
          <p:nvPr/>
        </p:nvGrpSpPr>
        <p:grpSpPr bwMode="auto">
          <a:xfrm>
            <a:off x="1954213" y="2755900"/>
            <a:ext cx="3756025" cy="1193800"/>
            <a:chOff x="7848600" y="2044700"/>
            <a:chExt cx="3200399" cy="1371600"/>
          </a:xfrm>
        </p:grpSpPr>
        <p:sp>
          <p:nvSpPr>
            <p:cNvPr id="45186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45187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4526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26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26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526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526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26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265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266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45188" name="Straight Connector 334"/>
            <p:cNvCxnSpPr>
              <a:cxnSpLocks noChangeShapeType="1"/>
              <a:stCxn id="45266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89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90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91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92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93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94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95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96" name="Straight Connector 342"/>
            <p:cNvCxnSpPr>
              <a:cxnSpLocks noChangeShapeType="1"/>
              <a:endCxn id="45261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197" name="TextBox 343"/>
            <p:cNvSpPr txBox="1">
              <a:spLocks noChangeArrowheads="1"/>
            </p:cNvSpPr>
            <p:nvPr/>
          </p:nvSpPr>
          <p:spPr bwMode="auto">
            <a:xfrm>
              <a:off x="8039228" y="2471292"/>
              <a:ext cx="712111" cy="45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 i="1">
                  <a:ea typeface="MS PGothic" pitchFamily="34" charset="-128"/>
                </a:rPr>
                <a:t>ISP A</a:t>
              </a:r>
            </a:p>
          </p:txBody>
        </p:sp>
        <p:grpSp>
          <p:nvGrpSpPr>
            <p:cNvPr id="45198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4525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25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25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525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525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26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25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258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5199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4524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24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24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524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525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25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249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250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5200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4523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23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23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524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524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24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24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242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5201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4522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23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23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523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523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23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233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234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5202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4522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22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22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522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522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22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225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226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5203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4521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21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21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521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521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22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217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218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5204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4520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20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20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520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521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21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20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210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45064" name="Group 416"/>
          <p:cNvGrpSpPr>
            <a:grpSpLocks/>
          </p:cNvGrpSpPr>
          <p:nvPr/>
        </p:nvGrpSpPr>
        <p:grpSpPr bwMode="auto">
          <a:xfrm>
            <a:off x="1624013" y="4165600"/>
            <a:ext cx="3343275" cy="1168400"/>
            <a:chOff x="7848600" y="2044700"/>
            <a:chExt cx="3200399" cy="1371600"/>
          </a:xfrm>
        </p:grpSpPr>
        <p:sp>
          <p:nvSpPr>
            <p:cNvPr id="45103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45104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45178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17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18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518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518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8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182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83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45105" name="Straight Connector 419"/>
            <p:cNvCxnSpPr>
              <a:cxnSpLocks noChangeShapeType="1"/>
              <a:stCxn id="45183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06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07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08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09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10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11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12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13" name="Straight Connector 427"/>
            <p:cNvCxnSpPr>
              <a:cxnSpLocks noChangeShapeType="1"/>
              <a:endCxn id="45178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114" name="TextBox 428"/>
            <p:cNvSpPr txBox="1">
              <a:spLocks noChangeArrowheads="1"/>
            </p:cNvSpPr>
            <p:nvPr/>
          </p:nvSpPr>
          <p:spPr bwMode="auto">
            <a:xfrm>
              <a:off x="7991794" y="2471292"/>
              <a:ext cx="809110" cy="46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 i="1">
                  <a:ea typeface="MS PGothic" pitchFamily="34" charset="-128"/>
                </a:rPr>
                <a:t>ISP C</a:t>
              </a:r>
            </a:p>
          </p:txBody>
        </p:sp>
        <p:grpSp>
          <p:nvGrpSpPr>
            <p:cNvPr id="45115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4517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17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17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517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517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7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174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75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5116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4516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16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16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516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516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6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166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67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5117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4515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15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15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515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516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6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15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5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5118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4514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14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14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514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515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5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150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5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5119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4513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13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14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514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514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4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142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43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5120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4513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13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13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513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513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3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134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3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5121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4512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12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512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512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512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2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12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2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cxnSp>
        <p:nvCxnSpPr>
          <p:cNvPr id="45065" name="Straight Connector 12"/>
          <p:cNvCxnSpPr>
            <a:cxnSpLocks noChangeShapeType="1"/>
            <a:endCxn id="45263" idx="1"/>
          </p:cNvCxnSpPr>
          <p:nvPr/>
        </p:nvCxnSpPr>
        <p:spPr bwMode="auto">
          <a:xfrm>
            <a:off x="2581275" y="2609850"/>
            <a:ext cx="258763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6" name="Straight Connector 500"/>
          <p:cNvCxnSpPr>
            <a:cxnSpLocks noChangeShapeType="1"/>
            <a:stCxn id="45388" idx="8"/>
            <a:endCxn id="45086" idx="2"/>
          </p:cNvCxnSpPr>
          <p:nvPr/>
        </p:nvCxnSpPr>
        <p:spPr bwMode="auto">
          <a:xfrm>
            <a:off x="1576388" y="2990850"/>
            <a:ext cx="41275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7" name="Straight Connector 501"/>
          <p:cNvCxnSpPr>
            <a:cxnSpLocks noChangeShapeType="1"/>
            <a:endCxn id="45086" idx="3"/>
          </p:cNvCxnSpPr>
          <p:nvPr/>
        </p:nvCxnSpPr>
        <p:spPr bwMode="auto">
          <a:xfrm>
            <a:off x="1338263" y="3271838"/>
            <a:ext cx="13335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8" name="Straight Connector 502"/>
          <p:cNvCxnSpPr>
            <a:cxnSpLocks noChangeShapeType="1"/>
            <a:endCxn id="45231" idx="1"/>
          </p:cNvCxnSpPr>
          <p:nvPr/>
        </p:nvCxnSpPr>
        <p:spPr bwMode="auto">
          <a:xfrm>
            <a:off x="4243388" y="2411413"/>
            <a:ext cx="3333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9" name="Straight Connector 503"/>
          <p:cNvCxnSpPr>
            <a:cxnSpLocks noChangeShapeType="1"/>
            <a:endCxn id="45231" idx="0"/>
          </p:cNvCxnSpPr>
          <p:nvPr/>
        </p:nvCxnSpPr>
        <p:spPr bwMode="auto">
          <a:xfrm flipH="1">
            <a:off x="4794250" y="2389188"/>
            <a:ext cx="417513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0" name="Straight Connector 504"/>
          <p:cNvCxnSpPr>
            <a:cxnSpLocks noChangeShapeType="1"/>
            <a:endCxn id="45314" idx="0"/>
          </p:cNvCxnSpPr>
          <p:nvPr/>
        </p:nvCxnSpPr>
        <p:spPr bwMode="auto">
          <a:xfrm>
            <a:off x="7334250" y="2900363"/>
            <a:ext cx="23495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1" name="Straight Connector 505"/>
          <p:cNvCxnSpPr>
            <a:cxnSpLocks noChangeShapeType="1"/>
          </p:cNvCxnSpPr>
          <p:nvPr/>
        </p:nvCxnSpPr>
        <p:spPr bwMode="auto">
          <a:xfrm flipH="1">
            <a:off x="7732713" y="3251200"/>
            <a:ext cx="26035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2" name="Straight Connector 506"/>
          <p:cNvCxnSpPr>
            <a:cxnSpLocks noChangeShapeType="1"/>
            <a:stCxn id="45380" idx="4"/>
            <a:endCxn id="45309" idx="0"/>
          </p:cNvCxnSpPr>
          <p:nvPr/>
        </p:nvCxnSpPr>
        <p:spPr bwMode="auto">
          <a:xfrm flipH="1">
            <a:off x="8107363" y="4229100"/>
            <a:ext cx="585787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3" name="Straight Connector 507"/>
          <p:cNvCxnSpPr>
            <a:cxnSpLocks noChangeShapeType="1"/>
          </p:cNvCxnSpPr>
          <p:nvPr/>
        </p:nvCxnSpPr>
        <p:spPr bwMode="auto">
          <a:xfrm flipH="1" flipV="1">
            <a:off x="8075613" y="4573588"/>
            <a:ext cx="863600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4" name="Straight Connector 508"/>
          <p:cNvCxnSpPr>
            <a:cxnSpLocks noChangeShapeType="1"/>
            <a:endCxn id="45296" idx="5"/>
          </p:cNvCxnSpPr>
          <p:nvPr/>
        </p:nvCxnSpPr>
        <p:spPr bwMode="auto">
          <a:xfrm flipH="1" flipV="1">
            <a:off x="7037388" y="4722813"/>
            <a:ext cx="1135062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5" name="Straight Connector 509"/>
          <p:cNvCxnSpPr>
            <a:cxnSpLocks noChangeShapeType="1"/>
            <a:stCxn id="45378" idx="0"/>
            <a:endCxn id="45084" idx="5"/>
          </p:cNvCxnSpPr>
          <p:nvPr/>
        </p:nvCxnSpPr>
        <p:spPr bwMode="auto">
          <a:xfrm flipH="1" flipV="1">
            <a:off x="5508625" y="5684838"/>
            <a:ext cx="563563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6" name="Straight Connector 510"/>
          <p:cNvCxnSpPr>
            <a:cxnSpLocks noChangeShapeType="1"/>
          </p:cNvCxnSpPr>
          <p:nvPr/>
        </p:nvCxnSpPr>
        <p:spPr bwMode="auto">
          <a:xfrm flipH="1" flipV="1">
            <a:off x="4408488" y="5045075"/>
            <a:ext cx="401637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7" name="Straight Connector 511"/>
          <p:cNvCxnSpPr>
            <a:cxnSpLocks noChangeShapeType="1"/>
            <a:stCxn id="45375" idx="0"/>
          </p:cNvCxnSpPr>
          <p:nvPr/>
        </p:nvCxnSpPr>
        <p:spPr bwMode="auto">
          <a:xfrm flipV="1">
            <a:off x="3671888" y="5689600"/>
            <a:ext cx="3317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8" name="Straight Connector 512"/>
          <p:cNvCxnSpPr>
            <a:cxnSpLocks noChangeShapeType="1"/>
          </p:cNvCxnSpPr>
          <p:nvPr/>
        </p:nvCxnSpPr>
        <p:spPr bwMode="auto">
          <a:xfrm flipV="1">
            <a:off x="1939925" y="5160963"/>
            <a:ext cx="434975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9" name="Straight Connector 513"/>
          <p:cNvCxnSpPr>
            <a:cxnSpLocks noChangeShapeType="1"/>
            <a:stCxn id="45397" idx="0"/>
          </p:cNvCxnSpPr>
          <p:nvPr/>
        </p:nvCxnSpPr>
        <p:spPr bwMode="auto">
          <a:xfrm flipV="1">
            <a:off x="1276350" y="4467225"/>
            <a:ext cx="24765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80" name="Straight Connector 514"/>
          <p:cNvCxnSpPr>
            <a:cxnSpLocks noChangeShapeType="1"/>
            <a:endCxn id="45086" idx="5"/>
          </p:cNvCxnSpPr>
          <p:nvPr/>
        </p:nvCxnSpPr>
        <p:spPr bwMode="auto">
          <a:xfrm flipV="1">
            <a:off x="1252538" y="4368800"/>
            <a:ext cx="219075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5081" name="Group 20"/>
          <p:cNvGrpSpPr>
            <a:grpSpLocks/>
          </p:cNvGrpSpPr>
          <p:nvPr/>
        </p:nvGrpSpPr>
        <p:grpSpPr bwMode="auto">
          <a:xfrm>
            <a:off x="5105400" y="2871788"/>
            <a:ext cx="2295525" cy="1082675"/>
            <a:chOff x="4712800" y="2871032"/>
            <a:chExt cx="2117908" cy="1082781"/>
          </a:xfrm>
        </p:grpSpPr>
        <p:grpSp>
          <p:nvGrpSpPr>
            <p:cNvPr id="45098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28092" cy="338587"/>
              <a:chOff x="5573768" y="2726239"/>
              <a:chExt cx="528092" cy="338587"/>
            </a:xfrm>
          </p:grpSpPr>
          <p:sp>
            <p:nvSpPr>
              <p:cNvPr id="45101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45102" name="TextBox 15"/>
              <p:cNvSpPr txBox="1">
                <a:spLocks noChangeArrowheads="1"/>
              </p:cNvSpPr>
              <p:nvPr/>
            </p:nvSpPr>
            <p:spPr bwMode="auto">
              <a:xfrm>
                <a:off x="5611207" y="2726239"/>
                <a:ext cx="475320" cy="338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600">
                    <a:solidFill>
                      <a:schemeClr val="bg1"/>
                    </a:solidFill>
                    <a:ea typeface="MS PGothic" pitchFamily="34" charset="-128"/>
                  </a:rPr>
                  <a:t>IXP</a:t>
                </a:r>
              </a:p>
            </p:txBody>
          </p:sp>
        </p:grpSp>
        <p:cxnSp>
          <p:nvCxnSpPr>
            <p:cNvPr id="45099" name="Straight Connector 18"/>
            <p:cNvCxnSpPr>
              <a:cxnSpLocks noChangeShapeType="1"/>
            </p:cNvCxnSpPr>
            <p:nvPr/>
          </p:nvCxnSpPr>
          <p:spPr bwMode="auto">
            <a:xfrm>
              <a:off x="4712800" y="3050554"/>
              <a:ext cx="964390" cy="2689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00" name="Straight Connector 516"/>
            <p:cNvCxnSpPr>
              <a:cxnSpLocks noChangeShapeType="1"/>
            </p:cNvCxnSpPr>
            <p:nvPr/>
          </p:nvCxnSpPr>
          <p:spPr bwMode="auto">
            <a:xfrm>
              <a:off x="6139092" y="3168890"/>
              <a:ext cx="691616" cy="78492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082" name="Group 39937"/>
          <p:cNvGrpSpPr>
            <a:grpSpLocks/>
          </p:cNvGrpSpPr>
          <p:nvPr/>
        </p:nvGrpSpPr>
        <p:grpSpPr bwMode="auto">
          <a:xfrm>
            <a:off x="4000500" y="3789363"/>
            <a:ext cx="1666875" cy="585787"/>
            <a:chOff x="3692946" y="3789212"/>
            <a:chExt cx="1537885" cy="585306"/>
          </a:xfrm>
        </p:grpSpPr>
        <p:cxnSp>
          <p:nvCxnSpPr>
            <p:cNvPr id="45092" name="Straight Connector 515"/>
            <p:cNvCxnSpPr>
              <a:cxnSpLocks noChangeShapeType="1"/>
              <a:stCxn id="45148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5093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28092" cy="338276"/>
              <a:chOff x="5573768" y="2726239"/>
              <a:chExt cx="528092" cy="338276"/>
            </a:xfrm>
          </p:grpSpPr>
          <p:sp>
            <p:nvSpPr>
              <p:cNvPr id="45096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45097" name="TextBox 522"/>
              <p:cNvSpPr txBox="1">
                <a:spLocks noChangeArrowheads="1"/>
              </p:cNvSpPr>
              <p:nvPr/>
            </p:nvSpPr>
            <p:spPr bwMode="auto">
              <a:xfrm>
                <a:off x="5611290" y="2726239"/>
                <a:ext cx="475154" cy="338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600">
                    <a:solidFill>
                      <a:schemeClr val="bg1"/>
                    </a:solidFill>
                    <a:ea typeface="MS PGothic" pitchFamily="34" charset="-128"/>
                  </a:rPr>
                  <a:t>IXP</a:t>
                </a:r>
              </a:p>
            </p:txBody>
          </p:sp>
        </p:grpSp>
        <p:cxnSp>
          <p:nvCxnSpPr>
            <p:cNvPr id="45094" name="Straight Connector 519"/>
            <p:cNvCxnSpPr>
              <a:cxnSpLocks noChangeShapeType="1"/>
              <a:stCxn id="45096" idx="6"/>
              <a:endCxn id="45348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5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083" name="Group 39939"/>
          <p:cNvGrpSpPr>
            <a:grpSpLocks/>
          </p:cNvGrpSpPr>
          <p:nvPr/>
        </p:nvGrpSpPr>
        <p:grpSpPr bwMode="auto">
          <a:xfrm>
            <a:off x="2606675" y="3633788"/>
            <a:ext cx="3144838" cy="1296987"/>
            <a:chOff x="2407287" y="3633041"/>
            <a:chExt cx="2900648" cy="1297685"/>
          </a:xfrm>
        </p:grpSpPr>
        <p:cxnSp>
          <p:nvCxnSpPr>
            <p:cNvPr id="45089" name="Straight Connector 7"/>
            <p:cNvCxnSpPr>
              <a:cxnSpLocks noChangeShapeType="1"/>
              <a:stCxn id="45221" idx="5"/>
              <a:endCxn id="45346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0" name="Straight Connector 415"/>
            <p:cNvCxnSpPr>
              <a:cxnSpLocks noChangeShapeType="1"/>
              <a:endCxn id="45180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1" name="Straight Connector 523"/>
            <p:cNvCxnSpPr>
              <a:cxnSpLocks noChangeShapeType="1"/>
              <a:stCxn id="45143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084" name="Oval 6"/>
          <p:cNvSpPr>
            <a:spLocks noChangeArrowheads="1"/>
          </p:cNvSpPr>
          <p:nvPr/>
        </p:nvSpPr>
        <p:spPr bwMode="auto">
          <a:xfrm>
            <a:off x="3617913" y="5359400"/>
            <a:ext cx="221615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>
              <a:ea typeface="MS PGothic" pitchFamily="34" charset="-128"/>
            </a:endParaRPr>
          </a:p>
        </p:txBody>
      </p:sp>
      <p:sp>
        <p:nvSpPr>
          <p:cNvPr id="45085" name="TextBox 9"/>
          <p:cNvSpPr txBox="1">
            <a:spLocks noChangeArrowheads="1"/>
          </p:cNvSpPr>
          <p:nvPr/>
        </p:nvSpPr>
        <p:spPr bwMode="auto">
          <a:xfrm>
            <a:off x="3894138" y="5334000"/>
            <a:ext cx="1636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i="1">
                <a:ea typeface="MS PGothic" pitchFamily="34" charset="-128"/>
              </a:rPr>
              <a:t>regional net</a:t>
            </a:r>
          </a:p>
        </p:txBody>
      </p:sp>
      <p:sp>
        <p:nvSpPr>
          <p:cNvPr id="45086" name="Oval 517"/>
          <p:cNvSpPr>
            <a:spLocks noChangeArrowheads="1"/>
          </p:cNvSpPr>
          <p:nvPr/>
        </p:nvSpPr>
        <p:spPr bwMode="auto">
          <a:xfrm rot="5400000">
            <a:off x="991394" y="3720307"/>
            <a:ext cx="1252537" cy="4127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>
              <a:ea typeface="MS PGothic" pitchFamily="34" charset="-128"/>
            </a:endParaRPr>
          </a:p>
        </p:txBody>
      </p:sp>
      <p:cxnSp>
        <p:nvCxnSpPr>
          <p:cNvPr id="45087" name="Straight Connector 39941"/>
          <p:cNvCxnSpPr>
            <a:cxnSpLocks noChangeShapeType="1"/>
            <a:stCxn id="45086" idx="0"/>
            <a:endCxn id="45209" idx="0"/>
          </p:cNvCxnSpPr>
          <p:nvPr/>
        </p:nvCxnSpPr>
        <p:spPr bwMode="auto">
          <a:xfrm flipV="1">
            <a:off x="1824038" y="3654425"/>
            <a:ext cx="822325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88" name="Straight Connector 524"/>
          <p:cNvCxnSpPr>
            <a:cxnSpLocks noChangeShapeType="1"/>
            <a:endCxn id="45182" idx="1"/>
          </p:cNvCxnSpPr>
          <p:nvPr/>
        </p:nvCxnSpPr>
        <p:spPr bwMode="auto">
          <a:xfrm>
            <a:off x="1827213" y="4111625"/>
            <a:ext cx="50482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9" name="Rectangle 2"/>
          <p:cNvSpPr txBox="1">
            <a:spLocks noChangeArrowheads="1"/>
          </p:cNvSpPr>
          <p:nvPr/>
        </p:nvSpPr>
        <p:spPr bwMode="auto">
          <a:xfrm>
            <a:off x="807211" y="165100"/>
            <a:ext cx="8766464" cy="77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b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l-GR" altLang="el-GR" b="0" kern="0" dirty="0" smtClean="0"/>
              <a:t>Δομή του </a:t>
            </a:r>
            <a:r>
              <a:rPr lang="en-US" altLang="el-GR" b="0" kern="0" dirty="0" smtClean="0"/>
              <a:t>Internet: </a:t>
            </a:r>
            <a:r>
              <a:rPr lang="el-GR" altLang="el-GR" b="0" kern="0" dirty="0" smtClean="0"/>
              <a:t>δίκτυο των δικτύων</a:t>
            </a:r>
            <a:r>
              <a:rPr lang="en-US" altLang="el-GR" b="0" kern="0" dirty="0" smtClean="0"/>
              <a:t> (VII)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4" name="Group 5"/>
          <p:cNvGrpSpPr>
            <a:grpSpLocks/>
          </p:cNvGrpSpPr>
          <p:nvPr/>
        </p:nvGrpSpPr>
        <p:grpSpPr bwMode="auto">
          <a:xfrm>
            <a:off x="509588" y="1849438"/>
            <a:ext cx="9107487" cy="4559300"/>
            <a:chOff x="175047" y="1905661"/>
            <a:chExt cx="8404889" cy="4559691"/>
          </a:xfrm>
        </p:grpSpPr>
        <p:grpSp>
          <p:nvGrpSpPr>
            <p:cNvPr id="46387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37040" cy="418253"/>
              <a:chOff x="3053396" y="4304255"/>
              <a:chExt cx="637040" cy="418253"/>
            </a:xfrm>
          </p:grpSpPr>
          <p:sp>
            <p:nvSpPr>
              <p:cNvPr id="4643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40" name="TextBox 1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6388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37040" cy="418253"/>
              <a:chOff x="3053396" y="4304255"/>
              <a:chExt cx="637040" cy="418253"/>
            </a:xfrm>
          </p:grpSpPr>
          <p:sp>
            <p:nvSpPr>
              <p:cNvPr id="4643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38" name="TextBox 133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6389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37040" cy="418253"/>
              <a:chOff x="3053396" y="4304255"/>
              <a:chExt cx="637040" cy="418253"/>
            </a:xfrm>
          </p:grpSpPr>
          <p:sp>
            <p:nvSpPr>
              <p:cNvPr id="4643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36" name="TextBox 137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6390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37040" cy="418253"/>
              <a:chOff x="3053396" y="4304255"/>
              <a:chExt cx="637040" cy="418253"/>
            </a:xfrm>
          </p:grpSpPr>
          <p:sp>
            <p:nvSpPr>
              <p:cNvPr id="4643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34" name="TextBox 140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6391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37040" cy="418253"/>
              <a:chOff x="3053396" y="4304255"/>
              <a:chExt cx="637040" cy="418253"/>
            </a:xfrm>
          </p:grpSpPr>
          <p:sp>
            <p:nvSpPr>
              <p:cNvPr id="4643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32" name="TextBox 143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6392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37040" cy="418253"/>
              <a:chOff x="3053396" y="4304255"/>
              <a:chExt cx="637040" cy="418253"/>
            </a:xfrm>
          </p:grpSpPr>
          <p:sp>
            <p:nvSpPr>
              <p:cNvPr id="4642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30" name="TextBox 146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6393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37040" cy="418253"/>
              <a:chOff x="3053396" y="4304255"/>
              <a:chExt cx="637040" cy="418253"/>
            </a:xfrm>
          </p:grpSpPr>
          <p:sp>
            <p:nvSpPr>
              <p:cNvPr id="4642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28" name="TextBox 149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6394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37040" cy="418253"/>
              <a:chOff x="3053396" y="4304255"/>
              <a:chExt cx="637040" cy="418253"/>
            </a:xfrm>
          </p:grpSpPr>
          <p:sp>
            <p:nvSpPr>
              <p:cNvPr id="4642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26" name="TextBox 152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6395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37040" cy="418253"/>
              <a:chOff x="3053396" y="4304255"/>
              <a:chExt cx="637040" cy="418253"/>
            </a:xfrm>
          </p:grpSpPr>
          <p:sp>
            <p:nvSpPr>
              <p:cNvPr id="4642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24" name="TextBox 155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6396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37040" cy="418253"/>
              <a:chOff x="3053396" y="4304255"/>
              <a:chExt cx="637040" cy="418253"/>
            </a:xfrm>
          </p:grpSpPr>
          <p:sp>
            <p:nvSpPr>
              <p:cNvPr id="464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22" name="TextBox 158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6397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37040" cy="418253"/>
              <a:chOff x="3053396" y="4304255"/>
              <a:chExt cx="637040" cy="418253"/>
            </a:xfrm>
          </p:grpSpPr>
          <p:sp>
            <p:nvSpPr>
              <p:cNvPr id="4641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20" name="TextBox 162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6398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37040" cy="418253"/>
              <a:chOff x="3053396" y="4304255"/>
              <a:chExt cx="637040" cy="418253"/>
            </a:xfrm>
          </p:grpSpPr>
          <p:sp>
            <p:nvSpPr>
              <p:cNvPr id="4641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18" name="TextBox 165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6399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37040" cy="418253"/>
              <a:chOff x="3053396" y="4304255"/>
              <a:chExt cx="637040" cy="418253"/>
            </a:xfrm>
          </p:grpSpPr>
          <p:sp>
            <p:nvSpPr>
              <p:cNvPr id="464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16" name="TextBox 168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6400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37040" cy="418253"/>
              <a:chOff x="3053396" y="4304255"/>
              <a:chExt cx="637040" cy="418253"/>
            </a:xfrm>
          </p:grpSpPr>
          <p:sp>
            <p:nvSpPr>
              <p:cNvPr id="464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14" name="TextBox 171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6401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37040" cy="418253"/>
              <a:chOff x="3053396" y="4304255"/>
              <a:chExt cx="637040" cy="418253"/>
            </a:xfrm>
          </p:grpSpPr>
          <p:sp>
            <p:nvSpPr>
              <p:cNvPr id="464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12" name="TextBox 174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grpSp>
          <p:nvGrpSpPr>
            <p:cNvPr id="46402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37040" cy="418253"/>
              <a:chOff x="3053396" y="4304255"/>
              <a:chExt cx="637040" cy="418253"/>
            </a:xfrm>
          </p:grpSpPr>
          <p:sp>
            <p:nvSpPr>
              <p:cNvPr id="464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10" name="TextBox 177"/>
              <p:cNvSpPr txBox="1">
                <a:spLocks noChangeArrowheads="1"/>
              </p:cNvSpPr>
              <p:nvPr/>
            </p:nvSpPr>
            <p:spPr bwMode="auto">
              <a:xfrm>
                <a:off x="3129411" y="4323258"/>
                <a:ext cx="561025" cy="348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access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000">
                    <a:ea typeface="MS PGothic" pitchFamily="34" charset="-128"/>
                  </a:rPr>
                  <a:t>net</a:t>
                </a:r>
              </a:p>
            </p:txBody>
          </p:sp>
        </p:grpSp>
        <p:sp>
          <p:nvSpPr>
            <p:cNvPr id="46403" name="TextBox 4"/>
            <p:cNvSpPr txBox="1">
              <a:spLocks noChangeArrowheads="1"/>
            </p:cNvSpPr>
            <p:nvPr/>
          </p:nvSpPr>
          <p:spPr bwMode="auto">
            <a:xfrm rot="1053502">
              <a:off x="5164446" y="1955780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6404" name="TextBox 179"/>
            <p:cNvSpPr txBox="1">
              <a:spLocks noChangeArrowheads="1"/>
            </p:cNvSpPr>
            <p:nvPr/>
          </p:nvSpPr>
          <p:spPr bwMode="auto">
            <a:xfrm rot="2829263">
              <a:off x="7429479" y="3449157"/>
              <a:ext cx="543781" cy="482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6405" name="TextBox 180"/>
            <p:cNvSpPr txBox="1">
              <a:spLocks noChangeArrowheads="1"/>
            </p:cNvSpPr>
            <p:nvPr/>
          </p:nvSpPr>
          <p:spPr bwMode="auto">
            <a:xfrm rot="9845918">
              <a:off x="6119187" y="5942092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6406" name="TextBox 181"/>
            <p:cNvSpPr txBox="1">
              <a:spLocks noChangeArrowheads="1"/>
            </p:cNvSpPr>
            <p:nvPr/>
          </p:nvSpPr>
          <p:spPr bwMode="auto">
            <a:xfrm rot="-9948738">
              <a:off x="1751732" y="5845449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6407" name="TextBox 182"/>
            <p:cNvSpPr txBox="1">
              <a:spLocks noChangeArrowheads="1"/>
            </p:cNvSpPr>
            <p:nvPr/>
          </p:nvSpPr>
          <p:spPr bwMode="auto">
            <a:xfrm rot="-4992697">
              <a:off x="144610" y="3559181"/>
              <a:ext cx="543781" cy="482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  <p:sp>
          <p:nvSpPr>
            <p:cNvPr id="46408" name="TextBox 183"/>
            <p:cNvSpPr txBox="1">
              <a:spLocks noChangeArrowheads="1"/>
            </p:cNvSpPr>
            <p:nvPr/>
          </p:nvSpPr>
          <p:spPr bwMode="auto">
            <a:xfrm rot="-1017263">
              <a:off x="2351322" y="1905661"/>
              <a:ext cx="501845" cy="5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800">
                  <a:solidFill>
                    <a:srgbClr val="0000FF"/>
                  </a:solidFill>
                  <a:ea typeface="MS PGothic" pitchFamily="34" charset="-128"/>
                </a:rPr>
                <a:t>…</a:t>
              </a:r>
            </a:p>
          </p:txBody>
        </p:sp>
      </p:grpSp>
      <p:sp>
        <p:nvSpPr>
          <p:cNvPr id="46085" name="Rectangle 3"/>
          <p:cNvSpPr txBox="1">
            <a:spLocks noChangeArrowheads="1"/>
          </p:cNvSpPr>
          <p:nvPr/>
        </p:nvSpPr>
        <p:spPr bwMode="auto">
          <a:xfrm>
            <a:off x="642273" y="943429"/>
            <a:ext cx="8974802" cy="103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altLang="el-GR" b="0" dirty="0">
                <a:ea typeface="MS PGothic" pitchFamily="34" charset="-128"/>
              </a:rPr>
              <a:t>… </a:t>
            </a:r>
            <a:r>
              <a:rPr lang="el-GR" altLang="el-GR" b="0" dirty="0" smtClean="0">
                <a:ea typeface="MS PGothic" pitchFamily="34" charset="-128"/>
              </a:rPr>
              <a:t>υπάρχουν και δίκτυα </a:t>
            </a:r>
            <a:r>
              <a:rPr lang="el-GR" altLang="el-GR" b="0" dirty="0" err="1" smtClean="0">
                <a:ea typeface="MS PGothic" pitchFamily="34" charset="-128"/>
              </a:rPr>
              <a:t>παρόχων</a:t>
            </a:r>
            <a:r>
              <a:rPr lang="el-GR" altLang="el-GR" b="0" dirty="0" smtClean="0">
                <a:ea typeface="MS PGothic" pitchFamily="34" charset="-128"/>
              </a:rPr>
              <a:t> περιεχομένου (</a:t>
            </a:r>
            <a:r>
              <a:rPr lang="en-US" altLang="el-GR" b="0" dirty="0" smtClean="0">
                <a:ea typeface="MS PGothic" pitchFamily="34" charset="-128"/>
              </a:rPr>
              <a:t>content </a:t>
            </a:r>
            <a:r>
              <a:rPr lang="en-US" altLang="el-GR" b="0" dirty="0">
                <a:ea typeface="MS PGothic" pitchFamily="34" charset="-128"/>
              </a:rPr>
              <a:t>provider </a:t>
            </a:r>
            <a:r>
              <a:rPr lang="en-US" altLang="el-GR" b="0" dirty="0" smtClean="0">
                <a:ea typeface="MS PGothic" pitchFamily="34" charset="-128"/>
              </a:rPr>
              <a:t>networks</a:t>
            </a:r>
            <a:r>
              <a:rPr lang="el-GR" altLang="el-GR" b="0" dirty="0" smtClean="0">
                <a:ea typeface="MS PGothic" pitchFamily="34" charset="-128"/>
              </a:rPr>
              <a:t>, </a:t>
            </a:r>
            <a:r>
              <a:rPr lang="en-US" altLang="el-GR" b="0" dirty="0" smtClean="0">
                <a:ea typeface="MS PGothic" pitchFamily="34" charset="-128"/>
              </a:rPr>
              <a:t> </a:t>
            </a:r>
            <a:r>
              <a:rPr lang="el-GR" altLang="el-GR" b="0" dirty="0" smtClean="0">
                <a:ea typeface="MS PGothic" pitchFamily="34" charset="-128"/>
              </a:rPr>
              <a:t>π.χ.</a:t>
            </a:r>
            <a:r>
              <a:rPr lang="en-US" altLang="el-GR" b="0" dirty="0" smtClean="0">
                <a:ea typeface="MS PGothic" pitchFamily="34" charset="-128"/>
              </a:rPr>
              <a:t>, </a:t>
            </a:r>
            <a:r>
              <a:rPr lang="en-US" altLang="el-GR" b="0" dirty="0">
                <a:ea typeface="MS PGothic" pitchFamily="34" charset="-128"/>
              </a:rPr>
              <a:t>Google, </a:t>
            </a:r>
            <a:r>
              <a:rPr lang="en-US" altLang="el-GR" b="0" dirty="0" smtClean="0">
                <a:ea typeface="MS PGothic" pitchFamily="34" charset="-128"/>
              </a:rPr>
              <a:t>Microsoft, Akamai) </a:t>
            </a:r>
            <a:r>
              <a:rPr lang="el-GR" altLang="el-GR" b="0" dirty="0">
                <a:ea typeface="MS PGothic" pitchFamily="34" charset="-128"/>
              </a:rPr>
              <a:t>κοντά στους τελικούς </a:t>
            </a:r>
            <a:r>
              <a:rPr lang="el-GR" altLang="el-GR" b="0" dirty="0" smtClean="0">
                <a:ea typeface="MS PGothic" pitchFamily="34" charset="-128"/>
              </a:rPr>
              <a:t>χρήστες, που παρέχουν υπηρεσίες &amp; περιεχόμενο</a:t>
            </a:r>
            <a:endParaRPr lang="en-US" altLang="el-GR" b="0" dirty="0">
              <a:ea typeface="MS PGothic" pitchFamily="34" charset="-128"/>
            </a:endParaRPr>
          </a:p>
        </p:txBody>
      </p:sp>
      <p:grpSp>
        <p:nvGrpSpPr>
          <p:cNvPr id="46086" name="Group 8"/>
          <p:cNvGrpSpPr>
            <a:grpSpLocks/>
          </p:cNvGrpSpPr>
          <p:nvPr/>
        </p:nvGrpSpPr>
        <p:grpSpPr bwMode="auto">
          <a:xfrm>
            <a:off x="4926013" y="3746500"/>
            <a:ext cx="3494087" cy="1117600"/>
            <a:chOff x="7848600" y="2044700"/>
            <a:chExt cx="3200399" cy="1371600"/>
          </a:xfrm>
        </p:grpSpPr>
        <p:sp>
          <p:nvSpPr>
            <p:cNvPr id="46304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46305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4637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38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38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638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638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38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383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84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46306" name="Straight Connector 10"/>
            <p:cNvCxnSpPr>
              <a:cxnSpLocks noChangeShapeType="1"/>
              <a:stCxn id="46384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307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308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309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310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311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312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313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314" name="Straight Connector 304"/>
            <p:cNvCxnSpPr>
              <a:cxnSpLocks noChangeShapeType="1"/>
              <a:endCxn id="46379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315" name="TextBox 39958"/>
            <p:cNvSpPr txBox="1">
              <a:spLocks noChangeArrowheads="1"/>
            </p:cNvSpPr>
            <p:nvPr/>
          </p:nvSpPr>
          <p:spPr bwMode="auto">
            <a:xfrm>
              <a:off x="8014250" y="2471291"/>
              <a:ext cx="774070" cy="49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 i="1">
                  <a:ea typeface="MS PGothic" pitchFamily="34" charset="-128"/>
                </a:rPr>
                <a:t>ISP B</a:t>
              </a:r>
            </a:p>
          </p:txBody>
        </p:sp>
        <p:grpSp>
          <p:nvGrpSpPr>
            <p:cNvPr id="46316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4637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37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37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637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637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37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37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7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6317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4636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36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36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636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636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37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367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68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6318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4635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35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35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635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636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36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359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60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6319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4634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34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34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635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635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35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351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52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6320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4633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34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34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634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634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34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343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44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6321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4633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33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33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633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633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33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335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36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6322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4632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32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32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632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632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33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327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28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46087" name="Group 331"/>
          <p:cNvGrpSpPr>
            <a:grpSpLocks/>
          </p:cNvGrpSpPr>
          <p:nvPr/>
        </p:nvGrpSpPr>
        <p:grpSpPr bwMode="auto">
          <a:xfrm>
            <a:off x="1954213" y="2755900"/>
            <a:ext cx="3756025" cy="1193800"/>
            <a:chOff x="7848600" y="2044700"/>
            <a:chExt cx="3200399" cy="1371600"/>
          </a:xfrm>
        </p:grpSpPr>
        <p:sp>
          <p:nvSpPr>
            <p:cNvPr id="46221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46222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4629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29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29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629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630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30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300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01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46223" name="Straight Connector 334"/>
            <p:cNvCxnSpPr>
              <a:cxnSpLocks noChangeShapeType="1"/>
              <a:stCxn id="46301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224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225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226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227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228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229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230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231" name="Straight Connector 342"/>
            <p:cNvCxnSpPr>
              <a:cxnSpLocks noChangeShapeType="1"/>
              <a:endCxn id="46296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232" name="TextBox 343"/>
            <p:cNvSpPr txBox="1">
              <a:spLocks noChangeArrowheads="1"/>
            </p:cNvSpPr>
            <p:nvPr/>
          </p:nvSpPr>
          <p:spPr bwMode="auto">
            <a:xfrm>
              <a:off x="8039228" y="2471292"/>
              <a:ext cx="712111" cy="45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 i="1">
                  <a:ea typeface="MS PGothic" pitchFamily="34" charset="-128"/>
                </a:rPr>
                <a:t>ISP A</a:t>
              </a:r>
            </a:p>
          </p:txBody>
        </p:sp>
        <p:grpSp>
          <p:nvGrpSpPr>
            <p:cNvPr id="46233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4628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28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29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629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629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29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292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93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6234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4628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28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28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628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628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28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284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85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6235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4627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27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27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627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627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27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276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77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6236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4626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26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26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626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627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27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268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69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6237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4625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25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25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625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626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26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260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61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6238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4624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24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25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625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625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25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252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53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6239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4624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24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24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624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624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24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244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45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46088" name="Group 416"/>
          <p:cNvGrpSpPr>
            <a:grpSpLocks/>
          </p:cNvGrpSpPr>
          <p:nvPr/>
        </p:nvGrpSpPr>
        <p:grpSpPr bwMode="auto">
          <a:xfrm>
            <a:off x="1624013" y="4165600"/>
            <a:ext cx="3343275" cy="1168400"/>
            <a:chOff x="7848600" y="2044700"/>
            <a:chExt cx="3200399" cy="1371600"/>
          </a:xfrm>
        </p:grpSpPr>
        <p:sp>
          <p:nvSpPr>
            <p:cNvPr id="46138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ea typeface="MS PGothic" pitchFamily="34" charset="-128"/>
              </a:endParaRPr>
            </a:p>
          </p:txBody>
        </p:sp>
        <p:grpSp>
          <p:nvGrpSpPr>
            <p:cNvPr id="46139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46213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21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21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621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621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22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217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18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cxnSp>
          <p:nvCxnSpPr>
            <p:cNvPr id="46140" name="Straight Connector 419"/>
            <p:cNvCxnSpPr>
              <a:cxnSpLocks noChangeShapeType="1"/>
              <a:stCxn id="46218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41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42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43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44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45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46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47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48" name="Straight Connector 427"/>
            <p:cNvCxnSpPr>
              <a:cxnSpLocks noChangeShapeType="1"/>
              <a:endCxn id="46213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149" name="TextBox 428"/>
            <p:cNvSpPr txBox="1">
              <a:spLocks noChangeArrowheads="1"/>
            </p:cNvSpPr>
            <p:nvPr/>
          </p:nvSpPr>
          <p:spPr bwMode="auto">
            <a:xfrm>
              <a:off x="8016792" y="2471292"/>
              <a:ext cx="809110" cy="46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 i="1">
                  <a:ea typeface="MS PGothic" pitchFamily="34" charset="-128"/>
                </a:rPr>
                <a:t>ISP B</a:t>
              </a:r>
            </a:p>
          </p:txBody>
        </p:sp>
        <p:grpSp>
          <p:nvGrpSpPr>
            <p:cNvPr id="46150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4620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20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20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620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621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21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209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10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6151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4619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19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19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620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620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20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201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02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6152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4618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19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19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619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619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19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193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194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6153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4618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18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18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618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618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18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18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18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6154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4617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17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17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617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617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18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177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17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6155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4616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16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16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616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617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17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16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170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6156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4615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15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615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616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616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16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161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162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cxnSp>
        <p:nvCxnSpPr>
          <p:cNvPr id="46089" name="Straight Connector 12"/>
          <p:cNvCxnSpPr>
            <a:cxnSpLocks noChangeShapeType="1"/>
            <a:endCxn id="46298" idx="1"/>
          </p:cNvCxnSpPr>
          <p:nvPr/>
        </p:nvCxnSpPr>
        <p:spPr bwMode="auto">
          <a:xfrm>
            <a:off x="2581275" y="2609850"/>
            <a:ext cx="258763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0" name="Straight Connector 500"/>
          <p:cNvCxnSpPr>
            <a:cxnSpLocks noChangeShapeType="1"/>
            <a:stCxn id="46423" idx="8"/>
            <a:endCxn id="46110" idx="2"/>
          </p:cNvCxnSpPr>
          <p:nvPr/>
        </p:nvCxnSpPr>
        <p:spPr bwMode="auto">
          <a:xfrm>
            <a:off x="1576388" y="2990850"/>
            <a:ext cx="41275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1" name="Straight Connector 501"/>
          <p:cNvCxnSpPr>
            <a:cxnSpLocks noChangeShapeType="1"/>
            <a:endCxn id="46110" idx="3"/>
          </p:cNvCxnSpPr>
          <p:nvPr/>
        </p:nvCxnSpPr>
        <p:spPr bwMode="auto">
          <a:xfrm>
            <a:off x="1338263" y="3271838"/>
            <a:ext cx="13335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2" name="Straight Connector 502"/>
          <p:cNvCxnSpPr>
            <a:cxnSpLocks noChangeShapeType="1"/>
            <a:endCxn id="46266" idx="1"/>
          </p:cNvCxnSpPr>
          <p:nvPr/>
        </p:nvCxnSpPr>
        <p:spPr bwMode="auto">
          <a:xfrm>
            <a:off x="4243388" y="2411413"/>
            <a:ext cx="3333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3" name="Straight Connector 503"/>
          <p:cNvCxnSpPr>
            <a:cxnSpLocks noChangeShapeType="1"/>
            <a:endCxn id="46266" idx="0"/>
          </p:cNvCxnSpPr>
          <p:nvPr/>
        </p:nvCxnSpPr>
        <p:spPr bwMode="auto">
          <a:xfrm flipH="1">
            <a:off x="4794250" y="2389188"/>
            <a:ext cx="417513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4" name="Straight Connector 504"/>
          <p:cNvCxnSpPr>
            <a:cxnSpLocks noChangeShapeType="1"/>
            <a:endCxn id="46349" idx="0"/>
          </p:cNvCxnSpPr>
          <p:nvPr/>
        </p:nvCxnSpPr>
        <p:spPr bwMode="auto">
          <a:xfrm>
            <a:off x="7334250" y="2900363"/>
            <a:ext cx="23495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5" name="Straight Connector 505"/>
          <p:cNvCxnSpPr>
            <a:cxnSpLocks noChangeShapeType="1"/>
          </p:cNvCxnSpPr>
          <p:nvPr/>
        </p:nvCxnSpPr>
        <p:spPr bwMode="auto">
          <a:xfrm flipH="1">
            <a:off x="7732713" y="3251200"/>
            <a:ext cx="26035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6" name="Straight Connector 506"/>
          <p:cNvCxnSpPr>
            <a:cxnSpLocks noChangeShapeType="1"/>
            <a:stCxn id="46415" idx="4"/>
            <a:endCxn id="46344" idx="0"/>
          </p:cNvCxnSpPr>
          <p:nvPr/>
        </p:nvCxnSpPr>
        <p:spPr bwMode="auto">
          <a:xfrm flipH="1">
            <a:off x="8107363" y="4229100"/>
            <a:ext cx="585787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7" name="Straight Connector 507"/>
          <p:cNvCxnSpPr>
            <a:cxnSpLocks noChangeShapeType="1"/>
          </p:cNvCxnSpPr>
          <p:nvPr/>
        </p:nvCxnSpPr>
        <p:spPr bwMode="auto">
          <a:xfrm flipH="1" flipV="1">
            <a:off x="8075613" y="4573588"/>
            <a:ext cx="863600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8" name="Straight Connector 508"/>
          <p:cNvCxnSpPr>
            <a:cxnSpLocks noChangeShapeType="1"/>
            <a:endCxn id="46331" idx="5"/>
          </p:cNvCxnSpPr>
          <p:nvPr/>
        </p:nvCxnSpPr>
        <p:spPr bwMode="auto">
          <a:xfrm flipH="1" flipV="1">
            <a:off x="7037388" y="4722813"/>
            <a:ext cx="1135062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9" name="Straight Connector 509"/>
          <p:cNvCxnSpPr>
            <a:cxnSpLocks noChangeShapeType="1"/>
            <a:stCxn id="46413" idx="0"/>
            <a:endCxn id="46108" idx="5"/>
          </p:cNvCxnSpPr>
          <p:nvPr/>
        </p:nvCxnSpPr>
        <p:spPr bwMode="auto">
          <a:xfrm flipH="1" flipV="1">
            <a:off x="5508625" y="5684838"/>
            <a:ext cx="563563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0" name="Straight Connector 510"/>
          <p:cNvCxnSpPr>
            <a:cxnSpLocks noChangeShapeType="1"/>
          </p:cNvCxnSpPr>
          <p:nvPr/>
        </p:nvCxnSpPr>
        <p:spPr bwMode="auto">
          <a:xfrm flipH="1" flipV="1">
            <a:off x="4408488" y="5045075"/>
            <a:ext cx="401637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1" name="Straight Connector 511"/>
          <p:cNvCxnSpPr>
            <a:cxnSpLocks noChangeShapeType="1"/>
            <a:stCxn id="46410" idx="0"/>
          </p:cNvCxnSpPr>
          <p:nvPr/>
        </p:nvCxnSpPr>
        <p:spPr bwMode="auto">
          <a:xfrm flipV="1">
            <a:off x="3671888" y="5689600"/>
            <a:ext cx="3317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2" name="Straight Connector 512"/>
          <p:cNvCxnSpPr>
            <a:cxnSpLocks noChangeShapeType="1"/>
          </p:cNvCxnSpPr>
          <p:nvPr/>
        </p:nvCxnSpPr>
        <p:spPr bwMode="auto">
          <a:xfrm flipV="1">
            <a:off x="1939925" y="5160963"/>
            <a:ext cx="434975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3" name="Straight Connector 513"/>
          <p:cNvCxnSpPr>
            <a:cxnSpLocks noChangeShapeType="1"/>
            <a:stCxn id="46432" idx="0"/>
          </p:cNvCxnSpPr>
          <p:nvPr/>
        </p:nvCxnSpPr>
        <p:spPr bwMode="auto">
          <a:xfrm flipV="1">
            <a:off x="1276350" y="4467225"/>
            <a:ext cx="24765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4" name="Straight Connector 514"/>
          <p:cNvCxnSpPr>
            <a:cxnSpLocks noChangeShapeType="1"/>
            <a:endCxn id="46110" idx="5"/>
          </p:cNvCxnSpPr>
          <p:nvPr/>
        </p:nvCxnSpPr>
        <p:spPr bwMode="auto">
          <a:xfrm flipV="1">
            <a:off x="1252538" y="4368800"/>
            <a:ext cx="219075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6105" name="Group 20"/>
          <p:cNvGrpSpPr>
            <a:grpSpLocks/>
          </p:cNvGrpSpPr>
          <p:nvPr/>
        </p:nvGrpSpPr>
        <p:grpSpPr bwMode="auto">
          <a:xfrm>
            <a:off x="5105400" y="2871788"/>
            <a:ext cx="2295525" cy="1082675"/>
            <a:chOff x="4712800" y="2871032"/>
            <a:chExt cx="2117908" cy="1082781"/>
          </a:xfrm>
        </p:grpSpPr>
        <p:grpSp>
          <p:nvGrpSpPr>
            <p:cNvPr id="46133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28092" cy="338587"/>
              <a:chOff x="5573768" y="2726239"/>
              <a:chExt cx="528092" cy="338587"/>
            </a:xfrm>
          </p:grpSpPr>
          <p:sp>
            <p:nvSpPr>
              <p:cNvPr id="46136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46137" name="TextBox 15"/>
              <p:cNvSpPr txBox="1">
                <a:spLocks noChangeArrowheads="1"/>
              </p:cNvSpPr>
              <p:nvPr/>
            </p:nvSpPr>
            <p:spPr bwMode="auto">
              <a:xfrm>
                <a:off x="5611207" y="2726239"/>
                <a:ext cx="475320" cy="338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600">
                    <a:solidFill>
                      <a:schemeClr val="bg1"/>
                    </a:solidFill>
                    <a:ea typeface="MS PGothic" pitchFamily="34" charset="-128"/>
                  </a:rPr>
                  <a:t>IXP</a:t>
                </a:r>
              </a:p>
            </p:txBody>
          </p:sp>
        </p:grpSp>
        <p:cxnSp>
          <p:nvCxnSpPr>
            <p:cNvPr id="46134" name="Straight Connector 18"/>
            <p:cNvCxnSpPr>
              <a:cxnSpLocks noChangeShapeType="1"/>
            </p:cNvCxnSpPr>
            <p:nvPr/>
          </p:nvCxnSpPr>
          <p:spPr bwMode="auto">
            <a:xfrm>
              <a:off x="4712800" y="3050554"/>
              <a:ext cx="964390" cy="2689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35" name="Straight Connector 516"/>
            <p:cNvCxnSpPr>
              <a:cxnSpLocks noChangeShapeType="1"/>
            </p:cNvCxnSpPr>
            <p:nvPr/>
          </p:nvCxnSpPr>
          <p:spPr bwMode="auto">
            <a:xfrm>
              <a:off x="6139092" y="3168890"/>
              <a:ext cx="691616" cy="78492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106" name="Group 39937"/>
          <p:cNvGrpSpPr>
            <a:grpSpLocks/>
          </p:cNvGrpSpPr>
          <p:nvPr/>
        </p:nvGrpSpPr>
        <p:grpSpPr bwMode="auto">
          <a:xfrm>
            <a:off x="4000500" y="3789363"/>
            <a:ext cx="1666875" cy="585787"/>
            <a:chOff x="3692946" y="3789212"/>
            <a:chExt cx="1537885" cy="585306"/>
          </a:xfrm>
        </p:grpSpPr>
        <p:cxnSp>
          <p:nvCxnSpPr>
            <p:cNvPr id="46127" name="Straight Connector 515"/>
            <p:cNvCxnSpPr>
              <a:cxnSpLocks noChangeShapeType="1"/>
              <a:stCxn id="46183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6128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28092" cy="338276"/>
              <a:chOff x="5573768" y="2726239"/>
              <a:chExt cx="528092" cy="338276"/>
            </a:xfrm>
          </p:grpSpPr>
          <p:sp>
            <p:nvSpPr>
              <p:cNvPr id="46131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46132" name="TextBox 522"/>
              <p:cNvSpPr txBox="1">
                <a:spLocks noChangeArrowheads="1"/>
              </p:cNvSpPr>
              <p:nvPr/>
            </p:nvSpPr>
            <p:spPr bwMode="auto">
              <a:xfrm>
                <a:off x="5611290" y="2726239"/>
                <a:ext cx="475154" cy="338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1600">
                    <a:solidFill>
                      <a:schemeClr val="bg1"/>
                    </a:solidFill>
                    <a:ea typeface="MS PGothic" pitchFamily="34" charset="-128"/>
                  </a:rPr>
                  <a:t>IXP</a:t>
                </a:r>
              </a:p>
            </p:txBody>
          </p:sp>
        </p:grpSp>
        <p:cxnSp>
          <p:nvCxnSpPr>
            <p:cNvPr id="46129" name="Straight Connector 519"/>
            <p:cNvCxnSpPr>
              <a:cxnSpLocks noChangeShapeType="1"/>
              <a:stCxn id="46131" idx="6"/>
              <a:endCxn id="46383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30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107" name="Group 39939"/>
          <p:cNvGrpSpPr>
            <a:grpSpLocks/>
          </p:cNvGrpSpPr>
          <p:nvPr/>
        </p:nvGrpSpPr>
        <p:grpSpPr bwMode="auto">
          <a:xfrm>
            <a:off x="2606675" y="3633788"/>
            <a:ext cx="3144838" cy="1296987"/>
            <a:chOff x="2407287" y="3633041"/>
            <a:chExt cx="2900648" cy="1297685"/>
          </a:xfrm>
        </p:grpSpPr>
        <p:cxnSp>
          <p:nvCxnSpPr>
            <p:cNvPr id="46124" name="Straight Connector 7"/>
            <p:cNvCxnSpPr>
              <a:cxnSpLocks noChangeShapeType="1"/>
              <a:stCxn id="46256" idx="5"/>
              <a:endCxn id="46381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25" name="Straight Connector 415"/>
            <p:cNvCxnSpPr>
              <a:cxnSpLocks noChangeShapeType="1"/>
              <a:endCxn id="46215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26" name="Straight Connector 523"/>
            <p:cNvCxnSpPr>
              <a:cxnSpLocks noChangeShapeType="1"/>
              <a:stCxn id="46178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108" name="Oval 6"/>
          <p:cNvSpPr>
            <a:spLocks noChangeArrowheads="1"/>
          </p:cNvSpPr>
          <p:nvPr/>
        </p:nvSpPr>
        <p:spPr bwMode="auto">
          <a:xfrm>
            <a:off x="3617913" y="5359400"/>
            <a:ext cx="221615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>
              <a:ea typeface="MS PGothic" pitchFamily="34" charset="-128"/>
            </a:endParaRPr>
          </a:p>
        </p:txBody>
      </p:sp>
      <p:sp>
        <p:nvSpPr>
          <p:cNvPr id="46109" name="TextBox 9"/>
          <p:cNvSpPr txBox="1">
            <a:spLocks noChangeArrowheads="1"/>
          </p:cNvSpPr>
          <p:nvPr/>
        </p:nvSpPr>
        <p:spPr bwMode="auto">
          <a:xfrm>
            <a:off x="3894138" y="5334000"/>
            <a:ext cx="1636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i="1">
                <a:ea typeface="MS PGothic" pitchFamily="34" charset="-128"/>
              </a:rPr>
              <a:t>regional net</a:t>
            </a:r>
          </a:p>
        </p:txBody>
      </p:sp>
      <p:sp>
        <p:nvSpPr>
          <p:cNvPr id="46110" name="Oval 517"/>
          <p:cNvSpPr>
            <a:spLocks noChangeArrowheads="1"/>
          </p:cNvSpPr>
          <p:nvPr/>
        </p:nvSpPr>
        <p:spPr bwMode="auto">
          <a:xfrm rot="5400000">
            <a:off x="991394" y="3720307"/>
            <a:ext cx="1252537" cy="4127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>
              <a:ea typeface="MS PGothic" pitchFamily="34" charset="-128"/>
            </a:endParaRPr>
          </a:p>
        </p:txBody>
      </p:sp>
      <p:cxnSp>
        <p:nvCxnSpPr>
          <p:cNvPr id="46111" name="Straight Connector 39941"/>
          <p:cNvCxnSpPr>
            <a:cxnSpLocks noChangeShapeType="1"/>
            <a:stCxn id="46110" idx="0"/>
            <a:endCxn id="46244" idx="0"/>
          </p:cNvCxnSpPr>
          <p:nvPr/>
        </p:nvCxnSpPr>
        <p:spPr bwMode="auto">
          <a:xfrm flipV="1">
            <a:off x="1824038" y="3654425"/>
            <a:ext cx="822325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12" name="Straight Connector 524"/>
          <p:cNvCxnSpPr>
            <a:cxnSpLocks noChangeShapeType="1"/>
            <a:endCxn id="46217" idx="1"/>
          </p:cNvCxnSpPr>
          <p:nvPr/>
        </p:nvCxnSpPr>
        <p:spPr bwMode="auto">
          <a:xfrm>
            <a:off x="1827213" y="4111625"/>
            <a:ext cx="50482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13" name="Oval 11"/>
          <p:cNvSpPr>
            <a:spLocks noChangeArrowheads="1"/>
          </p:cNvSpPr>
          <p:nvPr/>
        </p:nvSpPr>
        <p:spPr bwMode="auto">
          <a:xfrm>
            <a:off x="2022475" y="3429000"/>
            <a:ext cx="6604000" cy="673100"/>
          </a:xfrm>
          <a:prstGeom prst="ellipse">
            <a:avLst/>
          </a:prstGeom>
          <a:solidFill>
            <a:srgbClr val="FF660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>
              <a:ea typeface="MS PGothic" pitchFamily="34" charset="-128"/>
            </a:endParaRPr>
          </a:p>
        </p:txBody>
      </p:sp>
      <p:sp>
        <p:nvSpPr>
          <p:cNvPr id="46114" name="TextBox 13"/>
          <p:cNvSpPr txBox="1">
            <a:spLocks noChangeArrowheads="1"/>
          </p:cNvSpPr>
          <p:nvPr/>
        </p:nvSpPr>
        <p:spPr bwMode="auto">
          <a:xfrm>
            <a:off x="2976438" y="3541713"/>
            <a:ext cx="47214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i="1" dirty="0" smtClean="0">
                <a:solidFill>
                  <a:schemeClr val="bg1"/>
                </a:solidFill>
                <a:ea typeface="MS PGothic" pitchFamily="34" charset="-128"/>
              </a:rPr>
              <a:t>Δίκτυα </a:t>
            </a:r>
            <a:r>
              <a:rPr lang="el-GR" altLang="el-GR" i="1" dirty="0" err="1" smtClean="0">
                <a:solidFill>
                  <a:schemeClr val="bg1"/>
                </a:solidFill>
                <a:ea typeface="MS PGothic" pitchFamily="34" charset="-128"/>
              </a:rPr>
              <a:t>Παρόχων</a:t>
            </a:r>
            <a:r>
              <a:rPr lang="el-GR" altLang="el-GR" i="1" dirty="0" smtClean="0">
                <a:solidFill>
                  <a:schemeClr val="bg1"/>
                </a:solidFill>
                <a:ea typeface="MS PGothic" pitchFamily="34" charset="-128"/>
              </a:rPr>
              <a:t> Περιεχομένου</a:t>
            </a:r>
            <a:endParaRPr lang="en-US" altLang="el-GR" i="1" dirty="0">
              <a:solidFill>
                <a:schemeClr val="bg1"/>
              </a:solidFill>
              <a:ea typeface="MS PGothic" pitchFamily="34" charset="-128"/>
            </a:endParaRPr>
          </a:p>
        </p:txBody>
      </p:sp>
      <p:cxnSp>
        <p:nvCxnSpPr>
          <p:cNvPr id="46115" name="Straight Connector 19"/>
          <p:cNvCxnSpPr>
            <a:cxnSpLocks noChangeShapeType="1"/>
            <a:stCxn id="46436" idx="2"/>
          </p:cNvCxnSpPr>
          <p:nvPr/>
        </p:nvCxnSpPr>
        <p:spPr bwMode="auto">
          <a:xfrm flipH="1">
            <a:off x="7085013" y="2863850"/>
            <a:ext cx="163512" cy="61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16" name="Straight Connector 525"/>
          <p:cNvCxnSpPr>
            <a:cxnSpLocks noChangeShapeType="1"/>
            <a:endCxn id="46113" idx="7"/>
          </p:cNvCxnSpPr>
          <p:nvPr/>
        </p:nvCxnSpPr>
        <p:spPr bwMode="auto">
          <a:xfrm flipH="1">
            <a:off x="7659688" y="3221038"/>
            <a:ext cx="1555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17" name="Straight Connector 526"/>
          <p:cNvCxnSpPr>
            <a:cxnSpLocks noChangeShapeType="1"/>
          </p:cNvCxnSpPr>
          <p:nvPr/>
        </p:nvCxnSpPr>
        <p:spPr bwMode="auto">
          <a:xfrm flipH="1">
            <a:off x="6254750" y="3205163"/>
            <a:ext cx="120650" cy="2444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18" name="Straight Connector 527"/>
          <p:cNvCxnSpPr>
            <a:cxnSpLocks noChangeShapeType="1"/>
            <a:endCxn id="46113" idx="1"/>
          </p:cNvCxnSpPr>
          <p:nvPr/>
        </p:nvCxnSpPr>
        <p:spPr bwMode="auto">
          <a:xfrm>
            <a:off x="2906713" y="3008313"/>
            <a:ext cx="82550" cy="5191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19" name="Straight Connector 528"/>
          <p:cNvCxnSpPr>
            <a:cxnSpLocks noChangeShapeType="1"/>
            <a:endCxn id="46183" idx="1"/>
          </p:cNvCxnSpPr>
          <p:nvPr/>
        </p:nvCxnSpPr>
        <p:spPr bwMode="auto">
          <a:xfrm>
            <a:off x="3697288" y="4049713"/>
            <a:ext cx="260350" cy="3397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0" name="Straight Connector 529"/>
          <p:cNvCxnSpPr>
            <a:cxnSpLocks noChangeShapeType="1"/>
          </p:cNvCxnSpPr>
          <p:nvPr/>
        </p:nvCxnSpPr>
        <p:spPr bwMode="auto">
          <a:xfrm>
            <a:off x="2495550" y="2651125"/>
            <a:ext cx="15875" cy="941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1" name="Straight Connector 530"/>
          <p:cNvCxnSpPr>
            <a:cxnSpLocks noChangeShapeType="1"/>
          </p:cNvCxnSpPr>
          <p:nvPr/>
        </p:nvCxnSpPr>
        <p:spPr bwMode="auto">
          <a:xfrm flipH="1">
            <a:off x="1835150" y="3935413"/>
            <a:ext cx="573088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2" name="Straight Connector 531"/>
          <p:cNvCxnSpPr>
            <a:cxnSpLocks noChangeShapeType="1"/>
            <a:stCxn id="46415" idx="3"/>
          </p:cNvCxnSpPr>
          <p:nvPr/>
        </p:nvCxnSpPr>
        <p:spPr bwMode="auto">
          <a:xfrm flipH="1" flipV="1">
            <a:off x="8356600" y="3903663"/>
            <a:ext cx="433388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3" name="Straight Connector 532"/>
          <p:cNvCxnSpPr>
            <a:cxnSpLocks noChangeShapeType="1"/>
            <a:stCxn id="46417" idx="4"/>
          </p:cNvCxnSpPr>
          <p:nvPr/>
        </p:nvCxnSpPr>
        <p:spPr bwMode="auto">
          <a:xfrm flipH="1" flipV="1">
            <a:off x="8259763" y="3929063"/>
            <a:ext cx="681037" cy="1214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1" name="Rectangle 2"/>
          <p:cNvSpPr txBox="1">
            <a:spLocks noChangeArrowheads="1"/>
          </p:cNvSpPr>
          <p:nvPr/>
        </p:nvSpPr>
        <p:spPr bwMode="auto">
          <a:xfrm>
            <a:off x="807211" y="165100"/>
            <a:ext cx="8917360" cy="77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b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l-GR" altLang="el-GR" b="0" kern="0" dirty="0" smtClean="0"/>
              <a:t>Δομή του </a:t>
            </a:r>
            <a:r>
              <a:rPr lang="en-US" altLang="el-GR" b="0" kern="0" dirty="0" smtClean="0"/>
              <a:t>Internet: </a:t>
            </a:r>
            <a:r>
              <a:rPr lang="el-GR" altLang="el-GR" b="0" kern="0" dirty="0" smtClean="0"/>
              <a:t>δίκτυο των δικτύων</a:t>
            </a:r>
            <a:r>
              <a:rPr lang="en-US" altLang="el-GR" b="0" kern="0" dirty="0" smtClean="0"/>
              <a:t> (VIII)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0628" y="5305424"/>
            <a:ext cx="9307060" cy="1443719"/>
          </a:xfrm>
        </p:spPr>
        <p:txBody>
          <a:bodyPr/>
          <a:lstStyle/>
          <a:p>
            <a:pPr eaLnBrk="1" hangingPunct="1">
              <a:lnSpc>
                <a:spcPts val="2700"/>
              </a:lnSpc>
              <a:spcBef>
                <a:spcPts val="600"/>
              </a:spcBef>
              <a:buSzPct val="75000"/>
            </a:pPr>
            <a:r>
              <a:rPr lang="el-GR" altLang="el-GR" dirty="0" smtClean="0"/>
              <a:t>Στο κέντρο</a:t>
            </a:r>
            <a:r>
              <a:rPr lang="en-US" altLang="el-GR" dirty="0" smtClean="0"/>
              <a:t>: </a:t>
            </a:r>
            <a:r>
              <a:rPr lang="el-GR" altLang="el-GR" dirty="0" smtClean="0"/>
              <a:t>μικρό πλήθος καλά συνδεδεμένων μεγάλων δικτύων</a:t>
            </a:r>
            <a:endParaRPr lang="en-US" altLang="el-GR" dirty="0" smtClean="0"/>
          </a:p>
          <a:p>
            <a:pPr lvl="1" eaLnBrk="1" hangingPunct="1">
              <a:spcBef>
                <a:spcPts val="600"/>
              </a:spcBef>
            </a:pPr>
            <a:r>
              <a:rPr lang="ja-JP" altLang="en-US" dirty="0" smtClean="0">
                <a:solidFill>
                  <a:srgbClr val="CC0000"/>
                </a:solidFill>
                <a:ea typeface="MS PGothic" pitchFamily="34" charset="-128"/>
              </a:rPr>
              <a:t>“</a:t>
            </a:r>
            <a:r>
              <a:rPr lang="en-US" altLang="ja-JP" dirty="0" smtClean="0">
                <a:solidFill>
                  <a:srgbClr val="CC0000"/>
                </a:solidFill>
                <a:ea typeface="MS PGothic" pitchFamily="34" charset="-128"/>
              </a:rPr>
              <a:t>tier-1</a:t>
            </a:r>
            <a:r>
              <a:rPr lang="ja-JP" altLang="en-US" dirty="0" smtClean="0">
                <a:solidFill>
                  <a:srgbClr val="CC0000"/>
                </a:solidFill>
                <a:ea typeface="MS PGothic" pitchFamily="34" charset="-128"/>
              </a:rPr>
              <a:t>”</a:t>
            </a:r>
            <a:r>
              <a:rPr lang="en-US" altLang="ja-JP" dirty="0" smtClean="0">
                <a:solidFill>
                  <a:srgbClr val="CC0000"/>
                </a:solidFill>
                <a:ea typeface="MS PGothic" pitchFamily="34" charset="-128"/>
              </a:rPr>
              <a:t> </a:t>
            </a:r>
            <a:r>
              <a:rPr lang="el-GR" altLang="ja-JP" dirty="0" smtClean="0">
                <a:solidFill>
                  <a:srgbClr val="CC0000"/>
                </a:solidFill>
                <a:ea typeface="MS PGothic" pitchFamily="34" charset="-128"/>
              </a:rPr>
              <a:t>εμπορικοί </a:t>
            </a:r>
            <a:r>
              <a:rPr lang="en-US" altLang="ja-JP" dirty="0" smtClean="0">
                <a:solidFill>
                  <a:srgbClr val="CC0000"/>
                </a:solidFill>
                <a:ea typeface="MS PGothic" pitchFamily="34" charset="-128"/>
              </a:rPr>
              <a:t>ISPs</a:t>
            </a:r>
            <a:r>
              <a:rPr lang="en-US" altLang="ja-JP" dirty="0" smtClean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n-US" altLang="ja-JP" dirty="0" smtClean="0">
                <a:ea typeface="MS PGothic" pitchFamily="34" charset="-128"/>
              </a:rPr>
              <a:t>(</a:t>
            </a:r>
            <a:r>
              <a:rPr lang="el-GR" altLang="ja-JP" dirty="0" smtClean="0">
                <a:ea typeface="MS PGothic" pitchFamily="34" charset="-128"/>
              </a:rPr>
              <a:t>π.χ.</a:t>
            </a:r>
            <a:r>
              <a:rPr lang="en-US" altLang="ja-JP" dirty="0" smtClean="0">
                <a:ea typeface="MS PGothic" pitchFamily="34" charset="-128"/>
              </a:rPr>
              <a:t>, Level 3, Sprint, AT&amp;T, NTT), </a:t>
            </a:r>
            <a:r>
              <a:rPr lang="el-GR" altLang="ja-JP" dirty="0" smtClean="0">
                <a:ea typeface="MS PGothic" pitchFamily="34" charset="-128"/>
              </a:rPr>
              <a:t>εθνική και διεθνής κάλυψη</a:t>
            </a:r>
            <a:endParaRPr lang="en-US" altLang="ja-JP" dirty="0" smtClean="0">
              <a:ea typeface="MS PGothic" pitchFamily="34" charset="-128"/>
            </a:endParaRPr>
          </a:p>
        </p:txBody>
      </p:sp>
      <p:grpSp>
        <p:nvGrpSpPr>
          <p:cNvPr id="47111" name="Group 67"/>
          <p:cNvGrpSpPr>
            <a:grpSpLocks/>
          </p:cNvGrpSpPr>
          <p:nvPr/>
        </p:nvGrpSpPr>
        <p:grpSpPr bwMode="auto">
          <a:xfrm>
            <a:off x="832076" y="1320799"/>
            <a:ext cx="8296275" cy="3984625"/>
            <a:chOff x="1066800" y="1371600"/>
            <a:chExt cx="7194549" cy="3984625"/>
          </a:xfrm>
        </p:grpSpPr>
        <p:sp>
          <p:nvSpPr>
            <p:cNvPr id="47112" name="Oval 76"/>
            <p:cNvSpPr>
              <a:spLocks noChangeArrowheads="1"/>
            </p:cNvSpPr>
            <p:nvPr/>
          </p:nvSpPr>
          <p:spPr bwMode="auto">
            <a:xfrm>
              <a:off x="1981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access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ISP</a:t>
              </a:r>
            </a:p>
          </p:txBody>
        </p:sp>
        <p:sp>
          <p:nvSpPr>
            <p:cNvPr id="47113" name="Oval 76"/>
            <p:cNvSpPr>
              <a:spLocks noChangeArrowheads="1"/>
            </p:cNvSpPr>
            <p:nvPr/>
          </p:nvSpPr>
          <p:spPr bwMode="auto">
            <a:xfrm>
              <a:off x="1066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access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ISP</a:t>
              </a:r>
            </a:p>
          </p:txBody>
        </p:sp>
        <p:sp>
          <p:nvSpPr>
            <p:cNvPr id="47114" name="Oval 76"/>
            <p:cNvSpPr>
              <a:spLocks noChangeArrowheads="1"/>
            </p:cNvSpPr>
            <p:nvPr/>
          </p:nvSpPr>
          <p:spPr bwMode="auto">
            <a:xfrm>
              <a:off x="5638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access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ISP</a:t>
              </a:r>
            </a:p>
          </p:txBody>
        </p:sp>
        <p:sp>
          <p:nvSpPr>
            <p:cNvPr id="47115" name="Oval 76"/>
            <p:cNvSpPr>
              <a:spLocks noChangeArrowheads="1"/>
            </p:cNvSpPr>
            <p:nvPr/>
          </p:nvSpPr>
          <p:spPr bwMode="auto">
            <a:xfrm>
              <a:off x="47244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access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ISP</a:t>
              </a:r>
            </a:p>
          </p:txBody>
        </p:sp>
        <p:sp>
          <p:nvSpPr>
            <p:cNvPr id="47116" name="Oval 76"/>
            <p:cNvSpPr>
              <a:spLocks noChangeArrowheads="1"/>
            </p:cNvSpPr>
            <p:nvPr/>
          </p:nvSpPr>
          <p:spPr bwMode="auto">
            <a:xfrm>
              <a:off x="38100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access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ISP</a:t>
              </a:r>
            </a:p>
          </p:txBody>
        </p:sp>
        <p:sp>
          <p:nvSpPr>
            <p:cNvPr id="47117" name="Oval 76"/>
            <p:cNvSpPr>
              <a:spLocks noChangeArrowheads="1"/>
            </p:cNvSpPr>
            <p:nvPr/>
          </p:nvSpPr>
          <p:spPr bwMode="auto">
            <a:xfrm>
              <a:off x="2895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access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ISP</a:t>
              </a:r>
            </a:p>
          </p:txBody>
        </p:sp>
        <p:sp>
          <p:nvSpPr>
            <p:cNvPr id="47118" name="Oval 76"/>
            <p:cNvSpPr>
              <a:spLocks noChangeArrowheads="1"/>
            </p:cNvSpPr>
            <p:nvPr/>
          </p:nvSpPr>
          <p:spPr bwMode="auto">
            <a:xfrm>
              <a:off x="6553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access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ISP</a:t>
              </a:r>
            </a:p>
          </p:txBody>
        </p:sp>
        <p:sp>
          <p:nvSpPr>
            <p:cNvPr id="47119" name="Oval 76"/>
            <p:cNvSpPr>
              <a:spLocks noChangeArrowheads="1"/>
            </p:cNvSpPr>
            <p:nvPr/>
          </p:nvSpPr>
          <p:spPr bwMode="auto">
            <a:xfrm>
              <a:off x="7467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access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ISP</a:t>
              </a:r>
            </a:p>
          </p:txBody>
        </p:sp>
        <p:sp>
          <p:nvSpPr>
            <p:cNvPr id="47120" name="Oval 33"/>
            <p:cNvSpPr>
              <a:spLocks noChangeArrowheads="1"/>
            </p:cNvSpPr>
            <p:nvPr/>
          </p:nvSpPr>
          <p:spPr bwMode="auto">
            <a:xfrm>
              <a:off x="24384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dirty="0">
                  <a:solidFill>
                    <a:srgbClr val="808080"/>
                  </a:solidFill>
                  <a:ea typeface="MS PGothic" pitchFamily="34" charset="-128"/>
                </a:rPr>
                <a:t>Regional ISP</a:t>
              </a:r>
            </a:p>
          </p:txBody>
        </p:sp>
        <p:sp>
          <p:nvSpPr>
            <p:cNvPr id="47121" name="Oval 33"/>
            <p:cNvSpPr>
              <a:spLocks noChangeArrowheads="1"/>
            </p:cNvSpPr>
            <p:nvPr/>
          </p:nvSpPr>
          <p:spPr bwMode="auto">
            <a:xfrm>
              <a:off x="48006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>
                  <a:solidFill>
                    <a:srgbClr val="808080"/>
                  </a:solidFill>
                  <a:ea typeface="MS PGothic" pitchFamily="34" charset="-128"/>
                </a:rPr>
                <a:t>Regional ISP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33729" y="2819400"/>
              <a:ext cx="609871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/>
                <a:t>IXP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801742" y="27432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/>
                <a:t>IXP</a:t>
              </a:r>
            </a:p>
          </p:txBody>
        </p:sp>
        <p:sp>
          <p:nvSpPr>
            <p:cNvPr id="47124" name="Oval 34"/>
            <p:cNvSpPr>
              <a:spLocks noChangeArrowheads="1"/>
            </p:cNvSpPr>
            <p:nvPr/>
          </p:nvSpPr>
          <p:spPr bwMode="auto">
            <a:xfrm>
              <a:off x="11430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dirty="0">
                  <a:solidFill>
                    <a:schemeClr val="bg1"/>
                  </a:solidFill>
                  <a:ea typeface="MS PGothic" pitchFamily="34" charset="-128"/>
                </a:rPr>
                <a:t>Tier 1 ISP</a:t>
              </a:r>
              <a:endParaRPr lang="en-US" altLang="el-GR" dirty="0">
                <a:ea typeface="MS PGothic" pitchFamily="34" charset="-128"/>
              </a:endParaRPr>
            </a:p>
          </p:txBody>
        </p:sp>
        <p:sp>
          <p:nvSpPr>
            <p:cNvPr id="47125" name="Oval 34"/>
            <p:cNvSpPr>
              <a:spLocks noChangeArrowheads="1"/>
            </p:cNvSpPr>
            <p:nvPr/>
          </p:nvSpPr>
          <p:spPr bwMode="auto">
            <a:xfrm>
              <a:off x="33528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>
                  <a:solidFill>
                    <a:schemeClr val="bg1"/>
                  </a:solidFill>
                  <a:ea typeface="MS PGothic" pitchFamily="34" charset="-128"/>
                </a:rPr>
                <a:t>Tier 1 ISP</a:t>
              </a:r>
              <a:endParaRPr lang="en-US" altLang="el-GR">
                <a:ea typeface="MS PGothic" pitchFamily="34" charset="-128"/>
              </a:endParaRPr>
            </a:p>
          </p:txBody>
        </p:sp>
        <p:sp>
          <p:nvSpPr>
            <p:cNvPr id="47126" name="Oval 34"/>
            <p:cNvSpPr>
              <a:spLocks noChangeArrowheads="1"/>
            </p:cNvSpPr>
            <p:nvPr/>
          </p:nvSpPr>
          <p:spPr bwMode="auto">
            <a:xfrm>
              <a:off x="5638800" y="1600200"/>
              <a:ext cx="1981200" cy="838200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>
                  <a:solidFill>
                    <a:schemeClr val="bg1"/>
                  </a:solidFill>
                  <a:ea typeface="MS PGothic" pitchFamily="34" charset="-128"/>
                </a:rPr>
                <a:t>Google</a:t>
              </a:r>
              <a:endParaRPr lang="en-US" altLang="el-GR">
                <a:ea typeface="MS PGothic" pitchFamily="34" charset="-128"/>
              </a:endParaRPr>
            </a:p>
          </p:txBody>
        </p:sp>
        <p:cxnSp>
          <p:nvCxnSpPr>
            <p:cNvPr id="84" name="Straight Connector 83"/>
            <p:cNvCxnSpPr>
              <a:endCxn id="47113" idx="0"/>
            </p:cNvCxnSpPr>
            <p:nvPr/>
          </p:nvCxnSpPr>
          <p:spPr>
            <a:xfrm rot="5400000">
              <a:off x="426737" y="3398748"/>
              <a:ext cx="2362200" cy="289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47120" idx="4"/>
            </p:cNvCxnSpPr>
            <p:nvPr/>
          </p:nvCxnSpPr>
          <p:spPr>
            <a:xfrm rot="5400000">
              <a:off x="3071460" y="4425869"/>
              <a:ext cx="504825" cy="922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47120" idx="3"/>
            </p:cNvCxnSpPr>
            <p:nvPr/>
          </p:nvCxnSpPr>
          <p:spPr>
            <a:xfrm rot="5400000">
              <a:off x="2265289" y="4277752"/>
              <a:ext cx="620712" cy="2725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807837" y="3459563"/>
              <a:ext cx="2438400" cy="2436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9" idx="2"/>
            </p:cNvCxnSpPr>
            <p:nvPr/>
          </p:nvCxnSpPr>
          <p:spPr>
            <a:xfrm rot="5400000">
              <a:off x="1334318" y="3771765"/>
              <a:ext cx="1600200" cy="6098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7315567" y="28194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/>
                <a:t>IXP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16200000" flipH="1">
              <a:off x="3748100" y="4252053"/>
              <a:ext cx="504825" cy="3827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47121" idx="2"/>
              <a:endCxn id="47120" idx="6"/>
            </p:cNvCxnSpPr>
            <p:nvPr/>
          </p:nvCxnSpPr>
          <p:spPr>
            <a:xfrm rot="10800000">
              <a:off x="4302007" y="3824288"/>
              <a:ext cx="4997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4931925" y="4288865"/>
              <a:ext cx="620713" cy="2725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H="1">
              <a:off x="5632898" y="4425397"/>
              <a:ext cx="544513" cy="757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47121" idx="5"/>
            </p:cNvCxnSpPr>
            <p:nvPr/>
          </p:nvCxnSpPr>
          <p:spPr>
            <a:xfrm rot="16200000" flipH="1">
              <a:off x="6275569" y="4218555"/>
              <a:ext cx="620712" cy="390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47126" idx="4"/>
            </p:cNvCxnSpPr>
            <p:nvPr/>
          </p:nvCxnSpPr>
          <p:spPr>
            <a:xfrm rot="16200000" flipH="1">
              <a:off x="5747810" y="3320568"/>
              <a:ext cx="2297113" cy="532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2970753" y="1981200"/>
              <a:ext cx="4997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5181707" y="1981200"/>
              <a:ext cx="4983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Arc 97"/>
            <p:cNvSpPr/>
            <p:nvPr/>
          </p:nvSpPr>
          <p:spPr>
            <a:xfrm>
              <a:off x="2133729" y="1371600"/>
              <a:ext cx="4190625" cy="457200"/>
            </a:xfrm>
            <a:prstGeom prst="arc">
              <a:avLst>
                <a:gd name="adj1" fmla="val 1068187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6200000" flipH="1">
              <a:off x="6971773" y="2399888"/>
              <a:ext cx="533400" cy="305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79" idx="0"/>
            </p:cNvCxnSpPr>
            <p:nvPr/>
          </p:nvCxnSpPr>
          <p:spPr>
            <a:xfrm rot="16200000" flipH="1">
              <a:off x="2095800" y="2475847"/>
              <a:ext cx="457200" cy="229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2628577" y="3239223"/>
              <a:ext cx="457200" cy="227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 flipV="1">
              <a:off x="2743601" y="2209800"/>
              <a:ext cx="2972260" cy="773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4662218" y="2423253"/>
              <a:ext cx="504825" cy="3827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3314748" y="2856606"/>
              <a:ext cx="1143000" cy="154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5105025" y="3277082"/>
              <a:ext cx="304800" cy="151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4039060" y="3124200"/>
              <a:ext cx="762683" cy="544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47124" idx="5"/>
            </p:cNvCxnSpPr>
            <p:nvPr/>
          </p:nvCxnSpPr>
          <p:spPr>
            <a:xfrm rot="16200000" flipH="1">
              <a:off x="3070699" y="1938153"/>
              <a:ext cx="1470025" cy="21434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89" idx="2"/>
            </p:cNvCxnSpPr>
            <p:nvPr/>
          </p:nvCxnSpPr>
          <p:spPr>
            <a:xfrm rot="16200000" flipH="1">
              <a:off x="7004623" y="3891792"/>
              <a:ext cx="1458913" cy="2285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6052405" y="3472833"/>
              <a:ext cx="1535113" cy="1142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89" idx="1"/>
            </p:cNvCxnSpPr>
            <p:nvPr/>
          </p:nvCxnSpPr>
          <p:spPr>
            <a:xfrm rot="10800000" flipV="1">
              <a:off x="6095825" y="3048000"/>
              <a:ext cx="1219742" cy="468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endCxn id="80" idx="3"/>
            </p:cNvCxnSpPr>
            <p:nvPr/>
          </p:nvCxnSpPr>
          <p:spPr>
            <a:xfrm rot="10800000" flipV="1">
              <a:off x="5410237" y="2362200"/>
              <a:ext cx="779203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053676" y="2217738"/>
              <a:ext cx="2285295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807211" y="310243"/>
            <a:ext cx="8630477" cy="89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b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l-GR" altLang="el-GR" b="0" kern="0" dirty="0" smtClean="0"/>
              <a:t>Δομή του </a:t>
            </a:r>
            <a:r>
              <a:rPr lang="en-US" altLang="el-GR" b="0" kern="0" dirty="0" smtClean="0"/>
              <a:t>Internet: </a:t>
            </a:r>
            <a:r>
              <a:rPr lang="el-GR" altLang="el-GR" b="0" kern="0" dirty="0" smtClean="0"/>
              <a:t>δίκτυο των δικτύων</a:t>
            </a:r>
            <a:r>
              <a:rPr lang="en-US" altLang="el-GR" b="0" kern="0" dirty="0" smtClean="0"/>
              <a:t> (IX)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7370" y="5545138"/>
            <a:ext cx="9057143" cy="986291"/>
          </a:xfrm>
        </p:spPr>
        <p:txBody>
          <a:bodyPr/>
          <a:lstStyle/>
          <a:p>
            <a:pPr marL="536575" lvl="1" indent="-361950" eaLnBrk="1" hangingPunct="1"/>
            <a:r>
              <a:rPr lang="en-US" altLang="el-GR" dirty="0" smtClean="0">
                <a:solidFill>
                  <a:srgbClr val="CC0000"/>
                </a:solidFill>
              </a:rPr>
              <a:t>content provider network </a:t>
            </a:r>
            <a:r>
              <a:rPr lang="en-US" altLang="el-GR" dirty="0" smtClean="0"/>
              <a:t>(</a:t>
            </a:r>
            <a:r>
              <a:rPr lang="el-GR" altLang="el-GR" dirty="0"/>
              <a:t>π</a:t>
            </a:r>
            <a:r>
              <a:rPr lang="en-US" altLang="el-GR" dirty="0" smtClean="0"/>
              <a:t>.</a:t>
            </a:r>
            <a:r>
              <a:rPr lang="el-GR" altLang="el-GR" dirty="0" smtClean="0"/>
              <a:t>χ.</a:t>
            </a:r>
            <a:r>
              <a:rPr lang="en-US" altLang="el-GR" dirty="0" smtClean="0"/>
              <a:t>, Google): </a:t>
            </a:r>
            <a:r>
              <a:rPr lang="el-GR" altLang="el-GR" dirty="0" smtClean="0"/>
              <a:t>ιδιωτικό δίκτυο που συνδέει τα κέντρα δεδομένων του </a:t>
            </a:r>
            <a:r>
              <a:rPr lang="en-US" altLang="el-GR" dirty="0" smtClean="0"/>
              <a:t>(data centers) </a:t>
            </a:r>
            <a:r>
              <a:rPr lang="el-GR" altLang="el-GR" dirty="0" smtClean="0"/>
              <a:t>στο </a:t>
            </a:r>
            <a:r>
              <a:rPr lang="en-US" altLang="el-GR" dirty="0" smtClean="0"/>
              <a:t>Internet, </a:t>
            </a:r>
            <a:r>
              <a:rPr lang="el-GR" altLang="el-GR" dirty="0" smtClean="0"/>
              <a:t>συχνά παρακάμπτοντας κομβικούς και περιφερειακούς </a:t>
            </a:r>
            <a:r>
              <a:rPr lang="en-US" altLang="el-GR" dirty="0" smtClean="0"/>
              <a:t>ISPs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l-GR" dirty="0" smtClean="0"/>
          </a:p>
        </p:txBody>
      </p:sp>
      <p:grpSp>
        <p:nvGrpSpPr>
          <p:cNvPr id="47111" name="Group 67"/>
          <p:cNvGrpSpPr>
            <a:grpSpLocks/>
          </p:cNvGrpSpPr>
          <p:nvPr/>
        </p:nvGrpSpPr>
        <p:grpSpPr bwMode="auto">
          <a:xfrm>
            <a:off x="1138238" y="1560513"/>
            <a:ext cx="8296275" cy="3984625"/>
            <a:chOff x="1066800" y="1371600"/>
            <a:chExt cx="7194549" cy="3984625"/>
          </a:xfrm>
        </p:grpSpPr>
        <p:sp>
          <p:nvSpPr>
            <p:cNvPr id="47112" name="Oval 76"/>
            <p:cNvSpPr>
              <a:spLocks noChangeArrowheads="1"/>
            </p:cNvSpPr>
            <p:nvPr/>
          </p:nvSpPr>
          <p:spPr bwMode="auto">
            <a:xfrm>
              <a:off x="1981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access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ISP</a:t>
              </a:r>
            </a:p>
          </p:txBody>
        </p:sp>
        <p:sp>
          <p:nvSpPr>
            <p:cNvPr id="47113" name="Oval 76"/>
            <p:cNvSpPr>
              <a:spLocks noChangeArrowheads="1"/>
            </p:cNvSpPr>
            <p:nvPr/>
          </p:nvSpPr>
          <p:spPr bwMode="auto">
            <a:xfrm>
              <a:off x="1066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access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ISP</a:t>
              </a:r>
            </a:p>
          </p:txBody>
        </p:sp>
        <p:sp>
          <p:nvSpPr>
            <p:cNvPr id="47114" name="Oval 76"/>
            <p:cNvSpPr>
              <a:spLocks noChangeArrowheads="1"/>
            </p:cNvSpPr>
            <p:nvPr/>
          </p:nvSpPr>
          <p:spPr bwMode="auto">
            <a:xfrm>
              <a:off x="5638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access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ISP</a:t>
              </a:r>
            </a:p>
          </p:txBody>
        </p:sp>
        <p:sp>
          <p:nvSpPr>
            <p:cNvPr id="47115" name="Oval 76"/>
            <p:cNvSpPr>
              <a:spLocks noChangeArrowheads="1"/>
            </p:cNvSpPr>
            <p:nvPr/>
          </p:nvSpPr>
          <p:spPr bwMode="auto">
            <a:xfrm>
              <a:off x="47244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access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ISP</a:t>
              </a:r>
            </a:p>
          </p:txBody>
        </p:sp>
        <p:sp>
          <p:nvSpPr>
            <p:cNvPr id="47116" name="Oval 76"/>
            <p:cNvSpPr>
              <a:spLocks noChangeArrowheads="1"/>
            </p:cNvSpPr>
            <p:nvPr/>
          </p:nvSpPr>
          <p:spPr bwMode="auto">
            <a:xfrm>
              <a:off x="38100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access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ISP</a:t>
              </a:r>
            </a:p>
          </p:txBody>
        </p:sp>
        <p:sp>
          <p:nvSpPr>
            <p:cNvPr id="47117" name="Oval 76"/>
            <p:cNvSpPr>
              <a:spLocks noChangeArrowheads="1"/>
            </p:cNvSpPr>
            <p:nvPr/>
          </p:nvSpPr>
          <p:spPr bwMode="auto">
            <a:xfrm>
              <a:off x="2895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access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ISP</a:t>
              </a:r>
            </a:p>
          </p:txBody>
        </p:sp>
        <p:sp>
          <p:nvSpPr>
            <p:cNvPr id="47118" name="Oval 76"/>
            <p:cNvSpPr>
              <a:spLocks noChangeArrowheads="1"/>
            </p:cNvSpPr>
            <p:nvPr/>
          </p:nvSpPr>
          <p:spPr bwMode="auto">
            <a:xfrm>
              <a:off x="6553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access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ISP</a:t>
              </a:r>
            </a:p>
          </p:txBody>
        </p:sp>
        <p:sp>
          <p:nvSpPr>
            <p:cNvPr id="47119" name="Oval 76"/>
            <p:cNvSpPr>
              <a:spLocks noChangeArrowheads="1"/>
            </p:cNvSpPr>
            <p:nvPr/>
          </p:nvSpPr>
          <p:spPr bwMode="auto">
            <a:xfrm>
              <a:off x="7467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access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ISP</a:t>
              </a:r>
            </a:p>
          </p:txBody>
        </p:sp>
        <p:sp>
          <p:nvSpPr>
            <p:cNvPr id="47120" name="Oval 33"/>
            <p:cNvSpPr>
              <a:spLocks noChangeArrowheads="1"/>
            </p:cNvSpPr>
            <p:nvPr/>
          </p:nvSpPr>
          <p:spPr bwMode="auto">
            <a:xfrm>
              <a:off x="24384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dirty="0">
                  <a:solidFill>
                    <a:srgbClr val="808080"/>
                  </a:solidFill>
                  <a:ea typeface="MS PGothic" pitchFamily="34" charset="-128"/>
                </a:rPr>
                <a:t>Regional ISP</a:t>
              </a:r>
            </a:p>
          </p:txBody>
        </p:sp>
        <p:sp>
          <p:nvSpPr>
            <p:cNvPr id="47121" name="Oval 33"/>
            <p:cNvSpPr>
              <a:spLocks noChangeArrowheads="1"/>
            </p:cNvSpPr>
            <p:nvPr/>
          </p:nvSpPr>
          <p:spPr bwMode="auto">
            <a:xfrm>
              <a:off x="48006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>
                  <a:solidFill>
                    <a:srgbClr val="808080"/>
                  </a:solidFill>
                  <a:ea typeface="MS PGothic" pitchFamily="34" charset="-128"/>
                </a:rPr>
                <a:t>Regional ISP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33729" y="2819400"/>
              <a:ext cx="609871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/>
                <a:t>IXP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801742" y="27432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/>
                <a:t>IXP</a:t>
              </a:r>
            </a:p>
          </p:txBody>
        </p:sp>
        <p:sp>
          <p:nvSpPr>
            <p:cNvPr id="47124" name="Oval 34"/>
            <p:cNvSpPr>
              <a:spLocks noChangeArrowheads="1"/>
            </p:cNvSpPr>
            <p:nvPr/>
          </p:nvSpPr>
          <p:spPr bwMode="auto">
            <a:xfrm>
              <a:off x="11430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dirty="0">
                  <a:solidFill>
                    <a:schemeClr val="bg1"/>
                  </a:solidFill>
                  <a:ea typeface="MS PGothic" pitchFamily="34" charset="-128"/>
                </a:rPr>
                <a:t>Tier 1 ISP</a:t>
              </a:r>
              <a:endParaRPr lang="en-US" altLang="el-GR" dirty="0">
                <a:ea typeface="MS PGothic" pitchFamily="34" charset="-128"/>
              </a:endParaRPr>
            </a:p>
          </p:txBody>
        </p:sp>
        <p:sp>
          <p:nvSpPr>
            <p:cNvPr id="47125" name="Oval 34"/>
            <p:cNvSpPr>
              <a:spLocks noChangeArrowheads="1"/>
            </p:cNvSpPr>
            <p:nvPr/>
          </p:nvSpPr>
          <p:spPr bwMode="auto">
            <a:xfrm>
              <a:off x="33528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>
                  <a:solidFill>
                    <a:schemeClr val="bg1"/>
                  </a:solidFill>
                  <a:ea typeface="MS PGothic" pitchFamily="34" charset="-128"/>
                </a:rPr>
                <a:t>Tier 1 ISP</a:t>
              </a:r>
              <a:endParaRPr lang="en-US" altLang="el-GR">
                <a:ea typeface="MS PGothic" pitchFamily="34" charset="-128"/>
              </a:endParaRPr>
            </a:p>
          </p:txBody>
        </p:sp>
        <p:sp>
          <p:nvSpPr>
            <p:cNvPr id="47126" name="Oval 34"/>
            <p:cNvSpPr>
              <a:spLocks noChangeArrowheads="1"/>
            </p:cNvSpPr>
            <p:nvPr/>
          </p:nvSpPr>
          <p:spPr bwMode="auto">
            <a:xfrm>
              <a:off x="5638800" y="1600200"/>
              <a:ext cx="1981200" cy="838200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>
                  <a:solidFill>
                    <a:schemeClr val="bg1"/>
                  </a:solidFill>
                  <a:ea typeface="MS PGothic" pitchFamily="34" charset="-128"/>
                </a:rPr>
                <a:t>Google</a:t>
              </a:r>
              <a:endParaRPr lang="en-US" altLang="el-GR">
                <a:ea typeface="MS PGothic" pitchFamily="34" charset="-128"/>
              </a:endParaRPr>
            </a:p>
          </p:txBody>
        </p:sp>
        <p:cxnSp>
          <p:nvCxnSpPr>
            <p:cNvPr id="84" name="Straight Connector 83"/>
            <p:cNvCxnSpPr>
              <a:endCxn id="47113" idx="0"/>
            </p:cNvCxnSpPr>
            <p:nvPr/>
          </p:nvCxnSpPr>
          <p:spPr>
            <a:xfrm rot="5400000">
              <a:off x="426737" y="3398748"/>
              <a:ext cx="2362200" cy="289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47120" idx="4"/>
            </p:cNvCxnSpPr>
            <p:nvPr/>
          </p:nvCxnSpPr>
          <p:spPr>
            <a:xfrm rot="5400000">
              <a:off x="3071460" y="4425869"/>
              <a:ext cx="504825" cy="922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47120" idx="3"/>
            </p:cNvCxnSpPr>
            <p:nvPr/>
          </p:nvCxnSpPr>
          <p:spPr>
            <a:xfrm rot="5400000">
              <a:off x="2265289" y="4277752"/>
              <a:ext cx="620712" cy="2725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807837" y="3459563"/>
              <a:ext cx="2438400" cy="2436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9" idx="2"/>
            </p:cNvCxnSpPr>
            <p:nvPr/>
          </p:nvCxnSpPr>
          <p:spPr>
            <a:xfrm rot="5400000">
              <a:off x="1334318" y="3771765"/>
              <a:ext cx="1600200" cy="6098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7315567" y="28194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/>
                <a:t>IXP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16200000" flipH="1">
              <a:off x="3748100" y="4252053"/>
              <a:ext cx="504825" cy="3827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47121" idx="2"/>
              <a:endCxn id="47120" idx="6"/>
            </p:cNvCxnSpPr>
            <p:nvPr/>
          </p:nvCxnSpPr>
          <p:spPr>
            <a:xfrm rot="10800000">
              <a:off x="4302007" y="3824288"/>
              <a:ext cx="4997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4931925" y="4288865"/>
              <a:ext cx="620713" cy="2725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H="1">
              <a:off x="5632898" y="4425397"/>
              <a:ext cx="544513" cy="757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47121" idx="5"/>
            </p:cNvCxnSpPr>
            <p:nvPr/>
          </p:nvCxnSpPr>
          <p:spPr>
            <a:xfrm rot="16200000" flipH="1">
              <a:off x="6275569" y="4218555"/>
              <a:ext cx="620712" cy="390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47126" idx="4"/>
            </p:cNvCxnSpPr>
            <p:nvPr/>
          </p:nvCxnSpPr>
          <p:spPr>
            <a:xfrm rot="16200000" flipH="1">
              <a:off x="5747810" y="3320568"/>
              <a:ext cx="2297113" cy="532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2970753" y="1981200"/>
              <a:ext cx="4997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5181707" y="1981200"/>
              <a:ext cx="4983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Arc 97"/>
            <p:cNvSpPr/>
            <p:nvPr/>
          </p:nvSpPr>
          <p:spPr>
            <a:xfrm>
              <a:off x="2133729" y="1371600"/>
              <a:ext cx="4190625" cy="457200"/>
            </a:xfrm>
            <a:prstGeom prst="arc">
              <a:avLst>
                <a:gd name="adj1" fmla="val 1068187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6200000" flipH="1">
              <a:off x="6971773" y="2399888"/>
              <a:ext cx="533400" cy="305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79" idx="0"/>
            </p:cNvCxnSpPr>
            <p:nvPr/>
          </p:nvCxnSpPr>
          <p:spPr>
            <a:xfrm rot="16200000" flipH="1">
              <a:off x="2095800" y="2475847"/>
              <a:ext cx="457200" cy="229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2628577" y="3239223"/>
              <a:ext cx="457200" cy="227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 flipV="1">
              <a:off x="2743601" y="2209800"/>
              <a:ext cx="2972260" cy="773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4662218" y="2423253"/>
              <a:ext cx="504825" cy="3827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3314748" y="2856606"/>
              <a:ext cx="1143000" cy="154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5105025" y="3277082"/>
              <a:ext cx="304800" cy="151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4039060" y="3124200"/>
              <a:ext cx="762683" cy="544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47124" idx="5"/>
            </p:cNvCxnSpPr>
            <p:nvPr/>
          </p:nvCxnSpPr>
          <p:spPr>
            <a:xfrm rot="16200000" flipH="1">
              <a:off x="3070699" y="1938153"/>
              <a:ext cx="1470025" cy="21434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89" idx="2"/>
            </p:cNvCxnSpPr>
            <p:nvPr/>
          </p:nvCxnSpPr>
          <p:spPr>
            <a:xfrm rot="16200000" flipH="1">
              <a:off x="7004623" y="3891792"/>
              <a:ext cx="1458913" cy="2285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6052405" y="3472833"/>
              <a:ext cx="1535113" cy="1142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89" idx="1"/>
            </p:cNvCxnSpPr>
            <p:nvPr/>
          </p:nvCxnSpPr>
          <p:spPr>
            <a:xfrm rot="10800000" flipV="1">
              <a:off x="6095825" y="3048000"/>
              <a:ext cx="1219742" cy="468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endCxn id="80" idx="3"/>
            </p:cNvCxnSpPr>
            <p:nvPr/>
          </p:nvCxnSpPr>
          <p:spPr>
            <a:xfrm rot="10800000" flipV="1">
              <a:off x="5410237" y="2362200"/>
              <a:ext cx="779203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053676" y="2217738"/>
              <a:ext cx="2285295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807211" y="310243"/>
            <a:ext cx="8630477" cy="89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b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l-GR" altLang="el-GR" b="0" kern="0" dirty="0" smtClean="0"/>
              <a:t>Δομή του </a:t>
            </a:r>
            <a:r>
              <a:rPr lang="en-US" altLang="el-GR" b="0" kern="0" dirty="0" smtClean="0"/>
              <a:t>Internet: </a:t>
            </a:r>
            <a:r>
              <a:rPr lang="el-GR" altLang="el-GR" b="0" kern="0" dirty="0" smtClean="0"/>
              <a:t>δίκτυο των δικτύων</a:t>
            </a:r>
            <a:r>
              <a:rPr lang="en-US" altLang="el-GR" b="0" kern="0" dirty="0" smtClean="0"/>
              <a:t> (X)</a:t>
            </a:r>
          </a:p>
        </p:txBody>
      </p:sp>
    </p:spTree>
    <p:extLst>
      <p:ext uri="{BB962C8B-B14F-4D97-AF65-F5344CB8AC3E}">
        <p14:creationId xmlns:p14="http://schemas.microsoft.com/office/powerpoint/2010/main" val="23069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3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452563"/>
            <a:ext cx="9083675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1829" y="114300"/>
            <a:ext cx="7830684" cy="1143000"/>
          </a:xfrm>
        </p:spPr>
        <p:txBody>
          <a:bodyPr/>
          <a:lstStyle/>
          <a:p>
            <a:pPr eaLnBrk="1" hangingPunct="1"/>
            <a:r>
              <a:rPr lang="en-US" altLang="el-GR" dirty="0" smtClean="0"/>
              <a:t>Tier-1 ISP: </a:t>
            </a:r>
            <a:r>
              <a:rPr lang="el-GR" altLang="el-GR" dirty="0" smtClean="0"/>
              <a:t>π</a:t>
            </a:r>
            <a:r>
              <a:rPr lang="en-US" altLang="el-GR" dirty="0" smtClean="0"/>
              <a:t>.</a:t>
            </a:r>
            <a:r>
              <a:rPr lang="el-GR" altLang="el-GR" dirty="0" smtClean="0"/>
              <a:t>χ</a:t>
            </a:r>
            <a:r>
              <a:rPr lang="en-US" altLang="el-GR" dirty="0" smtClean="0"/>
              <a:t>., Sprint</a:t>
            </a:r>
          </a:p>
        </p:txBody>
      </p:sp>
      <p:grpSp>
        <p:nvGrpSpPr>
          <p:cNvPr id="2" name="Group 187"/>
          <p:cNvGrpSpPr>
            <a:grpSpLocks/>
          </p:cNvGrpSpPr>
          <p:nvPr/>
        </p:nvGrpSpPr>
        <p:grpSpPr bwMode="auto">
          <a:xfrm>
            <a:off x="1485900" y="1662113"/>
            <a:ext cx="3444875" cy="3081337"/>
            <a:chOff x="864" y="1047"/>
            <a:chExt cx="2003" cy="1941"/>
          </a:xfrm>
        </p:grpSpPr>
        <p:sp>
          <p:nvSpPr>
            <p:cNvPr id="48136" name="Rectangle 202"/>
            <p:cNvSpPr>
              <a:spLocks noChangeArrowheads="1"/>
            </p:cNvSpPr>
            <p:nvPr/>
          </p:nvSpPr>
          <p:spPr bwMode="auto">
            <a:xfrm>
              <a:off x="1307" y="1103"/>
              <a:ext cx="1560" cy="1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48137" name="Line 205"/>
            <p:cNvSpPr>
              <a:spLocks noChangeShapeType="1"/>
            </p:cNvSpPr>
            <p:nvPr/>
          </p:nvSpPr>
          <p:spPr bwMode="auto">
            <a:xfrm flipH="1">
              <a:off x="1408" y="1945"/>
              <a:ext cx="2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138" name="Line 206"/>
            <p:cNvSpPr>
              <a:spLocks noChangeShapeType="1"/>
            </p:cNvSpPr>
            <p:nvPr/>
          </p:nvSpPr>
          <p:spPr bwMode="auto">
            <a:xfrm flipH="1">
              <a:off x="1408" y="2028"/>
              <a:ext cx="2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139" name="Text Box 207"/>
            <p:cNvSpPr txBox="1">
              <a:spLocks noChangeArrowheads="1"/>
            </p:cNvSpPr>
            <p:nvPr/>
          </p:nvSpPr>
          <p:spPr bwMode="auto">
            <a:xfrm flipH="1">
              <a:off x="1336" y="1789"/>
              <a:ext cx="22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>
                  <a:latin typeface="Times New Roman" pitchFamily="18" charset="0"/>
                  <a:ea typeface="MS PGothic" pitchFamily="34" charset="-128"/>
                </a:rPr>
                <a:t>…</a:t>
              </a:r>
            </a:p>
          </p:txBody>
        </p:sp>
        <p:grpSp>
          <p:nvGrpSpPr>
            <p:cNvPr id="48140" name="Group 208"/>
            <p:cNvGrpSpPr>
              <a:grpSpLocks/>
            </p:cNvGrpSpPr>
            <p:nvPr/>
          </p:nvGrpSpPr>
          <p:grpSpPr bwMode="auto">
            <a:xfrm flipH="1">
              <a:off x="1617" y="2063"/>
              <a:ext cx="775" cy="284"/>
              <a:chOff x="2927" y="2500"/>
              <a:chExt cx="949" cy="332"/>
            </a:xfrm>
          </p:grpSpPr>
          <p:sp>
            <p:nvSpPr>
              <p:cNvPr id="48212" name="Line 209"/>
              <p:cNvSpPr>
                <a:spLocks noChangeShapeType="1"/>
              </p:cNvSpPr>
              <p:nvPr/>
            </p:nvSpPr>
            <p:spPr bwMode="auto">
              <a:xfrm flipH="1">
                <a:off x="2927" y="2515"/>
                <a:ext cx="236" cy="3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13" name="Line 210"/>
              <p:cNvSpPr>
                <a:spLocks noChangeShapeType="1"/>
              </p:cNvSpPr>
              <p:nvPr/>
            </p:nvSpPr>
            <p:spPr bwMode="auto">
              <a:xfrm>
                <a:off x="3209" y="2500"/>
                <a:ext cx="201" cy="3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14" name="Line 211"/>
              <p:cNvSpPr>
                <a:spLocks noChangeShapeType="1"/>
              </p:cNvSpPr>
              <p:nvPr/>
            </p:nvSpPr>
            <p:spPr bwMode="auto">
              <a:xfrm>
                <a:off x="3315" y="2500"/>
                <a:ext cx="561" cy="3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8141" name="Line 212"/>
            <p:cNvSpPr>
              <a:spLocks noChangeShapeType="1"/>
            </p:cNvSpPr>
            <p:nvPr/>
          </p:nvSpPr>
          <p:spPr bwMode="auto">
            <a:xfrm flipH="1" flipV="1">
              <a:off x="1819" y="1533"/>
              <a:ext cx="0" cy="3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142" name="Line 213"/>
            <p:cNvSpPr>
              <a:spLocks noChangeShapeType="1"/>
            </p:cNvSpPr>
            <p:nvPr/>
          </p:nvSpPr>
          <p:spPr bwMode="auto">
            <a:xfrm flipH="1">
              <a:off x="1587" y="2081"/>
              <a:ext cx="193" cy="2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143" name="Line 214"/>
            <p:cNvSpPr>
              <a:spLocks noChangeShapeType="1"/>
            </p:cNvSpPr>
            <p:nvPr/>
          </p:nvSpPr>
          <p:spPr bwMode="auto">
            <a:xfrm>
              <a:off x="1818" y="2068"/>
              <a:ext cx="164" cy="2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144" name="Line 215"/>
            <p:cNvSpPr>
              <a:spLocks noChangeShapeType="1"/>
            </p:cNvSpPr>
            <p:nvPr/>
          </p:nvSpPr>
          <p:spPr bwMode="auto">
            <a:xfrm>
              <a:off x="1904" y="2068"/>
              <a:ext cx="459" cy="2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145" name="Text Box 272"/>
            <p:cNvSpPr txBox="1">
              <a:spLocks noChangeArrowheads="1"/>
            </p:cNvSpPr>
            <p:nvPr/>
          </p:nvSpPr>
          <p:spPr bwMode="auto">
            <a:xfrm>
              <a:off x="1576" y="2691"/>
              <a:ext cx="115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to/from customers</a:t>
              </a:r>
            </a:p>
          </p:txBody>
        </p:sp>
        <p:sp>
          <p:nvSpPr>
            <p:cNvPr id="48146" name="Text Box 273"/>
            <p:cNvSpPr txBox="1">
              <a:spLocks noChangeArrowheads="1"/>
            </p:cNvSpPr>
            <p:nvPr/>
          </p:nvSpPr>
          <p:spPr bwMode="auto">
            <a:xfrm>
              <a:off x="2262" y="1699"/>
              <a:ext cx="5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peering</a:t>
              </a:r>
            </a:p>
          </p:txBody>
        </p:sp>
        <p:sp>
          <p:nvSpPr>
            <p:cNvPr id="48147" name="Text Box 274"/>
            <p:cNvSpPr txBox="1">
              <a:spLocks noChangeArrowheads="1"/>
            </p:cNvSpPr>
            <p:nvPr/>
          </p:nvSpPr>
          <p:spPr bwMode="auto">
            <a:xfrm>
              <a:off x="1636" y="1367"/>
              <a:ext cx="11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>
                  <a:ea typeface="MS PGothic" pitchFamily="34" charset="-128"/>
                </a:rPr>
                <a:t> to/from backbone</a:t>
              </a:r>
            </a:p>
          </p:txBody>
        </p:sp>
        <p:sp>
          <p:nvSpPr>
            <p:cNvPr id="48148" name="Rectangle 275"/>
            <p:cNvSpPr>
              <a:spLocks noChangeArrowheads="1"/>
            </p:cNvSpPr>
            <p:nvPr/>
          </p:nvSpPr>
          <p:spPr bwMode="auto">
            <a:xfrm>
              <a:off x="1355" y="1139"/>
              <a:ext cx="1447" cy="177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48149" name="Line 290"/>
            <p:cNvSpPr>
              <a:spLocks noChangeShapeType="1"/>
            </p:cNvSpPr>
            <p:nvPr/>
          </p:nvSpPr>
          <p:spPr bwMode="auto">
            <a:xfrm flipH="1" flipV="1">
              <a:off x="2226" y="1559"/>
              <a:ext cx="0" cy="3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150" name="Line 292"/>
            <p:cNvSpPr>
              <a:spLocks noChangeShapeType="1"/>
            </p:cNvSpPr>
            <p:nvPr/>
          </p:nvSpPr>
          <p:spPr bwMode="auto">
            <a:xfrm>
              <a:off x="2360" y="1948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151" name="Line 293"/>
            <p:cNvSpPr>
              <a:spLocks noChangeShapeType="1"/>
            </p:cNvSpPr>
            <p:nvPr/>
          </p:nvSpPr>
          <p:spPr bwMode="auto">
            <a:xfrm>
              <a:off x="2360" y="2030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152" name="Text Box 294"/>
            <p:cNvSpPr txBox="1">
              <a:spLocks noChangeArrowheads="1"/>
            </p:cNvSpPr>
            <p:nvPr/>
          </p:nvSpPr>
          <p:spPr bwMode="auto">
            <a:xfrm>
              <a:off x="2410" y="1790"/>
              <a:ext cx="2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>
                  <a:latin typeface="Times New Roman" pitchFamily="18" charset="0"/>
                  <a:ea typeface="MS PGothic" pitchFamily="34" charset="-128"/>
                </a:rPr>
                <a:t>…</a:t>
              </a:r>
            </a:p>
          </p:txBody>
        </p:sp>
        <p:grpSp>
          <p:nvGrpSpPr>
            <p:cNvPr id="48153" name="Group 296"/>
            <p:cNvGrpSpPr>
              <a:grpSpLocks/>
            </p:cNvGrpSpPr>
            <p:nvPr/>
          </p:nvGrpSpPr>
          <p:grpSpPr bwMode="auto">
            <a:xfrm>
              <a:off x="2376" y="2519"/>
              <a:ext cx="83" cy="167"/>
              <a:chOff x="4467" y="2745"/>
              <a:chExt cx="96" cy="345"/>
            </a:xfrm>
          </p:grpSpPr>
          <p:sp>
            <p:nvSpPr>
              <p:cNvPr id="48210" name="Line 297"/>
              <p:cNvSpPr>
                <a:spLocks noChangeShapeType="1"/>
              </p:cNvSpPr>
              <p:nvPr/>
            </p:nvSpPr>
            <p:spPr bwMode="auto">
              <a:xfrm rot="16200000" flipH="1">
                <a:off x="4294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11" name="Line 298"/>
              <p:cNvSpPr>
                <a:spLocks noChangeShapeType="1"/>
              </p:cNvSpPr>
              <p:nvPr/>
            </p:nvSpPr>
            <p:spPr bwMode="auto">
              <a:xfrm rot="16200000" flipH="1">
                <a:off x="4390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8154" name="Text Box 299"/>
            <p:cNvSpPr txBox="1">
              <a:spLocks noChangeArrowheads="1"/>
            </p:cNvSpPr>
            <p:nvPr/>
          </p:nvSpPr>
          <p:spPr bwMode="auto">
            <a:xfrm rot="16200000" flipH="1">
              <a:off x="2242" y="2506"/>
              <a:ext cx="238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>
                  <a:latin typeface="Times New Roman" pitchFamily="18" charset="0"/>
                  <a:ea typeface="MS PGothic" pitchFamily="34" charset="-128"/>
                </a:rPr>
                <a:t>…</a:t>
              </a:r>
            </a:p>
          </p:txBody>
        </p:sp>
        <p:grpSp>
          <p:nvGrpSpPr>
            <p:cNvPr id="48155" name="Group 301"/>
            <p:cNvGrpSpPr>
              <a:grpSpLocks/>
            </p:cNvGrpSpPr>
            <p:nvPr/>
          </p:nvGrpSpPr>
          <p:grpSpPr bwMode="auto">
            <a:xfrm>
              <a:off x="1977" y="2528"/>
              <a:ext cx="84" cy="167"/>
              <a:chOff x="4467" y="2745"/>
              <a:chExt cx="96" cy="345"/>
            </a:xfrm>
          </p:grpSpPr>
          <p:sp>
            <p:nvSpPr>
              <p:cNvPr id="48208" name="Line 302"/>
              <p:cNvSpPr>
                <a:spLocks noChangeShapeType="1"/>
              </p:cNvSpPr>
              <p:nvPr/>
            </p:nvSpPr>
            <p:spPr bwMode="auto">
              <a:xfrm rot="16200000" flipH="1">
                <a:off x="4294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09" name="Line 303"/>
              <p:cNvSpPr>
                <a:spLocks noChangeShapeType="1"/>
              </p:cNvSpPr>
              <p:nvPr/>
            </p:nvSpPr>
            <p:spPr bwMode="auto">
              <a:xfrm rot="16200000" flipH="1">
                <a:off x="4390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8156" name="Text Box 304"/>
            <p:cNvSpPr txBox="1">
              <a:spLocks noChangeArrowheads="1"/>
            </p:cNvSpPr>
            <p:nvPr/>
          </p:nvSpPr>
          <p:spPr bwMode="auto">
            <a:xfrm rot="16200000" flipH="1">
              <a:off x="1837" y="2501"/>
              <a:ext cx="239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>
                  <a:latin typeface="Times New Roman" pitchFamily="18" charset="0"/>
                  <a:ea typeface="MS PGothic" pitchFamily="34" charset="-128"/>
                </a:rPr>
                <a:t>…</a:t>
              </a:r>
            </a:p>
          </p:txBody>
        </p:sp>
        <p:grpSp>
          <p:nvGrpSpPr>
            <p:cNvPr id="48157" name="Group 306"/>
            <p:cNvGrpSpPr>
              <a:grpSpLocks/>
            </p:cNvGrpSpPr>
            <p:nvPr/>
          </p:nvGrpSpPr>
          <p:grpSpPr bwMode="auto">
            <a:xfrm>
              <a:off x="1545" y="2526"/>
              <a:ext cx="92" cy="167"/>
              <a:chOff x="4467" y="2745"/>
              <a:chExt cx="96" cy="345"/>
            </a:xfrm>
          </p:grpSpPr>
          <p:sp>
            <p:nvSpPr>
              <p:cNvPr id="48206" name="Line 307"/>
              <p:cNvSpPr>
                <a:spLocks noChangeShapeType="1"/>
              </p:cNvSpPr>
              <p:nvPr/>
            </p:nvSpPr>
            <p:spPr bwMode="auto">
              <a:xfrm rot="16200000" flipH="1">
                <a:off x="4294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07" name="Line 308"/>
              <p:cNvSpPr>
                <a:spLocks noChangeShapeType="1"/>
              </p:cNvSpPr>
              <p:nvPr/>
            </p:nvSpPr>
            <p:spPr bwMode="auto">
              <a:xfrm rot="16200000" flipH="1">
                <a:off x="4390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8158" name="Text Box 309"/>
            <p:cNvSpPr txBox="1">
              <a:spLocks noChangeArrowheads="1"/>
            </p:cNvSpPr>
            <p:nvPr/>
          </p:nvSpPr>
          <p:spPr bwMode="auto">
            <a:xfrm rot="16200000" flipH="1">
              <a:off x="1407" y="2502"/>
              <a:ext cx="239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>
                  <a:latin typeface="Times New Roman" pitchFamily="18" charset="0"/>
                  <a:ea typeface="MS PGothic" pitchFamily="34" charset="-128"/>
                </a:rPr>
                <a:t>…</a:t>
              </a:r>
            </a:p>
          </p:txBody>
        </p:sp>
        <p:sp>
          <p:nvSpPr>
            <p:cNvPr id="48159" name="Text Box 310"/>
            <p:cNvSpPr txBox="1">
              <a:spLocks noChangeArrowheads="1"/>
            </p:cNvSpPr>
            <p:nvPr/>
          </p:nvSpPr>
          <p:spPr bwMode="auto">
            <a:xfrm>
              <a:off x="1415" y="1047"/>
              <a:ext cx="128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400">
                  <a:solidFill>
                    <a:srgbClr val="FF0000"/>
                  </a:solidFill>
                  <a:ea typeface="MS PGothic" pitchFamily="34" charset="-128"/>
                </a:rPr>
                <a:t>POP: point-of-presence</a:t>
              </a:r>
            </a:p>
          </p:txBody>
        </p:sp>
        <p:grpSp>
          <p:nvGrpSpPr>
            <p:cNvPr id="48160" name="Group 131"/>
            <p:cNvGrpSpPr>
              <a:grpSpLocks/>
            </p:cNvGrpSpPr>
            <p:nvPr/>
          </p:nvGrpSpPr>
          <p:grpSpPr bwMode="auto">
            <a:xfrm>
              <a:off x="1575" y="1880"/>
              <a:ext cx="415" cy="197"/>
              <a:chOff x="2356" y="1300"/>
              <a:chExt cx="555" cy="194"/>
            </a:xfrm>
          </p:grpSpPr>
          <p:sp>
            <p:nvSpPr>
              <p:cNvPr id="4819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819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820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8201" name="Group 135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8204" name="Freeform 13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205" name="Freeform 13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8202" name="Line 138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03" name="Line 139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8161" name="Group 140"/>
            <p:cNvGrpSpPr>
              <a:grpSpLocks/>
            </p:cNvGrpSpPr>
            <p:nvPr/>
          </p:nvGrpSpPr>
          <p:grpSpPr bwMode="auto">
            <a:xfrm>
              <a:off x="2038" y="1886"/>
              <a:ext cx="413" cy="199"/>
              <a:chOff x="2356" y="1300"/>
              <a:chExt cx="555" cy="194"/>
            </a:xfrm>
          </p:grpSpPr>
          <p:sp>
            <p:nvSpPr>
              <p:cNvPr id="4819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819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819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8193" name="Group 144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8196" name="Freeform 14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197" name="Freeform 14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8194" name="Line 147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95" name="Line 148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8162" name="Group 149"/>
            <p:cNvGrpSpPr>
              <a:grpSpLocks/>
            </p:cNvGrpSpPr>
            <p:nvPr/>
          </p:nvGrpSpPr>
          <p:grpSpPr bwMode="auto">
            <a:xfrm>
              <a:off x="1425" y="2322"/>
              <a:ext cx="343" cy="204"/>
              <a:chOff x="2356" y="1300"/>
              <a:chExt cx="555" cy="194"/>
            </a:xfrm>
          </p:grpSpPr>
          <p:sp>
            <p:nvSpPr>
              <p:cNvPr id="4818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818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818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8185" name="Group 153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8188" name="Freeform 15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189" name="Freeform 15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8186" name="Line 156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87" name="Line 157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8163" name="Group 167"/>
            <p:cNvGrpSpPr>
              <a:grpSpLocks/>
            </p:cNvGrpSpPr>
            <p:nvPr/>
          </p:nvGrpSpPr>
          <p:grpSpPr bwMode="auto">
            <a:xfrm>
              <a:off x="2242" y="2332"/>
              <a:ext cx="343" cy="204"/>
              <a:chOff x="2356" y="1300"/>
              <a:chExt cx="555" cy="194"/>
            </a:xfrm>
          </p:grpSpPr>
          <p:sp>
            <p:nvSpPr>
              <p:cNvPr id="4817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817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817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8177" name="Group 171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8180" name="Freeform 1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181" name="Freeform 1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8178" name="Line 174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79" name="Line 175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8164" name="Group 176"/>
            <p:cNvGrpSpPr>
              <a:grpSpLocks/>
            </p:cNvGrpSpPr>
            <p:nvPr/>
          </p:nvGrpSpPr>
          <p:grpSpPr bwMode="auto">
            <a:xfrm>
              <a:off x="1847" y="2327"/>
              <a:ext cx="343" cy="204"/>
              <a:chOff x="2356" y="1300"/>
              <a:chExt cx="555" cy="194"/>
            </a:xfrm>
          </p:grpSpPr>
          <p:sp>
            <p:nvSpPr>
              <p:cNvPr id="4816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816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4816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48169" name="Group 180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8172" name="Freeform 18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173" name="Freeform 18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8170" name="Line 183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71" name="Line 184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8165" name="Freeform 186"/>
            <p:cNvSpPr>
              <a:spLocks/>
            </p:cNvSpPr>
            <p:nvPr/>
          </p:nvSpPr>
          <p:spPr bwMode="auto">
            <a:xfrm>
              <a:off x="864" y="1087"/>
              <a:ext cx="475" cy="1879"/>
            </a:xfrm>
            <a:custGeom>
              <a:avLst/>
              <a:gdLst>
                <a:gd name="T0" fmla="*/ 0 w 475"/>
                <a:gd name="T1" fmla="*/ 1224 h 1879"/>
                <a:gd name="T2" fmla="*/ 475 w 475"/>
                <a:gd name="T3" fmla="*/ 0 h 1879"/>
                <a:gd name="T4" fmla="*/ 468 w 475"/>
                <a:gd name="T5" fmla="*/ 1879 h 1879"/>
                <a:gd name="T6" fmla="*/ 0 w 475"/>
                <a:gd name="T7" fmla="*/ 1224 h 18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5"/>
                <a:gd name="T13" fmla="*/ 0 h 1879"/>
                <a:gd name="T14" fmla="*/ 475 w 475"/>
                <a:gd name="T15" fmla="*/ 1879 h 18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5" h="1879">
                  <a:moveTo>
                    <a:pt x="0" y="1224"/>
                  </a:moveTo>
                  <a:lnTo>
                    <a:pt x="475" y="0"/>
                  </a:lnTo>
                  <a:lnTo>
                    <a:pt x="468" y="1879"/>
                  </a:lnTo>
                  <a:lnTo>
                    <a:pt x="0" y="1224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0271" y="171451"/>
            <a:ext cx="8704729" cy="740952"/>
          </a:xfrm>
        </p:spPr>
        <p:txBody>
          <a:bodyPr/>
          <a:lstStyle/>
          <a:p>
            <a:r>
              <a:rPr lang="el-GR" dirty="0" smtClean="0"/>
              <a:t>ΕΔΕΤ: Το ελληνικό ακαδημαϊκό </a:t>
            </a:r>
            <a:r>
              <a:rPr lang="en-US" dirty="0" smtClean="0"/>
              <a:t>Internet</a:t>
            </a:r>
            <a:endParaRPr lang="el-GR" dirty="0"/>
          </a:p>
        </p:txBody>
      </p:sp>
      <p:pic>
        <p:nvPicPr>
          <p:cNvPr id="89090" name="Picture 2" descr="GRNET metromap - Ιούνιος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29" y="912403"/>
            <a:ext cx="8412963" cy="574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9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0270" y="171452"/>
            <a:ext cx="8962359" cy="713920"/>
          </a:xfrm>
        </p:spPr>
        <p:txBody>
          <a:bodyPr/>
          <a:lstStyle/>
          <a:p>
            <a:r>
              <a:rPr lang="en-US" dirty="0" smtClean="0"/>
              <a:t>GEANT: </a:t>
            </a:r>
            <a:r>
              <a:rPr lang="el-GR" dirty="0" smtClean="0"/>
              <a:t>Το ευρωπαϊκό ακαδημαϊκό </a:t>
            </a:r>
            <a:r>
              <a:rPr lang="en-US" dirty="0" smtClean="0"/>
              <a:t>Internet</a:t>
            </a:r>
            <a:endParaRPr lang="el-GR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03" y="885371"/>
            <a:ext cx="8427134" cy="59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200" y="947057"/>
            <a:ext cx="16192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7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παγκόσμιες διασυνδέσεις του </a:t>
            </a:r>
            <a:r>
              <a:rPr lang="en-US" dirty="0" smtClean="0"/>
              <a:t>GEANT</a:t>
            </a:r>
            <a:endParaRPr lang="el-GR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15" y="1443263"/>
            <a:ext cx="9252403" cy="530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7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Εφαρμογές Ηλεκτρονικού Εμπορίου</a:t>
            </a:r>
            <a:endParaRPr lang="en-US" altLang="el-GR" smtClean="0"/>
          </a:p>
        </p:txBody>
      </p:sp>
      <p:pic>
        <p:nvPicPr>
          <p:cNvPr id="9219" name="Picture 3" descr="1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2205038"/>
            <a:ext cx="8532812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</a:t>
            </a:r>
            <a:r>
              <a:rPr lang="el-GR" dirty="0"/>
              <a:t>έ</a:t>
            </a:r>
            <a:r>
              <a:rPr lang="el-GR" dirty="0" smtClean="0"/>
              <a:t>νθεση: Δίκτυα εικονικού κυκλώματος (</a:t>
            </a:r>
            <a:r>
              <a:rPr lang="en-US" dirty="0" smtClean="0"/>
              <a:t>Virtual circuit</a:t>
            </a:r>
            <a:r>
              <a:rPr lang="el-GR" dirty="0" smtClean="0"/>
              <a:t> </a:t>
            </a:r>
            <a:r>
              <a:rPr lang="en-US" dirty="0" smtClean="0"/>
              <a:t>networks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31557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Εικονικό Κύκλωμα (</a:t>
            </a:r>
            <a:r>
              <a:rPr lang="en-US" altLang="el-GR" smtClean="0"/>
              <a:t>Virtual Circuit)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400" y="1669143"/>
            <a:ext cx="8661400" cy="4426857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l-GR" altLang="el-GR" dirty="0" smtClean="0"/>
              <a:t>Επιλέγεται διαδρομή πριν σταλούν πακέτα</a:t>
            </a:r>
            <a:endParaRPr lang="en-US" altLang="el-GR" dirty="0" smtClean="0"/>
          </a:p>
          <a:p>
            <a:pPr>
              <a:lnSpc>
                <a:spcPct val="95000"/>
              </a:lnSpc>
            </a:pPr>
            <a:r>
              <a:rPr lang="el-GR" altLang="el-GR" dirty="0" smtClean="0"/>
              <a:t>Πακέτα </a:t>
            </a:r>
            <a:r>
              <a:rPr lang="el-GR" altLang="el-GR" dirty="0" smtClean="0">
                <a:solidFill>
                  <a:schemeClr val="hlink"/>
                </a:solidFill>
              </a:rPr>
              <a:t>αίτησης και αποδοχής κλήσης</a:t>
            </a:r>
            <a:r>
              <a:rPr lang="el-GR" altLang="el-GR" dirty="0" smtClean="0"/>
              <a:t> (</a:t>
            </a:r>
            <a:r>
              <a:rPr lang="en-US" altLang="el-GR" dirty="0" smtClean="0"/>
              <a:t>Call request and call accept packets</a:t>
            </a:r>
            <a:r>
              <a:rPr lang="el-GR" altLang="el-GR" dirty="0" smtClean="0"/>
              <a:t>)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δημιουργούν σύνδεση </a:t>
            </a:r>
            <a:r>
              <a:rPr lang="en-US" altLang="el-GR" dirty="0" smtClean="0"/>
              <a:t>(handshake)</a:t>
            </a:r>
          </a:p>
          <a:p>
            <a:pPr>
              <a:lnSpc>
                <a:spcPct val="95000"/>
              </a:lnSpc>
            </a:pPr>
            <a:r>
              <a:rPr lang="el-GR" altLang="el-GR" dirty="0" smtClean="0"/>
              <a:t>Κάθε πακέτο περιέχει </a:t>
            </a:r>
            <a:r>
              <a:rPr lang="el-GR" altLang="el-GR" dirty="0" smtClean="0">
                <a:solidFill>
                  <a:schemeClr val="hlink"/>
                </a:solidFill>
              </a:rPr>
              <a:t>αναγνωριστικό</a:t>
            </a:r>
            <a:r>
              <a:rPr lang="el-GR" altLang="el-GR" dirty="0" smtClean="0"/>
              <a:t> εικονικού κυκλώματος αντί για διεύθυνση προορισμού</a:t>
            </a:r>
            <a:endParaRPr lang="en-US" altLang="el-GR" dirty="0" smtClean="0"/>
          </a:p>
          <a:p>
            <a:pPr>
              <a:lnSpc>
                <a:spcPct val="95000"/>
              </a:lnSpc>
            </a:pPr>
            <a:r>
              <a:rPr lang="el-GR" altLang="el-GR" dirty="0" smtClean="0"/>
              <a:t>Δεν απαιτούνται αποφάσεις δρομολόγησης για κάθε πακέτο</a:t>
            </a:r>
            <a:endParaRPr lang="en-US" altLang="el-GR" dirty="0" smtClean="0"/>
          </a:p>
          <a:p>
            <a:pPr>
              <a:lnSpc>
                <a:spcPct val="95000"/>
              </a:lnSpc>
            </a:pPr>
            <a:r>
              <a:rPr lang="el-GR" altLang="el-GR" dirty="0" smtClean="0"/>
              <a:t>Αίτηση για τερματισμό κυκλώματος</a:t>
            </a:r>
            <a:endParaRPr lang="en-US" altLang="el-GR" dirty="0" smtClean="0"/>
          </a:p>
          <a:p>
            <a:pPr>
              <a:lnSpc>
                <a:spcPct val="95000"/>
              </a:lnSpc>
            </a:pPr>
            <a:r>
              <a:rPr lang="el-GR" altLang="el-GR" b="1" dirty="0" smtClean="0"/>
              <a:t>Δεν</a:t>
            </a:r>
            <a:r>
              <a:rPr lang="el-GR" altLang="el-GR" dirty="0" smtClean="0"/>
              <a:t> πρόκειται για δέσμευση πόρων από άκρη σε άκρη</a:t>
            </a:r>
            <a:endParaRPr lang="en-US" alt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5029" y="350838"/>
            <a:ext cx="3668259" cy="1573212"/>
          </a:xfrm>
        </p:spPr>
        <p:txBody>
          <a:bodyPr/>
          <a:lstStyle/>
          <a:p>
            <a:r>
              <a:rPr lang="el-GR" altLang="el-GR" dirty="0" smtClean="0"/>
              <a:t>Εικονικό Κύκλωμα (συνέχεια</a:t>
            </a:r>
            <a:r>
              <a:rPr lang="en-US" altLang="el-GR" dirty="0" smtClean="0"/>
              <a:t>)</a:t>
            </a:r>
          </a:p>
        </p:txBody>
      </p:sp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4470400" y="0"/>
            <a:ext cx="536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Εικονικά Κυκλώματα και Μεταγωγή Πακέτου</a:t>
            </a:r>
            <a:endParaRPr lang="en-US" altLang="el-GR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6343" y="1617663"/>
            <a:ext cx="8592457" cy="447833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l-GR" altLang="el-GR" dirty="0" smtClean="0">
                <a:solidFill>
                  <a:schemeClr val="hlink"/>
                </a:solidFill>
              </a:rPr>
              <a:t>Εικονικά Κυκλώματα:</a:t>
            </a:r>
            <a:endParaRPr lang="en-US" altLang="el-GR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l-GR" altLang="el-GR" dirty="0" smtClean="0"/>
              <a:t>Το δίκτυο διατηρεί σειρά στα πακέτα και κάνει έλεγχο λαθών</a:t>
            </a:r>
            <a:endParaRPr lang="en-US" altLang="el-GR" dirty="0" smtClean="0"/>
          </a:p>
          <a:p>
            <a:pPr lvl="1">
              <a:lnSpc>
                <a:spcPct val="80000"/>
              </a:lnSpc>
            </a:pPr>
            <a:r>
              <a:rPr lang="el-GR" altLang="el-GR" dirty="0" smtClean="0"/>
              <a:t>Τα πακέτα προωθούνται πιο γρήγορα</a:t>
            </a:r>
            <a:endParaRPr lang="en-US" altLang="el-GR" dirty="0" smtClean="0"/>
          </a:p>
          <a:p>
            <a:pPr lvl="2">
              <a:lnSpc>
                <a:spcPct val="80000"/>
              </a:lnSpc>
            </a:pPr>
            <a:r>
              <a:rPr lang="el-GR" altLang="el-GR" dirty="0" smtClean="0"/>
              <a:t>Δεν απαιτούνται </a:t>
            </a:r>
            <a:r>
              <a:rPr lang="el-GR" altLang="el-GR" dirty="0" smtClean="0">
                <a:solidFill>
                  <a:schemeClr val="hlink"/>
                </a:solidFill>
              </a:rPr>
              <a:t>αποφάσεις δρομολόγησης</a:t>
            </a:r>
            <a:endParaRPr lang="en-US" altLang="el-GR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l-GR" altLang="el-GR" dirty="0" smtClean="0">
                <a:solidFill>
                  <a:schemeClr val="hlink"/>
                </a:solidFill>
              </a:rPr>
              <a:t>Μικρότερη αξιοπιστία</a:t>
            </a:r>
            <a:endParaRPr lang="en-US" altLang="el-GR" dirty="0" smtClean="0">
              <a:solidFill>
                <a:schemeClr val="hlink"/>
              </a:solidFill>
            </a:endParaRP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Απώλεια ενός κόμβου σημαίνει ότι χάνονται όλα τα εικονικά κυκλώματα που περνούν από τον κόμβο</a:t>
            </a:r>
            <a:endParaRPr lang="en-US" altLang="el-GR" dirty="0" smtClean="0"/>
          </a:p>
          <a:p>
            <a:pPr>
              <a:lnSpc>
                <a:spcPct val="85000"/>
              </a:lnSpc>
              <a:spcBef>
                <a:spcPct val="40000"/>
              </a:spcBef>
              <a:spcAft>
                <a:spcPct val="10000"/>
              </a:spcAft>
            </a:pPr>
            <a:r>
              <a:rPr lang="el-GR" altLang="el-GR" dirty="0" smtClean="0">
                <a:solidFill>
                  <a:schemeClr val="hlink"/>
                </a:solidFill>
              </a:rPr>
              <a:t>Πακέτα δεδομένων:</a:t>
            </a:r>
            <a:endParaRPr lang="en-US" altLang="el-GR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l-GR" altLang="el-GR" dirty="0" smtClean="0"/>
              <a:t>Δεν υπάρχει φάση εγκατάστασης κλήσης</a:t>
            </a:r>
            <a:endParaRPr lang="en-US" altLang="el-GR" dirty="0" smtClean="0"/>
          </a:p>
          <a:p>
            <a:pPr lvl="2">
              <a:lnSpc>
                <a:spcPct val="80000"/>
              </a:lnSpc>
            </a:pPr>
            <a:r>
              <a:rPr lang="el-GR" altLang="el-GR" dirty="0" smtClean="0"/>
              <a:t>Καλύτερο για λιγότερα πακέτα</a:t>
            </a:r>
            <a:endParaRPr lang="en-US" altLang="el-GR" dirty="0" smtClean="0"/>
          </a:p>
          <a:p>
            <a:pPr lvl="1">
              <a:lnSpc>
                <a:spcPct val="80000"/>
              </a:lnSpc>
            </a:pPr>
            <a:r>
              <a:rPr lang="el-GR" altLang="el-GR" dirty="0" smtClean="0">
                <a:solidFill>
                  <a:schemeClr val="hlink"/>
                </a:solidFill>
              </a:rPr>
              <a:t>Μεγαλύτερη ευελιξία</a:t>
            </a:r>
            <a:endParaRPr lang="en-US" altLang="el-GR" dirty="0" smtClean="0">
              <a:solidFill>
                <a:schemeClr val="hlink"/>
              </a:solidFill>
            </a:endParaRP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Δρομολόγηση μπορεί να χρησιμοποιηθεί για την αποφυγή τμημάτων του δικτύου που έχουν συμφόρηση</a:t>
            </a:r>
            <a:endParaRPr lang="en-US" altLang="el-GR" dirty="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56343" y="171451"/>
            <a:ext cx="8668657" cy="1238250"/>
          </a:xfrm>
        </p:spPr>
        <p:txBody>
          <a:bodyPr/>
          <a:lstStyle/>
          <a:p>
            <a:r>
              <a:rPr lang="el-GR" altLang="el-GR" dirty="0" smtClean="0"/>
              <a:t>Τρόποι Προώθησης Πακέτων σε Δίκτυα Μεταγωγής Πακέτου</a:t>
            </a:r>
            <a:endParaRPr lang="en-US" altLang="el-GR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23938" y="1570038"/>
            <a:ext cx="8345487" cy="46815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l-GR" altLang="el-GR" sz="2400" i="1" u="sng" smtClean="0">
                <a:solidFill>
                  <a:srgbClr val="FF0000"/>
                </a:solidFill>
              </a:rPr>
              <a:t>Στόχος</a:t>
            </a:r>
            <a:r>
              <a:rPr lang="en-US" altLang="el-GR" sz="2400" i="1" u="sng" smtClean="0">
                <a:solidFill>
                  <a:srgbClr val="FF0000"/>
                </a:solidFill>
              </a:rPr>
              <a:t>:</a:t>
            </a:r>
            <a:r>
              <a:rPr lang="en-US" altLang="el-GR" sz="2400" smtClean="0"/>
              <a:t> </a:t>
            </a:r>
            <a:r>
              <a:rPr lang="el-GR" altLang="el-GR" sz="2400" smtClean="0"/>
              <a:t>μετακίνηση πακέτων μέσω δρομολογητών από την πηγή στον προορισμό</a:t>
            </a:r>
            <a:endParaRPr lang="en-US" altLang="el-GR" sz="2400" smtClean="0"/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l-GR" altLang="el-GR" sz="2400" smtClean="0">
                <a:solidFill>
                  <a:srgbClr val="FF0000"/>
                </a:solidFill>
              </a:rPr>
              <a:t>Δίκτυο πακέτων (</a:t>
            </a:r>
            <a:r>
              <a:rPr lang="en-US" altLang="el-GR" sz="2400" smtClean="0">
                <a:solidFill>
                  <a:srgbClr val="FF0000"/>
                </a:solidFill>
              </a:rPr>
              <a:t>datagram network</a:t>
            </a:r>
            <a:r>
              <a:rPr lang="el-GR" altLang="el-GR" sz="2400" smtClean="0">
                <a:solidFill>
                  <a:srgbClr val="FF0000"/>
                </a:solidFill>
              </a:rPr>
              <a:t>)</a:t>
            </a:r>
            <a:r>
              <a:rPr lang="en-US" altLang="el-GR" sz="2400" smtClean="0">
                <a:solidFill>
                  <a:srgbClr val="FF0000"/>
                </a:solidFill>
              </a:rPr>
              <a:t>:</a:t>
            </a:r>
            <a:r>
              <a:rPr lang="en-US" altLang="el-GR" sz="2400" smtClean="0"/>
              <a:t> 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l-GR" altLang="el-GR" sz="1800" smtClean="0"/>
              <a:t>η διεύθυνση προορισμού στο πακέτο προσδιορίζει το επόμενο βήμα</a:t>
            </a:r>
            <a:endParaRPr lang="en-US" altLang="el-GR" sz="1800" smtClean="0"/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l-GR" altLang="el-GR" sz="1800" smtClean="0"/>
              <a:t>οι διαδρομές μπορεί να αλλάξουν κατά τη διάρκεια της επικοινωνίας</a:t>
            </a:r>
            <a:endParaRPr lang="en-US" altLang="el-GR" sz="1800" smtClean="0"/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l-GR" altLang="el-GR" sz="1800" smtClean="0"/>
              <a:t>παράδειγμα</a:t>
            </a:r>
            <a:r>
              <a:rPr lang="en-US" altLang="el-GR" sz="1800" smtClean="0"/>
              <a:t>: </a:t>
            </a:r>
            <a:r>
              <a:rPr lang="el-GR" altLang="el-GR" sz="1800" smtClean="0"/>
              <a:t>οδηγώντας</a:t>
            </a:r>
            <a:r>
              <a:rPr lang="en-US" altLang="el-GR" sz="1800" smtClean="0"/>
              <a:t>, </a:t>
            </a:r>
            <a:r>
              <a:rPr lang="el-GR" altLang="el-GR" sz="1800" smtClean="0"/>
              <a:t>ζητάμε κατευθύνσεις</a:t>
            </a:r>
            <a:endParaRPr lang="en-US" altLang="el-GR" sz="1800" smtClean="0"/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l-GR" altLang="el-GR" sz="2400" smtClean="0">
                <a:solidFill>
                  <a:srgbClr val="FF0000"/>
                </a:solidFill>
              </a:rPr>
              <a:t>Δίκτυο εικονικού κυκλώματος (</a:t>
            </a:r>
            <a:r>
              <a:rPr lang="en-US" altLang="el-GR" sz="2400" smtClean="0">
                <a:solidFill>
                  <a:srgbClr val="FF0000"/>
                </a:solidFill>
              </a:rPr>
              <a:t>virtual circuit network</a:t>
            </a:r>
            <a:r>
              <a:rPr lang="el-GR" altLang="el-GR" sz="2400" smtClean="0">
                <a:solidFill>
                  <a:srgbClr val="FF0000"/>
                </a:solidFill>
              </a:rPr>
              <a:t>)</a:t>
            </a:r>
            <a:r>
              <a:rPr lang="en-US" altLang="el-GR" sz="2400" smtClean="0">
                <a:solidFill>
                  <a:srgbClr val="FF0000"/>
                </a:solidFill>
              </a:rPr>
              <a:t>:</a:t>
            </a:r>
            <a:endParaRPr lang="en-US" altLang="el-GR" sz="2400" smtClean="0"/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l-GR" altLang="el-GR" sz="1800" smtClean="0"/>
              <a:t>Κάθε πακέτο φέρει ετικέτα (</a:t>
            </a:r>
            <a:r>
              <a:rPr lang="en-US" altLang="el-GR" sz="1800" smtClean="0"/>
              <a:t>tag</a:t>
            </a:r>
            <a:r>
              <a:rPr lang="el-GR" altLang="el-GR" sz="1800" smtClean="0"/>
              <a:t>)</a:t>
            </a:r>
            <a:r>
              <a:rPr lang="en-US" altLang="el-GR" sz="1800" smtClean="0"/>
              <a:t> (</a:t>
            </a:r>
            <a:r>
              <a:rPr lang="el-GR" altLang="el-GR" sz="1800" smtClean="0"/>
              <a:t>το </a:t>
            </a:r>
            <a:r>
              <a:rPr lang="en-US" altLang="el-GR" sz="1800" smtClean="0"/>
              <a:t>ID</a:t>
            </a:r>
            <a:r>
              <a:rPr lang="el-GR" altLang="el-GR" sz="1800" smtClean="0"/>
              <a:t> του εικονικού κυκλώματος</a:t>
            </a:r>
            <a:r>
              <a:rPr lang="en-US" altLang="el-GR" sz="1800" smtClean="0"/>
              <a:t>), </a:t>
            </a:r>
            <a:r>
              <a:rPr lang="el-GR" altLang="el-GR" sz="1800" smtClean="0"/>
              <a:t>η οποία και προσδιορίζει το επόμενο βήμα</a:t>
            </a:r>
            <a:endParaRPr lang="en-US" altLang="el-GR" sz="1800" smtClean="0"/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l-GR" altLang="el-GR" sz="1800" smtClean="0"/>
              <a:t>Ένα σταθερό μονοπάτι προσδιορίζεται κατά το χρόνο εγκατάστασης κλήσης </a:t>
            </a:r>
            <a:r>
              <a:rPr lang="el-GR" altLang="el-GR" sz="1800" i="1" smtClean="0"/>
              <a:t>(</a:t>
            </a:r>
            <a:r>
              <a:rPr lang="en-US" altLang="el-GR" sz="1800" i="1" smtClean="0"/>
              <a:t>call setup time</a:t>
            </a:r>
            <a:r>
              <a:rPr lang="el-GR" altLang="el-GR" sz="1800" i="1" smtClean="0"/>
              <a:t>)</a:t>
            </a:r>
            <a:r>
              <a:rPr lang="el-GR" altLang="el-GR" sz="1800" smtClean="0"/>
              <a:t> και παραμένει σταθερό σε όλη τη διάρκεια της κλήσης</a:t>
            </a:r>
            <a:endParaRPr lang="en-US" altLang="el-GR" sz="1800" smtClean="0"/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l-GR" altLang="el-GR" sz="1800" i="1" smtClean="0">
                <a:solidFill>
                  <a:srgbClr val="FF0000"/>
                </a:solidFill>
              </a:rPr>
              <a:t>οι δρομολογητές διατηρούν πληροφορίες κατάστασης ανά κλήση</a:t>
            </a:r>
            <a:endParaRPr lang="en-US" altLang="el-G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Ταξινόμηση των δικτύων</a:t>
            </a:r>
            <a:endParaRPr lang="en-US" altLang="el-GR" smtClean="0"/>
          </a:p>
        </p:txBody>
      </p:sp>
      <p:grpSp>
        <p:nvGrpSpPr>
          <p:cNvPr id="65539" name="Group 4"/>
          <p:cNvGrpSpPr>
            <a:grpSpLocks/>
          </p:cNvGrpSpPr>
          <p:nvPr/>
        </p:nvGrpSpPr>
        <p:grpSpPr bwMode="auto">
          <a:xfrm>
            <a:off x="1106488" y="1984375"/>
            <a:ext cx="8064500" cy="3306763"/>
            <a:chOff x="436" y="750"/>
            <a:chExt cx="5080" cy="2083"/>
          </a:xfrm>
        </p:grpSpPr>
        <p:sp>
          <p:nvSpPr>
            <p:cNvPr id="65540" name="Rectangle 5"/>
            <p:cNvSpPr>
              <a:spLocks noChangeArrowheads="1"/>
            </p:cNvSpPr>
            <p:nvPr/>
          </p:nvSpPr>
          <p:spPr bwMode="auto">
            <a:xfrm>
              <a:off x="2038" y="750"/>
              <a:ext cx="1487" cy="47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 b="0">
                  <a:latin typeface="Comic Sans MS" pitchFamily="66" charset="0"/>
                </a:rPr>
                <a:t>Telecommunication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 b="0">
                  <a:latin typeface="Comic Sans MS" pitchFamily="66" charset="0"/>
                </a:rPr>
                <a:t>networks</a:t>
              </a:r>
            </a:p>
          </p:txBody>
        </p:sp>
        <p:grpSp>
          <p:nvGrpSpPr>
            <p:cNvPr id="65541" name="Group 6"/>
            <p:cNvGrpSpPr>
              <a:grpSpLocks/>
            </p:cNvGrpSpPr>
            <p:nvPr/>
          </p:nvGrpSpPr>
          <p:grpSpPr bwMode="auto">
            <a:xfrm>
              <a:off x="436" y="1588"/>
              <a:ext cx="2163" cy="1233"/>
              <a:chOff x="446" y="1472"/>
              <a:chExt cx="2163" cy="1233"/>
            </a:xfrm>
          </p:grpSpPr>
          <p:sp>
            <p:nvSpPr>
              <p:cNvPr id="65558" name="Rectangle 7"/>
              <p:cNvSpPr>
                <a:spLocks noChangeArrowheads="1"/>
              </p:cNvSpPr>
              <p:nvPr/>
            </p:nvSpPr>
            <p:spPr bwMode="auto">
              <a:xfrm>
                <a:off x="860" y="1472"/>
                <a:ext cx="1487" cy="47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 b="0">
                    <a:latin typeface="Comic Sans MS" pitchFamily="66" charset="0"/>
                  </a:rPr>
                  <a:t>Circuit-switched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 b="0">
                    <a:latin typeface="Comic Sans MS" pitchFamily="66" charset="0"/>
                  </a:rPr>
                  <a:t>networks</a:t>
                </a:r>
              </a:p>
            </p:txBody>
          </p:sp>
          <p:sp>
            <p:nvSpPr>
              <p:cNvPr id="65559" name="Rectangle 8"/>
              <p:cNvSpPr>
                <a:spLocks noChangeArrowheads="1"/>
              </p:cNvSpPr>
              <p:nvPr/>
            </p:nvSpPr>
            <p:spPr bwMode="auto">
              <a:xfrm>
                <a:off x="446" y="2290"/>
                <a:ext cx="803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 b="0">
                    <a:latin typeface="Comic Sans MS" pitchFamily="66" charset="0"/>
                  </a:rPr>
                  <a:t>FDM</a:t>
                </a:r>
              </a:p>
            </p:txBody>
          </p:sp>
          <p:sp>
            <p:nvSpPr>
              <p:cNvPr id="65560" name="Rectangle 9"/>
              <p:cNvSpPr>
                <a:spLocks noChangeArrowheads="1"/>
              </p:cNvSpPr>
              <p:nvPr/>
            </p:nvSpPr>
            <p:spPr bwMode="auto">
              <a:xfrm>
                <a:off x="1806" y="2306"/>
                <a:ext cx="803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 b="0">
                    <a:latin typeface="Comic Sans MS" pitchFamily="66" charset="0"/>
                  </a:rPr>
                  <a:t>TDM</a:t>
                </a:r>
              </a:p>
            </p:txBody>
          </p:sp>
          <p:grpSp>
            <p:nvGrpSpPr>
              <p:cNvPr id="65561" name="Group 10"/>
              <p:cNvGrpSpPr>
                <a:grpSpLocks/>
              </p:cNvGrpSpPr>
              <p:nvPr/>
            </p:nvGrpSpPr>
            <p:grpSpPr bwMode="auto">
              <a:xfrm>
                <a:off x="1009" y="1954"/>
                <a:ext cx="1184" cy="361"/>
                <a:chOff x="1009" y="1954"/>
                <a:chExt cx="1184" cy="361"/>
              </a:xfrm>
            </p:grpSpPr>
            <p:grpSp>
              <p:nvGrpSpPr>
                <p:cNvPr id="65562" name="Group 11"/>
                <p:cNvGrpSpPr>
                  <a:grpSpLocks/>
                </p:cNvGrpSpPr>
                <p:nvPr/>
              </p:nvGrpSpPr>
              <p:grpSpPr bwMode="auto">
                <a:xfrm>
                  <a:off x="1009" y="2114"/>
                  <a:ext cx="1184" cy="201"/>
                  <a:chOff x="1009" y="2114"/>
                  <a:chExt cx="1184" cy="201"/>
                </a:xfrm>
              </p:grpSpPr>
              <p:sp>
                <p:nvSpPr>
                  <p:cNvPr id="6556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009" y="2118"/>
                    <a:ext cx="11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6556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193" y="2129"/>
                    <a:ext cx="0" cy="1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6556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010" y="2114"/>
                    <a:ext cx="0" cy="1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65563" name="Line 15"/>
                <p:cNvSpPr>
                  <a:spLocks noChangeShapeType="1"/>
                </p:cNvSpPr>
                <p:nvPr/>
              </p:nvSpPr>
              <p:spPr bwMode="auto">
                <a:xfrm>
                  <a:off x="1588" y="1954"/>
                  <a:ext cx="0" cy="1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65542" name="Group 16"/>
            <p:cNvGrpSpPr>
              <a:grpSpLocks/>
            </p:cNvGrpSpPr>
            <p:nvPr/>
          </p:nvGrpSpPr>
          <p:grpSpPr bwMode="auto">
            <a:xfrm>
              <a:off x="3198" y="1585"/>
              <a:ext cx="2318" cy="1248"/>
              <a:chOff x="3012" y="1468"/>
              <a:chExt cx="2318" cy="1248"/>
            </a:xfrm>
          </p:grpSpPr>
          <p:sp>
            <p:nvSpPr>
              <p:cNvPr id="65549" name="Rectangle 17"/>
              <p:cNvSpPr>
                <a:spLocks noChangeArrowheads="1"/>
              </p:cNvSpPr>
              <p:nvPr/>
            </p:nvSpPr>
            <p:spPr bwMode="auto">
              <a:xfrm>
                <a:off x="3383" y="1468"/>
                <a:ext cx="1487" cy="47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 b="0">
                    <a:latin typeface="Comic Sans MS" pitchFamily="66" charset="0"/>
                  </a:rPr>
                  <a:t>Packet-switched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 b="0">
                    <a:latin typeface="Comic Sans MS" pitchFamily="66" charset="0"/>
                  </a:rPr>
                  <a:t>networks</a:t>
                </a:r>
              </a:p>
            </p:txBody>
          </p:sp>
          <p:sp>
            <p:nvSpPr>
              <p:cNvPr id="65550" name="Rectangle 18"/>
              <p:cNvSpPr>
                <a:spLocks noChangeArrowheads="1"/>
              </p:cNvSpPr>
              <p:nvPr/>
            </p:nvSpPr>
            <p:spPr bwMode="auto">
              <a:xfrm>
                <a:off x="3012" y="2317"/>
                <a:ext cx="1005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 b="0">
                    <a:latin typeface="Comic Sans MS" pitchFamily="66" charset="0"/>
                  </a:rPr>
                  <a:t>Networks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 b="0">
                    <a:latin typeface="Comic Sans MS" pitchFamily="66" charset="0"/>
                  </a:rPr>
                  <a:t>with VCs</a:t>
                </a:r>
              </a:p>
            </p:txBody>
          </p:sp>
          <p:sp>
            <p:nvSpPr>
              <p:cNvPr id="65551" name="Rectangle 19"/>
              <p:cNvSpPr>
                <a:spLocks noChangeArrowheads="1"/>
              </p:cNvSpPr>
              <p:nvPr/>
            </p:nvSpPr>
            <p:spPr bwMode="auto">
              <a:xfrm>
                <a:off x="4325" y="2312"/>
                <a:ext cx="1005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 b="0">
                    <a:latin typeface="Comic Sans MS" pitchFamily="66" charset="0"/>
                  </a:rPr>
                  <a:t>Datagram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 b="0">
                    <a:latin typeface="Comic Sans MS" pitchFamily="66" charset="0"/>
                  </a:rPr>
                  <a:t>Networks</a:t>
                </a:r>
              </a:p>
            </p:txBody>
          </p:sp>
          <p:grpSp>
            <p:nvGrpSpPr>
              <p:cNvPr id="65552" name="Group 20"/>
              <p:cNvGrpSpPr>
                <a:grpSpLocks/>
              </p:cNvGrpSpPr>
              <p:nvPr/>
            </p:nvGrpSpPr>
            <p:grpSpPr bwMode="auto">
              <a:xfrm>
                <a:off x="3574" y="1955"/>
                <a:ext cx="1184" cy="361"/>
                <a:chOff x="1009" y="1954"/>
                <a:chExt cx="1184" cy="361"/>
              </a:xfrm>
            </p:grpSpPr>
            <p:grpSp>
              <p:nvGrpSpPr>
                <p:cNvPr id="65553" name="Group 21"/>
                <p:cNvGrpSpPr>
                  <a:grpSpLocks/>
                </p:cNvGrpSpPr>
                <p:nvPr/>
              </p:nvGrpSpPr>
              <p:grpSpPr bwMode="auto">
                <a:xfrm>
                  <a:off x="1009" y="2114"/>
                  <a:ext cx="1184" cy="201"/>
                  <a:chOff x="1009" y="2114"/>
                  <a:chExt cx="1184" cy="201"/>
                </a:xfrm>
              </p:grpSpPr>
              <p:sp>
                <p:nvSpPr>
                  <p:cNvPr id="65555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009" y="2118"/>
                    <a:ext cx="11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65556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193" y="2129"/>
                    <a:ext cx="0" cy="1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65557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010" y="2114"/>
                    <a:ext cx="0" cy="1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65554" name="Line 25"/>
                <p:cNvSpPr>
                  <a:spLocks noChangeShapeType="1"/>
                </p:cNvSpPr>
                <p:nvPr/>
              </p:nvSpPr>
              <p:spPr bwMode="auto">
                <a:xfrm>
                  <a:off x="1588" y="1954"/>
                  <a:ext cx="0" cy="1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65543" name="Group 26"/>
            <p:cNvGrpSpPr>
              <a:grpSpLocks/>
            </p:cNvGrpSpPr>
            <p:nvPr/>
          </p:nvGrpSpPr>
          <p:grpSpPr bwMode="auto">
            <a:xfrm>
              <a:off x="1631" y="1227"/>
              <a:ext cx="2404" cy="361"/>
              <a:chOff x="1009" y="1954"/>
              <a:chExt cx="1184" cy="361"/>
            </a:xfrm>
          </p:grpSpPr>
          <p:grpSp>
            <p:nvGrpSpPr>
              <p:cNvPr id="65544" name="Group 27"/>
              <p:cNvGrpSpPr>
                <a:grpSpLocks/>
              </p:cNvGrpSpPr>
              <p:nvPr/>
            </p:nvGrpSpPr>
            <p:grpSpPr bwMode="auto">
              <a:xfrm>
                <a:off x="1009" y="2114"/>
                <a:ext cx="1184" cy="201"/>
                <a:chOff x="1009" y="2114"/>
                <a:chExt cx="1184" cy="201"/>
              </a:xfrm>
            </p:grpSpPr>
            <p:sp>
              <p:nvSpPr>
                <p:cNvPr id="65546" name="Line 28"/>
                <p:cNvSpPr>
                  <a:spLocks noChangeShapeType="1"/>
                </p:cNvSpPr>
                <p:nvPr/>
              </p:nvSpPr>
              <p:spPr bwMode="auto">
                <a:xfrm>
                  <a:off x="1009" y="2118"/>
                  <a:ext cx="11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65547" name="Line 29"/>
                <p:cNvSpPr>
                  <a:spLocks noChangeShapeType="1"/>
                </p:cNvSpPr>
                <p:nvPr/>
              </p:nvSpPr>
              <p:spPr bwMode="auto">
                <a:xfrm>
                  <a:off x="2193" y="2129"/>
                  <a:ext cx="0" cy="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65548" name="Line 30"/>
                <p:cNvSpPr>
                  <a:spLocks noChangeShapeType="1"/>
                </p:cNvSpPr>
                <p:nvPr/>
              </p:nvSpPr>
              <p:spPr bwMode="auto">
                <a:xfrm>
                  <a:off x="1010" y="2114"/>
                  <a:ext cx="0" cy="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65545" name="Line 31"/>
              <p:cNvSpPr>
                <a:spLocks noChangeShapeType="1"/>
              </p:cNvSpPr>
              <p:nvPr/>
            </p:nvSpPr>
            <p:spPr bwMode="auto">
              <a:xfrm>
                <a:off x="1588" y="1954"/>
                <a:ext cx="0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Καθυστερήσεις και απώλειες στα δίκτυα δεδομένων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21302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71451"/>
            <a:ext cx="8610600" cy="1238250"/>
          </a:xfrm>
        </p:spPr>
        <p:txBody>
          <a:bodyPr/>
          <a:lstStyle/>
          <a:p>
            <a:r>
              <a:rPr lang="el-GR" altLang="el-GR" dirty="0" smtClean="0"/>
              <a:t>Ταχύτητα Διάδοσης και Ταχύτητα Μετάδοσης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943" y="1771650"/>
            <a:ext cx="8490857" cy="4392613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l-GR" altLang="el-GR" dirty="0" smtClean="0"/>
              <a:t>Θεωρούμε ως </a:t>
            </a:r>
            <a:r>
              <a:rPr lang="el-GR" altLang="el-GR" dirty="0" smtClean="0">
                <a:solidFill>
                  <a:schemeClr val="hlink"/>
                </a:solidFill>
              </a:rPr>
              <a:t>ταχύτητα διάδοσης</a:t>
            </a:r>
            <a:r>
              <a:rPr lang="el-GR" altLang="el-GR" dirty="0" smtClean="0"/>
              <a:t> την ταχύτητα με την οποία μεταφέρονται οι πληροφορίες πάνω στο κάθε φυσικό μέσο</a:t>
            </a:r>
            <a:endParaRPr lang="en-US" altLang="el-GR" dirty="0" smtClean="0"/>
          </a:p>
          <a:p>
            <a:pPr>
              <a:spcBef>
                <a:spcPct val="40000"/>
              </a:spcBef>
            </a:pPr>
            <a:r>
              <a:rPr lang="el-GR" altLang="el-GR" dirty="0" smtClean="0">
                <a:solidFill>
                  <a:schemeClr val="hlink"/>
                </a:solidFill>
              </a:rPr>
              <a:t>Ταχύτητα μετάδοσης</a:t>
            </a:r>
            <a:r>
              <a:rPr lang="el-GR" altLang="el-GR" dirty="0" smtClean="0"/>
              <a:t> την ταχύτητα με την οποία τοποθετεί η κάρτα δικτύου την πληροφορία πάνω στο φυσικό μέσο</a:t>
            </a:r>
          </a:p>
          <a:p>
            <a:pPr>
              <a:spcBef>
                <a:spcPct val="40000"/>
              </a:spcBef>
            </a:pPr>
            <a:r>
              <a:rPr lang="el-GR" altLang="el-GR" dirty="0" smtClean="0"/>
              <a:t>Η ταχύτητα διάδοσης είναι </a:t>
            </a:r>
            <a:r>
              <a:rPr lang="el-GR" altLang="el-GR" dirty="0" smtClean="0">
                <a:solidFill>
                  <a:schemeClr val="hlink"/>
                </a:solidFill>
              </a:rPr>
              <a:t>σταθερή</a:t>
            </a:r>
            <a:r>
              <a:rPr lang="el-GR" altLang="el-GR" dirty="0" smtClean="0"/>
              <a:t> ανά φυσικό μέσο ενώ η ταχύτητα μετάδοσης ποικίλει από τεχνολογία σε τεχνολογία, π.χ. υπάρχει </a:t>
            </a:r>
            <a:r>
              <a:rPr lang="en-US" altLang="el-GR" dirty="0" smtClean="0"/>
              <a:t>Ethernet </a:t>
            </a:r>
            <a:r>
              <a:rPr lang="el-GR" altLang="el-GR" dirty="0" smtClean="0"/>
              <a:t>πάνω από καλώδιο χαλκού σε ταχύτητες μετάδοσης 10/100/1000 Μ</a:t>
            </a:r>
            <a:r>
              <a:rPr lang="en-US" altLang="el-GR" dirty="0" smtClean="0"/>
              <a:t>bps</a:t>
            </a:r>
            <a:endParaRPr lang="el-GR" altLang="el-GR" dirty="0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1" y="266700"/>
            <a:ext cx="7996237" cy="1143000"/>
          </a:xfrm>
        </p:spPr>
        <p:txBody>
          <a:bodyPr/>
          <a:lstStyle/>
          <a:p>
            <a:r>
              <a:rPr lang="el-GR" altLang="el-GR" dirty="0" smtClean="0"/>
              <a:t>Γιατί υπάρχουν απώλειες και καθυστερήσεις;</a:t>
            </a:r>
            <a:endParaRPr lang="en-US" altLang="el-GR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5138" y="1371600"/>
            <a:ext cx="8977312" cy="2114550"/>
          </a:xfrm>
        </p:spPr>
        <p:txBody>
          <a:bodyPr/>
          <a:lstStyle/>
          <a:p>
            <a:pPr>
              <a:buFont typeface="Braggadocio"/>
              <a:buNone/>
            </a:pPr>
            <a:r>
              <a:rPr lang="el-GR" altLang="el-GR" sz="2400" smtClean="0"/>
              <a:t>Τα πακέτα μπαίνουν σε ουρά (</a:t>
            </a:r>
            <a:r>
              <a:rPr lang="en-US" altLang="el-GR" sz="2400" smtClean="0"/>
              <a:t>queue</a:t>
            </a:r>
            <a:r>
              <a:rPr lang="el-GR" altLang="el-GR" sz="2400" smtClean="0"/>
              <a:t>)</a:t>
            </a:r>
            <a:r>
              <a:rPr lang="en-US" altLang="el-GR" sz="2400" smtClean="0"/>
              <a:t> </a:t>
            </a:r>
            <a:r>
              <a:rPr lang="el-GR" altLang="el-GR" sz="2400" smtClean="0"/>
              <a:t>σε </a:t>
            </a:r>
            <a:r>
              <a:rPr lang="en-US" altLang="el-GR" sz="2400" smtClean="0"/>
              <a:t>buffers</a:t>
            </a:r>
            <a:r>
              <a:rPr lang="en-US" altLang="el-GR" sz="2000" smtClean="0"/>
              <a:t> </a:t>
            </a:r>
            <a:r>
              <a:rPr lang="el-GR" altLang="el-GR" sz="2400" smtClean="0"/>
              <a:t>του δρομολογητή</a:t>
            </a:r>
            <a:endParaRPr lang="en-US" altLang="el-GR" sz="2400" smtClean="0"/>
          </a:p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l-GR" altLang="el-GR" sz="2400" smtClean="0">
                <a:solidFill>
                  <a:srgbClr val="FF0000"/>
                </a:solidFill>
              </a:rPr>
              <a:t>ο ρυθμός άφιξης πακέτων είναι μεγαλύτερος της χωρητικότητας της εξερχόμενης σύνδεσης</a:t>
            </a:r>
            <a:endParaRPr lang="en-US" altLang="el-GR" sz="240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l-GR" altLang="el-GR" sz="2400" smtClean="0"/>
              <a:t>τα πακέτα μπαίνουν σε ουρά</a:t>
            </a:r>
            <a:r>
              <a:rPr lang="en-US" altLang="el-GR" sz="2400" smtClean="0"/>
              <a:t>, </a:t>
            </a:r>
            <a:r>
              <a:rPr lang="el-GR" altLang="el-GR" sz="2400" smtClean="0"/>
              <a:t>περιμένοντας τη «σειρά» τους</a:t>
            </a:r>
            <a:endParaRPr lang="en-US" altLang="el-GR" sz="2400" smtClean="0"/>
          </a:p>
        </p:txBody>
      </p:sp>
      <p:grpSp>
        <p:nvGrpSpPr>
          <p:cNvPr id="75780" name="Group 4"/>
          <p:cNvGrpSpPr>
            <a:grpSpLocks/>
          </p:cNvGrpSpPr>
          <p:nvPr/>
        </p:nvGrpSpPr>
        <p:grpSpPr bwMode="auto">
          <a:xfrm>
            <a:off x="195263" y="3270250"/>
            <a:ext cx="9194800" cy="3195638"/>
            <a:chOff x="90" y="2071"/>
            <a:chExt cx="5792" cy="2013"/>
          </a:xfrm>
        </p:grpSpPr>
        <p:graphicFrame>
          <p:nvGraphicFramePr>
            <p:cNvPr id="75781" name="Object 5"/>
            <p:cNvGraphicFramePr>
              <a:graphicFrameLocks noChangeAspect="1"/>
            </p:cNvGraphicFramePr>
            <p:nvPr/>
          </p:nvGraphicFramePr>
          <p:xfrm>
            <a:off x="904" y="3248"/>
            <a:ext cx="404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909" name="Clip" r:id="rId3" imgW="1307263" imgH="1084139" progId="MS_ClipArt_Gallery.2">
                    <p:embed/>
                  </p:oleObj>
                </mc:Choice>
                <mc:Fallback>
                  <p:oleObj name="Clip" r:id="rId3" imgW="1307263" imgH="1084139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4" y="3248"/>
                          <a:ext cx="404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782" name="Oval 6"/>
            <p:cNvSpPr>
              <a:spLocks noChangeArrowheads="1"/>
            </p:cNvSpPr>
            <p:nvPr/>
          </p:nvSpPr>
          <p:spPr bwMode="auto">
            <a:xfrm>
              <a:off x="1597" y="3096"/>
              <a:ext cx="818" cy="233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>
              <a:off x="1597" y="3053"/>
              <a:ext cx="818" cy="16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b="0">
                <a:latin typeface="Times New Roman" pitchFamily="18" charset="0"/>
              </a:endParaRPr>
            </a:p>
          </p:txBody>
        </p:sp>
        <p:sp>
          <p:nvSpPr>
            <p:cNvPr id="75784" name="Oval 8"/>
            <p:cNvSpPr>
              <a:spLocks noChangeArrowheads="1"/>
            </p:cNvSpPr>
            <p:nvPr/>
          </p:nvSpPr>
          <p:spPr bwMode="auto">
            <a:xfrm>
              <a:off x="1603" y="2909"/>
              <a:ext cx="818" cy="27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grpSp>
          <p:nvGrpSpPr>
            <p:cNvPr id="75785" name="Group 9"/>
            <p:cNvGrpSpPr>
              <a:grpSpLocks/>
            </p:cNvGrpSpPr>
            <p:nvPr/>
          </p:nvGrpSpPr>
          <p:grpSpPr bwMode="auto">
            <a:xfrm>
              <a:off x="1840" y="2928"/>
              <a:ext cx="340" cy="75"/>
              <a:chOff x="2208" y="2184"/>
              <a:chExt cx="176" cy="69"/>
            </a:xfrm>
          </p:grpSpPr>
          <p:grpSp>
            <p:nvGrpSpPr>
              <p:cNvPr id="75827" name="Group 10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7583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5833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5834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75828" name="Group 14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7582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5830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5831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75786" name="Oval 18"/>
            <p:cNvSpPr>
              <a:spLocks noChangeArrowheads="1"/>
            </p:cNvSpPr>
            <p:nvPr/>
          </p:nvSpPr>
          <p:spPr bwMode="auto">
            <a:xfrm>
              <a:off x="3709" y="3108"/>
              <a:ext cx="818" cy="233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5787" name="Line 19"/>
            <p:cNvSpPr>
              <a:spLocks noChangeShapeType="1"/>
            </p:cNvSpPr>
            <p:nvPr/>
          </p:nvSpPr>
          <p:spPr bwMode="auto">
            <a:xfrm>
              <a:off x="3716" y="3095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5788" name="Rectangle 20"/>
            <p:cNvSpPr>
              <a:spLocks noChangeArrowheads="1"/>
            </p:cNvSpPr>
            <p:nvPr/>
          </p:nvSpPr>
          <p:spPr bwMode="auto">
            <a:xfrm>
              <a:off x="3716" y="3071"/>
              <a:ext cx="818" cy="16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b="0">
                <a:latin typeface="Times New Roman" pitchFamily="18" charset="0"/>
              </a:endParaRPr>
            </a:p>
          </p:txBody>
        </p:sp>
        <p:sp>
          <p:nvSpPr>
            <p:cNvPr id="75789" name="Oval 21"/>
            <p:cNvSpPr>
              <a:spLocks noChangeArrowheads="1"/>
            </p:cNvSpPr>
            <p:nvPr/>
          </p:nvSpPr>
          <p:spPr bwMode="auto">
            <a:xfrm>
              <a:off x="3722" y="2927"/>
              <a:ext cx="818" cy="27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graphicFrame>
          <p:nvGraphicFramePr>
            <p:cNvPr id="75790" name="Object 22"/>
            <p:cNvGraphicFramePr>
              <a:graphicFrameLocks noChangeAspect="1"/>
            </p:cNvGraphicFramePr>
            <p:nvPr/>
          </p:nvGraphicFramePr>
          <p:xfrm>
            <a:off x="692" y="2612"/>
            <a:ext cx="404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910" name="Clip" r:id="rId5" imgW="1307263" imgH="1084139" progId="MS_ClipArt_Gallery.2">
                    <p:embed/>
                  </p:oleObj>
                </mc:Choice>
                <mc:Fallback>
                  <p:oleObj name="Clip" r:id="rId5" imgW="1307263" imgH="1084139" progId="MS_ClipArt_Gallery.2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" y="2612"/>
                          <a:ext cx="404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791" name="Line 23"/>
            <p:cNvSpPr>
              <a:spLocks noChangeShapeType="1"/>
            </p:cNvSpPr>
            <p:nvPr/>
          </p:nvSpPr>
          <p:spPr bwMode="auto">
            <a:xfrm>
              <a:off x="1099" y="2868"/>
              <a:ext cx="3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5792" name="Line 24"/>
            <p:cNvSpPr>
              <a:spLocks noChangeShapeType="1"/>
            </p:cNvSpPr>
            <p:nvPr/>
          </p:nvSpPr>
          <p:spPr bwMode="auto">
            <a:xfrm flipV="1">
              <a:off x="1307" y="3489"/>
              <a:ext cx="13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5793" name="Line 25"/>
            <p:cNvSpPr>
              <a:spLocks noChangeShapeType="1"/>
            </p:cNvSpPr>
            <p:nvPr/>
          </p:nvSpPr>
          <p:spPr bwMode="auto">
            <a:xfrm>
              <a:off x="2412" y="3132"/>
              <a:ext cx="1319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5794" name="Line 26"/>
            <p:cNvSpPr>
              <a:spLocks noChangeShapeType="1"/>
            </p:cNvSpPr>
            <p:nvPr/>
          </p:nvSpPr>
          <p:spPr bwMode="auto">
            <a:xfrm flipH="1">
              <a:off x="1443" y="2862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5795" name="Line 27"/>
            <p:cNvSpPr>
              <a:spLocks noChangeShapeType="1"/>
            </p:cNvSpPr>
            <p:nvPr/>
          </p:nvSpPr>
          <p:spPr bwMode="auto">
            <a:xfrm>
              <a:off x="1450" y="3135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5796" name="Rectangle 28"/>
            <p:cNvSpPr>
              <a:spLocks noChangeArrowheads="1"/>
            </p:cNvSpPr>
            <p:nvPr/>
          </p:nvSpPr>
          <p:spPr bwMode="auto">
            <a:xfrm>
              <a:off x="2184" y="3051"/>
              <a:ext cx="101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b="0">
                <a:latin typeface="Times New Roman" pitchFamily="18" charset="0"/>
              </a:endParaRPr>
            </a:p>
          </p:txBody>
        </p:sp>
        <p:sp>
          <p:nvSpPr>
            <p:cNvPr id="75797" name="Rectangle 29"/>
            <p:cNvSpPr>
              <a:spLocks noChangeArrowheads="1"/>
            </p:cNvSpPr>
            <p:nvPr/>
          </p:nvSpPr>
          <p:spPr bwMode="auto">
            <a:xfrm>
              <a:off x="2295" y="3051"/>
              <a:ext cx="100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5798" name="Rectangle 30"/>
            <p:cNvSpPr>
              <a:spLocks noChangeArrowheads="1"/>
            </p:cNvSpPr>
            <p:nvPr/>
          </p:nvSpPr>
          <p:spPr bwMode="auto">
            <a:xfrm>
              <a:off x="1466" y="2988"/>
              <a:ext cx="101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5799" name="Line 31"/>
            <p:cNvSpPr>
              <a:spLocks noChangeShapeType="1"/>
            </p:cNvSpPr>
            <p:nvPr/>
          </p:nvSpPr>
          <p:spPr bwMode="auto">
            <a:xfrm>
              <a:off x="1586" y="3054"/>
              <a:ext cx="166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5800" name="Line 32"/>
            <p:cNvSpPr>
              <a:spLocks noChangeShapeType="1"/>
            </p:cNvSpPr>
            <p:nvPr/>
          </p:nvSpPr>
          <p:spPr bwMode="auto">
            <a:xfrm flipV="1">
              <a:off x="1359" y="3228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5801" name="Text Box 33"/>
            <p:cNvSpPr txBox="1">
              <a:spLocks noChangeArrowheads="1"/>
            </p:cNvSpPr>
            <p:nvPr/>
          </p:nvSpPr>
          <p:spPr bwMode="auto">
            <a:xfrm>
              <a:off x="431" y="2627"/>
              <a:ext cx="2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b="0">
                  <a:solidFill>
                    <a:schemeClr val="accent1"/>
                  </a:solidFill>
                  <a:latin typeface="Comic Sans MS" pitchFamily="66" charset="0"/>
                </a:rPr>
                <a:t>A</a:t>
              </a:r>
              <a:endParaRPr lang="en-US" altLang="el-GR" b="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75802" name="Text Box 34"/>
            <p:cNvSpPr txBox="1">
              <a:spLocks noChangeArrowheads="1"/>
            </p:cNvSpPr>
            <p:nvPr/>
          </p:nvSpPr>
          <p:spPr bwMode="auto">
            <a:xfrm>
              <a:off x="620" y="3269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b="0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 altLang="el-GR" b="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75803" name="Rectangle 35"/>
            <p:cNvSpPr>
              <a:spLocks noChangeArrowheads="1"/>
            </p:cNvSpPr>
            <p:nvPr/>
          </p:nvSpPr>
          <p:spPr bwMode="auto">
            <a:xfrm>
              <a:off x="2382" y="3012"/>
              <a:ext cx="101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grpSp>
          <p:nvGrpSpPr>
            <p:cNvPr id="75804" name="Group 36"/>
            <p:cNvGrpSpPr>
              <a:grpSpLocks/>
            </p:cNvGrpSpPr>
            <p:nvPr/>
          </p:nvGrpSpPr>
          <p:grpSpPr bwMode="auto">
            <a:xfrm>
              <a:off x="2447" y="2071"/>
              <a:ext cx="3266" cy="935"/>
              <a:chOff x="2259" y="2071"/>
              <a:chExt cx="3012" cy="935"/>
            </a:xfrm>
          </p:grpSpPr>
          <p:sp>
            <p:nvSpPr>
              <p:cNvPr id="75825" name="Text Box 37"/>
              <p:cNvSpPr txBox="1">
                <a:spLocks noChangeArrowheads="1"/>
              </p:cNvSpPr>
              <p:nvPr/>
            </p:nvSpPr>
            <p:spPr bwMode="auto">
              <a:xfrm>
                <a:off x="2602" y="2071"/>
                <a:ext cx="266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sz="2000" b="0"/>
                  <a:t>πακέτο που μεταδίδεται</a:t>
                </a:r>
                <a:r>
                  <a:rPr lang="en-US" altLang="el-GR" sz="2000" b="0"/>
                  <a:t> </a:t>
                </a:r>
                <a:r>
                  <a:rPr lang="en-US" altLang="el-GR" sz="2000" b="0">
                    <a:solidFill>
                      <a:srgbClr val="FF0000"/>
                    </a:solidFill>
                  </a:rPr>
                  <a:t>(</a:t>
                </a:r>
                <a:r>
                  <a:rPr lang="el-GR" altLang="el-GR" sz="2000" b="0">
                    <a:solidFill>
                      <a:srgbClr val="FF0000"/>
                    </a:solidFill>
                  </a:rPr>
                  <a:t>καθυστέρηση</a:t>
                </a:r>
                <a:r>
                  <a:rPr lang="en-US" altLang="el-GR" sz="2000" b="0">
                    <a:solidFill>
                      <a:srgbClr val="FF0000"/>
                    </a:solidFill>
                  </a:rPr>
                  <a:t>)</a:t>
                </a:r>
              </a:p>
            </p:txBody>
          </p:sp>
          <p:sp>
            <p:nvSpPr>
              <p:cNvPr id="75826" name="Line 38"/>
              <p:cNvSpPr>
                <a:spLocks noChangeShapeType="1"/>
              </p:cNvSpPr>
              <p:nvPr/>
            </p:nvSpPr>
            <p:spPr bwMode="auto">
              <a:xfrm rot="10800000" flipV="1">
                <a:off x="2259" y="2294"/>
                <a:ext cx="1059" cy="7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05" name="Group 39"/>
            <p:cNvGrpSpPr>
              <a:grpSpLocks/>
            </p:cNvGrpSpPr>
            <p:nvPr/>
          </p:nvGrpSpPr>
          <p:grpSpPr bwMode="auto">
            <a:xfrm>
              <a:off x="2278" y="3214"/>
              <a:ext cx="2809" cy="507"/>
              <a:chOff x="2103" y="3214"/>
              <a:chExt cx="2590" cy="507"/>
            </a:xfrm>
          </p:grpSpPr>
          <p:sp>
            <p:nvSpPr>
              <p:cNvPr id="75823" name="Text Box 40"/>
              <p:cNvSpPr txBox="1">
                <a:spLocks noChangeArrowheads="1"/>
              </p:cNvSpPr>
              <p:nvPr/>
            </p:nvSpPr>
            <p:spPr bwMode="auto">
              <a:xfrm>
                <a:off x="2530" y="3471"/>
                <a:ext cx="216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sz="2000" b="0"/>
                  <a:t>πακέτα σε ουρά</a:t>
                </a:r>
                <a:r>
                  <a:rPr lang="en-US" altLang="el-GR" sz="2000" b="0">
                    <a:solidFill>
                      <a:srgbClr val="FF0000"/>
                    </a:solidFill>
                  </a:rPr>
                  <a:t> (</a:t>
                </a:r>
                <a:r>
                  <a:rPr lang="el-GR" altLang="el-GR" sz="2000" b="0">
                    <a:solidFill>
                      <a:srgbClr val="FF0000"/>
                    </a:solidFill>
                  </a:rPr>
                  <a:t>καθυστέρηση</a:t>
                </a:r>
                <a:r>
                  <a:rPr lang="en-US" altLang="el-GR" sz="2000" b="0">
                    <a:solidFill>
                      <a:srgbClr val="FF0000"/>
                    </a:solidFill>
                  </a:rPr>
                  <a:t>)</a:t>
                </a:r>
                <a:endParaRPr lang="en-US" altLang="el-GR" sz="2000" b="0"/>
              </a:p>
            </p:txBody>
          </p:sp>
          <p:sp>
            <p:nvSpPr>
              <p:cNvPr id="75824" name="Line 41"/>
              <p:cNvSpPr>
                <a:spLocks noChangeShapeType="1"/>
              </p:cNvSpPr>
              <p:nvPr/>
            </p:nvSpPr>
            <p:spPr bwMode="auto">
              <a:xfrm rot="10800000">
                <a:off x="2103" y="3214"/>
                <a:ext cx="471" cy="4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06" name="Group 42"/>
            <p:cNvGrpSpPr>
              <a:grpSpLocks/>
            </p:cNvGrpSpPr>
            <p:nvPr/>
          </p:nvGrpSpPr>
          <p:grpSpPr bwMode="auto">
            <a:xfrm>
              <a:off x="3946" y="2964"/>
              <a:ext cx="340" cy="75"/>
              <a:chOff x="2208" y="2184"/>
              <a:chExt cx="176" cy="69"/>
            </a:xfrm>
          </p:grpSpPr>
          <p:grpSp>
            <p:nvGrpSpPr>
              <p:cNvPr id="75815" name="Group 43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75820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5821" name="Line 4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5822" name="Line 4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75816" name="Group 47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75817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5818" name="Line 4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5819" name="Line 5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75807" name="Rectangle 51"/>
            <p:cNvSpPr>
              <a:spLocks noChangeArrowheads="1"/>
            </p:cNvSpPr>
            <p:nvPr/>
          </p:nvSpPr>
          <p:spPr bwMode="auto">
            <a:xfrm>
              <a:off x="1142" y="2691"/>
              <a:ext cx="101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5808" name="Line 52"/>
            <p:cNvSpPr>
              <a:spLocks noChangeShapeType="1"/>
            </p:cNvSpPr>
            <p:nvPr/>
          </p:nvSpPr>
          <p:spPr bwMode="auto">
            <a:xfrm>
              <a:off x="1231" y="2758"/>
              <a:ext cx="165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5809" name="Rectangle 53"/>
            <p:cNvSpPr>
              <a:spLocks noChangeArrowheads="1"/>
            </p:cNvSpPr>
            <p:nvPr/>
          </p:nvSpPr>
          <p:spPr bwMode="auto">
            <a:xfrm>
              <a:off x="1327" y="3340"/>
              <a:ext cx="101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5810" name="Rectangle 54"/>
            <p:cNvSpPr>
              <a:spLocks noChangeArrowheads="1"/>
            </p:cNvSpPr>
            <p:nvPr/>
          </p:nvSpPr>
          <p:spPr bwMode="auto">
            <a:xfrm>
              <a:off x="2089" y="3051"/>
              <a:ext cx="100" cy="1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b="0">
                <a:latin typeface="Times New Roman" pitchFamily="18" charset="0"/>
              </a:endParaRPr>
            </a:p>
          </p:txBody>
        </p:sp>
        <p:sp>
          <p:nvSpPr>
            <p:cNvPr id="75811" name="Rectangle 55"/>
            <p:cNvSpPr>
              <a:spLocks noChangeArrowheads="1"/>
            </p:cNvSpPr>
            <p:nvPr/>
          </p:nvSpPr>
          <p:spPr bwMode="auto">
            <a:xfrm>
              <a:off x="1993" y="3051"/>
              <a:ext cx="101" cy="1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b="0">
                <a:latin typeface="Times New Roman" pitchFamily="18" charset="0"/>
              </a:endParaRPr>
            </a:p>
          </p:txBody>
        </p:sp>
        <p:sp>
          <p:nvSpPr>
            <p:cNvPr id="75812" name="Rectangle 56"/>
            <p:cNvSpPr>
              <a:spLocks noChangeArrowheads="1"/>
            </p:cNvSpPr>
            <p:nvPr/>
          </p:nvSpPr>
          <p:spPr bwMode="auto">
            <a:xfrm>
              <a:off x="1898" y="3051"/>
              <a:ext cx="101" cy="1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b="0">
                <a:latin typeface="Times New Roman" pitchFamily="18" charset="0"/>
              </a:endParaRPr>
            </a:p>
          </p:txBody>
        </p:sp>
        <p:sp>
          <p:nvSpPr>
            <p:cNvPr id="75813" name="Line 57"/>
            <p:cNvSpPr>
              <a:spLocks noChangeShapeType="1"/>
            </p:cNvSpPr>
            <p:nvPr/>
          </p:nvSpPr>
          <p:spPr bwMode="auto">
            <a:xfrm rot="10800000" flipH="1">
              <a:off x="1980" y="3190"/>
              <a:ext cx="82" cy="4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5814" name="Text Box 58"/>
            <p:cNvSpPr txBox="1">
              <a:spLocks noChangeArrowheads="1"/>
            </p:cNvSpPr>
            <p:nvPr/>
          </p:nvSpPr>
          <p:spPr bwMode="auto">
            <a:xfrm>
              <a:off x="90" y="3642"/>
              <a:ext cx="579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 b="0"/>
                <a:t>ελεύθερα</a:t>
              </a:r>
              <a:r>
                <a:rPr lang="en-US" altLang="el-GR" sz="2000" b="0"/>
                <a:t> (</a:t>
              </a:r>
              <a:r>
                <a:rPr lang="el-GR" altLang="el-GR" sz="2000" b="0"/>
                <a:t>διαθέσιμα</a:t>
              </a:r>
              <a:r>
                <a:rPr lang="en-US" altLang="el-GR" sz="2000" b="0"/>
                <a:t>) buffers: </a:t>
              </a:r>
              <a:r>
                <a:rPr lang="el-GR" altLang="el-GR" sz="2000" b="0"/>
                <a:t>τα</a:t>
              </a:r>
              <a:r>
                <a:rPr lang="en-US" altLang="el-GR" sz="2000" b="0"/>
                <a:t> </a:t>
              </a:r>
              <a:r>
                <a:rPr lang="el-GR" altLang="el-GR" sz="2000" b="0"/>
                <a:t>πακέτα που φθάνουν</a:t>
              </a:r>
              <a:r>
                <a:rPr lang="en-US" altLang="el-GR" sz="2000" b="0"/>
                <a:t> </a:t>
              </a:r>
              <a:r>
                <a:rPr lang="el-GR" altLang="el-GR" sz="2000" b="0"/>
                <a:t>απορρίπτονται</a:t>
              </a:r>
              <a:r>
                <a:rPr lang="en-US" altLang="el-GR" sz="2000" b="0"/>
                <a:t> </a:t>
              </a:r>
              <a:r>
                <a:rPr lang="en-US" altLang="el-GR" sz="2000" b="0">
                  <a:solidFill>
                    <a:schemeClr val="hlink"/>
                  </a:solidFill>
                </a:rPr>
                <a:t>(</a:t>
              </a:r>
              <a:r>
                <a:rPr lang="el-GR" altLang="el-GR" sz="2000" b="0">
                  <a:solidFill>
                    <a:schemeClr val="hlink"/>
                  </a:solidFill>
                </a:rPr>
                <a:t>απώλεια</a:t>
              </a:r>
              <a:r>
                <a:rPr lang="en-US" altLang="el-GR" sz="2000" b="0">
                  <a:solidFill>
                    <a:schemeClr val="hlink"/>
                  </a:solidFill>
                </a:rPr>
                <a:t>)</a:t>
              </a:r>
              <a:endParaRPr lang="el-GR" altLang="el-GR" sz="2000" b="0">
                <a:solidFill>
                  <a:schemeClr val="hlink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 b="0"/>
                <a:t>αν δεν υπάρχουν διαθέσιμοι </a:t>
              </a:r>
              <a:r>
                <a:rPr lang="en-US" altLang="el-GR" sz="2000" b="0"/>
                <a:t>buffers</a:t>
              </a:r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63" y="266700"/>
            <a:ext cx="7953375" cy="1143000"/>
          </a:xfrm>
        </p:spPr>
        <p:txBody>
          <a:bodyPr/>
          <a:lstStyle/>
          <a:p>
            <a:r>
              <a:rPr lang="el-GR" altLang="el-GR" dirty="0" smtClean="0"/>
              <a:t>Τέσσερις λόγοι για την καθυστέρηση των πακέτων</a:t>
            </a:r>
            <a:endParaRPr lang="en-US" altLang="el-GR" sz="4000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565275"/>
            <a:ext cx="4127500" cy="2098675"/>
          </a:xfrm>
        </p:spPr>
        <p:txBody>
          <a:bodyPr/>
          <a:lstStyle/>
          <a:p>
            <a:r>
              <a:rPr lang="en-US" altLang="el-GR" sz="2400" smtClean="0">
                <a:solidFill>
                  <a:srgbClr val="FF0000"/>
                </a:solidFill>
              </a:rPr>
              <a:t>1.</a:t>
            </a:r>
            <a:r>
              <a:rPr lang="en-US" altLang="el-GR" sz="2000" smtClean="0">
                <a:solidFill>
                  <a:srgbClr val="FF0000"/>
                </a:solidFill>
              </a:rPr>
              <a:t> </a:t>
            </a:r>
            <a:r>
              <a:rPr lang="el-GR" altLang="el-GR" sz="2400" smtClean="0">
                <a:solidFill>
                  <a:srgbClr val="FF0000"/>
                </a:solidFill>
              </a:rPr>
              <a:t>Επεξεργασία στον κόμβο</a:t>
            </a:r>
            <a:r>
              <a:rPr lang="en-US" altLang="el-GR" sz="2400" smtClean="0">
                <a:solidFill>
                  <a:srgbClr val="FF0000"/>
                </a:solidFill>
              </a:rPr>
              <a:t>:</a:t>
            </a:r>
            <a:r>
              <a:rPr lang="en-US" altLang="el-GR" sz="2400" smtClean="0"/>
              <a:t> </a:t>
            </a:r>
          </a:p>
          <a:p>
            <a:pPr lvl="1"/>
            <a:r>
              <a:rPr lang="el-GR" altLang="el-GR" sz="2000" smtClean="0"/>
              <a:t>Έλεγχος για λάθη</a:t>
            </a:r>
            <a:endParaRPr lang="en-US" altLang="el-GR" sz="2000" smtClean="0"/>
          </a:p>
          <a:p>
            <a:pPr lvl="1"/>
            <a:r>
              <a:rPr lang="el-GR" altLang="el-GR" sz="2000" smtClean="0"/>
              <a:t>Προσδιορισμός εξερχόμενου κυκλώματος</a:t>
            </a:r>
            <a:endParaRPr lang="en-US" altLang="el-GR" sz="2000" smtClean="0"/>
          </a:p>
        </p:txBody>
      </p:sp>
      <p:grpSp>
        <p:nvGrpSpPr>
          <p:cNvPr id="76804" name="Group 4"/>
          <p:cNvGrpSpPr>
            <a:grpSpLocks/>
          </p:cNvGrpSpPr>
          <p:nvPr/>
        </p:nvGrpSpPr>
        <p:grpSpPr bwMode="auto">
          <a:xfrm>
            <a:off x="684213" y="3960813"/>
            <a:ext cx="6523037" cy="2209800"/>
            <a:chOff x="431" y="2495"/>
            <a:chExt cx="4109" cy="1392"/>
          </a:xfrm>
        </p:grpSpPr>
        <p:graphicFrame>
          <p:nvGraphicFramePr>
            <p:cNvPr id="76806" name="Object 5"/>
            <p:cNvGraphicFramePr>
              <a:graphicFrameLocks noChangeAspect="1"/>
            </p:cNvGraphicFramePr>
            <p:nvPr/>
          </p:nvGraphicFramePr>
          <p:xfrm>
            <a:off x="886" y="3248"/>
            <a:ext cx="441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931" name="Clip" r:id="rId3" imgW="1307263" imgH="1084139" progId="MS_ClipArt_Gallery.2">
                    <p:embed/>
                  </p:oleObj>
                </mc:Choice>
                <mc:Fallback>
                  <p:oleObj name="Clip" r:id="rId3" imgW="1307263" imgH="1084139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6" y="3248"/>
                          <a:ext cx="441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807" name="Oval 6"/>
            <p:cNvSpPr>
              <a:spLocks noChangeArrowheads="1"/>
            </p:cNvSpPr>
            <p:nvPr/>
          </p:nvSpPr>
          <p:spPr bwMode="auto">
            <a:xfrm>
              <a:off x="1597" y="3096"/>
              <a:ext cx="818" cy="233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6808" name="Rectangle 7"/>
            <p:cNvSpPr>
              <a:spLocks noChangeArrowheads="1"/>
            </p:cNvSpPr>
            <p:nvPr/>
          </p:nvSpPr>
          <p:spPr bwMode="auto">
            <a:xfrm>
              <a:off x="1597" y="3053"/>
              <a:ext cx="818" cy="16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b="0">
                <a:latin typeface="Times New Roman" pitchFamily="18" charset="0"/>
              </a:endParaRPr>
            </a:p>
          </p:txBody>
        </p:sp>
        <p:sp>
          <p:nvSpPr>
            <p:cNvPr id="76809" name="Oval 8"/>
            <p:cNvSpPr>
              <a:spLocks noChangeArrowheads="1"/>
            </p:cNvSpPr>
            <p:nvPr/>
          </p:nvSpPr>
          <p:spPr bwMode="auto">
            <a:xfrm>
              <a:off x="1603" y="2909"/>
              <a:ext cx="818" cy="27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grpSp>
          <p:nvGrpSpPr>
            <p:cNvPr id="76810" name="Group 9"/>
            <p:cNvGrpSpPr>
              <a:grpSpLocks/>
            </p:cNvGrpSpPr>
            <p:nvPr/>
          </p:nvGrpSpPr>
          <p:grpSpPr bwMode="auto">
            <a:xfrm>
              <a:off x="1839" y="2928"/>
              <a:ext cx="340" cy="75"/>
              <a:chOff x="2208" y="2184"/>
              <a:chExt cx="176" cy="69"/>
            </a:xfrm>
          </p:grpSpPr>
          <p:grpSp>
            <p:nvGrpSpPr>
              <p:cNvPr id="76849" name="Group 10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7685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6855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6856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76850" name="Group 14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76851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6852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6853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76811" name="Oval 18"/>
            <p:cNvSpPr>
              <a:spLocks noChangeArrowheads="1"/>
            </p:cNvSpPr>
            <p:nvPr/>
          </p:nvSpPr>
          <p:spPr bwMode="auto">
            <a:xfrm>
              <a:off x="3709" y="3108"/>
              <a:ext cx="818" cy="233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6812" name="Line 19"/>
            <p:cNvSpPr>
              <a:spLocks noChangeShapeType="1"/>
            </p:cNvSpPr>
            <p:nvPr/>
          </p:nvSpPr>
          <p:spPr bwMode="auto">
            <a:xfrm>
              <a:off x="3716" y="3095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6813" name="Rectangle 20"/>
            <p:cNvSpPr>
              <a:spLocks noChangeArrowheads="1"/>
            </p:cNvSpPr>
            <p:nvPr/>
          </p:nvSpPr>
          <p:spPr bwMode="auto">
            <a:xfrm>
              <a:off x="3716" y="3071"/>
              <a:ext cx="818" cy="16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b="0">
                <a:latin typeface="Times New Roman" pitchFamily="18" charset="0"/>
              </a:endParaRPr>
            </a:p>
          </p:txBody>
        </p:sp>
        <p:sp>
          <p:nvSpPr>
            <p:cNvPr id="76814" name="Oval 21"/>
            <p:cNvSpPr>
              <a:spLocks noChangeArrowheads="1"/>
            </p:cNvSpPr>
            <p:nvPr/>
          </p:nvSpPr>
          <p:spPr bwMode="auto">
            <a:xfrm>
              <a:off x="3722" y="2927"/>
              <a:ext cx="818" cy="27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graphicFrame>
          <p:nvGraphicFramePr>
            <p:cNvPr id="76815" name="Object 22"/>
            <p:cNvGraphicFramePr>
              <a:graphicFrameLocks noChangeAspect="1"/>
            </p:cNvGraphicFramePr>
            <p:nvPr/>
          </p:nvGraphicFramePr>
          <p:xfrm>
            <a:off x="671" y="2612"/>
            <a:ext cx="441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932" name="Clip" r:id="rId5" imgW="1307263" imgH="1084139" progId="MS_ClipArt_Gallery.2">
                    <p:embed/>
                  </p:oleObj>
                </mc:Choice>
                <mc:Fallback>
                  <p:oleObj name="Clip" r:id="rId5" imgW="1307263" imgH="1084139" progId="MS_ClipArt_Gallery.2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" y="2612"/>
                          <a:ext cx="441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816" name="Line 23"/>
            <p:cNvSpPr>
              <a:spLocks noChangeShapeType="1"/>
            </p:cNvSpPr>
            <p:nvPr/>
          </p:nvSpPr>
          <p:spPr bwMode="auto">
            <a:xfrm>
              <a:off x="1098" y="2868"/>
              <a:ext cx="3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6817" name="Line 24"/>
            <p:cNvSpPr>
              <a:spLocks noChangeShapeType="1"/>
            </p:cNvSpPr>
            <p:nvPr/>
          </p:nvSpPr>
          <p:spPr bwMode="auto">
            <a:xfrm flipV="1">
              <a:off x="1306" y="3489"/>
              <a:ext cx="134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6818" name="Line 25"/>
            <p:cNvSpPr>
              <a:spLocks noChangeShapeType="1"/>
            </p:cNvSpPr>
            <p:nvPr/>
          </p:nvSpPr>
          <p:spPr bwMode="auto">
            <a:xfrm>
              <a:off x="2411" y="3132"/>
              <a:ext cx="1320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6819" name="Line 26"/>
            <p:cNvSpPr>
              <a:spLocks noChangeShapeType="1"/>
            </p:cNvSpPr>
            <p:nvPr/>
          </p:nvSpPr>
          <p:spPr bwMode="auto">
            <a:xfrm flipH="1">
              <a:off x="1443" y="2862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6820" name="Line 27"/>
            <p:cNvSpPr>
              <a:spLocks noChangeShapeType="1"/>
            </p:cNvSpPr>
            <p:nvPr/>
          </p:nvSpPr>
          <p:spPr bwMode="auto">
            <a:xfrm>
              <a:off x="1449" y="3135"/>
              <a:ext cx="1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6821" name="Rectangle 28"/>
            <p:cNvSpPr>
              <a:spLocks noChangeArrowheads="1"/>
            </p:cNvSpPr>
            <p:nvPr/>
          </p:nvSpPr>
          <p:spPr bwMode="auto">
            <a:xfrm>
              <a:off x="3039" y="3006"/>
              <a:ext cx="100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6822" name="Rectangle 29"/>
            <p:cNvSpPr>
              <a:spLocks noChangeArrowheads="1"/>
            </p:cNvSpPr>
            <p:nvPr/>
          </p:nvSpPr>
          <p:spPr bwMode="auto">
            <a:xfrm>
              <a:off x="2184" y="3051"/>
              <a:ext cx="101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6823" name="Rectangle 30"/>
            <p:cNvSpPr>
              <a:spLocks noChangeArrowheads="1"/>
            </p:cNvSpPr>
            <p:nvPr/>
          </p:nvSpPr>
          <p:spPr bwMode="auto">
            <a:xfrm>
              <a:off x="2294" y="3051"/>
              <a:ext cx="101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6824" name="Rectangle 31"/>
            <p:cNvSpPr>
              <a:spLocks noChangeArrowheads="1"/>
            </p:cNvSpPr>
            <p:nvPr/>
          </p:nvSpPr>
          <p:spPr bwMode="auto">
            <a:xfrm>
              <a:off x="1466" y="2988"/>
              <a:ext cx="100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6825" name="Line 32"/>
            <p:cNvSpPr>
              <a:spLocks noChangeShapeType="1"/>
            </p:cNvSpPr>
            <p:nvPr/>
          </p:nvSpPr>
          <p:spPr bwMode="auto">
            <a:xfrm>
              <a:off x="1586" y="3054"/>
              <a:ext cx="166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6826" name="Line 33"/>
            <p:cNvSpPr>
              <a:spLocks noChangeShapeType="1"/>
            </p:cNvSpPr>
            <p:nvPr/>
          </p:nvSpPr>
          <p:spPr bwMode="auto">
            <a:xfrm flipV="1">
              <a:off x="1358" y="3228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6827" name="Line 34"/>
            <p:cNvSpPr>
              <a:spLocks noChangeShapeType="1"/>
            </p:cNvSpPr>
            <p:nvPr/>
          </p:nvSpPr>
          <p:spPr bwMode="auto">
            <a:xfrm flipV="1">
              <a:off x="3392" y="2880"/>
              <a:ext cx="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6828" name="Text Box 35"/>
            <p:cNvSpPr txBox="1">
              <a:spLocks noChangeArrowheads="1"/>
            </p:cNvSpPr>
            <p:nvPr/>
          </p:nvSpPr>
          <p:spPr bwMode="auto">
            <a:xfrm>
              <a:off x="431" y="2627"/>
              <a:ext cx="2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b="0">
                  <a:solidFill>
                    <a:schemeClr val="accent1"/>
                  </a:solidFill>
                  <a:latin typeface="Comic Sans MS" pitchFamily="66" charset="0"/>
                </a:rPr>
                <a:t>A</a:t>
              </a:r>
              <a:endParaRPr lang="en-US" altLang="el-GR" b="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76829" name="Text Box 36"/>
            <p:cNvSpPr txBox="1">
              <a:spLocks noChangeArrowheads="1"/>
            </p:cNvSpPr>
            <p:nvPr/>
          </p:nvSpPr>
          <p:spPr bwMode="auto">
            <a:xfrm>
              <a:off x="619" y="3269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b="0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 altLang="el-GR" b="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76830" name="Rectangle 37"/>
            <p:cNvSpPr>
              <a:spLocks noChangeArrowheads="1"/>
            </p:cNvSpPr>
            <p:nvPr/>
          </p:nvSpPr>
          <p:spPr bwMode="auto">
            <a:xfrm>
              <a:off x="2382" y="3012"/>
              <a:ext cx="101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6831" name="Text Box 38"/>
            <p:cNvSpPr txBox="1">
              <a:spLocks noChangeArrowheads="1"/>
            </p:cNvSpPr>
            <p:nvPr/>
          </p:nvSpPr>
          <p:spPr bwMode="auto">
            <a:xfrm>
              <a:off x="2776" y="2759"/>
              <a:ext cx="6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800" b="0">
                  <a:solidFill>
                    <a:srgbClr val="FF0000"/>
                  </a:solidFill>
                </a:rPr>
                <a:t>διάδοση</a:t>
              </a:r>
              <a:endParaRPr lang="en-US" altLang="el-GR" sz="1800" b="0"/>
            </a:p>
          </p:txBody>
        </p:sp>
        <p:sp>
          <p:nvSpPr>
            <p:cNvPr id="76832" name="Line 39"/>
            <p:cNvSpPr>
              <a:spLocks noChangeShapeType="1"/>
            </p:cNvSpPr>
            <p:nvPr/>
          </p:nvSpPr>
          <p:spPr bwMode="auto">
            <a:xfrm rot="10800000">
              <a:off x="2480" y="2880"/>
              <a:ext cx="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6833" name="Text Box 40"/>
            <p:cNvSpPr txBox="1">
              <a:spLocks noChangeArrowheads="1"/>
            </p:cNvSpPr>
            <p:nvPr/>
          </p:nvSpPr>
          <p:spPr bwMode="auto">
            <a:xfrm>
              <a:off x="1354" y="2495"/>
              <a:ext cx="7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800" b="0">
                  <a:solidFill>
                    <a:srgbClr val="FF0000"/>
                  </a:solidFill>
                </a:rPr>
                <a:t>μετάδοση</a:t>
              </a:r>
              <a:endParaRPr lang="en-US" altLang="el-GR" sz="1800" b="0"/>
            </a:p>
          </p:txBody>
        </p:sp>
        <p:sp>
          <p:nvSpPr>
            <p:cNvPr id="76834" name="Line 41"/>
            <p:cNvSpPr>
              <a:spLocks noChangeShapeType="1"/>
            </p:cNvSpPr>
            <p:nvPr/>
          </p:nvSpPr>
          <p:spPr bwMode="auto">
            <a:xfrm rot="10800000" flipH="1" flipV="1">
              <a:off x="2086" y="2670"/>
              <a:ext cx="361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6835" name="Text Box 42"/>
            <p:cNvSpPr txBox="1">
              <a:spLocks noChangeArrowheads="1"/>
            </p:cNvSpPr>
            <p:nvPr/>
          </p:nvSpPr>
          <p:spPr bwMode="auto">
            <a:xfrm>
              <a:off x="1414" y="3483"/>
              <a:ext cx="9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800" b="0">
                  <a:solidFill>
                    <a:srgbClr val="FF0000"/>
                  </a:solidFill>
                </a:rPr>
                <a:t>Επεξεργασία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800" b="0">
                  <a:solidFill>
                    <a:srgbClr val="FF0000"/>
                  </a:solidFill>
                </a:rPr>
                <a:t>στον κόμβο</a:t>
              </a:r>
              <a:endParaRPr lang="en-US" altLang="el-GR" sz="1800" b="0"/>
            </a:p>
          </p:txBody>
        </p:sp>
        <p:sp>
          <p:nvSpPr>
            <p:cNvPr id="76836" name="Line 43"/>
            <p:cNvSpPr>
              <a:spLocks noChangeShapeType="1"/>
            </p:cNvSpPr>
            <p:nvPr/>
          </p:nvSpPr>
          <p:spPr bwMode="auto">
            <a:xfrm rot="10800000">
              <a:off x="1615" y="3492"/>
              <a:ext cx="5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6837" name="Line 44"/>
            <p:cNvSpPr>
              <a:spLocks noChangeShapeType="1"/>
            </p:cNvSpPr>
            <p:nvPr/>
          </p:nvSpPr>
          <p:spPr bwMode="auto">
            <a:xfrm rot="10800000" flipV="1">
              <a:off x="2168" y="3342"/>
              <a:ext cx="2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6838" name="Text Box 45"/>
            <p:cNvSpPr txBox="1">
              <a:spLocks noChangeArrowheads="1"/>
            </p:cNvSpPr>
            <p:nvPr/>
          </p:nvSpPr>
          <p:spPr bwMode="auto">
            <a:xfrm>
              <a:off x="2446" y="3623"/>
              <a:ext cx="7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 b="0">
                  <a:solidFill>
                    <a:srgbClr val="FF0000"/>
                  </a:solidFill>
                </a:rPr>
                <a:t>queueing</a:t>
              </a:r>
              <a:endParaRPr lang="en-US" altLang="el-GR" sz="1800" b="0"/>
            </a:p>
          </p:txBody>
        </p:sp>
        <p:sp>
          <p:nvSpPr>
            <p:cNvPr id="76839" name="Line 46"/>
            <p:cNvSpPr>
              <a:spLocks noChangeShapeType="1"/>
            </p:cNvSpPr>
            <p:nvPr/>
          </p:nvSpPr>
          <p:spPr bwMode="auto">
            <a:xfrm rot="10800000">
              <a:off x="2278" y="3342"/>
              <a:ext cx="406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76840" name="Group 47"/>
            <p:cNvGrpSpPr>
              <a:grpSpLocks/>
            </p:cNvGrpSpPr>
            <p:nvPr/>
          </p:nvGrpSpPr>
          <p:grpSpPr bwMode="auto">
            <a:xfrm>
              <a:off x="3945" y="2964"/>
              <a:ext cx="340" cy="75"/>
              <a:chOff x="2208" y="2184"/>
              <a:chExt cx="176" cy="69"/>
            </a:xfrm>
          </p:grpSpPr>
          <p:grpSp>
            <p:nvGrpSpPr>
              <p:cNvPr id="76841" name="Group 48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76846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6847" name="Line 5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6848" name="Line 5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76842" name="Group 52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76843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6844" name="Line 5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6845" name="Line 5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sp>
        <p:nvSpPr>
          <p:cNvPr id="76805" name="Rectangle 56"/>
          <p:cNvSpPr>
            <a:spLocks noChangeArrowheads="1"/>
          </p:cNvSpPr>
          <p:nvPr/>
        </p:nvSpPr>
        <p:spPr bwMode="auto">
          <a:xfrm>
            <a:off x="4799013" y="1522413"/>
            <a:ext cx="43688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defTabSz="762000"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1046163" indent="-360363" defTabSz="76200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l-GR" b="0">
                <a:solidFill>
                  <a:srgbClr val="FF0000"/>
                </a:solidFill>
              </a:rPr>
              <a:t>2.</a:t>
            </a:r>
            <a:r>
              <a:rPr lang="en-US" altLang="el-GR" sz="2000" b="0">
                <a:solidFill>
                  <a:srgbClr val="FF0000"/>
                </a:solidFill>
              </a:rPr>
              <a:t> </a:t>
            </a:r>
            <a:r>
              <a:rPr lang="el-GR" altLang="el-GR" b="0">
                <a:solidFill>
                  <a:srgbClr val="FF0000"/>
                </a:solidFill>
              </a:rPr>
              <a:t>Ουρές αναμονής</a:t>
            </a:r>
            <a:endParaRPr lang="en-US" altLang="el-GR" b="0">
              <a:solidFill>
                <a:srgbClr val="FF0000"/>
              </a:solidFill>
            </a:endParaRPr>
          </a:p>
          <a:p>
            <a:pPr lvl="1"/>
            <a:r>
              <a:rPr lang="el-GR" altLang="el-GR" b="0"/>
              <a:t>Χρόνος αναμονής στο εξερχόμενο κύκλωμα για μετάδοση</a:t>
            </a:r>
            <a:endParaRPr lang="en-US" altLang="el-GR" b="0"/>
          </a:p>
          <a:p>
            <a:pPr lvl="1"/>
            <a:r>
              <a:rPr lang="el-GR" altLang="el-GR" b="0"/>
              <a:t>Εξαρτάται από το επίπεδο </a:t>
            </a:r>
            <a:r>
              <a:rPr lang="el-GR" altLang="el-GR" b="0">
                <a:solidFill>
                  <a:schemeClr val="hlink"/>
                </a:solidFill>
              </a:rPr>
              <a:t>συμφόρησης (</a:t>
            </a:r>
            <a:r>
              <a:rPr lang="en-US" altLang="el-GR" b="0">
                <a:solidFill>
                  <a:schemeClr val="hlink"/>
                </a:solidFill>
              </a:rPr>
              <a:t>congestion)</a:t>
            </a:r>
            <a:r>
              <a:rPr lang="en-US" altLang="el-GR" b="0"/>
              <a:t> </a:t>
            </a:r>
            <a:r>
              <a:rPr lang="el-GR" altLang="el-GR" b="0"/>
              <a:t>του δρομολογητή</a:t>
            </a:r>
            <a:endParaRPr lang="en-US" altLang="el-GR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Αρχιτεκτονική Εφαρμογών σε Δίκτυα Υπολογιστών</a:t>
            </a:r>
            <a:endParaRPr lang="en-US" altLang="el-GR" smtClean="0"/>
          </a:p>
        </p:txBody>
      </p:sp>
      <p:pic>
        <p:nvPicPr>
          <p:cNvPr id="10243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1954213"/>
            <a:ext cx="7859712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1028"/>
          <p:cNvSpPr>
            <a:spLocks noChangeArrowheads="1"/>
          </p:cNvSpPr>
          <p:nvPr/>
        </p:nvSpPr>
        <p:spPr bwMode="auto">
          <a:xfrm>
            <a:off x="1481138" y="4402138"/>
            <a:ext cx="7831137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defTabSz="762000"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40000"/>
              </a:spcBef>
            </a:pPr>
            <a:r>
              <a:rPr lang="el-GR" altLang="el-GR" b="0" dirty="0"/>
              <a:t>Το μοντέλο </a:t>
            </a:r>
            <a:r>
              <a:rPr lang="el-GR" altLang="el-GR" b="0" dirty="0">
                <a:solidFill>
                  <a:schemeClr val="hlink"/>
                </a:solidFill>
              </a:rPr>
              <a:t>πελάτη-εξυπηρετητή (</a:t>
            </a:r>
            <a:r>
              <a:rPr lang="en-US" altLang="el-GR" b="0" dirty="0">
                <a:solidFill>
                  <a:schemeClr val="hlink"/>
                </a:solidFill>
              </a:rPr>
              <a:t>client-server model</a:t>
            </a:r>
            <a:r>
              <a:rPr lang="el-GR" altLang="el-GR" b="0" dirty="0">
                <a:solidFill>
                  <a:schemeClr val="hlink"/>
                </a:solidFill>
              </a:rPr>
              <a:t>)</a:t>
            </a:r>
            <a:r>
              <a:rPr lang="en-US" altLang="el-GR" b="0" dirty="0"/>
              <a:t> </a:t>
            </a:r>
            <a:r>
              <a:rPr lang="el-GR" altLang="el-GR" b="0" dirty="0"/>
              <a:t>είναι ένα διαδεδομένο μοντέλο ανάπτυξης και χρήσης δικτυακών </a:t>
            </a:r>
            <a:r>
              <a:rPr lang="el-GR" altLang="el-GR" b="0" dirty="0" smtClean="0"/>
              <a:t>εφαρμογών</a:t>
            </a:r>
            <a:endParaRPr lang="en-US" altLang="el-GR" b="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86971" y="266700"/>
            <a:ext cx="7949067" cy="1143000"/>
          </a:xfrm>
        </p:spPr>
        <p:txBody>
          <a:bodyPr/>
          <a:lstStyle/>
          <a:p>
            <a:r>
              <a:rPr lang="el-GR" altLang="el-GR" dirty="0" smtClean="0"/>
              <a:t>Καθυστέρηση σε δίκτυα μεταγωγής πακέτου</a:t>
            </a:r>
            <a:endParaRPr lang="en-US" altLang="el-GR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8325" y="1371600"/>
            <a:ext cx="4127500" cy="3090863"/>
          </a:xfrm>
        </p:spPr>
        <p:txBody>
          <a:bodyPr/>
          <a:lstStyle/>
          <a:p>
            <a:pPr>
              <a:lnSpc>
                <a:spcPct val="95000"/>
              </a:lnSpc>
              <a:buFont typeface="Braggadocio"/>
              <a:buNone/>
            </a:pPr>
            <a:r>
              <a:rPr lang="en-US" altLang="el-GR" sz="2400" smtClean="0">
                <a:solidFill>
                  <a:srgbClr val="FF0000"/>
                </a:solidFill>
              </a:rPr>
              <a:t>3. </a:t>
            </a:r>
            <a:r>
              <a:rPr lang="el-GR" altLang="el-GR" sz="2400" smtClean="0">
                <a:solidFill>
                  <a:srgbClr val="FF0000"/>
                </a:solidFill>
              </a:rPr>
              <a:t>Καθυστέρηση Μετάδοσης</a:t>
            </a:r>
            <a:r>
              <a:rPr lang="en-US" altLang="el-GR" sz="2400" smtClean="0">
                <a:solidFill>
                  <a:srgbClr val="FF0000"/>
                </a:solidFill>
              </a:rPr>
              <a:t>:</a:t>
            </a:r>
            <a:endParaRPr lang="en-US" altLang="el-GR" sz="2400" smtClean="0"/>
          </a:p>
          <a:p>
            <a:pPr>
              <a:lnSpc>
                <a:spcPct val="95000"/>
              </a:lnSpc>
            </a:pPr>
            <a:r>
              <a:rPr lang="en-US" altLang="el-GR" sz="2400" smtClean="0"/>
              <a:t>R=link bandwidth (bps)</a:t>
            </a:r>
          </a:p>
          <a:p>
            <a:pPr>
              <a:lnSpc>
                <a:spcPct val="95000"/>
              </a:lnSpc>
            </a:pPr>
            <a:r>
              <a:rPr lang="en-US" altLang="el-GR" sz="2400" smtClean="0"/>
              <a:t>L=</a:t>
            </a:r>
            <a:r>
              <a:rPr lang="el-GR" altLang="el-GR" sz="2400" smtClean="0"/>
              <a:t>μέγεθος πακέτου</a:t>
            </a:r>
            <a:r>
              <a:rPr lang="en-US" altLang="el-GR" sz="2400" smtClean="0"/>
              <a:t> (bits)</a:t>
            </a:r>
          </a:p>
          <a:p>
            <a:pPr>
              <a:lnSpc>
                <a:spcPct val="95000"/>
              </a:lnSpc>
            </a:pPr>
            <a:r>
              <a:rPr lang="el-GR" altLang="el-GR" sz="2400" smtClean="0"/>
              <a:t>χρόνος για την </a:t>
            </a:r>
            <a:r>
              <a:rPr lang="el-GR" altLang="el-GR" sz="2400" smtClean="0">
                <a:solidFill>
                  <a:schemeClr val="hlink"/>
                </a:solidFill>
              </a:rPr>
              <a:t>αποστολή</a:t>
            </a:r>
            <a:r>
              <a:rPr lang="el-GR" altLang="el-GR" sz="2400" smtClean="0"/>
              <a:t> του πακέτου στο κανάλι </a:t>
            </a:r>
            <a:r>
              <a:rPr lang="en-US" altLang="el-GR" sz="2400" smtClean="0"/>
              <a:t>= L/R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49813" y="1362075"/>
            <a:ext cx="4498975" cy="2914650"/>
          </a:xfrm>
        </p:spPr>
        <p:txBody>
          <a:bodyPr/>
          <a:lstStyle/>
          <a:p>
            <a:pPr>
              <a:lnSpc>
                <a:spcPct val="95000"/>
              </a:lnSpc>
              <a:buFont typeface="Braggadocio"/>
              <a:buNone/>
            </a:pPr>
            <a:r>
              <a:rPr lang="en-US" altLang="el-GR" sz="2400" smtClean="0">
                <a:solidFill>
                  <a:srgbClr val="FF0000"/>
                </a:solidFill>
              </a:rPr>
              <a:t>4. </a:t>
            </a:r>
            <a:r>
              <a:rPr lang="el-GR" altLang="el-GR" sz="2400" smtClean="0">
                <a:solidFill>
                  <a:srgbClr val="FF0000"/>
                </a:solidFill>
              </a:rPr>
              <a:t>Καθυστέρηση Διάδοσης</a:t>
            </a:r>
            <a:r>
              <a:rPr lang="en-US" altLang="el-GR" sz="240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el-GR" sz="2400" smtClean="0"/>
              <a:t>d = </a:t>
            </a:r>
            <a:r>
              <a:rPr lang="el-GR" altLang="el-GR" sz="2400" smtClean="0"/>
              <a:t>μήκος του φυσικού συνδέσμου</a:t>
            </a:r>
            <a:endParaRPr lang="en-US" altLang="el-GR" sz="2400" smtClean="0"/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el-GR" sz="2400" smtClean="0"/>
              <a:t>s = </a:t>
            </a:r>
            <a:r>
              <a:rPr lang="el-GR" altLang="el-GR" sz="2400" smtClean="0">
                <a:solidFill>
                  <a:schemeClr val="hlink"/>
                </a:solidFill>
              </a:rPr>
              <a:t>ταχύτητα διάδοσης</a:t>
            </a:r>
            <a:r>
              <a:rPr lang="el-GR" altLang="el-GR" sz="2400" smtClean="0"/>
              <a:t> στο φυσικό μέσο </a:t>
            </a:r>
            <a:r>
              <a:rPr lang="en-US" altLang="el-GR" sz="2400" smtClean="0"/>
              <a:t>(~2x10</a:t>
            </a:r>
            <a:r>
              <a:rPr lang="en-US" altLang="el-GR" sz="2400" baseline="30000" smtClean="0"/>
              <a:t>8</a:t>
            </a:r>
            <a:r>
              <a:rPr lang="en-US" altLang="el-GR" sz="2400" smtClean="0"/>
              <a:t> m/sec)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l-GR" altLang="el-GR" sz="2400" smtClean="0"/>
              <a:t>καθυστέρηση διάδοσης</a:t>
            </a:r>
            <a:r>
              <a:rPr lang="en-US" altLang="el-GR" sz="2400" smtClean="0"/>
              <a:t> = d/s</a:t>
            </a:r>
          </a:p>
        </p:txBody>
      </p:sp>
      <p:grpSp>
        <p:nvGrpSpPr>
          <p:cNvPr id="77829" name="Group 5"/>
          <p:cNvGrpSpPr>
            <a:grpSpLocks/>
          </p:cNvGrpSpPr>
          <p:nvPr/>
        </p:nvGrpSpPr>
        <p:grpSpPr bwMode="auto">
          <a:xfrm>
            <a:off x="1233488" y="4416425"/>
            <a:ext cx="6523037" cy="2174875"/>
            <a:chOff x="494" y="2702"/>
            <a:chExt cx="3793" cy="1370"/>
          </a:xfrm>
        </p:grpSpPr>
        <p:graphicFrame>
          <p:nvGraphicFramePr>
            <p:cNvPr id="77833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958" name="Clip" r:id="rId3" imgW="1307263" imgH="1084139" progId="MS_ClipArt_Gallery.2">
                    <p:embed/>
                  </p:oleObj>
                </mc:Choice>
                <mc:Fallback>
                  <p:oleObj name="Clip" r:id="rId3" imgW="1307263" imgH="1084139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3452"/>
                          <a:ext cx="40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834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7835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b="0">
                <a:latin typeface="Times New Roman" pitchFamily="18" charset="0"/>
              </a:endParaRPr>
            </a:p>
          </p:txBody>
        </p:sp>
        <p:sp>
          <p:nvSpPr>
            <p:cNvPr id="77836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grpSp>
          <p:nvGrpSpPr>
            <p:cNvPr id="77837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77876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77881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7882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7883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77877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7787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7879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7880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77838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7839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7840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b="0">
                <a:latin typeface="Times New Roman" pitchFamily="18" charset="0"/>
              </a:endParaRPr>
            </a:p>
          </p:txBody>
        </p:sp>
        <p:sp>
          <p:nvSpPr>
            <p:cNvPr id="77841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graphicFrame>
          <p:nvGraphicFramePr>
            <p:cNvPr id="77842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959" name="Clip" r:id="rId5" imgW="1307263" imgH="1084139" progId="MS_ClipArt_Gallery.2">
                    <p:embed/>
                  </p:oleObj>
                </mc:Choice>
                <mc:Fallback>
                  <p:oleObj name="Clip" r:id="rId5" imgW="1307263" imgH="1084139" progId="MS_ClipArt_Gallery.2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" y="2816"/>
                          <a:ext cx="40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843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7844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7845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7846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7847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7848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7849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7850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7851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7852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7853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7854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7855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b="0">
                  <a:solidFill>
                    <a:schemeClr val="accent1"/>
                  </a:solidFill>
                  <a:latin typeface="Comic Sans MS" pitchFamily="66" charset="0"/>
                </a:rPr>
                <a:t>A</a:t>
              </a:r>
              <a:endParaRPr lang="en-US" altLang="el-GR" b="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77856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b="0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 altLang="el-GR" b="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77857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7858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5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800" b="0">
                  <a:solidFill>
                    <a:srgbClr val="FF0000"/>
                  </a:solidFill>
                  <a:latin typeface="Comic Sans MS" pitchFamily="66" charset="0"/>
                </a:rPr>
                <a:t>διάδοση</a:t>
              </a:r>
              <a:endParaRPr lang="en-US" altLang="el-GR" sz="1800" b="0">
                <a:latin typeface="Times New Roman" pitchFamily="18" charset="0"/>
              </a:endParaRPr>
            </a:p>
          </p:txBody>
        </p:sp>
        <p:sp>
          <p:nvSpPr>
            <p:cNvPr id="77859" name="Line 40"/>
            <p:cNvSpPr>
              <a:spLocks noChangeShapeType="1"/>
            </p:cNvSpPr>
            <p:nvPr/>
          </p:nvSpPr>
          <p:spPr bwMode="auto">
            <a:xfrm rot="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7860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65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800" b="0">
                  <a:solidFill>
                    <a:srgbClr val="FF0000"/>
                  </a:solidFill>
                  <a:latin typeface="Comic Sans MS" pitchFamily="66" charset="0"/>
                </a:rPr>
                <a:t>μετάδοση</a:t>
              </a:r>
              <a:endParaRPr lang="en-US" altLang="el-GR" sz="1800" b="0">
                <a:latin typeface="Times New Roman" pitchFamily="18" charset="0"/>
              </a:endParaRPr>
            </a:p>
          </p:txBody>
        </p:sp>
        <p:sp>
          <p:nvSpPr>
            <p:cNvPr id="77861" name="Line 42"/>
            <p:cNvSpPr>
              <a:spLocks noChangeShapeType="1"/>
            </p:cNvSpPr>
            <p:nvPr/>
          </p:nvSpPr>
          <p:spPr bwMode="auto">
            <a:xfrm rot="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7862" name="Text Box 43"/>
            <p:cNvSpPr txBox="1">
              <a:spLocks noChangeArrowheads="1"/>
            </p:cNvSpPr>
            <p:nvPr/>
          </p:nvSpPr>
          <p:spPr bwMode="auto">
            <a:xfrm>
              <a:off x="1409" y="3668"/>
              <a:ext cx="85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800" b="0">
                  <a:solidFill>
                    <a:srgbClr val="FF0000"/>
                  </a:solidFill>
                  <a:latin typeface="Comic Sans MS" pitchFamily="66" charset="0"/>
                </a:rPr>
                <a:t>Επεξεργασία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800" b="0">
                  <a:solidFill>
                    <a:srgbClr val="FF0000"/>
                  </a:solidFill>
                  <a:latin typeface="Comic Sans MS" pitchFamily="66" charset="0"/>
                </a:rPr>
                <a:t>στον κόμβο</a:t>
              </a:r>
              <a:endParaRPr lang="en-US" altLang="el-GR" sz="1800" b="0">
                <a:latin typeface="Times New Roman" pitchFamily="18" charset="0"/>
              </a:endParaRPr>
            </a:p>
          </p:txBody>
        </p:sp>
        <p:sp>
          <p:nvSpPr>
            <p:cNvPr id="77863" name="Line 44"/>
            <p:cNvSpPr>
              <a:spLocks noChangeShapeType="1"/>
            </p:cNvSpPr>
            <p:nvPr/>
          </p:nvSpPr>
          <p:spPr bwMode="auto">
            <a:xfrm rot="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7864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7865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11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800" b="0">
                  <a:solidFill>
                    <a:srgbClr val="FF0000"/>
                  </a:solidFill>
                  <a:latin typeface="Comic Sans MS" pitchFamily="66" charset="0"/>
                </a:rPr>
                <a:t>αναμονή σε ουρές</a:t>
              </a:r>
              <a:endParaRPr lang="en-US" altLang="el-GR" sz="1800" b="0">
                <a:latin typeface="Times New Roman" pitchFamily="18" charset="0"/>
              </a:endParaRPr>
            </a:p>
          </p:txBody>
        </p:sp>
        <p:sp>
          <p:nvSpPr>
            <p:cNvPr id="77866" name="Line 47"/>
            <p:cNvSpPr>
              <a:spLocks noChangeShapeType="1"/>
            </p:cNvSpPr>
            <p:nvPr/>
          </p:nvSpPr>
          <p:spPr bwMode="auto">
            <a:xfrm rot="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77867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77868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77873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7874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7875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77869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77870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7871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7872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grpSp>
        <p:nvGrpSpPr>
          <p:cNvPr id="77830" name="Group 57"/>
          <p:cNvGrpSpPr>
            <a:grpSpLocks/>
          </p:cNvGrpSpPr>
          <p:nvPr/>
        </p:nvGrpSpPr>
        <p:grpSpPr bwMode="auto">
          <a:xfrm>
            <a:off x="5373688" y="4043363"/>
            <a:ext cx="4083050" cy="876300"/>
            <a:chOff x="3044" y="2394"/>
            <a:chExt cx="2594" cy="552"/>
          </a:xfrm>
        </p:grpSpPr>
        <p:sp>
          <p:nvSpPr>
            <p:cNvPr id="77831" name="Rectangle 58"/>
            <p:cNvSpPr>
              <a:spLocks noChangeArrowheads="1"/>
            </p:cNvSpPr>
            <p:nvPr/>
          </p:nvSpPr>
          <p:spPr bwMode="auto">
            <a:xfrm>
              <a:off x="3044" y="2410"/>
              <a:ext cx="2594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71500" indent="-571500" defTabSz="762000"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Font typeface="Braggadocio"/>
                <a:buNone/>
              </a:pPr>
              <a:r>
                <a:rPr lang="el-GR" altLang="el-GR" sz="2000" b="0">
                  <a:solidFill>
                    <a:srgbClr val="FF0000"/>
                  </a:solidFill>
                </a:rPr>
                <a:t>Σημείωση</a:t>
              </a:r>
              <a:r>
                <a:rPr lang="en-US" altLang="el-GR" sz="2000" b="0">
                  <a:solidFill>
                    <a:srgbClr val="FF0000"/>
                  </a:solidFill>
                </a:rPr>
                <a:t>: </a:t>
              </a:r>
              <a:r>
                <a:rPr lang="el-GR" altLang="el-GR" sz="2000" b="0"/>
                <a:t>το</a:t>
              </a:r>
              <a:r>
                <a:rPr lang="en-US" altLang="el-GR" sz="2000" b="0"/>
                <a:t> s </a:t>
              </a:r>
              <a:r>
                <a:rPr lang="el-GR" altLang="el-GR" sz="2000" b="0"/>
                <a:t>και το </a:t>
              </a:r>
              <a:r>
                <a:rPr lang="en-US" altLang="el-GR" sz="2000" b="0"/>
                <a:t>R </a:t>
              </a:r>
              <a:r>
                <a:rPr lang="el-GR" altLang="el-GR" sz="2000" b="0"/>
                <a:t>είναι πολύ διαφορετικές ποσότητες</a:t>
              </a:r>
              <a:r>
                <a:rPr lang="en-US" altLang="el-GR" sz="2000" b="0"/>
                <a:t>!</a:t>
              </a:r>
            </a:p>
          </p:txBody>
        </p:sp>
        <p:sp>
          <p:nvSpPr>
            <p:cNvPr id="77832" name="Rectangle 59"/>
            <p:cNvSpPr>
              <a:spLocks noChangeArrowheads="1"/>
            </p:cNvSpPr>
            <p:nvPr/>
          </p:nvSpPr>
          <p:spPr bwMode="auto">
            <a:xfrm>
              <a:off x="3055" y="2394"/>
              <a:ext cx="2509" cy="552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23385" y="159656"/>
            <a:ext cx="8061866" cy="983343"/>
          </a:xfrm>
        </p:spPr>
        <p:txBody>
          <a:bodyPr/>
          <a:lstStyle/>
          <a:p>
            <a:r>
              <a:rPr lang="el-GR" altLang="el-GR" dirty="0" smtClean="0"/>
              <a:t>Παράδειγμα: Καραβάνι Αυτοκινήτων</a:t>
            </a:r>
            <a:endParaRPr lang="en-US" altLang="el-GR" dirty="0" smtClean="0"/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3213" y="2679700"/>
            <a:ext cx="4705350" cy="3506788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l-GR" altLang="el-GR" sz="2000" smtClean="0"/>
              <a:t>Τα αυτοκίνητα </a:t>
            </a:r>
            <a:r>
              <a:rPr lang="en-US" altLang="el-GR" sz="2000" smtClean="0"/>
              <a:t>“</a:t>
            </a:r>
            <a:r>
              <a:rPr lang="el-GR" altLang="el-GR" sz="2000" smtClean="0"/>
              <a:t>διαδίδονται</a:t>
            </a:r>
            <a:r>
              <a:rPr lang="en-US" altLang="el-GR" sz="2000" smtClean="0"/>
              <a:t>”</a:t>
            </a:r>
            <a:r>
              <a:rPr lang="el-GR" altLang="el-GR" sz="2000" smtClean="0"/>
              <a:t> με </a:t>
            </a:r>
            <a:r>
              <a:rPr lang="en-US" altLang="el-GR" sz="2000" smtClean="0"/>
              <a:t>100 km/hr</a:t>
            </a:r>
          </a:p>
          <a:p>
            <a:pPr>
              <a:lnSpc>
                <a:spcPct val="95000"/>
              </a:lnSpc>
            </a:pPr>
            <a:r>
              <a:rPr lang="el-GR" altLang="el-GR" sz="2000" smtClean="0"/>
              <a:t>Ο σταθμός διοδίων χρειάζεται </a:t>
            </a:r>
            <a:r>
              <a:rPr lang="en-US" altLang="el-GR" sz="2000" smtClean="0"/>
              <a:t>12 sec </a:t>
            </a:r>
            <a:r>
              <a:rPr lang="el-GR" altLang="el-GR" sz="2000" smtClean="0"/>
              <a:t>να εξυπηρετήσει ένα αυτοκίνητο</a:t>
            </a:r>
            <a:r>
              <a:rPr lang="en-US" altLang="el-GR" sz="2000" smtClean="0"/>
              <a:t> </a:t>
            </a:r>
            <a:r>
              <a:rPr lang="en-US" altLang="el-GR" sz="2000" smtClean="0">
                <a:solidFill>
                  <a:schemeClr val="hlink"/>
                </a:solidFill>
              </a:rPr>
              <a:t>(transmission time/bit)</a:t>
            </a:r>
          </a:p>
          <a:p>
            <a:pPr>
              <a:lnSpc>
                <a:spcPct val="95000"/>
              </a:lnSpc>
            </a:pPr>
            <a:r>
              <a:rPr lang="el-GR" altLang="el-GR" sz="2000" smtClean="0"/>
              <a:t>Αυτοκίνητο </a:t>
            </a:r>
            <a:r>
              <a:rPr lang="en-US" altLang="el-GR" sz="2000" smtClean="0"/>
              <a:t>~</a:t>
            </a:r>
            <a:r>
              <a:rPr lang="el-GR" altLang="el-GR" sz="2000" smtClean="0"/>
              <a:t> </a:t>
            </a:r>
            <a:r>
              <a:rPr lang="en-US" altLang="el-GR" sz="2000" smtClean="0"/>
              <a:t>bit</a:t>
            </a:r>
            <a:r>
              <a:rPr lang="el-GR" altLang="el-GR" sz="2000" smtClean="0"/>
              <a:t>,</a:t>
            </a:r>
            <a:r>
              <a:rPr lang="en-US" altLang="el-GR" sz="2000" smtClean="0"/>
              <a:t> </a:t>
            </a:r>
            <a:r>
              <a:rPr lang="el-GR" altLang="el-GR" sz="2000" smtClean="0"/>
              <a:t>καραβάνι</a:t>
            </a:r>
            <a:r>
              <a:rPr lang="en-US" altLang="el-GR" sz="2000" smtClean="0"/>
              <a:t> ~ </a:t>
            </a:r>
            <a:r>
              <a:rPr lang="el-GR" altLang="el-GR" sz="2000" smtClean="0"/>
              <a:t>πακέτο</a:t>
            </a:r>
            <a:endParaRPr lang="en-US" altLang="el-GR" sz="2000" smtClean="0"/>
          </a:p>
          <a:p>
            <a:pPr>
              <a:lnSpc>
                <a:spcPct val="95000"/>
              </a:lnSpc>
            </a:pPr>
            <a:r>
              <a:rPr lang="el-GR" altLang="el-GR" sz="2000" smtClean="0">
                <a:solidFill>
                  <a:srgbClr val="FF0000"/>
                </a:solidFill>
              </a:rPr>
              <a:t>Ερώτηση</a:t>
            </a:r>
            <a:r>
              <a:rPr lang="en-US" altLang="el-GR" sz="2000" smtClean="0">
                <a:solidFill>
                  <a:srgbClr val="FF0000"/>
                </a:solidFill>
              </a:rPr>
              <a:t>: </a:t>
            </a:r>
            <a:r>
              <a:rPr lang="el-GR" altLang="el-GR" sz="2000" smtClean="0">
                <a:solidFill>
                  <a:srgbClr val="FF0000"/>
                </a:solidFill>
              </a:rPr>
              <a:t>πόσος χρόνος χρειάζεται μέχρι το καραβάνι να φτάσει πριν το δεύτερο σταθμό διοδίων;</a:t>
            </a:r>
            <a:endParaRPr lang="en-US" altLang="el-GR" sz="2000" smtClean="0"/>
          </a:p>
        </p:txBody>
      </p:sp>
      <p:sp>
        <p:nvSpPr>
          <p:cNvPr id="522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35563" y="2632075"/>
            <a:ext cx="4508500" cy="33655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l-GR" altLang="el-GR" sz="2000" smtClean="0"/>
              <a:t>Χρόνος να περάσει όλο το καραβάνι από το σταθμό διοδίων στο δρόμο</a:t>
            </a:r>
            <a:r>
              <a:rPr lang="en-US" altLang="el-GR" sz="2000" smtClean="0"/>
              <a:t> = 12*10 = 120 sec</a:t>
            </a:r>
          </a:p>
          <a:p>
            <a:pPr>
              <a:lnSpc>
                <a:spcPct val="95000"/>
              </a:lnSpc>
            </a:pPr>
            <a:r>
              <a:rPr lang="el-GR" altLang="el-GR" sz="2000" smtClean="0"/>
              <a:t>Χρόνος για το τελευταίο αυτοκίνητο να διαδοθεί από τον πρώτο στο δεύτερο σταθμό διοδίων</a:t>
            </a:r>
            <a:r>
              <a:rPr lang="en-US" altLang="el-GR" sz="2000" smtClean="0"/>
              <a:t>: 100km/(100km/hr)= 1 hr</a:t>
            </a:r>
          </a:p>
          <a:p>
            <a:pPr>
              <a:lnSpc>
                <a:spcPct val="95000"/>
              </a:lnSpc>
            </a:pPr>
            <a:r>
              <a:rPr lang="el-GR" altLang="el-GR" sz="2000" smtClean="0">
                <a:solidFill>
                  <a:srgbClr val="FF0000"/>
                </a:solidFill>
              </a:rPr>
              <a:t>Απάντηση</a:t>
            </a:r>
            <a:r>
              <a:rPr lang="en-US" altLang="el-GR" sz="2000" smtClean="0">
                <a:solidFill>
                  <a:srgbClr val="FF0000"/>
                </a:solidFill>
              </a:rPr>
              <a:t>: 62 minutes</a:t>
            </a:r>
            <a:endParaRPr lang="en-US" altLang="el-GR" sz="2000" smtClean="0"/>
          </a:p>
        </p:txBody>
      </p:sp>
      <p:grpSp>
        <p:nvGrpSpPr>
          <p:cNvPr id="78853" name="Group 5"/>
          <p:cNvGrpSpPr>
            <a:grpSpLocks/>
          </p:cNvGrpSpPr>
          <p:nvPr/>
        </p:nvGrpSpPr>
        <p:grpSpPr bwMode="auto">
          <a:xfrm>
            <a:off x="5964238" y="1239838"/>
            <a:ext cx="1122362" cy="1392237"/>
            <a:chOff x="1290" y="938"/>
            <a:chExt cx="653" cy="877"/>
          </a:xfrm>
        </p:grpSpPr>
        <p:sp>
          <p:nvSpPr>
            <p:cNvPr id="78883" name="Rectangle 6"/>
            <p:cNvSpPr>
              <a:spLocks noChangeArrowheads="1"/>
            </p:cNvSpPr>
            <p:nvPr/>
          </p:nvSpPr>
          <p:spPr bwMode="auto">
            <a:xfrm>
              <a:off x="1568" y="938"/>
              <a:ext cx="47" cy="4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8884" name="Text Box 7"/>
            <p:cNvSpPr txBox="1">
              <a:spLocks noChangeArrowheads="1"/>
            </p:cNvSpPr>
            <p:nvPr/>
          </p:nvSpPr>
          <p:spPr bwMode="auto">
            <a:xfrm>
              <a:off x="1290" y="1373"/>
              <a:ext cx="65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 b="0">
                  <a:latin typeface="Comic Sans MS" pitchFamily="66" charset="0"/>
                </a:rPr>
                <a:t>σταθμός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 b="0">
                  <a:latin typeface="Comic Sans MS" pitchFamily="66" charset="0"/>
                </a:rPr>
                <a:t>διοδίων</a:t>
              </a:r>
              <a:endParaRPr lang="en-US" altLang="el-GR" sz="2000" b="0">
                <a:latin typeface="Comic Sans MS" pitchFamily="66" charset="0"/>
              </a:endParaRPr>
            </a:p>
          </p:txBody>
        </p:sp>
      </p:grpSp>
      <p:grpSp>
        <p:nvGrpSpPr>
          <p:cNvPr id="78854" name="Group 8"/>
          <p:cNvGrpSpPr>
            <a:grpSpLocks/>
          </p:cNvGrpSpPr>
          <p:nvPr/>
        </p:nvGrpSpPr>
        <p:grpSpPr bwMode="auto">
          <a:xfrm>
            <a:off x="2874963" y="1239838"/>
            <a:ext cx="1122362" cy="1392237"/>
            <a:chOff x="1291" y="938"/>
            <a:chExt cx="652" cy="877"/>
          </a:xfrm>
        </p:grpSpPr>
        <p:sp>
          <p:nvSpPr>
            <p:cNvPr id="78881" name="Rectangle 9"/>
            <p:cNvSpPr>
              <a:spLocks noChangeArrowheads="1"/>
            </p:cNvSpPr>
            <p:nvPr/>
          </p:nvSpPr>
          <p:spPr bwMode="auto">
            <a:xfrm>
              <a:off x="1568" y="938"/>
              <a:ext cx="47" cy="4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8882" name="Text Box 10"/>
            <p:cNvSpPr txBox="1">
              <a:spLocks noChangeArrowheads="1"/>
            </p:cNvSpPr>
            <p:nvPr/>
          </p:nvSpPr>
          <p:spPr bwMode="auto">
            <a:xfrm>
              <a:off x="1291" y="1373"/>
              <a:ext cx="65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 b="0">
                  <a:latin typeface="Comic Sans MS" pitchFamily="66" charset="0"/>
                </a:rPr>
                <a:t>σταθμός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 b="0">
                  <a:latin typeface="Comic Sans MS" pitchFamily="66" charset="0"/>
                </a:rPr>
                <a:t>διοδίων</a:t>
              </a:r>
              <a:endParaRPr lang="en-US" altLang="el-GR" sz="2000" b="0">
                <a:latin typeface="Comic Sans MS" pitchFamily="66" charset="0"/>
              </a:endParaRPr>
            </a:p>
          </p:txBody>
        </p:sp>
      </p:grpSp>
      <p:grpSp>
        <p:nvGrpSpPr>
          <p:cNvPr id="78855" name="Group 11"/>
          <p:cNvGrpSpPr>
            <a:grpSpLocks/>
          </p:cNvGrpSpPr>
          <p:nvPr/>
        </p:nvGrpSpPr>
        <p:grpSpPr bwMode="auto">
          <a:xfrm>
            <a:off x="303213" y="1501775"/>
            <a:ext cx="317500" cy="244475"/>
            <a:chOff x="469" y="946"/>
            <a:chExt cx="185" cy="154"/>
          </a:xfrm>
        </p:grpSpPr>
        <p:sp>
          <p:nvSpPr>
            <p:cNvPr id="78879" name="Rectangle 12"/>
            <p:cNvSpPr>
              <a:spLocks noChangeArrowheads="1"/>
            </p:cNvSpPr>
            <p:nvPr/>
          </p:nvSpPr>
          <p:spPr bwMode="auto">
            <a:xfrm>
              <a:off x="469" y="1023"/>
              <a:ext cx="185" cy="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8880" name="Rectangle 13"/>
            <p:cNvSpPr>
              <a:spLocks noChangeArrowheads="1"/>
            </p:cNvSpPr>
            <p:nvPr/>
          </p:nvSpPr>
          <p:spPr bwMode="auto">
            <a:xfrm>
              <a:off x="469" y="946"/>
              <a:ext cx="77" cy="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</p:grpSp>
      <p:grpSp>
        <p:nvGrpSpPr>
          <p:cNvPr id="78856" name="Group 14"/>
          <p:cNvGrpSpPr>
            <a:grpSpLocks/>
          </p:cNvGrpSpPr>
          <p:nvPr/>
        </p:nvGrpSpPr>
        <p:grpSpPr bwMode="auto">
          <a:xfrm>
            <a:off x="1989138" y="1501775"/>
            <a:ext cx="319087" cy="244475"/>
            <a:chOff x="469" y="946"/>
            <a:chExt cx="185" cy="154"/>
          </a:xfrm>
        </p:grpSpPr>
        <p:sp>
          <p:nvSpPr>
            <p:cNvPr id="78877" name="Rectangle 15"/>
            <p:cNvSpPr>
              <a:spLocks noChangeArrowheads="1"/>
            </p:cNvSpPr>
            <p:nvPr/>
          </p:nvSpPr>
          <p:spPr bwMode="auto">
            <a:xfrm>
              <a:off x="469" y="1023"/>
              <a:ext cx="185" cy="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8878" name="Rectangle 16"/>
            <p:cNvSpPr>
              <a:spLocks noChangeArrowheads="1"/>
            </p:cNvSpPr>
            <p:nvPr/>
          </p:nvSpPr>
          <p:spPr bwMode="auto">
            <a:xfrm>
              <a:off x="469" y="946"/>
              <a:ext cx="77" cy="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</p:grpSp>
      <p:grpSp>
        <p:nvGrpSpPr>
          <p:cNvPr id="78857" name="Group 17"/>
          <p:cNvGrpSpPr>
            <a:grpSpLocks/>
          </p:cNvGrpSpPr>
          <p:nvPr/>
        </p:nvGrpSpPr>
        <p:grpSpPr bwMode="auto">
          <a:xfrm>
            <a:off x="2484438" y="1501775"/>
            <a:ext cx="319087" cy="244475"/>
            <a:chOff x="469" y="946"/>
            <a:chExt cx="185" cy="154"/>
          </a:xfrm>
        </p:grpSpPr>
        <p:sp>
          <p:nvSpPr>
            <p:cNvPr id="78875" name="Rectangle 18"/>
            <p:cNvSpPr>
              <a:spLocks noChangeArrowheads="1"/>
            </p:cNvSpPr>
            <p:nvPr/>
          </p:nvSpPr>
          <p:spPr bwMode="auto">
            <a:xfrm>
              <a:off x="469" y="1023"/>
              <a:ext cx="185" cy="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8876" name="Rectangle 19"/>
            <p:cNvSpPr>
              <a:spLocks noChangeArrowheads="1"/>
            </p:cNvSpPr>
            <p:nvPr/>
          </p:nvSpPr>
          <p:spPr bwMode="auto">
            <a:xfrm>
              <a:off x="469" y="946"/>
              <a:ext cx="77" cy="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</p:grpSp>
      <p:grpSp>
        <p:nvGrpSpPr>
          <p:cNvPr id="78858" name="Group 20"/>
          <p:cNvGrpSpPr>
            <a:grpSpLocks/>
          </p:cNvGrpSpPr>
          <p:nvPr/>
        </p:nvGrpSpPr>
        <p:grpSpPr bwMode="auto">
          <a:xfrm>
            <a:off x="2963863" y="1501775"/>
            <a:ext cx="317500" cy="244475"/>
            <a:chOff x="469" y="946"/>
            <a:chExt cx="185" cy="154"/>
          </a:xfrm>
        </p:grpSpPr>
        <p:sp>
          <p:nvSpPr>
            <p:cNvPr id="78873" name="Rectangle 21"/>
            <p:cNvSpPr>
              <a:spLocks noChangeArrowheads="1"/>
            </p:cNvSpPr>
            <p:nvPr/>
          </p:nvSpPr>
          <p:spPr bwMode="auto">
            <a:xfrm>
              <a:off x="469" y="1023"/>
              <a:ext cx="185" cy="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8874" name="Rectangle 22"/>
            <p:cNvSpPr>
              <a:spLocks noChangeArrowheads="1"/>
            </p:cNvSpPr>
            <p:nvPr/>
          </p:nvSpPr>
          <p:spPr bwMode="auto">
            <a:xfrm>
              <a:off x="469" y="946"/>
              <a:ext cx="77" cy="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</p:grpSp>
      <p:grpSp>
        <p:nvGrpSpPr>
          <p:cNvPr id="78859" name="Group 23"/>
          <p:cNvGrpSpPr>
            <a:grpSpLocks/>
          </p:cNvGrpSpPr>
          <p:nvPr/>
        </p:nvGrpSpPr>
        <p:grpSpPr bwMode="auto">
          <a:xfrm>
            <a:off x="790575" y="1501775"/>
            <a:ext cx="319088" cy="244475"/>
            <a:chOff x="469" y="946"/>
            <a:chExt cx="185" cy="154"/>
          </a:xfrm>
        </p:grpSpPr>
        <p:sp>
          <p:nvSpPr>
            <p:cNvPr id="78871" name="Rectangle 24"/>
            <p:cNvSpPr>
              <a:spLocks noChangeArrowheads="1"/>
            </p:cNvSpPr>
            <p:nvPr/>
          </p:nvSpPr>
          <p:spPr bwMode="auto">
            <a:xfrm>
              <a:off x="469" y="1023"/>
              <a:ext cx="185" cy="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8872" name="Rectangle 25"/>
            <p:cNvSpPr>
              <a:spLocks noChangeArrowheads="1"/>
            </p:cNvSpPr>
            <p:nvPr/>
          </p:nvSpPr>
          <p:spPr bwMode="auto">
            <a:xfrm>
              <a:off x="469" y="946"/>
              <a:ext cx="77" cy="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</p:grpSp>
      <p:sp>
        <p:nvSpPr>
          <p:cNvPr id="78860" name="Oval 26"/>
          <p:cNvSpPr>
            <a:spLocks noChangeArrowheads="1"/>
          </p:cNvSpPr>
          <p:nvPr/>
        </p:nvSpPr>
        <p:spPr bwMode="auto">
          <a:xfrm>
            <a:off x="1271588" y="1549400"/>
            <a:ext cx="80962" cy="746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latin typeface="Tahoma" pitchFamily="34" charset="0"/>
            </a:endParaRPr>
          </a:p>
        </p:txBody>
      </p:sp>
      <p:sp>
        <p:nvSpPr>
          <p:cNvPr id="78861" name="Oval 27"/>
          <p:cNvSpPr>
            <a:spLocks noChangeArrowheads="1"/>
          </p:cNvSpPr>
          <p:nvPr/>
        </p:nvSpPr>
        <p:spPr bwMode="auto">
          <a:xfrm>
            <a:off x="1436688" y="1549400"/>
            <a:ext cx="80962" cy="746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latin typeface="Tahoma" pitchFamily="34" charset="0"/>
            </a:endParaRPr>
          </a:p>
        </p:txBody>
      </p:sp>
      <p:sp>
        <p:nvSpPr>
          <p:cNvPr id="78862" name="Oval 28"/>
          <p:cNvSpPr>
            <a:spLocks noChangeArrowheads="1"/>
          </p:cNvSpPr>
          <p:nvPr/>
        </p:nvSpPr>
        <p:spPr bwMode="auto">
          <a:xfrm>
            <a:off x="1677988" y="1549400"/>
            <a:ext cx="80962" cy="746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latin typeface="Tahoma" pitchFamily="34" charset="0"/>
            </a:endParaRPr>
          </a:p>
        </p:txBody>
      </p:sp>
      <p:sp>
        <p:nvSpPr>
          <p:cNvPr id="78863" name="AutoShape 29"/>
          <p:cNvSpPr>
            <a:spLocks/>
          </p:cNvSpPr>
          <p:nvPr/>
        </p:nvSpPr>
        <p:spPr bwMode="auto">
          <a:xfrm rot="-5400000">
            <a:off x="1743075" y="373063"/>
            <a:ext cx="79375" cy="2997200"/>
          </a:xfrm>
          <a:prstGeom prst="leftBrace">
            <a:avLst>
              <a:gd name="adj1" fmla="val 314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latin typeface="Tahoma" pitchFamily="34" charset="0"/>
            </a:endParaRPr>
          </a:p>
        </p:txBody>
      </p:sp>
      <p:sp>
        <p:nvSpPr>
          <p:cNvPr id="78864" name="Text Box 30"/>
          <p:cNvSpPr txBox="1">
            <a:spLocks noChangeArrowheads="1"/>
          </p:cNvSpPr>
          <p:nvPr/>
        </p:nvSpPr>
        <p:spPr bwMode="auto">
          <a:xfrm>
            <a:off x="1196975" y="1878013"/>
            <a:ext cx="16049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0">
                <a:latin typeface="Comic Sans MS" pitchFamily="66" charset="0"/>
              </a:rPr>
              <a:t>καραβάνι 10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0">
                <a:latin typeface="Comic Sans MS" pitchFamily="66" charset="0"/>
              </a:rPr>
              <a:t>αυτοκινήτων</a:t>
            </a:r>
            <a:endParaRPr lang="en-US" altLang="el-GR" sz="2000" b="0">
              <a:latin typeface="Times New Roman" pitchFamily="18" charset="0"/>
            </a:endParaRPr>
          </a:p>
        </p:txBody>
      </p:sp>
      <p:sp>
        <p:nvSpPr>
          <p:cNvPr id="78865" name="Line 31"/>
          <p:cNvSpPr>
            <a:spLocks noChangeShapeType="1"/>
          </p:cNvSpPr>
          <p:nvPr/>
        </p:nvSpPr>
        <p:spPr bwMode="auto">
          <a:xfrm flipH="1">
            <a:off x="3432175" y="1549400"/>
            <a:ext cx="893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8866" name="Line 32"/>
          <p:cNvSpPr>
            <a:spLocks noChangeShapeType="1"/>
          </p:cNvSpPr>
          <p:nvPr/>
        </p:nvSpPr>
        <p:spPr bwMode="auto">
          <a:xfrm>
            <a:off x="5494338" y="1549400"/>
            <a:ext cx="93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8867" name="Text Box 33"/>
          <p:cNvSpPr txBox="1">
            <a:spLocks noChangeArrowheads="1"/>
          </p:cNvSpPr>
          <p:nvPr/>
        </p:nvSpPr>
        <p:spPr bwMode="auto">
          <a:xfrm>
            <a:off x="4325938" y="1349375"/>
            <a:ext cx="116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0">
                <a:latin typeface="Comic Sans MS" pitchFamily="66" charset="0"/>
              </a:rPr>
              <a:t>100 km</a:t>
            </a:r>
          </a:p>
        </p:txBody>
      </p:sp>
      <p:sp>
        <p:nvSpPr>
          <p:cNvPr id="78868" name="Line 34"/>
          <p:cNvSpPr>
            <a:spLocks noChangeShapeType="1"/>
          </p:cNvSpPr>
          <p:nvPr/>
        </p:nvSpPr>
        <p:spPr bwMode="auto">
          <a:xfrm flipH="1">
            <a:off x="6523038" y="1549400"/>
            <a:ext cx="100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8869" name="Text Box 35"/>
          <p:cNvSpPr txBox="1">
            <a:spLocks noChangeArrowheads="1"/>
          </p:cNvSpPr>
          <p:nvPr/>
        </p:nvSpPr>
        <p:spPr bwMode="auto">
          <a:xfrm>
            <a:off x="7527925" y="1349375"/>
            <a:ext cx="116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0">
                <a:latin typeface="Comic Sans MS" pitchFamily="66" charset="0"/>
              </a:rPr>
              <a:t>100 km</a:t>
            </a:r>
          </a:p>
        </p:txBody>
      </p:sp>
      <p:sp>
        <p:nvSpPr>
          <p:cNvPr id="78870" name="Line 36"/>
          <p:cNvSpPr>
            <a:spLocks noChangeShapeType="1"/>
          </p:cNvSpPr>
          <p:nvPr/>
        </p:nvSpPr>
        <p:spPr bwMode="auto">
          <a:xfrm>
            <a:off x="8696325" y="1549400"/>
            <a:ext cx="30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2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2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22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22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3" grpId="0" build="p"/>
      <p:bldP spid="522244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50119" y="159656"/>
            <a:ext cx="8035131" cy="983343"/>
          </a:xfrm>
        </p:spPr>
        <p:txBody>
          <a:bodyPr/>
          <a:lstStyle/>
          <a:p>
            <a:r>
              <a:rPr lang="el-GR" altLang="el-GR" dirty="0" smtClean="0"/>
              <a:t>Καραβάνι Αυτοκινήτων (συνέχεια)</a:t>
            </a:r>
            <a:endParaRPr lang="en-US" altLang="el-GR" dirty="0" smtClean="0"/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2860675"/>
            <a:ext cx="4270375" cy="3317875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l-GR" altLang="el-GR" sz="2000" smtClean="0"/>
              <a:t>Τα αυτοκίνητα τώρα διαδίδονται με </a:t>
            </a:r>
            <a:r>
              <a:rPr lang="en-US" altLang="el-GR" sz="2000" smtClean="0"/>
              <a:t>1000 km/hr</a:t>
            </a:r>
          </a:p>
          <a:p>
            <a:pPr>
              <a:lnSpc>
                <a:spcPct val="95000"/>
              </a:lnSpc>
            </a:pPr>
            <a:r>
              <a:rPr lang="el-GR" altLang="el-GR" sz="2000" smtClean="0"/>
              <a:t>Ο σταθμός διοδίων χρειάζεται ένα λεπτό για να εξυπηρετήσει ένα αυτοκίνητο</a:t>
            </a:r>
            <a:endParaRPr lang="en-US" altLang="el-GR" sz="2000" smtClean="0">
              <a:solidFill>
                <a:schemeClr val="accent2"/>
              </a:solidFill>
            </a:endParaRPr>
          </a:p>
          <a:p>
            <a:pPr>
              <a:lnSpc>
                <a:spcPct val="95000"/>
              </a:lnSpc>
            </a:pPr>
            <a:r>
              <a:rPr lang="el-GR" altLang="el-GR" sz="2000" smtClean="0">
                <a:solidFill>
                  <a:schemeClr val="hlink"/>
                </a:solidFill>
              </a:rPr>
              <a:t>Ερώτηση</a:t>
            </a:r>
            <a:r>
              <a:rPr lang="en-US" altLang="el-GR" sz="2000" smtClean="0">
                <a:solidFill>
                  <a:schemeClr val="hlink"/>
                </a:solidFill>
              </a:rPr>
              <a:t>: </a:t>
            </a:r>
            <a:r>
              <a:rPr lang="el-GR" altLang="el-GR" sz="2000" smtClean="0">
                <a:solidFill>
                  <a:schemeClr val="hlink"/>
                </a:solidFill>
              </a:rPr>
              <a:t>Μπορούν να φτάσουν αυτοκίνητα στο δεύτερο σταθμό πριν όλα τα αυτοκίνητα εξυπηρετηθούν στον πρώτο;</a:t>
            </a:r>
            <a:endParaRPr lang="en-US" altLang="el-GR" sz="2000" smtClean="0">
              <a:solidFill>
                <a:schemeClr val="hlink"/>
              </a:solidFill>
            </a:endParaRPr>
          </a:p>
        </p:txBody>
      </p:sp>
      <p:sp>
        <p:nvSpPr>
          <p:cNvPr id="523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0450" y="2876550"/>
            <a:ext cx="4646613" cy="33655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l-GR" altLang="el-GR" sz="2000" smtClean="0">
                <a:solidFill>
                  <a:srgbClr val="FF0000"/>
                </a:solidFill>
              </a:rPr>
              <a:t>Ναι</a:t>
            </a:r>
            <a:r>
              <a:rPr lang="en-US" altLang="el-GR" sz="2000" smtClean="0">
                <a:solidFill>
                  <a:srgbClr val="FF0000"/>
                </a:solidFill>
              </a:rPr>
              <a:t>!</a:t>
            </a:r>
            <a:r>
              <a:rPr lang="en-US" altLang="el-GR" sz="2000" smtClean="0"/>
              <a:t> </a:t>
            </a:r>
            <a:r>
              <a:rPr lang="el-GR" altLang="el-GR" sz="2000" smtClean="0"/>
              <a:t>Μετά από 7 λεπτά</a:t>
            </a:r>
            <a:r>
              <a:rPr lang="en-US" altLang="el-GR" sz="2000" smtClean="0"/>
              <a:t>, </a:t>
            </a:r>
            <a:r>
              <a:rPr lang="el-GR" altLang="el-GR" sz="2000" smtClean="0"/>
              <a:t>το πρώτο αυτοκίνητο είναι στο δεύτερο σταθμό ενώ 3 αυτοκίνητα είναι ακόμα στον πρώτο</a:t>
            </a:r>
            <a:endParaRPr lang="en-US" altLang="el-GR" sz="2000" smtClean="0"/>
          </a:p>
          <a:p>
            <a:pPr>
              <a:lnSpc>
                <a:spcPct val="95000"/>
              </a:lnSpc>
            </a:pPr>
            <a:r>
              <a:rPr lang="el-GR" altLang="el-GR" sz="2000" smtClean="0">
                <a:solidFill>
                  <a:schemeClr val="hlink"/>
                </a:solidFill>
              </a:rPr>
              <a:t>Το πρώτο </a:t>
            </a:r>
            <a:r>
              <a:rPr lang="en-US" altLang="el-GR" sz="2000" smtClean="0">
                <a:solidFill>
                  <a:schemeClr val="hlink"/>
                </a:solidFill>
              </a:rPr>
              <a:t>bit </a:t>
            </a:r>
            <a:r>
              <a:rPr lang="el-GR" altLang="el-GR" sz="2000" smtClean="0">
                <a:solidFill>
                  <a:schemeClr val="hlink"/>
                </a:solidFill>
              </a:rPr>
              <a:t>του πακέτου μπορεί να φτάσει στο δεύτερο δρομολογητή πριν το πακέτο μεταδοθεί πλήρως από τον πρώτο δρομολογητή</a:t>
            </a:r>
            <a:r>
              <a:rPr lang="en-US" altLang="el-GR" sz="2000" smtClean="0">
                <a:solidFill>
                  <a:schemeClr val="hlink"/>
                </a:solidFill>
              </a:rPr>
              <a:t>!</a:t>
            </a:r>
          </a:p>
        </p:txBody>
      </p:sp>
      <p:grpSp>
        <p:nvGrpSpPr>
          <p:cNvPr id="79877" name="Group 5"/>
          <p:cNvGrpSpPr>
            <a:grpSpLocks/>
          </p:cNvGrpSpPr>
          <p:nvPr/>
        </p:nvGrpSpPr>
        <p:grpSpPr bwMode="auto">
          <a:xfrm>
            <a:off x="5964238" y="1239838"/>
            <a:ext cx="1122362" cy="1392237"/>
            <a:chOff x="1290" y="938"/>
            <a:chExt cx="653" cy="877"/>
          </a:xfrm>
        </p:grpSpPr>
        <p:sp>
          <p:nvSpPr>
            <p:cNvPr id="79907" name="Rectangle 6"/>
            <p:cNvSpPr>
              <a:spLocks noChangeArrowheads="1"/>
            </p:cNvSpPr>
            <p:nvPr/>
          </p:nvSpPr>
          <p:spPr bwMode="auto">
            <a:xfrm>
              <a:off x="1568" y="938"/>
              <a:ext cx="47" cy="4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9908" name="Text Box 7"/>
            <p:cNvSpPr txBox="1">
              <a:spLocks noChangeArrowheads="1"/>
            </p:cNvSpPr>
            <p:nvPr/>
          </p:nvSpPr>
          <p:spPr bwMode="auto">
            <a:xfrm>
              <a:off x="1290" y="1373"/>
              <a:ext cx="65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 b="0">
                  <a:latin typeface="Comic Sans MS" pitchFamily="66" charset="0"/>
                </a:rPr>
                <a:t>σταθμός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 b="0">
                  <a:latin typeface="Comic Sans MS" pitchFamily="66" charset="0"/>
                </a:rPr>
                <a:t>διοδίων</a:t>
              </a:r>
              <a:endParaRPr lang="en-US" altLang="el-GR" sz="2000" b="0">
                <a:latin typeface="Comic Sans MS" pitchFamily="66" charset="0"/>
              </a:endParaRPr>
            </a:p>
          </p:txBody>
        </p:sp>
      </p:grpSp>
      <p:grpSp>
        <p:nvGrpSpPr>
          <p:cNvPr id="79878" name="Group 8"/>
          <p:cNvGrpSpPr>
            <a:grpSpLocks/>
          </p:cNvGrpSpPr>
          <p:nvPr/>
        </p:nvGrpSpPr>
        <p:grpSpPr bwMode="auto">
          <a:xfrm>
            <a:off x="2874963" y="1239838"/>
            <a:ext cx="1122362" cy="1392237"/>
            <a:chOff x="1291" y="938"/>
            <a:chExt cx="652" cy="877"/>
          </a:xfrm>
        </p:grpSpPr>
        <p:sp>
          <p:nvSpPr>
            <p:cNvPr id="79905" name="Rectangle 9"/>
            <p:cNvSpPr>
              <a:spLocks noChangeArrowheads="1"/>
            </p:cNvSpPr>
            <p:nvPr/>
          </p:nvSpPr>
          <p:spPr bwMode="auto">
            <a:xfrm>
              <a:off x="1568" y="938"/>
              <a:ext cx="47" cy="4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9906" name="Text Box 10"/>
            <p:cNvSpPr txBox="1">
              <a:spLocks noChangeArrowheads="1"/>
            </p:cNvSpPr>
            <p:nvPr/>
          </p:nvSpPr>
          <p:spPr bwMode="auto">
            <a:xfrm>
              <a:off x="1291" y="1373"/>
              <a:ext cx="65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 b="0">
                  <a:latin typeface="Comic Sans MS" pitchFamily="66" charset="0"/>
                </a:rPr>
                <a:t>σταθμός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 b="0">
                  <a:latin typeface="Comic Sans MS" pitchFamily="66" charset="0"/>
                </a:rPr>
                <a:t>διοδίων</a:t>
              </a:r>
              <a:endParaRPr lang="en-US" altLang="el-GR" sz="2000" b="0">
                <a:latin typeface="Comic Sans MS" pitchFamily="66" charset="0"/>
              </a:endParaRPr>
            </a:p>
          </p:txBody>
        </p:sp>
      </p:grpSp>
      <p:grpSp>
        <p:nvGrpSpPr>
          <p:cNvPr id="79879" name="Group 11"/>
          <p:cNvGrpSpPr>
            <a:grpSpLocks/>
          </p:cNvGrpSpPr>
          <p:nvPr/>
        </p:nvGrpSpPr>
        <p:grpSpPr bwMode="auto">
          <a:xfrm>
            <a:off x="303213" y="1501775"/>
            <a:ext cx="317500" cy="244475"/>
            <a:chOff x="469" y="946"/>
            <a:chExt cx="185" cy="154"/>
          </a:xfrm>
        </p:grpSpPr>
        <p:sp>
          <p:nvSpPr>
            <p:cNvPr id="79903" name="Rectangle 12"/>
            <p:cNvSpPr>
              <a:spLocks noChangeArrowheads="1"/>
            </p:cNvSpPr>
            <p:nvPr/>
          </p:nvSpPr>
          <p:spPr bwMode="auto">
            <a:xfrm>
              <a:off x="469" y="1023"/>
              <a:ext cx="185" cy="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9904" name="Rectangle 13"/>
            <p:cNvSpPr>
              <a:spLocks noChangeArrowheads="1"/>
            </p:cNvSpPr>
            <p:nvPr/>
          </p:nvSpPr>
          <p:spPr bwMode="auto">
            <a:xfrm>
              <a:off x="469" y="946"/>
              <a:ext cx="77" cy="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</p:grpSp>
      <p:grpSp>
        <p:nvGrpSpPr>
          <p:cNvPr id="79880" name="Group 14"/>
          <p:cNvGrpSpPr>
            <a:grpSpLocks/>
          </p:cNvGrpSpPr>
          <p:nvPr/>
        </p:nvGrpSpPr>
        <p:grpSpPr bwMode="auto">
          <a:xfrm>
            <a:off x="1989138" y="1501775"/>
            <a:ext cx="319087" cy="244475"/>
            <a:chOff x="469" y="946"/>
            <a:chExt cx="185" cy="154"/>
          </a:xfrm>
        </p:grpSpPr>
        <p:sp>
          <p:nvSpPr>
            <p:cNvPr id="79901" name="Rectangle 15"/>
            <p:cNvSpPr>
              <a:spLocks noChangeArrowheads="1"/>
            </p:cNvSpPr>
            <p:nvPr/>
          </p:nvSpPr>
          <p:spPr bwMode="auto">
            <a:xfrm>
              <a:off x="469" y="1023"/>
              <a:ext cx="185" cy="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9902" name="Rectangle 16"/>
            <p:cNvSpPr>
              <a:spLocks noChangeArrowheads="1"/>
            </p:cNvSpPr>
            <p:nvPr/>
          </p:nvSpPr>
          <p:spPr bwMode="auto">
            <a:xfrm>
              <a:off x="469" y="946"/>
              <a:ext cx="77" cy="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</p:grpSp>
      <p:grpSp>
        <p:nvGrpSpPr>
          <p:cNvPr id="79881" name="Group 17"/>
          <p:cNvGrpSpPr>
            <a:grpSpLocks/>
          </p:cNvGrpSpPr>
          <p:nvPr/>
        </p:nvGrpSpPr>
        <p:grpSpPr bwMode="auto">
          <a:xfrm>
            <a:off x="2484438" y="1501775"/>
            <a:ext cx="319087" cy="244475"/>
            <a:chOff x="469" y="946"/>
            <a:chExt cx="185" cy="154"/>
          </a:xfrm>
        </p:grpSpPr>
        <p:sp>
          <p:nvSpPr>
            <p:cNvPr id="79899" name="Rectangle 18"/>
            <p:cNvSpPr>
              <a:spLocks noChangeArrowheads="1"/>
            </p:cNvSpPr>
            <p:nvPr/>
          </p:nvSpPr>
          <p:spPr bwMode="auto">
            <a:xfrm>
              <a:off x="469" y="1023"/>
              <a:ext cx="185" cy="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9900" name="Rectangle 19"/>
            <p:cNvSpPr>
              <a:spLocks noChangeArrowheads="1"/>
            </p:cNvSpPr>
            <p:nvPr/>
          </p:nvSpPr>
          <p:spPr bwMode="auto">
            <a:xfrm>
              <a:off x="469" y="946"/>
              <a:ext cx="77" cy="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</p:grpSp>
      <p:grpSp>
        <p:nvGrpSpPr>
          <p:cNvPr id="79882" name="Group 20"/>
          <p:cNvGrpSpPr>
            <a:grpSpLocks/>
          </p:cNvGrpSpPr>
          <p:nvPr/>
        </p:nvGrpSpPr>
        <p:grpSpPr bwMode="auto">
          <a:xfrm>
            <a:off x="2963863" y="1501775"/>
            <a:ext cx="317500" cy="244475"/>
            <a:chOff x="469" y="946"/>
            <a:chExt cx="185" cy="154"/>
          </a:xfrm>
        </p:grpSpPr>
        <p:sp>
          <p:nvSpPr>
            <p:cNvPr id="79897" name="Rectangle 21"/>
            <p:cNvSpPr>
              <a:spLocks noChangeArrowheads="1"/>
            </p:cNvSpPr>
            <p:nvPr/>
          </p:nvSpPr>
          <p:spPr bwMode="auto">
            <a:xfrm>
              <a:off x="469" y="1023"/>
              <a:ext cx="185" cy="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9898" name="Rectangle 22"/>
            <p:cNvSpPr>
              <a:spLocks noChangeArrowheads="1"/>
            </p:cNvSpPr>
            <p:nvPr/>
          </p:nvSpPr>
          <p:spPr bwMode="auto">
            <a:xfrm>
              <a:off x="469" y="946"/>
              <a:ext cx="77" cy="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</p:grpSp>
      <p:grpSp>
        <p:nvGrpSpPr>
          <p:cNvPr id="79883" name="Group 23"/>
          <p:cNvGrpSpPr>
            <a:grpSpLocks/>
          </p:cNvGrpSpPr>
          <p:nvPr/>
        </p:nvGrpSpPr>
        <p:grpSpPr bwMode="auto">
          <a:xfrm>
            <a:off x="790575" y="1501775"/>
            <a:ext cx="319088" cy="244475"/>
            <a:chOff x="469" y="946"/>
            <a:chExt cx="185" cy="154"/>
          </a:xfrm>
        </p:grpSpPr>
        <p:sp>
          <p:nvSpPr>
            <p:cNvPr id="79895" name="Rectangle 24"/>
            <p:cNvSpPr>
              <a:spLocks noChangeArrowheads="1"/>
            </p:cNvSpPr>
            <p:nvPr/>
          </p:nvSpPr>
          <p:spPr bwMode="auto">
            <a:xfrm>
              <a:off x="469" y="1023"/>
              <a:ext cx="185" cy="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79896" name="Rectangle 25"/>
            <p:cNvSpPr>
              <a:spLocks noChangeArrowheads="1"/>
            </p:cNvSpPr>
            <p:nvPr/>
          </p:nvSpPr>
          <p:spPr bwMode="auto">
            <a:xfrm>
              <a:off x="469" y="946"/>
              <a:ext cx="77" cy="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</p:grpSp>
      <p:sp>
        <p:nvSpPr>
          <p:cNvPr id="79884" name="Oval 26"/>
          <p:cNvSpPr>
            <a:spLocks noChangeArrowheads="1"/>
          </p:cNvSpPr>
          <p:nvPr/>
        </p:nvSpPr>
        <p:spPr bwMode="auto">
          <a:xfrm>
            <a:off x="1271588" y="1549400"/>
            <a:ext cx="80962" cy="746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latin typeface="Tahoma" pitchFamily="34" charset="0"/>
            </a:endParaRPr>
          </a:p>
        </p:txBody>
      </p:sp>
      <p:sp>
        <p:nvSpPr>
          <p:cNvPr id="79885" name="Oval 27"/>
          <p:cNvSpPr>
            <a:spLocks noChangeArrowheads="1"/>
          </p:cNvSpPr>
          <p:nvPr/>
        </p:nvSpPr>
        <p:spPr bwMode="auto">
          <a:xfrm>
            <a:off x="1436688" y="1549400"/>
            <a:ext cx="80962" cy="746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latin typeface="Tahoma" pitchFamily="34" charset="0"/>
            </a:endParaRPr>
          </a:p>
        </p:txBody>
      </p:sp>
      <p:sp>
        <p:nvSpPr>
          <p:cNvPr id="79886" name="Oval 28"/>
          <p:cNvSpPr>
            <a:spLocks noChangeArrowheads="1"/>
          </p:cNvSpPr>
          <p:nvPr/>
        </p:nvSpPr>
        <p:spPr bwMode="auto">
          <a:xfrm>
            <a:off x="1677988" y="1549400"/>
            <a:ext cx="80962" cy="746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latin typeface="Tahoma" pitchFamily="34" charset="0"/>
            </a:endParaRPr>
          </a:p>
        </p:txBody>
      </p:sp>
      <p:sp>
        <p:nvSpPr>
          <p:cNvPr id="79887" name="AutoShape 29"/>
          <p:cNvSpPr>
            <a:spLocks/>
          </p:cNvSpPr>
          <p:nvPr/>
        </p:nvSpPr>
        <p:spPr bwMode="auto">
          <a:xfrm rot="-5400000">
            <a:off x="1743075" y="373063"/>
            <a:ext cx="79375" cy="2997200"/>
          </a:xfrm>
          <a:prstGeom prst="leftBrace">
            <a:avLst>
              <a:gd name="adj1" fmla="val 314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latin typeface="Tahoma" pitchFamily="34" charset="0"/>
            </a:endParaRPr>
          </a:p>
        </p:txBody>
      </p:sp>
      <p:sp>
        <p:nvSpPr>
          <p:cNvPr id="79888" name="Text Box 30"/>
          <p:cNvSpPr txBox="1">
            <a:spLocks noChangeArrowheads="1"/>
          </p:cNvSpPr>
          <p:nvPr/>
        </p:nvSpPr>
        <p:spPr bwMode="auto">
          <a:xfrm>
            <a:off x="1214438" y="1895475"/>
            <a:ext cx="16049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0">
                <a:latin typeface="Comic Sans MS" pitchFamily="66" charset="0"/>
              </a:rPr>
              <a:t>καραβάνι 10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0">
                <a:latin typeface="Comic Sans MS" pitchFamily="66" charset="0"/>
              </a:rPr>
              <a:t>αυτοκινήτων</a:t>
            </a:r>
            <a:endParaRPr lang="en-US" altLang="el-GR" sz="2000" b="0">
              <a:latin typeface="Times New Roman" pitchFamily="18" charset="0"/>
            </a:endParaRPr>
          </a:p>
        </p:txBody>
      </p:sp>
      <p:sp>
        <p:nvSpPr>
          <p:cNvPr id="79889" name="Line 31"/>
          <p:cNvSpPr>
            <a:spLocks noChangeShapeType="1"/>
          </p:cNvSpPr>
          <p:nvPr/>
        </p:nvSpPr>
        <p:spPr bwMode="auto">
          <a:xfrm flipH="1">
            <a:off x="3432175" y="1549400"/>
            <a:ext cx="893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9890" name="Line 32"/>
          <p:cNvSpPr>
            <a:spLocks noChangeShapeType="1"/>
          </p:cNvSpPr>
          <p:nvPr/>
        </p:nvSpPr>
        <p:spPr bwMode="auto">
          <a:xfrm>
            <a:off x="5494338" y="1549400"/>
            <a:ext cx="93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9891" name="Text Box 33"/>
          <p:cNvSpPr txBox="1">
            <a:spLocks noChangeArrowheads="1"/>
          </p:cNvSpPr>
          <p:nvPr/>
        </p:nvSpPr>
        <p:spPr bwMode="auto">
          <a:xfrm>
            <a:off x="4325938" y="1349375"/>
            <a:ext cx="116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0">
                <a:latin typeface="Comic Sans MS" pitchFamily="66" charset="0"/>
              </a:rPr>
              <a:t>100 km</a:t>
            </a:r>
          </a:p>
        </p:txBody>
      </p:sp>
      <p:sp>
        <p:nvSpPr>
          <p:cNvPr id="79892" name="Line 34"/>
          <p:cNvSpPr>
            <a:spLocks noChangeShapeType="1"/>
          </p:cNvSpPr>
          <p:nvPr/>
        </p:nvSpPr>
        <p:spPr bwMode="auto">
          <a:xfrm flipH="1">
            <a:off x="6523038" y="1549400"/>
            <a:ext cx="100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9893" name="Text Box 35"/>
          <p:cNvSpPr txBox="1">
            <a:spLocks noChangeArrowheads="1"/>
          </p:cNvSpPr>
          <p:nvPr/>
        </p:nvSpPr>
        <p:spPr bwMode="auto">
          <a:xfrm>
            <a:off x="7527925" y="1349375"/>
            <a:ext cx="116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0">
                <a:latin typeface="Comic Sans MS" pitchFamily="66" charset="0"/>
              </a:rPr>
              <a:t>100 km</a:t>
            </a:r>
          </a:p>
        </p:txBody>
      </p:sp>
      <p:sp>
        <p:nvSpPr>
          <p:cNvPr id="79894" name="Line 36"/>
          <p:cNvSpPr>
            <a:spLocks noChangeShapeType="1"/>
          </p:cNvSpPr>
          <p:nvPr/>
        </p:nvSpPr>
        <p:spPr bwMode="auto">
          <a:xfrm>
            <a:off x="8696325" y="1549400"/>
            <a:ext cx="30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23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23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7" grpId="0" build="p"/>
      <p:bldP spid="523268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43429" y="263525"/>
            <a:ext cx="8581571" cy="1143000"/>
          </a:xfrm>
        </p:spPr>
        <p:txBody>
          <a:bodyPr/>
          <a:lstStyle/>
          <a:p>
            <a:r>
              <a:rPr lang="el-GR" altLang="el-GR" dirty="0" smtClean="0"/>
              <a:t>Καθυστέρηση ανά Κόμβο (</a:t>
            </a:r>
            <a:r>
              <a:rPr lang="en-US" altLang="el-GR" dirty="0" smtClean="0"/>
              <a:t>nodal delay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736850"/>
            <a:ext cx="8305800" cy="335915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el-GR" smtClean="0"/>
              <a:t>d</a:t>
            </a:r>
            <a:r>
              <a:rPr lang="en-US" altLang="el-GR" baseline="-25000" smtClean="0"/>
              <a:t>proc</a:t>
            </a:r>
            <a:r>
              <a:rPr lang="en-US" altLang="el-GR" smtClean="0"/>
              <a:t> = </a:t>
            </a:r>
            <a:r>
              <a:rPr lang="el-GR" altLang="el-GR" smtClean="0"/>
              <a:t>καθυστέρηση επεξεργασίας</a:t>
            </a:r>
            <a:endParaRPr lang="en-US" altLang="el-GR" smtClean="0"/>
          </a:p>
          <a:p>
            <a:pPr lvl="1">
              <a:lnSpc>
                <a:spcPct val="75000"/>
              </a:lnSpc>
            </a:pPr>
            <a:r>
              <a:rPr lang="el-GR" altLang="el-GR" smtClean="0"/>
              <a:t>συνήθως λίγα μ</a:t>
            </a:r>
            <a:r>
              <a:rPr lang="en-US" altLang="el-GR" smtClean="0"/>
              <a:t>secs </a:t>
            </a:r>
            <a:r>
              <a:rPr lang="el-GR" altLang="el-GR" smtClean="0"/>
              <a:t>ή λιγότερο</a:t>
            </a:r>
            <a:endParaRPr lang="en-US" altLang="el-GR" smtClean="0"/>
          </a:p>
          <a:p>
            <a:pPr>
              <a:lnSpc>
                <a:spcPct val="75000"/>
              </a:lnSpc>
            </a:pPr>
            <a:r>
              <a:rPr lang="en-US" altLang="el-GR" smtClean="0"/>
              <a:t>d</a:t>
            </a:r>
            <a:r>
              <a:rPr lang="en-US" altLang="el-GR" baseline="-25000" smtClean="0"/>
              <a:t>queue</a:t>
            </a:r>
            <a:r>
              <a:rPr lang="en-US" altLang="el-GR" smtClean="0"/>
              <a:t> = </a:t>
            </a:r>
            <a:r>
              <a:rPr lang="el-GR" altLang="el-GR" smtClean="0"/>
              <a:t>καθυστέρηση σε ουρές αναμονής</a:t>
            </a:r>
            <a:endParaRPr lang="en-US" altLang="el-GR" smtClean="0"/>
          </a:p>
          <a:p>
            <a:pPr lvl="1">
              <a:lnSpc>
                <a:spcPct val="75000"/>
              </a:lnSpc>
            </a:pPr>
            <a:r>
              <a:rPr lang="el-GR" altLang="el-GR" smtClean="0"/>
              <a:t>εξαρτάται από το φόρτο</a:t>
            </a:r>
            <a:endParaRPr lang="en-US" altLang="el-GR" smtClean="0"/>
          </a:p>
          <a:p>
            <a:pPr>
              <a:lnSpc>
                <a:spcPct val="75000"/>
              </a:lnSpc>
            </a:pPr>
            <a:r>
              <a:rPr lang="en-US" altLang="el-GR" smtClean="0"/>
              <a:t>d</a:t>
            </a:r>
            <a:r>
              <a:rPr lang="en-US" altLang="el-GR" baseline="-25000" smtClean="0"/>
              <a:t>trans</a:t>
            </a:r>
            <a:r>
              <a:rPr lang="en-US" altLang="el-GR" smtClean="0"/>
              <a:t> = </a:t>
            </a:r>
            <a:r>
              <a:rPr lang="el-GR" altLang="el-GR" smtClean="0"/>
              <a:t>καθυστέρηση μετάδοσης</a:t>
            </a:r>
            <a:endParaRPr lang="en-US" altLang="el-GR" smtClean="0"/>
          </a:p>
          <a:p>
            <a:pPr lvl="1">
              <a:lnSpc>
                <a:spcPct val="75000"/>
              </a:lnSpc>
            </a:pPr>
            <a:r>
              <a:rPr lang="en-US" altLang="el-GR" smtClean="0"/>
              <a:t>= L/R, </a:t>
            </a:r>
            <a:r>
              <a:rPr lang="el-GR" altLang="el-GR" smtClean="0"/>
              <a:t>σημαντική για κυκλώματα χαμηλής ταχύτητας</a:t>
            </a:r>
            <a:endParaRPr lang="en-US" altLang="el-GR" smtClean="0"/>
          </a:p>
          <a:p>
            <a:pPr>
              <a:lnSpc>
                <a:spcPct val="75000"/>
              </a:lnSpc>
            </a:pPr>
            <a:r>
              <a:rPr lang="en-US" altLang="el-GR" smtClean="0"/>
              <a:t>d</a:t>
            </a:r>
            <a:r>
              <a:rPr lang="en-US" altLang="el-GR" baseline="-25000" smtClean="0"/>
              <a:t>prop</a:t>
            </a:r>
            <a:r>
              <a:rPr lang="en-US" altLang="el-GR" smtClean="0"/>
              <a:t> = </a:t>
            </a:r>
            <a:r>
              <a:rPr lang="el-GR" altLang="el-GR" smtClean="0"/>
              <a:t>καθυστέρηση διάδοσης</a:t>
            </a:r>
            <a:endParaRPr lang="en-US" altLang="el-GR" smtClean="0"/>
          </a:p>
          <a:p>
            <a:pPr lvl="1">
              <a:lnSpc>
                <a:spcPct val="75000"/>
              </a:lnSpc>
            </a:pPr>
            <a:r>
              <a:rPr lang="el-GR" altLang="el-GR" smtClean="0"/>
              <a:t>λίγα</a:t>
            </a:r>
            <a:r>
              <a:rPr lang="en-US" altLang="el-GR" smtClean="0"/>
              <a:t> </a:t>
            </a:r>
            <a:r>
              <a:rPr lang="el-GR" altLang="el-GR" smtClean="0"/>
              <a:t>μ</a:t>
            </a:r>
            <a:r>
              <a:rPr lang="en-US" altLang="el-GR" smtClean="0"/>
              <a:t>secs </a:t>
            </a:r>
            <a:r>
              <a:rPr lang="el-GR" altLang="el-GR" smtClean="0"/>
              <a:t>έως εκατοντάδες </a:t>
            </a:r>
            <a:r>
              <a:rPr lang="en-US" altLang="el-GR" smtClean="0"/>
              <a:t>msecs</a:t>
            </a:r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1782763" y="1651000"/>
          <a:ext cx="575786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7" name="Equation" r:id="rId3" imgW="2006600" imgH="241300" progId="Equation.3">
                  <p:embed/>
                </p:oleObj>
              </mc:Choice>
              <mc:Fallback>
                <p:oleObj name="Equation" r:id="rId3" imgW="20066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1651000"/>
                        <a:ext cx="5757862" cy="6350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queueDe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696" y="1424214"/>
            <a:ext cx="5383212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>
          <a:xfrm>
            <a:off x="1001487" y="266700"/>
            <a:ext cx="7934552" cy="1143000"/>
          </a:xfrm>
        </p:spPr>
        <p:txBody>
          <a:bodyPr/>
          <a:lstStyle/>
          <a:p>
            <a:r>
              <a:rPr lang="el-GR" altLang="el-GR" smtClean="0"/>
              <a:t>Καθυστέρηση Αναμονής Σε Ουρές (</a:t>
            </a:r>
            <a:r>
              <a:rPr lang="en-US" altLang="el-GR" smtClean="0"/>
              <a:t>Queueing</a:t>
            </a:r>
            <a:r>
              <a:rPr lang="el-GR" altLang="el-GR" smtClean="0"/>
              <a:t>)</a:t>
            </a:r>
            <a:endParaRPr lang="en-US" altLang="el-GR" smtClean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28914" y="1893888"/>
            <a:ext cx="4327299" cy="1616075"/>
          </a:xfrm>
        </p:spPr>
        <p:txBody>
          <a:bodyPr/>
          <a:lstStyle/>
          <a:p>
            <a:r>
              <a:rPr lang="en-US" altLang="el-GR" sz="2000" dirty="0" smtClean="0"/>
              <a:t>R=bandwidth</a:t>
            </a:r>
            <a:r>
              <a:rPr lang="el-GR" altLang="el-GR" sz="2000" dirty="0" smtClean="0"/>
              <a:t> συνδέσμου </a:t>
            </a:r>
            <a:r>
              <a:rPr lang="en-US" altLang="el-GR" sz="2000" dirty="0" smtClean="0"/>
              <a:t>(bps)</a:t>
            </a:r>
          </a:p>
          <a:p>
            <a:r>
              <a:rPr lang="en-US" altLang="el-GR" sz="2000" dirty="0" smtClean="0"/>
              <a:t>L=</a:t>
            </a:r>
            <a:r>
              <a:rPr lang="el-GR" altLang="el-GR" sz="2000" dirty="0" smtClean="0"/>
              <a:t>μέγεθος πακέτου</a:t>
            </a:r>
            <a:r>
              <a:rPr lang="en-US" altLang="el-GR" sz="2000" dirty="0" smtClean="0"/>
              <a:t> (bits)</a:t>
            </a:r>
          </a:p>
          <a:p>
            <a:r>
              <a:rPr lang="en-US" altLang="el-GR" sz="2000" dirty="0" smtClean="0"/>
              <a:t>a=average packet arrival rate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1298575" y="3517900"/>
            <a:ext cx="41275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defTabSz="762000"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Braggadocio"/>
              <a:buNone/>
            </a:pPr>
            <a:r>
              <a:rPr lang="el-GR" altLang="el-GR" sz="2000" b="0" dirty="0">
                <a:solidFill>
                  <a:srgbClr val="FF0000"/>
                </a:solidFill>
              </a:rPr>
              <a:t>ένταση κίνησης (</a:t>
            </a:r>
            <a:r>
              <a:rPr lang="en-US" altLang="el-GR" sz="2000" b="0" dirty="0">
                <a:solidFill>
                  <a:srgbClr val="FF0000"/>
                </a:solidFill>
              </a:rPr>
              <a:t>traffic intensity</a:t>
            </a:r>
            <a:r>
              <a:rPr lang="el-GR" altLang="el-GR" sz="2000" b="0" dirty="0">
                <a:solidFill>
                  <a:srgbClr val="FF0000"/>
                </a:solidFill>
              </a:rPr>
              <a:t>) </a:t>
            </a:r>
            <a:r>
              <a:rPr lang="en-US" altLang="el-GR" sz="2000" b="0" dirty="0">
                <a:solidFill>
                  <a:srgbClr val="FF0000"/>
                </a:solidFill>
              </a:rPr>
              <a:t>= </a:t>
            </a:r>
            <a:r>
              <a:rPr lang="el-GR" altLang="el-GR" sz="2000" b="0" dirty="0" smtClean="0">
                <a:solidFill>
                  <a:srgbClr val="FF0000"/>
                </a:solidFill>
              </a:rPr>
              <a:t>(</a:t>
            </a:r>
            <a:r>
              <a:rPr lang="en-US" altLang="el-GR" sz="2000" b="0" dirty="0" smtClean="0">
                <a:solidFill>
                  <a:srgbClr val="FF0000"/>
                </a:solidFill>
              </a:rPr>
              <a:t>L*a</a:t>
            </a:r>
            <a:r>
              <a:rPr lang="el-GR" altLang="el-GR" sz="2000" b="0" dirty="0" smtClean="0">
                <a:solidFill>
                  <a:srgbClr val="FF0000"/>
                </a:solidFill>
              </a:rPr>
              <a:t>)</a:t>
            </a:r>
            <a:r>
              <a:rPr lang="en-US" altLang="el-GR" sz="2000" b="0" dirty="0" smtClean="0">
                <a:solidFill>
                  <a:srgbClr val="FF0000"/>
                </a:solidFill>
              </a:rPr>
              <a:t>/R</a:t>
            </a:r>
            <a:endParaRPr lang="en-US" altLang="el-GR" sz="2000" b="0" dirty="0">
              <a:solidFill>
                <a:srgbClr val="FF0000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827314" y="4325938"/>
            <a:ext cx="8521475" cy="204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defTabSz="762000"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l-GR" altLang="el-GR" sz="2000" b="0" dirty="0" smtClean="0"/>
              <a:t>(</a:t>
            </a:r>
            <a:r>
              <a:rPr lang="en-US" altLang="el-GR" sz="2000" b="0" dirty="0" smtClean="0"/>
              <a:t>L*a</a:t>
            </a:r>
            <a:r>
              <a:rPr lang="el-GR" altLang="el-GR" sz="2000" b="0" dirty="0" smtClean="0"/>
              <a:t>)</a:t>
            </a:r>
            <a:r>
              <a:rPr lang="en-US" altLang="el-GR" sz="2000" b="0" dirty="0" smtClean="0"/>
              <a:t>/R </a:t>
            </a:r>
            <a:r>
              <a:rPr lang="en-US" altLang="el-GR" sz="2000" b="0" dirty="0"/>
              <a:t>~ 0: </a:t>
            </a:r>
            <a:r>
              <a:rPr lang="el-GR" altLang="el-GR" sz="2000" b="0" dirty="0"/>
              <a:t>μέσος χρόνος καθυστέρησης αναμονής σε ουρές μικρός</a:t>
            </a:r>
            <a:endParaRPr lang="en-US" altLang="el-GR" sz="2000" b="0" dirty="0"/>
          </a:p>
          <a:p>
            <a:r>
              <a:rPr lang="el-GR" altLang="el-GR" sz="2000" b="0" dirty="0" smtClean="0"/>
              <a:t>(</a:t>
            </a:r>
            <a:r>
              <a:rPr lang="en-US" altLang="el-GR" sz="2000" b="0" dirty="0" smtClean="0"/>
              <a:t>L*a</a:t>
            </a:r>
            <a:r>
              <a:rPr lang="el-GR" altLang="el-GR" sz="2000" b="0" dirty="0" smtClean="0"/>
              <a:t>)</a:t>
            </a:r>
            <a:r>
              <a:rPr lang="en-US" altLang="el-GR" sz="2000" b="0" dirty="0" smtClean="0"/>
              <a:t>/R </a:t>
            </a:r>
            <a:r>
              <a:rPr lang="en-US" altLang="el-GR" sz="2000" b="0" dirty="0"/>
              <a:t>-&gt; 1: </a:t>
            </a:r>
            <a:r>
              <a:rPr lang="el-GR" altLang="el-GR" sz="2000" b="0" dirty="0"/>
              <a:t>οι καθυστερήσεις είναι μεγάλες</a:t>
            </a:r>
            <a:endParaRPr lang="en-US" altLang="el-GR" sz="2000" b="0" dirty="0"/>
          </a:p>
          <a:p>
            <a:r>
              <a:rPr lang="el-GR" altLang="el-GR" sz="2000" b="0" dirty="0" smtClean="0"/>
              <a:t>(</a:t>
            </a:r>
            <a:r>
              <a:rPr lang="en-US" altLang="el-GR" sz="2000" b="0" dirty="0" smtClean="0"/>
              <a:t>L*a</a:t>
            </a:r>
            <a:r>
              <a:rPr lang="el-GR" altLang="el-GR" sz="2000" b="0" dirty="0" smtClean="0"/>
              <a:t>)</a:t>
            </a:r>
            <a:r>
              <a:rPr lang="en-US" altLang="el-GR" sz="2000" b="0" dirty="0" smtClean="0"/>
              <a:t>/R </a:t>
            </a:r>
            <a:r>
              <a:rPr lang="en-US" altLang="el-GR" sz="2000" b="0" dirty="0"/>
              <a:t>&gt; 1: </a:t>
            </a:r>
            <a:r>
              <a:rPr lang="el-GR" altLang="el-GR" sz="2000" b="0" dirty="0"/>
              <a:t>περισσότερη δουλειά φτάνει από όση μπορεί να εξυπηρετηθεί, μέση καθυστέρηση άπειρη</a:t>
            </a:r>
            <a:r>
              <a:rPr lang="en-US" altLang="el-GR" sz="2000" b="0" dirty="0"/>
              <a:t>!</a:t>
            </a: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850900"/>
            <a:ext cx="148113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99200" y="1001486"/>
            <a:ext cx="156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L*(a/R)~0</a:t>
            </a:r>
            <a:endParaRPr lang="el-GR" dirty="0"/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440" y="2076224"/>
            <a:ext cx="15462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29008" y="3316061"/>
            <a:ext cx="156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L*(a/R)-&gt;1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Η Μεταγωγή Πακέτου: πλεονεκτήματα και μειονεκτήματα</a:t>
            </a:r>
            <a:endParaRPr lang="en-US" altLang="el-GR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8650" y="1606550"/>
            <a:ext cx="4705350" cy="2776538"/>
          </a:xfrm>
        </p:spPr>
        <p:txBody>
          <a:bodyPr/>
          <a:lstStyle/>
          <a:p>
            <a:pPr>
              <a:lnSpc>
                <a:spcPct val="95000"/>
              </a:lnSpc>
              <a:buFont typeface="Braggadocio"/>
              <a:buNone/>
            </a:pPr>
            <a:r>
              <a:rPr lang="el-GR" altLang="el-GR" sz="1800" dirty="0" smtClean="0">
                <a:solidFill>
                  <a:srgbClr val="FF0000"/>
                </a:solidFill>
              </a:rPr>
              <a:t>Κάθε ροή δεδομένων χωρίζεται σε πακέτα</a:t>
            </a:r>
            <a:r>
              <a:rPr lang="en-US" altLang="el-GR" sz="1800" dirty="0" smtClean="0">
                <a:solidFill>
                  <a:srgbClr val="FF0000"/>
                </a:solidFill>
              </a:rPr>
              <a:t> </a:t>
            </a:r>
            <a:r>
              <a:rPr lang="el-GR" altLang="el-GR" sz="1800" i="1" dirty="0" smtClean="0">
                <a:solidFill>
                  <a:srgbClr val="FF0000"/>
                </a:solidFill>
              </a:rPr>
              <a:t>(</a:t>
            </a:r>
            <a:r>
              <a:rPr lang="en-US" altLang="el-GR" sz="1800" i="1" dirty="0" smtClean="0">
                <a:solidFill>
                  <a:srgbClr val="FF0000"/>
                </a:solidFill>
              </a:rPr>
              <a:t>packets)</a:t>
            </a:r>
            <a:endParaRPr lang="en-US" altLang="el-GR" sz="1600" dirty="0" smtClean="0"/>
          </a:p>
          <a:p>
            <a:pPr>
              <a:lnSpc>
                <a:spcPct val="95000"/>
              </a:lnSpc>
            </a:pPr>
            <a:r>
              <a:rPr lang="el-GR" altLang="el-GR" sz="1800" dirty="0" smtClean="0"/>
              <a:t>Τα πακέτα των χρηστών </a:t>
            </a:r>
            <a:r>
              <a:rPr lang="en-US" altLang="el-GR" sz="1800" dirty="0" smtClean="0"/>
              <a:t>A, B </a:t>
            </a:r>
            <a:r>
              <a:rPr lang="el-GR" altLang="el-GR" sz="1800" dirty="0" smtClean="0"/>
              <a:t>μοιράζονται τους πόρους του δικτύου</a:t>
            </a:r>
            <a:endParaRPr lang="en-US" altLang="el-GR" sz="1600" dirty="0" smtClean="0"/>
          </a:p>
          <a:p>
            <a:pPr>
              <a:lnSpc>
                <a:spcPct val="95000"/>
              </a:lnSpc>
            </a:pPr>
            <a:r>
              <a:rPr lang="el-GR" altLang="el-GR" sz="1800" dirty="0" smtClean="0"/>
              <a:t>Κάθε πακέτο χρησιμοποιεί το πλήρες εύρος ζώνης του κυκλώματος</a:t>
            </a:r>
            <a:endParaRPr lang="en-US" altLang="el-GR" sz="1800" dirty="0" smtClean="0"/>
          </a:p>
          <a:p>
            <a:pPr>
              <a:lnSpc>
                <a:spcPct val="95000"/>
              </a:lnSpc>
            </a:pPr>
            <a:r>
              <a:rPr lang="el-GR" altLang="el-GR" sz="1800" dirty="0" smtClean="0"/>
              <a:t>Οι πόροι χρησιμοποιούνται όταν χρειάζονται</a:t>
            </a:r>
            <a:endParaRPr lang="en-US" altLang="el-GR" sz="1600" dirty="0" smtClean="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310188" y="1595438"/>
            <a:ext cx="42100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defTabSz="762000" eaLnBrk="0" hangingPunct="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120000"/>
              <a:buFont typeface="Braggadocio"/>
              <a:buChar char="—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1046163" indent="-360363" defTabSz="762000" eaLnBrk="0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tx1"/>
              </a:buClr>
              <a:buSzPct val="12000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Braggadocio"/>
              <a:buNone/>
            </a:pPr>
            <a:r>
              <a:rPr lang="el-GR" altLang="el-GR" sz="2000" b="0" dirty="0">
                <a:solidFill>
                  <a:srgbClr val="FF0000"/>
                </a:solidFill>
              </a:rPr>
              <a:t>Ανταγωνισμός για πόρους</a:t>
            </a:r>
            <a:r>
              <a:rPr lang="en-US" altLang="el-GR" sz="2000" b="0" dirty="0">
                <a:solidFill>
                  <a:srgbClr val="FF0000"/>
                </a:solidFill>
              </a:rPr>
              <a:t>:</a:t>
            </a:r>
            <a:r>
              <a:rPr lang="en-US" altLang="el-GR" sz="1800" b="0" dirty="0"/>
              <a:t> </a:t>
            </a:r>
          </a:p>
          <a:p>
            <a:r>
              <a:rPr lang="el-GR" altLang="el-GR" sz="2000" b="0" dirty="0"/>
              <a:t>Η συνολική απαίτηση για πόρους μπορεί να υπερβεί τη διαθέσιμη ποσότητα</a:t>
            </a:r>
            <a:endParaRPr lang="en-US" altLang="el-GR" sz="2000" b="0" dirty="0"/>
          </a:p>
          <a:p>
            <a:r>
              <a:rPr lang="el-GR" altLang="el-GR" sz="2000" b="0" dirty="0">
                <a:solidFill>
                  <a:schemeClr val="hlink"/>
                </a:solidFill>
              </a:rPr>
              <a:t>Συμφόρηση</a:t>
            </a:r>
            <a:r>
              <a:rPr lang="en-US" altLang="el-GR" sz="2000" b="0" dirty="0">
                <a:solidFill>
                  <a:schemeClr val="hlink"/>
                </a:solidFill>
              </a:rPr>
              <a:t>:</a:t>
            </a:r>
            <a:r>
              <a:rPr lang="en-US" altLang="el-GR" sz="2000" b="0" dirty="0"/>
              <a:t> </a:t>
            </a:r>
            <a:r>
              <a:rPr lang="el-GR" altLang="el-GR" sz="2000" b="0" dirty="0"/>
              <a:t>πακέτα περιμένουν σε ουρές</a:t>
            </a:r>
            <a:r>
              <a:rPr lang="en-US" altLang="el-GR" sz="2000" b="0" dirty="0"/>
              <a:t>, </a:t>
            </a:r>
            <a:r>
              <a:rPr lang="el-GR" altLang="el-GR" sz="2000" b="0" dirty="0"/>
              <a:t>περιμένοντας το κύκλωμα</a:t>
            </a:r>
            <a:endParaRPr lang="en-US" altLang="el-GR" sz="2000" b="0" dirty="0"/>
          </a:p>
          <a:p>
            <a:r>
              <a:rPr lang="el-GR" altLang="el-GR" sz="2000" b="0" dirty="0">
                <a:solidFill>
                  <a:schemeClr val="hlink"/>
                </a:solidFill>
              </a:rPr>
              <a:t>Αποθήκευση και προώθηση</a:t>
            </a:r>
            <a:r>
              <a:rPr lang="en-US" altLang="el-GR" sz="2000" b="0" dirty="0">
                <a:solidFill>
                  <a:schemeClr val="hlink"/>
                </a:solidFill>
              </a:rPr>
              <a:t>:</a:t>
            </a:r>
            <a:r>
              <a:rPr lang="en-US" altLang="el-GR" sz="2000" b="0" dirty="0"/>
              <a:t> </a:t>
            </a:r>
            <a:r>
              <a:rPr lang="el-GR" altLang="el-GR" sz="2000" b="0" dirty="0"/>
              <a:t>τα πακέτα μετακινούνται ένα βήμα (</a:t>
            </a:r>
            <a:r>
              <a:rPr lang="en-US" altLang="el-GR" sz="2000" b="0" dirty="0"/>
              <a:t>hop) </a:t>
            </a:r>
            <a:r>
              <a:rPr lang="el-GR" altLang="el-GR" sz="2000" b="0" dirty="0"/>
              <a:t>τη φορά</a:t>
            </a:r>
            <a:endParaRPr lang="en-US" altLang="el-GR" sz="1800" b="0" dirty="0"/>
          </a:p>
          <a:p>
            <a:pPr lvl="1">
              <a:lnSpc>
                <a:spcPct val="90000"/>
              </a:lnSpc>
            </a:pPr>
            <a:r>
              <a:rPr lang="el-GR" altLang="el-GR" b="0" dirty="0"/>
              <a:t>μετάδοση στο κύκλωμα</a:t>
            </a:r>
            <a:endParaRPr lang="en-US" altLang="el-GR" b="0" dirty="0"/>
          </a:p>
          <a:p>
            <a:pPr lvl="1">
              <a:lnSpc>
                <a:spcPct val="90000"/>
              </a:lnSpc>
            </a:pPr>
            <a:r>
              <a:rPr lang="el-GR" altLang="el-GR" b="0" dirty="0"/>
              <a:t>αναμονή στο επόμενο</a:t>
            </a:r>
            <a:endParaRPr lang="en-US" altLang="el-GR" sz="1800" b="0" dirty="0"/>
          </a:p>
        </p:txBody>
      </p:sp>
      <p:grpSp>
        <p:nvGrpSpPr>
          <p:cNvPr id="55301" name="Group 5"/>
          <p:cNvGrpSpPr>
            <a:grpSpLocks/>
          </p:cNvGrpSpPr>
          <p:nvPr/>
        </p:nvGrpSpPr>
        <p:grpSpPr bwMode="auto">
          <a:xfrm>
            <a:off x="700088" y="4279900"/>
            <a:ext cx="4375150" cy="2209800"/>
            <a:chOff x="336" y="2496"/>
            <a:chExt cx="2544" cy="1392"/>
          </a:xfrm>
        </p:grpSpPr>
        <p:sp>
          <p:nvSpPr>
            <p:cNvPr id="55302" name="Rectangle 6"/>
            <p:cNvSpPr>
              <a:spLocks noChangeArrowheads="1"/>
            </p:cNvSpPr>
            <p:nvPr/>
          </p:nvSpPr>
          <p:spPr bwMode="auto">
            <a:xfrm>
              <a:off x="336" y="2784"/>
              <a:ext cx="254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71500" indent="-571500" defTabSz="762000"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Font typeface="Braggadocio"/>
                <a:buNone/>
              </a:pPr>
              <a:r>
                <a:rPr lang="el-GR" altLang="el-GR" sz="1800"/>
                <a:t>Χωρισμός του εύρους ζώνης σε κομμάτια</a:t>
              </a:r>
              <a:endParaRPr lang="en-US" altLang="el-GR" sz="1800"/>
            </a:p>
            <a:p>
              <a:pPr algn="ctr">
                <a:buFont typeface="Braggadocio"/>
                <a:buNone/>
              </a:pPr>
              <a:r>
                <a:rPr lang="el-GR" altLang="el-GR" sz="1800"/>
                <a:t>Αφιερωμένη ανάθεση</a:t>
              </a:r>
              <a:endParaRPr lang="en-US" altLang="el-GR" sz="1800"/>
            </a:p>
            <a:p>
              <a:pPr algn="ctr">
                <a:buFont typeface="Braggadocio"/>
                <a:buNone/>
              </a:pPr>
              <a:r>
                <a:rPr lang="el-GR" altLang="el-GR" sz="1800"/>
                <a:t>Δέσμευση πόρων</a:t>
              </a:r>
              <a:endParaRPr lang="en-US" altLang="el-GR" sz="1800"/>
            </a:p>
          </p:txBody>
        </p:sp>
        <p:sp>
          <p:nvSpPr>
            <p:cNvPr id="55303" name="Oval 7"/>
            <p:cNvSpPr>
              <a:spLocks noChangeArrowheads="1"/>
            </p:cNvSpPr>
            <p:nvPr/>
          </p:nvSpPr>
          <p:spPr bwMode="auto">
            <a:xfrm>
              <a:off x="768" y="2496"/>
              <a:ext cx="1488" cy="139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55304" name="Line 8"/>
            <p:cNvSpPr>
              <a:spLocks noChangeShapeType="1"/>
            </p:cNvSpPr>
            <p:nvPr/>
          </p:nvSpPr>
          <p:spPr bwMode="auto">
            <a:xfrm>
              <a:off x="1056" y="2640"/>
              <a:ext cx="960" cy="105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314" y="128587"/>
            <a:ext cx="7892030" cy="1250269"/>
          </a:xfrm>
        </p:spPr>
        <p:txBody>
          <a:bodyPr/>
          <a:lstStyle/>
          <a:p>
            <a:pPr eaLnBrk="1" hangingPunct="1"/>
            <a:r>
              <a:rPr lang="ja-JP" altLang="en-US" sz="4000" dirty="0" smtClean="0"/>
              <a:t>“</a:t>
            </a:r>
            <a:r>
              <a:rPr lang="el-GR" altLang="ja-JP" sz="4000" dirty="0" smtClean="0"/>
              <a:t>Πραγματικές</a:t>
            </a:r>
            <a:r>
              <a:rPr lang="ja-JP" altLang="en-US" sz="4000" dirty="0" smtClean="0"/>
              <a:t>”</a:t>
            </a:r>
            <a:r>
              <a:rPr lang="en-US" altLang="ja-JP" sz="4000" dirty="0" smtClean="0"/>
              <a:t> </a:t>
            </a:r>
            <a:r>
              <a:rPr lang="el-GR" altLang="ja-JP" sz="4000" dirty="0"/>
              <a:t>καθυστερήσεις και </a:t>
            </a:r>
            <a:r>
              <a:rPr lang="el-GR" altLang="ja-JP" sz="4000" dirty="0" smtClean="0"/>
              <a:t>διαδρομές στο </a:t>
            </a:r>
            <a:r>
              <a:rPr lang="en-US" altLang="ja-JP" sz="4000" dirty="0" smtClean="0"/>
              <a:t>Internet</a:t>
            </a:r>
            <a:r>
              <a:rPr lang="el-GR" altLang="ja-JP" sz="4000" dirty="0" smtClean="0"/>
              <a:t> (Ι)</a:t>
            </a:r>
            <a:endParaRPr lang="en-US" altLang="el-GR" sz="4000" dirty="0" smtClean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06401" y="1436914"/>
            <a:ext cx="9129485" cy="362857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-GR" altLang="el-GR" dirty="0" smtClean="0"/>
              <a:t>Πως θα μπορούσα να δω «πραγματικές» καθυστερήσεις και απώλειες στο </a:t>
            </a:r>
            <a:r>
              <a:rPr lang="en-US" altLang="el-GR" dirty="0" smtClean="0"/>
              <a:t>Internet;</a:t>
            </a:r>
            <a:endParaRPr lang="en-US" altLang="ja-JP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dirty="0"/>
              <a:t>Πρόγραμμα </a:t>
            </a:r>
            <a:r>
              <a:rPr lang="en-US" altLang="el-GR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traceroute</a:t>
            </a:r>
            <a:r>
              <a:rPr lang="en-US" altLang="el-GR" dirty="0"/>
              <a:t>: </a:t>
            </a:r>
            <a:r>
              <a:rPr lang="el-GR" altLang="el-GR" dirty="0"/>
              <a:t>παρέχει μετρήσεις καθυστέρησης από την πηγή προς κάθε δρομολογητή κατά μήκος του μονοπατιού προς τον προορισμό. Για </a:t>
            </a:r>
            <a:r>
              <a:rPr lang="el-GR" altLang="el-GR" i="1" dirty="0"/>
              <a:t>κάθε </a:t>
            </a:r>
            <a:r>
              <a:rPr lang="en-US" altLang="el-GR" i="1" dirty="0"/>
              <a:t>i</a:t>
            </a:r>
            <a:r>
              <a:rPr lang="en-US" altLang="el-GR" dirty="0"/>
              <a:t>:</a:t>
            </a:r>
          </a:p>
          <a:p>
            <a:pPr marL="812800" lvl="1" indent="-276225" eaLnBrk="1" hangingPunct="1"/>
            <a:r>
              <a:rPr lang="el-GR" altLang="el-GR" dirty="0" smtClean="0"/>
              <a:t>στέλνει τρία πακέτα που θα φτάσουν στο δρομολογητή </a:t>
            </a:r>
            <a:r>
              <a:rPr lang="en-US" altLang="el-GR" i="1" dirty="0" err="1" smtClean="0"/>
              <a:t>i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στο μονοπάτι προς τον προορισμό</a:t>
            </a:r>
            <a:endParaRPr lang="en-US" altLang="el-GR" dirty="0" smtClean="0"/>
          </a:p>
          <a:p>
            <a:pPr marL="812800" lvl="1" indent="-276225" eaLnBrk="1" hangingPunct="1"/>
            <a:r>
              <a:rPr lang="el-GR" altLang="el-GR" dirty="0" smtClean="0"/>
              <a:t>ο δρομολογητής</a:t>
            </a:r>
            <a:r>
              <a:rPr lang="en-US" altLang="el-GR" dirty="0" smtClean="0"/>
              <a:t> </a:t>
            </a:r>
            <a:r>
              <a:rPr lang="en-US" altLang="el-GR" i="1" dirty="0" err="1" smtClean="0"/>
              <a:t>i</a:t>
            </a:r>
            <a:r>
              <a:rPr lang="en-US" altLang="el-GR" dirty="0" smtClean="0"/>
              <a:t> </a:t>
            </a:r>
            <a:r>
              <a:rPr lang="el-GR" altLang="el-GR" dirty="0" smtClean="0"/>
              <a:t>θα επιστρέψει τα πακέτα στον αποστολέα</a:t>
            </a:r>
            <a:endParaRPr lang="en-US" altLang="el-GR" dirty="0" smtClean="0"/>
          </a:p>
          <a:p>
            <a:pPr marL="812800" lvl="1" indent="-276225" eaLnBrk="1" hangingPunct="1"/>
            <a:r>
              <a:rPr lang="el-GR" altLang="el-GR" dirty="0" smtClean="0"/>
              <a:t>ο αποστολέας χρονομετρεί το διάστημα μεταξύ μετάδοσης και απάντησης</a:t>
            </a:r>
            <a:endParaRPr lang="en-US" altLang="el-GR" sz="2800" dirty="0" smtClean="0"/>
          </a:p>
        </p:txBody>
      </p:sp>
      <p:sp>
        <p:nvSpPr>
          <p:cNvPr id="57350" name="Line 38"/>
          <p:cNvSpPr>
            <a:spLocks noChangeShapeType="1"/>
          </p:cNvSpPr>
          <p:nvPr/>
        </p:nvSpPr>
        <p:spPr bwMode="auto">
          <a:xfrm>
            <a:off x="2057208" y="5552281"/>
            <a:ext cx="313002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1" name="Line 105"/>
          <p:cNvSpPr>
            <a:spLocks noChangeShapeType="1"/>
          </p:cNvSpPr>
          <p:nvPr/>
        </p:nvSpPr>
        <p:spPr bwMode="auto">
          <a:xfrm flipV="1">
            <a:off x="2917103" y="5603081"/>
            <a:ext cx="497020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2" name="Line 106"/>
          <p:cNvSpPr>
            <a:spLocks noChangeShapeType="1"/>
          </p:cNvSpPr>
          <p:nvPr/>
        </p:nvSpPr>
        <p:spPr bwMode="auto">
          <a:xfrm>
            <a:off x="3930062" y="5587206"/>
            <a:ext cx="526256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3" name="Line 108"/>
          <p:cNvSpPr>
            <a:spLocks noChangeShapeType="1"/>
          </p:cNvSpPr>
          <p:nvPr/>
        </p:nvSpPr>
        <p:spPr bwMode="auto">
          <a:xfrm flipH="1">
            <a:off x="3672092" y="5318918"/>
            <a:ext cx="378354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4" name="Line 113"/>
          <p:cNvSpPr>
            <a:spLocks noChangeShapeType="1"/>
          </p:cNvSpPr>
          <p:nvPr/>
        </p:nvSpPr>
        <p:spPr bwMode="auto">
          <a:xfrm flipH="1">
            <a:off x="4987733" y="5647531"/>
            <a:ext cx="672439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5" name="Line 260"/>
          <p:cNvSpPr>
            <a:spLocks noChangeShapeType="1"/>
          </p:cNvSpPr>
          <p:nvPr/>
        </p:nvSpPr>
        <p:spPr bwMode="auto">
          <a:xfrm>
            <a:off x="6200187" y="5612606"/>
            <a:ext cx="526256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6" name="Line 261"/>
          <p:cNvSpPr>
            <a:spLocks noChangeShapeType="1"/>
          </p:cNvSpPr>
          <p:nvPr/>
        </p:nvSpPr>
        <p:spPr bwMode="auto">
          <a:xfrm flipH="1">
            <a:off x="7216583" y="5558631"/>
            <a:ext cx="603647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7" name="Line 291"/>
          <p:cNvSpPr>
            <a:spLocks noChangeShapeType="1"/>
          </p:cNvSpPr>
          <p:nvPr/>
        </p:nvSpPr>
        <p:spPr bwMode="auto">
          <a:xfrm>
            <a:off x="3637696" y="5718968"/>
            <a:ext cx="24765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8" name="Line 292"/>
          <p:cNvSpPr>
            <a:spLocks noChangeShapeType="1"/>
          </p:cNvSpPr>
          <p:nvPr/>
        </p:nvSpPr>
        <p:spPr bwMode="auto">
          <a:xfrm>
            <a:off x="5722084" y="5306218"/>
            <a:ext cx="24765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59" name="Line 294"/>
          <p:cNvSpPr>
            <a:spLocks noChangeShapeType="1"/>
          </p:cNvSpPr>
          <p:nvPr/>
        </p:nvSpPr>
        <p:spPr bwMode="auto">
          <a:xfrm flipH="1">
            <a:off x="4332492" y="5909468"/>
            <a:ext cx="378354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7360" name="Line 295"/>
          <p:cNvSpPr>
            <a:spLocks noChangeShapeType="1"/>
          </p:cNvSpPr>
          <p:nvPr/>
        </p:nvSpPr>
        <p:spPr bwMode="auto">
          <a:xfrm>
            <a:off x="4717726" y="5414168"/>
            <a:ext cx="6879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2167274" y="5271294"/>
            <a:ext cx="116257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>
                <a:solidFill>
                  <a:srgbClr val="FF0000"/>
                </a:solidFill>
                <a:latin typeface="Arial" charset="0"/>
              </a:rPr>
              <a:t>3 probes</a:t>
            </a:r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2832834" y="5831681"/>
            <a:ext cx="1162579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solidFill>
                  <a:srgbClr val="FF0000"/>
                </a:solidFill>
                <a:latin typeface="Arial" charset="0"/>
              </a:rPr>
              <a:t>3 probes</a:t>
            </a:r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942099" y="5245894"/>
            <a:ext cx="116257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solidFill>
                  <a:srgbClr val="FF0000"/>
                </a:solidFill>
                <a:latin typeface="Arial" charset="0"/>
              </a:rPr>
              <a:t>3 probes</a:t>
            </a:r>
          </a:p>
        </p:txBody>
      </p:sp>
      <p:grpSp>
        <p:nvGrpSpPr>
          <p:cNvPr id="57364" name="Group 100"/>
          <p:cNvGrpSpPr>
            <a:grpSpLocks/>
          </p:cNvGrpSpPr>
          <p:nvPr/>
        </p:nvGrpSpPr>
        <p:grpSpPr bwMode="auto">
          <a:xfrm>
            <a:off x="1224828" y="5207794"/>
            <a:ext cx="889133" cy="688975"/>
            <a:chOff x="-44" y="1473"/>
            <a:chExt cx="981" cy="1105"/>
          </a:xfrm>
        </p:grpSpPr>
        <p:pic>
          <p:nvPicPr>
            <p:cNvPr id="57417" name="Picture 10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418" name="Freeform 10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57365" name="Group 103"/>
          <p:cNvGrpSpPr>
            <a:grpSpLocks/>
          </p:cNvGrpSpPr>
          <p:nvPr/>
        </p:nvGrpSpPr>
        <p:grpSpPr bwMode="auto">
          <a:xfrm flipH="1">
            <a:off x="7777235" y="5245894"/>
            <a:ext cx="816902" cy="669925"/>
            <a:chOff x="-44" y="1473"/>
            <a:chExt cx="981" cy="1105"/>
          </a:xfrm>
        </p:grpSpPr>
        <p:pic>
          <p:nvPicPr>
            <p:cNvPr id="57415" name="Picture 10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416" name="Freeform 10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57366" name="Group 124"/>
          <p:cNvGrpSpPr>
            <a:grpSpLocks/>
          </p:cNvGrpSpPr>
          <p:nvPr/>
        </p:nvGrpSpPr>
        <p:grpSpPr bwMode="auto">
          <a:xfrm>
            <a:off x="6637014" y="5745957"/>
            <a:ext cx="668998" cy="250825"/>
            <a:chOff x="2356" y="1300"/>
            <a:chExt cx="555" cy="194"/>
          </a:xfrm>
        </p:grpSpPr>
        <p:sp>
          <p:nvSpPr>
            <p:cNvPr id="5740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5740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5740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Times New Roman" pitchFamily="18" charset="0"/>
              </a:endParaRPr>
            </a:p>
          </p:txBody>
        </p:sp>
        <p:grpSp>
          <p:nvGrpSpPr>
            <p:cNvPr id="57410" name="Group 12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7413" name="Freeform 12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414" name="Freeform 13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57411" name="Line 131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412" name="Line 13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7367" name="Group 133"/>
          <p:cNvGrpSpPr>
            <a:grpSpLocks/>
          </p:cNvGrpSpPr>
          <p:nvPr/>
        </p:nvGrpSpPr>
        <p:grpSpPr bwMode="auto">
          <a:xfrm>
            <a:off x="5587941" y="5474494"/>
            <a:ext cx="668998" cy="250825"/>
            <a:chOff x="2356" y="1300"/>
            <a:chExt cx="555" cy="194"/>
          </a:xfrm>
        </p:grpSpPr>
        <p:sp>
          <p:nvSpPr>
            <p:cNvPr id="57399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57400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57401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Times New Roman" pitchFamily="18" charset="0"/>
              </a:endParaRPr>
            </a:p>
          </p:txBody>
        </p:sp>
        <p:grpSp>
          <p:nvGrpSpPr>
            <p:cNvPr id="57402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7405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406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57403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404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7368" name="Group 142"/>
          <p:cNvGrpSpPr>
            <a:grpSpLocks/>
          </p:cNvGrpSpPr>
          <p:nvPr/>
        </p:nvGrpSpPr>
        <p:grpSpPr bwMode="auto">
          <a:xfrm>
            <a:off x="4341090" y="5684044"/>
            <a:ext cx="669000" cy="250825"/>
            <a:chOff x="2356" y="1300"/>
            <a:chExt cx="555" cy="194"/>
          </a:xfrm>
        </p:grpSpPr>
        <p:sp>
          <p:nvSpPr>
            <p:cNvPr id="57391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57392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57393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Times New Roman" pitchFamily="18" charset="0"/>
              </a:endParaRPr>
            </a:p>
          </p:txBody>
        </p:sp>
        <p:grpSp>
          <p:nvGrpSpPr>
            <p:cNvPr id="57394" name="Group 146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7397" name="Freeform 14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398" name="Freeform 14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57395" name="Line 149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96" name="Line 150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7369" name="Group 151"/>
          <p:cNvGrpSpPr>
            <a:grpSpLocks/>
          </p:cNvGrpSpPr>
          <p:nvPr/>
        </p:nvGrpSpPr>
        <p:grpSpPr bwMode="auto">
          <a:xfrm>
            <a:off x="3255903" y="5437982"/>
            <a:ext cx="668998" cy="250825"/>
            <a:chOff x="2356" y="1300"/>
            <a:chExt cx="555" cy="194"/>
          </a:xfrm>
        </p:grpSpPr>
        <p:sp>
          <p:nvSpPr>
            <p:cNvPr id="5738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5738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5738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Times New Roman" pitchFamily="18" charset="0"/>
              </a:endParaRPr>
            </a:p>
          </p:txBody>
        </p:sp>
        <p:grpSp>
          <p:nvGrpSpPr>
            <p:cNvPr id="57386" name="Group 15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7389" name="Freeform 15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390" name="Freeform 15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57387" name="Line 158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88" name="Line 159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7370" name="Group 160"/>
          <p:cNvGrpSpPr>
            <a:grpSpLocks/>
          </p:cNvGrpSpPr>
          <p:nvPr/>
        </p:nvGrpSpPr>
        <p:grpSpPr bwMode="auto">
          <a:xfrm>
            <a:off x="2308297" y="5704682"/>
            <a:ext cx="669000" cy="250825"/>
            <a:chOff x="2356" y="1300"/>
            <a:chExt cx="555" cy="194"/>
          </a:xfrm>
        </p:grpSpPr>
        <p:sp>
          <p:nvSpPr>
            <p:cNvPr id="5737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5737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5737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Times New Roman" pitchFamily="18" charset="0"/>
              </a:endParaRPr>
            </a:p>
          </p:txBody>
        </p:sp>
        <p:grpSp>
          <p:nvGrpSpPr>
            <p:cNvPr id="57378" name="Group 16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7381" name="Freeform 16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382" name="Freeform 16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57379" name="Line 167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80" name="Line 168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83247" name="Freeform 303"/>
          <p:cNvSpPr>
            <a:spLocks/>
          </p:cNvSpPr>
          <p:nvPr/>
        </p:nvSpPr>
        <p:spPr bwMode="auto">
          <a:xfrm>
            <a:off x="2026251" y="5491957"/>
            <a:ext cx="2435225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2060647" y="5528468"/>
            <a:ext cx="454025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2053768" y="5442744"/>
            <a:ext cx="1458383" cy="474663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151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44" grpId="0"/>
      <p:bldP spid="83246" grpId="0"/>
      <p:bldP spid="83248" grpId="0"/>
      <p:bldP spid="83247" grpId="0" animBg="1"/>
      <p:bldP spid="83243" grpId="0" animBg="1"/>
      <p:bldP spid="8324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763588" y="2338388"/>
            <a:ext cx="89154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Arial" charset="0"/>
              </a:rPr>
              <a:t>1  cs-gw (128.119.240.254)  1 ms  1 ms  2 ms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Arial" charset="0"/>
              </a:rPr>
              <a:t>2  border1-rt-fa5-1-0.gw.umass.edu (128.119.3.145)  1 ms  1 ms  2 ms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Arial" charset="0"/>
              </a:rPr>
              <a:t>3  cht-vbns.gw.umass.edu (128.119.3.130)  6 ms 5 ms 5 ms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Arial" charset="0"/>
              </a:rPr>
              <a:t>4  jn1-at1-0-0-19.wor.vbns.net (204.147.132.129)  16 ms 11 ms 13 ms 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Arial" charset="0"/>
              </a:rPr>
              <a:t>5  jn1-so7-0-0-0.wae.vbns.net (204.147.136.136)  21 ms 18 ms 18 ms 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Arial" charset="0"/>
              </a:rPr>
              <a:t>6  abilene-vbns.abilene.ucaid.edu (198.32.11.9)  22 ms  18 ms  22 ms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Arial" charset="0"/>
              </a:rPr>
              <a:t>7  nycm-wash.abilene.ucaid.edu (198.32.8.46)  22 ms  22 ms  22 ms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Arial" charset="0"/>
              </a:rPr>
              <a:t>8  62.40.103.253 (62.40.103.253)  104 ms 109 ms 106 ms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Arial" charset="0"/>
              </a:rPr>
              <a:t>9  de2-1.de1.de.geant.net (62.40.96.129)  109 ms 102 ms 104 ms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Arial" charset="0"/>
              </a:rPr>
              <a:t>10  de.fr1.fr.geant.net (62.40.96.50)  113 ms 121 ms 114 ms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Arial" charset="0"/>
              </a:rPr>
              <a:t>11  renater-gw.fr1.fr.geant.net (62.40.103.54)  112 ms  114 ms  112 ms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Arial" charset="0"/>
              </a:rPr>
              <a:t>12  nio-n2.cssi.renater.fr (193.51.206.13)  111 ms  114 ms  116 ms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Arial" charset="0"/>
              </a:rPr>
              <a:t>13  nice.cssi.renater.fr (195.220.98.102)  123 ms  125 ms  124 ms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Arial" charset="0"/>
              </a:rPr>
              <a:t>14  r3t2-nice.cssi.renater.fr (195.220.98.110)  126 ms  126 ms  124 ms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Arial" charset="0"/>
              </a:rPr>
              <a:t>15  eurecom-valbonne.r3t2.ft.net (193.48.50.54)  135 ms  128 ms  133 ms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Arial" charset="0"/>
              </a:rPr>
              <a:t>16  194.214.211.25 (194.214.211.25)  126 ms  128 ms  126 ms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Arial" charset="0"/>
              </a:rPr>
              <a:t>17  * * *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Arial" charset="0"/>
              </a:rPr>
              <a:t>18  * * *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Arial" charset="0"/>
              </a:rPr>
              <a:t>19  fantasia.eurecom.fr (193.55.113.142)  132 ms  128 ms  136</a:t>
            </a:r>
            <a:r>
              <a:rPr lang="en-US" altLang="el-GR" sz="2400">
                <a:latin typeface="Times New Roman" pitchFamily="18" charset="0"/>
              </a:rPr>
              <a:t> </a:t>
            </a:r>
            <a:r>
              <a:rPr lang="en-US" altLang="el-GR" sz="1600">
                <a:latin typeface="Times New Roman" pitchFamily="18" charset="0"/>
              </a:rPr>
              <a:t>ms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85946" y="1293131"/>
            <a:ext cx="887584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400" dirty="0" err="1">
                <a:solidFill>
                  <a:srgbClr val="FF0000"/>
                </a:solidFill>
                <a:latin typeface="Arial" charset="0"/>
              </a:rPr>
              <a:t>traceroute</a:t>
            </a:r>
            <a:r>
              <a:rPr lang="en-US" altLang="el-GR" sz="2400" dirty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l-GR" altLang="el-GR" sz="2400" dirty="0" smtClean="0">
                <a:latin typeface="Arial" charset="0"/>
              </a:rPr>
              <a:t>από </a:t>
            </a:r>
            <a:r>
              <a:rPr lang="en-US" altLang="el-GR" sz="2400" dirty="0" smtClean="0">
                <a:latin typeface="Arial" charset="0"/>
              </a:rPr>
              <a:t>gaia.cs.umass.edu </a:t>
            </a:r>
            <a:r>
              <a:rPr lang="el-GR" altLang="el-GR" sz="2400" dirty="0" smtClean="0">
                <a:latin typeface="Arial" charset="0"/>
              </a:rPr>
              <a:t>προς</a:t>
            </a:r>
            <a:r>
              <a:rPr lang="en-US" altLang="el-GR" sz="2400" dirty="0" smtClean="0">
                <a:latin typeface="Arial" charset="0"/>
              </a:rPr>
              <a:t> </a:t>
            </a:r>
            <a:r>
              <a:rPr lang="en-US" altLang="el-GR" sz="2400" dirty="0">
                <a:latin typeface="Arial" charset="0"/>
              </a:rPr>
              <a:t>www.eurecom.fr</a:t>
            </a: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1745590" y="5634039"/>
            <a:ext cx="599537" cy="5740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959879" y="1738313"/>
            <a:ext cx="49461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0" dirty="0">
                <a:solidFill>
                  <a:srgbClr val="CC0000"/>
                </a:solidFill>
                <a:latin typeface="Arial" charset="0"/>
              </a:rPr>
              <a:t>3 </a:t>
            </a:r>
            <a:r>
              <a:rPr lang="el-GR" altLang="el-GR" sz="1800" b="0" dirty="0" smtClean="0">
                <a:solidFill>
                  <a:srgbClr val="CC0000"/>
                </a:solidFill>
                <a:latin typeface="Arial" charset="0"/>
              </a:rPr>
              <a:t>μετρήσεις καθυστέρησης από</a:t>
            </a:r>
            <a:endParaRPr lang="en-US" altLang="el-GR" sz="1800" b="0" dirty="0">
              <a:solidFill>
                <a:srgbClr val="CC0000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0" dirty="0">
                <a:solidFill>
                  <a:srgbClr val="CC0000"/>
                </a:solidFill>
                <a:latin typeface="Arial" charset="0"/>
              </a:rPr>
              <a:t>gaia.cs.umass.edu </a:t>
            </a:r>
            <a:r>
              <a:rPr lang="el-GR" altLang="el-GR" sz="1800" b="0" dirty="0" smtClean="0">
                <a:solidFill>
                  <a:srgbClr val="CC0000"/>
                </a:solidFill>
                <a:latin typeface="Arial" charset="0"/>
              </a:rPr>
              <a:t>προς </a:t>
            </a:r>
            <a:r>
              <a:rPr lang="en-US" altLang="el-GR" sz="1800" b="0" dirty="0" smtClean="0">
                <a:solidFill>
                  <a:srgbClr val="CC0000"/>
                </a:solidFill>
                <a:latin typeface="Arial" charset="0"/>
              </a:rPr>
              <a:t>cs-gw.cs.umass.edu </a:t>
            </a:r>
            <a:endParaRPr lang="en-US" altLang="el-GR" sz="1800" b="0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3761185" y="1965325"/>
            <a:ext cx="727471" cy="4127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flipV="1">
            <a:off x="4345914" y="1954213"/>
            <a:ext cx="151342" cy="4048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 flipH="1" flipV="1">
            <a:off x="4492097" y="1963739"/>
            <a:ext cx="397272" cy="3905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V="1">
            <a:off x="4483498" y="1970089"/>
            <a:ext cx="409310" cy="31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2345127" y="5554890"/>
            <a:ext cx="72997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>
                <a:solidFill>
                  <a:srgbClr val="FF0000"/>
                </a:solidFill>
                <a:latin typeface="Arial" charset="0"/>
              </a:rPr>
              <a:t>* </a:t>
            </a:r>
            <a:r>
              <a:rPr lang="el-GR" altLang="el-GR" sz="1800" b="0" dirty="0" smtClean="0">
                <a:solidFill>
                  <a:srgbClr val="FF0000"/>
                </a:solidFill>
                <a:latin typeface="Arial" charset="0"/>
              </a:rPr>
              <a:t>Χωρίς απάντηση </a:t>
            </a:r>
            <a:r>
              <a:rPr lang="en-US" altLang="el-GR" sz="1800" b="0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l-GR" altLang="el-GR" sz="1800" b="0" dirty="0" smtClean="0">
                <a:solidFill>
                  <a:srgbClr val="FF0000"/>
                </a:solidFill>
                <a:latin typeface="Arial" charset="0"/>
              </a:rPr>
              <a:t>απώλεια </a:t>
            </a:r>
            <a:r>
              <a:rPr lang="en-US" altLang="el-GR" sz="1800" b="0" dirty="0" smtClean="0">
                <a:solidFill>
                  <a:srgbClr val="FF0000"/>
                </a:solidFill>
                <a:latin typeface="Arial" charset="0"/>
              </a:rPr>
              <a:t>probe, </a:t>
            </a:r>
            <a:r>
              <a:rPr lang="el-GR" altLang="el-GR" sz="1800" b="0" dirty="0" smtClean="0">
                <a:solidFill>
                  <a:srgbClr val="FF0000"/>
                </a:solidFill>
                <a:latin typeface="Arial" charset="0"/>
              </a:rPr>
              <a:t>ο δρομολογητής δεν αποκρίνεται</a:t>
            </a:r>
            <a:r>
              <a:rPr lang="en-US" altLang="el-GR" sz="1800" b="0" dirty="0" smtClean="0">
                <a:solidFill>
                  <a:srgbClr val="FF0000"/>
                </a:solidFill>
                <a:latin typeface="Arial" charset="0"/>
              </a:rPr>
              <a:t>)</a:t>
            </a:r>
            <a:endParaRPr lang="en-US" altLang="el-GR" sz="1800" b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8381" name="Freeform 14"/>
          <p:cNvSpPr>
            <a:spLocks/>
          </p:cNvSpPr>
          <p:nvPr/>
        </p:nvSpPr>
        <p:spPr bwMode="auto">
          <a:xfrm>
            <a:off x="6600561" y="3651251"/>
            <a:ext cx="1097227" cy="246063"/>
          </a:xfrm>
          <a:custGeom>
            <a:avLst/>
            <a:gdLst>
              <a:gd name="T0" fmla="*/ 2147483647 w 638"/>
              <a:gd name="T1" fmla="*/ 0 h 155"/>
              <a:gd name="T2" fmla="*/ 2147483647 w 638"/>
              <a:gd name="T3" fmla="*/ 2147483647 h 155"/>
              <a:gd name="T4" fmla="*/ 2147483647 w 638"/>
              <a:gd name="T5" fmla="*/ 2147483647 h 155"/>
              <a:gd name="T6" fmla="*/ 2147483647 w 638"/>
              <a:gd name="T7" fmla="*/ 2147483647 h 155"/>
              <a:gd name="T8" fmla="*/ 0 w 638"/>
              <a:gd name="T9" fmla="*/ 2147483647 h 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8"/>
              <a:gd name="T16" fmla="*/ 0 h 155"/>
              <a:gd name="T17" fmla="*/ 638 w 638"/>
              <a:gd name="T18" fmla="*/ 155 h 1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8" h="155">
                <a:moveTo>
                  <a:pt x="593" y="0"/>
                </a:moveTo>
                <a:cubicBezTo>
                  <a:pt x="607" y="9"/>
                  <a:pt x="621" y="18"/>
                  <a:pt x="623" y="38"/>
                </a:cubicBezTo>
                <a:cubicBezTo>
                  <a:pt x="625" y="58"/>
                  <a:pt x="638" y="104"/>
                  <a:pt x="608" y="123"/>
                </a:cubicBezTo>
                <a:cubicBezTo>
                  <a:pt x="578" y="142"/>
                  <a:pt x="547" y="153"/>
                  <a:pt x="446" y="154"/>
                </a:cubicBezTo>
                <a:cubicBezTo>
                  <a:pt x="345" y="155"/>
                  <a:pt x="72" y="133"/>
                  <a:pt x="0" y="130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8382" name="Text Box 15"/>
          <p:cNvSpPr txBox="1">
            <a:spLocks noChangeArrowheads="1"/>
          </p:cNvSpPr>
          <p:nvPr/>
        </p:nvSpPr>
        <p:spPr bwMode="auto">
          <a:xfrm>
            <a:off x="7732183" y="3436939"/>
            <a:ext cx="19127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dirty="0" smtClean="0">
                <a:solidFill>
                  <a:srgbClr val="FF0000"/>
                </a:solidFill>
                <a:latin typeface="Arial" charset="0"/>
              </a:rPr>
              <a:t>Υπερωκεάνιο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dirty="0" smtClean="0">
                <a:solidFill>
                  <a:srgbClr val="FF0000"/>
                </a:solidFill>
                <a:latin typeface="Arial" charset="0"/>
              </a:rPr>
              <a:t>κύκλωμα</a:t>
            </a:r>
            <a:endParaRPr lang="en-US" altLang="el-GR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8385" name="TextBox 1"/>
          <p:cNvSpPr txBox="1">
            <a:spLocks noChangeArrowheads="1"/>
          </p:cNvSpPr>
          <p:nvPr/>
        </p:nvSpPr>
        <p:spPr bwMode="auto">
          <a:xfrm>
            <a:off x="1338456" y="6189891"/>
            <a:ext cx="60149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400" dirty="0">
                <a:latin typeface="Arial" charset="0"/>
              </a:rPr>
              <a:t>* </a:t>
            </a:r>
            <a:r>
              <a:rPr lang="el-GR" altLang="el-GR" sz="1400" dirty="0" smtClean="0">
                <a:latin typeface="Arial" charset="0"/>
              </a:rPr>
              <a:t>Δοκιμάστε </a:t>
            </a:r>
            <a:r>
              <a:rPr lang="en-US" altLang="el-GR" sz="1400" dirty="0" err="1" smtClean="0">
                <a:latin typeface="Arial" charset="0"/>
              </a:rPr>
              <a:t>traceroutes</a:t>
            </a:r>
            <a:r>
              <a:rPr lang="en-US" altLang="el-GR" sz="1400" dirty="0" smtClean="0">
                <a:latin typeface="Arial" charset="0"/>
              </a:rPr>
              <a:t> </a:t>
            </a:r>
            <a:r>
              <a:rPr lang="el-GR" altLang="el-GR" sz="1400" dirty="0" smtClean="0">
                <a:latin typeface="Arial" charset="0"/>
              </a:rPr>
              <a:t>από εξωτικές χώρες στο </a:t>
            </a:r>
            <a:r>
              <a:rPr lang="en-US" altLang="el-GR" sz="1400" dirty="0" smtClean="0">
                <a:latin typeface="Arial" charset="0"/>
              </a:rPr>
              <a:t>www.traceroute.org</a:t>
            </a:r>
            <a:endParaRPr lang="en-US" altLang="el-GR" sz="1400" dirty="0">
              <a:latin typeface="Arial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27314" y="128587"/>
            <a:ext cx="7892030" cy="125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b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ja-JP" altLang="en-US" sz="4000" b="0" kern="0" smtClean="0"/>
              <a:t>“</a:t>
            </a:r>
            <a:r>
              <a:rPr lang="el-GR" altLang="ja-JP" sz="4000" b="0" kern="0" smtClean="0"/>
              <a:t>Πραγματικές</a:t>
            </a:r>
            <a:r>
              <a:rPr lang="ja-JP" altLang="en-US" sz="4000" b="0" kern="0" smtClean="0"/>
              <a:t>”</a:t>
            </a:r>
            <a:r>
              <a:rPr lang="en-US" altLang="ja-JP" sz="4000" b="0" kern="0" smtClean="0"/>
              <a:t> </a:t>
            </a:r>
            <a:r>
              <a:rPr lang="el-GR" altLang="ja-JP" sz="4000" b="0" kern="0" smtClean="0"/>
              <a:t>καθυστερήσεις και διαδρομές στο </a:t>
            </a:r>
            <a:r>
              <a:rPr lang="en-US" altLang="ja-JP" sz="4000" b="0" kern="0" smtClean="0"/>
              <a:t>Internet</a:t>
            </a:r>
            <a:r>
              <a:rPr lang="el-GR" altLang="ja-JP" sz="4000" b="0" kern="0" smtClean="0"/>
              <a:t> (Ι)</a:t>
            </a:r>
            <a:endParaRPr lang="en-US" altLang="el-GR" sz="40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37896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5371" y="128588"/>
            <a:ext cx="7926842" cy="114300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Απώλειες πακέτων</a:t>
            </a:r>
            <a:endParaRPr lang="en-US" altLang="el-GR" dirty="0" smtClean="0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460" y="1378856"/>
            <a:ext cx="8989350" cy="233680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l-GR" altLang="el-GR" dirty="0" smtClean="0"/>
              <a:t>Η ουρά </a:t>
            </a:r>
            <a:r>
              <a:rPr lang="en-US" altLang="el-GR" dirty="0" smtClean="0"/>
              <a:t>(</a:t>
            </a:r>
            <a:r>
              <a:rPr lang="el-GR" altLang="el-GR" dirty="0" smtClean="0"/>
              <a:t>δηλ. ο </a:t>
            </a:r>
            <a:r>
              <a:rPr lang="en-US" altLang="el-GR" dirty="0" smtClean="0"/>
              <a:t>buffer) </a:t>
            </a:r>
            <a:r>
              <a:rPr lang="el-GR" altLang="el-GR" dirty="0" smtClean="0"/>
              <a:t>ενός κυκλώματος έχει </a:t>
            </a:r>
            <a:r>
              <a:rPr lang="el-GR" altLang="el-GR" dirty="0" smtClean="0">
                <a:solidFill>
                  <a:srgbClr val="FF0000"/>
                </a:solidFill>
              </a:rPr>
              <a:t>πεπερασμένη χωρητικότητα</a:t>
            </a:r>
            <a:endParaRPr lang="en-US" altLang="el-GR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l-GR" altLang="el-GR" dirty="0" smtClean="0"/>
              <a:t>Το πακέτο που φτάνει σε μια γεμάτη ουρά </a:t>
            </a:r>
            <a:r>
              <a:rPr lang="el-GR" altLang="el-GR" dirty="0" smtClean="0">
                <a:solidFill>
                  <a:srgbClr val="FF0000"/>
                </a:solidFill>
              </a:rPr>
              <a:t>χάνεται</a:t>
            </a:r>
            <a:endParaRPr lang="en-US" altLang="el-GR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l-GR" altLang="el-GR" dirty="0" smtClean="0"/>
              <a:t>Το χαμένο πακέτο μπορεί να </a:t>
            </a:r>
            <a:r>
              <a:rPr lang="el-GR" altLang="el-GR" dirty="0" err="1" smtClean="0">
                <a:solidFill>
                  <a:srgbClr val="FF0000"/>
                </a:solidFill>
              </a:rPr>
              <a:t>επαναμεταδοθεί</a:t>
            </a:r>
            <a:r>
              <a:rPr lang="el-GR" altLang="el-GR" dirty="0" smtClean="0">
                <a:solidFill>
                  <a:srgbClr val="FF0000"/>
                </a:solidFill>
              </a:rPr>
              <a:t> </a:t>
            </a:r>
            <a:r>
              <a:rPr lang="el-GR" altLang="el-GR" dirty="0" smtClean="0"/>
              <a:t>από τον προηγούμενο κόμβο</a:t>
            </a:r>
            <a:r>
              <a:rPr lang="en-US" altLang="el-GR" dirty="0" smtClean="0"/>
              <a:t>, </a:t>
            </a:r>
            <a:r>
              <a:rPr lang="el-GR" altLang="el-GR" dirty="0" smtClean="0"/>
              <a:t>τον αποστολέα</a:t>
            </a:r>
            <a:r>
              <a:rPr lang="en-US" altLang="el-GR" dirty="0" smtClean="0"/>
              <a:t>, </a:t>
            </a:r>
            <a:r>
              <a:rPr lang="el-GR" altLang="el-GR" dirty="0" smtClean="0"/>
              <a:t>ή καθόλου</a:t>
            </a:r>
            <a:endParaRPr lang="en-US" altLang="el-GR" dirty="0"/>
          </a:p>
        </p:txBody>
      </p:sp>
      <p:sp>
        <p:nvSpPr>
          <p:cNvPr id="59397" name="Oval 6"/>
          <p:cNvSpPr>
            <a:spLocks noChangeArrowheads="1"/>
          </p:cNvSpPr>
          <p:nvPr/>
        </p:nvSpPr>
        <p:spPr bwMode="auto">
          <a:xfrm>
            <a:off x="3384206" y="5187732"/>
            <a:ext cx="1298443" cy="36988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3384206" y="5119471"/>
            <a:ext cx="1298443" cy="263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59399" name="Oval 8"/>
          <p:cNvSpPr>
            <a:spLocks noChangeArrowheads="1"/>
          </p:cNvSpPr>
          <p:nvPr/>
        </p:nvSpPr>
        <p:spPr bwMode="auto">
          <a:xfrm>
            <a:off x="3394525" y="4890870"/>
            <a:ext cx="1298443" cy="430212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solidFill>
                <a:srgbClr val="CC0000"/>
              </a:solidFill>
              <a:latin typeface="Arial" charset="0"/>
            </a:endParaRPr>
          </a:p>
        </p:txBody>
      </p:sp>
      <p:grpSp>
        <p:nvGrpSpPr>
          <p:cNvPr id="59400" name="Group 9"/>
          <p:cNvGrpSpPr>
            <a:grpSpLocks/>
          </p:cNvGrpSpPr>
          <p:nvPr/>
        </p:nvGrpSpPr>
        <p:grpSpPr bwMode="auto">
          <a:xfrm>
            <a:off x="3769439" y="4921033"/>
            <a:ext cx="540015" cy="119063"/>
            <a:chOff x="2208" y="2184"/>
            <a:chExt cx="176" cy="69"/>
          </a:xfrm>
        </p:grpSpPr>
        <p:grpSp>
          <p:nvGrpSpPr>
            <p:cNvPr id="59432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59437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9438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9439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59433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59434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9435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9436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59401" name="Line 23"/>
          <p:cNvSpPr>
            <a:spLocks noChangeShapeType="1"/>
          </p:cNvSpPr>
          <p:nvPr/>
        </p:nvSpPr>
        <p:spPr bwMode="auto">
          <a:xfrm>
            <a:off x="2593101" y="4825783"/>
            <a:ext cx="756708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02" name="Line 24"/>
          <p:cNvSpPr>
            <a:spLocks noChangeShapeType="1"/>
          </p:cNvSpPr>
          <p:nvPr/>
        </p:nvSpPr>
        <p:spPr bwMode="auto">
          <a:xfrm flipV="1">
            <a:off x="2923301" y="5290920"/>
            <a:ext cx="445427" cy="525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03" name="Line 25"/>
          <p:cNvSpPr>
            <a:spLocks noChangeShapeType="1"/>
          </p:cNvSpPr>
          <p:nvPr/>
        </p:nvSpPr>
        <p:spPr bwMode="auto">
          <a:xfrm>
            <a:off x="4677489" y="5244883"/>
            <a:ext cx="2094706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04" name="Rectangle 28"/>
          <p:cNvSpPr>
            <a:spLocks noChangeArrowheads="1"/>
          </p:cNvSpPr>
          <p:nvPr/>
        </p:nvSpPr>
        <p:spPr bwMode="auto">
          <a:xfrm>
            <a:off x="5673249" y="5044858"/>
            <a:ext cx="159940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59405" name="Rectangle 29"/>
          <p:cNvSpPr>
            <a:spLocks noChangeArrowheads="1"/>
          </p:cNvSpPr>
          <p:nvPr/>
        </p:nvSpPr>
        <p:spPr bwMode="auto">
          <a:xfrm>
            <a:off x="4316332" y="5116296"/>
            <a:ext cx="159941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59406" name="Rectangle 30"/>
          <p:cNvSpPr>
            <a:spLocks noChangeArrowheads="1"/>
          </p:cNvSpPr>
          <p:nvPr/>
        </p:nvSpPr>
        <p:spPr bwMode="auto">
          <a:xfrm>
            <a:off x="4491751" y="5116296"/>
            <a:ext cx="159941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59407" name="Rectangle 31"/>
          <p:cNvSpPr>
            <a:spLocks noChangeArrowheads="1"/>
          </p:cNvSpPr>
          <p:nvPr/>
        </p:nvSpPr>
        <p:spPr bwMode="auto">
          <a:xfrm>
            <a:off x="3138276" y="5463958"/>
            <a:ext cx="159940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59408" name="Line 33"/>
          <p:cNvSpPr>
            <a:spLocks noChangeShapeType="1"/>
          </p:cNvSpPr>
          <p:nvPr/>
        </p:nvSpPr>
        <p:spPr bwMode="auto">
          <a:xfrm flipV="1">
            <a:off x="3105599" y="5309970"/>
            <a:ext cx="11522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09" name="Text Box 35"/>
          <p:cNvSpPr txBox="1">
            <a:spLocks noChangeArrowheads="1"/>
          </p:cNvSpPr>
          <p:nvPr/>
        </p:nvSpPr>
        <p:spPr bwMode="auto">
          <a:xfrm>
            <a:off x="1569826" y="4376520"/>
            <a:ext cx="4196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400">
                <a:solidFill>
                  <a:srgbClr val="006600"/>
                </a:solidFill>
                <a:latin typeface="Arial" charset="0"/>
              </a:rPr>
              <a:t>A</a:t>
            </a:r>
          </a:p>
        </p:txBody>
      </p:sp>
      <p:sp>
        <p:nvSpPr>
          <p:cNvPr id="59410" name="Text Box 36"/>
          <p:cNvSpPr txBox="1">
            <a:spLocks noChangeArrowheads="1"/>
          </p:cNvSpPr>
          <p:nvPr/>
        </p:nvSpPr>
        <p:spPr bwMode="auto">
          <a:xfrm>
            <a:off x="1917224" y="5362357"/>
            <a:ext cx="4196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400">
                <a:solidFill>
                  <a:srgbClr val="000099"/>
                </a:solidFill>
                <a:latin typeface="Arial" charset="0"/>
              </a:rPr>
              <a:t>B</a:t>
            </a:r>
          </a:p>
        </p:txBody>
      </p:sp>
      <p:sp>
        <p:nvSpPr>
          <p:cNvPr id="59411" name="Text Box 40"/>
          <p:cNvSpPr txBox="1">
            <a:spLocks noChangeArrowheads="1"/>
          </p:cNvSpPr>
          <p:nvPr/>
        </p:nvSpPr>
        <p:spPr bwMode="auto">
          <a:xfrm>
            <a:off x="5196866" y="4286033"/>
            <a:ext cx="27847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 smtClean="0">
                <a:solidFill>
                  <a:srgbClr val="FF0000"/>
                </a:solidFill>
                <a:latin typeface="Arial" charset="0"/>
              </a:rPr>
              <a:t>πακέτο που μεταδίδεται</a:t>
            </a:r>
            <a:endParaRPr lang="en-US" altLang="el-GR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9412" name="Line 41"/>
          <p:cNvSpPr>
            <a:spLocks noChangeShapeType="1"/>
          </p:cNvSpPr>
          <p:nvPr/>
        </p:nvSpPr>
        <p:spPr bwMode="auto">
          <a:xfrm rot="10800000" flipV="1">
            <a:off x="4723924" y="4578132"/>
            <a:ext cx="737790" cy="5651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13" name="Rectangle 56"/>
          <p:cNvSpPr>
            <a:spLocks noChangeArrowheads="1"/>
          </p:cNvSpPr>
          <p:nvPr/>
        </p:nvSpPr>
        <p:spPr bwMode="auto">
          <a:xfrm>
            <a:off x="4139195" y="5114708"/>
            <a:ext cx="159940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59414" name="Rectangle 57"/>
          <p:cNvSpPr>
            <a:spLocks noChangeArrowheads="1"/>
          </p:cNvSpPr>
          <p:nvPr/>
        </p:nvSpPr>
        <p:spPr bwMode="auto">
          <a:xfrm>
            <a:off x="3963776" y="5114708"/>
            <a:ext cx="159940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59415" name="Rectangle 58"/>
          <p:cNvSpPr>
            <a:spLocks noChangeArrowheads="1"/>
          </p:cNvSpPr>
          <p:nvPr/>
        </p:nvSpPr>
        <p:spPr bwMode="auto">
          <a:xfrm>
            <a:off x="3784918" y="5114708"/>
            <a:ext cx="159940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59416" name="Rectangle 59"/>
          <p:cNvSpPr>
            <a:spLocks noChangeArrowheads="1"/>
          </p:cNvSpPr>
          <p:nvPr/>
        </p:nvSpPr>
        <p:spPr bwMode="auto">
          <a:xfrm>
            <a:off x="3607778" y="5114708"/>
            <a:ext cx="159941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59417" name="Rectangle 61"/>
          <p:cNvSpPr>
            <a:spLocks noChangeArrowheads="1"/>
          </p:cNvSpPr>
          <p:nvPr/>
        </p:nvSpPr>
        <p:spPr bwMode="auto">
          <a:xfrm>
            <a:off x="3428920" y="5116296"/>
            <a:ext cx="159941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59418" name="Rectangle 62"/>
          <p:cNvSpPr>
            <a:spLocks noChangeArrowheads="1"/>
          </p:cNvSpPr>
          <p:nvPr/>
        </p:nvSpPr>
        <p:spPr bwMode="auto">
          <a:xfrm>
            <a:off x="3397964" y="5092482"/>
            <a:ext cx="1269206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59419" name="Line 63"/>
          <p:cNvSpPr>
            <a:spLocks noChangeShapeType="1"/>
          </p:cNvSpPr>
          <p:nvPr/>
        </p:nvSpPr>
        <p:spPr bwMode="auto">
          <a:xfrm rot="10800000">
            <a:off x="3384205" y="5584607"/>
            <a:ext cx="744670" cy="3317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20" name="Text Box 64"/>
          <p:cNvSpPr txBox="1">
            <a:spLocks noChangeArrowheads="1"/>
          </p:cNvSpPr>
          <p:nvPr/>
        </p:nvSpPr>
        <p:spPr bwMode="auto">
          <a:xfrm>
            <a:off x="4051484" y="5743357"/>
            <a:ext cx="2803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 smtClean="0">
                <a:solidFill>
                  <a:srgbClr val="FF0000"/>
                </a:solidFill>
                <a:latin typeface="Arial" charset="0"/>
              </a:rPr>
              <a:t>πακέτα που φτάνουν σε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 smtClean="0">
                <a:solidFill>
                  <a:srgbClr val="FF0000"/>
                </a:solidFill>
                <a:latin typeface="Arial" charset="0"/>
              </a:rPr>
              <a:t>γεμάτο </a:t>
            </a:r>
            <a:r>
              <a:rPr lang="en-US" altLang="el-GR" sz="1800" dirty="0" smtClean="0">
                <a:solidFill>
                  <a:srgbClr val="FF0000"/>
                </a:solidFill>
                <a:latin typeface="Arial" charset="0"/>
              </a:rPr>
              <a:t>buffer </a:t>
            </a:r>
            <a:r>
              <a:rPr lang="el-GR" altLang="el-GR" sz="1800" i="1" dirty="0" smtClean="0">
                <a:solidFill>
                  <a:srgbClr val="FF0000"/>
                </a:solidFill>
                <a:latin typeface="Arial" charset="0"/>
              </a:rPr>
              <a:t>χάνονται</a:t>
            </a:r>
            <a:endParaRPr lang="en-US" altLang="el-GR" sz="18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9421" name="Text Box 65"/>
          <p:cNvSpPr txBox="1">
            <a:spLocks noChangeArrowheads="1"/>
          </p:cNvSpPr>
          <p:nvPr/>
        </p:nvSpPr>
        <p:spPr bwMode="auto">
          <a:xfrm>
            <a:off x="3005595" y="4105057"/>
            <a:ext cx="22156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>
                <a:solidFill>
                  <a:srgbClr val="FF0000"/>
                </a:solidFill>
                <a:latin typeface="Arial" charset="0"/>
              </a:rPr>
              <a:t>buffer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l-GR" altLang="el-GR" sz="1800" dirty="0" smtClean="0">
                <a:solidFill>
                  <a:srgbClr val="FF0000"/>
                </a:solidFill>
                <a:latin typeface="Arial" charset="0"/>
              </a:rPr>
              <a:t>χώρος αναμονής</a:t>
            </a:r>
            <a:r>
              <a:rPr lang="en-US" altLang="el-GR" sz="1800" dirty="0" smtClean="0">
                <a:solidFill>
                  <a:srgbClr val="FF0000"/>
                </a:solidFill>
                <a:latin typeface="Arial" charset="0"/>
              </a:rPr>
              <a:t>)</a:t>
            </a:r>
            <a:endParaRPr lang="en-US" altLang="el-GR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9422" name="Line 66"/>
          <p:cNvSpPr>
            <a:spLocks noChangeShapeType="1"/>
          </p:cNvSpPr>
          <p:nvPr/>
        </p:nvSpPr>
        <p:spPr bwMode="auto">
          <a:xfrm>
            <a:off x="3542426" y="4713071"/>
            <a:ext cx="0" cy="3333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59424" name="Group 48"/>
          <p:cNvGrpSpPr>
            <a:grpSpLocks/>
          </p:cNvGrpSpPr>
          <p:nvPr/>
        </p:nvGrpSpPr>
        <p:grpSpPr bwMode="auto">
          <a:xfrm>
            <a:off x="1760722" y="4397158"/>
            <a:ext cx="889133" cy="688975"/>
            <a:chOff x="-44" y="1473"/>
            <a:chExt cx="981" cy="1105"/>
          </a:xfrm>
        </p:grpSpPr>
        <p:pic>
          <p:nvPicPr>
            <p:cNvPr id="59430" name="Picture 4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31" name="Freeform 5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59425" name="Group 51"/>
          <p:cNvGrpSpPr>
            <a:grpSpLocks/>
          </p:cNvGrpSpPr>
          <p:nvPr/>
        </p:nvGrpSpPr>
        <p:grpSpPr bwMode="auto">
          <a:xfrm>
            <a:off x="2116720" y="5387758"/>
            <a:ext cx="889132" cy="688975"/>
            <a:chOff x="-44" y="1473"/>
            <a:chExt cx="981" cy="1105"/>
          </a:xfrm>
        </p:grpSpPr>
        <p:pic>
          <p:nvPicPr>
            <p:cNvPr id="59428" name="Picture 5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29" name="Freeform 5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59427" name="TextBox 1"/>
          <p:cNvSpPr txBox="1">
            <a:spLocks noChangeArrowheads="1"/>
          </p:cNvSpPr>
          <p:nvPr/>
        </p:nvSpPr>
        <p:spPr bwMode="auto">
          <a:xfrm>
            <a:off x="2834693" y="3484900"/>
            <a:ext cx="64415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latin typeface="Arial" charset="0"/>
              </a:rPr>
              <a:t>Δείτε εδώ </a:t>
            </a:r>
            <a:r>
              <a:rPr lang="en-US" altLang="el-GR" sz="1400" dirty="0" smtClean="0">
                <a:latin typeface="Arial" charset="0"/>
              </a:rPr>
              <a:t>applets</a:t>
            </a:r>
            <a:r>
              <a:rPr lang="el-GR" altLang="el-GR" sz="1400" dirty="0" smtClean="0">
                <a:latin typeface="Arial" charset="0"/>
              </a:rPr>
              <a:t> για κατανόηση απωλειών και αναμονής σε ουρές: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400" dirty="0" smtClean="0">
                <a:latin typeface="Arial" charset="0"/>
              </a:rPr>
              <a:t>http</a:t>
            </a:r>
            <a:r>
              <a:rPr lang="en-US" altLang="el-GR" sz="1400" dirty="0">
                <a:latin typeface="Arial" charset="0"/>
              </a:rPr>
              <a:t>://wps.aw.com/aw_kurose_network_3/21/5493/1406348.cw/index.html</a:t>
            </a:r>
          </a:p>
        </p:txBody>
      </p:sp>
    </p:spTree>
    <p:extLst>
      <p:ext uri="{BB962C8B-B14F-4D97-AF65-F5344CB8AC3E}">
        <p14:creationId xmlns:p14="http://schemas.microsoft.com/office/powerpoint/2010/main" val="16002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AutoShape 327"/>
          <p:cNvSpPr>
            <a:spLocks noChangeArrowheads="1"/>
          </p:cNvSpPr>
          <p:nvPr/>
        </p:nvSpPr>
        <p:spPr bwMode="auto">
          <a:xfrm>
            <a:off x="435108" y="3671889"/>
            <a:ext cx="541734" cy="581025"/>
          </a:xfrm>
          <a:prstGeom prst="can">
            <a:avLst>
              <a:gd name="adj" fmla="val 23491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latin typeface="Times New Roman" pitchFamily="18" charset="0"/>
            </a:endParaRPr>
          </a:p>
        </p:txBody>
      </p:sp>
      <p:grpSp>
        <p:nvGrpSpPr>
          <p:cNvPr id="60420" name="Group 64"/>
          <p:cNvGrpSpPr>
            <a:grpSpLocks/>
          </p:cNvGrpSpPr>
          <p:nvPr/>
        </p:nvGrpSpPr>
        <p:grpSpPr bwMode="auto">
          <a:xfrm>
            <a:off x="1055953" y="4071938"/>
            <a:ext cx="381794" cy="876300"/>
            <a:chOff x="4140" y="429"/>
            <a:chExt cx="1425" cy="2396"/>
          </a:xfrm>
        </p:grpSpPr>
        <p:sp>
          <p:nvSpPr>
            <p:cNvPr id="60466" name="Freeform 6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67" name="Rectangle 66"/>
            <p:cNvSpPr>
              <a:spLocks noChangeArrowheads="1"/>
            </p:cNvSpPr>
            <p:nvPr/>
          </p:nvSpPr>
          <p:spPr bwMode="auto">
            <a:xfrm>
              <a:off x="4204" y="429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0468" name="Freeform 6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69" name="Freeform 6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70" name="Rectangle 69"/>
            <p:cNvSpPr>
              <a:spLocks noChangeArrowheads="1"/>
            </p:cNvSpPr>
            <p:nvPr/>
          </p:nvSpPr>
          <p:spPr bwMode="auto">
            <a:xfrm>
              <a:off x="4211" y="694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grpSp>
          <p:nvGrpSpPr>
            <p:cNvPr id="60471" name="Group 7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0496" name="AutoShape 71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0497" name="AutoShape 72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89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</p:grpSp>
        <p:sp>
          <p:nvSpPr>
            <p:cNvPr id="60472" name="Rectangle 73"/>
            <p:cNvSpPr>
              <a:spLocks noChangeArrowheads="1"/>
            </p:cNvSpPr>
            <p:nvPr/>
          </p:nvSpPr>
          <p:spPr bwMode="auto">
            <a:xfrm>
              <a:off x="4223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grpSp>
          <p:nvGrpSpPr>
            <p:cNvPr id="60473" name="Group 7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0494" name="AutoShape 75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0495" name="AutoShape 76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</p:grpSp>
        <p:sp>
          <p:nvSpPr>
            <p:cNvPr id="60474" name="Rectangle 77"/>
            <p:cNvSpPr>
              <a:spLocks noChangeArrowheads="1"/>
            </p:cNvSpPr>
            <p:nvPr/>
          </p:nvSpPr>
          <p:spPr bwMode="auto">
            <a:xfrm>
              <a:off x="4217" y="1358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0475" name="Rectangle 78"/>
            <p:cNvSpPr>
              <a:spLocks noChangeArrowheads="1"/>
            </p:cNvSpPr>
            <p:nvPr/>
          </p:nvSpPr>
          <p:spPr bwMode="auto">
            <a:xfrm>
              <a:off x="4230" y="1653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grpSp>
          <p:nvGrpSpPr>
            <p:cNvPr id="60476" name="Group 7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0492" name="AutoShape 8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0493" name="AutoShape 81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</p:grpSp>
        <p:sp>
          <p:nvSpPr>
            <p:cNvPr id="60477" name="Freeform 8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60478" name="Group 8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0490" name="AutoShape 84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28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0491" name="AutoShape 85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</p:grpSp>
        <p:sp>
          <p:nvSpPr>
            <p:cNvPr id="60479" name="Rectangle 86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0480" name="Freeform 8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81" name="Freeform 8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82" name="Oval 89"/>
            <p:cNvSpPr>
              <a:spLocks noChangeArrowheads="1"/>
            </p:cNvSpPr>
            <p:nvPr/>
          </p:nvSpPr>
          <p:spPr bwMode="auto">
            <a:xfrm>
              <a:off x="5520" y="2612"/>
              <a:ext cx="45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0483" name="Freeform 9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84" name="AutoShape 91"/>
            <p:cNvSpPr>
              <a:spLocks noChangeArrowheads="1"/>
            </p:cNvSpPr>
            <p:nvPr/>
          </p:nvSpPr>
          <p:spPr bwMode="auto">
            <a:xfrm>
              <a:off x="4140" y="2677"/>
              <a:ext cx="1200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0485" name="AutoShape 92"/>
            <p:cNvSpPr>
              <a:spLocks noChangeArrowheads="1"/>
            </p:cNvSpPr>
            <p:nvPr/>
          </p:nvSpPr>
          <p:spPr bwMode="auto">
            <a:xfrm>
              <a:off x="4204" y="2712"/>
              <a:ext cx="1072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0486" name="Oval 93"/>
            <p:cNvSpPr>
              <a:spLocks noChangeArrowheads="1"/>
            </p:cNvSpPr>
            <p:nvPr/>
          </p:nvSpPr>
          <p:spPr bwMode="auto">
            <a:xfrm>
              <a:off x="4307" y="2382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0487" name="Oval 94"/>
            <p:cNvSpPr>
              <a:spLocks noChangeArrowheads="1"/>
            </p:cNvSpPr>
            <p:nvPr/>
          </p:nvSpPr>
          <p:spPr bwMode="auto">
            <a:xfrm>
              <a:off x="4487" y="238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60488" name="Oval 95"/>
            <p:cNvSpPr>
              <a:spLocks noChangeArrowheads="1"/>
            </p:cNvSpPr>
            <p:nvPr/>
          </p:nvSpPr>
          <p:spPr bwMode="auto">
            <a:xfrm>
              <a:off x="4660" y="2382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0489" name="Rectangle 96"/>
            <p:cNvSpPr>
              <a:spLocks noChangeArrowheads="1"/>
            </p:cNvSpPr>
            <p:nvPr/>
          </p:nvSpPr>
          <p:spPr bwMode="auto">
            <a:xfrm>
              <a:off x="5064" y="1835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</p:grpSp>
      <p:grpSp>
        <p:nvGrpSpPr>
          <p:cNvPr id="60421" name="Group 61"/>
          <p:cNvGrpSpPr>
            <a:grpSpLocks/>
          </p:cNvGrpSpPr>
          <p:nvPr/>
        </p:nvGrpSpPr>
        <p:grpSpPr bwMode="auto">
          <a:xfrm flipH="1">
            <a:off x="8610997" y="4133851"/>
            <a:ext cx="1291563" cy="1171575"/>
            <a:chOff x="-44" y="1473"/>
            <a:chExt cx="981" cy="1105"/>
          </a:xfrm>
        </p:grpSpPr>
        <p:pic>
          <p:nvPicPr>
            <p:cNvPr id="60464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65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604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68495" y="114300"/>
            <a:ext cx="7928240" cy="1143000"/>
          </a:xfrm>
        </p:spPr>
        <p:txBody>
          <a:bodyPr/>
          <a:lstStyle/>
          <a:p>
            <a:pPr eaLnBrk="1" hangingPunct="1"/>
            <a:r>
              <a:rPr lang="en-US" altLang="el-GR" dirty="0" smtClean="0"/>
              <a:t>Throughput</a:t>
            </a:r>
          </a:p>
        </p:txBody>
      </p:sp>
      <p:sp>
        <p:nvSpPr>
          <p:cNvPr id="604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2372" y="1480456"/>
            <a:ext cx="8420100" cy="19594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el-GR" i="1" dirty="0">
                <a:solidFill>
                  <a:srgbClr val="FF0000"/>
                </a:solidFill>
              </a:rPr>
              <a:t>throughput:</a:t>
            </a:r>
            <a:r>
              <a:rPr lang="en-US" altLang="el-GR" dirty="0"/>
              <a:t> </a:t>
            </a:r>
            <a:r>
              <a:rPr lang="el-GR" altLang="el-GR" dirty="0"/>
              <a:t>ο ρυθμός </a:t>
            </a:r>
            <a:r>
              <a:rPr lang="en-US" altLang="el-GR" dirty="0"/>
              <a:t>(bits/</a:t>
            </a:r>
            <a:r>
              <a:rPr lang="el-GR" altLang="el-GR" dirty="0"/>
              <a:t>χρονική μονάδα</a:t>
            </a:r>
            <a:r>
              <a:rPr lang="en-US" altLang="el-GR" dirty="0"/>
              <a:t>) </a:t>
            </a:r>
            <a:r>
              <a:rPr lang="el-GR" altLang="el-GR" dirty="0"/>
              <a:t>με τον οποίο μεταφέρονται </a:t>
            </a:r>
            <a:r>
              <a:rPr lang="en-US" altLang="el-GR" dirty="0"/>
              <a:t>bits </a:t>
            </a:r>
            <a:r>
              <a:rPr lang="el-GR" altLang="el-GR" dirty="0"/>
              <a:t>μεταξύ αποστολέα-παραλήπτη</a:t>
            </a:r>
            <a:endParaRPr lang="en-US" altLang="el-GR" dirty="0"/>
          </a:p>
          <a:p>
            <a:pPr lvl="1" eaLnBrk="1" hangingPunct="1"/>
            <a:r>
              <a:rPr lang="el-GR" altLang="el-GR" i="1" dirty="0" smtClean="0">
                <a:solidFill>
                  <a:srgbClr val="FF0000"/>
                </a:solidFill>
              </a:rPr>
              <a:t>στιγμιαίος</a:t>
            </a:r>
            <a:r>
              <a:rPr lang="en-US" altLang="el-GR" i="1" dirty="0" smtClean="0">
                <a:solidFill>
                  <a:srgbClr val="FF0000"/>
                </a:solidFill>
              </a:rPr>
              <a:t>:</a:t>
            </a:r>
            <a:r>
              <a:rPr lang="en-US" altLang="el-GR" dirty="0" smtClean="0">
                <a:solidFill>
                  <a:srgbClr val="FF0000"/>
                </a:solidFill>
              </a:rPr>
              <a:t> </a:t>
            </a:r>
            <a:r>
              <a:rPr lang="el-GR" altLang="el-GR" dirty="0" smtClean="0"/>
              <a:t>ο ρυθμός σε μια δεδομένη χρονική στιγμή</a:t>
            </a:r>
            <a:endParaRPr lang="en-US" altLang="el-GR" dirty="0" smtClean="0"/>
          </a:p>
          <a:p>
            <a:pPr lvl="1" eaLnBrk="1" hangingPunct="1"/>
            <a:r>
              <a:rPr lang="el-GR" altLang="el-GR" i="1" dirty="0" smtClean="0">
                <a:solidFill>
                  <a:srgbClr val="FF0000"/>
                </a:solidFill>
              </a:rPr>
              <a:t>μέσος</a:t>
            </a:r>
            <a:r>
              <a:rPr lang="en-US" altLang="el-GR" i="1" dirty="0" smtClean="0">
                <a:solidFill>
                  <a:srgbClr val="FF0000"/>
                </a:solidFill>
              </a:rPr>
              <a:t>:</a:t>
            </a:r>
            <a:r>
              <a:rPr lang="en-US" altLang="el-GR" dirty="0" smtClean="0">
                <a:solidFill>
                  <a:srgbClr val="FF0000"/>
                </a:solidFill>
              </a:rPr>
              <a:t> </a:t>
            </a:r>
            <a:r>
              <a:rPr lang="el-GR" altLang="el-GR" dirty="0" smtClean="0"/>
              <a:t>ο ρυθμός σε μεγαλύτερη χρονική περίοδο</a:t>
            </a:r>
            <a:endParaRPr lang="en-US" altLang="el-GR" dirty="0" smtClean="0"/>
          </a:p>
        </p:txBody>
      </p:sp>
      <p:sp>
        <p:nvSpPr>
          <p:cNvPr id="60424" name="Text Box 325"/>
          <p:cNvSpPr txBox="1">
            <a:spLocks noChangeArrowheads="1"/>
          </p:cNvSpPr>
          <p:nvPr/>
        </p:nvSpPr>
        <p:spPr bwMode="auto">
          <a:xfrm>
            <a:off x="320380" y="5131481"/>
            <a:ext cx="2602301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 dirty="0">
                <a:latin typeface="+mn-lt"/>
              </a:rPr>
              <a:t>server, </a:t>
            </a:r>
            <a:r>
              <a:rPr lang="el-GR" altLang="el-GR" sz="2000" dirty="0" smtClean="0">
                <a:latin typeface="+mn-lt"/>
              </a:rPr>
              <a:t>με αρχείο </a:t>
            </a:r>
            <a:r>
              <a:rPr lang="en-US" altLang="el-GR" sz="2000" dirty="0" smtClean="0">
                <a:latin typeface="+mn-lt"/>
              </a:rPr>
              <a:t>F </a:t>
            </a:r>
            <a:r>
              <a:rPr lang="en-US" altLang="el-GR" sz="2000" dirty="0">
                <a:latin typeface="+mn-lt"/>
              </a:rPr>
              <a:t>bits </a:t>
            </a:r>
            <a:r>
              <a:rPr lang="el-GR" altLang="el-GR" sz="2000" dirty="0" smtClean="0">
                <a:latin typeface="+mn-lt"/>
              </a:rPr>
              <a:t>που θέλει να στείλει στον πελάτη</a:t>
            </a:r>
            <a:endParaRPr lang="en-US" altLang="el-GR" sz="2000" dirty="0">
              <a:latin typeface="+mn-lt"/>
            </a:endParaRPr>
          </a:p>
        </p:txBody>
      </p:sp>
      <p:sp>
        <p:nvSpPr>
          <p:cNvPr id="60425" name="Text Box 328"/>
          <p:cNvSpPr txBox="1">
            <a:spLocks noChangeArrowheads="1"/>
          </p:cNvSpPr>
          <p:nvPr/>
        </p:nvSpPr>
        <p:spPr bwMode="auto">
          <a:xfrm>
            <a:off x="2852702" y="5131481"/>
            <a:ext cx="308913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dirty="0">
                <a:latin typeface="+mn-lt"/>
              </a:rPr>
              <a:t>χ</a:t>
            </a:r>
            <a:r>
              <a:rPr lang="el-GR" altLang="el-GR" sz="2000" dirty="0" smtClean="0">
                <a:latin typeface="+mn-lt"/>
              </a:rPr>
              <a:t>ωρητικότητα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dirty="0" smtClean="0">
                <a:latin typeface="+mn-lt"/>
              </a:rPr>
              <a:t>κυκλώματος </a:t>
            </a:r>
            <a:r>
              <a:rPr lang="en-US" altLang="el-GR" sz="2000" dirty="0" err="1" smtClean="0">
                <a:latin typeface="+mn-lt"/>
              </a:rPr>
              <a:t>R</a:t>
            </a:r>
            <a:r>
              <a:rPr lang="en-US" altLang="el-GR" baseline="-25000" dirty="0" err="1" smtClean="0">
                <a:latin typeface="+mn-lt"/>
              </a:rPr>
              <a:t>s</a:t>
            </a:r>
            <a:r>
              <a:rPr lang="en-US" altLang="el-GR" sz="2000" baseline="-25000" dirty="0" smtClean="0">
                <a:latin typeface="+mn-lt"/>
              </a:rPr>
              <a:t> </a:t>
            </a:r>
            <a:r>
              <a:rPr lang="en-US" altLang="el-GR" sz="2000" dirty="0">
                <a:latin typeface="+mn-lt"/>
              </a:rPr>
              <a:t>bits/sec</a:t>
            </a:r>
          </a:p>
        </p:txBody>
      </p:sp>
      <p:sp>
        <p:nvSpPr>
          <p:cNvPr id="60426" name="Text Box 329"/>
          <p:cNvSpPr txBox="1">
            <a:spLocks noChangeArrowheads="1"/>
          </p:cNvSpPr>
          <p:nvPr/>
        </p:nvSpPr>
        <p:spPr bwMode="auto">
          <a:xfrm>
            <a:off x="5936343" y="5110164"/>
            <a:ext cx="310188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dirty="0"/>
              <a:t>χωρητικότητα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dirty="0"/>
              <a:t>κυκλώματος</a:t>
            </a:r>
            <a:r>
              <a:rPr lang="en-US" altLang="el-GR" sz="2000" dirty="0" smtClean="0">
                <a:latin typeface="+mn-lt"/>
              </a:rPr>
              <a:t> </a:t>
            </a:r>
            <a:r>
              <a:rPr lang="en-US" altLang="el-GR" sz="2000" dirty="0" err="1">
                <a:latin typeface="+mn-lt"/>
              </a:rPr>
              <a:t>R</a:t>
            </a:r>
            <a:r>
              <a:rPr lang="en-US" altLang="el-GR" baseline="-25000" dirty="0" err="1">
                <a:latin typeface="+mn-lt"/>
              </a:rPr>
              <a:t>c</a:t>
            </a:r>
            <a:r>
              <a:rPr lang="en-US" altLang="el-GR" sz="2000" baseline="-25000" dirty="0">
                <a:latin typeface="+mn-lt"/>
              </a:rPr>
              <a:t> </a:t>
            </a:r>
            <a:r>
              <a:rPr lang="en-US" altLang="el-GR" sz="2000" dirty="0">
                <a:latin typeface="+mn-lt"/>
              </a:rPr>
              <a:t>bits/sec</a:t>
            </a:r>
          </a:p>
        </p:txBody>
      </p:sp>
      <p:sp>
        <p:nvSpPr>
          <p:cNvPr id="60427" name="Line 337"/>
          <p:cNvSpPr>
            <a:spLocks noChangeShapeType="1"/>
          </p:cNvSpPr>
          <p:nvPr/>
        </p:nvSpPr>
        <p:spPr bwMode="auto">
          <a:xfrm flipH="1" flipV="1">
            <a:off x="3246967" y="4806951"/>
            <a:ext cx="306123" cy="303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0428" name="Line 347"/>
          <p:cNvSpPr>
            <a:spLocks noChangeShapeType="1"/>
          </p:cNvSpPr>
          <p:nvPr/>
        </p:nvSpPr>
        <p:spPr bwMode="auto">
          <a:xfrm flipH="1" flipV="1">
            <a:off x="6629798" y="4876800"/>
            <a:ext cx="209815" cy="203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0429" name="Line 352"/>
          <p:cNvSpPr>
            <a:spLocks noChangeShapeType="1"/>
          </p:cNvSpPr>
          <p:nvPr/>
        </p:nvSpPr>
        <p:spPr bwMode="auto">
          <a:xfrm flipH="1">
            <a:off x="868495" y="4716463"/>
            <a:ext cx="12038" cy="411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0430" name="Line 321"/>
          <p:cNvSpPr>
            <a:spLocks noChangeShapeType="1"/>
          </p:cNvSpPr>
          <p:nvPr/>
        </p:nvSpPr>
        <p:spPr bwMode="auto">
          <a:xfrm>
            <a:off x="1561571" y="4530725"/>
            <a:ext cx="68430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60431" name="Group 246"/>
          <p:cNvGrpSpPr>
            <a:grpSpLocks/>
          </p:cNvGrpSpPr>
          <p:nvPr/>
        </p:nvGrpSpPr>
        <p:grpSpPr bwMode="auto">
          <a:xfrm>
            <a:off x="4124060" y="4394201"/>
            <a:ext cx="1143662" cy="360363"/>
            <a:chOff x="3600" y="219"/>
            <a:chExt cx="360" cy="175"/>
          </a:xfrm>
        </p:grpSpPr>
        <p:sp>
          <p:nvSpPr>
            <p:cNvPr id="60451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60452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453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454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60455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Times New Roman" pitchFamily="18" charset="0"/>
              </a:endParaRPr>
            </a:p>
          </p:txBody>
        </p:sp>
        <p:grpSp>
          <p:nvGrpSpPr>
            <p:cNvPr id="60456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461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0462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0463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60457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458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0459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0460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60432" name="AutoShape 350"/>
          <p:cNvSpPr>
            <a:spLocks noChangeArrowheads="1"/>
          </p:cNvSpPr>
          <p:nvPr/>
        </p:nvSpPr>
        <p:spPr bwMode="auto">
          <a:xfrm>
            <a:off x="7893844" y="4325939"/>
            <a:ext cx="963083" cy="485775"/>
          </a:xfrm>
          <a:prstGeom prst="rightArrow">
            <a:avLst>
              <a:gd name="adj1" fmla="val 50000"/>
              <a:gd name="adj2" fmla="val 45752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latin typeface="Times New Roman" pitchFamily="18" charset="0"/>
            </a:endParaRPr>
          </a:p>
        </p:txBody>
      </p:sp>
      <p:grpSp>
        <p:nvGrpSpPr>
          <p:cNvPr id="60433" name="Group 335"/>
          <p:cNvGrpSpPr>
            <a:grpSpLocks/>
          </p:cNvGrpSpPr>
          <p:nvPr/>
        </p:nvGrpSpPr>
        <p:grpSpPr bwMode="auto">
          <a:xfrm>
            <a:off x="1522016" y="4360863"/>
            <a:ext cx="2516055" cy="392112"/>
            <a:chOff x="2249" y="3430"/>
            <a:chExt cx="1389" cy="256"/>
          </a:xfrm>
        </p:grpSpPr>
        <p:sp>
          <p:nvSpPr>
            <p:cNvPr id="255309" name="Oval 333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5308" name="Rectangle 332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449" name="Oval 331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255310" name="Rectangle 334"/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0434" name="Group 341"/>
          <p:cNvGrpSpPr>
            <a:grpSpLocks/>
          </p:cNvGrpSpPr>
          <p:nvPr/>
        </p:nvGrpSpPr>
        <p:grpSpPr bwMode="auto">
          <a:xfrm>
            <a:off x="5319317" y="4248151"/>
            <a:ext cx="3035432" cy="581025"/>
            <a:chOff x="2249" y="3430"/>
            <a:chExt cx="1389" cy="256"/>
          </a:xfrm>
        </p:grpSpPr>
        <p:sp>
          <p:nvSpPr>
            <p:cNvPr id="255318" name="Oval 342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5319" name="Rectangle 343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445" name="Oval 344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255321" name="Rectangle 345"/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410066" y="5110164"/>
            <a:ext cx="8922279" cy="1166813"/>
            <a:chOff x="0" y="3803"/>
            <a:chExt cx="5188" cy="735"/>
          </a:xfrm>
        </p:grpSpPr>
        <p:sp>
          <p:nvSpPr>
            <p:cNvPr id="60440" name="Text Box 353"/>
            <p:cNvSpPr txBox="1">
              <a:spLocks noChangeArrowheads="1"/>
            </p:cNvSpPr>
            <p:nvPr/>
          </p:nvSpPr>
          <p:spPr bwMode="auto">
            <a:xfrm>
              <a:off x="0" y="3821"/>
              <a:ext cx="1461" cy="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 dirty="0" smtClean="0">
                  <a:latin typeface="+mn-lt"/>
                </a:rPr>
                <a:t>ο </a:t>
              </a:r>
              <a:r>
                <a:rPr lang="en-US" altLang="el-GR" sz="2000" dirty="0" smtClean="0">
                  <a:latin typeface="+mn-lt"/>
                </a:rPr>
                <a:t>server </a:t>
              </a:r>
              <a:r>
                <a:rPr lang="el-GR" altLang="el-GR" sz="2000" dirty="0" smtClean="0">
                  <a:latin typeface="+mn-lt"/>
                </a:rPr>
                <a:t>στέλνει </a:t>
              </a:r>
              <a:r>
                <a:rPr lang="en-US" altLang="el-GR" sz="2000" dirty="0" smtClean="0">
                  <a:latin typeface="+mn-lt"/>
                </a:rPr>
                <a:t>bits (</a:t>
              </a:r>
              <a:r>
                <a:rPr lang="el-GR" altLang="el-GR" sz="2000" dirty="0" smtClean="0">
                  <a:latin typeface="+mn-lt"/>
                </a:rPr>
                <a:t>υγρό</a:t>
              </a:r>
              <a:r>
                <a:rPr lang="en-US" altLang="el-GR" sz="2000" dirty="0" smtClean="0">
                  <a:latin typeface="+mn-lt"/>
                </a:rPr>
                <a:t>) </a:t>
              </a:r>
              <a:r>
                <a:rPr lang="el-GR" altLang="el-GR" sz="2000" dirty="0" smtClean="0">
                  <a:latin typeface="+mn-lt"/>
                </a:rPr>
                <a:t>στο σωλήνα</a:t>
              </a:r>
              <a:endParaRPr lang="en-US" altLang="el-GR" sz="2000" dirty="0">
                <a:latin typeface="+mn-lt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l-GR" sz="2000" dirty="0"/>
            </a:p>
          </p:txBody>
        </p:sp>
        <p:sp>
          <p:nvSpPr>
            <p:cNvPr id="60441" name="Text Box 336"/>
            <p:cNvSpPr txBox="1">
              <a:spLocks noChangeArrowheads="1"/>
            </p:cNvSpPr>
            <p:nvPr/>
          </p:nvSpPr>
          <p:spPr bwMode="auto">
            <a:xfrm>
              <a:off x="1462" y="3803"/>
              <a:ext cx="1769" cy="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 dirty="0">
                  <a:latin typeface="+mn-lt"/>
                </a:rPr>
                <a:t> </a:t>
              </a:r>
              <a:r>
                <a:rPr lang="el-GR" altLang="el-GR" sz="2000" dirty="0" smtClean="0">
                  <a:latin typeface="+mn-lt"/>
                </a:rPr>
                <a:t>σωλήνας που μπορεί να μεταφέρει υγρό σε ρυθμό </a:t>
              </a:r>
              <a:r>
                <a:rPr lang="en-US" altLang="el-GR" sz="2000" dirty="0" err="1" smtClean="0">
                  <a:latin typeface="+mn-lt"/>
                </a:rPr>
                <a:t>R</a:t>
              </a:r>
              <a:r>
                <a:rPr lang="en-US" altLang="el-GR" sz="2000" baseline="-25000" dirty="0" err="1" smtClean="0">
                  <a:latin typeface="+mn-lt"/>
                </a:rPr>
                <a:t>s</a:t>
              </a:r>
              <a:r>
                <a:rPr lang="en-US" altLang="el-GR" sz="2000" baseline="-25000" dirty="0" smtClean="0">
                  <a:latin typeface="+mn-lt"/>
                </a:rPr>
                <a:t> </a:t>
              </a:r>
              <a:r>
                <a:rPr lang="en-US" altLang="el-GR" sz="2000" dirty="0">
                  <a:latin typeface="+mn-lt"/>
                </a:rPr>
                <a:t>bits/sec)</a:t>
              </a:r>
            </a:p>
          </p:txBody>
        </p:sp>
        <p:sp>
          <p:nvSpPr>
            <p:cNvPr id="60442" name="Text Box 346"/>
            <p:cNvSpPr txBox="1">
              <a:spLocks noChangeArrowheads="1"/>
            </p:cNvSpPr>
            <p:nvPr/>
          </p:nvSpPr>
          <p:spPr bwMode="auto">
            <a:xfrm>
              <a:off x="3328" y="3812"/>
              <a:ext cx="1860" cy="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 dirty="0"/>
                <a:t> </a:t>
              </a:r>
              <a:r>
                <a:rPr lang="el-GR" altLang="el-GR" sz="2000" dirty="0"/>
                <a:t>σωλήνας που μπορεί να μεταφέρει υγρό σε ρυθμό</a:t>
              </a:r>
              <a:r>
                <a:rPr lang="en-US" altLang="el-GR" sz="2000" dirty="0" smtClean="0"/>
                <a:t> </a:t>
              </a:r>
              <a:r>
                <a:rPr lang="en-US" altLang="el-GR" sz="2000" dirty="0" err="1"/>
                <a:t>R</a:t>
              </a:r>
              <a:r>
                <a:rPr lang="en-US" altLang="el-GR" baseline="-25000" dirty="0" err="1"/>
                <a:t>c</a:t>
              </a:r>
              <a:r>
                <a:rPr lang="en-US" altLang="el-GR" sz="2000" baseline="-25000" dirty="0"/>
                <a:t> </a:t>
              </a:r>
              <a:r>
                <a:rPr lang="en-US" altLang="el-GR" sz="2000" dirty="0"/>
                <a:t>bits/sec)</a:t>
              </a:r>
            </a:p>
          </p:txBody>
        </p:sp>
      </p:grpSp>
      <p:sp>
        <p:nvSpPr>
          <p:cNvPr id="60437" name="AutoShape 351"/>
          <p:cNvSpPr>
            <a:spLocks noChangeArrowheads="1"/>
          </p:cNvSpPr>
          <p:nvPr/>
        </p:nvSpPr>
        <p:spPr bwMode="auto">
          <a:xfrm>
            <a:off x="4043231" y="4308476"/>
            <a:ext cx="1386152" cy="485775"/>
          </a:xfrm>
          <a:prstGeom prst="rightArrow">
            <a:avLst>
              <a:gd name="adj1" fmla="val 50000"/>
              <a:gd name="adj2" fmla="val 65850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60438" name="AutoShape 349"/>
          <p:cNvSpPr>
            <a:spLocks noChangeArrowheads="1"/>
          </p:cNvSpPr>
          <p:nvPr/>
        </p:nvSpPr>
        <p:spPr bwMode="auto">
          <a:xfrm flipV="1">
            <a:off x="550334" y="4064001"/>
            <a:ext cx="1055952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408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1724" y="190501"/>
            <a:ext cx="8499228" cy="1131888"/>
          </a:xfrm>
        </p:spPr>
        <p:txBody>
          <a:bodyPr/>
          <a:lstStyle/>
          <a:p>
            <a:pPr eaLnBrk="1" hangingPunct="1"/>
            <a:r>
              <a:rPr lang="el-GR" altLang="el-GR" sz="3600" dirty="0" smtClean="0"/>
              <a:t>Πως </a:t>
            </a:r>
            <a:r>
              <a:rPr lang="el-GR" altLang="el-GR" dirty="0" smtClean="0"/>
              <a:t>θα μπορούσε να περιγράψει κανείς</a:t>
            </a:r>
            <a:r>
              <a:rPr lang="el-GR" altLang="el-GR" sz="3600" dirty="0" smtClean="0"/>
              <a:t> το </a:t>
            </a:r>
            <a:r>
              <a:rPr lang="en-US" altLang="el-GR" sz="3600" dirty="0" smtClean="0"/>
              <a:t>Internet;</a:t>
            </a:r>
            <a:endParaRPr lang="en-US" altLang="el-GR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54689" y="1277516"/>
            <a:ext cx="4094825" cy="1731247"/>
          </a:xfrm>
        </p:spPr>
        <p:txBody>
          <a:bodyPr/>
          <a:lstStyle/>
          <a:p>
            <a:pPr marL="363538" indent="-363538" eaLnBrk="1" hangingPunct="1">
              <a:spcBef>
                <a:spcPct val="15000"/>
              </a:spcBef>
              <a:buSzPct val="75000"/>
            </a:pPr>
            <a:r>
              <a:rPr lang="el-GR" altLang="el-GR" sz="2400" dirty="0" smtClean="0"/>
              <a:t>εκατομμύρια συνδεδεμένες υπολογιστικές συσκευές</a:t>
            </a:r>
            <a:r>
              <a:rPr lang="en-US" altLang="el-GR" sz="2400" dirty="0" smtClean="0"/>
              <a:t>: </a:t>
            </a:r>
          </a:p>
          <a:p>
            <a:pPr marL="631825" lvl="1" indent="-231775" eaLnBrk="1" hangingPunct="1">
              <a:spcBef>
                <a:spcPct val="15000"/>
              </a:spcBef>
              <a:buSzPct val="75000"/>
            </a:pPr>
            <a:r>
              <a:rPr lang="el-GR" altLang="el-GR" i="1" dirty="0" smtClean="0">
                <a:solidFill>
                  <a:srgbClr val="FF0000"/>
                </a:solidFill>
                <a:ea typeface="MS PGothic" pitchFamily="34" charset="-128"/>
              </a:rPr>
              <a:t>κόμβοι</a:t>
            </a:r>
            <a:r>
              <a:rPr lang="en-US" altLang="el-GR" i="1" dirty="0" smtClean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n-US" altLang="el-GR" i="1" dirty="0" smtClean="0">
                <a:ea typeface="MS PGothic" pitchFamily="34" charset="-128"/>
              </a:rPr>
              <a:t>=</a:t>
            </a:r>
            <a:r>
              <a:rPr lang="en-US" altLang="el-GR" i="1" dirty="0" smtClean="0">
                <a:solidFill>
                  <a:srgbClr val="CC0000"/>
                </a:solidFill>
                <a:ea typeface="MS PGothic" pitchFamily="34" charset="-128"/>
              </a:rPr>
              <a:t> </a:t>
            </a:r>
            <a:r>
              <a:rPr lang="el-GR" altLang="el-GR" i="1" dirty="0" smtClean="0">
                <a:solidFill>
                  <a:srgbClr val="FF0000"/>
                </a:solidFill>
                <a:ea typeface="MS PGothic" pitchFamily="34" charset="-128"/>
              </a:rPr>
              <a:t>τελικά συστήματα</a:t>
            </a:r>
            <a:endParaRPr lang="en-US" altLang="el-GR" i="1" dirty="0" smtClean="0">
              <a:solidFill>
                <a:srgbClr val="FF0000"/>
              </a:solidFill>
              <a:ea typeface="MS PGothic" pitchFamily="34" charset="-128"/>
            </a:endParaRPr>
          </a:p>
          <a:p>
            <a:pPr marL="631825" lvl="1" indent="-231775" eaLnBrk="1" hangingPunct="1">
              <a:buSzPct val="75000"/>
            </a:pPr>
            <a:r>
              <a:rPr lang="el-GR" altLang="el-GR" dirty="0" smtClean="0"/>
              <a:t>εκτελούν </a:t>
            </a:r>
            <a:r>
              <a:rPr lang="el-GR" altLang="el-GR" i="1" dirty="0" smtClean="0">
                <a:solidFill>
                  <a:srgbClr val="FF0000"/>
                </a:solidFill>
              </a:rPr>
              <a:t>δικτυακές εφαρμογές</a:t>
            </a:r>
            <a:endParaRPr lang="en-US" altLang="el-GR" dirty="0" smtClean="0">
              <a:solidFill>
                <a:srgbClr val="FF0000"/>
              </a:solidFill>
            </a:endParaRPr>
          </a:p>
        </p:txBody>
      </p: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894791" y="2961013"/>
            <a:ext cx="4101332" cy="237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7713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 marL="363538" indent="-363538" defTabSz="76200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SzPct val="75000"/>
              <a:buFont typeface="Braggadocio"/>
              <a:buChar char="—"/>
            </a:pPr>
            <a:r>
              <a:rPr lang="el-GR" altLang="el-GR" sz="2400" b="0" dirty="0" smtClean="0">
                <a:latin typeface="+mn-lt"/>
                <a:ea typeface="+mn-ea"/>
                <a:cs typeface="+mn-cs"/>
              </a:rPr>
              <a:t>τηλεπικοινωνιακά κυκλώματα</a:t>
            </a:r>
            <a:endParaRPr lang="en-US" altLang="el-GR" sz="2400" b="0" dirty="0">
              <a:latin typeface="+mn-lt"/>
              <a:ea typeface="+mn-ea"/>
              <a:cs typeface="+mn-cs"/>
            </a:endParaRPr>
          </a:p>
          <a:p>
            <a:pPr marL="623888" lvl="1" indent="-260350" defTabSz="76200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l-GR" altLang="el-GR" sz="2000" b="0" dirty="0">
                <a:latin typeface="+mn-lt"/>
              </a:rPr>
              <a:t>ο</a:t>
            </a:r>
            <a:r>
              <a:rPr lang="el-GR" altLang="el-GR" sz="2000" b="0" dirty="0" smtClean="0">
                <a:latin typeface="+mn-lt"/>
              </a:rPr>
              <a:t>πτική ίνα, χαλκός, </a:t>
            </a:r>
            <a:r>
              <a:rPr lang="el-GR" altLang="el-GR" sz="2000" b="0" dirty="0" err="1" smtClean="0">
                <a:latin typeface="+mn-lt"/>
              </a:rPr>
              <a:t>μικροκυμματικά</a:t>
            </a:r>
            <a:r>
              <a:rPr lang="el-GR" altLang="el-GR" sz="2000" b="0" dirty="0" smtClean="0">
                <a:latin typeface="+mn-lt"/>
              </a:rPr>
              <a:t>, δορυφορικά</a:t>
            </a:r>
            <a:endParaRPr lang="en-US" altLang="el-GR" sz="2000" b="0" dirty="0">
              <a:latin typeface="+mn-lt"/>
            </a:endParaRPr>
          </a:p>
          <a:p>
            <a:pPr marL="623888" lvl="1" indent="-260350" defTabSz="762000">
              <a:lnSpc>
                <a:spcPct val="80000"/>
              </a:lnSpc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l-GR" altLang="el-GR" sz="2000" b="0" dirty="0">
                <a:latin typeface="+mn-lt"/>
              </a:rPr>
              <a:t>Ρυθμός μετάδοσης</a:t>
            </a:r>
            <a:r>
              <a:rPr lang="en-US" altLang="el-GR" sz="2000" b="0" dirty="0">
                <a:latin typeface="+mn-lt"/>
              </a:rPr>
              <a:t>: </a:t>
            </a:r>
            <a:r>
              <a:rPr lang="el-GR" altLang="el-GR" sz="2000" b="0" dirty="0">
                <a:latin typeface="+mn-lt"/>
              </a:rPr>
              <a:t>εύρος ζώνης (</a:t>
            </a:r>
            <a:r>
              <a:rPr lang="en-US" altLang="el-GR" sz="2000" b="0" dirty="0">
                <a:latin typeface="+mn-lt"/>
              </a:rPr>
              <a:t>bandwidth</a:t>
            </a:r>
            <a:r>
              <a:rPr lang="el-GR" altLang="el-GR" sz="2000" b="0" dirty="0">
                <a:latin typeface="+mn-lt"/>
              </a:rPr>
              <a:t>)</a:t>
            </a:r>
            <a:endParaRPr lang="en-US" altLang="el-GR" sz="2000" b="0" dirty="0">
              <a:latin typeface="+mn-lt"/>
            </a:endParaRP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836738" y="5064854"/>
            <a:ext cx="4110906" cy="146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6889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 marL="363538" lvl="1" indent="-363538" defTabSz="762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Braggadocio"/>
              <a:buChar char="—"/>
            </a:pPr>
            <a:r>
              <a:rPr lang="el-GR" altLang="el-GR" b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Δρομολογητές (</a:t>
            </a:r>
            <a:r>
              <a:rPr lang="en-US" altLang="el-GR" b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routers</a:t>
            </a:r>
            <a:r>
              <a:rPr lang="el-GR" altLang="el-GR" b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altLang="el-GR" b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altLang="el-GR" b="0" dirty="0">
                <a:latin typeface="+mn-lt"/>
                <a:ea typeface="+mn-ea"/>
                <a:cs typeface="+mn-cs"/>
              </a:rPr>
              <a:t>και </a:t>
            </a:r>
            <a:r>
              <a:rPr lang="el-GR" altLang="el-GR" b="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μεταγωγείς</a:t>
            </a:r>
            <a:r>
              <a:rPr lang="el-GR" altLang="el-GR" b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el-GR" b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switches</a:t>
            </a:r>
            <a:r>
              <a:rPr lang="el-GR" altLang="el-GR" b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): </a:t>
            </a:r>
            <a:r>
              <a:rPr lang="el-GR" altLang="el-GR" b="0" dirty="0">
                <a:latin typeface="+mn-lt"/>
                <a:ea typeface="+mn-ea"/>
                <a:cs typeface="+mn-cs"/>
              </a:rPr>
              <a:t>προωθούν </a:t>
            </a:r>
            <a:r>
              <a:rPr lang="el-GR" altLang="el-GR" b="0" dirty="0" smtClean="0">
                <a:latin typeface="+mn-lt"/>
                <a:ea typeface="+mn-ea"/>
                <a:cs typeface="+mn-cs"/>
              </a:rPr>
              <a:t>δεδομένα (σε μορφή πακέτων)</a:t>
            </a:r>
            <a:endParaRPr lang="en-US" altLang="el-GR" sz="2400" b="0" dirty="0"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842"/>
          <p:cNvGrpSpPr>
            <a:grpSpLocks/>
          </p:cNvGrpSpPr>
          <p:nvPr/>
        </p:nvGrpSpPr>
        <p:grpSpPr bwMode="auto">
          <a:xfrm>
            <a:off x="228731" y="3454400"/>
            <a:ext cx="1953683" cy="1063625"/>
            <a:chOff x="98" y="2320"/>
            <a:chExt cx="1136" cy="670"/>
          </a:xfrm>
        </p:grpSpPr>
        <p:sp>
          <p:nvSpPr>
            <p:cNvPr id="11709" name="Text Box 666"/>
            <p:cNvSpPr txBox="1">
              <a:spLocks noChangeArrowheads="1"/>
            </p:cNvSpPr>
            <p:nvPr/>
          </p:nvSpPr>
          <p:spPr bwMode="auto">
            <a:xfrm>
              <a:off x="564" y="2728"/>
              <a:ext cx="66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dirty="0" smtClean="0">
                  <a:latin typeface="Arial" charset="0"/>
                </a:rPr>
                <a:t>ενσύρματα</a:t>
              </a:r>
            </a:p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dirty="0" smtClean="0">
                  <a:latin typeface="Arial" charset="0"/>
                </a:rPr>
                <a:t>κυκλώματα</a:t>
              </a:r>
              <a:endParaRPr lang="en-US" altLang="el-GR" sz="1400" dirty="0">
                <a:latin typeface="Arial" charset="0"/>
              </a:endParaRPr>
            </a:p>
          </p:txBody>
        </p:sp>
        <p:sp>
          <p:nvSpPr>
            <p:cNvPr id="11710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66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dirty="0" smtClean="0">
                  <a:latin typeface="Arial" charset="0"/>
                </a:rPr>
                <a:t>ασύρματα</a:t>
              </a:r>
            </a:p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dirty="0" smtClean="0">
                  <a:latin typeface="Arial" charset="0"/>
                </a:rPr>
                <a:t>κυκλώματα</a:t>
              </a:r>
              <a:endParaRPr lang="en-US" altLang="el-GR" sz="1400" dirty="0">
                <a:latin typeface="Arial" charset="0"/>
              </a:endParaRPr>
            </a:p>
          </p:txBody>
        </p:sp>
        <p:grpSp>
          <p:nvGrpSpPr>
            <p:cNvPr id="11711" name="Group 819"/>
            <p:cNvGrpSpPr>
              <a:grpSpLocks/>
            </p:cNvGrpSpPr>
            <p:nvPr/>
          </p:nvGrpSpPr>
          <p:grpSpPr bwMode="auto">
            <a:xfrm>
              <a:off x="385" y="2320"/>
              <a:ext cx="201" cy="282"/>
              <a:chOff x="742" y="2409"/>
              <a:chExt cx="576" cy="881"/>
            </a:xfrm>
          </p:grpSpPr>
          <p:grpSp>
            <p:nvGrpSpPr>
              <p:cNvPr id="11716" name="Group 820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1171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172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172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172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172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172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172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172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172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172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172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173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173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173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173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pic>
            <p:nvPicPr>
              <p:cNvPr id="11717" name="Picture 836" descr="cell_tower_radiation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718" name="Oval 837"/>
              <p:cNvSpPr>
                <a:spLocks noChangeArrowheads="1"/>
              </p:cNvSpPr>
              <p:nvPr/>
            </p:nvSpPr>
            <p:spPr bwMode="auto">
              <a:xfrm>
                <a:off x="986" y="2596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</p:grpSp>
        <p:grpSp>
          <p:nvGrpSpPr>
            <p:cNvPr id="11712" name="Group 838"/>
            <p:cNvGrpSpPr>
              <a:grpSpLocks/>
            </p:cNvGrpSpPr>
            <p:nvPr/>
          </p:nvGrpSpPr>
          <p:grpSpPr bwMode="auto">
            <a:xfrm>
              <a:off x="98" y="2444"/>
              <a:ext cx="355" cy="265"/>
              <a:chOff x="2967" y="478"/>
              <a:chExt cx="788" cy="625"/>
            </a:xfrm>
          </p:grpSpPr>
          <p:pic>
            <p:nvPicPr>
              <p:cNvPr id="11714" name="Picture 839" descr="access_point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15" name="Picture 840" descr="antenna_radiation_stylize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713" name="Line 841"/>
            <p:cNvSpPr>
              <a:spLocks noChangeShapeType="1"/>
            </p:cNvSpPr>
            <p:nvPr/>
          </p:nvSpPr>
          <p:spPr bwMode="auto">
            <a:xfrm>
              <a:off x="288" y="2830"/>
              <a:ext cx="2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1699" name="Text Box 662"/>
          <p:cNvSpPr txBox="1">
            <a:spLocks noChangeArrowheads="1"/>
          </p:cNvSpPr>
          <p:nvPr/>
        </p:nvSpPr>
        <p:spPr bwMode="auto">
          <a:xfrm>
            <a:off x="391823" y="5630863"/>
            <a:ext cx="14296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>
                <a:latin typeface="Arial" charset="0"/>
              </a:rPr>
              <a:t>δ</a:t>
            </a:r>
            <a:r>
              <a:rPr lang="el-GR" altLang="el-GR" sz="1400" dirty="0" smtClean="0">
                <a:latin typeface="Arial" charset="0"/>
              </a:rPr>
              <a:t>ρομολογητής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latin typeface="Arial" charset="0"/>
              </a:rPr>
              <a:t>(</a:t>
            </a:r>
            <a:r>
              <a:rPr lang="en-US" altLang="el-GR" sz="1400" dirty="0" smtClean="0">
                <a:latin typeface="Arial" charset="0"/>
              </a:rPr>
              <a:t>router</a:t>
            </a:r>
            <a:r>
              <a:rPr lang="el-GR" altLang="el-GR" sz="1400" dirty="0" smtClean="0">
                <a:latin typeface="Arial" charset="0"/>
              </a:rPr>
              <a:t>)</a:t>
            </a:r>
            <a:endParaRPr lang="en-US" altLang="el-GR" sz="1400" dirty="0">
              <a:latin typeface="Arial" charset="0"/>
            </a:endParaRPr>
          </a:p>
        </p:txBody>
      </p:sp>
      <p:grpSp>
        <p:nvGrpSpPr>
          <p:cNvPr id="11700" name="Group 843"/>
          <p:cNvGrpSpPr>
            <a:grpSpLocks/>
          </p:cNvGrpSpPr>
          <p:nvPr/>
        </p:nvGrpSpPr>
        <p:grpSpPr bwMode="auto">
          <a:xfrm>
            <a:off x="761868" y="5457825"/>
            <a:ext cx="526256" cy="203200"/>
            <a:chOff x="4650" y="1129"/>
            <a:chExt cx="246" cy="95"/>
          </a:xfrm>
        </p:grpSpPr>
        <p:sp>
          <p:nvSpPr>
            <p:cNvPr id="1170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1170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1170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Times New Roman" pitchFamily="18" charset="0"/>
              </a:endParaRPr>
            </a:p>
          </p:txBody>
        </p:sp>
        <p:grpSp>
          <p:nvGrpSpPr>
            <p:cNvPr id="11704" name="Group 84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1707" name="Freeform 84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708" name="Freeform 84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1705" name="Line 85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706" name="Line 85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3439" name="Group 1201"/>
          <p:cNvGrpSpPr>
            <a:grpSpLocks/>
          </p:cNvGrpSpPr>
          <p:nvPr/>
        </p:nvGrpSpPr>
        <p:grpSpPr bwMode="auto">
          <a:xfrm>
            <a:off x="361156" y="1322389"/>
            <a:ext cx="1685396" cy="1622425"/>
            <a:chOff x="210" y="833"/>
            <a:chExt cx="980" cy="1022"/>
          </a:xfrm>
        </p:grpSpPr>
        <p:sp>
          <p:nvSpPr>
            <p:cNvPr id="11277" name="Text Box 667"/>
            <p:cNvSpPr txBox="1">
              <a:spLocks noChangeArrowheads="1"/>
            </p:cNvSpPr>
            <p:nvPr/>
          </p:nvSpPr>
          <p:spPr bwMode="auto">
            <a:xfrm>
              <a:off x="479" y="1667"/>
              <a:ext cx="711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>
                  <a:latin typeface="Arial" charset="0"/>
                </a:rPr>
                <a:t>smartphone</a:t>
              </a:r>
            </a:p>
          </p:txBody>
        </p:sp>
        <p:sp>
          <p:nvSpPr>
            <p:cNvPr id="11278" name="Text Box 663"/>
            <p:cNvSpPr txBox="1">
              <a:spLocks noChangeArrowheads="1"/>
            </p:cNvSpPr>
            <p:nvPr/>
          </p:nvSpPr>
          <p:spPr bwMode="auto">
            <a:xfrm>
              <a:off x="487" y="872"/>
              <a:ext cx="25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>
                  <a:latin typeface="Arial" charset="0"/>
                </a:rPr>
                <a:t>PC</a:t>
              </a:r>
            </a:p>
          </p:txBody>
        </p:sp>
        <p:sp>
          <p:nvSpPr>
            <p:cNvPr id="11279" name="Text Box 664"/>
            <p:cNvSpPr txBox="1">
              <a:spLocks noChangeArrowheads="1"/>
            </p:cNvSpPr>
            <p:nvPr/>
          </p:nvSpPr>
          <p:spPr bwMode="auto">
            <a:xfrm>
              <a:off x="488" y="1096"/>
              <a:ext cx="4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>
                  <a:latin typeface="Arial" charset="0"/>
                </a:rPr>
                <a:t>server</a:t>
              </a:r>
            </a:p>
          </p:txBody>
        </p:sp>
        <p:sp>
          <p:nvSpPr>
            <p:cNvPr id="11280" name="Text Box 665"/>
            <p:cNvSpPr txBox="1">
              <a:spLocks noChangeArrowheads="1"/>
            </p:cNvSpPr>
            <p:nvPr/>
          </p:nvSpPr>
          <p:spPr bwMode="auto">
            <a:xfrm>
              <a:off x="493" y="1390"/>
              <a:ext cx="5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 dirty="0">
                  <a:latin typeface="Arial" charset="0"/>
                </a:rPr>
                <a:t>wireless</a:t>
              </a:r>
            </a:p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400" dirty="0">
                  <a:latin typeface="Arial" charset="0"/>
                </a:rPr>
                <a:t>laptop</a:t>
              </a:r>
            </a:p>
          </p:txBody>
        </p:sp>
        <p:grpSp>
          <p:nvGrpSpPr>
            <p:cNvPr id="11281" name="Group 805"/>
            <p:cNvGrpSpPr>
              <a:grpSpLocks/>
            </p:cNvGrpSpPr>
            <p:nvPr/>
          </p:nvGrpSpPr>
          <p:grpSpPr bwMode="auto">
            <a:xfrm flipH="1">
              <a:off x="244" y="833"/>
              <a:ext cx="261" cy="235"/>
              <a:chOff x="2839" y="3501"/>
              <a:chExt cx="755" cy="803"/>
            </a:xfrm>
          </p:grpSpPr>
          <p:pic>
            <p:nvPicPr>
              <p:cNvPr id="11342" name="Picture 80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43" name="Freeform 80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1282" name="Group 808"/>
            <p:cNvGrpSpPr>
              <a:grpSpLocks/>
            </p:cNvGrpSpPr>
            <p:nvPr/>
          </p:nvGrpSpPr>
          <p:grpSpPr bwMode="auto">
            <a:xfrm>
              <a:off x="298" y="1682"/>
              <a:ext cx="234" cy="173"/>
              <a:chOff x="2751" y="1851"/>
              <a:chExt cx="462" cy="478"/>
            </a:xfrm>
          </p:grpSpPr>
          <p:pic>
            <p:nvPicPr>
              <p:cNvPr id="11340" name="Picture 809" descr="iphone_stylized_small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41" name="Picture 810" descr="antenna_radiation_stylized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283" name="Group 1088"/>
            <p:cNvGrpSpPr>
              <a:grpSpLocks/>
            </p:cNvGrpSpPr>
            <p:nvPr/>
          </p:nvGrpSpPr>
          <p:grpSpPr bwMode="auto">
            <a:xfrm>
              <a:off x="210" y="1368"/>
              <a:ext cx="301" cy="236"/>
              <a:chOff x="877" y="1008"/>
              <a:chExt cx="2747" cy="2591"/>
            </a:xfrm>
          </p:grpSpPr>
          <p:pic>
            <p:nvPicPr>
              <p:cNvPr id="11317" name="Picture 1089" descr="antenna_stylized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18" name="Picture 1090" descr="laptop_keyboard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19" name="Freeform 109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2 w 2982"/>
                  <a:gd name="T1" fmla="*/ 0 h 2442"/>
                  <a:gd name="T2" fmla="*/ 0 w 2982"/>
                  <a:gd name="T3" fmla="*/ 2 h 2442"/>
                  <a:gd name="T4" fmla="*/ 10 w 2982"/>
                  <a:gd name="T5" fmla="*/ 3 h 2442"/>
                  <a:gd name="T6" fmla="*/ 12 w 2982"/>
                  <a:gd name="T7" fmla="*/ 1 h 2442"/>
                  <a:gd name="T8" fmla="*/ 2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11320" name="Picture 1092" descr="screen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21" name="Freeform 109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0 w 2528"/>
                  <a:gd name="T3" fmla="*/ 1 h 455"/>
                  <a:gd name="T4" fmla="*/ 10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322" name="Freeform 109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2 w 702"/>
                  <a:gd name="T1" fmla="*/ 0 h 1893"/>
                  <a:gd name="T2" fmla="*/ 0 w 702"/>
                  <a:gd name="T3" fmla="*/ 2 h 1893"/>
                  <a:gd name="T4" fmla="*/ 1 w 702"/>
                  <a:gd name="T5" fmla="*/ 2 h 1893"/>
                  <a:gd name="T6" fmla="*/ 3 w 702"/>
                  <a:gd name="T7" fmla="*/ 1 h 1893"/>
                  <a:gd name="T8" fmla="*/ 2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323" name="Freeform 109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3 w 756"/>
                  <a:gd name="T1" fmla="*/ 0 h 2184"/>
                  <a:gd name="T2" fmla="*/ 1 w 756"/>
                  <a:gd name="T3" fmla="*/ 3 h 2184"/>
                  <a:gd name="T4" fmla="*/ 0 w 756"/>
                  <a:gd name="T5" fmla="*/ 3 h 2184"/>
                  <a:gd name="T6" fmla="*/ 2 w 756"/>
                  <a:gd name="T7" fmla="*/ 1 h 2184"/>
                  <a:gd name="T8" fmla="*/ 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324" name="Freeform 109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0 w 2773"/>
                  <a:gd name="T5" fmla="*/ 1 h 738"/>
                  <a:gd name="T6" fmla="*/ 10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325" name="Freeform 109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8 w 637"/>
                  <a:gd name="T1" fmla="*/ 0 h 1659"/>
                  <a:gd name="T2" fmla="*/ 8 w 637"/>
                  <a:gd name="T3" fmla="*/ 0 h 1659"/>
                  <a:gd name="T4" fmla="*/ 1 w 637"/>
                  <a:gd name="T5" fmla="*/ 42 h 1659"/>
                  <a:gd name="T6" fmla="*/ 0 w 637"/>
                  <a:gd name="T7" fmla="*/ 41 h 1659"/>
                  <a:gd name="T8" fmla="*/ 8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326" name="Freeform 109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28 w 2216"/>
                  <a:gd name="T5" fmla="*/ 14 h 550"/>
                  <a:gd name="T6" fmla="*/ 28 w 2216"/>
                  <a:gd name="T7" fmla="*/ 1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11327" name="Group 109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1334" name="Freeform 110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1335" name="Freeform 110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1336" name="Freeform 110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1337" name="Freeform 110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1338" name="Freeform 110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1339" name="Freeform 110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1328" name="Freeform 110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6 h 792"/>
                  <a:gd name="T2" fmla="*/ 6 w 990"/>
                  <a:gd name="T3" fmla="*/ 0 h 792"/>
                  <a:gd name="T4" fmla="*/ 6 w 990"/>
                  <a:gd name="T5" fmla="*/ 1 h 792"/>
                  <a:gd name="T6" fmla="*/ 0 w 990"/>
                  <a:gd name="T7" fmla="*/ 6 h 792"/>
                  <a:gd name="T8" fmla="*/ 1 w 990"/>
                  <a:gd name="T9" fmla="*/ 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329" name="Freeform 110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4 w 2532"/>
                  <a:gd name="T5" fmla="*/ 6 h 723"/>
                  <a:gd name="T6" fmla="*/ 14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330" name="Freeform 110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331" name="Freeform 110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6 w 1176"/>
                  <a:gd name="T1" fmla="*/ 0 h 606"/>
                  <a:gd name="T2" fmla="*/ 0 w 1176"/>
                  <a:gd name="T3" fmla="*/ 5 h 606"/>
                  <a:gd name="T4" fmla="*/ 1 w 1176"/>
                  <a:gd name="T5" fmla="*/ 5 h 606"/>
                  <a:gd name="T6" fmla="*/ 6 w 1176"/>
                  <a:gd name="T7" fmla="*/ 1 h 606"/>
                  <a:gd name="T8" fmla="*/ 6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332" name="Freeform 111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7 w 2532"/>
                  <a:gd name="T5" fmla="*/ 4 h 723"/>
                  <a:gd name="T6" fmla="*/ 7 w 2532"/>
                  <a:gd name="T7" fmla="*/ 4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333" name="Freeform 111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6 h 723"/>
                  <a:gd name="T6" fmla="*/ 0 w 2532"/>
                  <a:gd name="T7" fmla="*/ 6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1284" name="Group 1168"/>
            <p:cNvGrpSpPr>
              <a:grpSpLocks/>
            </p:cNvGrpSpPr>
            <p:nvPr/>
          </p:nvGrpSpPr>
          <p:grpSpPr bwMode="auto">
            <a:xfrm>
              <a:off x="340" y="1097"/>
              <a:ext cx="157" cy="256"/>
              <a:chOff x="4140" y="429"/>
              <a:chExt cx="1425" cy="2396"/>
            </a:xfrm>
          </p:grpSpPr>
          <p:sp>
            <p:nvSpPr>
              <p:cNvPr id="11285" name="Freeform 1169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86" name="Rectangle 1170"/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53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11287" name="Freeform 1171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88" name="Freeform 1172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89" name="Rectangle 1173"/>
              <p:cNvSpPr>
                <a:spLocks noChangeArrowheads="1"/>
              </p:cNvSpPr>
              <p:nvPr/>
            </p:nvSpPr>
            <p:spPr bwMode="auto">
              <a:xfrm>
                <a:off x="4213" y="691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grpSp>
            <p:nvGrpSpPr>
              <p:cNvPr id="11290" name="Group 1174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1315" name="AutoShape 1175"/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25" cy="1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latin typeface="Arial" charset="0"/>
                  </a:endParaRPr>
                </a:p>
              </p:txBody>
            </p:sp>
            <p:sp>
              <p:nvSpPr>
                <p:cNvPr id="11316" name="AutoShape 1176"/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691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latin typeface="Arial" charset="0"/>
                  </a:endParaRPr>
                </a:p>
              </p:txBody>
            </p:sp>
          </p:grpSp>
          <p:sp>
            <p:nvSpPr>
              <p:cNvPr id="11291" name="Rectangle 1177"/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grpSp>
            <p:nvGrpSpPr>
              <p:cNvPr id="11292" name="Group 1178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1313" name="AutoShape 1179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5" cy="14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latin typeface="Arial" charset="0"/>
                  </a:endParaRPr>
                </a:p>
              </p:txBody>
            </p:sp>
            <p:sp>
              <p:nvSpPr>
                <p:cNvPr id="11314" name="AutoShape 1180"/>
                <p:cNvSpPr>
                  <a:spLocks noChangeArrowheads="1"/>
                </p:cNvSpPr>
                <p:nvPr/>
              </p:nvSpPr>
              <p:spPr bwMode="auto">
                <a:xfrm>
                  <a:off x="627" y="2584"/>
                  <a:ext cx="691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latin typeface="Arial" charset="0"/>
                  </a:endParaRPr>
                </a:p>
              </p:txBody>
            </p:sp>
          </p:grpSp>
          <p:sp>
            <p:nvSpPr>
              <p:cNvPr id="11293" name="Rectangle 1181"/>
              <p:cNvSpPr>
                <a:spLocks noChangeArrowheads="1"/>
              </p:cNvSpPr>
              <p:nvPr/>
            </p:nvSpPr>
            <p:spPr bwMode="auto">
              <a:xfrm>
                <a:off x="4213" y="1356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11294" name="Rectangle 1182"/>
              <p:cNvSpPr>
                <a:spLocks noChangeArrowheads="1"/>
              </p:cNvSpPr>
              <p:nvPr/>
            </p:nvSpPr>
            <p:spPr bwMode="auto">
              <a:xfrm>
                <a:off x="4231" y="1655"/>
                <a:ext cx="59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grpSp>
            <p:nvGrpSpPr>
              <p:cNvPr id="11295" name="Group 1183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1311" name="AutoShape 1184"/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4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latin typeface="Arial" charset="0"/>
                  </a:endParaRPr>
                </a:p>
              </p:txBody>
            </p:sp>
            <p:sp>
              <p:nvSpPr>
                <p:cNvPr id="11312" name="AutoShape 1185"/>
                <p:cNvSpPr>
                  <a:spLocks noChangeArrowheads="1"/>
                </p:cNvSpPr>
                <p:nvPr/>
              </p:nvSpPr>
              <p:spPr bwMode="auto">
                <a:xfrm>
                  <a:off x="630" y="2585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latin typeface="Arial" charset="0"/>
                  </a:endParaRPr>
                </a:p>
              </p:txBody>
            </p:sp>
          </p:grpSp>
          <p:sp>
            <p:nvSpPr>
              <p:cNvPr id="11296" name="Freeform 1186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11297" name="Group 1187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1309" name="AutoShape 1188"/>
                <p:cNvSpPr>
                  <a:spLocks noChangeArrowheads="1"/>
                </p:cNvSpPr>
                <p:nvPr/>
              </p:nvSpPr>
              <p:spPr bwMode="auto">
                <a:xfrm>
                  <a:off x="614" y="2569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latin typeface="Arial" charset="0"/>
                  </a:endParaRPr>
                </a:p>
              </p:txBody>
            </p:sp>
            <p:sp>
              <p:nvSpPr>
                <p:cNvPr id="11310" name="AutoShape 1189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latin typeface="Arial" charset="0"/>
                  </a:endParaRPr>
                </a:p>
              </p:txBody>
            </p:sp>
          </p:grpSp>
          <p:sp>
            <p:nvSpPr>
              <p:cNvPr id="11298" name="Rectangle 1190"/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3" cy="2293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11299" name="Freeform 1191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300" name="Freeform 1192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301" name="Oval 1193"/>
              <p:cNvSpPr>
                <a:spLocks noChangeArrowheads="1"/>
              </p:cNvSpPr>
              <p:nvPr/>
            </p:nvSpPr>
            <p:spPr bwMode="auto">
              <a:xfrm>
                <a:off x="5520" y="2610"/>
                <a:ext cx="45" cy="9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11302" name="Freeform 1194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303" name="AutoShape 1195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8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11304" name="AutoShape 1196"/>
              <p:cNvSpPr>
                <a:spLocks noChangeArrowheads="1"/>
              </p:cNvSpPr>
              <p:nvPr/>
            </p:nvSpPr>
            <p:spPr bwMode="auto">
              <a:xfrm>
                <a:off x="4204" y="2713"/>
                <a:ext cx="1071" cy="8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11305" name="Oval 1197"/>
              <p:cNvSpPr>
                <a:spLocks noChangeArrowheads="1"/>
              </p:cNvSpPr>
              <p:nvPr/>
            </p:nvSpPr>
            <p:spPr bwMode="auto">
              <a:xfrm>
                <a:off x="4312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11306" name="Oval 1198"/>
              <p:cNvSpPr>
                <a:spLocks noChangeArrowheads="1"/>
              </p:cNvSpPr>
              <p:nvPr/>
            </p:nvSpPr>
            <p:spPr bwMode="auto">
              <a:xfrm>
                <a:off x="4485" y="2385"/>
                <a:ext cx="163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1307" name="Oval 1199"/>
              <p:cNvSpPr>
                <a:spLocks noChangeArrowheads="1"/>
              </p:cNvSpPr>
              <p:nvPr/>
            </p:nvSpPr>
            <p:spPr bwMode="auto">
              <a:xfrm>
                <a:off x="4666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11308" name="Rectangle 1200"/>
              <p:cNvSpPr>
                <a:spLocks noChangeArrowheads="1"/>
              </p:cNvSpPr>
              <p:nvPr/>
            </p:nvSpPr>
            <p:spPr bwMode="auto">
              <a:xfrm>
                <a:off x="5066" y="1833"/>
                <a:ext cx="82" cy="76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</p:grpSp>
      </p:grpSp>
      <p:grpSp>
        <p:nvGrpSpPr>
          <p:cNvPr id="470" name="Group 733"/>
          <p:cNvGrpSpPr>
            <a:grpSpLocks/>
          </p:cNvGrpSpPr>
          <p:nvPr/>
        </p:nvGrpSpPr>
        <p:grpSpPr bwMode="auto">
          <a:xfrm>
            <a:off x="5650139" y="1384300"/>
            <a:ext cx="4014728" cy="4747137"/>
            <a:chOff x="5202238" y="1384300"/>
            <a:chExt cx="3705010" cy="4747137"/>
          </a:xfrm>
        </p:grpSpPr>
        <p:sp>
          <p:nvSpPr>
            <p:cNvPr id="471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72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73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474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824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825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solidFill>
                    <a:srgbClr val="00CCFF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475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76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77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78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79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0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1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2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3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4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5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6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7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8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9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90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91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92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93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94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95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96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97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98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99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00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01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02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03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504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822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3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505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820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506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818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9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507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816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7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508" name="Picture 603" descr="car_icon_small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09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814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5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0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80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80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80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809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812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13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810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11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11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79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79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80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801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804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05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802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03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12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79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79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79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793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796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797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794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95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13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78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78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78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785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788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789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786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87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514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515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77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77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77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777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780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781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778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79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16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76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76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76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769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772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773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770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71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17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75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75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76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761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764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765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762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63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18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75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75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75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753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756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757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754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55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19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74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74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74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745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748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749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746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47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20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73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73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73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737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740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741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738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9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21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72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72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72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729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732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733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730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1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22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71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71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72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latin typeface="Times New Roman" pitchFamily="18" charset="0"/>
                  <a:ea typeface="MS PGothic" pitchFamily="34" charset="-128"/>
                </a:endParaRPr>
              </a:p>
            </p:txBody>
          </p:sp>
          <p:grpSp>
            <p:nvGrpSpPr>
              <p:cNvPr id="721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724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725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722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23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23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716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4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714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5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5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696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69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0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71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pic>
            <p:nvPicPr>
              <p:cNvPr id="69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8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sp>
          <p:nvSpPr>
            <p:cNvPr id="526" name="Text Box 580"/>
            <p:cNvSpPr txBox="1">
              <a:spLocks noChangeArrowheads="1"/>
            </p:cNvSpPr>
            <p:nvPr/>
          </p:nvSpPr>
          <p:spPr bwMode="auto">
            <a:xfrm>
              <a:off x="6039373" y="1384300"/>
              <a:ext cx="13864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κινητό δίκτυο</a:t>
              </a:r>
              <a:endParaRPr lang="en-US" altLang="el-GR" sz="1600" dirty="0">
                <a:ea typeface="MS PGothic" pitchFamily="34" charset="-128"/>
              </a:endParaRPr>
            </a:p>
          </p:txBody>
        </p:sp>
        <p:sp>
          <p:nvSpPr>
            <p:cNvPr id="527" name="Text Box 580"/>
            <p:cNvSpPr txBox="1">
              <a:spLocks noChangeArrowheads="1"/>
            </p:cNvSpPr>
            <p:nvPr/>
          </p:nvSpPr>
          <p:spPr bwMode="auto">
            <a:xfrm>
              <a:off x="7418741" y="2071688"/>
              <a:ext cx="13931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600" dirty="0" smtClean="0">
                  <a:ea typeface="MS PGothic" pitchFamily="34" charset="-128"/>
                </a:rPr>
                <a:t> </a:t>
              </a:r>
              <a:r>
                <a:rPr lang="el-GR" altLang="el-GR" sz="1600" dirty="0" smtClean="0">
                  <a:ea typeface="MS PGothic" pitchFamily="34" charset="-128"/>
                </a:rPr>
                <a:t>κομβικός </a:t>
              </a:r>
              <a:r>
                <a:rPr lang="en-US" altLang="el-GR" sz="1600" dirty="0" smtClean="0">
                  <a:ea typeface="MS PGothic" pitchFamily="34" charset="-128"/>
                </a:rPr>
                <a:t>ISP</a:t>
              </a:r>
              <a:endParaRPr lang="en-US" altLang="el-GR" sz="1600" dirty="0">
                <a:ea typeface="MS PGothic" pitchFamily="34" charset="-128"/>
              </a:endParaRPr>
            </a:p>
          </p:txBody>
        </p:sp>
        <p:sp>
          <p:nvSpPr>
            <p:cNvPr id="528" name="Text Box 580"/>
            <p:cNvSpPr txBox="1">
              <a:spLocks noChangeArrowheads="1"/>
            </p:cNvSpPr>
            <p:nvPr/>
          </p:nvSpPr>
          <p:spPr bwMode="auto">
            <a:xfrm>
              <a:off x="7056653" y="3298825"/>
              <a:ext cx="18505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περιφερειακός </a:t>
              </a:r>
              <a:r>
                <a:rPr lang="en-US" altLang="el-GR" sz="1600" dirty="0" smtClean="0">
                  <a:ea typeface="MS PGothic" pitchFamily="34" charset="-128"/>
                </a:rPr>
                <a:t>ISP</a:t>
              </a:r>
              <a:endParaRPr lang="en-US" altLang="el-GR" sz="1600" dirty="0">
                <a:ea typeface="MS PGothic" pitchFamily="34" charset="-128"/>
              </a:endParaRPr>
            </a:p>
          </p:txBody>
        </p:sp>
        <p:sp>
          <p:nvSpPr>
            <p:cNvPr id="529" name="Text Box 580"/>
            <p:cNvSpPr txBox="1">
              <a:spLocks noChangeArrowheads="1"/>
            </p:cNvSpPr>
            <p:nvPr/>
          </p:nvSpPr>
          <p:spPr bwMode="auto">
            <a:xfrm>
              <a:off x="6358089" y="2963863"/>
              <a:ext cx="828371" cy="48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οικιακό</a:t>
              </a:r>
              <a:endParaRPr lang="en-US" altLang="el-GR" sz="1600" dirty="0">
                <a:ea typeface="MS PGothic" pitchFamily="34" charset="-128"/>
              </a:endParaRP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δίκτυο</a:t>
              </a:r>
              <a:endParaRPr lang="en-US" altLang="el-GR" sz="1600" dirty="0">
                <a:ea typeface="MS PGothic" pitchFamily="34" charset="-128"/>
              </a:endParaRPr>
            </a:p>
          </p:txBody>
        </p:sp>
        <p:sp>
          <p:nvSpPr>
            <p:cNvPr id="530" name="Text Box 580"/>
            <p:cNvSpPr txBox="1">
              <a:spLocks noChangeArrowheads="1"/>
            </p:cNvSpPr>
            <p:nvPr/>
          </p:nvSpPr>
          <p:spPr bwMode="auto">
            <a:xfrm>
              <a:off x="5605140" y="5645150"/>
              <a:ext cx="1254775" cy="48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δίκτυο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600" dirty="0" smtClean="0">
                  <a:ea typeface="MS PGothic" pitchFamily="34" charset="-128"/>
                </a:rPr>
                <a:t>οργανισμού</a:t>
              </a:r>
              <a:endParaRPr lang="en-US" altLang="el-GR" sz="1600" dirty="0">
                <a:ea typeface="MS PGothic" pitchFamily="34" charset="-128"/>
              </a:endParaRPr>
            </a:p>
          </p:txBody>
        </p:sp>
        <p:grpSp>
          <p:nvGrpSpPr>
            <p:cNvPr id="531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664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5 w 354"/>
                  <a:gd name="T1" fmla="*/ 0 h 2742"/>
                  <a:gd name="T2" fmla="*/ 24 w 354"/>
                  <a:gd name="T3" fmla="*/ 38 h 2742"/>
                  <a:gd name="T4" fmla="*/ 24 w 354"/>
                  <a:gd name="T5" fmla="*/ 295 h 2742"/>
                  <a:gd name="T6" fmla="*/ 0 w 354"/>
                  <a:gd name="T7" fmla="*/ 309 h 2742"/>
                  <a:gd name="T8" fmla="*/ 5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65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666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4 w 211"/>
                  <a:gd name="T3" fmla="*/ 25 h 2537"/>
                  <a:gd name="T4" fmla="*/ 2 w 211"/>
                  <a:gd name="T5" fmla="*/ 282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67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3 w 328"/>
                  <a:gd name="T3" fmla="*/ 15 h 226"/>
                  <a:gd name="T4" fmla="*/ 23 w 328"/>
                  <a:gd name="T5" fmla="*/ 27 h 226"/>
                  <a:gd name="T6" fmla="*/ 0 w 328"/>
                  <a:gd name="T7" fmla="*/ 1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68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669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94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695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670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671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92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693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672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673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674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90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691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675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3 w 328"/>
                  <a:gd name="T3" fmla="*/ 14 h 226"/>
                  <a:gd name="T4" fmla="*/ 23 w 328"/>
                  <a:gd name="T5" fmla="*/ 25 h 226"/>
                  <a:gd name="T6" fmla="*/ 0 w 328"/>
                  <a:gd name="T7" fmla="*/ 10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676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88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689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677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678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1 w 296"/>
                  <a:gd name="T3" fmla="*/ 15 h 256"/>
                  <a:gd name="T4" fmla="*/ 21 w 296"/>
                  <a:gd name="T5" fmla="*/ 28 h 256"/>
                  <a:gd name="T6" fmla="*/ 0 w 296"/>
                  <a:gd name="T7" fmla="*/ 10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79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2 w 304"/>
                  <a:gd name="T3" fmla="*/ 19 h 288"/>
                  <a:gd name="T4" fmla="*/ 20 w 304"/>
                  <a:gd name="T5" fmla="*/ 33 h 288"/>
                  <a:gd name="T6" fmla="*/ 2 w 304"/>
                  <a:gd name="T7" fmla="*/ 1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80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681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3 h 240"/>
                  <a:gd name="T2" fmla="*/ 2 w 306"/>
                  <a:gd name="T3" fmla="*/ 28 h 240"/>
                  <a:gd name="T4" fmla="*/ 22 w 306"/>
                  <a:gd name="T5" fmla="*/ 13 h 240"/>
                  <a:gd name="T6" fmla="*/ 21 w 306"/>
                  <a:gd name="T7" fmla="*/ 0 h 240"/>
                  <a:gd name="T8" fmla="*/ 0 w 306"/>
                  <a:gd name="T9" fmla="*/ 1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82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683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684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685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686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687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grpSp>
          <p:nvGrpSpPr>
            <p:cNvPr id="532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632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5 w 354"/>
                  <a:gd name="T1" fmla="*/ 0 h 2742"/>
                  <a:gd name="T2" fmla="*/ 24 w 354"/>
                  <a:gd name="T3" fmla="*/ 38 h 2742"/>
                  <a:gd name="T4" fmla="*/ 24 w 354"/>
                  <a:gd name="T5" fmla="*/ 295 h 2742"/>
                  <a:gd name="T6" fmla="*/ 0 w 354"/>
                  <a:gd name="T7" fmla="*/ 309 h 2742"/>
                  <a:gd name="T8" fmla="*/ 5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33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634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4 w 211"/>
                  <a:gd name="T3" fmla="*/ 25 h 2537"/>
                  <a:gd name="T4" fmla="*/ 2 w 211"/>
                  <a:gd name="T5" fmla="*/ 282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35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3 w 328"/>
                  <a:gd name="T3" fmla="*/ 15 h 226"/>
                  <a:gd name="T4" fmla="*/ 23 w 328"/>
                  <a:gd name="T5" fmla="*/ 27 h 226"/>
                  <a:gd name="T6" fmla="*/ 0 w 328"/>
                  <a:gd name="T7" fmla="*/ 1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36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637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62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663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638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639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60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661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640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641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grpSp>
            <p:nvGrpSpPr>
              <p:cNvPr id="642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58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659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643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3 w 328"/>
                  <a:gd name="T3" fmla="*/ 14 h 226"/>
                  <a:gd name="T4" fmla="*/ 23 w 328"/>
                  <a:gd name="T5" fmla="*/ 25 h 226"/>
                  <a:gd name="T6" fmla="*/ 0 w 328"/>
                  <a:gd name="T7" fmla="*/ 10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644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56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  <p:sp>
              <p:nvSpPr>
                <p:cNvPr id="657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05000"/>
                    </a:lnSpc>
                    <a:spcBef>
                      <a:spcPct val="50000"/>
                    </a:spcBef>
                    <a:spcAft>
                      <a:spcPct val="15000"/>
                    </a:spcAft>
                    <a:buClr>
                      <a:schemeClr val="tx1"/>
                    </a:buClr>
                    <a:buSzPct val="120000"/>
                    <a:buFont typeface="Braggadocio"/>
                    <a:buChar char="—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5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90000"/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chemeClr val="tx1"/>
                    </a:buClr>
                    <a:buSzPct val="80000"/>
                    <a:buFont typeface="Wingdings" pitchFamily="2" charset="2"/>
                    <a:buChar char="ü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20000"/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•"/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el-GR" alt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645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646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1 w 296"/>
                  <a:gd name="T3" fmla="*/ 15 h 256"/>
                  <a:gd name="T4" fmla="*/ 21 w 296"/>
                  <a:gd name="T5" fmla="*/ 28 h 256"/>
                  <a:gd name="T6" fmla="*/ 0 w 296"/>
                  <a:gd name="T7" fmla="*/ 10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47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2 w 304"/>
                  <a:gd name="T3" fmla="*/ 19 h 288"/>
                  <a:gd name="T4" fmla="*/ 20 w 304"/>
                  <a:gd name="T5" fmla="*/ 33 h 288"/>
                  <a:gd name="T6" fmla="*/ 2 w 304"/>
                  <a:gd name="T7" fmla="*/ 1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48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649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3 h 240"/>
                  <a:gd name="T2" fmla="*/ 2 w 306"/>
                  <a:gd name="T3" fmla="*/ 28 h 240"/>
                  <a:gd name="T4" fmla="*/ 22 w 306"/>
                  <a:gd name="T5" fmla="*/ 13 h 240"/>
                  <a:gd name="T6" fmla="*/ 21 w 306"/>
                  <a:gd name="T7" fmla="*/ 0 h 240"/>
                  <a:gd name="T8" fmla="*/ 0 w 306"/>
                  <a:gd name="T9" fmla="*/ 1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50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651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652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653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654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  <p:sp>
            <p:nvSpPr>
              <p:cNvPr id="655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>
                  <a:ea typeface="MS PGothic" pitchFamily="34" charset="-128"/>
                </a:endParaRPr>
              </a:p>
            </p:txBody>
          </p:sp>
        </p:grpSp>
        <p:grpSp>
          <p:nvGrpSpPr>
            <p:cNvPr id="533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609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0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1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6 w 2982"/>
                  <a:gd name="T5" fmla="*/ 2 h 2442"/>
                  <a:gd name="T6" fmla="*/ 7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612" name="Picture 1020" descr="screen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3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6 w 2528"/>
                  <a:gd name="T3" fmla="*/ 1 h 455"/>
                  <a:gd name="T4" fmla="*/ 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4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2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5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 w 756"/>
                  <a:gd name="T1" fmla="*/ 0 h 2184"/>
                  <a:gd name="T2" fmla="*/ 1 w 756"/>
                  <a:gd name="T3" fmla="*/ 2 h 2184"/>
                  <a:gd name="T4" fmla="*/ 0 w 756"/>
                  <a:gd name="T5" fmla="*/ 2 h 2184"/>
                  <a:gd name="T6" fmla="*/ 1 w 756"/>
                  <a:gd name="T7" fmla="*/ 1 h 2184"/>
                  <a:gd name="T8" fmla="*/ 2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6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6 w 2773"/>
                  <a:gd name="T5" fmla="*/ 1 h 738"/>
                  <a:gd name="T6" fmla="*/ 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7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 w 637"/>
                  <a:gd name="T1" fmla="*/ 0 h 1659"/>
                  <a:gd name="T2" fmla="*/ 5 w 637"/>
                  <a:gd name="T3" fmla="*/ 0 h 1659"/>
                  <a:gd name="T4" fmla="*/ 1 w 637"/>
                  <a:gd name="T5" fmla="*/ 30 h 1659"/>
                  <a:gd name="T6" fmla="*/ 0 w 637"/>
                  <a:gd name="T7" fmla="*/ 29 h 1659"/>
                  <a:gd name="T8" fmla="*/ 5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8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9 w 2216"/>
                  <a:gd name="T5" fmla="*/ 10 h 550"/>
                  <a:gd name="T6" fmla="*/ 19 w 2216"/>
                  <a:gd name="T7" fmla="*/ 9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619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626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27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28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29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30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31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20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4 h 792"/>
                  <a:gd name="T2" fmla="*/ 4 w 990"/>
                  <a:gd name="T3" fmla="*/ 0 h 792"/>
                  <a:gd name="T4" fmla="*/ 4 w 990"/>
                  <a:gd name="T5" fmla="*/ 1 h 792"/>
                  <a:gd name="T6" fmla="*/ 0 w 990"/>
                  <a:gd name="T7" fmla="*/ 4 h 792"/>
                  <a:gd name="T8" fmla="*/ 1 w 990"/>
                  <a:gd name="T9" fmla="*/ 4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21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 w 2532"/>
                  <a:gd name="T5" fmla="*/ 4 h 723"/>
                  <a:gd name="T6" fmla="*/ 9 w 2532"/>
                  <a:gd name="T7" fmla="*/ 4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22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23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 w 1176"/>
                  <a:gd name="T1" fmla="*/ 0 h 606"/>
                  <a:gd name="T2" fmla="*/ 0 w 1176"/>
                  <a:gd name="T3" fmla="*/ 3 h 606"/>
                  <a:gd name="T4" fmla="*/ 1 w 1176"/>
                  <a:gd name="T5" fmla="*/ 3 h 606"/>
                  <a:gd name="T6" fmla="*/ 4 w 1176"/>
                  <a:gd name="T7" fmla="*/ 1 h 606"/>
                  <a:gd name="T8" fmla="*/ 4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24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4 w 2532"/>
                  <a:gd name="T5" fmla="*/ 2 h 723"/>
                  <a:gd name="T6" fmla="*/ 4 w 2532"/>
                  <a:gd name="T7" fmla="*/ 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25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 h 723"/>
                  <a:gd name="T6" fmla="*/ 0 w 2532"/>
                  <a:gd name="T7" fmla="*/ 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34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586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7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8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6 w 2982"/>
                  <a:gd name="T5" fmla="*/ 2 h 2442"/>
                  <a:gd name="T6" fmla="*/ 7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589" name="Picture 1068" descr="screen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0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6 w 2528"/>
                  <a:gd name="T3" fmla="*/ 1 h 455"/>
                  <a:gd name="T4" fmla="*/ 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91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2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92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 w 756"/>
                  <a:gd name="T1" fmla="*/ 0 h 2184"/>
                  <a:gd name="T2" fmla="*/ 1 w 756"/>
                  <a:gd name="T3" fmla="*/ 2 h 2184"/>
                  <a:gd name="T4" fmla="*/ 0 w 756"/>
                  <a:gd name="T5" fmla="*/ 2 h 2184"/>
                  <a:gd name="T6" fmla="*/ 1 w 756"/>
                  <a:gd name="T7" fmla="*/ 1 h 2184"/>
                  <a:gd name="T8" fmla="*/ 2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93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6 w 2773"/>
                  <a:gd name="T5" fmla="*/ 1 h 738"/>
                  <a:gd name="T6" fmla="*/ 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94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 w 637"/>
                  <a:gd name="T1" fmla="*/ 0 h 1659"/>
                  <a:gd name="T2" fmla="*/ 5 w 637"/>
                  <a:gd name="T3" fmla="*/ 0 h 1659"/>
                  <a:gd name="T4" fmla="*/ 1 w 637"/>
                  <a:gd name="T5" fmla="*/ 30 h 1659"/>
                  <a:gd name="T6" fmla="*/ 0 w 637"/>
                  <a:gd name="T7" fmla="*/ 29 h 1659"/>
                  <a:gd name="T8" fmla="*/ 5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95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9 w 2216"/>
                  <a:gd name="T5" fmla="*/ 10 h 550"/>
                  <a:gd name="T6" fmla="*/ 19 w 2216"/>
                  <a:gd name="T7" fmla="*/ 9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596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603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04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05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06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07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08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597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4 h 792"/>
                  <a:gd name="T2" fmla="*/ 4 w 990"/>
                  <a:gd name="T3" fmla="*/ 0 h 792"/>
                  <a:gd name="T4" fmla="*/ 4 w 990"/>
                  <a:gd name="T5" fmla="*/ 1 h 792"/>
                  <a:gd name="T6" fmla="*/ 0 w 990"/>
                  <a:gd name="T7" fmla="*/ 4 h 792"/>
                  <a:gd name="T8" fmla="*/ 1 w 990"/>
                  <a:gd name="T9" fmla="*/ 4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98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 w 2532"/>
                  <a:gd name="T5" fmla="*/ 4 h 723"/>
                  <a:gd name="T6" fmla="*/ 9 w 2532"/>
                  <a:gd name="T7" fmla="*/ 4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99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0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 w 1176"/>
                  <a:gd name="T1" fmla="*/ 0 h 606"/>
                  <a:gd name="T2" fmla="*/ 0 w 1176"/>
                  <a:gd name="T3" fmla="*/ 3 h 606"/>
                  <a:gd name="T4" fmla="*/ 1 w 1176"/>
                  <a:gd name="T5" fmla="*/ 3 h 606"/>
                  <a:gd name="T6" fmla="*/ 4 w 1176"/>
                  <a:gd name="T7" fmla="*/ 1 h 606"/>
                  <a:gd name="T8" fmla="*/ 4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1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4 w 2532"/>
                  <a:gd name="T5" fmla="*/ 2 h 723"/>
                  <a:gd name="T6" fmla="*/ 4 w 2532"/>
                  <a:gd name="T7" fmla="*/ 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02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 h 723"/>
                  <a:gd name="T6" fmla="*/ 0 w 2532"/>
                  <a:gd name="T7" fmla="*/ 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35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563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4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5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6 w 2982"/>
                  <a:gd name="T5" fmla="*/ 2 h 2442"/>
                  <a:gd name="T6" fmla="*/ 7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566" name="Picture 1118" descr="screen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7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6 w 2528"/>
                  <a:gd name="T3" fmla="*/ 1 h 455"/>
                  <a:gd name="T4" fmla="*/ 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68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2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69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 w 756"/>
                  <a:gd name="T1" fmla="*/ 0 h 2184"/>
                  <a:gd name="T2" fmla="*/ 1 w 756"/>
                  <a:gd name="T3" fmla="*/ 2 h 2184"/>
                  <a:gd name="T4" fmla="*/ 0 w 756"/>
                  <a:gd name="T5" fmla="*/ 2 h 2184"/>
                  <a:gd name="T6" fmla="*/ 1 w 756"/>
                  <a:gd name="T7" fmla="*/ 1 h 2184"/>
                  <a:gd name="T8" fmla="*/ 2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0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6 w 2773"/>
                  <a:gd name="T5" fmla="*/ 1 h 738"/>
                  <a:gd name="T6" fmla="*/ 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1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 w 637"/>
                  <a:gd name="T1" fmla="*/ 0 h 1659"/>
                  <a:gd name="T2" fmla="*/ 5 w 637"/>
                  <a:gd name="T3" fmla="*/ 0 h 1659"/>
                  <a:gd name="T4" fmla="*/ 1 w 637"/>
                  <a:gd name="T5" fmla="*/ 30 h 1659"/>
                  <a:gd name="T6" fmla="*/ 0 w 637"/>
                  <a:gd name="T7" fmla="*/ 29 h 1659"/>
                  <a:gd name="T8" fmla="*/ 5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2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9 w 2216"/>
                  <a:gd name="T5" fmla="*/ 10 h 550"/>
                  <a:gd name="T6" fmla="*/ 19 w 2216"/>
                  <a:gd name="T7" fmla="*/ 9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573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80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81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82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83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84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85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574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4 h 792"/>
                  <a:gd name="T2" fmla="*/ 4 w 990"/>
                  <a:gd name="T3" fmla="*/ 0 h 792"/>
                  <a:gd name="T4" fmla="*/ 4 w 990"/>
                  <a:gd name="T5" fmla="*/ 1 h 792"/>
                  <a:gd name="T6" fmla="*/ 0 w 990"/>
                  <a:gd name="T7" fmla="*/ 4 h 792"/>
                  <a:gd name="T8" fmla="*/ 1 w 990"/>
                  <a:gd name="T9" fmla="*/ 4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5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 w 2532"/>
                  <a:gd name="T5" fmla="*/ 4 h 723"/>
                  <a:gd name="T6" fmla="*/ 9 w 2532"/>
                  <a:gd name="T7" fmla="*/ 4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6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7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 w 1176"/>
                  <a:gd name="T1" fmla="*/ 0 h 606"/>
                  <a:gd name="T2" fmla="*/ 0 w 1176"/>
                  <a:gd name="T3" fmla="*/ 3 h 606"/>
                  <a:gd name="T4" fmla="*/ 1 w 1176"/>
                  <a:gd name="T5" fmla="*/ 3 h 606"/>
                  <a:gd name="T6" fmla="*/ 4 w 1176"/>
                  <a:gd name="T7" fmla="*/ 1 h 606"/>
                  <a:gd name="T8" fmla="*/ 4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8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4 w 2532"/>
                  <a:gd name="T5" fmla="*/ 2 h 723"/>
                  <a:gd name="T6" fmla="*/ 4 w 2532"/>
                  <a:gd name="T7" fmla="*/ 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9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 h 723"/>
                  <a:gd name="T6" fmla="*/ 0 w 2532"/>
                  <a:gd name="T7" fmla="*/ 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36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561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2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537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538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9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0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6 w 2982"/>
                  <a:gd name="T5" fmla="*/ 2 h 2442"/>
                  <a:gd name="T6" fmla="*/ 7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541" name="Picture 1146" descr="screen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2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6 w 2528"/>
                  <a:gd name="T3" fmla="*/ 1 h 455"/>
                  <a:gd name="T4" fmla="*/ 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3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2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4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 w 756"/>
                  <a:gd name="T1" fmla="*/ 0 h 2184"/>
                  <a:gd name="T2" fmla="*/ 1 w 756"/>
                  <a:gd name="T3" fmla="*/ 2 h 2184"/>
                  <a:gd name="T4" fmla="*/ 0 w 756"/>
                  <a:gd name="T5" fmla="*/ 2 h 2184"/>
                  <a:gd name="T6" fmla="*/ 1 w 756"/>
                  <a:gd name="T7" fmla="*/ 1 h 2184"/>
                  <a:gd name="T8" fmla="*/ 2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5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6 w 2773"/>
                  <a:gd name="T5" fmla="*/ 1 h 738"/>
                  <a:gd name="T6" fmla="*/ 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6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 w 637"/>
                  <a:gd name="T1" fmla="*/ 0 h 1659"/>
                  <a:gd name="T2" fmla="*/ 5 w 637"/>
                  <a:gd name="T3" fmla="*/ 0 h 1659"/>
                  <a:gd name="T4" fmla="*/ 1 w 637"/>
                  <a:gd name="T5" fmla="*/ 30 h 1659"/>
                  <a:gd name="T6" fmla="*/ 0 w 637"/>
                  <a:gd name="T7" fmla="*/ 29 h 1659"/>
                  <a:gd name="T8" fmla="*/ 5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7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9 w 2216"/>
                  <a:gd name="T5" fmla="*/ 10 h 550"/>
                  <a:gd name="T6" fmla="*/ 19 w 2216"/>
                  <a:gd name="T7" fmla="*/ 9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548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55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56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57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58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59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0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549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4 h 792"/>
                  <a:gd name="T2" fmla="*/ 4 w 990"/>
                  <a:gd name="T3" fmla="*/ 0 h 792"/>
                  <a:gd name="T4" fmla="*/ 4 w 990"/>
                  <a:gd name="T5" fmla="*/ 1 h 792"/>
                  <a:gd name="T6" fmla="*/ 0 w 990"/>
                  <a:gd name="T7" fmla="*/ 4 h 792"/>
                  <a:gd name="T8" fmla="*/ 1 w 990"/>
                  <a:gd name="T9" fmla="*/ 4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50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 w 2532"/>
                  <a:gd name="T5" fmla="*/ 4 h 723"/>
                  <a:gd name="T6" fmla="*/ 9 w 2532"/>
                  <a:gd name="T7" fmla="*/ 4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51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52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 w 1176"/>
                  <a:gd name="T1" fmla="*/ 0 h 606"/>
                  <a:gd name="T2" fmla="*/ 0 w 1176"/>
                  <a:gd name="T3" fmla="*/ 3 h 606"/>
                  <a:gd name="T4" fmla="*/ 1 w 1176"/>
                  <a:gd name="T5" fmla="*/ 3 h 606"/>
                  <a:gd name="T6" fmla="*/ 4 w 1176"/>
                  <a:gd name="T7" fmla="*/ 1 h 606"/>
                  <a:gd name="T8" fmla="*/ 4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53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4 w 2532"/>
                  <a:gd name="T5" fmla="*/ 2 h 723"/>
                  <a:gd name="T6" fmla="*/ 4 w 2532"/>
                  <a:gd name="T7" fmla="*/ 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54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 h 723"/>
                  <a:gd name="T6" fmla="*/ 0 w 2532"/>
                  <a:gd name="T7" fmla="*/ 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273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4" name="Group 140"/>
          <p:cNvGrpSpPr>
            <a:grpSpLocks/>
          </p:cNvGrpSpPr>
          <p:nvPr/>
        </p:nvGrpSpPr>
        <p:grpSpPr bwMode="auto">
          <a:xfrm>
            <a:off x="1749029" y="2254250"/>
            <a:ext cx="381794" cy="876300"/>
            <a:chOff x="4140" y="429"/>
            <a:chExt cx="1425" cy="2396"/>
          </a:xfrm>
        </p:grpSpPr>
        <p:sp>
          <p:nvSpPr>
            <p:cNvPr id="61555" name="Freeform 14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556" name="Rectangle 142"/>
            <p:cNvSpPr>
              <a:spLocks noChangeArrowheads="1"/>
            </p:cNvSpPr>
            <p:nvPr/>
          </p:nvSpPr>
          <p:spPr bwMode="auto">
            <a:xfrm>
              <a:off x="4204" y="429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1557" name="Freeform 14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558" name="Freeform 14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559" name="Rectangle 145"/>
            <p:cNvSpPr>
              <a:spLocks noChangeArrowheads="1"/>
            </p:cNvSpPr>
            <p:nvPr/>
          </p:nvSpPr>
          <p:spPr bwMode="auto">
            <a:xfrm>
              <a:off x="4211" y="694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grpSp>
          <p:nvGrpSpPr>
            <p:cNvPr id="61560" name="Group 14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1585" name="AutoShape 14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1586" name="AutoShape 148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89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</p:grpSp>
        <p:sp>
          <p:nvSpPr>
            <p:cNvPr id="61561" name="Rectangle 149"/>
            <p:cNvSpPr>
              <a:spLocks noChangeArrowheads="1"/>
            </p:cNvSpPr>
            <p:nvPr/>
          </p:nvSpPr>
          <p:spPr bwMode="auto">
            <a:xfrm>
              <a:off x="4223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grpSp>
          <p:nvGrpSpPr>
            <p:cNvPr id="61562" name="Group 15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1583" name="AutoShape 151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1584" name="AutoShape 152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</p:grpSp>
        <p:sp>
          <p:nvSpPr>
            <p:cNvPr id="61563" name="Rectangle 153"/>
            <p:cNvSpPr>
              <a:spLocks noChangeArrowheads="1"/>
            </p:cNvSpPr>
            <p:nvPr/>
          </p:nvSpPr>
          <p:spPr bwMode="auto">
            <a:xfrm>
              <a:off x="4217" y="1358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1564" name="Rectangle 154"/>
            <p:cNvSpPr>
              <a:spLocks noChangeArrowheads="1"/>
            </p:cNvSpPr>
            <p:nvPr/>
          </p:nvSpPr>
          <p:spPr bwMode="auto">
            <a:xfrm>
              <a:off x="4230" y="1653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grpSp>
          <p:nvGrpSpPr>
            <p:cNvPr id="61565" name="Group 15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1581" name="AutoShape 156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1582" name="AutoShape 157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</p:grpSp>
        <p:sp>
          <p:nvSpPr>
            <p:cNvPr id="61566" name="Freeform 15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61567" name="Group 15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1579" name="AutoShape 160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1580" name="AutoShape 161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</p:grpSp>
        <p:sp>
          <p:nvSpPr>
            <p:cNvPr id="61568" name="Rectangle 162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1569" name="Freeform 16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570" name="Freeform 16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571" name="Oval 165"/>
            <p:cNvSpPr>
              <a:spLocks noChangeArrowheads="1"/>
            </p:cNvSpPr>
            <p:nvPr/>
          </p:nvSpPr>
          <p:spPr bwMode="auto">
            <a:xfrm>
              <a:off x="5520" y="2612"/>
              <a:ext cx="45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1572" name="Freeform 16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573" name="AutoShape 167"/>
            <p:cNvSpPr>
              <a:spLocks noChangeArrowheads="1"/>
            </p:cNvSpPr>
            <p:nvPr/>
          </p:nvSpPr>
          <p:spPr bwMode="auto">
            <a:xfrm>
              <a:off x="4140" y="2677"/>
              <a:ext cx="1200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1574" name="AutoShape 168"/>
            <p:cNvSpPr>
              <a:spLocks noChangeArrowheads="1"/>
            </p:cNvSpPr>
            <p:nvPr/>
          </p:nvSpPr>
          <p:spPr bwMode="auto">
            <a:xfrm>
              <a:off x="4204" y="2712"/>
              <a:ext cx="1072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1575" name="Oval 169"/>
            <p:cNvSpPr>
              <a:spLocks noChangeArrowheads="1"/>
            </p:cNvSpPr>
            <p:nvPr/>
          </p:nvSpPr>
          <p:spPr bwMode="auto">
            <a:xfrm>
              <a:off x="4307" y="2382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1576" name="Oval 170"/>
            <p:cNvSpPr>
              <a:spLocks noChangeArrowheads="1"/>
            </p:cNvSpPr>
            <p:nvPr/>
          </p:nvSpPr>
          <p:spPr bwMode="auto">
            <a:xfrm>
              <a:off x="4487" y="238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61577" name="Oval 171"/>
            <p:cNvSpPr>
              <a:spLocks noChangeArrowheads="1"/>
            </p:cNvSpPr>
            <p:nvPr/>
          </p:nvSpPr>
          <p:spPr bwMode="auto">
            <a:xfrm>
              <a:off x="4660" y="2382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1578" name="Rectangle 172"/>
            <p:cNvSpPr>
              <a:spLocks noChangeArrowheads="1"/>
            </p:cNvSpPr>
            <p:nvPr/>
          </p:nvSpPr>
          <p:spPr bwMode="auto">
            <a:xfrm>
              <a:off x="5064" y="1835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</p:grpSp>
      <p:sp>
        <p:nvSpPr>
          <p:cNvPr id="6144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99886" y="100013"/>
            <a:ext cx="7804944" cy="1143000"/>
          </a:xfrm>
        </p:spPr>
        <p:txBody>
          <a:bodyPr/>
          <a:lstStyle/>
          <a:p>
            <a:pPr eaLnBrk="1" hangingPunct="1"/>
            <a:r>
              <a:rPr lang="en-US" altLang="el-GR" dirty="0" smtClean="0"/>
              <a:t>Throughput (</a:t>
            </a:r>
            <a:r>
              <a:rPr lang="el-GR" altLang="el-GR" dirty="0" smtClean="0"/>
              <a:t>περισσότερα</a:t>
            </a:r>
            <a:r>
              <a:rPr lang="en-US" altLang="el-GR" dirty="0" smtClean="0"/>
              <a:t>)</a:t>
            </a:r>
          </a:p>
        </p:txBody>
      </p:sp>
      <p:sp>
        <p:nvSpPr>
          <p:cNvPr id="6144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62373" y="1447800"/>
            <a:ext cx="8829410" cy="554038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l-GR" b="1" i="1" dirty="0" err="1" smtClean="0">
                <a:solidFill>
                  <a:srgbClr val="FF0000"/>
                </a:solidFill>
              </a:rPr>
              <a:t>R</a:t>
            </a:r>
            <a:r>
              <a:rPr lang="en-US" altLang="el-GR" b="1" i="1" baseline="-25000" dirty="0" err="1" smtClean="0">
                <a:solidFill>
                  <a:srgbClr val="FF0000"/>
                </a:solidFill>
              </a:rPr>
              <a:t>s</a:t>
            </a:r>
            <a:r>
              <a:rPr lang="en-US" altLang="el-GR" b="1" i="1" dirty="0" smtClean="0">
                <a:solidFill>
                  <a:srgbClr val="FF0000"/>
                </a:solidFill>
              </a:rPr>
              <a:t> &lt; </a:t>
            </a:r>
            <a:r>
              <a:rPr lang="en-US" altLang="el-GR" b="1" i="1" dirty="0" err="1" smtClean="0">
                <a:solidFill>
                  <a:srgbClr val="FF0000"/>
                </a:solidFill>
              </a:rPr>
              <a:t>R</a:t>
            </a:r>
            <a:r>
              <a:rPr lang="en-US" altLang="el-GR" b="1" i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altLang="el-GR" b="1" i="1" dirty="0" smtClean="0">
                <a:solidFill>
                  <a:srgbClr val="FF0000"/>
                </a:solidFill>
              </a:rPr>
              <a:t>  </a:t>
            </a:r>
            <a:r>
              <a:rPr lang="el-GR" altLang="el-GR" dirty="0"/>
              <a:t>Ποιο είναι το μέσο </a:t>
            </a:r>
            <a:r>
              <a:rPr lang="en-US" altLang="el-GR" dirty="0" smtClean="0"/>
              <a:t>throughput</a:t>
            </a:r>
            <a:r>
              <a:rPr lang="en-US" altLang="el-GR" dirty="0"/>
              <a:t> </a:t>
            </a:r>
            <a:r>
              <a:rPr lang="el-GR" altLang="el-GR" dirty="0" smtClean="0"/>
              <a:t>από άκρο σε άκρο;</a:t>
            </a:r>
            <a:endParaRPr lang="en-US" altLang="el-GR" dirty="0" smtClean="0"/>
          </a:p>
        </p:txBody>
      </p:sp>
      <p:grpSp>
        <p:nvGrpSpPr>
          <p:cNvPr id="61447" name="Group 34"/>
          <p:cNvGrpSpPr>
            <a:grpSpLocks/>
          </p:cNvGrpSpPr>
          <p:nvPr/>
        </p:nvGrpSpPr>
        <p:grpSpPr bwMode="auto">
          <a:xfrm>
            <a:off x="2239169" y="2606676"/>
            <a:ext cx="2314840" cy="307975"/>
            <a:chOff x="2249" y="3430"/>
            <a:chExt cx="1389" cy="256"/>
          </a:xfrm>
        </p:grpSpPr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553" name="Oval 37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>
              <a:off x="3562" y="3438"/>
              <a:ext cx="44" cy="24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1448" name="Text Box 39"/>
          <p:cNvSpPr txBox="1">
            <a:spLocks noChangeArrowheads="1"/>
          </p:cNvSpPr>
          <p:nvPr/>
        </p:nvSpPr>
        <p:spPr bwMode="auto">
          <a:xfrm>
            <a:off x="2010438" y="2562226"/>
            <a:ext cx="280154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Arial" charset="0"/>
              </a:rPr>
              <a:t>  R</a:t>
            </a:r>
            <a:r>
              <a:rPr lang="en-US" altLang="el-GR" baseline="-25000">
                <a:latin typeface="Arial" charset="0"/>
              </a:rPr>
              <a:t>s</a:t>
            </a:r>
            <a:r>
              <a:rPr lang="en-US" altLang="el-GR" sz="2000" baseline="-25000">
                <a:latin typeface="Arial" charset="0"/>
              </a:rPr>
              <a:t> </a:t>
            </a:r>
            <a:r>
              <a:rPr lang="en-US" altLang="el-GR" sz="2000">
                <a:latin typeface="Arial" charset="0"/>
              </a:rPr>
              <a:t>bits/sec</a:t>
            </a:r>
          </a:p>
        </p:txBody>
      </p:sp>
      <p:sp>
        <p:nvSpPr>
          <p:cNvPr id="61449" name="AutoShape 42"/>
          <p:cNvSpPr>
            <a:spLocks noChangeArrowheads="1"/>
          </p:cNvSpPr>
          <p:nvPr/>
        </p:nvSpPr>
        <p:spPr bwMode="auto">
          <a:xfrm flipV="1">
            <a:off x="1360356" y="2374900"/>
            <a:ext cx="969963" cy="565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l-GR"/>
          </a:p>
        </p:txBody>
      </p:sp>
      <p:sp>
        <p:nvSpPr>
          <p:cNvPr id="61450" name="AutoShape 43"/>
          <p:cNvSpPr>
            <a:spLocks noChangeArrowheads="1"/>
          </p:cNvSpPr>
          <p:nvPr/>
        </p:nvSpPr>
        <p:spPr bwMode="auto">
          <a:xfrm>
            <a:off x="8113978" y="2581276"/>
            <a:ext cx="885693" cy="379413"/>
          </a:xfrm>
          <a:prstGeom prst="rightArrow">
            <a:avLst>
              <a:gd name="adj1" fmla="val 50000"/>
              <a:gd name="adj2" fmla="val 53870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latin typeface="Arial" charset="0"/>
            </a:endParaRPr>
          </a:p>
        </p:txBody>
      </p:sp>
      <p:grpSp>
        <p:nvGrpSpPr>
          <p:cNvPr id="61451" name="Group 54"/>
          <p:cNvGrpSpPr>
            <a:grpSpLocks/>
          </p:cNvGrpSpPr>
          <p:nvPr/>
        </p:nvGrpSpPr>
        <p:grpSpPr bwMode="auto">
          <a:xfrm>
            <a:off x="5893727" y="2473326"/>
            <a:ext cx="3023394" cy="569913"/>
            <a:chOff x="3130" y="3069"/>
            <a:chExt cx="1911" cy="366"/>
          </a:xfrm>
        </p:grpSpPr>
        <p:grpSp>
          <p:nvGrpSpPr>
            <p:cNvPr id="61545" name="Group 45"/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047" name="Rectangle 47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9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1549" name="Oval 48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256049" name="Rectangle 49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1546" name="Text Box 50"/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>
                  <a:latin typeface="Arial" charset="0"/>
                </a:rPr>
                <a:t>R</a:t>
              </a:r>
              <a:r>
                <a:rPr lang="en-US" altLang="el-GR" baseline="-25000">
                  <a:latin typeface="Arial" charset="0"/>
                </a:rPr>
                <a:t>c</a:t>
              </a:r>
              <a:r>
                <a:rPr lang="en-US" altLang="el-GR" sz="2000" baseline="-25000">
                  <a:latin typeface="Arial" charset="0"/>
                </a:rPr>
                <a:t> </a:t>
              </a:r>
              <a:r>
                <a:rPr lang="en-US" altLang="el-GR" sz="2000">
                  <a:latin typeface="Arial" charset="0"/>
                </a:rPr>
                <a:t>bits/sec</a:t>
              </a:r>
            </a:p>
          </p:txBody>
        </p:sp>
      </p:grpSp>
      <p:grpSp>
        <p:nvGrpSpPr>
          <p:cNvPr id="61452" name="Group 5"/>
          <p:cNvGrpSpPr>
            <a:grpSpLocks/>
          </p:cNvGrpSpPr>
          <p:nvPr/>
        </p:nvGrpSpPr>
        <p:grpSpPr bwMode="auto">
          <a:xfrm>
            <a:off x="4646877" y="2633664"/>
            <a:ext cx="1052513" cy="282575"/>
            <a:chOff x="3600" y="219"/>
            <a:chExt cx="360" cy="175"/>
          </a:xfrm>
        </p:grpSpPr>
        <p:sp>
          <p:nvSpPr>
            <p:cNvPr id="61532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1533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534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535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1536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grpSp>
          <p:nvGrpSpPr>
            <p:cNvPr id="61537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1542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1543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1544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61538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1539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1540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1541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25623" name="Rectangle 56"/>
          <p:cNvSpPr>
            <a:spLocks noChangeArrowheads="1"/>
          </p:cNvSpPr>
          <p:nvPr/>
        </p:nvSpPr>
        <p:spPr bwMode="auto">
          <a:xfrm>
            <a:off x="601928" y="3330575"/>
            <a:ext cx="873482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 marL="571500" indent="-571500" defTabSz="762000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tx1"/>
              </a:buClr>
              <a:buSzPct val="75000"/>
              <a:buFont typeface="Braggadocio"/>
              <a:buChar char="—"/>
            </a:pPr>
            <a:r>
              <a:rPr lang="en-US" altLang="el-GR" sz="2400" i="1" dirty="0" err="1">
                <a:solidFill>
                  <a:srgbClr val="FF0000"/>
                </a:solidFill>
              </a:rPr>
              <a:t>R</a:t>
            </a:r>
            <a:r>
              <a:rPr lang="en-US" altLang="el-GR" sz="2400" i="1" baseline="-25000" dirty="0" err="1">
                <a:solidFill>
                  <a:srgbClr val="FF0000"/>
                </a:solidFill>
              </a:rPr>
              <a:t>s</a:t>
            </a:r>
            <a:r>
              <a:rPr lang="en-US" altLang="el-GR" sz="2400" i="1" dirty="0">
                <a:solidFill>
                  <a:srgbClr val="FF0000"/>
                </a:solidFill>
              </a:rPr>
              <a:t> </a:t>
            </a:r>
            <a:r>
              <a:rPr lang="el-GR" altLang="el-GR" sz="2400" i="1" dirty="0" smtClean="0">
                <a:solidFill>
                  <a:srgbClr val="FF0000"/>
                </a:solidFill>
              </a:rPr>
              <a:t>&gt;</a:t>
            </a:r>
            <a:r>
              <a:rPr lang="en-US" altLang="el-GR" sz="2400" i="1" dirty="0" smtClean="0">
                <a:solidFill>
                  <a:srgbClr val="FF0000"/>
                </a:solidFill>
              </a:rPr>
              <a:t> </a:t>
            </a:r>
            <a:r>
              <a:rPr lang="en-US" altLang="el-GR" sz="2400" i="1" dirty="0" err="1">
                <a:solidFill>
                  <a:srgbClr val="FF0000"/>
                </a:solidFill>
              </a:rPr>
              <a:t>R</a:t>
            </a:r>
            <a:r>
              <a:rPr lang="en-US" altLang="el-GR" sz="2400" i="1" baseline="-25000" dirty="0" err="1">
                <a:solidFill>
                  <a:srgbClr val="FF0000"/>
                </a:solidFill>
              </a:rPr>
              <a:t>c</a:t>
            </a:r>
            <a:r>
              <a:rPr lang="en-US" altLang="el-GR" sz="2400" i="1" dirty="0">
                <a:solidFill>
                  <a:srgbClr val="FF0000"/>
                </a:solidFill>
              </a:rPr>
              <a:t> </a:t>
            </a:r>
            <a:r>
              <a:rPr lang="el-GR" altLang="el-GR" sz="2400" i="1" dirty="0" smtClean="0">
                <a:solidFill>
                  <a:srgbClr val="FF0000"/>
                </a:solidFill>
              </a:rPr>
              <a:t> </a:t>
            </a:r>
            <a:r>
              <a:rPr lang="el-GR" altLang="el-GR" sz="2400" b="0" dirty="0" smtClean="0">
                <a:latin typeface="+mn-lt"/>
                <a:ea typeface="+mn-ea"/>
                <a:cs typeface="+mn-cs"/>
              </a:rPr>
              <a:t>Ποιο </a:t>
            </a:r>
            <a:r>
              <a:rPr lang="el-GR" altLang="el-GR" sz="2400" b="0" dirty="0">
                <a:latin typeface="+mn-lt"/>
                <a:ea typeface="+mn-ea"/>
                <a:cs typeface="+mn-cs"/>
              </a:rPr>
              <a:t>είναι το μέσο </a:t>
            </a:r>
            <a:r>
              <a:rPr lang="en-US" altLang="el-GR" sz="2400" b="0" dirty="0">
                <a:latin typeface="+mn-lt"/>
                <a:ea typeface="+mn-ea"/>
                <a:cs typeface="+mn-cs"/>
              </a:rPr>
              <a:t>throughput </a:t>
            </a:r>
            <a:r>
              <a:rPr lang="el-GR" altLang="el-GR" sz="2400" b="0" dirty="0">
                <a:latin typeface="+mn-lt"/>
                <a:ea typeface="+mn-ea"/>
                <a:cs typeface="+mn-cs"/>
              </a:rPr>
              <a:t>από άκρο σε </a:t>
            </a:r>
            <a:r>
              <a:rPr lang="el-GR" altLang="el-GR" sz="2400" b="0" dirty="0" smtClean="0">
                <a:latin typeface="+mn-lt"/>
                <a:ea typeface="+mn-ea"/>
                <a:cs typeface="+mn-cs"/>
              </a:rPr>
              <a:t>άκρο;</a:t>
            </a:r>
            <a:endParaRPr lang="en-US" altLang="el-GR" sz="2400" b="0" dirty="0"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209"/>
          <p:cNvGrpSpPr>
            <a:grpSpLocks/>
          </p:cNvGrpSpPr>
          <p:nvPr/>
        </p:nvGrpSpPr>
        <p:grpSpPr bwMode="auto">
          <a:xfrm>
            <a:off x="319882" y="5115219"/>
            <a:ext cx="9292035" cy="1338729"/>
            <a:chOff x="186" y="3219"/>
            <a:chExt cx="5403" cy="1149"/>
          </a:xfrm>
        </p:grpSpPr>
        <p:sp>
          <p:nvSpPr>
            <p:cNvPr id="61529" name="Rectangle 102"/>
            <p:cNvSpPr>
              <a:spLocks noChangeArrowheads="1"/>
            </p:cNvSpPr>
            <p:nvPr/>
          </p:nvSpPr>
          <p:spPr bwMode="auto">
            <a:xfrm>
              <a:off x="186" y="3438"/>
              <a:ext cx="5403" cy="8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/>
            </a:p>
          </p:txBody>
        </p:sp>
        <p:sp>
          <p:nvSpPr>
            <p:cNvPr id="61530" name="Text Box 101"/>
            <p:cNvSpPr txBox="1">
              <a:spLocks noChangeArrowheads="1"/>
            </p:cNvSpPr>
            <p:nvPr/>
          </p:nvSpPr>
          <p:spPr bwMode="auto">
            <a:xfrm>
              <a:off x="231" y="3549"/>
              <a:ext cx="5342" cy="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dirty="0" smtClean="0">
                  <a:latin typeface="+mn-lt"/>
                </a:rPr>
                <a:t>κύκλωμα στο μονοπάτι από άκρο σε άκρο που περιορίζει το </a:t>
              </a:r>
              <a:r>
                <a:rPr lang="en-US" altLang="el-GR" dirty="0" smtClean="0">
                  <a:latin typeface="+mn-lt"/>
                </a:rPr>
                <a:t>throughput</a:t>
              </a:r>
              <a:r>
                <a:rPr lang="el-GR" altLang="el-GR" dirty="0" smtClean="0">
                  <a:latin typeface="+mn-lt"/>
                </a:rPr>
                <a:t> από άκρο σε άκρο</a:t>
              </a:r>
              <a:endParaRPr lang="en-US" altLang="el-GR" dirty="0">
                <a:latin typeface="+mn-lt"/>
              </a:endParaRPr>
            </a:p>
          </p:txBody>
        </p:sp>
        <p:sp>
          <p:nvSpPr>
            <p:cNvPr id="61531" name="Text Box 104"/>
            <p:cNvSpPr txBox="1">
              <a:spLocks noChangeArrowheads="1"/>
            </p:cNvSpPr>
            <p:nvPr/>
          </p:nvSpPr>
          <p:spPr bwMode="auto">
            <a:xfrm>
              <a:off x="498" y="3219"/>
              <a:ext cx="1711" cy="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i="1" dirty="0">
                  <a:solidFill>
                    <a:srgbClr val="FF0000"/>
                  </a:solidFill>
                  <a:latin typeface="+mn-lt"/>
                </a:rPr>
                <a:t>bottleneck link</a:t>
              </a:r>
            </a:p>
          </p:txBody>
        </p:sp>
      </p:grpSp>
      <p:sp>
        <p:nvSpPr>
          <p:cNvPr id="61455" name="AutoShape 51"/>
          <p:cNvSpPr>
            <a:spLocks noChangeArrowheads="1"/>
          </p:cNvSpPr>
          <p:nvPr/>
        </p:nvSpPr>
        <p:spPr bwMode="auto">
          <a:xfrm>
            <a:off x="4555729" y="2574925"/>
            <a:ext cx="1479021" cy="381000"/>
          </a:xfrm>
          <a:prstGeom prst="rightArrow">
            <a:avLst>
              <a:gd name="adj1" fmla="val 50000"/>
              <a:gd name="adj2" fmla="val 89583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latin typeface="Arial" charset="0"/>
            </a:endParaRPr>
          </a:p>
        </p:txBody>
      </p:sp>
      <p:grpSp>
        <p:nvGrpSpPr>
          <p:cNvPr id="61456" name="Group 132"/>
          <p:cNvGrpSpPr>
            <a:grpSpLocks/>
          </p:cNvGrpSpPr>
          <p:nvPr/>
        </p:nvGrpSpPr>
        <p:grpSpPr bwMode="auto">
          <a:xfrm flipH="1">
            <a:off x="8918840" y="2420939"/>
            <a:ext cx="944166" cy="885825"/>
            <a:chOff x="-44" y="1473"/>
            <a:chExt cx="981" cy="1105"/>
          </a:xfrm>
        </p:grpSpPr>
        <p:pic>
          <p:nvPicPr>
            <p:cNvPr id="61527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8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61457" name="AutoShape 327"/>
          <p:cNvSpPr>
            <a:spLocks noChangeArrowheads="1"/>
          </p:cNvSpPr>
          <p:nvPr/>
        </p:nvSpPr>
        <p:spPr bwMode="auto">
          <a:xfrm>
            <a:off x="1265767" y="2117725"/>
            <a:ext cx="441987" cy="431800"/>
          </a:xfrm>
          <a:prstGeom prst="can">
            <a:avLst>
              <a:gd name="adj" fmla="val 21398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latin typeface="Arial" charset="0"/>
            </a:endParaRPr>
          </a:p>
        </p:txBody>
      </p:sp>
      <p:grpSp>
        <p:nvGrpSpPr>
          <p:cNvPr id="15" name="Group 206"/>
          <p:cNvGrpSpPr>
            <a:grpSpLocks/>
          </p:cNvGrpSpPr>
          <p:nvPr/>
        </p:nvGrpSpPr>
        <p:grpSpPr bwMode="auto">
          <a:xfrm>
            <a:off x="1332839" y="3927476"/>
            <a:ext cx="8597238" cy="1166813"/>
            <a:chOff x="775" y="2474"/>
            <a:chExt cx="4999" cy="735"/>
          </a:xfrm>
        </p:grpSpPr>
        <p:grpSp>
          <p:nvGrpSpPr>
            <p:cNvPr id="61460" name="Group 173"/>
            <p:cNvGrpSpPr>
              <a:grpSpLocks/>
            </p:cNvGrpSpPr>
            <p:nvPr/>
          </p:nvGrpSpPr>
          <p:grpSpPr bwMode="auto">
            <a:xfrm>
              <a:off x="1056" y="2589"/>
              <a:ext cx="222" cy="552"/>
              <a:chOff x="4140" y="429"/>
              <a:chExt cx="1425" cy="2396"/>
            </a:xfrm>
          </p:grpSpPr>
          <p:sp>
            <p:nvSpPr>
              <p:cNvPr id="61495" name="Freeform 17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496" name="Rectangle 175"/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4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1497" name="Freeform 17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498" name="Freeform 17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499" name="Rectangle 178"/>
              <p:cNvSpPr>
                <a:spLocks noChangeArrowheads="1"/>
              </p:cNvSpPr>
              <p:nvPr/>
            </p:nvSpPr>
            <p:spPr bwMode="auto">
              <a:xfrm>
                <a:off x="4211" y="694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grpSp>
            <p:nvGrpSpPr>
              <p:cNvPr id="61500" name="Group 17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1525" name="AutoShape 180"/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1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latin typeface="Arial" charset="0"/>
                  </a:endParaRPr>
                </a:p>
              </p:txBody>
            </p:sp>
            <p:sp>
              <p:nvSpPr>
                <p:cNvPr id="61526" name="AutoShape 181"/>
                <p:cNvSpPr>
                  <a:spLocks noChangeArrowheads="1"/>
                </p:cNvSpPr>
                <p:nvPr/>
              </p:nvSpPr>
              <p:spPr bwMode="auto">
                <a:xfrm>
                  <a:off x="631" y="2584"/>
                  <a:ext cx="689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latin typeface="Arial" charset="0"/>
                  </a:endParaRPr>
                </a:p>
              </p:txBody>
            </p:sp>
          </p:grpSp>
          <p:sp>
            <p:nvSpPr>
              <p:cNvPr id="61501" name="Rectangle 182"/>
              <p:cNvSpPr>
                <a:spLocks noChangeArrowheads="1"/>
              </p:cNvSpPr>
              <p:nvPr/>
            </p:nvSpPr>
            <p:spPr bwMode="auto">
              <a:xfrm>
                <a:off x="4223" y="1019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grpSp>
            <p:nvGrpSpPr>
              <p:cNvPr id="61502" name="Group 18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1523" name="AutoShape 184"/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1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latin typeface="Arial" charset="0"/>
                  </a:endParaRPr>
                </a:p>
              </p:txBody>
            </p:sp>
            <p:sp>
              <p:nvSpPr>
                <p:cNvPr id="61524" name="AutoShape 185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89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latin typeface="Arial" charset="0"/>
                  </a:endParaRPr>
                </a:p>
              </p:txBody>
            </p:sp>
          </p:grpSp>
          <p:sp>
            <p:nvSpPr>
              <p:cNvPr id="61503" name="Rectangle 186"/>
              <p:cNvSpPr>
                <a:spLocks noChangeArrowheads="1"/>
              </p:cNvSpPr>
              <p:nvPr/>
            </p:nvSpPr>
            <p:spPr bwMode="auto">
              <a:xfrm>
                <a:off x="4217" y="1358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1504" name="Rectangle 187"/>
              <p:cNvSpPr>
                <a:spLocks noChangeArrowheads="1"/>
              </p:cNvSpPr>
              <p:nvPr/>
            </p:nvSpPr>
            <p:spPr bwMode="auto">
              <a:xfrm>
                <a:off x="4230" y="1653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grpSp>
            <p:nvGrpSpPr>
              <p:cNvPr id="61505" name="Group 18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1521" name="AutoShape 18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0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latin typeface="Arial" charset="0"/>
                  </a:endParaRPr>
                </a:p>
              </p:txBody>
            </p:sp>
            <p:sp>
              <p:nvSpPr>
                <p:cNvPr id="61522" name="AutoShape 190"/>
                <p:cNvSpPr>
                  <a:spLocks noChangeArrowheads="1"/>
                </p:cNvSpPr>
                <p:nvPr/>
              </p:nvSpPr>
              <p:spPr bwMode="auto">
                <a:xfrm>
                  <a:off x="632" y="2584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latin typeface="Arial" charset="0"/>
                  </a:endParaRPr>
                </a:p>
              </p:txBody>
            </p:sp>
          </p:grpSp>
          <p:sp>
            <p:nvSpPr>
              <p:cNvPr id="61506" name="Freeform 19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61507" name="Group 19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519" name="AutoShape 193"/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28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latin typeface="Arial" charset="0"/>
                  </a:endParaRPr>
                </a:p>
              </p:txBody>
            </p:sp>
            <p:sp>
              <p:nvSpPr>
                <p:cNvPr id="61520" name="AutoShape 194"/>
                <p:cNvSpPr>
                  <a:spLocks noChangeArrowheads="1"/>
                </p:cNvSpPr>
                <p:nvPr/>
              </p:nvSpPr>
              <p:spPr bwMode="auto">
                <a:xfrm>
                  <a:off x="627" y="2586"/>
                  <a:ext cx="69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pitchFamily="2" charset="2"/>
                    <a:buChar char="v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l-GR" altLang="el-GR" sz="2400">
                    <a:latin typeface="Arial" charset="0"/>
                  </a:endParaRPr>
                </a:p>
              </p:txBody>
            </p:sp>
          </p:grpSp>
          <p:sp>
            <p:nvSpPr>
              <p:cNvPr id="61508" name="Rectangle 195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71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1509" name="Freeform 19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510" name="Freeform 19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511" name="Oval 198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5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1512" name="Freeform 19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513" name="AutoShape 200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200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1514" name="AutoShape 201"/>
              <p:cNvSpPr>
                <a:spLocks noChangeArrowheads="1"/>
              </p:cNvSpPr>
              <p:nvPr/>
            </p:nvSpPr>
            <p:spPr bwMode="auto">
              <a:xfrm>
                <a:off x="4204" y="2712"/>
                <a:ext cx="1072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1515" name="Oval 202"/>
              <p:cNvSpPr>
                <a:spLocks noChangeArrowheads="1"/>
              </p:cNvSpPr>
              <p:nvPr/>
            </p:nvSpPr>
            <p:spPr bwMode="auto">
              <a:xfrm>
                <a:off x="4307" y="2382"/>
                <a:ext cx="160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1516" name="Oval 203"/>
              <p:cNvSpPr>
                <a:spLocks noChangeArrowheads="1"/>
              </p:cNvSpPr>
              <p:nvPr/>
            </p:nvSpPr>
            <p:spPr bwMode="auto">
              <a:xfrm>
                <a:off x="4487" y="2382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61517" name="Oval 204"/>
              <p:cNvSpPr>
                <a:spLocks noChangeArrowheads="1"/>
              </p:cNvSpPr>
              <p:nvPr/>
            </p:nvSpPr>
            <p:spPr bwMode="auto">
              <a:xfrm>
                <a:off x="4660" y="2382"/>
                <a:ext cx="160" cy="1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1518" name="Rectangle 205"/>
              <p:cNvSpPr>
                <a:spLocks noChangeArrowheads="1"/>
              </p:cNvSpPr>
              <p:nvPr/>
            </p:nvSpPr>
            <p:spPr bwMode="auto">
              <a:xfrm>
                <a:off x="5064" y="1835"/>
                <a:ext cx="83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</p:grpSp>
        <p:sp>
          <p:nvSpPr>
            <p:cNvPr id="61461" name="Line 57"/>
            <p:cNvSpPr>
              <a:spLocks noChangeShapeType="1"/>
            </p:cNvSpPr>
            <p:nvPr/>
          </p:nvSpPr>
          <p:spPr bwMode="auto">
            <a:xfrm>
              <a:off x="1354" y="2913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61462" name="Group 58"/>
            <p:cNvGrpSpPr>
              <a:grpSpLocks/>
            </p:cNvGrpSpPr>
            <p:nvPr/>
          </p:nvGrpSpPr>
          <p:grpSpPr bwMode="auto">
            <a:xfrm>
              <a:off x="2725" y="2845"/>
              <a:ext cx="612" cy="178"/>
              <a:chOff x="3600" y="219"/>
              <a:chExt cx="360" cy="175"/>
            </a:xfrm>
          </p:grpSpPr>
          <p:sp>
            <p:nvSpPr>
              <p:cNvPr id="61482" name="Oval 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1483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1484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1485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1486" name="Oval 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grpSp>
            <p:nvGrpSpPr>
              <p:cNvPr id="61487" name="Group 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1492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61493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61494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61488" name="Group 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1489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61490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61491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61463" name="AutoShape 90"/>
            <p:cNvSpPr>
              <a:spLocks noChangeArrowheads="1"/>
            </p:cNvSpPr>
            <p:nvPr/>
          </p:nvSpPr>
          <p:spPr bwMode="auto">
            <a:xfrm>
              <a:off x="4741" y="2812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grpSp>
          <p:nvGrpSpPr>
            <p:cNvPr id="61464" name="Group 92"/>
            <p:cNvGrpSpPr>
              <a:grpSpLocks/>
            </p:cNvGrpSpPr>
            <p:nvPr/>
          </p:nvGrpSpPr>
          <p:grpSpPr bwMode="auto">
            <a:xfrm>
              <a:off x="1328" y="2707"/>
              <a:ext cx="1347" cy="359"/>
              <a:chOff x="2249" y="3430"/>
              <a:chExt cx="1389" cy="256"/>
            </a:xfrm>
          </p:grpSpPr>
          <p:sp>
            <p:nvSpPr>
              <p:cNvPr id="256093" name="Oval 9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094" name="Rectangle 94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1480" name="Oval 95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256096" name="Rectangle 96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1465" name="Text Box 97"/>
            <p:cNvSpPr txBox="1">
              <a:spLocks noChangeArrowheads="1"/>
            </p:cNvSpPr>
            <p:nvPr/>
          </p:nvSpPr>
          <p:spPr bwMode="auto">
            <a:xfrm>
              <a:off x="1313" y="2781"/>
              <a:ext cx="1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>
                  <a:latin typeface="Arial" charset="0"/>
                </a:rPr>
                <a:t>R</a:t>
              </a:r>
              <a:r>
                <a:rPr lang="en-US" altLang="el-GR" baseline="-25000">
                  <a:latin typeface="Arial" charset="0"/>
                </a:rPr>
                <a:t>s</a:t>
              </a:r>
              <a:r>
                <a:rPr lang="en-US" altLang="el-GR" sz="2000" baseline="-25000">
                  <a:latin typeface="Arial" charset="0"/>
                </a:rPr>
                <a:t> </a:t>
              </a:r>
              <a:r>
                <a:rPr lang="en-US" altLang="el-GR" sz="2000">
                  <a:latin typeface="Arial" charset="0"/>
                </a:rPr>
                <a:t>bits/sec</a:t>
              </a:r>
            </a:p>
          </p:txBody>
        </p:sp>
        <p:grpSp>
          <p:nvGrpSpPr>
            <p:cNvPr id="61466" name="Group 83"/>
            <p:cNvGrpSpPr>
              <a:grpSpLocks/>
            </p:cNvGrpSpPr>
            <p:nvPr/>
          </p:nvGrpSpPr>
          <p:grpSpPr bwMode="auto">
            <a:xfrm>
              <a:off x="3419" y="2828"/>
              <a:ext cx="1621" cy="194"/>
              <a:chOff x="2249" y="3430"/>
              <a:chExt cx="1389" cy="256"/>
            </a:xfrm>
          </p:grpSpPr>
          <p:sp>
            <p:nvSpPr>
              <p:cNvPr id="256084" name="Oval 84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085" name="Rectangle 85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1476" name="Oval 86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256087" name="Rectangle 87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5" cy="24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1467" name="Text Box 88"/>
            <p:cNvSpPr txBox="1">
              <a:spLocks noChangeArrowheads="1"/>
            </p:cNvSpPr>
            <p:nvPr/>
          </p:nvSpPr>
          <p:spPr bwMode="auto">
            <a:xfrm>
              <a:off x="3475" y="2800"/>
              <a:ext cx="16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>
                  <a:latin typeface="Arial" charset="0"/>
                </a:rPr>
                <a:t>  R</a:t>
              </a:r>
              <a:r>
                <a:rPr lang="en-US" altLang="el-GR" baseline="-25000">
                  <a:latin typeface="Arial" charset="0"/>
                </a:rPr>
                <a:t>c</a:t>
              </a:r>
              <a:r>
                <a:rPr lang="en-US" altLang="el-GR" sz="2000" baseline="-25000">
                  <a:latin typeface="Arial" charset="0"/>
                </a:rPr>
                <a:t> </a:t>
              </a:r>
              <a:r>
                <a:rPr lang="en-US" altLang="el-GR" sz="2000">
                  <a:latin typeface="Arial" charset="0"/>
                </a:rPr>
                <a:t>bits/sec</a:t>
              </a:r>
            </a:p>
          </p:txBody>
        </p:sp>
        <p:sp>
          <p:nvSpPr>
            <p:cNvPr id="61468" name="AutoShape 98"/>
            <p:cNvSpPr>
              <a:spLocks noChangeArrowheads="1"/>
            </p:cNvSpPr>
            <p:nvPr/>
          </p:nvSpPr>
          <p:spPr bwMode="auto">
            <a:xfrm>
              <a:off x="2668" y="2808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1469" name="AutoShape 89"/>
            <p:cNvSpPr>
              <a:spLocks noChangeArrowheads="1"/>
            </p:cNvSpPr>
            <p:nvPr/>
          </p:nvSpPr>
          <p:spPr bwMode="auto">
            <a:xfrm flipV="1">
              <a:off x="814" y="2682"/>
              <a:ext cx="564" cy="3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2 h 21600"/>
                <a:gd name="T14" fmla="*/ 18230 w 21600"/>
                <a:gd name="T15" fmla="*/ 92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l-GR"/>
            </a:p>
          </p:txBody>
        </p:sp>
        <p:grpSp>
          <p:nvGrpSpPr>
            <p:cNvPr id="61470" name="Group 135"/>
            <p:cNvGrpSpPr>
              <a:grpSpLocks/>
            </p:cNvGrpSpPr>
            <p:nvPr/>
          </p:nvGrpSpPr>
          <p:grpSpPr bwMode="auto">
            <a:xfrm flipH="1">
              <a:off x="5225" y="2651"/>
              <a:ext cx="549" cy="558"/>
              <a:chOff x="-44" y="1473"/>
              <a:chExt cx="981" cy="1105"/>
            </a:xfrm>
          </p:grpSpPr>
          <p:pic>
            <p:nvPicPr>
              <p:cNvPr id="61472" name="Picture 13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473" name="Freeform 13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61471" name="AutoShape 327"/>
            <p:cNvSpPr>
              <a:spLocks noChangeArrowheads="1"/>
            </p:cNvSpPr>
            <p:nvPr/>
          </p:nvSpPr>
          <p:spPr bwMode="auto">
            <a:xfrm>
              <a:off x="775" y="2474"/>
              <a:ext cx="257" cy="272"/>
            </a:xfrm>
            <a:prstGeom prst="can">
              <a:avLst>
                <a:gd name="adj" fmla="val 21398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62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6342" y="125414"/>
            <a:ext cx="7863001" cy="1319211"/>
          </a:xfrm>
        </p:spPr>
        <p:txBody>
          <a:bodyPr/>
          <a:lstStyle/>
          <a:p>
            <a:pPr eaLnBrk="1" hangingPunct="1"/>
            <a:r>
              <a:rPr lang="en-US" altLang="el-GR" sz="4000" dirty="0" smtClean="0"/>
              <a:t>Throughput: </a:t>
            </a:r>
            <a:r>
              <a:rPr lang="el-GR" altLang="el-GR" sz="4000" dirty="0" smtClean="0"/>
              <a:t>Το σενάριο του </a:t>
            </a:r>
            <a:r>
              <a:rPr lang="en-US" altLang="el-GR" sz="4000" dirty="0" smtClean="0"/>
              <a:t>Internet</a:t>
            </a:r>
          </a:p>
        </p:txBody>
      </p:sp>
      <p:sp>
        <p:nvSpPr>
          <p:cNvPr id="62468" name="Text Box 44"/>
          <p:cNvSpPr txBox="1">
            <a:spLocks noChangeArrowheads="1"/>
          </p:cNvSpPr>
          <p:nvPr/>
        </p:nvSpPr>
        <p:spPr bwMode="auto">
          <a:xfrm>
            <a:off x="3667360" y="5570539"/>
            <a:ext cx="58559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l-GR" sz="2000" dirty="0">
                <a:latin typeface="Arial" charset="0"/>
              </a:rPr>
              <a:t>10 </a:t>
            </a:r>
            <a:r>
              <a:rPr lang="el-GR" altLang="el-GR" sz="2000" dirty="0" smtClean="0">
                <a:latin typeface="Arial" charset="0"/>
              </a:rPr>
              <a:t>συνδέσεις μοιράζονται </a:t>
            </a:r>
            <a:r>
              <a:rPr lang="en-US" altLang="el-GR" sz="2000" dirty="0">
                <a:latin typeface="Arial" charset="0"/>
              </a:rPr>
              <a:t>(</a:t>
            </a:r>
            <a:r>
              <a:rPr lang="el-GR" altLang="el-GR" sz="2000" dirty="0">
                <a:latin typeface="Arial" charset="0"/>
              </a:rPr>
              <a:t>δίκαια</a:t>
            </a:r>
            <a:r>
              <a:rPr lang="en-US" altLang="el-GR" sz="2000" dirty="0">
                <a:latin typeface="Arial" charset="0"/>
              </a:rPr>
              <a:t>) </a:t>
            </a:r>
            <a:r>
              <a:rPr lang="el-GR" altLang="el-GR" sz="2000" dirty="0" smtClean="0">
                <a:latin typeface="Arial" charset="0"/>
              </a:rPr>
              <a:t>το κύκλωμα κορμού </a:t>
            </a:r>
            <a:r>
              <a:rPr lang="en-US" altLang="el-GR" sz="2000" dirty="0">
                <a:latin typeface="Arial" charset="0"/>
              </a:rPr>
              <a:t>R</a:t>
            </a:r>
            <a:r>
              <a:rPr lang="en-US" altLang="el-GR" sz="2000" baseline="-25000" dirty="0">
                <a:latin typeface="Arial" charset="0"/>
              </a:rPr>
              <a:t> </a:t>
            </a:r>
            <a:r>
              <a:rPr lang="en-US" altLang="el-GR" sz="2000" dirty="0" smtClean="0">
                <a:latin typeface="Arial" charset="0"/>
              </a:rPr>
              <a:t>bits/sec</a:t>
            </a:r>
            <a:r>
              <a:rPr lang="el-GR" altLang="el-GR" sz="2000" dirty="0" smtClean="0">
                <a:latin typeface="Arial" charset="0"/>
              </a:rPr>
              <a:t> που δημιουργεί </a:t>
            </a:r>
            <a:r>
              <a:rPr lang="en-US" altLang="el-GR" sz="2000" dirty="0" smtClean="0">
                <a:latin typeface="Arial" charset="0"/>
              </a:rPr>
              <a:t>bottleneck</a:t>
            </a:r>
            <a:endParaRPr lang="en-US" altLang="el-GR" sz="2000" dirty="0">
              <a:latin typeface="Arial" charset="0"/>
            </a:endParaRPr>
          </a:p>
        </p:txBody>
      </p:sp>
      <p:sp>
        <p:nvSpPr>
          <p:cNvPr id="62469" name="Freeform 296"/>
          <p:cNvSpPr>
            <a:spLocks/>
          </p:cNvSpPr>
          <p:nvPr/>
        </p:nvSpPr>
        <p:spPr bwMode="auto">
          <a:xfrm>
            <a:off x="5221287" y="2462213"/>
            <a:ext cx="3387990" cy="1498600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470" name="Text Box 35"/>
          <p:cNvSpPr txBox="1">
            <a:spLocks noChangeArrowheads="1"/>
          </p:cNvSpPr>
          <p:nvPr/>
        </p:nvSpPr>
        <p:spPr bwMode="auto">
          <a:xfrm>
            <a:off x="5073385" y="2085976"/>
            <a:ext cx="73263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Arial" charset="0"/>
              </a:rPr>
              <a:t>R</a:t>
            </a:r>
            <a:r>
              <a:rPr lang="en-US" altLang="el-GR" baseline="-25000">
                <a:latin typeface="Arial" charset="0"/>
              </a:rPr>
              <a:t>s</a:t>
            </a:r>
            <a:endParaRPr lang="en-US" altLang="el-GR" sz="2000">
              <a:latin typeface="Arial" charset="0"/>
            </a:endParaRPr>
          </a:p>
        </p:txBody>
      </p:sp>
      <p:sp>
        <p:nvSpPr>
          <p:cNvPr id="257064" name="Oval 40"/>
          <p:cNvSpPr>
            <a:spLocks noChangeArrowheads="1"/>
          </p:cNvSpPr>
          <p:nvPr/>
        </p:nvSpPr>
        <p:spPr bwMode="auto">
          <a:xfrm rot="5400000">
            <a:off x="7095396" y="3492038"/>
            <a:ext cx="50800" cy="56925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57065" name="Rectangle 41"/>
          <p:cNvSpPr>
            <a:spLocks noChangeArrowheads="1"/>
          </p:cNvSpPr>
          <p:nvPr/>
        </p:nvSpPr>
        <p:spPr bwMode="auto">
          <a:xfrm rot="5400000">
            <a:off x="6628671" y="2998326"/>
            <a:ext cx="984250" cy="56925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2473" name="Oval 42"/>
          <p:cNvSpPr>
            <a:spLocks noChangeArrowheads="1"/>
          </p:cNvSpPr>
          <p:nvPr/>
        </p:nvSpPr>
        <p:spPr bwMode="auto">
          <a:xfrm rot="5400000">
            <a:off x="7099763" y="2513344"/>
            <a:ext cx="52387" cy="569252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latin typeface="Arial" charset="0"/>
            </a:endParaRPr>
          </a:p>
        </p:txBody>
      </p:sp>
      <p:sp>
        <p:nvSpPr>
          <p:cNvPr id="257067" name="Rectangle 43"/>
          <p:cNvSpPr>
            <a:spLocks noChangeArrowheads="1"/>
          </p:cNvSpPr>
          <p:nvPr/>
        </p:nvSpPr>
        <p:spPr bwMode="auto">
          <a:xfrm rot="5400000">
            <a:off x="7098902" y="3485490"/>
            <a:ext cx="31750" cy="55377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57055" name="Oval 31"/>
          <p:cNvSpPr>
            <a:spLocks noChangeArrowheads="1"/>
          </p:cNvSpPr>
          <p:nvPr/>
        </p:nvSpPr>
        <p:spPr bwMode="auto">
          <a:xfrm rot="1792560">
            <a:off x="6020990" y="2409826"/>
            <a:ext cx="41275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57056" name="Rectangle 32"/>
          <p:cNvSpPr>
            <a:spLocks noChangeArrowheads="1"/>
          </p:cNvSpPr>
          <p:nvPr/>
        </p:nvSpPr>
        <p:spPr bwMode="auto">
          <a:xfrm rot="1792560">
            <a:off x="5300397" y="2206626"/>
            <a:ext cx="791104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2477" name="Oval 33"/>
          <p:cNvSpPr>
            <a:spLocks noChangeArrowheads="1"/>
          </p:cNvSpPr>
          <p:nvPr/>
        </p:nvSpPr>
        <p:spPr bwMode="auto">
          <a:xfrm rot="1792560">
            <a:off x="5338232" y="2006601"/>
            <a:ext cx="41275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latin typeface="Arial" charset="0"/>
            </a:endParaRPr>
          </a:p>
        </p:txBody>
      </p:sp>
      <p:sp>
        <p:nvSpPr>
          <p:cNvPr id="257058" name="Rectangle 34"/>
          <p:cNvSpPr>
            <a:spLocks noChangeArrowheads="1"/>
          </p:cNvSpPr>
          <p:nvPr/>
        </p:nvSpPr>
        <p:spPr bwMode="auto">
          <a:xfrm rot="1792560">
            <a:off x="6017550" y="2406652"/>
            <a:ext cx="25796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2479" name="Line 456"/>
          <p:cNvSpPr>
            <a:spLocks noChangeShapeType="1"/>
          </p:cNvSpPr>
          <p:nvPr/>
        </p:nvSpPr>
        <p:spPr bwMode="auto">
          <a:xfrm rot="1792560">
            <a:off x="5161094" y="2278063"/>
            <a:ext cx="103531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7493" name="Oval 469"/>
          <p:cNvSpPr>
            <a:spLocks noChangeArrowheads="1"/>
          </p:cNvSpPr>
          <p:nvPr/>
        </p:nvSpPr>
        <p:spPr bwMode="auto">
          <a:xfrm rot="2768172">
            <a:off x="6575027" y="2407049"/>
            <a:ext cx="47625" cy="15478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57494" name="Rectangle 470"/>
          <p:cNvSpPr>
            <a:spLocks noChangeArrowheads="1"/>
          </p:cNvSpPr>
          <p:nvPr/>
        </p:nvSpPr>
        <p:spPr bwMode="auto">
          <a:xfrm rot="2768172">
            <a:off x="5829564" y="2074467"/>
            <a:ext cx="915988" cy="15478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2482" name="Oval 471"/>
          <p:cNvSpPr>
            <a:spLocks noChangeArrowheads="1"/>
          </p:cNvSpPr>
          <p:nvPr/>
        </p:nvSpPr>
        <p:spPr bwMode="auto">
          <a:xfrm rot="2768172">
            <a:off x="5957623" y="1748236"/>
            <a:ext cx="47625" cy="154781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latin typeface="Arial" charset="0"/>
            </a:endParaRPr>
          </a:p>
        </p:txBody>
      </p:sp>
      <p:sp>
        <p:nvSpPr>
          <p:cNvPr id="257496" name="Rectangle 472"/>
          <p:cNvSpPr>
            <a:spLocks noChangeArrowheads="1"/>
          </p:cNvSpPr>
          <p:nvPr/>
        </p:nvSpPr>
        <p:spPr bwMode="auto">
          <a:xfrm rot="2768172">
            <a:off x="6574300" y="2399309"/>
            <a:ext cx="30163" cy="14962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2484" name="Line 473"/>
          <p:cNvSpPr>
            <a:spLocks noChangeShapeType="1"/>
          </p:cNvSpPr>
          <p:nvPr/>
        </p:nvSpPr>
        <p:spPr bwMode="auto">
          <a:xfrm rot="2768172">
            <a:off x="5671872" y="2136776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7500" name="Oval 476"/>
          <p:cNvSpPr>
            <a:spLocks noChangeArrowheads="1"/>
          </p:cNvSpPr>
          <p:nvPr/>
        </p:nvSpPr>
        <p:spPr bwMode="auto">
          <a:xfrm rot="19807440" flipH="1">
            <a:off x="5439700" y="4262438"/>
            <a:ext cx="41275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57501" name="Rectangle 477"/>
          <p:cNvSpPr>
            <a:spLocks noChangeArrowheads="1"/>
          </p:cNvSpPr>
          <p:nvPr/>
        </p:nvSpPr>
        <p:spPr bwMode="auto">
          <a:xfrm rot="19807440" flipH="1">
            <a:off x="5410463" y="4059238"/>
            <a:ext cx="791104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2487" name="Oval 478"/>
          <p:cNvSpPr>
            <a:spLocks noChangeArrowheads="1"/>
          </p:cNvSpPr>
          <p:nvPr/>
        </p:nvSpPr>
        <p:spPr bwMode="auto">
          <a:xfrm rot="19807440" flipH="1">
            <a:off x="6124177" y="3859213"/>
            <a:ext cx="39555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latin typeface="Arial" charset="0"/>
            </a:endParaRPr>
          </a:p>
        </p:txBody>
      </p:sp>
      <p:sp>
        <p:nvSpPr>
          <p:cNvPr id="257503" name="Rectangle 479"/>
          <p:cNvSpPr>
            <a:spLocks noChangeArrowheads="1"/>
          </p:cNvSpPr>
          <p:nvPr/>
        </p:nvSpPr>
        <p:spPr bwMode="auto">
          <a:xfrm rot="19807440" flipH="1">
            <a:off x="5456898" y="4259263"/>
            <a:ext cx="25796" cy="153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2489" name="Line 480"/>
          <p:cNvSpPr>
            <a:spLocks noChangeShapeType="1"/>
          </p:cNvSpPr>
          <p:nvPr/>
        </p:nvSpPr>
        <p:spPr bwMode="auto">
          <a:xfrm rot="19807440" flipH="1">
            <a:off x="5307276" y="4130676"/>
            <a:ext cx="103531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7507" name="Oval 483"/>
          <p:cNvSpPr>
            <a:spLocks noChangeArrowheads="1"/>
          </p:cNvSpPr>
          <p:nvPr/>
        </p:nvSpPr>
        <p:spPr bwMode="auto">
          <a:xfrm rot="18831828" flipV="1">
            <a:off x="6800321" y="4029474"/>
            <a:ext cx="47625" cy="15478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57508" name="Rectangle 484"/>
          <p:cNvSpPr>
            <a:spLocks noChangeArrowheads="1"/>
          </p:cNvSpPr>
          <p:nvPr/>
        </p:nvSpPr>
        <p:spPr bwMode="auto">
          <a:xfrm rot="18831828" flipV="1">
            <a:off x="6054063" y="4361261"/>
            <a:ext cx="917575" cy="15478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2492" name="Oval 485"/>
          <p:cNvSpPr>
            <a:spLocks noChangeArrowheads="1"/>
          </p:cNvSpPr>
          <p:nvPr/>
        </p:nvSpPr>
        <p:spPr bwMode="auto">
          <a:xfrm rot="18831828" flipV="1">
            <a:off x="6184635" y="4688286"/>
            <a:ext cx="47625" cy="154781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latin typeface="Arial" charset="0"/>
            </a:endParaRPr>
          </a:p>
        </p:txBody>
      </p:sp>
      <p:sp>
        <p:nvSpPr>
          <p:cNvPr id="257510" name="Rectangle 486"/>
          <p:cNvSpPr>
            <a:spLocks noChangeArrowheads="1"/>
          </p:cNvSpPr>
          <p:nvPr/>
        </p:nvSpPr>
        <p:spPr bwMode="auto">
          <a:xfrm rot="18831828" flipV="1">
            <a:off x="6799592" y="4039197"/>
            <a:ext cx="30162" cy="14962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2494" name="Line 487"/>
          <p:cNvSpPr>
            <a:spLocks noChangeShapeType="1"/>
          </p:cNvSpPr>
          <p:nvPr/>
        </p:nvSpPr>
        <p:spPr bwMode="auto">
          <a:xfrm rot="18831828" flipV="1">
            <a:off x="5897165" y="4452939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7524" name="Oval 500"/>
          <p:cNvSpPr>
            <a:spLocks noChangeArrowheads="1"/>
          </p:cNvSpPr>
          <p:nvPr/>
        </p:nvSpPr>
        <p:spPr bwMode="auto">
          <a:xfrm rot="19807440" flipH="1">
            <a:off x="7830211" y="2381251"/>
            <a:ext cx="41275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57525" name="Rectangle 501"/>
          <p:cNvSpPr>
            <a:spLocks noChangeArrowheads="1"/>
          </p:cNvSpPr>
          <p:nvPr/>
        </p:nvSpPr>
        <p:spPr bwMode="auto">
          <a:xfrm rot="19807440" flipH="1">
            <a:off x="7800974" y="2178051"/>
            <a:ext cx="791104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2497" name="Oval 502"/>
          <p:cNvSpPr>
            <a:spLocks noChangeArrowheads="1"/>
          </p:cNvSpPr>
          <p:nvPr/>
        </p:nvSpPr>
        <p:spPr bwMode="auto">
          <a:xfrm rot="19807440" flipH="1">
            <a:off x="8514688" y="1978026"/>
            <a:ext cx="39555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latin typeface="Arial" charset="0"/>
            </a:endParaRPr>
          </a:p>
        </p:txBody>
      </p:sp>
      <p:sp>
        <p:nvSpPr>
          <p:cNvPr id="257527" name="Rectangle 503"/>
          <p:cNvSpPr>
            <a:spLocks noChangeArrowheads="1"/>
          </p:cNvSpPr>
          <p:nvPr/>
        </p:nvSpPr>
        <p:spPr bwMode="auto">
          <a:xfrm rot="19807440" flipH="1">
            <a:off x="7847408" y="2378077"/>
            <a:ext cx="27517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2499" name="Line 504"/>
          <p:cNvSpPr>
            <a:spLocks noChangeShapeType="1"/>
          </p:cNvSpPr>
          <p:nvPr/>
        </p:nvSpPr>
        <p:spPr bwMode="auto">
          <a:xfrm rot="19807440" flipH="1">
            <a:off x="7697787" y="2249488"/>
            <a:ext cx="103531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7531" name="Oval 507"/>
          <p:cNvSpPr>
            <a:spLocks noChangeArrowheads="1"/>
          </p:cNvSpPr>
          <p:nvPr/>
        </p:nvSpPr>
        <p:spPr bwMode="auto">
          <a:xfrm rot="1792560">
            <a:off x="8650551" y="4341813"/>
            <a:ext cx="41275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57532" name="Rectangle 508"/>
          <p:cNvSpPr>
            <a:spLocks noChangeArrowheads="1"/>
          </p:cNvSpPr>
          <p:nvPr/>
        </p:nvSpPr>
        <p:spPr bwMode="auto">
          <a:xfrm rot="1792560">
            <a:off x="7928238" y="4137026"/>
            <a:ext cx="792825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2502" name="Oval 509"/>
          <p:cNvSpPr>
            <a:spLocks noChangeArrowheads="1"/>
          </p:cNvSpPr>
          <p:nvPr/>
        </p:nvSpPr>
        <p:spPr bwMode="auto">
          <a:xfrm rot="1792560">
            <a:off x="7966074" y="3937001"/>
            <a:ext cx="41275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latin typeface="Arial" charset="0"/>
            </a:endParaRPr>
          </a:p>
        </p:txBody>
      </p:sp>
      <p:sp>
        <p:nvSpPr>
          <p:cNvPr id="257534" name="Rectangle 510"/>
          <p:cNvSpPr>
            <a:spLocks noChangeArrowheads="1"/>
          </p:cNvSpPr>
          <p:nvPr/>
        </p:nvSpPr>
        <p:spPr bwMode="auto">
          <a:xfrm rot="1792560">
            <a:off x="8645392" y="4338638"/>
            <a:ext cx="27517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2504" name="Line 511"/>
          <p:cNvSpPr>
            <a:spLocks noChangeShapeType="1"/>
          </p:cNvSpPr>
          <p:nvPr/>
        </p:nvSpPr>
        <p:spPr bwMode="auto">
          <a:xfrm rot="1792560">
            <a:off x="7778618" y="4237038"/>
            <a:ext cx="1150540" cy="12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505" name="Text Box 513"/>
          <p:cNvSpPr txBox="1">
            <a:spLocks noChangeArrowheads="1"/>
          </p:cNvSpPr>
          <p:nvPr/>
        </p:nvSpPr>
        <p:spPr bwMode="auto">
          <a:xfrm>
            <a:off x="6124178" y="1644651"/>
            <a:ext cx="73263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Arial" charset="0"/>
              </a:rPr>
              <a:t>R</a:t>
            </a:r>
            <a:r>
              <a:rPr lang="en-US" altLang="el-GR" baseline="-25000">
                <a:latin typeface="Arial" charset="0"/>
              </a:rPr>
              <a:t>s</a:t>
            </a:r>
            <a:endParaRPr lang="en-US" altLang="el-GR" sz="2000">
              <a:latin typeface="Arial" charset="0"/>
            </a:endParaRPr>
          </a:p>
        </p:txBody>
      </p:sp>
      <p:sp>
        <p:nvSpPr>
          <p:cNvPr id="62506" name="Text Box 514"/>
          <p:cNvSpPr txBox="1">
            <a:spLocks noChangeArrowheads="1"/>
          </p:cNvSpPr>
          <p:nvPr/>
        </p:nvSpPr>
        <p:spPr bwMode="auto">
          <a:xfrm>
            <a:off x="8103658" y="2152651"/>
            <a:ext cx="73263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Arial" charset="0"/>
              </a:rPr>
              <a:t>R</a:t>
            </a:r>
            <a:r>
              <a:rPr lang="en-US" altLang="el-GR" baseline="-25000">
                <a:latin typeface="Arial" charset="0"/>
              </a:rPr>
              <a:t>s</a:t>
            </a:r>
            <a:endParaRPr lang="en-US" altLang="el-GR" sz="2000">
              <a:latin typeface="Arial" charset="0"/>
            </a:endParaRPr>
          </a:p>
        </p:txBody>
      </p:sp>
      <p:sp>
        <p:nvSpPr>
          <p:cNvPr id="62507" name="Freeform 515"/>
          <p:cNvSpPr>
            <a:spLocks/>
          </p:cNvSpPr>
          <p:nvPr/>
        </p:nvSpPr>
        <p:spPr bwMode="auto">
          <a:xfrm>
            <a:off x="6117298" y="2513014"/>
            <a:ext cx="866775" cy="1381125"/>
          </a:xfrm>
          <a:custGeom>
            <a:avLst/>
            <a:gdLst>
              <a:gd name="T0" fmla="*/ 0 w 504"/>
              <a:gd name="T1" fmla="*/ 0 h 870"/>
              <a:gd name="T2" fmla="*/ 2147483647 w 504"/>
              <a:gd name="T3" fmla="*/ 2147483647 h 870"/>
              <a:gd name="T4" fmla="*/ 2147483647 w 504"/>
              <a:gd name="T5" fmla="*/ 2147483647 h 870"/>
              <a:gd name="T6" fmla="*/ 2147483647 w 504"/>
              <a:gd name="T7" fmla="*/ 2147483647 h 870"/>
              <a:gd name="T8" fmla="*/ 2147483647 w 504"/>
              <a:gd name="T9" fmla="*/ 2147483647 h 870"/>
              <a:gd name="T10" fmla="*/ 2147483647 w 504"/>
              <a:gd name="T11" fmla="*/ 2147483647 h 870"/>
              <a:gd name="T12" fmla="*/ 2147483647 w 504"/>
              <a:gd name="T13" fmla="*/ 2147483647 h 870"/>
              <a:gd name="T14" fmla="*/ 2147483647 w 504"/>
              <a:gd name="T15" fmla="*/ 2147483647 h 870"/>
              <a:gd name="T16" fmla="*/ 2147483647 w 504"/>
              <a:gd name="T17" fmla="*/ 2147483647 h 870"/>
              <a:gd name="T18" fmla="*/ 2147483647 w 504"/>
              <a:gd name="T19" fmla="*/ 2147483647 h 8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4"/>
              <a:gd name="T31" fmla="*/ 0 h 870"/>
              <a:gd name="T32" fmla="*/ 504 w 504"/>
              <a:gd name="T33" fmla="*/ 870 h 8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4" h="870">
                <a:moveTo>
                  <a:pt x="0" y="0"/>
                </a:moveTo>
                <a:cubicBezTo>
                  <a:pt x="21" y="11"/>
                  <a:pt x="79" y="44"/>
                  <a:pt x="129" y="63"/>
                </a:cubicBezTo>
                <a:cubicBezTo>
                  <a:pt x="179" y="82"/>
                  <a:pt x="255" y="102"/>
                  <a:pt x="299" y="112"/>
                </a:cubicBezTo>
                <a:cubicBezTo>
                  <a:pt x="343" y="122"/>
                  <a:pt x="362" y="116"/>
                  <a:pt x="392" y="121"/>
                </a:cubicBezTo>
                <a:cubicBezTo>
                  <a:pt x="417" y="124"/>
                  <a:pt x="469" y="100"/>
                  <a:pt x="479" y="145"/>
                </a:cubicBezTo>
                <a:cubicBezTo>
                  <a:pt x="490" y="191"/>
                  <a:pt x="504" y="700"/>
                  <a:pt x="490" y="772"/>
                </a:cubicBezTo>
                <a:cubicBezTo>
                  <a:pt x="477" y="845"/>
                  <a:pt x="447" y="842"/>
                  <a:pt x="406" y="839"/>
                </a:cubicBezTo>
                <a:cubicBezTo>
                  <a:pt x="365" y="836"/>
                  <a:pt x="323" y="835"/>
                  <a:pt x="286" y="833"/>
                </a:cubicBezTo>
                <a:cubicBezTo>
                  <a:pt x="250" y="831"/>
                  <a:pt x="226" y="822"/>
                  <a:pt x="192" y="828"/>
                </a:cubicBezTo>
                <a:cubicBezTo>
                  <a:pt x="158" y="834"/>
                  <a:pt x="107" y="861"/>
                  <a:pt x="84" y="87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508" name="Text Box 516"/>
          <p:cNvSpPr txBox="1">
            <a:spLocks noChangeArrowheads="1"/>
          </p:cNvSpPr>
          <p:nvPr/>
        </p:nvSpPr>
        <p:spPr bwMode="auto">
          <a:xfrm>
            <a:off x="5049307" y="3702051"/>
            <a:ext cx="7309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Arial" charset="0"/>
              </a:rPr>
              <a:t>R</a:t>
            </a:r>
            <a:r>
              <a:rPr lang="en-US" altLang="el-GR" baseline="-25000">
                <a:latin typeface="Arial" charset="0"/>
              </a:rPr>
              <a:t>c</a:t>
            </a:r>
            <a:endParaRPr lang="en-US" altLang="el-GR" sz="2000">
              <a:latin typeface="Arial" charset="0"/>
            </a:endParaRPr>
          </a:p>
        </p:txBody>
      </p:sp>
      <p:sp>
        <p:nvSpPr>
          <p:cNvPr id="62509" name="Freeform 517"/>
          <p:cNvSpPr>
            <a:spLocks/>
          </p:cNvSpPr>
          <p:nvPr/>
        </p:nvSpPr>
        <p:spPr bwMode="auto">
          <a:xfrm>
            <a:off x="6619478" y="2490788"/>
            <a:ext cx="467783" cy="1570038"/>
          </a:xfrm>
          <a:custGeom>
            <a:avLst/>
            <a:gdLst>
              <a:gd name="T0" fmla="*/ 0 w 272"/>
              <a:gd name="T1" fmla="*/ 0 h 989"/>
              <a:gd name="T2" fmla="*/ 2147483647 w 272"/>
              <a:gd name="T3" fmla="*/ 2147483647 h 989"/>
              <a:gd name="T4" fmla="*/ 2147483647 w 272"/>
              <a:gd name="T5" fmla="*/ 2147483647 h 989"/>
              <a:gd name="T6" fmla="*/ 2147483647 w 272"/>
              <a:gd name="T7" fmla="*/ 2147483647 h 989"/>
              <a:gd name="T8" fmla="*/ 2147483647 w 272"/>
              <a:gd name="T9" fmla="*/ 2147483647 h 989"/>
              <a:gd name="T10" fmla="*/ 2147483647 w 272"/>
              <a:gd name="T11" fmla="*/ 2147483647 h 989"/>
              <a:gd name="T12" fmla="*/ 2147483647 w 272"/>
              <a:gd name="T13" fmla="*/ 2147483647 h 9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2"/>
              <a:gd name="T22" fmla="*/ 0 h 989"/>
              <a:gd name="T23" fmla="*/ 272 w 272"/>
              <a:gd name="T24" fmla="*/ 989 h 9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2" h="989">
                <a:moveTo>
                  <a:pt x="0" y="0"/>
                </a:moveTo>
                <a:cubicBezTo>
                  <a:pt x="15" y="13"/>
                  <a:pt x="49" y="56"/>
                  <a:pt x="92" y="80"/>
                </a:cubicBezTo>
                <a:cubicBezTo>
                  <a:pt x="231" y="84"/>
                  <a:pt x="204" y="89"/>
                  <a:pt x="257" y="147"/>
                </a:cubicBezTo>
                <a:cubicBezTo>
                  <a:pt x="270" y="295"/>
                  <a:pt x="272" y="652"/>
                  <a:pt x="268" y="774"/>
                </a:cubicBezTo>
                <a:cubicBezTo>
                  <a:pt x="268" y="895"/>
                  <a:pt x="261" y="853"/>
                  <a:pt x="257" y="875"/>
                </a:cubicBezTo>
                <a:cubicBezTo>
                  <a:pt x="251" y="894"/>
                  <a:pt x="257" y="889"/>
                  <a:pt x="242" y="908"/>
                </a:cubicBezTo>
                <a:cubicBezTo>
                  <a:pt x="227" y="927"/>
                  <a:pt x="183" y="972"/>
                  <a:pt x="167" y="98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510" name="Freeform 518"/>
          <p:cNvSpPr>
            <a:spLocks/>
          </p:cNvSpPr>
          <p:nvPr/>
        </p:nvSpPr>
        <p:spPr bwMode="auto">
          <a:xfrm>
            <a:off x="7252361" y="2474913"/>
            <a:ext cx="691356" cy="1538288"/>
          </a:xfrm>
          <a:custGeom>
            <a:avLst/>
            <a:gdLst>
              <a:gd name="T0" fmla="*/ 2147483647 w 402"/>
              <a:gd name="T1" fmla="*/ 0 h 969"/>
              <a:gd name="T2" fmla="*/ 2147483647 w 402"/>
              <a:gd name="T3" fmla="*/ 2147483647 h 969"/>
              <a:gd name="T4" fmla="*/ 2147483647 w 402"/>
              <a:gd name="T5" fmla="*/ 2147483647 h 969"/>
              <a:gd name="T6" fmla="*/ 2147483647 w 402"/>
              <a:gd name="T7" fmla="*/ 2147483647 h 969"/>
              <a:gd name="T8" fmla="*/ 2147483647 w 402"/>
              <a:gd name="T9" fmla="*/ 2147483647 h 969"/>
              <a:gd name="T10" fmla="*/ 2147483647 w 402"/>
              <a:gd name="T11" fmla="*/ 2147483647 h 969"/>
              <a:gd name="T12" fmla="*/ 2147483647 w 402"/>
              <a:gd name="T13" fmla="*/ 2147483647 h 969"/>
              <a:gd name="T14" fmla="*/ 2147483647 w 402"/>
              <a:gd name="T15" fmla="*/ 2147483647 h 969"/>
              <a:gd name="T16" fmla="*/ 2147483647 w 402"/>
              <a:gd name="T17" fmla="*/ 2147483647 h 9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2"/>
              <a:gd name="T28" fmla="*/ 0 h 969"/>
              <a:gd name="T29" fmla="*/ 402 w 402"/>
              <a:gd name="T30" fmla="*/ 969 h 9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2" h="969">
                <a:moveTo>
                  <a:pt x="306" y="0"/>
                </a:moveTo>
                <a:cubicBezTo>
                  <a:pt x="295" y="5"/>
                  <a:pt x="262" y="24"/>
                  <a:pt x="240" y="36"/>
                </a:cubicBezTo>
                <a:cubicBezTo>
                  <a:pt x="218" y="48"/>
                  <a:pt x="199" y="58"/>
                  <a:pt x="174" y="72"/>
                </a:cubicBezTo>
                <a:cubicBezTo>
                  <a:pt x="149" y="86"/>
                  <a:pt x="115" y="101"/>
                  <a:pt x="90" y="119"/>
                </a:cubicBezTo>
                <a:cubicBezTo>
                  <a:pt x="64" y="136"/>
                  <a:pt x="72" y="127"/>
                  <a:pt x="25" y="178"/>
                </a:cubicBezTo>
                <a:cubicBezTo>
                  <a:pt x="14" y="223"/>
                  <a:pt x="0" y="732"/>
                  <a:pt x="14" y="804"/>
                </a:cubicBezTo>
                <a:cubicBezTo>
                  <a:pt x="27" y="877"/>
                  <a:pt x="53" y="854"/>
                  <a:pt x="98" y="871"/>
                </a:cubicBezTo>
                <a:cubicBezTo>
                  <a:pt x="144" y="888"/>
                  <a:pt x="209" y="884"/>
                  <a:pt x="261" y="900"/>
                </a:cubicBezTo>
                <a:cubicBezTo>
                  <a:pt x="312" y="916"/>
                  <a:pt x="373" y="955"/>
                  <a:pt x="402" y="96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511" name="Text Box 519"/>
          <p:cNvSpPr txBox="1">
            <a:spLocks noChangeArrowheads="1"/>
          </p:cNvSpPr>
          <p:nvPr/>
        </p:nvSpPr>
        <p:spPr bwMode="auto">
          <a:xfrm>
            <a:off x="6413103" y="4240214"/>
            <a:ext cx="73263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Arial" charset="0"/>
              </a:rPr>
              <a:t>R</a:t>
            </a:r>
            <a:r>
              <a:rPr lang="en-US" altLang="el-GR" baseline="-25000">
                <a:latin typeface="Arial" charset="0"/>
              </a:rPr>
              <a:t>c</a:t>
            </a:r>
            <a:endParaRPr lang="en-US" altLang="el-GR" sz="2000">
              <a:latin typeface="Arial" charset="0"/>
            </a:endParaRPr>
          </a:p>
        </p:txBody>
      </p:sp>
      <p:sp>
        <p:nvSpPr>
          <p:cNvPr id="62512" name="Text Box 520"/>
          <p:cNvSpPr txBox="1">
            <a:spLocks noChangeArrowheads="1"/>
          </p:cNvSpPr>
          <p:nvPr/>
        </p:nvSpPr>
        <p:spPr bwMode="auto">
          <a:xfrm>
            <a:off x="8241240" y="3727451"/>
            <a:ext cx="7309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Arial" charset="0"/>
              </a:rPr>
              <a:t>R</a:t>
            </a:r>
            <a:r>
              <a:rPr lang="en-US" altLang="el-GR" baseline="-25000">
                <a:latin typeface="Arial" charset="0"/>
              </a:rPr>
              <a:t>c</a:t>
            </a:r>
            <a:endParaRPr lang="en-US" altLang="el-GR" sz="2000">
              <a:latin typeface="Arial" charset="0"/>
            </a:endParaRPr>
          </a:p>
        </p:txBody>
      </p:sp>
      <p:sp>
        <p:nvSpPr>
          <p:cNvPr id="62513" name="Text Box 521"/>
          <p:cNvSpPr txBox="1">
            <a:spLocks noChangeArrowheads="1"/>
          </p:cNvSpPr>
          <p:nvPr/>
        </p:nvSpPr>
        <p:spPr bwMode="auto">
          <a:xfrm>
            <a:off x="7188729" y="3098801"/>
            <a:ext cx="73263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Arial" charset="0"/>
              </a:rPr>
              <a:t>R</a:t>
            </a:r>
          </a:p>
        </p:txBody>
      </p:sp>
      <p:sp>
        <p:nvSpPr>
          <p:cNvPr id="62514" name="Rectangle 523"/>
          <p:cNvSpPr>
            <a:spLocks noGrp="1" noChangeArrowheads="1"/>
          </p:cNvSpPr>
          <p:nvPr>
            <p:ph type="body" idx="4294967295"/>
          </p:nvPr>
        </p:nvSpPr>
        <p:spPr>
          <a:xfrm>
            <a:off x="577851" y="1611313"/>
            <a:ext cx="3897048" cy="41148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l-GR" altLang="el-GR" dirty="0" smtClean="0"/>
              <a:t>Το </a:t>
            </a:r>
            <a:r>
              <a:rPr lang="en-US" altLang="el-GR" dirty="0" smtClean="0"/>
              <a:t>throughput</a:t>
            </a:r>
            <a:r>
              <a:rPr lang="el-GR" altLang="el-GR" dirty="0" smtClean="0"/>
              <a:t> ανά σύνδεση από άκρο σε άκρο</a:t>
            </a:r>
            <a:r>
              <a:rPr lang="en-US" altLang="el-GR" dirty="0" smtClean="0"/>
              <a:t>: min(</a:t>
            </a:r>
            <a:r>
              <a:rPr lang="en-US" altLang="el-GR" dirty="0" err="1" smtClean="0"/>
              <a:t>R</a:t>
            </a:r>
            <a:r>
              <a:rPr lang="en-US" altLang="el-GR" baseline="-25000" dirty="0" err="1" smtClean="0"/>
              <a:t>c</a:t>
            </a:r>
            <a:r>
              <a:rPr lang="en-US" altLang="el-GR" dirty="0" err="1" smtClean="0"/>
              <a:t>,R</a:t>
            </a:r>
            <a:r>
              <a:rPr lang="en-US" altLang="el-GR" baseline="-25000" dirty="0" err="1" smtClean="0"/>
              <a:t>s</a:t>
            </a:r>
            <a:r>
              <a:rPr lang="en-US" altLang="el-GR" dirty="0" err="1" smtClean="0"/>
              <a:t>,R</a:t>
            </a:r>
            <a:r>
              <a:rPr lang="en-US" altLang="el-GR" dirty="0" smtClean="0"/>
              <a:t>/10)</a:t>
            </a:r>
          </a:p>
          <a:p>
            <a:pPr eaLnBrk="1" hangingPunct="1">
              <a:buSzPct val="75000"/>
            </a:pPr>
            <a:r>
              <a:rPr lang="el-GR" altLang="el-GR" dirty="0" smtClean="0"/>
              <a:t>Στην πράξη</a:t>
            </a:r>
            <a:r>
              <a:rPr lang="en-US" altLang="el-GR" dirty="0" smtClean="0"/>
              <a:t>: </a:t>
            </a:r>
            <a:r>
              <a:rPr lang="el-GR" altLang="el-GR" dirty="0" smtClean="0"/>
              <a:t>Το </a:t>
            </a:r>
            <a:r>
              <a:rPr lang="en-US" altLang="el-GR" dirty="0" smtClean="0"/>
              <a:t>bottleneck</a:t>
            </a:r>
            <a:r>
              <a:rPr lang="el-GR" altLang="el-GR" dirty="0"/>
              <a:t> </a:t>
            </a:r>
            <a:r>
              <a:rPr lang="el-GR" altLang="el-GR" dirty="0" smtClean="0"/>
              <a:t>είναι συνήθως το </a:t>
            </a:r>
            <a:r>
              <a:rPr lang="en-US" altLang="el-GR" dirty="0" err="1" smtClean="0"/>
              <a:t>R</a:t>
            </a:r>
            <a:r>
              <a:rPr lang="en-US" altLang="el-GR" baseline="-25000" dirty="0" err="1" smtClean="0"/>
              <a:t>c</a:t>
            </a:r>
            <a:r>
              <a:rPr lang="en-US" altLang="el-GR" dirty="0" smtClean="0"/>
              <a:t> </a:t>
            </a:r>
            <a:r>
              <a:rPr lang="el-GR" altLang="el-GR" dirty="0" smtClean="0"/>
              <a:t>ή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το </a:t>
            </a:r>
            <a:r>
              <a:rPr lang="en-US" altLang="el-GR" dirty="0" err="1" smtClean="0"/>
              <a:t>R</a:t>
            </a:r>
            <a:r>
              <a:rPr lang="en-US" altLang="el-GR" baseline="-25000" dirty="0" err="1" smtClean="0"/>
              <a:t>s</a:t>
            </a:r>
            <a:endParaRPr lang="en-US" altLang="el-GR" dirty="0" smtClean="0"/>
          </a:p>
        </p:txBody>
      </p:sp>
      <p:grpSp>
        <p:nvGrpSpPr>
          <p:cNvPr id="62515" name="Group 81"/>
          <p:cNvGrpSpPr>
            <a:grpSpLocks/>
          </p:cNvGrpSpPr>
          <p:nvPr/>
        </p:nvGrpSpPr>
        <p:grpSpPr bwMode="auto">
          <a:xfrm>
            <a:off x="4889367" y="1525588"/>
            <a:ext cx="381794" cy="660400"/>
            <a:chOff x="4140" y="429"/>
            <a:chExt cx="1425" cy="2396"/>
          </a:xfrm>
        </p:grpSpPr>
        <p:sp>
          <p:nvSpPr>
            <p:cNvPr id="62592" name="Freeform 8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2593" name="Rectangle 83"/>
            <p:cNvSpPr>
              <a:spLocks noChangeArrowheads="1"/>
            </p:cNvSpPr>
            <p:nvPr/>
          </p:nvSpPr>
          <p:spPr bwMode="auto">
            <a:xfrm>
              <a:off x="4204" y="429"/>
              <a:ext cx="1046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2594" name="Freeform 8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2595" name="Freeform 8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2596" name="Rectangle 86"/>
            <p:cNvSpPr>
              <a:spLocks noChangeArrowheads="1"/>
            </p:cNvSpPr>
            <p:nvPr/>
          </p:nvSpPr>
          <p:spPr bwMode="auto">
            <a:xfrm>
              <a:off x="4211" y="694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grpSp>
          <p:nvGrpSpPr>
            <p:cNvPr id="62597" name="Group 8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2622" name="AutoShape 88"/>
              <p:cNvSpPr>
                <a:spLocks noChangeArrowheads="1"/>
              </p:cNvSpPr>
              <p:nvPr/>
            </p:nvSpPr>
            <p:spPr bwMode="auto">
              <a:xfrm>
                <a:off x="615" y="2560"/>
                <a:ext cx="721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2623" name="AutoShape 89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8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</p:grpSp>
        <p:sp>
          <p:nvSpPr>
            <p:cNvPr id="62598" name="Rectangle 90"/>
            <p:cNvSpPr>
              <a:spLocks noChangeArrowheads="1"/>
            </p:cNvSpPr>
            <p:nvPr/>
          </p:nvSpPr>
          <p:spPr bwMode="auto">
            <a:xfrm>
              <a:off x="4223" y="1016"/>
              <a:ext cx="597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grpSp>
          <p:nvGrpSpPr>
            <p:cNvPr id="62599" name="Group 9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2620" name="AutoShape 92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2621" name="AutoShape 93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</p:grpSp>
        <p:sp>
          <p:nvSpPr>
            <p:cNvPr id="62600" name="Rectangle 94"/>
            <p:cNvSpPr>
              <a:spLocks noChangeArrowheads="1"/>
            </p:cNvSpPr>
            <p:nvPr/>
          </p:nvSpPr>
          <p:spPr bwMode="auto">
            <a:xfrm>
              <a:off x="4217" y="13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2601" name="Rectangle 95"/>
            <p:cNvSpPr>
              <a:spLocks noChangeArrowheads="1"/>
            </p:cNvSpPr>
            <p:nvPr/>
          </p:nvSpPr>
          <p:spPr bwMode="auto">
            <a:xfrm>
              <a:off x="4230" y="16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grpSp>
          <p:nvGrpSpPr>
            <p:cNvPr id="62602" name="Group 9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2618" name="AutoShape 97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2619" name="AutoShape 98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</p:grpSp>
        <p:sp>
          <p:nvSpPr>
            <p:cNvPr id="62603" name="Freeform 9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62604" name="Group 10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2616" name="AutoShape 101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2617" name="AutoShape 102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</p:grpSp>
        <p:sp>
          <p:nvSpPr>
            <p:cNvPr id="62605" name="Rectangle 103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2606" name="Freeform 10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2607" name="Freeform 10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2608" name="Oval 106"/>
            <p:cNvSpPr>
              <a:spLocks noChangeArrowheads="1"/>
            </p:cNvSpPr>
            <p:nvPr/>
          </p:nvSpPr>
          <p:spPr bwMode="auto">
            <a:xfrm>
              <a:off x="5520" y="2612"/>
              <a:ext cx="45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2609" name="Freeform 10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2610" name="AutoShape 108"/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2611" name="AutoShape 109"/>
            <p:cNvSpPr>
              <a:spLocks noChangeArrowheads="1"/>
            </p:cNvSpPr>
            <p:nvPr/>
          </p:nvSpPr>
          <p:spPr bwMode="auto">
            <a:xfrm>
              <a:off x="4204" y="2710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2612" name="Oval 110"/>
            <p:cNvSpPr>
              <a:spLocks noChangeArrowheads="1"/>
            </p:cNvSpPr>
            <p:nvPr/>
          </p:nvSpPr>
          <p:spPr bwMode="auto">
            <a:xfrm>
              <a:off x="4307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2613" name="Oval 111"/>
            <p:cNvSpPr>
              <a:spLocks noChangeArrowheads="1"/>
            </p:cNvSpPr>
            <p:nvPr/>
          </p:nvSpPr>
          <p:spPr bwMode="auto">
            <a:xfrm>
              <a:off x="4487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62614" name="Oval 112"/>
            <p:cNvSpPr>
              <a:spLocks noChangeArrowheads="1"/>
            </p:cNvSpPr>
            <p:nvPr/>
          </p:nvSpPr>
          <p:spPr bwMode="auto">
            <a:xfrm>
              <a:off x="4660" y="2382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2615" name="Rectangle 113"/>
            <p:cNvSpPr>
              <a:spLocks noChangeArrowheads="1"/>
            </p:cNvSpPr>
            <p:nvPr/>
          </p:nvSpPr>
          <p:spPr bwMode="auto">
            <a:xfrm>
              <a:off x="5064" y="1834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</p:grpSp>
      <p:grpSp>
        <p:nvGrpSpPr>
          <p:cNvPr id="62516" name="Group 114"/>
          <p:cNvGrpSpPr>
            <a:grpSpLocks/>
          </p:cNvGrpSpPr>
          <p:nvPr/>
        </p:nvGrpSpPr>
        <p:grpSpPr bwMode="auto">
          <a:xfrm>
            <a:off x="5511932" y="1185863"/>
            <a:ext cx="381794" cy="660400"/>
            <a:chOff x="4140" y="429"/>
            <a:chExt cx="1425" cy="2396"/>
          </a:xfrm>
        </p:grpSpPr>
        <p:sp>
          <p:nvSpPr>
            <p:cNvPr id="62560" name="Freeform 11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2561" name="Rectangle 116"/>
            <p:cNvSpPr>
              <a:spLocks noChangeArrowheads="1"/>
            </p:cNvSpPr>
            <p:nvPr/>
          </p:nvSpPr>
          <p:spPr bwMode="auto">
            <a:xfrm>
              <a:off x="4204" y="429"/>
              <a:ext cx="1046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2562" name="Freeform 11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2563" name="Freeform 11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2564" name="Rectangle 119"/>
            <p:cNvSpPr>
              <a:spLocks noChangeArrowheads="1"/>
            </p:cNvSpPr>
            <p:nvPr/>
          </p:nvSpPr>
          <p:spPr bwMode="auto">
            <a:xfrm>
              <a:off x="4211" y="694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grpSp>
          <p:nvGrpSpPr>
            <p:cNvPr id="62565" name="Group 12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2590" name="AutoShape 121"/>
              <p:cNvSpPr>
                <a:spLocks noChangeArrowheads="1"/>
              </p:cNvSpPr>
              <p:nvPr/>
            </p:nvSpPr>
            <p:spPr bwMode="auto">
              <a:xfrm>
                <a:off x="615" y="2560"/>
                <a:ext cx="721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2591" name="AutoShape 122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8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</p:grpSp>
        <p:sp>
          <p:nvSpPr>
            <p:cNvPr id="62566" name="Rectangle 123"/>
            <p:cNvSpPr>
              <a:spLocks noChangeArrowheads="1"/>
            </p:cNvSpPr>
            <p:nvPr/>
          </p:nvSpPr>
          <p:spPr bwMode="auto">
            <a:xfrm>
              <a:off x="4223" y="1016"/>
              <a:ext cx="597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grpSp>
          <p:nvGrpSpPr>
            <p:cNvPr id="62567" name="Group 12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2588" name="AutoShape 125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2589" name="AutoShape 126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</p:grpSp>
        <p:sp>
          <p:nvSpPr>
            <p:cNvPr id="62568" name="Rectangle 127"/>
            <p:cNvSpPr>
              <a:spLocks noChangeArrowheads="1"/>
            </p:cNvSpPr>
            <p:nvPr/>
          </p:nvSpPr>
          <p:spPr bwMode="auto">
            <a:xfrm>
              <a:off x="4217" y="13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2569" name="Rectangle 128"/>
            <p:cNvSpPr>
              <a:spLocks noChangeArrowheads="1"/>
            </p:cNvSpPr>
            <p:nvPr/>
          </p:nvSpPr>
          <p:spPr bwMode="auto">
            <a:xfrm>
              <a:off x="4230" y="16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grpSp>
          <p:nvGrpSpPr>
            <p:cNvPr id="62570" name="Group 12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2586" name="AutoShape 13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2587" name="AutoShape 131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</p:grpSp>
        <p:sp>
          <p:nvSpPr>
            <p:cNvPr id="62571" name="Freeform 13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62572" name="Group 13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2584" name="AutoShape 134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2585" name="AutoShape 135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</p:grpSp>
        <p:sp>
          <p:nvSpPr>
            <p:cNvPr id="62573" name="Rectangle 136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2574" name="Freeform 13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2575" name="Freeform 13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2576" name="Oval 139"/>
            <p:cNvSpPr>
              <a:spLocks noChangeArrowheads="1"/>
            </p:cNvSpPr>
            <p:nvPr/>
          </p:nvSpPr>
          <p:spPr bwMode="auto">
            <a:xfrm>
              <a:off x="5520" y="2612"/>
              <a:ext cx="45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2577" name="Freeform 14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2578" name="AutoShape 141"/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2579" name="AutoShape 142"/>
            <p:cNvSpPr>
              <a:spLocks noChangeArrowheads="1"/>
            </p:cNvSpPr>
            <p:nvPr/>
          </p:nvSpPr>
          <p:spPr bwMode="auto">
            <a:xfrm>
              <a:off x="4204" y="2710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2580" name="Oval 143"/>
            <p:cNvSpPr>
              <a:spLocks noChangeArrowheads="1"/>
            </p:cNvSpPr>
            <p:nvPr/>
          </p:nvSpPr>
          <p:spPr bwMode="auto">
            <a:xfrm>
              <a:off x="4307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2581" name="Oval 144"/>
            <p:cNvSpPr>
              <a:spLocks noChangeArrowheads="1"/>
            </p:cNvSpPr>
            <p:nvPr/>
          </p:nvSpPr>
          <p:spPr bwMode="auto">
            <a:xfrm>
              <a:off x="4487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62582" name="Oval 145"/>
            <p:cNvSpPr>
              <a:spLocks noChangeArrowheads="1"/>
            </p:cNvSpPr>
            <p:nvPr/>
          </p:nvSpPr>
          <p:spPr bwMode="auto">
            <a:xfrm>
              <a:off x="4660" y="2382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2583" name="Rectangle 146"/>
            <p:cNvSpPr>
              <a:spLocks noChangeArrowheads="1"/>
            </p:cNvSpPr>
            <p:nvPr/>
          </p:nvSpPr>
          <p:spPr bwMode="auto">
            <a:xfrm>
              <a:off x="5064" y="1834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</p:grpSp>
      <p:grpSp>
        <p:nvGrpSpPr>
          <p:cNvPr id="62517" name="Group 147"/>
          <p:cNvGrpSpPr>
            <a:grpSpLocks/>
          </p:cNvGrpSpPr>
          <p:nvPr/>
        </p:nvGrpSpPr>
        <p:grpSpPr bwMode="auto">
          <a:xfrm>
            <a:off x="8600678" y="1441451"/>
            <a:ext cx="381794" cy="660400"/>
            <a:chOff x="4140" y="429"/>
            <a:chExt cx="1425" cy="2396"/>
          </a:xfrm>
        </p:grpSpPr>
        <p:sp>
          <p:nvSpPr>
            <p:cNvPr id="62528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2529" name="Rectangle 149"/>
            <p:cNvSpPr>
              <a:spLocks noChangeArrowheads="1"/>
            </p:cNvSpPr>
            <p:nvPr/>
          </p:nvSpPr>
          <p:spPr bwMode="auto">
            <a:xfrm>
              <a:off x="4204" y="429"/>
              <a:ext cx="1046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2530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2531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2532" name="Rectangle 152"/>
            <p:cNvSpPr>
              <a:spLocks noChangeArrowheads="1"/>
            </p:cNvSpPr>
            <p:nvPr/>
          </p:nvSpPr>
          <p:spPr bwMode="auto">
            <a:xfrm>
              <a:off x="4211" y="694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grpSp>
          <p:nvGrpSpPr>
            <p:cNvPr id="62533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2558" name="AutoShape 154"/>
              <p:cNvSpPr>
                <a:spLocks noChangeArrowheads="1"/>
              </p:cNvSpPr>
              <p:nvPr/>
            </p:nvSpPr>
            <p:spPr bwMode="auto">
              <a:xfrm>
                <a:off x="615" y="2560"/>
                <a:ext cx="721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2559" name="AutoShape 155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8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</p:grpSp>
        <p:sp>
          <p:nvSpPr>
            <p:cNvPr id="62534" name="Rectangle 156"/>
            <p:cNvSpPr>
              <a:spLocks noChangeArrowheads="1"/>
            </p:cNvSpPr>
            <p:nvPr/>
          </p:nvSpPr>
          <p:spPr bwMode="auto">
            <a:xfrm>
              <a:off x="4223" y="1016"/>
              <a:ext cx="597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grpSp>
          <p:nvGrpSpPr>
            <p:cNvPr id="62535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2556" name="AutoShape 158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2557" name="AutoShape 159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</p:grpSp>
        <p:sp>
          <p:nvSpPr>
            <p:cNvPr id="62536" name="Rectangle 160"/>
            <p:cNvSpPr>
              <a:spLocks noChangeArrowheads="1"/>
            </p:cNvSpPr>
            <p:nvPr/>
          </p:nvSpPr>
          <p:spPr bwMode="auto">
            <a:xfrm>
              <a:off x="4217" y="13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2537" name="Rectangle 161"/>
            <p:cNvSpPr>
              <a:spLocks noChangeArrowheads="1"/>
            </p:cNvSpPr>
            <p:nvPr/>
          </p:nvSpPr>
          <p:spPr bwMode="auto">
            <a:xfrm>
              <a:off x="4230" y="16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grpSp>
          <p:nvGrpSpPr>
            <p:cNvPr id="62538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2554" name="AutoShape 163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2555" name="AutoShape 16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</p:grpSp>
        <p:sp>
          <p:nvSpPr>
            <p:cNvPr id="62539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62540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2552" name="AutoShape 167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  <p:sp>
            <p:nvSpPr>
              <p:cNvPr id="62553" name="AutoShape 168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itchFamily="34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itchFamily="34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2400">
                  <a:latin typeface="Arial" charset="0"/>
                </a:endParaRPr>
              </a:p>
            </p:txBody>
          </p:sp>
        </p:grpSp>
        <p:sp>
          <p:nvSpPr>
            <p:cNvPr id="62541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2542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2543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2544" name="Oval 172"/>
            <p:cNvSpPr>
              <a:spLocks noChangeArrowheads="1"/>
            </p:cNvSpPr>
            <p:nvPr/>
          </p:nvSpPr>
          <p:spPr bwMode="auto">
            <a:xfrm>
              <a:off x="5520" y="2612"/>
              <a:ext cx="45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2545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2546" name="AutoShape 174"/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2547" name="AutoShape 175"/>
            <p:cNvSpPr>
              <a:spLocks noChangeArrowheads="1"/>
            </p:cNvSpPr>
            <p:nvPr/>
          </p:nvSpPr>
          <p:spPr bwMode="auto">
            <a:xfrm>
              <a:off x="4204" y="2710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2548" name="Oval 176"/>
            <p:cNvSpPr>
              <a:spLocks noChangeArrowheads="1"/>
            </p:cNvSpPr>
            <p:nvPr/>
          </p:nvSpPr>
          <p:spPr bwMode="auto">
            <a:xfrm>
              <a:off x="4307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2549" name="Oval 177"/>
            <p:cNvSpPr>
              <a:spLocks noChangeArrowheads="1"/>
            </p:cNvSpPr>
            <p:nvPr/>
          </p:nvSpPr>
          <p:spPr bwMode="auto">
            <a:xfrm>
              <a:off x="4487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62550" name="Oval 178"/>
            <p:cNvSpPr>
              <a:spLocks noChangeArrowheads="1"/>
            </p:cNvSpPr>
            <p:nvPr/>
          </p:nvSpPr>
          <p:spPr bwMode="auto">
            <a:xfrm>
              <a:off x="4660" y="2382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  <p:sp>
          <p:nvSpPr>
            <p:cNvPr id="62551" name="Rectangle 179"/>
            <p:cNvSpPr>
              <a:spLocks noChangeArrowheads="1"/>
            </p:cNvSpPr>
            <p:nvPr/>
          </p:nvSpPr>
          <p:spPr bwMode="auto">
            <a:xfrm>
              <a:off x="5064" y="1834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Arial" charset="0"/>
              </a:endParaRPr>
            </a:p>
          </p:txBody>
        </p:sp>
      </p:grpSp>
      <p:grpSp>
        <p:nvGrpSpPr>
          <p:cNvPr id="62518" name="Group 180"/>
          <p:cNvGrpSpPr>
            <a:grpSpLocks/>
          </p:cNvGrpSpPr>
          <p:nvPr/>
        </p:nvGrpSpPr>
        <p:grpSpPr bwMode="auto">
          <a:xfrm flipH="1">
            <a:off x="8762338" y="4230689"/>
            <a:ext cx="870215" cy="771525"/>
            <a:chOff x="-44" y="1473"/>
            <a:chExt cx="981" cy="1105"/>
          </a:xfrm>
        </p:grpSpPr>
        <p:pic>
          <p:nvPicPr>
            <p:cNvPr id="62526" name="Picture 1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27" name="Freeform 1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62519" name="Group 183"/>
          <p:cNvGrpSpPr>
            <a:grpSpLocks/>
          </p:cNvGrpSpPr>
          <p:nvPr/>
        </p:nvGrpSpPr>
        <p:grpSpPr bwMode="auto">
          <a:xfrm>
            <a:off x="4521332" y="4211639"/>
            <a:ext cx="870215" cy="771525"/>
            <a:chOff x="-44" y="1473"/>
            <a:chExt cx="981" cy="1105"/>
          </a:xfrm>
        </p:grpSpPr>
        <p:pic>
          <p:nvPicPr>
            <p:cNvPr id="62524" name="Picture 18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25" name="Freeform 1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62520" name="Group 186"/>
          <p:cNvGrpSpPr>
            <a:grpSpLocks/>
          </p:cNvGrpSpPr>
          <p:nvPr/>
        </p:nvGrpSpPr>
        <p:grpSpPr bwMode="auto">
          <a:xfrm>
            <a:off x="5195490" y="4660902"/>
            <a:ext cx="870215" cy="771525"/>
            <a:chOff x="-44" y="1473"/>
            <a:chExt cx="981" cy="1105"/>
          </a:xfrm>
        </p:grpSpPr>
        <p:pic>
          <p:nvPicPr>
            <p:cNvPr id="62522" name="Picture 18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23" name="Freeform 18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6413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Παρένθεση: Μετάδοση δεδομένων και μεταγωγή κυκλώματος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87363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886" y="350838"/>
            <a:ext cx="8625114" cy="1143000"/>
          </a:xfrm>
        </p:spPr>
        <p:txBody>
          <a:bodyPr/>
          <a:lstStyle/>
          <a:p>
            <a:r>
              <a:rPr lang="el-GR" altLang="el-GR" dirty="0" smtClean="0"/>
              <a:t>Παράδειγμα: Χρόνος Μετάδοσης Δεδομένων και </a:t>
            </a:r>
            <a:r>
              <a:rPr lang="en-GB" altLang="el-GR" dirty="0" smtClean="0"/>
              <a:t>FDM</a:t>
            </a:r>
            <a:endParaRPr lang="el-GR" altLang="el-GR" dirty="0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3484563"/>
            <a:ext cx="8326438" cy="26114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l-GR" altLang="el-GR" smtClean="0"/>
              <a:t>Έστω κύκλωμα με ρυθμό μετάδοσης </a:t>
            </a:r>
            <a:r>
              <a:rPr lang="en-GB" altLang="el-GR" i="1" smtClean="0"/>
              <a:t>R</a:t>
            </a:r>
            <a:r>
              <a:rPr lang="en-GB" altLang="el-GR" smtClean="0"/>
              <a:t> bps </a:t>
            </a:r>
            <a:r>
              <a:rPr lang="el-GR" altLang="el-GR" smtClean="0"/>
              <a:t>το οποίο υποστηρίζει </a:t>
            </a:r>
            <a:r>
              <a:rPr lang="en-GB" altLang="el-GR" i="1" smtClean="0"/>
              <a:t>N</a:t>
            </a:r>
            <a:r>
              <a:rPr lang="en-GB" altLang="el-GR" smtClean="0"/>
              <a:t> </a:t>
            </a:r>
            <a:r>
              <a:rPr lang="el-GR" altLang="el-GR" smtClean="0"/>
              <a:t>κανάλια με χρήση </a:t>
            </a:r>
            <a:r>
              <a:rPr lang="en-GB" altLang="el-GR" smtClean="0"/>
              <a:t>FDM</a:t>
            </a:r>
            <a:endParaRPr lang="el-GR" altLang="el-GR" smtClean="0"/>
          </a:p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l-GR" altLang="el-GR" smtClean="0"/>
              <a:t>Ο ρυθμός μετάδοσης κάθε καναλιού θα είναι </a:t>
            </a:r>
            <a:r>
              <a:rPr lang="en-GB" altLang="el-GR" i="1" smtClean="0"/>
              <a:t>R/N</a:t>
            </a:r>
            <a:r>
              <a:rPr lang="en-GB" altLang="el-GR" smtClean="0"/>
              <a:t> bps</a:t>
            </a:r>
            <a:endParaRPr lang="el-GR" altLang="el-GR" smtClean="0"/>
          </a:p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l-GR" altLang="el-GR" smtClean="0"/>
              <a:t>Έστω δεδομένα πλήθους </a:t>
            </a:r>
            <a:r>
              <a:rPr lang="en-GB" altLang="el-GR" i="1" smtClean="0"/>
              <a:t>L</a:t>
            </a:r>
            <a:r>
              <a:rPr lang="en-GB" altLang="el-GR" smtClean="0"/>
              <a:t> bits. </a:t>
            </a:r>
            <a:r>
              <a:rPr lang="el-GR" altLang="el-GR" smtClean="0"/>
              <a:t>Ο συνολικός χρόνος μετάδοσής τους πάνω από ένα κανάλι αυτού του κυκλώματος θα είναι:</a:t>
            </a:r>
          </a:p>
        </p:txBody>
      </p:sp>
      <p:grpSp>
        <p:nvGrpSpPr>
          <p:cNvPr id="84996" name="Group 33"/>
          <p:cNvGrpSpPr>
            <a:grpSpLocks/>
          </p:cNvGrpSpPr>
          <p:nvPr/>
        </p:nvGrpSpPr>
        <p:grpSpPr bwMode="auto">
          <a:xfrm>
            <a:off x="1169988" y="1641475"/>
            <a:ext cx="7099300" cy="1827213"/>
            <a:chOff x="737" y="1034"/>
            <a:chExt cx="4472" cy="1151"/>
          </a:xfrm>
        </p:grpSpPr>
        <p:grpSp>
          <p:nvGrpSpPr>
            <p:cNvPr id="84998" name="Group 6"/>
            <p:cNvGrpSpPr>
              <a:grpSpLocks/>
            </p:cNvGrpSpPr>
            <p:nvPr/>
          </p:nvGrpSpPr>
          <p:grpSpPr bwMode="auto">
            <a:xfrm>
              <a:off x="737" y="1034"/>
              <a:ext cx="4472" cy="1151"/>
              <a:chOff x="720" y="1392"/>
              <a:chExt cx="4128" cy="1151"/>
            </a:xfrm>
          </p:grpSpPr>
          <p:sp>
            <p:nvSpPr>
              <p:cNvPr id="85012" name="Line 7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5013" name="Text Box 8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b="0"/>
                  <a:t>συχνότητα</a:t>
                </a:r>
                <a:endParaRPr lang="fr-FR" altLang="el-GR" b="0"/>
              </a:p>
            </p:txBody>
          </p:sp>
          <p:sp>
            <p:nvSpPr>
              <p:cNvPr id="85014" name="Line 9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5015" name="Text Box 10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67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b="0"/>
                  <a:t>χρόνος</a:t>
                </a:r>
                <a:endParaRPr lang="fr-FR" altLang="el-GR" b="0"/>
              </a:p>
            </p:txBody>
          </p:sp>
          <p:sp>
            <p:nvSpPr>
              <p:cNvPr id="85016" name="Rectangle 11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05000"/>
                  </a:lnSpc>
                  <a:spcBef>
                    <a:spcPct val="50000"/>
                  </a:spcBef>
                  <a:spcAft>
                    <a:spcPct val="15000"/>
                  </a:spcAft>
                  <a:buClr>
                    <a:schemeClr val="tx1"/>
                  </a:buClr>
                  <a:buSzPct val="120000"/>
                  <a:buFont typeface="Braggadocio"/>
                  <a:buChar char="—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SzPct val="9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ü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20000"/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1800">
                  <a:latin typeface="Tahoma" pitchFamily="34" charset="0"/>
                </a:endParaRPr>
              </a:p>
            </p:txBody>
          </p:sp>
        </p:grpSp>
        <p:sp>
          <p:nvSpPr>
            <p:cNvPr id="84999" name="Rectangle 12"/>
            <p:cNvSpPr>
              <a:spLocks noChangeArrowheads="1"/>
            </p:cNvSpPr>
            <p:nvPr/>
          </p:nvSpPr>
          <p:spPr bwMode="auto">
            <a:xfrm>
              <a:off x="1872" y="1234"/>
              <a:ext cx="3120" cy="144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85000" name="Rectangle 13"/>
            <p:cNvSpPr>
              <a:spLocks noChangeArrowheads="1"/>
            </p:cNvSpPr>
            <p:nvPr/>
          </p:nvSpPr>
          <p:spPr bwMode="auto">
            <a:xfrm>
              <a:off x="1872" y="1378"/>
              <a:ext cx="3120" cy="144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85001" name="Rectangle 14"/>
            <p:cNvSpPr>
              <a:spLocks noChangeArrowheads="1"/>
            </p:cNvSpPr>
            <p:nvPr/>
          </p:nvSpPr>
          <p:spPr bwMode="auto">
            <a:xfrm>
              <a:off x="1872" y="1522"/>
              <a:ext cx="3120" cy="14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85002" name="Rectangle 15"/>
            <p:cNvSpPr>
              <a:spLocks noChangeArrowheads="1"/>
            </p:cNvSpPr>
            <p:nvPr/>
          </p:nvSpPr>
          <p:spPr bwMode="auto">
            <a:xfrm>
              <a:off x="1872" y="1666"/>
              <a:ext cx="3120" cy="14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grpSp>
          <p:nvGrpSpPr>
            <p:cNvPr id="85003" name="Group 16"/>
            <p:cNvGrpSpPr>
              <a:grpSpLocks/>
            </p:cNvGrpSpPr>
            <p:nvPr/>
          </p:nvGrpSpPr>
          <p:grpSpPr bwMode="auto">
            <a:xfrm>
              <a:off x="1872" y="1378"/>
              <a:ext cx="3120" cy="288"/>
              <a:chOff x="1776" y="1728"/>
              <a:chExt cx="2880" cy="288"/>
            </a:xfrm>
          </p:grpSpPr>
          <p:sp>
            <p:nvSpPr>
              <p:cNvPr id="85009" name="Line 17"/>
              <p:cNvSpPr>
                <a:spLocks noChangeShapeType="1"/>
              </p:cNvSpPr>
              <p:nvPr/>
            </p:nvSpPr>
            <p:spPr bwMode="auto">
              <a:xfrm flipV="1">
                <a:off x="1776" y="1728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5010" name="Line 18"/>
              <p:cNvSpPr>
                <a:spLocks noChangeShapeType="1"/>
              </p:cNvSpPr>
              <p:nvPr/>
            </p:nvSpPr>
            <p:spPr bwMode="auto">
              <a:xfrm flipV="1">
                <a:off x="1776" y="1872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5011" name="Line 19"/>
              <p:cNvSpPr>
                <a:spLocks noChangeShapeType="1"/>
              </p:cNvSpPr>
              <p:nvPr/>
            </p:nvSpPr>
            <p:spPr bwMode="auto">
              <a:xfrm flipV="1">
                <a:off x="1776" y="2016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85004" name="Group 20"/>
            <p:cNvGrpSpPr>
              <a:grpSpLocks/>
            </p:cNvGrpSpPr>
            <p:nvPr/>
          </p:nvGrpSpPr>
          <p:grpSpPr bwMode="auto">
            <a:xfrm>
              <a:off x="1872" y="1306"/>
              <a:ext cx="3120" cy="432"/>
              <a:chOff x="1776" y="1656"/>
              <a:chExt cx="2880" cy="432"/>
            </a:xfrm>
          </p:grpSpPr>
          <p:sp>
            <p:nvSpPr>
              <p:cNvPr id="85005" name="Line 21"/>
              <p:cNvSpPr>
                <a:spLocks noChangeShapeType="1"/>
              </p:cNvSpPr>
              <p:nvPr/>
            </p:nvSpPr>
            <p:spPr bwMode="auto">
              <a:xfrm>
                <a:off x="1776" y="1656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5006" name="Line 22"/>
              <p:cNvSpPr>
                <a:spLocks noChangeShapeType="1"/>
              </p:cNvSpPr>
              <p:nvPr/>
            </p:nvSpPr>
            <p:spPr bwMode="auto">
              <a:xfrm>
                <a:off x="1776" y="1800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5007" name="Line 23"/>
              <p:cNvSpPr>
                <a:spLocks noChangeShapeType="1"/>
              </p:cNvSpPr>
              <p:nvPr/>
            </p:nvSpPr>
            <p:spPr bwMode="auto">
              <a:xfrm>
                <a:off x="1776" y="1944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5008" name="Line 24"/>
              <p:cNvSpPr>
                <a:spLocks noChangeShapeType="1"/>
              </p:cNvSpPr>
              <p:nvPr/>
            </p:nvSpPr>
            <p:spPr bwMode="auto">
              <a:xfrm>
                <a:off x="1776" y="2088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aphicFrame>
        <p:nvGraphicFramePr>
          <p:cNvPr id="84997" name="Object 3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62488" y="5653088"/>
          <a:ext cx="152241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4" name="Equation" r:id="rId3" imgW="837836" imgH="482391" progId="Equation.DSMT4">
                  <p:embed/>
                </p:oleObj>
              </mc:Choice>
              <mc:Fallback>
                <p:oleObj name="Equation" r:id="rId3" imgW="837836" imgH="482391" progId="Equation.DSMT4">
                  <p:embed/>
                  <p:pic>
                    <p:nvPicPr>
                      <p:cNvPr id="0" name="Object 3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488" y="5653088"/>
                        <a:ext cx="1522412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56343" y="171451"/>
            <a:ext cx="8668657" cy="1238250"/>
          </a:xfrm>
        </p:spPr>
        <p:txBody>
          <a:bodyPr/>
          <a:lstStyle/>
          <a:p>
            <a:r>
              <a:rPr lang="el-GR" altLang="el-GR" dirty="0" smtClean="0"/>
              <a:t>Παράδειγμα: Χρόνος Μετάδοσης Αρχείου και </a:t>
            </a:r>
            <a:r>
              <a:rPr lang="en-GB" altLang="el-GR" dirty="0" smtClean="0"/>
              <a:t>TDM</a:t>
            </a:r>
            <a:endParaRPr lang="el-GR" altLang="el-GR" dirty="0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0475" y="3340100"/>
            <a:ext cx="8188325" cy="29083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l-GR" altLang="el-GR" smtClean="0"/>
              <a:t>Δεδομένα: </a:t>
            </a:r>
            <a:r>
              <a:rPr lang="en-GB" altLang="el-GR" i="1" smtClean="0"/>
              <a:t>L</a:t>
            </a:r>
            <a:r>
              <a:rPr lang="en-GB" altLang="el-GR" smtClean="0"/>
              <a:t> bits, </a:t>
            </a:r>
            <a:r>
              <a:rPr lang="el-GR" altLang="el-GR" smtClean="0"/>
              <a:t>Κύκλωμα: </a:t>
            </a:r>
            <a:r>
              <a:rPr lang="en-GB" altLang="el-GR" i="1" smtClean="0"/>
              <a:t>R</a:t>
            </a:r>
            <a:r>
              <a:rPr lang="en-GB" altLang="el-GR" smtClean="0"/>
              <a:t> bps, </a:t>
            </a:r>
            <a:r>
              <a:rPr lang="el-GR" altLang="el-GR" i="1" smtClean="0"/>
              <a:t>Ν</a:t>
            </a:r>
            <a:r>
              <a:rPr lang="el-GR" altLang="el-GR" smtClean="0"/>
              <a:t> κανάλια με χρήση </a:t>
            </a:r>
            <a:r>
              <a:rPr lang="en-GB" altLang="el-GR" smtClean="0"/>
              <a:t>TDM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l-GR" altLang="el-GR" smtClean="0"/>
              <a:t>Υποθέτουμε διάρκεια των </a:t>
            </a:r>
            <a:r>
              <a:rPr lang="el-GR" altLang="el-GR" i="1" smtClean="0"/>
              <a:t>Ν</a:t>
            </a:r>
            <a:r>
              <a:rPr lang="el-GR" altLang="el-GR" smtClean="0"/>
              <a:t> καναλιών 1 </a:t>
            </a:r>
            <a:r>
              <a:rPr lang="en-GB" altLang="el-GR" smtClean="0"/>
              <a:t>sec, </a:t>
            </a:r>
            <a:r>
              <a:rPr lang="el-GR" altLang="el-GR" smtClean="0"/>
              <a:t>συνεπώς χρονική διάρκεια ενός καναλιού: </a:t>
            </a:r>
            <a:r>
              <a:rPr lang="el-GR" altLang="el-GR" i="1" smtClean="0"/>
              <a:t>1/Ν </a:t>
            </a:r>
            <a:r>
              <a:rPr lang="en-GB" altLang="el-GR" smtClean="0"/>
              <a:t>sec</a:t>
            </a:r>
            <a:endParaRPr lang="el-GR" altLang="el-GR" smtClean="0"/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l-GR" altLang="el-GR" smtClean="0"/>
              <a:t>Έστω </a:t>
            </a:r>
            <a:r>
              <a:rPr lang="en-GB" altLang="el-GR" i="1" smtClean="0"/>
              <a:t>L</a:t>
            </a:r>
            <a:r>
              <a:rPr lang="en-GB" altLang="el-GR" i="1" baseline="-14000" smtClean="0"/>
              <a:t>s</a:t>
            </a:r>
            <a:r>
              <a:rPr lang="en-GB" altLang="el-GR" smtClean="0"/>
              <a:t> </a:t>
            </a:r>
            <a:r>
              <a:rPr lang="el-GR" altLang="el-GR" smtClean="0"/>
              <a:t>τα δεδομένα που στέλνονται σε χρόνο </a:t>
            </a:r>
            <a:r>
              <a:rPr lang="el-GR" altLang="el-GR" i="1" smtClean="0"/>
              <a:t>1/Ν</a:t>
            </a:r>
            <a:r>
              <a:rPr lang="el-GR" altLang="el-GR" smtClean="0"/>
              <a:t>. </a:t>
            </a:r>
            <a:r>
              <a:rPr lang="el-GR" altLang="el-GR" i="1" smtClean="0"/>
              <a:t>1/Ν=</a:t>
            </a:r>
            <a:r>
              <a:rPr lang="en-GB" altLang="el-GR" i="1" smtClean="0"/>
              <a:t>L</a:t>
            </a:r>
            <a:r>
              <a:rPr lang="en-GB" altLang="el-GR" i="1" baseline="-14000" smtClean="0"/>
              <a:t>s</a:t>
            </a:r>
            <a:r>
              <a:rPr lang="en-GB" altLang="el-GR" i="1" smtClean="0"/>
              <a:t>/R</a:t>
            </a:r>
            <a:r>
              <a:rPr lang="el-GR" altLang="el-GR" i="1" smtClean="0"/>
              <a:t> </a:t>
            </a:r>
            <a:r>
              <a:rPr lang="en-GB" altLang="el-GR" i="1" smtClean="0">
                <a:sym typeface="Symbol" pitchFamily="18" charset="2"/>
              </a:rPr>
              <a:t></a:t>
            </a:r>
            <a:r>
              <a:rPr lang="el-GR" altLang="el-GR" i="1" smtClean="0">
                <a:sym typeface="Symbol" pitchFamily="18" charset="2"/>
              </a:rPr>
              <a:t> </a:t>
            </a:r>
            <a:r>
              <a:rPr lang="en-GB" altLang="el-GR" i="1" smtClean="0"/>
              <a:t>L</a:t>
            </a:r>
            <a:r>
              <a:rPr lang="en-GB" altLang="el-GR" i="1" baseline="-14000" smtClean="0"/>
              <a:t>s </a:t>
            </a:r>
            <a:r>
              <a:rPr lang="en-GB" altLang="el-GR" i="1" smtClean="0"/>
              <a:t>= R/N</a:t>
            </a:r>
            <a:r>
              <a:rPr lang="en-GB" altLang="el-GR" smtClean="0"/>
              <a:t>. </a:t>
            </a:r>
            <a:r>
              <a:rPr lang="el-GR" altLang="el-GR" smtClean="0"/>
              <a:t>Άρα σε </a:t>
            </a:r>
            <a:r>
              <a:rPr lang="el-GR" altLang="el-GR" i="1" smtClean="0"/>
              <a:t>1</a:t>
            </a:r>
            <a:r>
              <a:rPr lang="el-GR" altLang="el-GR" smtClean="0"/>
              <a:t> </a:t>
            </a:r>
            <a:r>
              <a:rPr lang="en-GB" altLang="el-GR" smtClean="0"/>
              <a:t>sec </a:t>
            </a:r>
            <a:r>
              <a:rPr lang="el-GR" altLang="el-GR" smtClean="0"/>
              <a:t>έχουν σταλεί </a:t>
            </a:r>
            <a:r>
              <a:rPr lang="en-GB" altLang="el-GR" i="1" smtClean="0"/>
              <a:t>R/N</a:t>
            </a:r>
            <a:r>
              <a:rPr lang="en-GB" altLang="el-GR" smtClean="0"/>
              <a:t> bits</a:t>
            </a:r>
            <a:r>
              <a:rPr lang="el-GR" altLang="el-GR" smtClean="0"/>
              <a:t> και σε </a:t>
            </a:r>
            <a:r>
              <a:rPr lang="el-GR" altLang="el-GR" i="1" smtClean="0"/>
              <a:t>(</a:t>
            </a:r>
            <a:r>
              <a:rPr lang="en-GB" altLang="el-GR" i="1" smtClean="0"/>
              <a:t>L*N)/R</a:t>
            </a:r>
            <a:r>
              <a:rPr lang="en-GB" altLang="el-GR" smtClean="0"/>
              <a:t> sec </a:t>
            </a:r>
            <a:r>
              <a:rPr lang="el-GR" altLang="el-GR" smtClean="0"/>
              <a:t>έχουν σταλεί</a:t>
            </a:r>
            <a:r>
              <a:rPr lang="en-GB" altLang="el-GR" smtClean="0"/>
              <a:t> </a:t>
            </a:r>
            <a:r>
              <a:rPr lang="el-GR" altLang="el-GR" smtClean="0"/>
              <a:t>και τα </a:t>
            </a:r>
            <a:r>
              <a:rPr lang="en-GB" altLang="el-GR" i="1" smtClean="0"/>
              <a:t>L</a:t>
            </a:r>
            <a:r>
              <a:rPr lang="en-GB" altLang="el-GR" smtClean="0"/>
              <a:t> bits</a:t>
            </a:r>
            <a:endParaRPr lang="el-GR" altLang="el-GR" smtClean="0"/>
          </a:p>
        </p:txBody>
      </p:sp>
      <p:grpSp>
        <p:nvGrpSpPr>
          <p:cNvPr id="86020" name="Group 141"/>
          <p:cNvGrpSpPr>
            <a:grpSpLocks/>
          </p:cNvGrpSpPr>
          <p:nvPr/>
        </p:nvGrpSpPr>
        <p:grpSpPr bwMode="auto">
          <a:xfrm>
            <a:off x="1644650" y="1490663"/>
            <a:ext cx="7099300" cy="1827212"/>
            <a:chOff x="1036" y="884"/>
            <a:chExt cx="4472" cy="1151"/>
          </a:xfrm>
        </p:grpSpPr>
        <p:sp>
          <p:nvSpPr>
            <p:cNvPr id="86021" name="Line 71"/>
            <p:cNvSpPr>
              <a:spLocks noChangeShapeType="1"/>
            </p:cNvSpPr>
            <p:nvPr/>
          </p:nvSpPr>
          <p:spPr bwMode="auto">
            <a:xfrm flipV="1">
              <a:off x="2128" y="884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22" name="Text Box 72"/>
            <p:cNvSpPr txBox="1">
              <a:spLocks noChangeArrowheads="1"/>
            </p:cNvSpPr>
            <p:nvPr/>
          </p:nvSpPr>
          <p:spPr bwMode="auto">
            <a:xfrm>
              <a:off x="1036" y="1172"/>
              <a:ext cx="10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b="0"/>
                <a:t>συχνότητα</a:t>
              </a:r>
              <a:endParaRPr lang="fr-FR" altLang="el-GR" b="0"/>
            </a:p>
          </p:txBody>
        </p:sp>
        <p:sp>
          <p:nvSpPr>
            <p:cNvPr id="86023" name="Line 73"/>
            <p:cNvSpPr>
              <a:spLocks noChangeShapeType="1"/>
            </p:cNvSpPr>
            <p:nvPr/>
          </p:nvSpPr>
          <p:spPr bwMode="auto">
            <a:xfrm>
              <a:off x="2128" y="1700"/>
              <a:ext cx="33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24" name="Text Box 74"/>
            <p:cNvSpPr txBox="1">
              <a:spLocks noChangeArrowheads="1"/>
            </p:cNvSpPr>
            <p:nvPr/>
          </p:nvSpPr>
          <p:spPr bwMode="auto">
            <a:xfrm>
              <a:off x="3558" y="1747"/>
              <a:ext cx="7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b="0"/>
                <a:t>χρόνος</a:t>
              </a:r>
              <a:endParaRPr lang="fr-FR" altLang="el-GR" b="0"/>
            </a:p>
          </p:txBody>
        </p:sp>
        <p:sp>
          <p:nvSpPr>
            <p:cNvPr id="86025" name="Rectangle 75"/>
            <p:cNvSpPr>
              <a:spLocks noChangeArrowheads="1"/>
            </p:cNvSpPr>
            <p:nvPr/>
          </p:nvSpPr>
          <p:spPr bwMode="auto">
            <a:xfrm>
              <a:off x="2180" y="1075"/>
              <a:ext cx="312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86026" name="Rectangle 77"/>
            <p:cNvSpPr>
              <a:spLocks noChangeArrowheads="1"/>
            </p:cNvSpPr>
            <p:nvPr/>
          </p:nvSpPr>
          <p:spPr bwMode="auto">
            <a:xfrm>
              <a:off x="2180" y="1075"/>
              <a:ext cx="156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86027" name="Rectangle 78"/>
            <p:cNvSpPr>
              <a:spLocks noChangeArrowheads="1"/>
            </p:cNvSpPr>
            <p:nvPr/>
          </p:nvSpPr>
          <p:spPr bwMode="auto">
            <a:xfrm>
              <a:off x="2804" y="1075"/>
              <a:ext cx="156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86028" name="Rectangle 79"/>
            <p:cNvSpPr>
              <a:spLocks noChangeArrowheads="1"/>
            </p:cNvSpPr>
            <p:nvPr/>
          </p:nvSpPr>
          <p:spPr bwMode="auto">
            <a:xfrm>
              <a:off x="3428" y="1075"/>
              <a:ext cx="156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86029" name="Rectangle 80"/>
            <p:cNvSpPr>
              <a:spLocks noChangeArrowheads="1"/>
            </p:cNvSpPr>
            <p:nvPr/>
          </p:nvSpPr>
          <p:spPr bwMode="auto">
            <a:xfrm>
              <a:off x="4052" y="1075"/>
              <a:ext cx="156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86030" name="Rectangle 81"/>
            <p:cNvSpPr>
              <a:spLocks noChangeArrowheads="1"/>
            </p:cNvSpPr>
            <p:nvPr/>
          </p:nvSpPr>
          <p:spPr bwMode="auto">
            <a:xfrm>
              <a:off x="4676" y="1075"/>
              <a:ext cx="156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86031" name="Rectangle 83"/>
            <p:cNvSpPr>
              <a:spLocks noChangeArrowheads="1"/>
            </p:cNvSpPr>
            <p:nvPr/>
          </p:nvSpPr>
          <p:spPr bwMode="auto">
            <a:xfrm>
              <a:off x="2336" y="1075"/>
              <a:ext cx="156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86032" name="Rectangle 84"/>
            <p:cNvSpPr>
              <a:spLocks noChangeArrowheads="1"/>
            </p:cNvSpPr>
            <p:nvPr/>
          </p:nvSpPr>
          <p:spPr bwMode="auto">
            <a:xfrm>
              <a:off x="2960" y="1075"/>
              <a:ext cx="156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86033" name="Rectangle 85"/>
            <p:cNvSpPr>
              <a:spLocks noChangeArrowheads="1"/>
            </p:cNvSpPr>
            <p:nvPr/>
          </p:nvSpPr>
          <p:spPr bwMode="auto">
            <a:xfrm>
              <a:off x="3584" y="1075"/>
              <a:ext cx="156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86034" name="Rectangle 86"/>
            <p:cNvSpPr>
              <a:spLocks noChangeArrowheads="1"/>
            </p:cNvSpPr>
            <p:nvPr/>
          </p:nvSpPr>
          <p:spPr bwMode="auto">
            <a:xfrm>
              <a:off x="4208" y="1075"/>
              <a:ext cx="156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86035" name="Rectangle 87"/>
            <p:cNvSpPr>
              <a:spLocks noChangeArrowheads="1"/>
            </p:cNvSpPr>
            <p:nvPr/>
          </p:nvSpPr>
          <p:spPr bwMode="auto">
            <a:xfrm>
              <a:off x="4832" y="1075"/>
              <a:ext cx="156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86036" name="Rectangle 89"/>
            <p:cNvSpPr>
              <a:spLocks noChangeArrowheads="1"/>
            </p:cNvSpPr>
            <p:nvPr/>
          </p:nvSpPr>
          <p:spPr bwMode="auto">
            <a:xfrm>
              <a:off x="2492" y="1075"/>
              <a:ext cx="156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86037" name="Rectangle 90"/>
            <p:cNvSpPr>
              <a:spLocks noChangeArrowheads="1"/>
            </p:cNvSpPr>
            <p:nvPr/>
          </p:nvSpPr>
          <p:spPr bwMode="auto">
            <a:xfrm>
              <a:off x="3116" y="1075"/>
              <a:ext cx="156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86038" name="Rectangle 91"/>
            <p:cNvSpPr>
              <a:spLocks noChangeArrowheads="1"/>
            </p:cNvSpPr>
            <p:nvPr/>
          </p:nvSpPr>
          <p:spPr bwMode="auto">
            <a:xfrm>
              <a:off x="3740" y="1075"/>
              <a:ext cx="156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86039" name="Rectangle 92"/>
            <p:cNvSpPr>
              <a:spLocks noChangeArrowheads="1"/>
            </p:cNvSpPr>
            <p:nvPr/>
          </p:nvSpPr>
          <p:spPr bwMode="auto">
            <a:xfrm>
              <a:off x="4364" y="1075"/>
              <a:ext cx="156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86040" name="Rectangle 93"/>
            <p:cNvSpPr>
              <a:spLocks noChangeArrowheads="1"/>
            </p:cNvSpPr>
            <p:nvPr/>
          </p:nvSpPr>
          <p:spPr bwMode="auto">
            <a:xfrm>
              <a:off x="4988" y="1075"/>
              <a:ext cx="156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86041" name="Rectangle 95"/>
            <p:cNvSpPr>
              <a:spLocks noChangeArrowheads="1"/>
            </p:cNvSpPr>
            <p:nvPr/>
          </p:nvSpPr>
          <p:spPr bwMode="auto">
            <a:xfrm>
              <a:off x="2648" y="1075"/>
              <a:ext cx="156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86042" name="Rectangle 96"/>
            <p:cNvSpPr>
              <a:spLocks noChangeArrowheads="1"/>
            </p:cNvSpPr>
            <p:nvPr/>
          </p:nvSpPr>
          <p:spPr bwMode="auto">
            <a:xfrm>
              <a:off x="3272" y="1075"/>
              <a:ext cx="156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86043" name="Rectangle 97"/>
            <p:cNvSpPr>
              <a:spLocks noChangeArrowheads="1"/>
            </p:cNvSpPr>
            <p:nvPr/>
          </p:nvSpPr>
          <p:spPr bwMode="auto">
            <a:xfrm>
              <a:off x="3896" y="1075"/>
              <a:ext cx="156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86044" name="Rectangle 98"/>
            <p:cNvSpPr>
              <a:spLocks noChangeArrowheads="1"/>
            </p:cNvSpPr>
            <p:nvPr/>
          </p:nvSpPr>
          <p:spPr bwMode="auto">
            <a:xfrm>
              <a:off x="4520" y="1075"/>
              <a:ext cx="156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86045" name="Rectangle 99"/>
            <p:cNvSpPr>
              <a:spLocks noChangeArrowheads="1"/>
            </p:cNvSpPr>
            <p:nvPr/>
          </p:nvSpPr>
          <p:spPr bwMode="auto">
            <a:xfrm>
              <a:off x="5144" y="1075"/>
              <a:ext cx="156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50000"/>
                </a:spcBef>
                <a:spcAft>
                  <a:spcPct val="15000"/>
                </a:spcAft>
                <a:buClr>
                  <a:schemeClr val="tx1"/>
                </a:buClr>
                <a:buSzPct val="120000"/>
                <a:buFont typeface="Braggadocio"/>
                <a:buChar char="—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10000"/>
                </a:spcAft>
                <a:buClr>
                  <a:schemeClr val="tx1"/>
                </a:buClr>
                <a:buSzPct val="90000"/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10000"/>
                </a:spcAft>
                <a:buClr>
                  <a:schemeClr val="tx1"/>
                </a:buClr>
                <a:buSzPct val="80000"/>
                <a:buFont typeface="Wingdings" pitchFamily="2" charset="2"/>
                <a:buChar char="ü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2000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latin typeface="Tahoma" pitchFamily="34" charset="0"/>
              </a:endParaRPr>
            </a:p>
          </p:txBody>
        </p:sp>
        <p:sp>
          <p:nvSpPr>
            <p:cNvPr id="86046" name="Line 101"/>
            <p:cNvSpPr>
              <a:spLocks noChangeShapeType="1"/>
            </p:cNvSpPr>
            <p:nvPr/>
          </p:nvSpPr>
          <p:spPr bwMode="auto">
            <a:xfrm>
              <a:off x="2336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47" name="Line 102"/>
            <p:cNvSpPr>
              <a:spLocks noChangeShapeType="1"/>
            </p:cNvSpPr>
            <p:nvPr/>
          </p:nvSpPr>
          <p:spPr bwMode="auto">
            <a:xfrm>
              <a:off x="2492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48" name="Line 103"/>
            <p:cNvSpPr>
              <a:spLocks noChangeShapeType="1"/>
            </p:cNvSpPr>
            <p:nvPr/>
          </p:nvSpPr>
          <p:spPr bwMode="auto">
            <a:xfrm>
              <a:off x="2648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49" name="Line 104"/>
            <p:cNvSpPr>
              <a:spLocks noChangeShapeType="1"/>
            </p:cNvSpPr>
            <p:nvPr/>
          </p:nvSpPr>
          <p:spPr bwMode="auto">
            <a:xfrm>
              <a:off x="2804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50" name="Line 105"/>
            <p:cNvSpPr>
              <a:spLocks noChangeShapeType="1"/>
            </p:cNvSpPr>
            <p:nvPr/>
          </p:nvSpPr>
          <p:spPr bwMode="auto">
            <a:xfrm>
              <a:off x="2960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51" name="Line 106"/>
            <p:cNvSpPr>
              <a:spLocks noChangeShapeType="1"/>
            </p:cNvSpPr>
            <p:nvPr/>
          </p:nvSpPr>
          <p:spPr bwMode="auto">
            <a:xfrm>
              <a:off x="3116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52" name="Line 107"/>
            <p:cNvSpPr>
              <a:spLocks noChangeShapeType="1"/>
            </p:cNvSpPr>
            <p:nvPr/>
          </p:nvSpPr>
          <p:spPr bwMode="auto">
            <a:xfrm>
              <a:off x="3272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53" name="Line 108"/>
            <p:cNvSpPr>
              <a:spLocks noChangeShapeType="1"/>
            </p:cNvSpPr>
            <p:nvPr/>
          </p:nvSpPr>
          <p:spPr bwMode="auto">
            <a:xfrm>
              <a:off x="3428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54" name="Line 109"/>
            <p:cNvSpPr>
              <a:spLocks noChangeShapeType="1"/>
            </p:cNvSpPr>
            <p:nvPr/>
          </p:nvSpPr>
          <p:spPr bwMode="auto">
            <a:xfrm>
              <a:off x="3584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55" name="Line 110"/>
            <p:cNvSpPr>
              <a:spLocks noChangeShapeType="1"/>
            </p:cNvSpPr>
            <p:nvPr/>
          </p:nvSpPr>
          <p:spPr bwMode="auto">
            <a:xfrm>
              <a:off x="3740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56" name="Line 111"/>
            <p:cNvSpPr>
              <a:spLocks noChangeShapeType="1"/>
            </p:cNvSpPr>
            <p:nvPr/>
          </p:nvSpPr>
          <p:spPr bwMode="auto">
            <a:xfrm>
              <a:off x="3896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57" name="Line 112"/>
            <p:cNvSpPr>
              <a:spLocks noChangeShapeType="1"/>
            </p:cNvSpPr>
            <p:nvPr/>
          </p:nvSpPr>
          <p:spPr bwMode="auto">
            <a:xfrm>
              <a:off x="4052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58" name="Line 113"/>
            <p:cNvSpPr>
              <a:spLocks noChangeShapeType="1"/>
            </p:cNvSpPr>
            <p:nvPr/>
          </p:nvSpPr>
          <p:spPr bwMode="auto">
            <a:xfrm>
              <a:off x="4208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59" name="Line 114"/>
            <p:cNvSpPr>
              <a:spLocks noChangeShapeType="1"/>
            </p:cNvSpPr>
            <p:nvPr/>
          </p:nvSpPr>
          <p:spPr bwMode="auto">
            <a:xfrm>
              <a:off x="4364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60" name="Line 115"/>
            <p:cNvSpPr>
              <a:spLocks noChangeShapeType="1"/>
            </p:cNvSpPr>
            <p:nvPr/>
          </p:nvSpPr>
          <p:spPr bwMode="auto">
            <a:xfrm>
              <a:off x="4520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61" name="Line 116"/>
            <p:cNvSpPr>
              <a:spLocks noChangeShapeType="1"/>
            </p:cNvSpPr>
            <p:nvPr/>
          </p:nvSpPr>
          <p:spPr bwMode="auto">
            <a:xfrm>
              <a:off x="4676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62" name="Line 117"/>
            <p:cNvSpPr>
              <a:spLocks noChangeShapeType="1"/>
            </p:cNvSpPr>
            <p:nvPr/>
          </p:nvSpPr>
          <p:spPr bwMode="auto">
            <a:xfrm>
              <a:off x="4832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63" name="Line 118"/>
            <p:cNvSpPr>
              <a:spLocks noChangeShapeType="1"/>
            </p:cNvSpPr>
            <p:nvPr/>
          </p:nvSpPr>
          <p:spPr bwMode="auto">
            <a:xfrm>
              <a:off x="4988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64" name="Line 119"/>
            <p:cNvSpPr>
              <a:spLocks noChangeShapeType="1"/>
            </p:cNvSpPr>
            <p:nvPr/>
          </p:nvSpPr>
          <p:spPr bwMode="auto">
            <a:xfrm>
              <a:off x="5144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65" name="Line 121"/>
            <p:cNvSpPr>
              <a:spLocks noChangeShapeType="1"/>
            </p:cNvSpPr>
            <p:nvPr/>
          </p:nvSpPr>
          <p:spPr bwMode="auto">
            <a:xfrm>
              <a:off x="2258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66" name="Line 122"/>
            <p:cNvSpPr>
              <a:spLocks noChangeShapeType="1"/>
            </p:cNvSpPr>
            <p:nvPr/>
          </p:nvSpPr>
          <p:spPr bwMode="auto">
            <a:xfrm>
              <a:off x="2414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67" name="Line 123"/>
            <p:cNvSpPr>
              <a:spLocks noChangeShapeType="1"/>
            </p:cNvSpPr>
            <p:nvPr/>
          </p:nvSpPr>
          <p:spPr bwMode="auto">
            <a:xfrm>
              <a:off x="2570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68" name="Line 124"/>
            <p:cNvSpPr>
              <a:spLocks noChangeShapeType="1"/>
            </p:cNvSpPr>
            <p:nvPr/>
          </p:nvSpPr>
          <p:spPr bwMode="auto">
            <a:xfrm>
              <a:off x="2726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69" name="Line 125"/>
            <p:cNvSpPr>
              <a:spLocks noChangeShapeType="1"/>
            </p:cNvSpPr>
            <p:nvPr/>
          </p:nvSpPr>
          <p:spPr bwMode="auto">
            <a:xfrm>
              <a:off x="2882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70" name="Line 126"/>
            <p:cNvSpPr>
              <a:spLocks noChangeShapeType="1"/>
            </p:cNvSpPr>
            <p:nvPr/>
          </p:nvSpPr>
          <p:spPr bwMode="auto">
            <a:xfrm>
              <a:off x="3038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71" name="Line 127"/>
            <p:cNvSpPr>
              <a:spLocks noChangeShapeType="1"/>
            </p:cNvSpPr>
            <p:nvPr/>
          </p:nvSpPr>
          <p:spPr bwMode="auto">
            <a:xfrm>
              <a:off x="3194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72" name="Line 128"/>
            <p:cNvSpPr>
              <a:spLocks noChangeShapeType="1"/>
            </p:cNvSpPr>
            <p:nvPr/>
          </p:nvSpPr>
          <p:spPr bwMode="auto">
            <a:xfrm>
              <a:off x="3350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73" name="Line 129"/>
            <p:cNvSpPr>
              <a:spLocks noChangeShapeType="1"/>
            </p:cNvSpPr>
            <p:nvPr/>
          </p:nvSpPr>
          <p:spPr bwMode="auto">
            <a:xfrm>
              <a:off x="3506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74" name="Line 130"/>
            <p:cNvSpPr>
              <a:spLocks noChangeShapeType="1"/>
            </p:cNvSpPr>
            <p:nvPr/>
          </p:nvSpPr>
          <p:spPr bwMode="auto">
            <a:xfrm>
              <a:off x="3662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75" name="Line 131"/>
            <p:cNvSpPr>
              <a:spLocks noChangeShapeType="1"/>
            </p:cNvSpPr>
            <p:nvPr/>
          </p:nvSpPr>
          <p:spPr bwMode="auto">
            <a:xfrm>
              <a:off x="3818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76" name="Line 132"/>
            <p:cNvSpPr>
              <a:spLocks noChangeShapeType="1"/>
            </p:cNvSpPr>
            <p:nvPr/>
          </p:nvSpPr>
          <p:spPr bwMode="auto">
            <a:xfrm>
              <a:off x="3974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77" name="Line 133"/>
            <p:cNvSpPr>
              <a:spLocks noChangeShapeType="1"/>
            </p:cNvSpPr>
            <p:nvPr/>
          </p:nvSpPr>
          <p:spPr bwMode="auto">
            <a:xfrm>
              <a:off x="4130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78" name="Line 134"/>
            <p:cNvSpPr>
              <a:spLocks noChangeShapeType="1"/>
            </p:cNvSpPr>
            <p:nvPr/>
          </p:nvSpPr>
          <p:spPr bwMode="auto">
            <a:xfrm>
              <a:off x="4286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79" name="Line 135"/>
            <p:cNvSpPr>
              <a:spLocks noChangeShapeType="1"/>
            </p:cNvSpPr>
            <p:nvPr/>
          </p:nvSpPr>
          <p:spPr bwMode="auto">
            <a:xfrm>
              <a:off x="4442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80" name="Line 136"/>
            <p:cNvSpPr>
              <a:spLocks noChangeShapeType="1"/>
            </p:cNvSpPr>
            <p:nvPr/>
          </p:nvSpPr>
          <p:spPr bwMode="auto">
            <a:xfrm>
              <a:off x="4598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81" name="Line 137"/>
            <p:cNvSpPr>
              <a:spLocks noChangeShapeType="1"/>
            </p:cNvSpPr>
            <p:nvPr/>
          </p:nvSpPr>
          <p:spPr bwMode="auto">
            <a:xfrm>
              <a:off x="4754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82" name="Line 138"/>
            <p:cNvSpPr>
              <a:spLocks noChangeShapeType="1"/>
            </p:cNvSpPr>
            <p:nvPr/>
          </p:nvSpPr>
          <p:spPr bwMode="auto">
            <a:xfrm>
              <a:off x="4910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83" name="Line 139"/>
            <p:cNvSpPr>
              <a:spLocks noChangeShapeType="1"/>
            </p:cNvSpPr>
            <p:nvPr/>
          </p:nvSpPr>
          <p:spPr bwMode="auto">
            <a:xfrm>
              <a:off x="5066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084" name="Line 140"/>
            <p:cNvSpPr>
              <a:spLocks noChangeShapeType="1"/>
            </p:cNvSpPr>
            <p:nvPr/>
          </p:nvSpPr>
          <p:spPr bwMode="auto">
            <a:xfrm>
              <a:off x="5222" y="107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8286" y="220664"/>
            <a:ext cx="8199664" cy="1006475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“</a:t>
            </a:r>
            <a:r>
              <a:rPr lang="el-GR" altLang="ja-JP" dirty="0" smtClean="0"/>
              <a:t>Αστείες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</a:t>
            </a:r>
            <a:r>
              <a:rPr lang="el-GR" altLang="ja-JP" dirty="0" smtClean="0"/>
              <a:t>Διαδικτυακές Συσκευές</a:t>
            </a:r>
            <a:endParaRPr lang="en-US" altLang="el-GR" dirty="0" smtClean="0"/>
          </a:p>
        </p:txBody>
      </p:sp>
      <p:pic>
        <p:nvPicPr>
          <p:cNvPr id="12293" name="Picture 3" descr="toas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04" y="1460500"/>
            <a:ext cx="2703513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whisp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54" y="1425576"/>
            <a:ext cx="2053431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66767" y="2818267"/>
            <a:ext cx="23378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 smtClean="0">
                <a:latin typeface="Arial" charset="0"/>
              </a:rPr>
              <a:t>πλαίσιο εικόνων </a:t>
            </a:r>
            <a:r>
              <a:rPr lang="en-US" altLang="el-GR" sz="1600" dirty="0" smtClean="0">
                <a:latin typeface="Arial" charset="0"/>
              </a:rPr>
              <a:t>IP</a:t>
            </a:r>
            <a:endParaRPr lang="en-US" altLang="el-GR" sz="16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dirty="0">
                <a:latin typeface="Arial" charset="0"/>
              </a:rPr>
              <a:t>http://www.ceiva.com/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094942" y="1989139"/>
            <a:ext cx="2433506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dirty="0">
                <a:latin typeface="Arial" charset="0"/>
              </a:rPr>
              <a:t>Web-enabled toaster +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 smtClean="0">
                <a:latin typeface="Arial" charset="0"/>
              </a:rPr>
              <a:t>πρόβλεψη καιρού</a:t>
            </a:r>
            <a:endParaRPr lang="en-US" altLang="el-GR" sz="1600" dirty="0">
              <a:latin typeface="Arial" charset="0"/>
            </a:endParaRPr>
          </a:p>
        </p:txBody>
      </p:sp>
      <p:pic>
        <p:nvPicPr>
          <p:cNvPr id="12297" name="Picture 9" descr="cis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029" y="4387850"/>
            <a:ext cx="2595166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404505" y="6016625"/>
            <a:ext cx="19984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 smtClean="0">
                <a:latin typeface="Arial" charset="0"/>
              </a:rPr>
              <a:t>Τηλέφωνα </a:t>
            </a:r>
            <a:r>
              <a:rPr lang="en-US" altLang="el-GR" sz="1600" dirty="0" smtClean="0">
                <a:latin typeface="Arial" charset="0"/>
              </a:rPr>
              <a:t>Internet</a:t>
            </a:r>
            <a:endParaRPr lang="en-US" altLang="el-GR" sz="1600" dirty="0">
              <a:latin typeface="Arial" charset="0"/>
            </a:endParaRPr>
          </a:p>
        </p:txBody>
      </p:sp>
      <p:graphicFrame>
        <p:nvGraphicFramePr>
          <p:cNvPr id="12299" name="Object 14"/>
          <p:cNvGraphicFramePr>
            <a:graphicFrameLocks noChangeAspect="1"/>
          </p:cNvGraphicFramePr>
          <p:nvPr/>
        </p:nvGraphicFramePr>
        <p:xfrm>
          <a:off x="995760" y="3581401"/>
          <a:ext cx="870215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1" r:id="rId7" imgW="1434415" imgH="3873016" progId="">
                  <p:embed/>
                </p:oleObj>
              </mc:Choice>
              <mc:Fallback>
                <p:oleObj r:id="rId7" imgW="1434415" imgH="38730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760" y="3581401"/>
                        <a:ext cx="870215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Text Box 8"/>
          <p:cNvSpPr txBox="1">
            <a:spLocks noChangeArrowheads="1"/>
          </p:cNvSpPr>
          <p:nvPr/>
        </p:nvSpPr>
        <p:spPr bwMode="auto">
          <a:xfrm>
            <a:off x="627404" y="5789614"/>
            <a:ext cx="17347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 smtClean="0">
                <a:latin typeface="Arial" charset="0"/>
              </a:rPr>
              <a:t>Ψυγείο </a:t>
            </a:r>
            <a:r>
              <a:rPr lang="en-US" altLang="el-GR" sz="1600" dirty="0" smtClean="0">
                <a:latin typeface="Arial" charset="0"/>
              </a:rPr>
              <a:t>Internet </a:t>
            </a:r>
            <a:endParaRPr lang="en-US" altLang="el-GR" sz="16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l-GR" sz="1600" dirty="0">
              <a:latin typeface="Arial" charset="0"/>
            </a:endParaRPr>
          </a:p>
        </p:txBody>
      </p:sp>
      <p:pic>
        <p:nvPicPr>
          <p:cNvPr id="12301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971" y="4584700"/>
            <a:ext cx="168195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 Box 8"/>
          <p:cNvSpPr txBox="1">
            <a:spLocks noChangeArrowheads="1"/>
          </p:cNvSpPr>
          <p:nvPr/>
        </p:nvSpPr>
        <p:spPr bwMode="auto">
          <a:xfrm>
            <a:off x="3059510" y="5202239"/>
            <a:ext cx="2790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dirty="0" err="1">
                <a:latin typeface="Arial" charset="0"/>
              </a:rPr>
              <a:t>Slingbox</a:t>
            </a:r>
            <a:r>
              <a:rPr lang="en-US" altLang="el-GR" sz="1600" dirty="0">
                <a:latin typeface="Arial" charset="0"/>
              </a:rPr>
              <a:t>: </a:t>
            </a:r>
            <a:r>
              <a:rPr lang="el-GR" altLang="el-GR" sz="1600" dirty="0" smtClean="0">
                <a:latin typeface="Arial" charset="0"/>
              </a:rPr>
              <a:t>απομακρυσμένη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 smtClean="0">
                <a:latin typeface="Arial" charset="0"/>
              </a:rPr>
              <a:t>παρακολούθηση, έλεγχος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 smtClean="0">
                <a:latin typeface="Arial" charset="0"/>
              </a:rPr>
              <a:t>καλωδιακής τηλεόρασης</a:t>
            </a:r>
            <a:endParaRPr lang="en-US" altLang="el-GR" sz="1600" dirty="0">
              <a:latin typeface="Arial" charset="0"/>
            </a:endParaRPr>
          </a:p>
        </p:txBody>
      </p:sp>
      <p:pic>
        <p:nvPicPr>
          <p:cNvPr id="12304" name="Picture 2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17" y="2754313"/>
            <a:ext cx="753269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5" name="Text Box 10"/>
          <p:cNvSpPr txBox="1">
            <a:spLocks noChangeArrowheads="1"/>
          </p:cNvSpPr>
          <p:nvPr/>
        </p:nvSpPr>
        <p:spPr bwMode="auto">
          <a:xfrm>
            <a:off x="7315994" y="3841750"/>
            <a:ext cx="24304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dirty="0">
                <a:latin typeface="Arial" charset="0"/>
              </a:rPr>
              <a:t>Tweet-a-watt: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 smtClean="0">
                <a:latin typeface="Arial" charset="0"/>
              </a:rPr>
              <a:t>Έλεγχος κατανάλωσης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 smtClean="0">
                <a:latin typeface="Arial" charset="0"/>
              </a:rPr>
              <a:t>ενέργειας</a:t>
            </a:r>
            <a:endParaRPr lang="en-US" altLang="el-GR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31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7F59"/>
      </a:dk2>
      <a:lt2>
        <a:srgbClr val="919191"/>
      </a:lt2>
      <a:accent1>
        <a:srgbClr val="618FFD"/>
      </a:accent1>
      <a:accent2>
        <a:srgbClr val="B4DACF"/>
      </a:accent2>
      <a:accent3>
        <a:srgbClr val="FFFFFF"/>
      </a:accent3>
      <a:accent4>
        <a:srgbClr val="000000"/>
      </a:accent4>
      <a:accent5>
        <a:srgbClr val="B7C6FE"/>
      </a:accent5>
      <a:accent6>
        <a:srgbClr val="A3C5BB"/>
      </a:accent6>
      <a:hlink>
        <a:srgbClr val="FF0000"/>
      </a:hlink>
      <a:folHlink>
        <a:srgbClr val="CECECE"/>
      </a:folHlink>
    </a:clrScheme>
    <a:fontScheme name="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2964</TotalTime>
  <Pages>9</Pages>
  <Words>4925</Words>
  <Application>Microsoft Office PowerPoint</Application>
  <PresentationFormat>Α4 (210x297 χιλ.)</PresentationFormat>
  <Paragraphs>1046</Paragraphs>
  <Slides>84</Slides>
  <Notes>30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84</vt:i4>
      </vt:variant>
    </vt:vector>
  </HeadingPairs>
  <TitlesOfParts>
    <vt:vector size="87" baseType="lpstr">
      <vt:lpstr>Default Design</vt:lpstr>
      <vt:lpstr>Clip</vt:lpstr>
      <vt:lpstr>Equation</vt:lpstr>
      <vt:lpstr>Εισαγωγή – Βασικές Έννοιες Δικτύων Δεδομένων</vt:lpstr>
      <vt:lpstr>Προτεινόμενη Βιβλιογραφία</vt:lpstr>
      <vt:lpstr>Στόχοι της Ενότητας</vt:lpstr>
      <vt:lpstr>Ορισμός</vt:lpstr>
      <vt:lpstr>Χρήσεις των Δικτύων Υπολογιστών</vt:lpstr>
      <vt:lpstr>Εφαρμογές Ηλεκτρονικού Εμπορίου</vt:lpstr>
      <vt:lpstr>Αρχιτεκτονική Εφαρμογών σε Δίκτυα Υπολογιστών</vt:lpstr>
      <vt:lpstr>Πως θα μπορούσε να περιγράψει κανείς το Internet;</vt:lpstr>
      <vt:lpstr>“Αστείες” Διαδικτυακές Συσκευές</vt:lpstr>
      <vt:lpstr>Παρουσίαση του PowerPoint</vt:lpstr>
      <vt:lpstr>Το Internet από την άποψη των υπηρεσιών</vt:lpstr>
      <vt:lpstr>Πως συνδεόμαστε στο Internet;</vt:lpstr>
      <vt:lpstr>Ιστορική Αναδρομή για το Διαδίκτυο - Ι</vt:lpstr>
      <vt:lpstr>Ιστορική Αναδρομή για το Διαδίκτυο - ΙΙ</vt:lpstr>
      <vt:lpstr>Οι άκρες του δικτύου: Τελικά συστήματα, δίκτυα πρόσβασης, τηλεπικοινωνιακά κυκλώματα</vt:lpstr>
      <vt:lpstr>Μια πιο προσεκτική ματιά στη δομή του δικτύου</vt:lpstr>
      <vt:lpstr>Δίκτυα Πρόσβασης και Φυσικά Μέσα</vt:lpstr>
      <vt:lpstr>Δίκτυο πρόσβασης: Digital Subscriber Line (DSL) (I)</vt:lpstr>
      <vt:lpstr>Δίκτυο πρόσβασης: Digital Subscriber Line (DSL) (II)</vt:lpstr>
      <vt:lpstr>Παρουσίαση του PowerPoint</vt:lpstr>
      <vt:lpstr>Δίκτυα πρόσβασης οργανισμών</vt:lpstr>
      <vt:lpstr>Παρουσίαση του PowerPoint</vt:lpstr>
      <vt:lpstr>Παρουσίαση του PowerPoint</vt:lpstr>
      <vt:lpstr>Παρουσίαση του PowerPoint</vt:lpstr>
      <vt:lpstr>Δίκτυα Ασύρματης Πρόσβασης</vt:lpstr>
      <vt:lpstr>Κόμβος (Host): Τρόπος αποστολής πακέτων δεδομένων (packets of data)</vt:lpstr>
      <vt:lpstr>Φυσικά Μέσα (Physical Media)</vt:lpstr>
      <vt:lpstr>Φυσικά μέσα: ομοαξονικό καλώδιο, οπτική ίνα</vt:lpstr>
      <vt:lpstr>Ασύρματες Συνδέσεις</vt:lpstr>
      <vt:lpstr>Παρουσίαση του PowerPoint</vt:lpstr>
      <vt:lpstr>Ο πυρήνας του δικτύου: Μεταγωγή Πακέτου, Δομή του Διαδικτύου</vt:lpstr>
      <vt:lpstr>Ο πυρήνας του δικτύου</vt:lpstr>
      <vt:lpstr>Αποθήκευση και Προώθηση (Store and Forward)</vt:lpstr>
      <vt:lpstr>Μεταγωγή Πακέτου: Κατάτμηση Δεδομένων</vt:lpstr>
      <vt:lpstr>Μεταγωγή πακέτου: καθυστέρηση σε ουρές, απώλειες</vt:lpstr>
      <vt:lpstr>Δύο βασικές λειτουργίες στον πυρήνα του δικτύου</vt:lpstr>
      <vt:lpstr>Μεταγωγή Πακέτου</vt:lpstr>
      <vt:lpstr>Εναλλακτική μετάδοση: μεταγωγή κυκλώματος (Ι)</vt:lpstr>
      <vt:lpstr>Εναλλακτική μετάδοση: μεταγωγή κυκλώματος (ΙΙ)</vt:lpstr>
      <vt:lpstr>Μεταγωγή Κυκλώματος: FDM και TDM</vt:lpstr>
      <vt:lpstr>Πολύπλεξη Διαχωρισμού Συχνότητας (Frequency Division Multiplexing – FDM)</vt:lpstr>
      <vt:lpstr>Πολύπλεξη Διαχωρισμού Χρόνου (Time Division Multiplexing – TDM)</vt:lpstr>
      <vt:lpstr>Πολύπλεξη Διαχωρισμού Μήκους Κύματος (Wavelength Division Multiplexing – WDM)</vt:lpstr>
      <vt:lpstr>Μεταγωγή Κυκλώματος εναντίον Μεταγωγής Πακέτου</vt:lpstr>
      <vt:lpstr>Μεταγωγή Κυκλώματος εναντίον Μεταγωγής Πακέτου</vt:lpstr>
      <vt:lpstr>Παρουσίαση του PowerPoint</vt:lpstr>
      <vt:lpstr>Παρουσίαση του PowerPoint</vt:lpstr>
      <vt:lpstr>Παρουσίαση του PowerPoint</vt:lpstr>
      <vt:lpstr>Δομή του Internet: δίκτυο των δικτύων (IV)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Tier-1 ISP: π.χ., Sprint</vt:lpstr>
      <vt:lpstr>ΕΔΕΤ: Το ελληνικό ακαδημαϊκό Internet</vt:lpstr>
      <vt:lpstr>GEANT: Το ευρωπαϊκό ακαδημαϊκό Internet</vt:lpstr>
      <vt:lpstr>Οι παγκόσμιες διασυνδέσεις του GEANT</vt:lpstr>
      <vt:lpstr>Παρένθεση: Δίκτυα εικονικού κυκλώματος (Virtual circuit networks)</vt:lpstr>
      <vt:lpstr>Εικονικό Κύκλωμα (Virtual Circuit)</vt:lpstr>
      <vt:lpstr>Εικονικό Κύκλωμα (συνέχεια)</vt:lpstr>
      <vt:lpstr>Εικονικά Κυκλώματα και Μεταγωγή Πακέτου</vt:lpstr>
      <vt:lpstr>Τρόποι Προώθησης Πακέτων σε Δίκτυα Μεταγωγής Πακέτου</vt:lpstr>
      <vt:lpstr>Ταξινόμηση των δικτύων</vt:lpstr>
      <vt:lpstr>Καθυστερήσεις και απώλειες στα δίκτυα δεδομένων</vt:lpstr>
      <vt:lpstr>Ταχύτητα Διάδοσης και Ταχύτητα Μετάδοσης</vt:lpstr>
      <vt:lpstr>Γιατί υπάρχουν απώλειες και καθυστερήσεις;</vt:lpstr>
      <vt:lpstr>Τέσσερις λόγοι για την καθυστέρηση των πακέτων</vt:lpstr>
      <vt:lpstr>Καθυστέρηση σε δίκτυα μεταγωγής πακέτου</vt:lpstr>
      <vt:lpstr>Παράδειγμα: Καραβάνι Αυτοκινήτων</vt:lpstr>
      <vt:lpstr>Καραβάνι Αυτοκινήτων (συνέχεια)</vt:lpstr>
      <vt:lpstr>Καθυστέρηση ανά Κόμβο (nodal delay)</vt:lpstr>
      <vt:lpstr>Καθυστέρηση Αναμονής Σε Ουρές (Queueing)</vt:lpstr>
      <vt:lpstr>Η Μεταγωγή Πακέτου: πλεονεκτήματα και μειονεκτήματα</vt:lpstr>
      <vt:lpstr>“Πραγματικές” καθυστερήσεις και διαδρομές στο Internet (Ι)</vt:lpstr>
      <vt:lpstr>Παρουσίαση του PowerPoint</vt:lpstr>
      <vt:lpstr>Απώλειες πακέτων</vt:lpstr>
      <vt:lpstr>Throughput</vt:lpstr>
      <vt:lpstr>Throughput (περισσότερα)</vt:lpstr>
      <vt:lpstr>Throughput: Το σενάριο του Internet</vt:lpstr>
      <vt:lpstr>Παρένθεση: Μετάδοση δεδομένων και μεταγωγή κυκλώματος</vt:lpstr>
      <vt:lpstr>Παράδειγμα: Χρόνος Μετάδοσης Δεδομένων και FDM</vt:lpstr>
      <vt:lpstr>Παράδειγμα: Χρόνος Μετάδοσης Αρχείου και TDM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</dc:title>
  <dc:subject>Τμήμα Πληροφορικής &amp; Τεχνολογίας Υπολογιστών - Δίκ. Κεφ. 1</dc:subject>
  <dc:creator>Πέτρος Λάμψας</dc:creator>
  <dc:description>Διαφάνειες για το Κεφάλαιο: Εισαγωγή</dc:description>
  <cp:lastModifiedBy>Petros Lampsas</cp:lastModifiedBy>
  <cp:revision>522</cp:revision>
  <cp:lastPrinted>1998-06-20T09:23:18Z</cp:lastPrinted>
  <dcterms:created xsi:type="dcterms:W3CDTF">1997-04-08T11:50:57Z</dcterms:created>
  <dcterms:modified xsi:type="dcterms:W3CDTF">2015-03-13T11:12:10Z</dcterms:modified>
</cp:coreProperties>
</file>