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91" r:id="rId31"/>
    <p:sldId id="292" r:id="rId32"/>
    <p:sldId id="293"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0D2D6C-36C9-4880-875A-C1CA44A604F2}"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0586-4611-4E9D-9C44-88CD3D5C8B86}" type="slidenum">
              <a:rPr lang="en-US" smtClean="0"/>
              <a:t>‹#›</a:t>
            </a:fld>
            <a:endParaRPr lang="en-US"/>
          </a:p>
        </p:txBody>
      </p:sp>
    </p:spTree>
    <p:extLst>
      <p:ext uri="{BB962C8B-B14F-4D97-AF65-F5344CB8AC3E}">
        <p14:creationId xmlns:p14="http://schemas.microsoft.com/office/powerpoint/2010/main" val="3274566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D2D6C-36C9-4880-875A-C1CA44A604F2}"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0586-4611-4E9D-9C44-88CD3D5C8B86}" type="slidenum">
              <a:rPr lang="en-US" smtClean="0"/>
              <a:t>‹#›</a:t>
            </a:fld>
            <a:endParaRPr lang="en-US"/>
          </a:p>
        </p:txBody>
      </p:sp>
    </p:spTree>
    <p:extLst>
      <p:ext uri="{BB962C8B-B14F-4D97-AF65-F5344CB8AC3E}">
        <p14:creationId xmlns:p14="http://schemas.microsoft.com/office/powerpoint/2010/main" val="1608366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D2D6C-36C9-4880-875A-C1CA44A604F2}"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0586-4611-4E9D-9C44-88CD3D5C8B86}" type="slidenum">
              <a:rPr lang="en-US" smtClean="0"/>
              <a:t>‹#›</a:t>
            </a:fld>
            <a:endParaRPr lang="en-US"/>
          </a:p>
        </p:txBody>
      </p:sp>
    </p:spTree>
    <p:extLst>
      <p:ext uri="{BB962C8B-B14F-4D97-AF65-F5344CB8AC3E}">
        <p14:creationId xmlns:p14="http://schemas.microsoft.com/office/powerpoint/2010/main" val="293427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D2D6C-36C9-4880-875A-C1CA44A604F2}"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0586-4611-4E9D-9C44-88CD3D5C8B86}" type="slidenum">
              <a:rPr lang="en-US" smtClean="0"/>
              <a:t>‹#›</a:t>
            </a:fld>
            <a:endParaRPr lang="en-US"/>
          </a:p>
        </p:txBody>
      </p:sp>
    </p:spTree>
    <p:extLst>
      <p:ext uri="{BB962C8B-B14F-4D97-AF65-F5344CB8AC3E}">
        <p14:creationId xmlns:p14="http://schemas.microsoft.com/office/powerpoint/2010/main" val="104226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D2D6C-36C9-4880-875A-C1CA44A604F2}"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0586-4611-4E9D-9C44-88CD3D5C8B86}" type="slidenum">
              <a:rPr lang="en-US" smtClean="0"/>
              <a:t>‹#›</a:t>
            </a:fld>
            <a:endParaRPr lang="en-US"/>
          </a:p>
        </p:txBody>
      </p:sp>
    </p:spTree>
    <p:extLst>
      <p:ext uri="{BB962C8B-B14F-4D97-AF65-F5344CB8AC3E}">
        <p14:creationId xmlns:p14="http://schemas.microsoft.com/office/powerpoint/2010/main" val="161103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0D2D6C-36C9-4880-875A-C1CA44A604F2}"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50586-4611-4E9D-9C44-88CD3D5C8B86}" type="slidenum">
              <a:rPr lang="en-US" smtClean="0"/>
              <a:t>‹#›</a:t>
            </a:fld>
            <a:endParaRPr lang="en-US"/>
          </a:p>
        </p:txBody>
      </p:sp>
    </p:spTree>
    <p:extLst>
      <p:ext uri="{BB962C8B-B14F-4D97-AF65-F5344CB8AC3E}">
        <p14:creationId xmlns:p14="http://schemas.microsoft.com/office/powerpoint/2010/main" val="83107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0D2D6C-36C9-4880-875A-C1CA44A604F2}" type="datetimeFigureOut">
              <a:rPr lang="en-US" smtClean="0"/>
              <a:t>5/15/2015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150586-4611-4E9D-9C44-88CD3D5C8B86}" type="slidenum">
              <a:rPr lang="en-US" smtClean="0"/>
              <a:t>‹#›</a:t>
            </a:fld>
            <a:endParaRPr lang="en-US"/>
          </a:p>
        </p:txBody>
      </p:sp>
    </p:spTree>
    <p:extLst>
      <p:ext uri="{BB962C8B-B14F-4D97-AF65-F5344CB8AC3E}">
        <p14:creationId xmlns:p14="http://schemas.microsoft.com/office/powerpoint/2010/main" val="249543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0D2D6C-36C9-4880-875A-C1CA44A604F2}" type="datetimeFigureOut">
              <a:rPr lang="en-US" smtClean="0"/>
              <a:t>5/15/2015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50586-4611-4E9D-9C44-88CD3D5C8B86}" type="slidenum">
              <a:rPr lang="en-US" smtClean="0"/>
              <a:t>‹#›</a:t>
            </a:fld>
            <a:endParaRPr lang="en-US"/>
          </a:p>
        </p:txBody>
      </p:sp>
    </p:spTree>
    <p:extLst>
      <p:ext uri="{BB962C8B-B14F-4D97-AF65-F5344CB8AC3E}">
        <p14:creationId xmlns:p14="http://schemas.microsoft.com/office/powerpoint/2010/main" val="66844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D2D6C-36C9-4880-875A-C1CA44A604F2}" type="datetimeFigureOut">
              <a:rPr lang="en-US" smtClean="0"/>
              <a:t>5/15/2015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50586-4611-4E9D-9C44-88CD3D5C8B86}" type="slidenum">
              <a:rPr lang="en-US" smtClean="0"/>
              <a:t>‹#›</a:t>
            </a:fld>
            <a:endParaRPr lang="en-US"/>
          </a:p>
        </p:txBody>
      </p:sp>
    </p:spTree>
    <p:extLst>
      <p:ext uri="{BB962C8B-B14F-4D97-AF65-F5344CB8AC3E}">
        <p14:creationId xmlns:p14="http://schemas.microsoft.com/office/powerpoint/2010/main" val="981293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D2D6C-36C9-4880-875A-C1CA44A604F2}"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50586-4611-4E9D-9C44-88CD3D5C8B86}" type="slidenum">
              <a:rPr lang="en-US" smtClean="0"/>
              <a:t>‹#›</a:t>
            </a:fld>
            <a:endParaRPr lang="en-US"/>
          </a:p>
        </p:txBody>
      </p:sp>
    </p:spTree>
    <p:extLst>
      <p:ext uri="{BB962C8B-B14F-4D97-AF65-F5344CB8AC3E}">
        <p14:creationId xmlns:p14="http://schemas.microsoft.com/office/powerpoint/2010/main" val="40413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D2D6C-36C9-4880-875A-C1CA44A604F2}"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50586-4611-4E9D-9C44-88CD3D5C8B86}" type="slidenum">
              <a:rPr lang="en-US" smtClean="0"/>
              <a:t>‹#›</a:t>
            </a:fld>
            <a:endParaRPr lang="en-US"/>
          </a:p>
        </p:txBody>
      </p:sp>
    </p:spTree>
    <p:extLst>
      <p:ext uri="{BB962C8B-B14F-4D97-AF65-F5344CB8AC3E}">
        <p14:creationId xmlns:p14="http://schemas.microsoft.com/office/powerpoint/2010/main" val="114640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D2D6C-36C9-4880-875A-C1CA44A604F2}" type="datetimeFigureOut">
              <a:rPr lang="en-US" smtClean="0"/>
              <a:t>5/15/2015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50586-4611-4E9D-9C44-88CD3D5C8B86}" type="slidenum">
              <a:rPr lang="en-US" smtClean="0"/>
              <a:t>‹#›</a:t>
            </a:fld>
            <a:endParaRPr lang="en-US"/>
          </a:p>
        </p:txBody>
      </p:sp>
    </p:spTree>
    <p:extLst>
      <p:ext uri="{BB962C8B-B14F-4D97-AF65-F5344CB8AC3E}">
        <p14:creationId xmlns:p14="http://schemas.microsoft.com/office/powerpoint/2010/main" val="3225801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94611"/>
            <a:ext cx="9144000" cy="1475364"/>
          </a:xfrm>
        </p:spPr>
        <p:txBody>
          <a:bodyPr>
            <a:normAutofit/>
          </a:bodyPr>
          <a:lstStyle/>
          <a:p>
            <a:r>
              <a:rPr lang="el-GR" sz="4400" b="1" dirty="0" smtClean="0">
                <a:latin typeface="+mn-lt"/>
              </a:rPr>
              <a:t>ΕΦΑΡΜΟΓΕΣ ΕΠΙΧΕΙΡΗΣΙΑΚΗΣ ΕΡΕΥΝΑΣ</a:t>
            </a:r>
            <a:endParaRPr lang="en-US" sz="4400" dirty="0">
              <a:latin typeface="+mn-lt"/>
            </a:endParaRPr>
          </a:p>
        </p:txBody>
      </p:sp>
      <p:sp>
        <p:nvSpPr>
          <p:cNvPr id="3" name="Subtitle 2"/>
          <p:cNvSpPr>
            <a:spLocks noGrp="1"/>
          </p:cNvSpPr>
          <p:nvPr>
            <p:ph type="subTitle" idx="1"/>
          </p:nvPr>
        </p:nvSpPr>
        <p:spPr/>
        <p:txBody>
          <a:bodyPr>
            <a:normAutofit lnSpcReduction="10000"/>
          </a:bodyPr>
          <a:lstStyle/>
          <a:p>
            <a:r>
              <a:rPr lang="el-GR" sz="2600" b="1" dirty="0" smtClean="0"/>
              <a:t>Ενότητα 1:</a:t>
            </a:r>
            <a:r>
              <a:rPr lang="en-US" sz="2600" smtClean="0"/>
              <a:t> </a:t>
            </a:r>
            <a:r>
              <a:rPr lang="en-US" sz="2600" smtClean="0"/>
              <a:t>Introduction</a:t>
            </a:r>
            <a:endParaRPr lang="en-US" sz="2600" dirty="0" smtClean="0"/>
          </a:p>
          <a:p>
            <a:endParaRPr lang="en-US" sz="1800" dirty="0" smtClean="0"/>
          </a:p>
          <a:p>
            <a:r>
              <a:rPr lang="el-GR" dirty="0" smtClean="0"/>
              <a:t>Γεώργιος Κ.Δ. Σαχαρίδης</a:t>
            </a:r>
          </a:p>
          <a:p>
            <a:r>
              <a:rPr lang="el-GR" dirty="0" smtClean="0"/>
              <a:t>Τμήμα Μηχανολόγων Μηχανικών</a:t>
            </a:r>
          </a:p>
          <a:p>
            <a:endParaRPr lang="en-US" dirty="0"/>
          </a:p>
        </p:txBody>
      </p:sp>
      <p:grpSp>
        <p:nvGrpSpPr>
          <p:cNvPr id="4" name="Group 3" descr="Λογότυπο του Πανεπιστημίου Θεσσαλίας και του προγράμματος &quot;Ανοικτά Ακαδημαϊκά Μαθήματα&quot;"/>
          <p:cNvGrpSpPr/>
          <p:nvPr/>
        </p:nvGrpSpPr>
        <p:grpSpPr>
          <a:xfrm>
            <a:off x="1524000" y="118052"/>
            <a:ext cx="7990656" cy="1303321"/>
            <a:chOff x="467544" y="468279"/>
            <a:chExt cx="7990656" cy="1303321"/>
          </a:xfrm>
        </p:grpSpPr>
        <p:grpSp>
          <p:nvGrpSpPr>
            <p:cNvPr id="5" name="Group 4"/>
            <p:cNvGrpSpPr/>
            <p:nvPr/>
          </p:nvGrpSpPr>
          <p:grpSpPr>
            <a:xfrm>
              <a:off x="467544" y="520290"/>
              <a:ext cx="3960440" cy="1224136"/>
              <a:chOff x="395536" y="520290"/>
              <a:chExt cx="3960440" cy="1224136"/>
            </a:xfrm>
          </p:grpSpPr>
          <p:sp>
            <p:nvSpPr>
              <p:cNvPr id="7" name="TextBox 6"/>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pic>
            <p:nvPicPr>
              <p:cNvPr id="8" name="Picture 8" descr="Λογότυπο Πανεπιστημίου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descr="Λογότυποι του πρόγραμματος &quot;Ανοικτά Ακαδημαϊκά Μαθήματα&quot;"/>
            <p:cNvPicPr>
              <a:picLocks noChangeAspect="1"/>
            </p:cNvPicPr>
            <p:nvPr/>
          </p:nvPicPr>
          <p:blipFill>
            <a:blip r:embed="rId3"/>
            <a:stretch>
              <a:fillRect/>
            </a:stretch>
          </p:blipFill>
          <p:spPr>
            <a:xfrm>
              <a:off x="6489226" y="468279"/>
              <a:ext cx="1968974" cy="1303321"/>
            </a:xfrm>
            <a:prstGeom prst="rect">
              <a:avLst/>
            </a:prstGeom>
          </p:spPr>
        </p:pic>
      </p:grpSp>
      <p:pic>
        <p:nvPicPr>
          <p:cNvPr id="9" name="Picture 2" descr="Λογότυπο Άδειας Χρήσης Creative Commons - Μη Εμπορική Χρήση - Παρόμοια Διανομ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827607"/>
            <a:ext cx="15843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6357711" y="5591690"/>
            <a:ext cx="4310289" cy="1025873"/>
          </a:xfrm>
          <a:prstGeom prst="rect">
            <a:avLst/>
          </a:prstGeom>
          <a:noFill/>
          <a:ln w="12700">
            <a:solidFill>
              <a:schemeClr val="accent1"/>
            </a:solidFill>
          </a:ln>
        </p:spPr>
      </p:pic>
    </p:spTree>
    <p:extLst>
      <p:ext uri="{BB962C8B-B14F-4D97-AF65-F5344CB8AC3E}">
        <p14:creationId xmlns:p14="http://schemas.microsoft.com/office/powerpoint/2010/main" val="3742712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Βελτιστοποίηση</a:t>
            </a:r>
            <a:endParaRPr lang="en-US" dirty="0">
              <a:latin typeface="+mn-lt"/>
            </a:endParaRPr>
          </a:p>
        </p:txBody>
      </p:sp>
      <p:sp>
        <p:nvSpPr>
          <p:cNvPr id="3" name="Content Placeholder 2"/>
          <p:cNvSpPr>
            <a:spLocks noGrp="1"/>
          </p:cNvSpPr>
          <p:nvPr>
            <p:ph idx="1"/>
          </p:nvPr>
        </p:nvSpPr>
        <p:spPr/>
        <p:txBody>
          <a:bodyPr/>
          <a:lstStyle/>
          <a:p>
            <a:pPr algn="just"/>
            <a:r>
              <a:rPr lang="el-GR" sz="3200" dirty="0" smtClean="0"/>
              <a:t>Μέσω των μεταβλητών αυτών είμαστε σε θέση να εκφράσουμε τους πραγματικούς λογικούς περιορισμούς του προβλήματος μετατρέποντάς τους σε αντίστοιχους μαθηματικούς περιορισμούς (constraints). </a:t>
            </a:r>
          </a:p>
          <a:p>
            <a:pPr algn="just"/>
            <a:r>
              <a:rPr lang="el-GR" sz="3200" dirty="0" smtClean="0"/>
              <a:t>Παράλληλα, διαμορφώνουμε και την αντικειμενική συνάρτηση (objective function) που εκφράζει το μέγεθος απόδοσης (performance measure) το οποίο θέλουμε να βελτιστοποιήσουμε (π.χ. κόστος, κέρδος, κτλ.).</a:t>
            </a:r>
            <a:endParaRPr lang="en-US" sz="3200" dirty="0" smtClean="0"/>
          </a:p>
          <a:p>
            <a:endParaRPr lang="en-US" dirty="0"/>
          </a:p>
        </p:txBody>
      </p:sp>
    </p:spTree>
    <p:extLst>
      <p:ext uri="{BB962C8B-B14F-4D97-AF65-F5344CB8AC3E}">
        <p14:creationId xmlns:p14="http://schemas.microsoft.com/office/powerpoint/2010/main" val="1081477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Βελτιστοποίηση</a:t>
            </a:r>
            <a:endParaRPr lang="en-US" dirty="0">
              <a:latin typeface="+mn-lt"/>
            </a:endParaRPr>
          </a:p>
        </p:txBody>
      </p:sp>
      <p:sp>
        <p:nvSpPr>
          <p:cNvPr id="3" name="Content Placeholder 2"/>
          <p:cNvSpPr>
            <a:spLocks noGrp="1"/>
          </p:cNvSpPr>
          <p:nvPr>
            <p:ph idx="1"/>
          </p:nvPr>
        </p:nvSpPr>
        <p:spPr>
          <a:xfrm>
            <a:off x="838200" y="1513897"/>
            <a:ext cx="10515600" cy="5240193"/>
          </a:xfrm>
        </p:spPr>
        <p:txBody>
          <a:bodyPr>
            <a:normAutofit fontScale="47500" lnSpcReduction="20000"/>
          </a:bodyPr>
          <a:lstStyle/>
          <a:p>
            <a:pPr algn="just"/>
            <a:r>
              <a:rPr lang="el-GR" sz="6700" dirty="0" smtClean="0"/>
              <a:t>Το σύνολο των περιορισμών του προβλήματος ορίζει ένα σύνολο λύσεων (region), το οποίο ονομάζεται εφικτό (feasible). Με αυτό τον τρόπο, προκύπτει ένα σύστημα ανισοτήτων/εξισώσεων με αγνώστους τις μεταβλητές απόφασης. Ονομάζουμε λύση του προβλήματος το συνδυασμό δύο βασικών συστατικών: τιμές για όλες τις μεταβλητές απόφασης και αντίστοιχη τιμή της αντικειμενικής συνάρτησης. </a:t>
            </a:r>
          </a:p>
          <a:p>
            <a:pPr algn="just"/>
            <a:r>
              <a:rPr lang="el-GR" sz="6700" dirty="0" smtClean="0"/>
              <a:t>Μία λύση ονομάζεται εφικτή όταν ικανοποιεί όλους τους περιορισμούς του προβλήματος και μη εφικτή όταν παραβιάζει έστω και έναν από αυτούς. Το σύνολο όλων των εφικτών λύσεων του προβλήματος μπορεί να είναι κενό, ή να έχει μία (μοναδική) ή περισσότερες (ακόμα και άπειρες) λύσεις. </a:t>
            </a:r>
          </a:p>
          <a:p>
            <a:endParaRPr lang="en-US" dirty="0"/>
          </a:p>
        </p:txBody>
      </p:sp>
    </p:spTree>
    <p:extLst>
      <p:ext uri="{BB962C8B-B14F-4D97-AF65-F5344CB8AC3E}">
        <p14:creationId xmlns:p14="http://schemas.microsoft.com/office/powerpoint/2010/main" val="4008466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4343"/>
            <a:ext cx="10515600" cy="1325563"/>
          </a:xfrm>
        </p:spPr>
        <p:txBody>
          <a:bodyPr/>
          <a:lstStyle/>
          <a:p>
            <a:r>
              <a:rPr lang="el-GR" b="1" dirty="0" smtClean="0">
                <a:latin typeface="+mn-lt"/>
              </a:rPr>
              <a:t>Βελτιστοποίηση</a:t>
            </a:r>
            <a:endParaRPr lang="en-US" dirty="0">
              <a:latin typeface="+mn-lt"/>
            </a:endParaRPr>
          </a:p>
        </p:txBody>
      </p:sp>
      <p:sp>
        <p:nvSpPr>
          <p:cNvPr id="3" name="Content Placeholder 2"/>
          <p:cNvSpPr>
            <a:spLocks noGrp="1"/>
          </p:cNvSpPr>
          <p:nvPr>
            <p:ph idx="1"/>
          </p:nvPr>
        </p:nvSpPr>
        <p:spPr>
          <a:xfrm>
            <a:off x="838200" y="1420380"/>
            <a:ext cx="10515600" cy="5209020"/>
          </a:xfrm>
        </p:spPr>
        <p:txBody>
          <a:bodyPr>
            <a:noAutofit/>
          </a:bodyPr>
          <a:lstStyle/>
          <a:p>
            <a:pPr algn="just"/>
            <a:r>
              <a:rPr lang="el-GR" sz="3200" dirty="0" smtClean="0"/>
              <a:t>Σε περίπτωση που το σύνολο αυτό είναι κενό, η διαδικασία βελτιστοποίησης τερματίζει χωρίς επιτυχές αποτέλεσμα, αφού δεν υπάρχει λύση που να ικανοποιεί τους περιορισμούς. Σε αντίθετη περίπτωση, μεταξύ όλων των εφικτών λύσεων θα πρέπει να επιλεγεί εκείνη που βελτιστοποιεί την τιμή της αντικειμενικής συνάρτησης. Μια τέτοια λύση ονομάζεται </a:t>
            </a:r>
            <a:r>
              <a:rPr lang="el-GR" sz="3200" b="1" dirty="0" smtClean="0"/>
              <a:t>βέλτιστη</a:t>
            </a:r>
            <a:r>
              <a:rPr lang="el-GR" sz="3200" dirty="0" smtClean="0"/>
              <a:t> (</a:t>
            </a:r>
            <a:r>
              <a:rPr lang="en-US" sz="3200" dirty="0" smtClean="0"/>
              <a:t>optimal</a:t>
            </a:r>
            <a:r>
              <a:rPr lang="el-GR" sz="3200" dirty="0" smtClean="0"/>
              <a:t>) και δεν είναι απαραίτητα μοναδική. </a:t>
            </a:r>
          </a:p>
          <a:p>
            <a:pPr algn="just"/>
            <a:r>
              <a:rPr lang="el-GR" sz="3200" dirty="0" smtClean="0"/>
              <a:t>Αυτή η διαδικασία λοιπόν, κατά την οποία αναζητούμε την καλύτερη (με βάση κάποιο προδηλωμένο μέγεθος απόδοσης) μεταξύ ενός συνόλου εφικτών λύσεων, ονομάζεται βελτιστοποίηση.</a:t>
            </a:r>
            <a:endParaRPr lang="en-US" sz="3200" dirty="0"/>
          </a:p>
        </p:txBody>
      </p:sp>
    </p:spTree>
    <p:extLst>
      <p:ext uri="{BB962C8B-B14F-4D97-AF65-F5344CB8AC3E}">
        <p14:creationId xmlns:p14="http://schemas.microsoft.com/office/powerpoint/2010/main" val="869700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97"/>
            <a:ext cx="10515600" cy="1325563"/>
          </a:xfrm>
        </p:spPr>
        <p:txBody>
          <a:bodyPr/>
          <a:lstStyle/>
          <a:p>
            <a:r>
              <a:rPr lang="el-GR" b="1" dirty="0" smtClean="0">
                <a:latin typeface="+mn-lt"/>
              </a:rPr>
              <a:t>Προγραμματισμός</a:t>
            </a:r>
            <a:endParaRPr lang="en-US" dirty="0">
              <a:latin typeface="+mn-lt"/>
            </a:endParaRPr>
          </a:p>
        </p:txBody>
      </p:sp>
      <p:sp>
        <p:nvSpPr>
          <p:cNvPr id="3" name="Content Placeholder 2"/>
          <p:cNvSpPr>
            <a:spLocks noGrp="1"/>
          </p:cNvSpPr>
          <p:nvPr>
            <p:ph idx="1"/>
          </p:nvPr>
        </p:nvSpPr>
        <p:spPr>
          <a:xfrm>
            <a:off x="838200" y="1534679"/>
            <a:ext cx="10515600" cy="4351338"/>
          </a:xfrm>
        </p:spPr>
        <p:txBody>
          <a:bodyPr>
            <a:normAutofit/>
          </a:bodyPr>
          <a:lstStyle/>
          <a:p>
            <a:pPr algn="just"/>
            <a:r>
              <a:rPr lang="el-GR" sz="3200" dirty="0" smtClean="0"/>
              <a:t>Συχνά, αντί του όρου βελτιστοποίηση χρησιμοποιείται ο όρος </a:t>
            </a:r>
            <a:r>
              <a:rPr lang="el-GR" sz="3200" b="1" dirty="0" smtClean="0"/>
              <a:t>προγραμματισμός</a:t>
            </a:r>
            <a:r>
              <a:rPr lang="el-GR" sz="3200" dirty="0" smtClean="0"/>
              <a:t> (programming). </a:t>
            </a:r>
          </a:p>
          <a:p>
            <a:pPr algn="just"/>
            <a:r>
              <a:rPr lang="el-GR" sz="3200" dirty="0" smtClean="0"/>
              <a:t>Ο όρος αυτός δεν έχει καμία σχέση με τον γνωστό προγραμματισμό ηλεκτρονικών υπολογιστών, αλλά χρησιμοποιείται ως συνώνυμο της λέξης σχεδιασμός (planning).</a:t>
            </a:r>
          </a:p>
          <a:p>
            <a:endParaRPr lang="en-US" dirty="0"/>
          </a:p>
        </p:txBody>
      </p:sp>
    </p:spTree>
    <p:extLst>
      <p:ext uri="{BB962C8B-B14F-4D97-AF65-F5344CB8AC3E}">
        <p14:creationId xmlns:p14="http://schemas.microsoft.com/office/powerpoint/2010/main" val="1875695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Προγραμματισμός</a:t>
            </a:r>
            <a:endParaRPr lang="en-US" dirty="0">
              <a:latin typeface="+mn-lt"/>
            </a:endParaRPr>
          </a:p>
        </p:txBody>
      </p:sp>
      <p:sp>
        <p:nvSpPr>
          <p:cNvPr id="3" name="Content Placeholder 2"/>
          <p:cNvSpPr>
            <a:spLocks noGrp="1"/>
          </p:cNvSpPr>
          <p:nvPr>
            <p:ph idx="1"/>
          </p:nvPr>
        </p:nvSpPr>
        <p:spPr/>
        <p:txBody>
          <a:bodyPr/>
          <a:lstStyle/>
          <a:p>
            <a:r>
              <a:rPr lang="el-GR" sz="3200" dirty="0" smtClean="0"/>
              <a:t>Προγραμματισμός είναι η κατάστρωση ενός σχεδίου λήψης αποφάσεων προς την επίτευξη ενός βέλτιστου αποτελέσματος, το οποίο είναι το καλύτερο δυνατό μεταξύ όλων των εναλλακτικών επιλογών που υπάρχουν. </a:t>
            </a:r>
          </a:p>
          <a:p>
            <a:r>
              <a:rPr lang="el-GR" sz="3200" dirty="0" smtClean="0"/>
              <a:t>Γι'αυτό το λόγο, η βελτιστοποίηση μπορεί να εκληφθεί και ως μία διαδικασία εύρεσης και λήψης βέλτιστων αποφάσεων (decision making).</a:t>
            </a:r>
            <a:endParaRPr lang="en-US" sz="3200" dirty="0" smtClean="0"/>
          </a:p>
          <a:p>
            <a:endParaRPr lang="en-US" dirty="0"/>
          </a:p>
        </p:txBody>
      </p:sp>
    </p:spTree>
    <p:extLst>
      <p:ext uri="{BB962C8B-B14F-4D97-AF65-F5344CB8AC3E}">
        <p14:creationId xmlns:p14="http://schemas.microsoft.com/office/powerpoint/2010/main" val="2190453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Μαθηματικός Προγραμματισμός</a:t>
            </a:r>
            <a:endParaRPr lang="en-US" b="1" dirty="0">
              <a:latin typeface="+mn-lt"/>
            </a:endParaRPr>
          </a:p>
        </p:txBody>
      </p:sp>
      <p:sp>
        <p:nvSpPr>
          <p:cNvPr id="3" name="Content Placeholder 2"/>
          <p:cNvSpPr>
            <a:spLocks noGrp="1"/>
          </p:cNvSpPr>
          <p:nvPr>
            <p:ph idx="1"/>
          </p:nvPr>
        </p:nvSpPr>
        <p:spPr>
          <a:xfrm>
            <a:off x="838200" y="1825625"/>
            <a:ext cx="10515600" cy="4886902"/>
          </a:xfrm>
        </p:spPr>
        <p:txBody>
          <a:bodyPr>
            <a:normAutofit fontScale="92500" lnSpcReduction="10000"/>
          </a:bodyPr>
          <a:lstStyle/>
          <a:p>
            <a:r>
              <a:rPr lang="el-GR" sz="3500" dirty="0" smtClean="0"/>
              <a:t>Στη μαθηματική γλώσσα, μαθηματικός προγραμματισμός είναι ένα μαθηματικό μοντέλο στο οποίο επιχειρείται η βελτιστοποίηση (μεγιστοποίηση ή ελαχιστοποίηση) μιας ή περισσοτέρων γραμμικών ή μη-γραμμικών συναρτήσεων (κριτήρια βελτιστοποίησης) αγνώστων πραγματικών μεταβλητών των οποίων το πεδίο τιμών οριοθετείται έμμεσα από γραμμικούς ή μη-γραμμικούς περιορισμούς (ανισοεξισώσεις) συναρτήσεις των μεταβλητών αυτών. Οι άγνωστες μεταβλητές προσδιορίζουν (μοντελοποιούν) το αντικείμενο απόφασης του προβλήματος και ονομάζονται για το σκοπό αυτό</a:t>
            </a:r>
            <a:r>
              <a:rPr lang="el-GR" sz="3500" b="1" dirty="0" smtClean="0"/>
              <a:t> μεταβλητές απόφασης</a:t>
            </a:r>
            <a:r>
              <a:rPr lang="el-GR" sz="3500" dirty="0" smtClean="0"/>
              <a:t>.</a:t>
            </a:r>
          </a:p>
          <a:p>
            <a:endParaRPr lang="en-US" dirty="0"/>
          </a:p>
        </p:txBody>
      </p:sp>
    </p:spTree>
    <p:extLst>
      <p:ext uri="{BB962C8B-B14F-4D97-AF65-F5344CB8AC3E}">
        <p14:creationId xmlns:p14="http://schemas.microsoft.com/office/powerpoint/2010/main" val="190643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Μαθηματικός Προγραμματισμός</a:t>
            </a:r>
            <a:endParaRPr lang="en-US" dirty="0">
              <a:latin typeface="+mn-lt"/>
            </a:endParaRPr>
          </a:p>
        </p:txBody>
      </p:sp>
      <p:sp>
        <p:nvSpPr>
          <p:cNvPr id="3" name="Content Placeholder 2"/>
          <p:cNvSpPr>
            <a:spLocks noGrp="1"/>
          </p:cNvSpPr>
          <p:nvPr>
            <p:ph idx="1"/>
          </p:nvPr>
        </p:nvSpPr>
        <p:spPr/>
        <p:txBody>
          <a:bodyPr/>
          <a:lstStyle/>
          <a:p>
            <a:r>
              <a:rPr lang="el-GR" sz="3200" dirty="0" smtClean="0"/>
              <a:t>Ο μαθηματικός προγραμματισμός χρησιμοποιείται από τους επιχειρησιακούς ερευνητές ή τους αναλυτές προβλημάτων απόφασης για την</a:t>
            </a:r>
            <a:r>
              <a:rPr lang="el-GR" sz="3200" b="1" dirty="0" smtClean="0"/>
              <a:t> προσέγγιση προβλημάτων κατανομής περιορισμένων πόρων ή μέσων σε εναλλακτικές και ανταγωνιστικές μεταξύ τους δραστηριότητες κατά τον καλύτερο δυνατό τρόπο.</a:t>
            </a:r>
            <a:endParaRPr lang="en-US" sz="3200" dirty="0" smtClean="0"/>
          </a:p>
          <a:p>
            <a:endParaRPr lang="en-US" dirty="0"/>
          </a:p>
        </p:txBody>
      </p:sp>
    </p:spTree>
    <p:extLst>
      <p:ext uri="{BB962C8B-B14F-4D97-AF65-F5344CB8AC3E}">
        <p14:creationId xmlns:p14="http://schemas.microsoft.com/office/powerpoint/2010/main" val="675263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70"/>
            <a:ext cx="10515600" cy="1325563"/>
          </a:xfrm>
        </p:spPr>
        <p:txBody>
          <a:bodyPr/>
          <a:lstStyle/>
          <a:p>
            <a:r>
              <a:rPr lang="el-GR" b="1" dirty="0" smtClean="0">
                <a:latin typeface="+mn-lt"/>
              </a:rPr>
              <a:t>Συνεχή και Διακριτά Προβλήματα</a:t>
            </a:r>
            <a:endParaRPr lang="en-US" b="1" dirty="0">
              <a:latin typeface="+mn-lt"/>
            </a:endParaRPr>
          </a:p>
        </p:txBody>
      </p:sp>
      <p:sp>
        <p:nvSpPr>
          <p:cNvPr id="3" name="Content Placeholder 2"/>
          <p:cNvSpPr>
            <a:spLocks noGrp="1"/>
          </p:cNvSpPr>
          <p:nvPr>
            <p:ph idx="1"/>
          </p:nvPr>
        </p:nvSpPr>
        <p:spPr>
          <a:xfrm>
            <a:off x="834736" y="1513897"/>
            <a:ext cx="10515600" cy="5219412"/>
          </a:xfrm>
        </p:spPr>
        <p:txBody>
          <a:bodyPr>
            <a:normAutofit fontScale="92500" lnSpcReduction="20000"/>
          </a:bodyPr>
          <a:lstStyle/>
          <a:p>
            <a:r>
              <a:rPr lang="el-GR" sz="3500" dirty="0" smtClean="0"/>
              <a:t>Μεταξύ άλλων, τα προβλήματα βελτιστοποίησης μπορούν να ταξινομηθούν σε δύο βασικές κατηγορίες. Στα συνεχή, στα οποία οι μεταβλητές μπορούν να πάρουν μόνο συνεχείς τιμές, και στα διακριτά, στα οποία οι μεταβλητές μπορούν να πάρουν μόνο διακριτές τιμές.</a:t>
            </a:r>
          </a:p>
          <a:p>
            <a:r>
              <a:rPr lang="el-GR" sz="3500" dirty="0" smtClean="0"/>
              <a:t>Στα συνεχή προβλήματα, υπάρχουν συνήθως άπειρες λύσεις και αναζητούμε μία λύση στην οποία οι μεταβλητές απόφασης επιτρέπεται να πάρουν οποιαδήποτε πραγματική τιμή. Στα συνδυαστικά προβλήματα αντίθετα, το σύνολο των λύσεων είναι συνήθως πεπερασμένο (μετρήσιμο, αν και συνήθως πολύ μεγάλο) και αναζητούμε μία λύση στην οποία οι μεταβλητές μπορούν να πάρουν μόνο διακριτές τιμές.</a:t>
            </a:r>
            <a:endParaRPr lang="en-US" sz="3500" dirty="0" smtClean="0"/>
          </a:p>
          <a:p>
            <a:endParaRPr lang="en-US" dirty="0"/>
          </a:p>
        </p:txBody>
      </p:sp>
    </p:spTree>
    <p:extLst>
      <p:ext uri="{BB962C8B-B14F-4D97-AF65-F5344CB8AC3E}">
        <p14:creationId xmlns:p14="http://schemas.microsoft.com/office/powerpoint/2010/main" val="12879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Γραμμικός προγραμματισμός </a:t>
            </a:r>
            <a:endParaRPr lang="en-US" b="1" dirty="0">
              <a:latin typeface="+mn-lt"/>
            </a:endParaRPr>
          </a:p>
        </p:txBody>
      </p:sp>
      <p:sp>
        <p:nvSpPr>
          <p:cNvPr id="3" name="Content Placeholder 2"/>
          <p:cNvSpPr>
            <a:spLocks noGrp="1"/>
          </p:cNvSpPr>
          <p:nvPr>
            <p:ph idx="1"/>
          </p:nvPr>
        </p:nvSpPr>
        <p:spPr/>
        <p:txBody>
          <a:bodyPr/>
          <a:lstStyle/>
          <a:p>
            <a:pPr algn="just"/>
            <a:r>
              <a:rPr lang="el-GR" sz="3200" dirty="0" smtClean="0"/>
              <a:t>Ο </a:t>
            </a:r>
            <a:r>
              <a:rPr lang="el-GR" sz="3200" b="1" dirty="0" smtClean="0"/>
              <a:t>γραμμικός προγραμματισμός</a:t>
            </a:r>
            <a:r>
              <a:rPr lang="el-GR" sz="3200" dirty="0" smtClean="0"/>
              <a:t> (linear programming) περιλαμβάνει όλα τα προβλήματα για τα οποία τόσο η αντικειμενική συνάρτηση όσο και όλοι οι περιορισμοί είναι γραμμικές συναρτήσεις (οι μεταβλητές εμφανίζονται μόνο στην πρώτη δύναμη και δεν υπάρχουν υψηλότερες δυνάμεις, ρίζες, γινόμενα μεταβλητών, κτλ.).</a:t>
            </a:r>
          </a:p>
          <a:p>
            <a:pPr algn="just"/>
            <a:r>
              <a:rPr lang="el-GR" sz="3200" dirty="0" smtClean="0"/>
              <a:t>Όλα τα προβλήματα για τα οποία δεν ισχύει αυτό ανήκουν στα προβλήματα μη γραμμικού προγραμματισμού (nonlinear programming).</a:t>
            </a:r>
            <a:endParaRPr lang="en-US" sz="3200" dirty="0" smtClean="0"/>
          </a:p>
          <a:p>
            <a:endParaRPr lang="en-US" dirty="0"/>
          </a:p>
        </p:txBody>
      </p:sp>
    </p:spTree>
    <p:extLst>
      <p:ext uri="{BB962C8B-B14F-4D97-AF65-F5344CB8AC3E}">
        <p14:creationId xmlns:p14="http://schemas.microsoft.com/office/powerpoint/2010/main" val="1599602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Ακέραιος προγραμματισμός </a:t>
            </a:r>
            <a:endParaRPr lang="en-US" b="1" dirty="0">
              <a:latin typeface="+mn-lt"/>
            </a:endParaRPr>
          </a:p>
        </p:txBody>
      </p:sp>
      <p:sp>
        <p:nvSpPr>
          <p:cNvPr id="3" name="Content Placeholder 2"/>
          <p:cNvSpPr>
            <a:spLocks noGrp="1"/>
          </p:cNvSpPr>
          <p:nvPr>
            <p:ph idx="1"/>
          </p:nvPr>
        </p:nvSpPr>
        <p:spPr/>
        <p:txBody>
          <a:bodyPr/>
          <a:lstStyle/>
          <a:p>
            <a:pPr algn="just"/>
            <a:r>
              <a:rPr lang="el-GR" sz="3200" dirty="0" smtClean="0"/>
              <a:t>Ο </a:t>
            </a:r>
            <a:r>
              <a:rPr lang="el-GR" sz="3200" b="1" dirty="0" smtClean="0"/>
              <a:t>ακέραιος προγραμματισμός </a:t>
            </a:r>
            <a:r>
              <a:rPr lang="el-GR" sz="3200" dirty="0" smtClean="0"/>
              <a:t>(integer programming) περιλαμβάνει όλα τα προβλήματα στα οποία οι μεταβλητές απόφασης μπορούν να πάρουν μόνο ακέραιες τιμές. Ένα πρόβλημα ακέραιου προγραμματισμού μπορεί κατ' επέκταση να είναι γραμμικό ή μη γραμμικό. </a:t>
            </a:r>
          </a:p>
          <a:p>
            <a:pPr algn="just"/>
            <a:r>
              <a:rPr lang="el-GR" sz="3200" dirty="0" smtClean="0"/>
              <a:t>Σε περίπτωση που κάποιες από τις μεταβλητές ενός προβλήματος περιορίζονται σε ακέραιες τιμές και κάποιες όχι, έχουμε ένα πρόβλημα </a:t>
            </a:r>
            <a:r>
              <a:rPr lang="el-GR" sz="3200" b="1" dirty="0" smtClean="0"/>
              <a:t>μεικτού ακέραιου προγραμματισμού </a:t>
            </a:r>
            <a:r>
              <a:rPr lang="el-GR" sz="3200" dirty="0" smtClean="0"/>
              <a:t>(mixed integer programming). </a:t>
            </a:r>
          </a:p>
          <a:p>
            <a:endParaRPr lang="en-US" dirty="0"/>
          </a:p>
        </p:txBody>
      </p:sp>
    </p:spTree>
    <p:extLst>
      <p:ext uri="{BB962C8B-B14F-4D97-AF65-F5344CB8AC3E}">
        <p14:creationId xmlns:p14="http://schemas.microsoft.com/office/powerpoint/2010/main" val="2577443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Outline</a:t>
            </a:r>
            <a:endParaRPr lang="en-US" dirty="0">
              <a:latin typeface="+mn-lt"/>
            </a:endParaRPr>
          </a:p>
        </p:txBody>
      </p:sp>
      <p:sp>
        <p:nvSpPr>
          <p:cNvPr id="3" name="Content Placeholder 2"/>
          <p:cNvSpPr>
            <a:spLocks noGrp="1"/>
          </p:cNvSpPr>
          <p:nvPr>
            <p:ph idx="1"/>
          </p:nvPr>
        </p:nvSpPr>
        <p:spPr/>
        <p:txBody>
          <a:bodyPr>
            <a:noAutofit/>
          </a:bodyPr>
          <a:lstStyle/>
          <a:p>
            <a:r>
              <a:rPr lang="en-US" sz="3200" dirty="0" smtClean="0"/>
              <a:t>Introduction to mathematical programming</a:t>
            </a:r>
          </a:p>
          <a:p>
            <a:r>
              <a:rPr lang="en-US" sz="3200" dirty="0" smtClean="0"/>
              <a:t>Introduction to scheduling</a:t>
            </a:r>
          </a:p>
          <a:p>
            <a:r>
              <a:rPr lang="en-US" sz="3200" dirty="0" smtClean="0"/>
              <a:t>Flow shop optimization</a:t>
            </a:r>
          </a:p>
          <a:p>
            <a:r>
              <a:rPr lang="en-US" sz="3200" dirty="0" smtClean="0"/>
              <a:t>Scheduling of crude oil</a:t>
            </a:r>
          </a:p>
          <a:p>
            <a:r>
              <a:rPr lang="en-US" sz="3200" dirty="0" smtClean="0"/>
              <a:t>Decomposition techniques for the solution of scheduling problems </a:t>
            </a:r>
          </a:p>
          <a:p>
            <a:r>
              <a:rPr lang="en-US" sz="3200" dirty="0" smtClean="0"/>
              <a:t>Cross docking scheduling </a:t>
            </a:r>
          </a:p>
          <a:p>
            <a:r>
              <a:rPr lang="en-US" sz="3200" dirty="0" smtClean="0"/>
              <a:t>Heuristic approaches for the solution of scheduling problems</a:t>
            </a:r>
          </a:p>
          <a:p>
            <a:endParaRPr lang="en-US" sz="3200" dirty="0"/>
          </a:p>
        </p:txBody>
      </p:sp>
    </p:spTree>
    <p:extLst>
      <p:ext uri="{BB962C8B-B14F-4D97-AF65-F5344CB8AC3E}">
        <p14:creationId xmlns:p14="http://schemas.microsoft.com/office/powerpoint/2010/main" val="1166491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Ακέραιος προγραμματισμός </a:t>
            </a:r>
            <a:endParaRPr lang="en-US" b="1" dirty="0">
              <a:latin typeface="+mn-lt"/>
            </a:endParaRPr>
          </a:p>
        </p:txBody>
      </p:sp>
      <p:sp>
        <p:nvSpPr>
          <p:cNvPr id="3" name="Content Placeholder 2"/>
          <p:cNvSpPr>
            <a:spLocks noGrp="1"/>
          </p:cNvSpPr>
          <p:nvPr>
            <p:ph idx="1"/>
          </p:nvPr>
        </p:nvSpPr>
        <p:spPr/>
        <p:txBody>
          <a:bodyPr/>
          <a:lstStyle/>
          <a:p>
            <a:pPr algn="just"/>
            <a:r>
              <a:rPr lang="el-GR" sz="3200" dirty="0" smtClean="0"/>
              <a:t>Όταν όλες περιορίζονται σε ακέραιες τιμές, έχουμε ένα πρόβλημα </a:t>
            </a:r>
            <a:r>
              <a:rPr lang="el-GR" sz="3200" b="1" dirty="0" smtClean="0"/>
              <a:t>αμιγώς ακέραιου προγραμματισμού</a:t>
            </a:r>
            <a:r>
              <a:rPr lang="el-GR" sz="3200" dirty="0" smtClean="0"/>
              <a:t> (pure integer programming). </a:t>
            </a:r>
          </a:p>
          <a:p>
            <a:pPr algn="just"/>
            <a:r>
              <a:rPr lang="el-GR" sz="3200" dirty="0" smtClean="0"/>
              <a:t>Ο </a:t>
            </a:r>
            <a:r>
              <a:rPr lang="el-GR" sz="3200" b="1" dirty="0" smtClean="0"/>
              <a:t>δυαδικός ακέραιος προγραμματισμός</a:t>
            </a:r>
            <a:r>
              <a:rPr lang="el-GR" sz="3200" dirty="0" smtClean="0"/>
              <a:t> (</a:t>
            </a:r>
            <a:r>
              <a:rPr lang="en-US" sz="3200" dirty="0" smtClean="0"/>
              <a:t>binary integer programming</a:t>
            </a:r>
            <a:r>
              <a:rPr lang="el-GR" sz="3200" dirty="0" smtClean="0"/>
              <a:t>) είναι μία ειδική κατηγορία προβλημάτων ακέραιου προγραμματισμού, όπου οι μεταβλητές απόφασης μπορούν να πάρουν μόνο τιμές 0 ή 1.</a:t>
            </a:r>
            <a:endParaRPr lang="en-US" sz="3200" dirty="0" smtClean="0"/>
          </a:p>
          <a:p>
            <a:endParaRPr lang="en-US" dirty="0"/>
          </a:p>
        </p:txBody>
      </p:sp>
    </p:spTree>
    <p:extLst>
      <p:ext uri="{BB962C8B-B14F-4D97-AF65-F5344CB8AC3E}">
        <p14:creationId xmlns:p14="http://schemas.microsoft.com/office/powerpoint/2010/main" val="274665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Τύποι Μαθηματικών Προβλημάτων</a:t>
            </a:r>
            <a:endParaRPr lang="en-US" b="1" dirty="0">
              <a:latin typeface="+mn-lt"/>
            </a:endParaRPr>
          </a:p>
        </p:txBody>
      </p:sp>
      <p:pic>
        <p:nvPicPr>
          <p:cNvPr id="4" name="Picture 2" descr="image3"/>
          <p:cNvPicPr>
            <a:picLocks noChangeAspect="1" noChangeArrowheads="1"/>
          </p:cNvPicPr>
          <p:nvPr/>
        </p:nvPicPr>
        <p:blipFill>
          <a:blip r:embed="rId2"/>
          <a:srcRect/>
          <a:stretch>
            <a:fillRect/>
          </a:stretch>
        </p:blipFill>
        <p:spPr bwMode="auto">
          <a:xfrm>
            <a:off x="2217378" y="1351159"/>
            <a:ext cx="6365513" cy="5334001"/>
          </a:xfrm>
          <a:prstGeom prst="rect">
            <a:avLst/>
          </a:prstGeom>
          <a:noFill/>
          <a:ln w="9525">
            <a:noFill/>
            <a:miter lim="800000"/>
            <a:headEnd/>
            <a:tailEnd/>
          </a:ln>
        </p:spPr>
      </p:pic>
    </p:spTree>
    <p:extLst>
      <p:ext uri="{BB962C8B-B14F-4D97-AF65-F5344CB8AC3E}">
        <p14:creationId xmlns:p14="http://schemas.microsoft.com/office/powerpoint/2010/main" val="1857945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Παραδείγματα- Κριτήρια Απόφασης</a:t>
            </a:r>
            <a:endParaRPr lang="en-US" b="1" dirty="0">
              <a:latin typeface="+mn-lt"/>
            </a:endParaRPr>
          </a:p>
        </p:txBody>
      </p:sp>
      <p:sp>
        <p:nvSpPr>
          <p:cNvPr id="3" name="Content Placeholder 2"/>
          <p:cNvSpPr>
            <a:spLocks noGrp="1"/>
          </p:cNvSpPr>
          <p:nvPr>
            <p:ph idx="1"/>
          </p:nvPr>
        </p:nvSpPr>
        <p:spPr/>
        <p:txBody>
          <a:bodyPr/>
          <a:lstStyle/>
          <a:p>
            <a:pPr>
              <a:buNone/>
            </a:pPr>
            <a:r>
              <a:rPr lang="el-GR" sz="3200" dirty="0" smtClean="0"/>
              <a:t>Προβλήματα απόφασης αυτής της μορφής είναι, π.χ.:</a:t>
            </a:r>
            <a:endParaRPr lang="en-US" sz="3200" dirty="0" smtClean="0"/>
          </a:p>
          <a:p>
            <a:r>
              <a:rPr lang="el-GR" dirty="0" smtClean="0"/>
              <a:t>Η κατανομή εργατικού δυναμικού, </a:t>
            </a:r>
            <a:endParaRPr lang="en-US" dirty="0" smtClean="0"/>
          </a:p>
          <a:p>
            <a:r>
              <a:rPr lang="el-GR" dirty="0" smtClean="0"/>
              <a:t>Η κατανομή τεχνολογικού εξοπλισμού και πρώτων υλών σε διάφορες παραγωγικές διαδικασίες, </a:t>
            </a:r>
            <a:endParaRPr lang="en-US" dirty="0" smtClean="0"/>
          </a:p>
          <a:p>
            <a:r>
              <a:rPr lang="el-GR" dirty="0" smtClean="0"/>
              <a:t>Η κατανομή κεφαλαίου σε διάφορα επενδυτικά προγράμματα, </a:t>
            </a:r>
            <a:endParaRPr lang="en-US" dirty="0" smtClean="0"/>
          </a:p>
          <a:p>
            <a:r>
              <a:rPr lang="el-GR" dirty="0" smtClean="0"/>
              <a:t>Η ανάθεση σε περιορισμένο προσωπικό διαφόρων υπηρεσιών, </a:t>
            </a:r>
            <a:endParaRPr lang="en-US" dirty="0" smtClean="0"/>
          </a:p>
          <a:p>
            <a:r>
              <a:rPr lang="el-GR" dirty="0" smtClean="0"/>
              <a:t>Η κατανομή καλλιεργήσιμης γης σε διάφορες αγροτικές δραστηριότητες, κ.λπ.</a:t>
            </a:r>
          </a:p>
          <a:p>
            <a:endParaRPr lang="en-US" dirty="0"/>
          </a:p>
        </p:txBody>
      </p:sp>
    </p:spTree>
    <p:extLst>
      <p:ext uri="{BB962C8B-B14F-4D97-AF65-F5344CB8AC3E}">
        <p14:creationId xmlns:p14="http://schemas.microsoft.com/office/powerpoint/2010/main" val="2371411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Παραδείγματα- Κριτήρια Απόφασης</a:t>
            </a:r>
            <a:endParaRPr lang="en-US" b="1" dirty="0">
              <a:latin typeface="+mn-lt"/>
            </a:endParaRPr>
          </a:p>
        </p:txBody>
      </p:sp>
      <p:sp>
        <p:nvSpPr>
          <p:cNvPr id="3" name="Content Placeholder 2"/>
          <p:cNvSpPr>
            <a:spLocks noGrp="1"/>
          </p:cNvSpPr>
          <p:nvPr>
            <p:ph idx="1"/>
          </p:nvPr>
        </p:nvSpPr>
        <p:spPr/>
        <p:txBody>
          <a:bodyPr/>
          <a:lstStyle/>
          <a:p>
            <a:pPr>
              <a:buNone/>
            </a:pPr>
            <a:r>
              <a:rPr lang="el-GR" sz="3200" dirty="0" smtClean="0"/>
              <a:t>Το επιδιωκόμενο αποτέλεσμα αυτών των αποφάσεων μπορεί να αφορά:</a:t>
            </a:r>
            <a:endParaRPr lang="en-US" sz="3200" dirty="0" smtClean="0"/>
          </a:p>
          <a:p>
            <a:r>
              <a:rPr lang="el-GR" dirty="0" smtClean="0"/>
              <a:t>Τη μεγιστοποίηση του συνολικού κέρδους από πωλήσεις, </a:t>
            </a:r>
            <a:endParaRPr lang="en-US" dirty="0" smtClean="0"/>
          </a:p>
          <a:p>
            <a:r>
              <a:rPr lang="el-GR" dirty="0" smtClean="0"/>
              <a:t>Την ελαχιστοποίηση του συνολικού κόστους παραγωγής, </a:t>
            </a:r>
            <a:endParaRPr lang="en-US" dirty="0" smtClean="0"/>
          </a:p>
          <a:p>
            <a:r>
              <a:rPr lang="el-GR" dirty="0" smtClean="0"/>
              <a:t>Τη μεγιστοποίηση της απασχόλησης, </a:t>
            </a:r>
            <a:endParaRPr lang="en-US" dirty="0" smtClean="0"/>
          </a:p>
          <a:p>
            <a:r>
              <a:rPr lang="el-GR" dirty="0" smtClean="0"/>
              <a:t>Την ελαχιστοποίηση των αρνητικών επιπτώσεων στο περιβάλλον, κ.λπ.</a:t>
            </a:r>
            <a:endParaRPr lang="en-US" dirty="0" smtClean="0"/>
          </a:p>
          <a:p>
            <a:endParaRPr lang="en-US" dirty="0"/>
          </a:p>
        </p:txBody>
      </p:sp>
    </p:spTree>
    <p:extLst>
      <p:ext uri="{BB962C8B-B14F-4D97-AF65-F5344CB8AC3E}">
        <p14:creationId xmlns:p14="http://schemas.microsoft.com/office/powerpoint/2010/main" val="2853608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Γενικές Αρχές Μοντελοποίησης</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smtClean="0"/>
              <a:t>Η διαδικασία διαμόρφωσης ενός μοντέλου γραμμικού προγραμματισμού ονομάζεται μοντελοποίηση. Πρόκειται για το πρώτο βασικό στάδιο προσέγγισης του προβλήματος απόφασης (το δεύτερο βασικό είναι η επίλυση του), το οποίο επιτρέπει στον αναλυτή (κατασκευαστής του μοντέλου, μοντελοποιός) να αποκτήσει και να επεξεργαστεί λύσεις για το πρόβλημα.</a:t>
            </a:r>
          </a:p>
          <a:p>
            <a:endParaRPr lang="en-US" sz="3200" dirty="0"/>
          </a:p>
        </p:txBody>
      </p:sp>
    </p:spTree>
    <p:extLst>
      <p:ext uri="{BB962C8B-B14F-4D97-AF65-F5344CB8AC3E}">
        <p14:creationId xmlns:p14="http://schemas.microsoft.com/office/powerpoint/2010/main" val="933313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Γενικές Αρχές Μοντελοποίησης</a:t>
            </a:r>
            <a:endParaRPr lang="en-US" b="1" dirty="0">
              <a:latin typeface="+mn-lt"/>
            </a:endParaRPr>
          </a:p>
        </p:txBody>
      </p:sp>
      <p:sp>
        <p:nvSpPr>
          <p:cNvPr id="3" name="Content Placeholder 2"/>
          <p:cNvSpPr>
            <a:spLocks noGrp="1"/>
          </p:cNvSpPr>
          <p:nvPr>
            <p:ph idx="1"/>
          </p:nvPr>
        </p:nvSpPr>
        <p:spPr/>
        <p:txBody>
          <a:bodyPr>
            <a:normAutofit/>
          </a:bodyPr>
          <a:lstStyle/>
          <a:p>
            <a:r>
              <a:rPr lang="en-US" sz="3200" dirty="0" smtClean="0"/>
              <a:t>O</a:t>
            </a:r>
            <a:r>
              <a:rPr lang="el-GR" sz="3200" dirty="0" smtClean="0"/>
              <a:t> αναλυτής του προβλήματος οφείλει να διαγνώσει, εάν το σύστημα απόφασης που μελετά επιδέχεται μοντελοποίηση με μαθηματικό προγραμματισμό. Κάτι τέτοιο είναι κατορθωτό εφόσον οι αποφάσεις μπορούν να αναλυθούν σε δραστηριότητες κατανομής πόρων, μέσων, ενεργειών, προϊόντων, υπηρεσιών, κ.λπ.</a:t>
            </a:r>
            <a:endParaRPr lang="en-US" sz="3200" dirty="0" smtClean="0"/>
          </a:p>
          <a:p>
            <a:endParaRPr lang="en-US" sz="3200" dirty="0"/>
          </a:p>
        </p:txBody>
      </p:sp>
    </p:spTree>
    <p:extLst>
      <p:ext uri="{BB962C8B-B14F-4D97-AF65-F5344CB8AC3E}">
        <p14:creationId xmlns:p14="http://schemas.microsoft.com/office/powerpoint/2010/main" val="1513361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Τέχνη της Μοντελοποίησης</a:t>
            </a:r>
            <a:endParaRPr lang="en-US" b="1" dirty="0">
              <a:latin typeface="+mn-lt"/>
            </a:endParaRPr>
          </a:p>
        </p:txBody>
      </p:sp>
      <p:sp>
        <p:nvSpPr>
          <p:cNvPr id="3" name="Content Placeholder 2"/>
          <p:cNvSpPr>
            <a:spLocks noGrp="1"/>
          </p:cNvSpPr>
          <p:nvPr>
            <p:ph idx="1"/>
          </p:nvPr>
        </p:nvSpPr>
        <p:spPr/>
        <p:txBody>
          <a:bodyPr>
            <a:normAutofit/>
          </a:bodyPr>
          <a:lstStyle/>
          <a:p>
            <a:pPr algn="just">
              <a:buNone/>
            </a:pPr>
            <a:r>
              <a:rPr lang="el-GR" sz="3200" dirty="0" smtClean="0"/>
              <a:t>Κατά συνέπεια, όταν κάνουμε λόγο για μοντελοποίηση προβλήματος απόφασης, ομιλούμε για:</a:t>
            </a:r>
            <a:endParaRPr lang="en-US" sz="3200" dirty="0" smtClean="0"/>
          </a:p>
          <a:p>
            <a:pPr algn="just"/>
            <a:r>
              <a:rPr lang="el-GR" dirty="0" smtClean="0"/>
              <a:t>μια</a:t>
            </a:r>
            <a:r>
              <a:rPr lang="el-GR" b="1" dirty="0" smtClean="0"/>
              <a:t> τέχνη</a:t>
            </a:r>
            <a:r>
              <a:rPr lang="el-GR" dirty="0" smtClean="0"/>
              <a:t> διάγνωσης, </a:t>
            </a:r>
            <a:endParaRPr lang="en-US" dirty="0" smtClean="0"/>
          </a:p>
          <a:p>
            <a:pPr algn="just"/>
            <a:r>
              <a:rPr lang="el-GR" dirty="0" smtClean="0"/>
              <a:t>αξιοποίησης εμπειρίας, </a:t>
            </a:r>
            <a:endParaRPr lang="en-US" dirty="0" smtClean="0"/>
          </a:p>
          <a:p>
            <a:pPr algn="just"/>
            <a:r>
              <a:rPr lang="el-GR" dirty="0" smtClean="0"/>
              <a:t>κατασκευής, καθώς και </a:t>
            </a:r>
            <a:endParaRPr lang="en-US" dirty="0" smtClean="0"/>
          </a:p>
          <a:p>
            <a:pPr algn="just"/>
            <a:r>
              <a:rPr lang="el-GR" dirty="0" smtClean="0"/>
              <a:t>διαχείρισης μαθηματικών σχέσεων </a:t>
            </a:r>
            <a:endParaRPr lang="en-US" dirty="0" smtClean="0"/>
          </a:p>
          <a:p>
            <a:pPr algn="just">
              <a:buNone/>
            </a:pPr>
            <a:r>
              <a:rPr lang="el-GR" dirty="0" smtClean="0"/>
              <a:t> </a:t>
            </a:r>
            <a:endParaRPr lang="en-US" dirty="0"/>
          </a:p>
        </p:txBody>
      </p:sp>
    </p:spTree>
    <p:extLst>
      <p:ext uri="{BB962C8B-B14F-4D97-AF65-F5344CB8AC3E}">
        <p14:creationId xmlns:p14="http://schemas.microsoft.com/office/powerpoint/2010/main" val="1279786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Τέχνη της Μοντελοποίησης</a:t>
            </a:r>
            <a:endParaRPr lang="en-US" dirty="0">
              <a:latin typeface="+mn-lt"/>
            </a:endParaRPr>
          </a:p>
        </p:txBody>
      </p:sp>
      <p:sp>
        <p:nvSpPr>
          <p:cNvPr id="3" name="Content Placeholder 2"/>
          <p:cNvSpPr>
            <a:spLocks noGrp="1"/>
          </p:cNvSpPr>
          <p:nvPr>
            <p:ph idx="1"/>
          </p:nvPr>
        </p:nvSpPr>
        <p:spPr/>
        <p:txBody>
          <a:bodyPr/>
          <a:lstStyle/>
          <a:p>
            <a:pPr algn="just">
              <a:buNone/>
            </a:pPr>
            <a:r>
              <a:rPr lang="el-GR" sz="3200" dirty="0" smtClean="0"/>
              <a:t>Ως στόχο έχουμε τη δημιουργία:</a:t>
            </a:r>
            <a:endParaRPr lang="en-US" sz="3200" dirty="0" smtClean="0"/>
          </a:p>
          <a:p>
            <a:pPr algn="just"/>
            <a:r>
              <a:rPr lang="el-GR" dirty="0" smtClean="0"/>
              <a:t>ενός κατάλληλου, </a:t>
            </a:r>
            <a:endParaRPr lang="en-US" dirty="0" smtClean="0"/>
          </a:p>
          <a:p>
            <a:pPr algn="just"/>
            <a:r>
              <a:rPr lang="el-GR" dirty="0" smtClean="0"/>
              <a:t>αποτελεσματικού και</a:t>
            </a:r>
            <a:endParaRPr lang="en-US" dirty="0" smtClean="0"/>
          </a:p>
          <a:p>
            <a:pPr algn="just"/>
            <a:r>
              <a:rPr lang="el-GR" dirty="0" smtClean="0"/>
              <a:t>οικονομικά διαχειρίσιμου μαθηματικού οικοδομήματος</a:t>
            </a:r>
          </a:p>
          <a:p>
            <a:pPr algn="ctr">
              <a:buNone/>
            </a:pPr>
            <a:r>
              <a:rPr lang="el-GR" b="1" u="sng" dirty="0" smtClean="0"/>
              <a:t>Στην τέχνη αυτή δεν υπάρχουν πάντα σταθεροί κανόνες</a:t>
            </a:r>
            <a:endParaRPr lang="en-US" b="1" u="sng" dirty="0" smtClean="0"/>
          </a:p>
          <a:p>
            <a:endParaRPr lang="en-US" dirty="0"/>
          </a:p>
        </p:txBody>
      </p:sp>
    </p:spTree>
    <p:extLst>
      <p:ext uri="{BB962C8B-B14F-4D97-AF65-F5344CB8AC3E}">
        <p14:creationId xmlns:p14="http://schemas.microsoft.com/office/powerpoint/2010/main" val="1418536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Τυπική Διαδικασία Διαμόρφωσης Μαθηματικού Μοντέλου</a:t>
            </a:r>
            <a:endParaRPr lang="en-US" b="1" dirty="0">
              <a:latin typeface="+mn-lt"/>
            </a:endParaRPr>
          </a:p>
        </p:txBody>
      </p:sp>
      <p:sp>
        <p:nvSpPr>
          <p:cNvPr id="3" name="Content Placeholder 2"/>
          <p:cNvSpPr>
            <a:spLocks noGrp="1"/>
          </p:cNvSpPr>
          <p:nvPr>
            <p:ph idx="1"/>
          </p:nvPr>
        </p:nvSpPr>
        <p:spPr/>
        <p:txBody>
          <a:bodyPr/>
          <a:lstStyle/>
          <a:p>
            <a:pPr algn="just"/>
            <a:r>
              <a:rPr lang="el-GR" sz="3200" b="1" dirty="0" smtClean="0"/>
              <a:t>Στάδιο 1°: </a:t>
            </a:r>
            <a:r>
              <a:rPr lang="el-GR" sz="3200" dirty="0" smtClean="0"/>
              <a:t>Εξαντλητική απαρίθμηση όλων των επιμέρους δραστηριοτήτων κατανομής, που εδώ αριθμούμε από 1 έως </a:t>
            </a:r>
            <a:r>
              <a:rPr lang="en-US" sz="3200" dirty="0" smtClean="0"/>
              <a:t>I</a:t>
            </a:r>
            <a:r>
              <a:rPr lang="el-GR" sz="3200" dirty="0" smtClean="0"/>
              <a:t> : {1,2,..., </a:t>
            </a:r>
            <a:r>
              <a:rPr lang="en-US" sz="3200" dirty="0" smtClean="0"/>
              <a:t>I</a:t>
            </a:r>
            <a:r>
              <a:rPr lang="el-GR" sz="3200" dirty="0" smtClean="0"/>
              <a:t>}.</a:t>
            </a:r>
            <a:endParaRPr lang="en-US" sz="3200" dirty="0" smtClean="0"/>
          </a:p>
          <a:p>
            <a:pPr algn="just"/>
            <a:r>
              <a:rPr lang="el-GR" sz="3200" b="1" dirty="0" smtClean="0"/>
              <a:t>Στάδιο 2°: </a:t>
            </a:r>
            <a:r>
              <a:rPr lang="el-GR" sz="3200" dirty="0" smtClean="0"/>
              <a:t>Καθορισμός των μεταβλητών απόφασης: {</a:t>
            </a:r>
            <a:r>
              <a:rPr lang="en-US" sz="3200" dirty="0" smtClean="0"/>
              <a:t>X</a:t>
            </a:r>
            <a:r>
              <a:rPr lang="el-GR" sz="3200" baseline="-25000" dirty="0" smtClean="0"/>
              <a:t>1</a:t>
            </a:r>
            <a:r>
              <a:rPr lang="el-GR" sz="3200" dirty="0" smtClean="0"/>
              <a:t>, </a:t>
            </a:r>
            <a:r>
              <a:rPr lang="en-US" sz="3200" dirty="0" smtClean="0"/>
              <a:t>X</a:t>
            </a:r>
            <a:r>
              <a:rPr lang="el-GR" sz="3200" baseline="-25000" dirty="0" smtClean="0"/>
              <a:t>2</a:t>
            </a:r>
            <a:r>
              <a:rPr lang="el-GR" sz="3200" dirty="0" smtClean="0"/>
              <a:t>, </a:t>
            </a:r>
            <a:r>
              <a:rPr lang="en-US" sz="3200" dirty="0" smtClean="0"/>
              <a:t>X</a:t>
            </a:r>
            <a:r>
              <a:rPr lang="el-GR" sz="3200" baseline="-25000" dirty="0" smtClean="0"/>
              <a:t>3 …</a:t>
            </a:r>
            <a:r>
              <a:rPr lang="el-GR" sz="3200" dirty="0" smtClean="0"/>
              <a:t>}, όπου κάθε μεταβλητή </a:t>
            </a:r>
            <a:r>
              <a:rPr lang="en-US" sz="3200" dirty="0" smtClean="0"/>
              <a:t>X</a:t>
            </a:r>
            <a:r>
              <a:rPr lang="en-US" sz="3200" baseline="-25000" dirty="0" smtClean="0"/>
              <a:t>i</a:t>
            </a:r>
            <a:r>
              <a:rPr lang="el-GR" sz="3200" dirty="0" smtClean="0"/>
              <a:t> = 1,2,..., </a:t>
            </a:r>
            <a:r>
              <a:rPr lang="en-US" sz="3200" dirty="0" smtClean="0"/>
              <a:t>I</a:t>
            </a:r>
            <a:r>
              <a:rPr lang="el-GR" sz="3200" dirty="0" smtClean="0"/>
              <a:t> εκφράζει τη στάθμη της δραστηριότητας κατανομής </a:t>
            </a:r>
            <a:r>
              <a:rPr lang="en-US" sz="3200" dirty="0" err="1" smtClean="0"/>
              <a:t>i</a:t>
            </a:r>
            <a:r>
              <a:rPr lang="el-GR" sz="3200" dirty="0" smtClean="0"/>
              <a:t>, στις αντίστοιχες μονάδες της.</a:t>
            </a:r>
            <a:endParaRPr lang="en-US" sz="3200" dirty="0" smtClean="0"/>
          </a:p>
          <a:p>
            <a:endParaRPr lang="en-US" dirty="0"/>
          </a:p>
        </p:txBody>
      </p:sp>
    </p:spTree>
    <p:extLst>
      <p:ext uri="{BB962C8B-B14F-4D97-AF65-F5344CB8AC3E}">
        <p14:creationId xmlns:p14="http://schemas.microsoft.com/office/powerpoint/2010/main" val="4099588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Τυπική Διαδικασία Διαμόρφωσης Μαθηματικού Μοντέλου</a:t>
            </a:r>
            <a:endParaRPr lang="en-US" b="1" dirty="0">
              <a:latin typeface="+mn-lt"/>
            </a:endParaRPr>
          </a:p>
        </p:txBody>
      </p:sp>
      <p:sp>
        <p:nvSpPr>
          <p:cNvPr id="3" name="Content Placeholder 2"/>
          <p:cNvSpPr>
            <a:spLocks noGrp="1"/>
          </p:cNvSpPr>
          <p:nvPr>
            <p:ph idx="1"/>
          </p:nvPr>
        </p:nvSpPr>
        <p:spPr/>
        <p:txBody>
          <a:bodyPr/>
          <a:lstStyle/>
          <a:p>
            <a:pPr algn="just"/>
            <a:r>
              <a:rPr lang="el-GR" sz="3200" b="1" dirty="0" smtClean="0"/>
              <a:t>Στάδιο 3°: </a:t>
            </a:r>
            <a:r>
              <a:rPr lang="el-GR" sz="3200" dirty="0" smtClean="0"/>
              <a:t>Μοντελοποίηση των περιορισμών (γραμμικές ανισοεξισώσεις) της μορφής: α</a:t>
            </a:r>
            <a:r>
              <a:rPr lang="el-GR" sz="3200" baseline="-25000" dirty="0" smtClean="0"/>
              <a:t>1</a:t>
            </a:r>
            <a:r>
              <a:rPr lang="en-US" sz="3200" dirty="0" smtClean="0"/>
              <a:t>X</a:t>
            </a:r>
            <a:r>
              <a:rPr lang="el-GR" sz="3200" baseline="-25000" dirty="0" smtClean="0"/>
              <a:t>1</a:t>
            </a:r>
            <a:r>
              <a:rPr lang="el-GR" sz="3200" dirty="0" smtClean="0"/>
              <a:t> + α</a:t>
            </a:r>
            <a:r>
              <a:rPr lang="el-GR" sz="3200" baseline="-25000" dirty="0" smtClean="0"/>
              <a:t>2</a:t>
            </a:r>
            <a:r>
              <a:rPr lang="en-US" sz="3200" dirty="0" smtClean="0"/>
              <a:t>X</a:t>
            </a:r>
            <a:r>
              <a:rPr lang="el-GR" sz="3200" baseline="-25000" dirty="0" smtClean="0"/>
              <a:t>2</a:t>
            </a:r>
            <a:r>
              <a:rPr lang="el-GR" sz="3200" dirty="0" smtClean="0"/>
              <a:t> + ... + α</a:t>
            </a:r>
            <a:r>
              <a:rPr lang="en-US" sz="3200" baseline="-25000" dirty="0" err="1" smtClean="0"/>
              <a:t>i</a:t>
            </a:r>
            <a:r>
              <a:rPr lang="en-US" sz="3200" dirty="0" err="1" smtClean="0"/>
              <a:t>X</a:t>
            </a:r>
            <a:r>
              <a:rPr lang="en-US" sz="3200" baseline="-25000" dirty="0" err="1" smtClean="0"/>
              <a:t>i</a:t>
            </a:r>
            <a:r>
              <a:rPr lang="el-GR" sz="3200" dirty="0" smtClean="0"/>
              <a:t> &lt; ή/και = ή/και &gt; για </a:t>
            </a:r>
            <a:r>
              <a:rPr lang="en-US" sz="3200" dirty="0" err="1" smtClean="0"/>
              <a:t>i</a:t>
            </a:r>
            <a:r>
              <a:rPr lang="el-GR" sz="3200" dirty="0" smtClean="0"/>
              <a:t> = 1,2,...,</a:t>
            </a:r>
            <a:r>
              <a:rPr lang="en-US" sz="3200" dirty="0" smtClean="0"/>
              <a:t>I </a:t>
            </a:r>
            <a:r>
              <a:rPr lang="el-GR" sz="3200" dirty="0" smtClean="0"/>
              <a:t> και </a:t>
            </a:r>
            <a:r>
              <a:rPr lang="en-US" sz="3200" dirty="0" smtClean="0"/>
              <a:t>X</a:t>
            </a:r>
            <a:r>
              <a:rPr lang="el-GR" sz="3200" baseline="-25000" dirty="0" smtClean="0"/>
              <a:t>1</a:t>
            </a:r>
            <a:r>
              <a:rPr lang="el-GR" sz="3200" dirty="0" smtClean="0"/>
              <a:t>, </a:t>
            </a:r>
            <a:r>
              <a:rPr lang="en-US" sz="3200" dirty="0" smtClean="0"/>
              <a:t>X</a:t>
            </a:r>
            <a:r>
              <a:rPr lang="el-GR" sz="3200" baseline="-25000" dirty="0" smtClean="0"/>
              <a:t>2</a:t>
            </a:r>
            <a:r>
              <a:rPr lang="el-GR" sz="3200" dirty="0" smtClean="0"/>
              <a:t>, </a:t>
            </a:r>
            <a:r>
              <a:rPr lang="en-US" sz="3200" dirty="0" smtClean="0"/>
              <a:t>X</a:t>
            </a:r>
            <a:r>
              <a:rPr lang="el-GR" sz="3200" baseline="-25000" dirty="0" smtClean="0"/>
              <a:t>3</a:t>
            </a:r>
            <a:r>
              <a:rPr lang="el-GR" sz="3200" dirty="0" smtClean="0"/>
              <a:t>….≥0. (Με το στάδιο αυτό ολοκληρώνεται η οριοθέτηση του αντικειμένου της απόφασης).</a:t>
            </a:r>
            <a:endParaRPr lang="en-US" sz="3200" dirty="0" smtClean="0"/>
          </a:p>
          <a:p>
            <a:pPr algn="just"/>
            <a:r>
              <a:rPr lang="el-GR" sz="3200" b="1" dirty="0" smtClean="0"/>
              <a:t>Στάδιο 4°: </a:t>
            </a:r>
            <a:r>
              <a:rPr lang="el-GR" sz="3200" dirty="0" smtClean="0"/>
              <a:t>Μοντελοποίηση των κριτηρίων απόφασης: </a:t>
            </a:r>
          </a:p>
          <a:p>
            <a:pPr algn="just">
              <a:buNone/>
            </a:pPr>
            <a:r>
              <a:rPr lang="el-GR" sz="3200" dirty="0" smtClean="0"/>
              <a:t>	</a:t>
            </a:r>
            <a:r>
              <a:rPr lang="en-US" sz="3200" dirty="0" smtClean="0"/>
              <a:t>[min </a:t>
            </a:r>
            <a:r>
              <a:rPr lang="el-GR" sz="3200" dirty="0" smtClean="0"/>
              <a:t>ή </a:t>
            </a:r>
            <a:r>
              <a:rPr lang="en-US" sz="3200" dirty="0" smtClean="0"/>
              <a:t>max]c</a:t>
            </a:r>
            <a:r>
              <a:rPr lang="en-US" sz="3200" baseline="-25000" dirty="0" smtClean="0"/>
              <a:t>1</a:t>
            </a:r>
            <a:r>
              <a:rPr lang="en-US" sz="3200" dirty="0" smtClean="0"/>
              <a:t>X</a:t>
            </a:r>
            <a:r>
              <a:rPr lang="en-US" sz="3200" baseline="-25000" dirty="0" smtClean="0"/>
              <a:t>1</a:t>
            </a:r>
            <a:r>
              <a:rPr lang="en-US" sz="3200" dirty="0" smtClean="0"/>
              <a:t> + c</a:t>
            </a:r>
            <a:r>
              <a:rPr lang="en-US" sz="3200" baseline="-25000" dirty="0" smtClean="0"/>
              <a:t>2</a:t>
            </a:r>
            <a:r>
              <a:rPr lang="en-US" sz="3200" dirty="0" smtClean="0"/>
              <a:t>X</a:t>
            </a:r>
            <a:r>
              <a:rPr lang="en-US" sz="3200" baseline="-25000" dirty="0" smtClean="0"/>
              <a:t>2</a:t>
            </a:r>
            <a:r>
              <a:rPr lang="en-US" sz="3200" dirty="0" smtClean="0"/>
              <a:t> + ... </a:t>
            </a:r>
            <a:r>
              <a:rPr lang="el-GR" sz="3200" dirty="0" smtClean="0"/>
              <a:t>+ </a:t>
            </a:r>
            <a:r>
              <a:rPr lang="en-US" sz="3200" dirty="0" err="1" smtClean="0"/>
              <a:t>c</a:t>
            </a:r>
            <a:r>
              <a:rPr lang="en-US" sz="3200" baseline="-25000" dirty="0" err="1" smtClean="0"/>
              <a:t>i</a:t>
            </a:r>
            <a:r>
              <a:rPr lang="en-US" sz="3200" dirty="0" err="1" smtClean="0"/>
              <a:t>X</a:t>
            </a:r>
            <a:r>
              <a:rPr lang="en-US" sz="3200" baseline="-25000" dirty="0" err="1" smtClean="0"/>
              <a:t>i</a:t>
            </a:r>
            <a:r>
              <a:rPr lang="en-US" sz="3200" dirty="0" smtClean="0"/>
              <a:t> </a:t>
            </a:r>
            <a:r>
              <a:rPr lang="el-GR" sz="3200" dirty="0" smtClean="0"/>
              <a:t>. </a:t>
            </a:r>
            <a:r>
              <a:rPr lang="en-US" sz="3200" dirty="0" smtClean="0"/>
              <a:t>Y</a:t>
            </a:r>
            <a:r>
              <a:rPr lang="el-GR" sz="3200" dirty="0" smtClean="0"/>
              <a:t>πό μεγιστοποίηση ή ελαχιστοποίηση αντικειμενικής συνάρτησης με αντίστοιχους συντελεστές (</a:t>
            </a:r>
            <a:r>
              <a:rPr lang="en-US" sz="3200" dirty="0" smtClean="0"/>
              <a:t>c</a:t>
            </a:r>
            <a:r>
              <a:rPr lang="el-GR" sz="3200" baseline="-25000" dirty="0" smtClean="0"/>
              <a:t>η</a:t>
            </a:r>
            <a:r>
              <a:rPr lang="el-GR" sz="3200" dirty="0" smtClean="0"/>
              <a:t>, </a:t>
            </a:r>
            <a:r>
              <a:rPr lang="en-US" sz="3200" dirty="0" smtClean="0"/>
              <a:t>n</a:t>
            </a:r>
            <a:r>
              <a:rPr lang="el-GR" sz="3200" dirty="0" smtClean="0"/>
              <a:t>= 1,2,..., </a:t>
            </a:r>
            <a:r>
              <a:rPr lang="en-US" sz="3200" dirty="0" smtClean="0"/>
              <a:t>I</a:t>
            </a:r>
            <a:r>
              <a:rPr lang="el-GR" sz="3200" dirty="0" smtClean="0"/>
              <a:t>). </a:t>
            </a:r>
            <a:endParaRPr lang="en-US" sz="3200" dirty="0" smtClean="0"/>
          </a:p>
          <a:p>
            <a:endParaRPr lang="en-US" dirty="0"/>
          </a:p>
        </p:txBody>
      </p:sp>
    </p:spTree>
    <p:extLst>
      <p:ext uri="{BB962C8B-B14F-4D97-AF65-F5344CB8AC3E}">
        <p14:creationId xmlns:p14="http://schemas.microsoft.com/office/powerpoint/2010/main" val="377070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3739"/>
          </a:xfrm>
        </p:spPr>
        <p:txBody>
          <a:bodyPr/>
          <a:lstStyle/>
          <a:p>
            <a:r>
              <a:rPr lang="en-US" b="1" dirty="0" smtClean="0">
                <a:latin typeface="+mn-lt"/>
              </a:rPr>
              <a:t>Project</a:t>
            </a:r>
            <a:endParaRPr lang="en-US" b="1" dirty="0">
              <a:latin typeface="+mn-lt"/>
            </a:endParaRPr>
          </a:p>
        </p:txBody>
      </p:sp>
      <p:sp>
        <p:nvSpPr>
          <p:cNvPr id="3" name="Content Placeholder 2"/>
          <p:cNvSpPr>
            <a:spLocks noGrp="1"/>
          </p:cNvSpPr>
          <p:nvPr>
            <p:ph idx="1"/>
          </p:nvPr>
        </p:nvSpPr>
        <p:spPr>
          <a:xfrm>
            <a:off x="838200" y="1298864"/>
            <a:ext cx="10515600" cy="5122718"/>
          </a:xfrm>
        </p:spPr>
        <p:txBody>
          <a:bodyPr>
            <a:normAutofit/>
          </a:bodyPr>
          <a:lstStyle/>
          <a:p>
            <a:r>
              <a:rPr lang="en-US" sz="3500" dirty="0" smtClean="0"/>
              <a:t>Description of the case study  </a:t>
            </a:r>
          </a:p>
          <a:p>
            <a:pPr lvl="1"/>
            <a:r>
              <a:rPr lang="en-US" sz="3000" dirty="0" smtClean="0"/>
              <a:t>The problem; </a:t>
            </a:r>
          </a:p>
          <a:p>
            <a:pPr lvl="1"/>
            <a:r>
              <a:rPr lang="en-US" sz="3000" dirty="0" smtClean="0"/>
              <a:t>The specifications of the problem;</a:t>
            </a:r>
          </a:p>
          <a:p>
            <a:pPr lvl="1"/>
            <a:r>
              <a:rPr lang="en-US" sz="3000" dirty="0" smtClean="0"/>
              <a:t>The parameters of the problem;</a:t>
            </a:r>
          </a:p>
          <a:p>
            <a:pPr lvl="1"/>
            <a:r>
              <a:rPr lang="en-US" sz="3000" dirty="0" smtClean="0"/>
              <a:t>The objective functions.</a:t>
            </a:r>
          </a:p>
        </p:txBody>
      </p:sp>
    </p:spTree>
    <p:extLst>
      <p:ext uri="{BB962C8B-B14F-4D97-AF65-F5344CB8AC3E}">
        <p14:creationId xmlns:p14="http://schemas.microsoft.com/office/powerpoint/2010/main" val="3174635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της ανάθεσης (assignment)</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smtClean="0"/>
              <a:t>Σε μια παραγωγική διαδικασία υπάρχουν </a:t>
            </a:r>
            <a:r>
              <a:rPr lang="el-GR" sz="3200" i="1" dirty="0" smtClean="0"/>
              <a:t>n</a:t>
            </a:r>
            <a:r>
              <a:rPr lang="el-GR" sz="3200" dirty="0" smtClean="0"/>
              <a:t> εργάτες και </a:t>
            </a:r>
            <a:r>
              <a:rPr lang="el-GR" sz="3200" i="1" dirty="0" smtClean="0"/>
              <a:t>m</a:t>
            </a:r>
            <a:r>
              <a:rPr lang="el-GR" sz="3200" dirty="0" smtClean="0"/>
              <a:t> μηχανές, όπου </a:t>
            </a:r>
            <a:r>
              <a:rPr lang="el-GR" sz="3200" i="1" dirty="0" smtClean="0"/>
              <a:t>n ≥ m</a:t>
            </a:r>
            <a:r>
              <a:rPr lang="el-GR" sz="3200" dirty="0" smtClean="0"/>
              <a:t>. </a:t>
            </a:r>
            <a:r>
              <a:rPr lang="el-GR" sz="3200" u="sng" dirty="0" smtClean="0"/>
              <a:t>Για τη λειτουργία κάθε μηχανής απαιτείται ένας εργάτης,</a:t>
            </a:r>
            <a:r>
              <a:rPr lang="el-GR" sz="3200" dirty="0" smtClean="0"/>
              <a:t> ενώ </a:t>
            </a:r>
            <a:r>
              <a:rPr lang="el-GR" sz="3200" u="sng" dirty="0" smtClean="0"/>
              <a:t>κάθε εργάτης μπορεί να ανατεθεί το πολύ σε μία μηχανή</a:t>
            </a:r>
            <a:r>
              <a:rPr lang="el-GR" sz="3200" dirty="0" smtClean="0"/>
              <a:t>. Το κόστος που προκύπτει από την ανάθεση του εργάτη </a:t>
            </a:r>
            <a:r>
              <a:rPr lang="el-GR" sz="3200" i="1" dirty="0" smtClean="0"/>
              <a:t>j</a:t>
            </a:r>
            <a:r>
              <a:rPr lang="el-GR" sz="3200" dirty="0" smtClean="0"/>
              <a:t> στη μηχανή </a:t>
            </a:r>
            <a:r>
              <a:rPr lang="el-GR" sz="3200" i="1" dirty="0" smtClean="0"/>
              <a:t>i</a:t>
            </a:r>
            <a:r>
              <a:rPr lang="el-GR" sz="3200" dirty="0" smtClean="0"/>
              <a:t> είναι </a:t>
            </a:r>
            <a:r>
              <a:rPr lang="el-GR" sz="3200" i="1" dirty="0" smtClean="0"/>
              <a:t>c</a:t>
            </a:r>
            <a:r>
              <a:rPr lang="el-GR" sz="3200" i="1" baseline="-25000" dirty="0" smtClean="0"/>
              <a:t>ij</a:t>
            </a:r>
            <a:r>
              <a:rPr lang="el-GR" sz="3200" dirty="0" smtClean="0"/>
              <a:t>. Θέλουμε να βρούμε τη βέλτιστη ανάθεση εργατών σε μηχανές, έτσι ώστε το συνολικό κόστος που προκύπτει να είναι το ελάχιστο δυνατό. </a:t>
            </a:r>
          </a:p>
          <a:p>
            <a:endParaRPr lang="en-US" sz="3200" dirty="0"/>
          </a:p>
        </p:txBody>
      </p:sp>
    </p:spTree>
    <p:extLst>
      <p:ext uri="{BB962C8B-B14F-4D97-AF65-F5344CB8AC3E}">
        <p14:creationId xmlns:p14="http://schemas.microsoft.com/office/powerpoint/2010/main" val="2122607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Το πρόβλημα της ανάθεσης (assignment)</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Για τη μορφοποίηση του προβλήματος ορίζουμε δυαδικές μεταβλητές απόφασης </a:t>
            </a:r>
            <a:r>
              <a:rPr lang="el-GR" sz="3200" i="1" dirty="0" smtClean="0"/>
              <a:t>x</a:t>
            </a:r>
            <a:r>
              <a:rPr lang="el-GR" sz="3200" i="1" baseline="-25000" dirty="0" smtClean="0"/>
              <a:t>ij</a:t>
            </a:r>
            <a:r>
              <a:rPr lang="el-GR" sz="3200" dirty="0" smtClean="0"/>
              <a:t>, </a:t>
            </a:r>
            <a:r>
              <a:rPr lang="el-GR" sz="3200" i="1" dirty="0" smtClean="0"/>
              <a:t>i</a:t>
            </a:r>
            <a:r>
              <a:rPr lang="el-GR" sz="3200" dirty="0" smtClean="0"/>
              <a:t> = 1,...,</a:t>
            </a:r>
            <a:r>
              <a:rPr lang="el-GR" sz="3200" i="1" dirty="0" smtClean="0"/>
              <a:t>m</a:t>
            </a:r>
            <a:r>
              <a:rPr lang="el-GR" sz="3200" dirty="0" smtClean="0"/>
              <a:t>, </a:t>
            </a:r>
            <a:r>
              <a:rPr lang="el-GR" sz="3200" i="1" dirty="0" smtClean="0"/>
              <a:t>j</a:t>
            </a:r>
            <a:r>
              <a:rPr lang="el-GR" sz="3200" dirty="0" smtClean="0"/>
              <a:t> = 1,...,</a:t>
            </a:r>
            <a:r>
              <a:rPr lang="el-GR" sz="3200" i="1" dirty="0" smtClean="0"/>
              <a:t>n</a:t>
            </a:r>
            <a:r>
              <a:rPr lang="el-GR" sz="3200" dirty="0" smtClean="0"/>
              <a:t>, όπου </a:t>
            </a:r>
            <a:r>
              <a:rPr lang="el-GR" sz="3200" i="1" dirty="0" smtClean="0"/>
              <a:t>x</a:t>
            </a:r>
            <a:r>
              <a:rPr lang="el-GR" sz="3200" i="1" baseline="-25000" dirty="0" smtClean="0"/>
              <a:t>ij</a:t>
            </a:r>
            <a:r>
              <a:rPr lang="el-GR" sz="3200" dirty="0" smtClean="0"/>
              <a:t> = 1 αν o εργάτης </a:t>
            </a:r>
            <a:r>
              <a:rPr lang="el-GR" sz="3200" i="1" dirty="0" smtClean="0"/>
              <a:t>j</a:t>
            </a:r>
            <a:r>
              <a:rPr lang="el-GR" sz="3200" dirty="0" smtClean="0"/>
              <a:t> ανατεθεί στη μηχανή </a:t>
            </a:r>
            <a:r>
              <a:rPr lang="el-GR" sz="3200" i="1" dirty="0" smtClean="0"/>
              <a:t>i</a:t>
            </a:r>
            <a:r>
              <a:rPr lang="el-GR" sz="3200" dirty="0" smtClean="0"/>
              <a:t> και 0 αν όχι. </a:t>
            </a:r>
            <a:endParaRPr lang="en-US" sz="3200" dirty="0" smtClean="0"/>
          </a:p>
          <a:p>
            <a:endParaRPr lang="en-US" sz="3200" dirty="0"/>
          </a:p>
        </p:txBody>
      </p:sp>
    </p:spTree>
    <p:extLst>
      <p:ext uri="{BB962C8B-B14F-4D97-AF65-F5344CB8AC3E}">
        <p14:creationId xmlns:p14="http://schemas.microsoft.com/office/powerpoint/2010/main" val="3479708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της ανάθεσης (assignment)</a:t>
            </a:r>
            <a:endParaRPr lang="en-US" b="1" dirty="0">
              <a:latin typeface="+mn-lt"/>
            </a:endParaRPr>
          </a:p>
        </p:txBody>
      </p:sp>
      <p:sp>
        <p:nvSpPr>
          <p:cNvPr id="3" name="Content Placeholder 2"/>
          <p:cNvSpPr>
            <a:spLocks noGrp="1"/>
          </p:cNvSpPr>
          <p:nvPr>
            <p:ph idx="1"/>
          </p:nvPr>
        </p:nvSpPr>
        <p:spPr>
          <a:xfrm>
            <a:off x="838200" y="1534679"/>
            <a:ext cx="10515600" cy="4351338"/>
          </a:xfrm>
        </p:spPr>
        <p:txBody>
          <a:bodyPr>
            <a:noAutofit/>
          </a:bodyPr>
          <a:lstStyle/>
          <a:p>
            <a:r>
              <a:rPr lang="el-GR" sz="3200" dirty="0" smtClean="0"/>
              <a:t>Το πρόβλημα μορφοποιείται ως εξής:</a:t>
            </a:r>
          </a:p>
          <a:p>
            <a:endParaRPr lang="el-GR" sz="3200" dirty="0" smtClean="0"/>
          </a:p>
          <a:p>
            <a:endParaRPr lang="el-GR" sz="3200" dirty="0" smtClean="0"/>
          </a:p>
          <a:p>
            <a:endParaRPr lang="el-GR" sz="3200" dirty="0" smtClean="0"/>
          </a:p>
          <a:p>
            <a:endParaRPr lang="el-GR" sz="3200" dirty="0" smtClean="0"/>
          </a:p>
          <a:p>
            <a:endParaRPr lang="el-GR" sz="3200" dirty="0" smtClean="0"/>
          </a:p>
          <a:p>
            <a:endParaRPr lang="el-GR" sz="3200" dirty="0" smtClean="0"/>
          </a:p>
          <a:p>
            <a:r>
              <a:rPr lang="el-GR" sz="3200" dirty="0" smtClean="0"/>
              <a:t>Η πρώτη ομάδα περιορισμών εξασφαλίζει ότι κάθε εργάτης θα ανατεθεί το πολύ σε μία μηχανή και η δεύτερη ότι σε κάθε μηχανή θα ανατεθεί ακριβώς ένας εργάτης.</a:t>
            </a:r>
            <a:endParaRPr lang="en-US" sz="3200" dirty="0" smtClean="0"/>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717" t="37205" r="39576" b="40526"/>
          <a:stretch/>
        </p:blipFill>
        <p:spPr bwMode="auto">
          <a:xfrm>
            <a:off x="3812537" y="2009919"/>
            <a:ext cx="4566925" cy="340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12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Μορφοποίηση Προβλημάτων</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smtClean="0"/>
              <a:t>Έστω ότι για την κατασκευή ενός προϊόντος υπάρχουν δύο εναλλακτικά εργοστάσια κατασκευής με αντίστοιχους περιορισμούς δυναμικότητας. Ανάλογα με το ποιο από τα δύο εργοστάσια θα επιλεγεί τελικά, θέλουμε ο αντίστοιχος περιορισμός δυναμικότητας να ισχύει, ενώ είμαστε αδιάφοροι για τον άλλο.</a:t>
            </a:r>
          </a:p>
          <a:p>
            <a:endParaRPr lang="en-US" sz="3200" dirty="0"/>
          </a:p>
        </p:txBody>
      </p:sp>
    </p:spTree>
    <p:extLst>
      <p:ext uri="{BB962C8B-B14F-4D97-AF65-F5344CB8AC3E}">
        <p14:creationId xmlns:p14="http://schemas.microsoft.com/office/powerpoint/2010/main" val="4269162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Μορφοποίηση Προβλημάτων</a:t>
            </a:r>
            <a:endParaRPr lang="en-US" b="1" dirty="0">
              <a:latin typeface="+mn-lt"/>
            </a:endParaRPr>
          </a:p>
        </p:txBody>
      </p:sp>
      <p:sp>
        <p:nvSpPr>
          <p:cNvPr id="3" name="Content Placeholder 2"/>
          <p:cNvSpPr>
            <a:spLocks noGrp="1"/>
          </p:cNvSpPr>
          <p:nvPr>
            <p:ph idx="1"/>
          </p:nvPr>
        </p:nvSpPr>
        <p:spPr/>
        <p:txBody>
          <a:bodyPr/>
          <a:lstStyle/>
          <a:p>
            <a:pPr algn="just"/>
            <a:r>
              <a:rPr lang="el-GR" sz="3200" dirty="0" smtClean="0"/>
              <a:t>Ας υποθέσουμε ότι ο περιορισμός για το πρώτο εργοστάσιο είναι 4</a:t>
            </a:r>
            <a:r>
              <a:rPr lang="el-GR" sz="3200" i="1" dirty="0" smtClean="0"/>
              <a:t>x</a:t>
            </a:r>
            <a:r>
              <a:rPr lang="el-GR" sz="3200" baseline="-25000" dirty="0" smtClean="0"/>
              <a:t>1</a:t>
            </a:r>
            <a:r>
              <a:rPr lang="el-GR" sz="3200" i="1" baseline="-25000" dirty="0" smtClean="0"/>
              <a:t> </a:t>
            </a:r>
            <a:r>
              <a:rPr lang="el-GR" sz="3200" i="1" dirty="0" smtClean="0"/>
              <a:t>+ x</a:t>
            </a:r>
            <a:r>
              <a:rPr lang="el-GR" sz="3200" baseline="-25000" dirty="0" smtClean="0"/>
              <a:t>2 </a:t>
            </a:r>
            <a:r>
              <a:rPr lang="el-GR" sz="3200" u="sng" dirty="0" smtClean="0"/>
              <a:t>&lt;</a:t>
            </a:r>
            <a:r>
              <a:rPr lang="el-GR" sz="3200" dirty="0" smtClean="0"/>
              <a:t> 12 και για το δεύτερο </a:t>
            </a:r>
            <a:r>
              <a:rPr lang="el-GR" sz="3200" i="1" dirty="0" smtClean="0"/>
              <a:t>x</a:t>
            </a:r>
            <a:r>
              <a:rPr lang="el-GR" sz="3200" baseline="-25000" dirty="0" smtClean="0"/>
              <a:t>1</a:t>
            </a:r>
            <a:r>
              <a:rPr lang="el-GR" sz="3200" i="1" baseline="-25000" dirty="0" smtClean="0"/>
              <a:t> </a:t>
            </a:r>
            <a:r>
              <a:rPr lang="el-GR" sz="3200" i="1" dirty="0" smtClean="0"/>
              <a:t>+ </a:t>
            </a:r>
            <a:r>
              <a:rPr lang="el-GR" sz="3200" dirty="0" smtClean="0"/>
              <a:t>3</a:t>
            </a:r>
            <a:r>
              <a:rPr lang="el-GR" sz="3200" i="1" dirty="0" smtClean="0"/>
              <a:t>x</a:t>
            </a:r>
            <a:r>
              <a:rPr lang="el-GR" sz="3200" baseline="-25000" dirty="0" smtClean="0"/>
              <a:t>2 </a:t>
            </a:r>
            <a:r>
              <a:rPr lang="el-GR" sz="3200" u="sng" dirty="0" smtClean="0"/>
              <a:t>&lt;</a:t>
            </a:r>
            <a:r>
              <a:rPr lang="el-GR" sz="3200" dirty="0" smtClean="0"/>
              <a:t> 14</a:t>
            </a:r>
          </a:p>
          <a:p>
            <a:pPr algn="just"/>
            <a:endParaRPr lang="en-US" sz="3200" dirty="0" smtClean="0"/>
          </a:p>
          <a:p>
            <a:pPr algn="just"/>
            <a:r>
              <a:rPr lang="el-GR" sz="3200" dirty="0" smtClean="0"/>
              <a:t>Τότε, οι δύο περιορισμοί γράφονται ως εξής:</a:t>
            </a:r>
          </a:p>
          <a:p>
            <a:pPr>
              <a:buNone/>
            </a:pPr>
            <a:r>
              <a:rPr lang="el-GR" sz="3200" dirty="0" smtClean="0"/>
              <a:t>				4</a:t>
            </a:r>
            <a:r>
              <a:rPr lang="el-GR" sz="3200" i="1" dirty="0" smtClean="0"/>
              <a:t>x</a:t>
            </a:r>
            <a:r>
              <a:rPr lang="el-GR" sz="3200" baseline="-25000" dirty="0" smtClean="0"/>
              <a:t>1</a:t>
            </a:r>
            <a:r>
              <a:rPr lang="el-GR" sz="3200" i="1" dirty="0" smtClean="0"/>
              <a:t> </a:t>
            </a:r>
            <a:r>
              <a:rPr lang="el-GR" sz="3200" dirty="0" smtClean="0"/>
              <a:t>+ </a:t>
            </a:r>
            <a:r>
              <a:rPr lang="el-GR" sz="3200" i="1" dirty="0" smtClean="0"/>
              <a:t>x</a:t>
            </a:r>
            <a:r>
              <a:rPr lang="el-GR" sz="3200" baseline="-25000" dirty="0" smtClean="0"/>
              <a:t>2</a:t>
            </a:r>
            <a:r>
              <a:rPr lang="el-GR" sz="3200" i="1" dirty="0" smtClean="0"/>
              <a:t> </a:t>
            </a:r>
            <a:r>
              <a:rPr lang="el-GR" sz="3200" u="sng" dirty="0" smtClean="0"/>
              <a:t>&lt;</a:t>
            </a:r>
            <a:r>
              <a:rPr lang="el-GR" sz="3200" dirty="0" smtClean="0"/>
              <a:t> 12 + </a:t>
            </a:r>
            <a:r>
              <a:rPr lang="el-GR" sz="3200" i="1" dirty="0" smtClean="0"/>
              <a:t>Μy</a:t>
            </a:r>
            <a:r>
              <a:rPr lang="el-GR" sz="3200" baseline="-25000" dirty="0" smtClean="0"/>
              <a:t>1</a:t>
            </a:r>
            <a:endParaRPr lang="en-US" sz="3200" dirty="0" smtClean="0"/>
          </a:p>
          <a:p>
            <a:pPr>
              <a:buNone/>
            </a:pPr>
            <a:r>
              <a:rPr lang="el-GR" sz="3200" i="1" dirty="0" smtClean="0"/>
              <a:t>				x</a:t>
            </a:r>
            <a:r>
              <a:rPr lang="el-GR" sz="3200" baseline="-25000" dirty="0" smtClean="0"/>
              <a:t>1</a:t>
            </a:r>
            <a:r>
              <a:rPr lang="el-GR" sz="3200" dirty="0" smtClean="0"/>
              <a:t> + 3</a:t>
            </a:r>
            <a:r>
              <a:rPr lang="el-GR" sz="3200" i="1" dirty="0" smtClean="0"/>
              <a:t>x</a:t>
            </a:r>
            <a:r>
              <a:rPr lang="el-GR" sz="3200" baseline="-25000" dirty="0" smtClean="0"/>
              <a:t>2</a:t>
            </a:r>
            <a:r>
              <a:rPr lang="el-GR" sz="3200" i="1" dirty="0" smtClean="0"/>
              <a:t> </a:t>
            </a:r>
            <a:r>
              <a:rPr lang="el-GR" sz="3200" u="sng" dirty="0" smtClean="0"/>
              <a:t>&lt;</a:t>
            </a:r>
            <a:r>
              <a:rPr lang="el-GR" sz="3200" dirty="0" smtClean="0"/>
              <a:t> 14 + </a:t>
            </a:r>
            <a:r>
              <a:rPr lang="el-GR" sz="3200" i="1" dirty="0" smtClean="0"/>
              <a:t>Μ</a:t>
            </a:r>
            <a:r>
              <a:rPr lang="el-GR" sz="3200" dirty="0" smtClean="0"/>
              <a:t>(1-</a:t>
            </a:r>
            <a:r>
              <a:rPr lang="el-GR" sz="3200" i="1" dirty="0" smtClean="0"/>
              <a:t>y</a:t>
            </a:r>
            <a:r>
              <a:rPr lang="el-GR" sz="3200" baseline="-25000" dirty="0" smtClean="0"/>
              <a:t>1</a:t>
            </a:r>
            <a:r>
              <a:rPr lang="el-GR" sz="3200" dirty="0" smtClean="0"/>
              <a:t>)</a:t>
            </a:r>
            <a:endParaRPr lang="en-US" sz="3200" dirty="0" smtClean="0"/>
          </a:p>
          <a:p>
            <a:pPr marL="0" indent="0" algn="just">
              <a:buNone/>
            </a:pPr>
            <a:endParaRPr lang="en-US" dirty="0" smtClean="0"/>
          </a:p>
        </p:txBody>
      </p:sp>
    </p:spTree>
    <p:extLst>
      <p:ext uri="{BB962C8B-B14F-4D97-AF65-F5344CB8AC3E}">
        <p14:creationId xmlns:p14="http://schemas.microsoft.com/office/powerpoint/2010/main" val="3103422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Μεταξύ </a:t>
            </a:r>
            <a:r>
              <a:rPr lang="el-GR" b="1" i="1" dirty="0" smtClean="0">
                <a:latin typeface="+mn-lt"/>
              </a:rPr>
              <a:t>N</a:t>
            </a:r>
            <a:r>
              <a:rPr lang="el-GR" b="1" dirty="0" smtClean="0">
                <a:latin typeface="+mn-lt"/>
              </a:rPr>
              <a:t> περιορισμών, οι </a:t>
            </a:r>
            <a:r>
              <a:rPr lang="el-GR" b="1" i="1" dirty="0" smtClean="0">
                <a:latin typeface="+mn-lt"/>
              </a:rPr>
              <a:t>K</a:t>
            </a:r>
            <a:r>
              <a:rPr lang="el-GR" b="1" dirty="0" smtClean="0">
                <a:latin typeface="+mn-lt"/>
              </a:rPr>
              <a:t> πρέπει να ισχύουν</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smtClean="0"/>
              <a:t>Έστω ότι υπάρχουν </a:t>
            </a:r>
            <a:r>
              <a:rPr lang="el-GR" sz="3200" i="1" dirty="0" smtClean="0"/>
              <a:t>N</a:t>
            </a:r>
            <a:r>
              <a:rPr lang="el-GR" sz="3200" dirty="0" smtClean="0"/>
              <a:t> περιορισμοί μεταξύ των οποίων πρέπει να ισχύουν οι </a:t>
            </a:r>
            <a:r>
              <a:rPr lang="el-GR" sz="3200" i="1" dirty="0" smtClean="0"/>
              <a:t>K</a:t>
            </a:r>
            <a:r>
              <a:rPr lang="el-GR" sz="3200" dirty="0" smtClean="0"/>
              <a:t>. Έστω ότι οι περιορισμοί αυτοί είναι οι εξής: </a:t>
            </a:r>
            <a:endParaRPr lang="en-US" sz="3200" dirty="0" smtClean="0"/>
          </a:p>
          <a:p>
            <a:pPr>
              <a:buNone/>
            </a:pPr>
            <a:r>
              <a:rPr lang="el-GR" sz="3200" i="1" dirty="0" smtClean="0"/>
              <a:t>				</a:t>
            </a:r>
            <a:r>
              <a:rPr lang="en-US" sz="3200" i="1" dirty="0" smtClean="0"/>
              <a:t>f</a:t>
            </a:r>
            <a:r>
              <a:rPr lang="el-GR" sz="3200" baseline="-25000" dirty="0" smtClean="0"/>
              <a:t>1</a:t>
            </a:r>
            <a:r>
              <a:rPr lang="el-GR" sz="3200" i="1" dirty="0" smtClean="0"/>
              <a:t>(</a:t>
            </a:r>
            <a:r>
              <a:rPr lang="en-US" sz="3200" i="1" dirty="0" smtClean="0"/>
              <a:t>x</a:t>
            </a:r>
            <a:r>
              <a:rPr lang="el-GR" sz="3200" baseline="-25000" dirty="0" smtClean="0"/>
              <a:t>1</a:t>
            </a:r>
            <a:r>
              <a:rPr lang="el-GR" sz="3200" i="1" dirty="0" smtClean="0"/>
              <a:t>,...,</a:t>
            </a:r>
            <a:r>
              <a:rPr lang="en-US" sz="3200" i="1" dirty="0" err="1" smtClean="0"/>
              <a:t>x</a:t>
            </a:r>
            <a:r>
              <a:rPr lang="en-US" sz="3200" i="1" baseline="-25000" dirty="0" err="1" smtClean="0"/>
              <a:t>m</a:t>
            </a:r>
            <a:r>
              <a:rPr lang="el-GR" sz="3200" i="1" dirty="0" smtClean="0"/>
              <a:t>) </a:t>
            </a:r>
            <a:r>
              <a:rPr lang="el-GR" sz="3200" i="1" u="sng" dirty="0" smtClean="0"/>
              <a:t>&lt;</a:t>
            </a:r>
            <a:r>
              <a:rPr lang="el-GR" sz="3200" i="1" dirty="0" smtClean="0"/>
              <a:t> </a:t>
            </a:r>
            <a:r>
              <a:rPr lang="en-US" sz="3200" i="1" dirty="0" smtClean="0"/>
              <a:t>b</a:t>
            </a:r>
            <a:r>
              <a:rPr lang="el-GR" sz="3200" baseline="-25000" dirty="0" smtClean="0"/>
              <a:t>1</a:t>
            </a:r>
            <a:endParaRPr lang="en-US" sz="3200" dirty="0" smtClean="0"/>
          </a:p>
          <a:p>
            <a:pPr>
              <a:buNone/>
            </a:pPr>
            <a:r>
              <a:rPr lang="el-GR" sz="3200" i="1" dirty="0" smtClean="0"/>
              <a:t>				.......................</a:t>
            </a:r>
            <a:endParaRPr lang="en-US" sz="3200" dirty="0" smtClean="0"/>
          </a:p>
          <a:p>
            <a:pPr>
              <a:buNone/>
            </a:pPr>
            <a:r>
              <a:rPr lang="el-GR" sz="3200" i="1" dirty="0" smtClean="0"/>
              <a:t>				</a:t>
            </a:r>
            <a:r>
              <a:rPr lang="en-US" sz="3200" i="1" dirty="0" err="1" smtClean="0"/>
              <a:t>f</a:t>
            </a:r>
            <a:r>
              <a:rPr lang="en-US" sz="3200" i="1" baseline="-25000" dirty="0" err="1" smtClean="0"/>
              <a:t>N</a:t>
            </a:r>
            <a:r>
              <a:rPr lang="el-GR" sz="3200" i="1" dirty="0" smtClean="0"/>
              <a:t>(</a:t>
            </a:r>
            <a:r>
              <a:rPr lang="en-US" sz="3200" i="1" dirty="0" smtClean="0"/>
              <a:t>x</a:t>
            </a:r>
            <a:r>
              <a:rPr lang="el-GR" sz="3200" baseline="-25000" dirty="0" smtClean="0"/>
              <a:t>1</a:t>
            </a:r>
            <a:r>
              <a:rPr lang="el-GR" sz="3200" i="1" dirty="0" smtClean="0"/>
              <a:t>,...,</a:t>
            </a:r>
            <a:r>
              <a:rPr lang="en-US" sz="3200" i="1" dirty="0" err="1" smtClean="0"/>
              <a:t>x</a:t>
            </a:r>
            <a:r>
              <a:rPr lang="en-US" sz="3200" i="1" baseline="-25000" dirty="0" err="1" smtClean="0"/>
              <a:t>m</a:t>
            </a:r>
            <a:r>
              <a:rPr lang="el-GR" sz="3200" i="1" dirty="0" smtClean="0"/>
              <a:t>) </a:t>
            </a:r>
            <a:r>
              <a:rPr lang="el-GR" sz="3200" i="1" u="sng" dirty="0" smtClean="0"/>
              <a:t>&lt;</a:t>
            </a:r>
            <a:r>
              <a:rPr lang="el-GR" sz="3200" i="1" dirty="0" smtClean="0"/>
              <a:t> </a:t>
            </a:r>
            <a:r>
              <a:rPr lang="en-US" sz="3200" i="1" dirty="0" err="1" smtClean="0"/>
              <a:t>b</a:t>
            </a:r>
            <a:r>
              <a:rPr lang="en-US" sz="3200" i="1" baseline="-25000" dirty="0" err="1" smtClean="0"/>
              <a:t>N</a:t>
            </a:r>
            <a:r>
              <a:rPr lang="el-GR" sz="3200" i="1" baseline="-25000" dirty="0" smtClean="0"/>
              <a:t>	</a:t>
            </a:r>
          </a:p>
          <a:p>
            <a:r>
              <a:rPr lang="el-GR" sz="3200" dirty="0" smtClean="0"/>
              <a:t>Στην περίπτωση αυτή, εισάγουμε μία δυαδική μεταβλητή </a:t>
            </a:r>
            <a:r>
              <a:rPr lang="el-GR" sz="3200" i="1" dirty="0" smtClean="0"/>
              <a:t>y</a:t>
            </a:r>
            <a:r>
              <a:rPr lang="el-GR" sz="3200" i="1" baseline="-25000" dirty="0" smtClean="0"/>
              <a:t>i</a:t>
            </a:r>
            <a:r>
              <a:rPr lang="el-GR" sz="3200" dirty="0" smtClean="0"/>
              <a:t> για κάθε περιορισμό (</a:t>
            </a:r>
            <a:r>
              <a:rPr lang="el-GR" sz="3200" i="1" dirty="0" smtClean="0"/>
              <a:t>i </a:t>
            </a:r>
            <a:r>
              <a:rPr lang="el-GR" sz="3200" dirty="0" smtClean="0"/>
              <a:t>= 1,...,</a:t>
            </a:r>
            <a:r>
              <a:rPr lang="el-GR" sz="3200" i="1" dirty="0" smtClean="0"/>
              <a:t>N</a:t>
            </a:r>
            <a:r>
              <a:rPr lang="el-GR" sz="3200" dirty="0" smtClean="0"/>
              <a:t>)</a:t>
            </a:r>
          </a:p>
          <a:p>
            <a:endParaRPr lang="en-US" sz="3200" dirty="0"/>
          </a:p>
        </p:txBody>
      </p:sp>
    </p:spTree>
    <p:extLst>
      <p:ext uri="{BB962C8B-B14F-4D97-AF65-F5344CB8AC3E}">
        <p14:creationId xmlns:p14="http://schemas.microsoft.com/office/powerpoint/2010/main" val="88513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Μεταξύ </a:t>
            </a:r>
            <a:r>
              <a:rPr lang="el-GR" b="1" i="1" dirty="0" smtClean="0">
                <a:latin typeface="+mn-lt"/>
              </a:rPr>
              <a:t>N</a:t>
            </a:r>
            <a:r>
              <a:rPr lang="el-GR" b="1" dirty="0" smtClean="0">
                <a:latin typeface="+mn-lt"/>
              </a:rPr>
              <a:t> περιορισμών, οι </a:t>
            </a:r>
            <a:r>
              <a:rPr lang="el-GR" b="1" i="1" dirty="0" smtClean="0">
                <a:latin typeface="+mn-lt"/>
              </a:rPr>
              <a:t>K</a:t>
            </a:r>
            <a:r>
              <a:rPr lang="el-GR" b="1" dirty="0" smtClean="0">
                <a:latin typeface="+mn-lt"/>
              </a:rPr>
              <a:t> πρέπει να ισχύουν</a:t>
            </a:r>
            <a:endParaRPr lang="en-US" b="1" dirty="0">
              <a:latin typeface="+mn-lt"/>
            </a:endParaRPr>
          </a:p>
        </p:txBody>
      </p:sp>
      <p:sp>
        <p:nvSpPr>
          <p:cNvPr id="3" name="Content Placeholder 2"/>
          <p:cNvSpPr>
            <a:spLocks noGrp="1"/>
          </p:cNvSpPr>
          <p:nvPr>
            <p:ph idx="1"/>
          </p:nvPr>
        </p:nvSpPr>
        <p:spPr/>
        <p:txBody>
          <a:bodyPr>
            <a:noAutofit/>
          </a:bodyPr>
          <a:lstStyle/>
          <a:p>
            <a:pPr algn="just"/>
            <a:r>
              <a:rPr lang="el-GR" sz="3200" dirty="0" smtClean="0"/>
              <a:t>Γράφουμε τους περιορισμούς ως εξής:</a:t>
            </a:r>
            <a:endParaRPr lang="en-US" sz="3200" dirty="0" smtClean="0"/>
          </a:p>
          <a:p>
            <a:pPr algn="just">
              <a:buNone/>
            </a:pPr>
            <a:r>
              <a:rPr lang="el-GR" sz="3200" i="1" dirty="0" smtClean="0"/>
              <a:t>			</a:t>
            </a:r>
            <a:r>
              <a:rPr lang="en-US" sz="3200" i="1" dirty="0" smtClean="0"/>
              <a:t>f</a:t>
            </a:r>
            <a:r>
              <a:rPr lang="en-US" sz="3200" baseline="-25000" dirty="0" smtClean="0"/>
              <a:t>1</a:t>
            </a:r>
            <a:r>
              <a:rPr lang="en-US" sz="3200" i="1" dirty="0" smtClean="0"/>
              <a:t>(x</a:t>
            </a:r>
            <a:r>
              <a:rPr lang="en-US" sz="3200" baseline="-25000" dirty="0" smtClean="0"/>
              <a:t>1</a:t>
            </a:r>
            <a:r>
              <a:rPr lang="en-US" sz="3200" i="1" dirty="0" smtClean="0"/>
              <a:t>,...,</a:t>
            </a:r>
            <a:r>
              <a:rPr lang="en-US" sz="3200" i="1" dirty="0" err="1" smtClean="0"/>
              <a:t>x</a:t>
            </a:r>
            <a:r>
              <a:rPr lang="en-US" sz="3200" i="1" baseline="-25000" dirty="0" err="1" smtClean="0"/>
              <a:t>m</a:t>
            </a:r>
            <a:r>
              <a:rPr lang="en-US" sz="3200" i="1" dirty="0" smtClean="0"/>
              <a:t>) </a:t>
            </a:r>
            <a:r>
              <a:rPr lang="en-US" sz="3200" i="1" u="sng" dirty="0" smtClean="0"/>
              <a:t>&lt;</a:t>
            </a:r>
            <a:r>
              <a:rPr lang="en-US" sz="3200" i="1" dirty="0" smtClean="0"/>
              <a:t> b</a:t>
            </a:r>
            <a:r>
              <a:rPr lang="en-US" sz="3200" baseline="-25000" dirty="0" smtClean="0"/>
              <a:t>1</a:t>
            </a:r>
            <a:r>
              <a:rPr lang="en-US" sz="3200" i="1" dirty="0" smtClean="0"/>
              <a:t> </a:t>
            </a:r>
            <a:r>
              <a:rPr lang="en-US" sz="3200" dirty="0" smtClean="0"/>
              <a:t>+ </a:t>
            </a:r>
            <a:r>
              <a:rPr lang="en-US" sz="3200" i="1" dirty="0" smtClean="0"/>
              <a:t>My</a:t>
            </a:r>
            <a:r>
              <a:rPr lang="en-US" sz="3200" baseline="-25000" dirty="0" smtClean="0"/>
              <a:t>1</a:t>
            </a:r>
            <a:endParaRPr lang="en-US" sz="3200" dirty="0" smtClean="0"/>
          </a:p>
          <a:p>
            <a:pPr algn="just">
              <a:buNone/>
            </a:pPr>
            <a:r>
              <a:rPr lang="el-GR" sz="3200" dirty="0" smtClean="0"/>
              <a:t>			</a:t>
            </a:r>
            <a:r>
              <a:rPr lang="en-US" sz="3200" dirty="0" smtClean="0"/>
              <a:t>.......................</a:t>
            </a:r>
          </a:p>
          <a:p>
            <a:pPr algn="just">
              <a:buNone/>
            </a:pPr>
            <a:r>
              <a:rPr lang="el-GR" sz="3200" i="1" dirty="0" smtClean="0"/>
              <a:t>			</a:t>
            </a:r>
            <a:r>
              <a:rPr lang="en-US" sz="3200" i="1" dirty="0" err="1" smtClean="0"/>
              <a:t>f</a:t>
            </a:r>
            <a:r>
              <a:rPr lang="en-US" sz="3200" i="1" baseline="-25000" dirty="0" err="1" smtClean="0"/>
              <a:t>N</a:t>
            </a:r>
            <a:r>
              <a:rPr lang="en-US" sz="3200" i="1" dirty="0" smtClean="0"/>
              <a:t>(x</a:t>
            </a:r>
            <a:r>
              <a:rPr lang="en-US" sz="3200" baseline="-25000" dirty="0" smtClean="0"/>
              <a:t>1</a:t>
            </a:r>
            <a:r>
              <a:rPr lang="en-US" sz="3200" i="1" dirty="0" smtClean="0"/>
              <a:t>,...,</a:t>
            </a:r>
            <a:r>
              <a:rPr lang="en-US" sz="3200" i="1" dirty="0" err="1" smtClean="0"/>
              <a:t>x</a:t>
            </a:r>
            <a:r>
              <a:rPr lang="en-US" sz="3200" i="1" baseline="-25000" dirty="0" err="1" smtClean="0"/>
              <a:t>m</a:t>
            </a:r>
            <a:r>
              <a:rPr lang="en-US" sz="3200" i="1" dirty="0" smtClean="0"/>
              <a:t>) </a:t>
            </a:r>
            <a:r>
              <a:rPr lang="en-US" sz="3200" i="1" u="sng" dirty="0" smtClean="0"/>
              <a:t>&lt;</a:t>
            </a:r>
            <a:r>
              <a:rPr lang="en-US" sz="3200" i="1" dirty="0" smtClean="0"/>
              <a:t> </a:t>
            </a:r>
            <a:r>
              <a:rPr lang="en-US" sz="3200" i="1" dirty="0" err="1" smtClean="0"/>
              <a:t>b</a:t>
            </a:r>
            <a:r>
              <a:rPr lang="en-US" sz="3200" i="1" baseline="-25000" dirty="0" err="1" smtClean="0"/>
              <a:t>N</a:t>
            </a:r>
            <a:r>
              <a:rPr lang="en-US" sz="3200" i="1" dirty="0" smtClean="0"/>
              <a:t> </a:t>
            </a:r>
            <a:r>
              <a:rPr lang="en-US" sz="3200" dirty="0" smtClean="0"/>
              <a:t>+ </a:t>
            </a:r>
            <a:r>
              <a:rPr lang="en-US" sz="3200" i="1" dirty="0" err="1" smtClean="0"/>
              <a:t>My</a:t>
            </a:r>
            <a:r>
              <a:rPr lang="en-US" sz="3200" i="1" baseline="-25000" dirty="0" err="1" smtClean="0"/>
              <a:t>N</a:t>
            </a:r>
            <a:endParaRPr lang="el-GR" sz="3200" i="1" baseline="-25000" dirty="0" smtClean="0"/>
          </a:p>
          <a:p>
            <a:pPr algn="just">
              <a:buNone/>
            </a:pPr>
            <a:r>
              <a:rPr lang="en-US" sz="3200" i="1" dirty="0" smtClean="0"/>
              <a:t>			Sum(</a:t>
            </a:r>
            <a:r>
              <a:rPr lang="en-US" sz="3200" i="1" dirty="0" err="1" smtClean="0"/>
              <a:t>i</a:t>
            </a:r>
            <a:r>
              <a:rPr lang="en-US" sz="3200" i="1" dirty="0" smtClean="0"/>
              <a:t>)</a:t>
            </a:r>
            <a:r>
              <a:rPr lang="en-US" sz="3200" i="1" dirty="0" err="1" smtClean="0"/>
              <a:t>yi</a:t>
            </a:r>
            <a:r>
              <a:rPr lang="en-US" sz="3200" i="1" dirty="0" smtClean="0"/>
              <a:t> = N - K</a:t>
            </a:r>
          </a:p>
          <a:p>
            <a:pPr algn="just"/>
            <a:r>
              <a:rPr lang="el-GR" sz="3200" dirty="0" smtClean="0"/>
              <a:t>Ο τελευταίος περιορισμός εξασφαλίζει ότι </a:t>
            </a:r>
            <a:r>
              <a:rPr lang="el-GR" sz="3200" i="1" dirty="0" smtClean="0"/>
              <a:t>K</a:t>
            </a:r>
            <a:r>
              <a:rPr lang="el-GR" sz="3200" dirty="0" smtClean="0"/>
              <a:t> από τις μεταβλητές αυτές θα είναι 0, οπότε οι αντίστοιχοι περιορισμοί θα ισχύουν. Η προηγούμενη περίπτωση είναι ειδική περίπτωση αυτής με </a:t>
            </a:r>
            <a:r>
              <a:rPr lang="el-GR" sz="3200" i="1" dirty="0" smtClean="0"/>
              <a:t>K</a:t>
            </a:r>
            <a:r>
              <a:rPr lang="el-GR" sz="3200" dirty="0" smtClean="0"/>
              <a:t> = 1 και </a:t>
            </a:r>
            <a:r>
              <a:rPr lang="el-GR" sz="3200" i="1" dirty="0" smtClean="0"/>
              <a:t>N</a:t>
            </a:r>
            <a:r>
              <a:rPr lang="el-GR" sz="3200" dirty="0" smtClean="0"/>
              <a:t> = 2.</a:t>
            </a:r>
            <a:endParaRPr lang="en-US" sz="3200" dirty="0" smtClean="0"/>
          </a:p>
          <a:p>
            <a:endParaRPr lang="en-US" sz="3200" dirty="0"/>
          </a:p>
        </p:txBody>
      </p:sp>
    </p:spTree>
    <p:extLst>
      <p:ext uri="{BB962C8B-B14F-4D97-AF65-F5344CB8AC3E}">
        <p14:creationId xmlns:p14="http://schemas.microsoft.com/office/powerpoint/2010/main" val="1632755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Συναρτήσεις με </a:t>
            </a:r>
            <a:r>
              <a:rPr lang="el-GR" b="1" i="1" dirty="0" smtClean="0">
                <a:latin typeface="+mn-lt"/>
              </a:rPr>
              <a:t>N</a:t>
            </a:r>
            <a:r>
              <a:rPr lang="el-GR" b="1" dirty="0" smtClean="0">
                <a:latin typeface="+mn-lt"/>
              </a:rPr>
              <a:t> δυνατές τιμές</a:t>
            </a:r>
            <a:endParaRPr lang="en-US" b="1" dirty="0">
              <a:latin typeface="+mn-lt"/>
            </a:endParaRPr>
          </a:p>
        </p:txBody>
      </p:sp>
      <p:sp>
        <p:nvSpPr>
          <p:cNvPr id="3" name="Content Placeholder 2"/>
          <p:cNvSpPr>
            <a:spLocks noGrp="1"/>
          </p:cNvSpPr>
          <p:nvPr>
            <p:ph idx="1"/>
          </p:nvPr>
        </p:nvSpPr>
        <p:spPr/>
        <p:txBody>
          <a:bodyPr>
            <a:noAutofit/>
          </a:bodyPr>
          <a:lstStyle/>
          <a:p>
            <a:r>
              <a:rPr lang="el-GR" sz="3200" dirty="0" smtClean="0"/>
              <a:t>Έστω μια συνάρτηση </a:t>
            </a:r>
            <a:r>
              <a:rPr lang="en-US" sz="3200" i="1" dirty="0" smtClean="0"/>
              <a:t>f</a:t>
            </a:r>
            <a:r>
              <a:rPr lang="el-GR" sz="3200" i="1" dirty="0" smtClean="0"/>
              <a:t>(</a:t>
            </a:r>
            <a:r>
              <a:rPr lang="en-US" sz="3200" i="1" dirty="0" smtClean="0"/>
              <a:t>x</a:t>
            </a:r>
            <a:r>
              <a:rPr lang="el-GR" sz="3200" baseline="-25000" dirty="0" smtClean="0"/>
              <a:t>1</a:t>
            </a:r>
            <a:r>
              <a:rPr lang="el-GR" sz="3200" i="1" dirty="0" smtClean="0"/>
              <a:t>,...,</a:t>
            </a:r>
            <a:r>
              <a:rPr lang="en-US" sz="3200" i="1" dirty="0" err="1" smtClean="0"/>
              <a:t>x</a:t>
            </a:r>
            <a:r>
              <a:rPr lang="en-US" sz="3200" i="1" baseline="-25000" dirty="0" err="1" smtClean="0"/>
              <a:t>m</a:t>
            </a:r>
            <a:r>
              <a:rPr lang="el-GR" sz="3200" i="1" dirty="0" smtClean="0"/>
              <a:t>)</a:t>
            </a:r>
            <a:r>
              <a:rPr lang="el-GR" sz="3200" dirty="0" smtClean="0"/>
              <a:t>, η οποία πρέπει να πάρει μία από </a:t>
            </a:r>
            <a:r>
              <a:rPr lang="el-GR" sz="3200" i="1" dirty="0" smtClean="0"/>
              <a:t>N</a:t>
            </a:r>
            <a:r>
              <a:rPr lang="el-GR" sz="3200" dirty="0" smtClean="0"/>
              <a:t> τιμές, </a:t>
            </a:r>
            <a:r>
              <a:rPr lang="el-GR" sz="3200" i="1" dirty="0" smtClean="0"/>
              <a:t>b</a:t>
            </a:r>
            <a:r>
              <a:rPr lang="el-GR" sz="3200" baseline="-25000" dirty="0" smtClean="0"/>
              <a:t>1</a:t>
            </a:r>
            <a:r>
              <a:rPr lang="el-GR" sz="3200" dirty="0" smtClean="0"/>
              <a:t> ή </a:t>
            </a:r>
            <a:r>
              <a:rPr lang="el-GR" sz="3200" i="1" dirty="0" smtClean="0"/>
              <a:t>b</a:t>
            </a:r>
            <a:r>
              <a:rPr lang="el-GR" sz="3200" baseline="-25000" dirty="0" smtClean="0"/>
              <a:t>2</a:t>
            </a:r>
            <a:r>
              <a:rPr lang="el-GR" sz="3200" dirty="0" smtClean="0"/>
              <a:t> ή ... ή </a:t>
            </a:r>
            <a:r>
              <a:rPr lang="el-GR" sz="3200" i="1" dirty="0" smtClean="0"/>
              <a:t>b</a:t>
            </a:r>
            <a:r>
              <a:rPr lang="el-GR" sz="3200" baseline="-25000" dirty="0" smtClean="0"/>
              <a:t>N</a:t>
            </a:r>
            <a:r>
              <a:rPr lang="el-GR" sz="3200" dirty="0" smtClean="0"/>
              <a:t>. Εισάγουμε </a:t>
            </a:r>
            <a:r>
              <a:rPr lang="el-GR" sz="3200" i="1" dirty="0" smtClean="0"/>
              <a:t>N</a:t>
            </a:r>
            <a:r>
              <a:rPr lang="el-GR" sz="3200" dirty="0" smtClean="0"/>
              <a:t> δυαδικές μεταβλητές </a:t>
            </a:r>
            <a:r>
              <a:rPr lang="el-GR" sz="3200" i="1" dirty="0" smtClean="0"/>
              <a:t>y</a:t>
            </a:r>
            <a:r>
              <a:rPr lang="el-GR" sz="3200" baseline="-25000" dirty="0" smtClean="0"/>
              <a:t>1</a:t>
            </a:r>
            <a:r>
              <a:rPr lang="el-GR" sz="3200" i="1" dirty="0" smtClean="0"/>
              <a:t>,...,y</a:t>
            </a:r>
            <a:r>
              <a:rPr lang="el-GR" sz="3200" baseline="-25000" dirty="0" smtClean="0"/>
              <a:t>N</a:t>
            </a:r>
            <a:r>
              <a:rPr lang="el-GR" sz="3200" dirty="0" smtClean="0"/>
              <a:t> και χρησιμοποιούμε την παρακάτω μορφοποίηση:</a:t>
            </a:r>
            <a:endParaRPr lang="en-US" sz="3200" dirty="0" smtClean="0"/>
          </a:p>
          <a:p>
            <a:endParaRPr lang="en-US" sz="3200" dirty="0" smtClean="0"/>
          </a:p>
          <a:p>
            <a:endParaRPr lang="en-US" sz="3200" dirty="0" smtClean="0"/>
          </a:p>
          <a:p>
            <a:endParaRPr lang="en-US" sz="3200" dirty="0" smtClean="0"/>
          </a:p>
          <a:p>
            <a:r>
              <a:rPr lang="el-GR" sz="3200" dirty="0" smtClean="0"/>
              <a:t>Ο τελευταίος περιορισμός εξασφαλίζει ότι ακριβώς μία από τις </a:t>
            </a:r>
            <a:r>
              <a:rPr lang="el-GR" sz="3200" i="1" dirty="0" smtClean="0"/>
              <a:t>N</a:t>
            </a:r>
            <a:r>
              <a:rPr lang="el-GR" sz="3200" dirty="0" smtClean="0"/>
              <a:t> δυαδικές μεταβλητές θα είναι 1 και όλες οι άλλες 0, οπότε η συνάρτηση θα πάρει την αντίστοιχη τιμή.</a:t>
            </a:r>
            <a:endParaRPr lang="en-US" sz="3200" dirty="0" smtClean="0"/>
          </a:p>
          <a:p>
            <a:endParaRPr lang="en-US" sz="3200" dirty="0"/>
          </a:p>
        </p:txBody>
      </p:sp>
      <p:pic>
        <p:nvPicPr>
          <p:cNvPr id="4" name="Picture 2"/>
          <p:cNvPicPr>
            <a:picLocks noChangeAspect="1" noChangeArrowheads="1"/>
          </p:cNvPicPr>
          <p:nvPr/>
        </p:nvPicPr>
        <p:blipFill>
          <a:blip r:embed="rId2"/>
          <a:srcRect l="35725" t="52083" r="36749" b="34375"/>
          <a:stretch>
            <a:fillRect/>
          </a:stretch>
        </p:blipFill>
        <p:spPr bwMode="auto">
          <a:xfrm>
            <a:off x="3235035" y="3844637"/>
            <a:ext cx="5146695" cy="1423554"/>
          </a:xfrm>
          <a:prstGeom prst="rect">
            <a:avLst/>
          </a:prstGeom>
          <a:noFill/>
          <a:ln w="9525">
            <a:noFill/>
            <a:miter lim="800000"/>
            <a:headEnd/>
            <a:tailEnd/>
          </a:ln>
          <a:effectLst/>
        </p:spPr>
      </p:pic>
    </p:spTree>
    <p:extLst>
      <p:ext uri="{BB962C8B-B14F-4D97-AF65-F5344CB8AC3E}">
        <p14:creationId xmlns:p14="http://schemas.microsoft.com/office/powerpoint/2010/main" val="1885612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Το πρόβλημα του σταθερού κόστους (fixed charge problem)</a:t>
            </a:r>
            <a:endParaRPr lang="en-US" b="1" dirty="0">
              <a:latin typeface="+mn-lt"/>
            </a:endParaRPr>
          </a:p>
        </p:txBody>
      </p:sp>
      <p:sp>
        <p:nvSpPr>
          <p:cNvPr id="3" name="Content Placeholder 2"/>
          <p:cNvSpPr>
            <a:spLocks noGrp="1"/>
          </p:cNvSpPr>
          <p:nvPr>
            <p:ph idx="1"/>
          </p:nvPr>
        </p:nvSpPr>
        <p:spPr/>
        <p:txBody>
          <a:bodyPr>
            <a:normAutofit/>
          </a:bodyPr>
          <a:lstStyle/>
          <a:p>
            <a:r>
              <a:rPr lang="el-GR" sz="3200" dirty="0" smtClean="0"/>
              <a:t>Πολλές φορές, για την παραγωγή ενός προϊόντος υπάρχει ένα σταθερό κόστος </a:t>
            </a:r>
            <a:r>
              <a:rPr lang="el-GR" sz="3200" i="1" dirty="0" smtClean="0"/>
              <a:t>k</a:t>
            </a:r>
            <a:r>
              <a:rPr lang="el-GR" sz="3200" i="1" baseline="-25000" dirty="0" smtClean="0"/>
              <a:t>j</a:t>
            </a:r>
            <a:r>
              <a:rPr lang="el-GR" sz="3200" baseline="-25000" dirty="0" smtClean="0"/>
              <a:t> </a:t>
            </a:r>
            <a:r>
              <a:rPr lang="el-GR" sz="3200" dirty="0" smtClean="0"/>
              <a:t>(κόστος προετοιμασίας) και ένα μεταβλητό κόστος, ανάλογο του ύψους παραγωγής. Σε αυτή την περίπτωση, το συνολικό κόστος </a:t>
            </a:r>
            <a:r>
              <a:rPr lang="el-GR" sz="3200" i="1" dirty="0" smtClean="0"/>
              <a:t>f</a:t>
            </a:r>
            <a:r>
              <a:rPr lang="el-GR" sz="3200" i="1" baseline="-25000" dirty="0" smtClean="0"/>
              <a:t>j</a:t>
            </a:r>
            <a:r>
              <a:rPr lang="el-GR" sz="3200" i="1" dirty="0" smtClean="0"/>
              <a:t>(x</a:t>
            </a:r>
            <a:r>
              <a:rPr lang="el-GR" sz="3200" i="1" baseline="-25000" dirty="0" smtClean="0"/>
              <a:t>j</a:t>
            </a:r>
            <a:r>
              <a:rPr lang="el-GR" sz="3200" i="1" dirty="0" smtClean="0"/>
              <a:t>)</a:t>
            </a:r>
            <a:r>
              <a:rPr lang="el-GR" sz="3200" dirty="0" smtClean="0"/>
              <a:t> είναι ίσο με </a:t>
            </a:r>
            <a:r>
              <a:rPr lang="el-GR" sz="3200" i="1" dirty="0" smtClean="0"/>
              <a:t>k</a:t>
            </a:r>
            <a:r>
              <a:rPr lang="el-GR" sz="3200" i="1" baseline="-25000" dirty="0" smtClean="0"/>
              <a:t>j</a:t>
            </a:r>
            <a:r>
              <a:rPr lang="el-GR" sz="3200" dirty="0" smtClean="0"/>
              <a:t> + </a:t>
            </a:r>
            <a:r>
              <a:rPr lang="el-GR" sz="3200" i="1" dirty="0" smtClean="0"/>
              <a:t>c</a:t>
            </a:r>
            <a:r>
              <a:rPr lang="el-GR" sz="3200" i="1" baseline="-25000" dirty="0" smtClean="0"/>
              <a:t>j</a:t>
            </a:r>
            <a:r>
              <a:rPr lang="el-GR" sz="3200" i="1" dirty="0" smtClean="0"/>
              <a:t>x</a:t>
            </a:r>
            <a:r>
              <a:rPr lang="el-GR" sz="3200" i="1" baseline="-25000" dirty="0" smtClean="0"/>
              <a:t>j</a:t>
            </a:r>
            <a:r>
              <a:rPr lang="el-GR" sz="3200" dirty="0" smtClean="0"/>
              <a:t> εάν παραχθεί το προϊόν (</a:t>
            </a:r>
            <a:r>
              <a:rPr lang="el-GR" sz="3200" i="1" dirty="0" smtClean="0"/>
              <a:t>x</a:t>
            </a:r>
            <a:r>
              <a:rPr lang="el-GR" sz="3200" i="1" baseline="-25000" dirty="0" smtClean="0"/>
              <a:t>j</a:t>
            </a:r>
            <a:r>
              <a:rPr lang="el-GR" sz="3200" dirty="0" smtClean="0"/>
              <a:t> &gt; 0) και 0 αν όχι (</a:t>
            </a:r>
            <a:r>
              <a:rPr lang="el-GR" sz="3200" i="1" dirty="0" smtClean="0"/>
              <a:t>x</a:t>
            </a:r>
            <a:r>
              <a:rPr lang="el-GR" sz="3200" i="1" baseline="-25000" dirty="0" smtClean="0"/>
              <a:t>j</a:t>
            </a:r>
            <a:r>
              <a:rPr lang="el-GR" sz="3200" dirty="0" smtClean="0"/>
              <a:t> = 0), όπου </a:t>
            </a:r>
            <a:r>
              <a:rPr lang="el-GR" sz="3200" i="1" dirty="0" smtClean="0"/>
              <a:t>x</a:t>
            </a:r>
            <a:r>
              <a:rPr lang="el-GR" sz="3200" i="1" baseline="-25000" dirty="0" smtClean="0"/>
              <a:t>j</a:t>
            </a:r>
            <a:r>
              <a:rPr lang="el-GR" sz="3200" baseline="-25000" dirty="0" smtClean="0"/>
              <a:t> </a:t>
            </a:r>
            <a:r>
              <a:rPr lang="el-GR" sz="3200" dirty="0" smtClean="0"/>
              <a:t>είναι το ύψος της παραγωγής και </a:t>
            </a:r>
            <a:r>
              <a:rPr lang="el-GR" sz="3200" i="1" dirty="0" smtClean="0"/>
              <a:t>c</a:t>
            </a:r>
            <a:r>
              <a:rPr lang="el-GR" sz="3200" i="1" baseline="-25000" dirty="0" smtClean="0"/>
              <a:t>j</a:t>
            </a:r>
            <a:r>
              <a:rPr lang="el-GR" sz="3200" dirty="0" smtClean="0"/>
              <a:t> το μοναδιαίο κόστος παραγωγής.</a:t>
            </a:r>
            <a:endParaRPr lang="en-US" sz="3200" dirty="0" smtClean="0"/>
          </a:p>
          <a:p>
            <a:endParaRPr lang="en-US" sz="3200" dirty="0"/>
          </a:p>
        </p:txBody>
      </p:sp>
    </p:spTree>
    <p:extLst>
      <p:ext uri="{BB962C8B-B14F-4D97-AF65-F5344CB8AC3E}">
        <p14:creationId xmlns:p14="http://schemas.microsoft.com/office/powerpoint/2010/main" val="3030994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Το πρόβλημα του σταθερού κόστους (fixed charge problem)</a:t>
            </a:r>
            <a:endParaRPr lang="en-US" dirty="0">
              <a:latin typeface="+mn-lt"/>
            </a:endParaRPr>
          </a:p>
        </p:txBody>
      </p:sp>
      <p:sp>
        <p:nvSpPr>
          <p:cNvPr id="3" name="Content Placeholder 2"/>
          <p:cNvSpPr>
            <a:spLocks noGrp="1"/>
          </p:cNvSpPr>
          <p:nvPr>
            <p:ph idx="1"/>
          </p:nvPr>
        </p:nvSpPr>
        <p:spPr/>
        <p:txBody>
          <a:bodyPr>
            <a:noAutofit/>
          </a:bodyPr>
          <a:lstStyle/>
          <a:p>
            <a:r>
              <a:rPr lang="el-GR" sz="3200" dirty="0" smtClean="0"/>
              <a:t>Για να αποφύγουμε την εισαγωγή μη γραμμικών περιορισμών στη μορφοποίηση του προβλήματος, ορίζουμε μία δυαδική μεταβλητή </a:t>
            </a:r>
            <a:r>
              <a:rPr lang="el-GR" sz="3200" i="1" dirty="0" smtClean="0"/>
              <a:t>y</a:t>
            </a:r>
            <a:r>
              <a:rPr lang="el-GR" sz="3200" i="1" baseline="-25000" dirty="0" smtClean="0"/>
              <a:t>j</a:t>
            </a:r>
            <a:r>
              <a:rPr lang="el-GR" sz="3200" dirty="0" smtClean="0"/>
              <a:t> που παίρνει την τιμή 1 αν παραχθεί το προϊόν (</a:t>
            </a:r>
            <a:r>
              <a:rPr lang="el-GR" sz="3200" i="1" dirty="0" smtClean="0"/>
              <a:t>x</a:t>
            </a:r>
            <a:r>
              <a:rPr lang="el-GR" sz="3200" i="1" baseline="-25000" dirty="0" smtClean="0"/>
              <a:t>j</a:t>
            </a:r>
            <a:r>
              <a:rPr lang="el-GR" sz="3200" dirty="0" smtClean="0"/>
              <a:t> &gt; 0) και 0 αν όχι (</a:t>
            </a:r>
            <a:r>
              <a:rPr lang="el-GR" sz="3200" i="1" dirty="0" smtClean="0"/>
              <a:t>x</a:t>
            </a:r>
            <a:r>
              <a:rPr lang="el-GR" sz="3200" i="1" baseline="-25000" dirty="0" smtClean="0"/>
              <a:t>j</a:t>
            </a:r>
            <a:r>
              <a:rPr lang="el-GR" sz="3200" dirty="0" smtClean="0"/>
              <a:t> = 0). Τότε, το αντίστοιχο κόστος μορφοποιείται ως εξής:</a:t>
            </a:r>
            <a:endParaRPr lang="en-US" sz="3200" dirty="0" smtClean="0"/>
          </a:p>
          <a:p>
            <a:r>
              <a:rPr lang="el-GR" sz="3200" i="1" dirty="0" smtClean="0"/>
              <a:t>f</a:t>
            </a:r>
            <a:r>
              <a:rPr lang="el-GR" sz="3200" i="1" baseline="-25000" dirty="0" smtClean="0"/>
              <a:t>j</a:t>
            </a:r>
            <a:r>
              <a:rPr lang="el-GR" sz="3200" i="1" dirty="0" smtClean="0"/>
              <a:t>(x</a:t>
            </a:r>
            <a:r>
              <a:rPr lang="el-GR" sz="3200" i="1" baseline="-25000" dirty="0" smtClean="0"/>
              <a:t>j</a:t>
            </a:r>
            <a:r>
              <a:rPr lang="el-GR" sz="3200" i="1" dirty="0" smtClean="0"/>
              <a:t>) = k</a:t>
            </a:r>
            <a:r>
              <a:rPr lang="el-GR" sz="3200" i="1" baseline="-25000" dirty="0" smtClean="0"/>
              <a:t>j</a:t>
            </a:r>
            <a:r>
              <a:rPr lang="el-GR" sz="3200" i="1" dirty="0" smtClean="0"/>
              <a:t>y</a:t>
            </a:r>
            <a:r>
              <a:rPr lang="el-GR" sz="3200" i="1" baseline="-25000" dirty="0" smtClean="0"/>
              <a:t>j</a:t>
            </a:r>
            <a:r>
              <a:rPr lang="el-GR" sz="3200" i="1" dirty="0" smtClean="0"/>
              <a:t> + c</a:t>
            </a:r>
            <a:r>
              <a:rPr lang="el-GR" sz="3200" i="1" baseline="-25000" dirty="0" smtClean="0"/>
              <a:t>j</a:t>
            </a:r>
            <a:r>
              <a:rPr lang="el-GR" sz="3200" i="1" dirty="0" smtClean="0"/>
              <a:t>x</a:t>
            </a:r>
            <a:r>
              <a:rPr lang="el-GR" sz="3200" i="1" baseline="-25000" dirty="0" smtClean="0"/>
              <a:t>j</a:t>
            </a:r>
            <a:endParaRPr lang="en-US" sz="3200" dirty="0" smtClean="0"/>
          </a:p>
          <a:p>
            <a:r>
              <a:rPr lang="el-GR" sz="3200" i="1" dirty="0" smtClean="0"/>
              <a:t>x</a:t>
            </a:r>
            <a:r>
              <a:rPr lang="el-GR" sz="3200" i="1" baseline="-25000" dirty="0" smtClean="0"/>
              <a:t>j</a:t>
            </a:r>
            <a:r>
              <a:rPr lang="el-GR" sz="3200" i="1" dirty="0" smtClean="0"/>
              <a:t> ≤ My</a:t>
            </a:r>
            <a:r>
              <a:rPr lang="el-GR" sz="3200" i="1" baseline="-25000" dirty="0" smtClean="0"/>
              <a:t>j</a:t>
            </a:r>
            <a:endParaRPr lang="en-US" sz="3200" dirty="0" smtClean="0"/>
          </a:p>
          <a:p>
            <a:endParaRPr lang="en-US" sz="3200" dirty="0"/>
          </a:p>
        </p:txBody>
      </p:sp>
    </p:spTree>
    <p:extLst>
      <p:ext uri="{BB962C8B-B14F-4D97-AF65-F5344CB8AC3E}">
        <p14:creationId xmlns:p14="http://schemas.microsoft.com/office/powerpoint/2010/main" val="3701636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2175"/>
          </a:xfrm>
        </p:spPr>
        <p:txBody>
          <a:bodyPr/>
          <a:lstStyle/>
          <a:p>
            <a:r>
              <a:rPr lang="en-US" b="1" dirty="0"/>
              <a:t>Project</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Two options focusing on:  </a:t>
            </a:r>
          </a:p>
          <a:p>
            <a:pPr marL="971550" lvl="1" indent="-514350">
              <a:buFont typeface="+mj-lt"/>
              <a:buAutoNum type="arabicPeriod"/>
            </a:pPr>
            <a:r>
              <a:rPr lang="en-US" sz="2800" dirty="0" smtClean="0"/>
              <a:t>Mathematical modeling of the problem </a:t>
            </a:r>
          </a:p>
          <a:p>
            <a:pPr marL="914400" lvl="2" indent="0">
              <a:buNone/>
            </a:pPr>
            <a:r>
              <a:rPr lang="el-GR" sz="2400" dirty="0" smtClean="0"/>
              <a:t> </a:t>
            </a:r>
            <a:r>
              <a:rPr lang="en-US" sz="2400" dirty="0" smtClean="0"/>
              <a:t>Three mathematical approaches of the </a:t>
            </a:r>
            <a:r>
              <a:rPr lang="en-US" sz="2400" b="1" u="sng" dirty="0" smtClean="0"/>
              <a:t>same</a:t>
            </a:r>
            <a:r>
              <a:rPr lang="en-US" sz="2400" dirty="0" smtClean="0"/>
              <a:t> problem:</a:t>
            </a:r>
          </a:p>
          <a:p>
            <a:pPr lvl="3"/>
            <a:r>
              <a:rPr lang="en-US" sz="2400" dirty="0" smtClean="0"/>
              <a:t>Existing modeling;</a:t>
            </a:r>
          </a:p>
          <a:p>
            <a:pPr lvl="3"/>
            <a:r>
              <a:rPr lang="en-US" sz="2400" dirty="0" smtClean="0"/>
              <a:t>Two new modeling (improved-extension based on other existing modeling).</a:t>
            </a:r>
          </a:p>
          <a:p>
            <a:pPr marL="457200" lvl="1" indent="0">
              <a:buNone/>
            </a:pPr>
            <a:r>
              <a:rPr lang="el-GR" sz="2800" dirty="0" smtClean="0"/>
              <a:t>2.  </a:t>
            </a:r>
            <a:r>
              <a:rPr lang="en-US" sz="2800" b="1" u="sng" dirty="0" smtClean="0"/>
              <a:t>or</a:t>
            </a:r>
            <a:r>
              <a:rPr lang="en-US" sz="2800" dirty="0" smtClean="0"/>
              <a:t> Solution approach of the problem</a:t>
            </a:r>
          </a:p>
          <a:p>
            <a:pPr lvl="3"/>
            <a:r>
              <a:rPr lang="en-US" sz="2400" dirty="0" smtClean="0"/>
              <a:t>Decomposition approach;</a:t>
            </a:r>
          </a:p>
          <a:p>
            <a:pPr lvl="3"/>
            <a:r>
              <a:rPr lang="en-US" sz="2400" dirty="0" smtClean="0"/>
              <a:t>Hybrid approach: Decomposition approach combined with  Heuristics.</a:t>
            </a:r>
          </a:p>
          <a:p>
            <a:r>
              <a:rPr lang="en-US" dirty="0" smtClean="0"/>
              <a:t>In both options an exact SOLUTION approach non decomposed will be used.</a:t>
            </a:r>
          </a:p>
          <a:p>
            <a:endParaRPr lang="en-US" dirty="0" smtClean="0"/>
          </a:p>
          <a:p>
            <a:endParaRPr lang="en-US" dirty="0"/>
          </a:p>
        </p:txBody>
      </p:sp>
    </p:spTree>
    <p:extLst>
      <p:ext uri="{BB962C8B-B14F-4D97-AF65-F5344CB8AC3E}">
        <p14:creationId xmlns:p14="http://schemas.microsoft.com/office/powerpoint/2010/main" val="928280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Το πρόβλημα του σταθερού κόστους (fixed charge problem)</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Ο τελευταίος περιορισμός είναι αναγκαίος για να εξασφαλιστεί ότι αν </a:t>
            </a:r>
            <a:r>
              <a:rPr lang="el-GR" sz="3200" i="1" dirty="0" smtClean="0"/>
              <a:t>y</a:t>
            </a:r>
            <a:r>
              <a:rPr lang="el-GR" sz="3200" i="1" baseline="-25000" dirty="0" smtClean="0"/>
              <a:t>j </a:t>
            </a:r>
            <a:r>
              <a:rPr lang="el-GR" sz="3200" dirty="0" smtClean="0"/>
              <a:t>= 0 τότε και </a:t>
            </a:r>
            <a:r>
              <a:rPr lang="en-US" sz="3200" i="1" dirty="0" smtClean="0"/>
              <a:t>x</a:t>
            </a:r>
            <a:r>
              <a:rPr lang="el-GR" sz="3200" i="1" baseline="-25000" dirty="0" smtClean="0"/>
              <a:t>j </a:t>
            </a:r>
            <a:r>
              <a:rPr lang="el-GR" sz="3200" dirty="0" smtClean="0"/>
              <a:t>= 0 και αντίθετα, αν </a:t>
            </a:r>
            <a:r>
              <a:rPr lang="en-US" sz="3200" i="1" dirty="0" smtClean="0"/>
              <a:t>x</a:t>
            </a:r>
            <a:r>
              <a:rPr lang="el-GR" sz="3200" i="1" baseline="-25000" dirty="0" smtClean="0"/>
              <a:t>j </a:t>
            </a:r>
            <a:r>
              <a:rPr lang="el-GR" sz="3200" dirty="0" smtClean="0"/>
              <a:t>&gt; 0 τότε και </a:t>
            </a:r>
            <a:r>
              <a:rPr lang="en-US" sz="3200" i="1" dirty="0" smtClean="0"/>
              <a:t>y</a:t>
            </a:r>
            <a:r>
              <a:rPr lang="el-GR" sz="3200" i="1" baseline="-25000" dirty="0" smtClean="0"/>
              <a:t>j </a:t>
            </a:r>
            <a:r>
              <a:rPr lang="el-GR" sz="3200" dirty="0" smtClean="0"/>
              <a:t>= 1. Φυσικά, αν </a:t>
            </a:r>
            <a:r>
              <a:rPr lang="en-US" sz="3200" i="1" dirty="0" smtClean="0"/>
              <a:t>x</a:t>
            </a:r>
            <a:r>
              <a:rPr lang="el-GR" sz="3200" i="1" baseline="-25000" dirty="0" smtClean="0"/>
              <a:t>j</a:t>
            </a:r>
            <a:r>
              <a:rPr lang="el-GR" sz="3200" i="1" dirty="0" smtClean="0"/>
              <a:t> </a:t>
            </a:r>
            <a:r>
              <a:rPr lang="el-GR" sz="3200" i="1" baseline="-25000" dirty="0" smtClean="0"/>
              <a:t> </a:t>
            </a:r>
            <a:r>
              <a:rPr lang="el-GR" sz="3200" dirty="0" smtClean="0"/>
              <a:t>&gt; 0 τότε ο περιορισμός αυτός ισχύει πάντοτε, αφού ο αριθμός </a:t>
            </a:r>
            <a:r>
              <a:rPr lang="el-GR" sz="3200" i="1" dirty="0" smtClean="0"/>
              <a:t>M</a:t>
            </a:r>
            <a:r>
              <a:rPr lang="el-GR" sz="3200" dirty="0" smtClean="0"/>
              <a:t> είναι ένας πολύ μεγάλος πραγματικός αριθμός.</a:t>
            </a:r>
            <a:endParaRPr lang="en-US" sz="3200" dirty="0" smtClean="0"/>
          </a:p>
          <a:p>
            <a:endParaRPr lang="en-US" sz="3200" dirty="0"/>
          </a:p>
        </p:txBody>
      </p:sp>
    </p:spTree>
    <p:extLst>
      <p:ext uri="{BB962C8B-B14F-4D97-AF65-F5344CB8AC3E}">
        <p14:creationId xmlns:p14="http://schemas.microsoft.com/office/powerpoint/2010/main" val="764778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Δυαδική απεικόνιση γενικών ακέραιων αριθμών</a:t>
            </a:r>
            <a:endParaRPr lang="en-US" dirty="0">
              <a:latin typeface="+mn-lt"/>
            </a:endParaRPr>
          </a:p>
        </p:txBody>
      </p:sp>
      <p:sp>
        <p:nvSpPr>
          <p:cNvPr id="3" name="Content Placeholder 2"/>
          <p:cNvSpPr>
            <a:spLocks noGrp="1"/>
          </p:cNvSpPr>
          <p:nvPr>
            <p:ph idx="1"/>
          </p:nvPr>
        </p:nvSpPr>
        <p:spPr/>
        <p:txBody>
          <a:bodyPr>
            <a:noAutofit/>
          </a:bodyPr>
          <a:lstStyle/>
          <a:p>
            <a:pPr algn="just"/>
            <a:r>
              <a:rPr lang="en-US" sz="3200" dirty="0" smtClean="0"/>
              <a:t>O</a:t>
            </a:r>
            <a:r>
              <a:rPr lang="el-GR" sz="3200" dirty="0" smtClean="0"/>
              <a:t>ι αλγόριθμοι επίλυσης προβλημάτων με δυαδικές μεταβλητές είναι πολύ πιο αποτελεσματικοί από αυτούς που προορίζονται για προβλήματα ακέραιου προγραμματισμού και γι' αυτό οι πρώτοι θα πρέπει να προτιμώνται, όπου αυτό είναι εφικτό.</a:t>
            </a:r>
            <a:endParaRPr lang="en-US" sz="3200" dirty="0" smtClean="0"/>
          </a:p>
          <a:p>
            <a:pPr algn="just"/>
            <a:r>
              <a:rPr lang="el-GR" sz="3200" dirty="0" smtClean="0"/>
              <a:t>Μία έξυπνη τεχνική που μπορούμε να χρησιμοποιήσουμε στη συγκεκριμένη περίπτωση είναι να αντικαταστήσουμε τις ακέραιες μεταβλητές με δυαδικές, χρησιμοποιώντας κατάλληλο μετασχηματισμό. </a:t>
            </a:r>
            <a:endParaRPr lang="en-US" sz="3200" dirty="0" smtClean="0"/>
          </a:p>
          <a:p>
            <a:endParaRPr lang="en-US" sz="3200" dirty="0"/>
          </a:p>
        </p:txBody>
      </p:sp>
    </p:spTree>
    <p:extLst>
      <p:ext uri="{BB962C8B-B14F-4D97-AF65-F5344CB8AC3E}">
        <p14:creationId xmlns:p14="http://schemas.microsoft.com/office/powerpoint/2010/main" val="834318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Δυαδική απεικόνιση γενικών ακέραιων αριθμών</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Για τον μετασχηματισμό αυτό, απαραίτητη προϋπόθεση είναι να υπάρχει ένα άνω όριο, </a:t>
            </a:r>
            <a:r>
              <a:rPr lang="el-GR" sz="3200" i="1" dirty="0" smtClean="0"/>
              <a:t>u</a:t>
            </a:r>
            <a:r>
              <a:rPr lang="el-GR" sz="3200" dirty="0" smtClean="0"/>
              <a:t>, στην τιμή που μπορεί να πάρει η κάθε ακέραια μεταβλητή </a:t>
            </a:r>
            <a:r>
              <a:rPr lang="el-GR" sz="3200" i="1" dirty="0" smtClean="0"/>
              <a:t>x</a:t>
            </a:r>
            <a:r>
              <a:rPr lang="el-GR" sz="3200" dirty="0" smtClean="0"/>
              <a:t>. </a:t>
            </a:r>
            <a:endParaRPr lang="en-US" sz="3200" dirty="0" smtClean="0"/>
          </a:p>
          <a:p>
            <a:endParaRPr lang="en-US" sz="3200" dirty="0"/>
          </a:p>
        </p:txBody>
      </p:sp>
    </p:spTree>
    <p:extLst>
      <p:ext uri="{BB962C8B-B14F-4D97-AF65-F5344CB8AC3E}">
        <p14:creationId xmlns:p14="http://schemas.microsoft.com/office/powerpoint/2010/main" val="1881305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Δυαδική απεικόνιση γενικών ακέραιων αριθμών</a:t>
            </a:r>
            <a:endParaRPr lang="en-US" dirty="0"/>
          </a:p>
        </p:txBody>
      </p:sp>
      <p:sp>
        <p:nvSpPr>
          <p:cNvPr id="3" name="Content Placeholder 2"/>
          <p:cNvSpPr>
            <a:spLocks noGrp="1"/>
          </p:cNvSpPr>
          <p:nvPr>
            <p:ph idx="1"/>
          </p:nvPr>
        </p:nvSpPr>
        <p:spPr>
          <a:xfrm>
            <a:off x="838200" y="1825624"/>
            <a:ext cx="10515600" cy="4876511"/>
          </a:xfrm>
        </p:spPr>
        <p:txBody>
          <a:bodyPr>
            <a:normAutofit fontScale="92500" lnSpcReduction="20000"/>
          </a:bodyPr>
          <a:lstStyle/>
          <a:p>
            <a:r>
              <a:rPr lang="el-GR" sz="3500" dirty="0" smtClean="0"/>
              <a:t>Έστω λοιπόν ότι κάθε ακέραια μεταβλητή </a:t>
            </a:r>
            <a:r>
              <a:rPr lang="el-GR" sz="3500" i="1" dirty="0" smtClean="0"/>
              <a:t>x</a:t>
            </a:r>
            <a:r>
              <a:rPr lang="el-GR" sz="3500" dirty="0" smtClean="0"/>
              <a:t> έχει όρια ως εξής: 0 ≤ </a:t>
            </a:r>
            <a:r>
              <a:rPr lang="el-GR" sz="3500" i="1" dirty="0" smtClean="0"/>
              <a:t>x</a:t>
            </a:r>
            <a:r>
              <a:rPr lang="el-GR" sz="3500" dirty="0" smtClean="0"/>
              <a:t> ≤ </a:t>
            </a:r>
            <a:r>
              <a:rPr lang="el-GR" sz="3500" i="1" dirty="0" smtClean="0"/>
              <a:t>u</a:t>
            </a:r>
            <a:r>
              <a:rPr lang="el-GR" sz="3500" dirty="0" smtClean="0"/>
              <a:t> και έστω </a:t>
            </a:r>
            <a:r>
              <a:rPr lang="el-GR" sz="3500" i="1" dirty="0" smtClean="0"/>
              <a:t>N</a:t>
            </a:r>
            <a:r>
              <a:rPr lang="el-GR" sz="3500" dirty="0" smtClean="0"/>
              <a:t> ακέραιος τέτοιος ώστε 2</a:t>
            </a:r>
            <a:r>
              <a:rPr lang="el-GR" sz="3500" i="1" baseline="30000" dirty="0" smtClean="0"/>
              <a:t>N</a:t>
            </a:r>
            <a:r>
              <a:rPr lang="el-GR" sz="3500" dirty="0" smtClean="0"/>
              <a:t> ≤ </a:t>
            </a:r>
            <a:r>
              <a:rPr lang="el-GR" sz="3500" i="1" dirty="0" smtClean="0"/>
              <a:t>u</a:t>
            </a:r>
            <a:r>
              <a:rPr lang="el-GR" sz="3500" dirty="0" smtClean="0"/>
              <a:t> &lt; 2</a:t>
            </a:r>
            <a:r>
              <a:rPr lang="el-GR" sz="3500" i="1" baseline="30000" dirty="0" smtClean="0"/>
              <a:t>N</a:t>
            </a:r>
            <a:r>
              <a:rPr lang="el-GR" sz="3500" baseline="30000" dirty="0" smtClean="0"/>
              <a:t>+1</a:t>
            </a:r>
            <a:r>
              <a:rPr lang="el-GR" sz="3500" dirty="0" smtClean="0"/>
              <a:t>. Τότε, η δυαδική απεικόνιση της μεταβλητής </a:t>
            </a:r>
            <a:r>
              <a:rPr lang="el-GR" sz="3500" i="1" dirty="0" smtClean="0"/>
              <a:t>x</a:t>
            </a:r>
            <a:r>
              <a:rPr lang="el-GR" sz="3500" dirty="0" smtClean="0"/>
              <a:t> είναι </a:t>
            </a:r>
            <a:r>
              <a:rPr lang="el-GR" sz="3500" i="1" dirty="0" smtClean="0"/>
              <a:t>x</a:t>
            </a:r>
            <a:r>
              <a:rPr lang="el-GR" sz="3500" dirty="0" smtClean="0"/>
              <a:t> = ∑</a:t>
            </a:r>
            <a:r>
              <a:rPr lang="en-US" sz="3500" i="1" baseline="-25000" dirty="0" err="1" smtClean="0"/>
              <a:t>i</a:t>
            </a:r>
            <a:r>
              <a:rPr lang="en-US" sz="3500" i="1" baseline="-25000" dirty="0" smtClean="0"/>
              <a:t> </a:t>
            </a:r>
            <a:r>
              <a:rPr lang="el-GR" sz="3500" dirty="0" smtClean="0"/>
              <a:t>2</a:t>
            </a:r>
            <a:r>
              <a:rPr lang="el-GR" sz="3500" i="1" baseline="30000" dirty="0" smtClean="0"/>
              <a:t>i</a:t>
            </a:r>
            <a:r>
              <a:rPr lang="el-GR" sz="3500" i="1" dirty="0" smtClean="0"/>
              <a:t>y</a:t>
            </a:r>
            <a:r>
              <a:rPr lang="el-GR" sz="3500" i="1" baseline="30000" dirty="0" smtClean="0"/>
              <a:t>i</a:t>
            </a:r>
            <a:r>
              <a:rPr lang="el-GR" sz="3500" dirty="0" smtClean="0"/>
              <a:t>, όπου οι μεταβλητές </a:t>
            </a:r>
            <a:r>
              <a:rPr lang="el-GR" sz="3500" i="1" dirty="0" smtClean="0"/>
              <a:t>y</a:t>
            </a:r>
            <a:r>
              <a:rPr lang="el-GR" sz="3500" i="1" baseline="30000" dirty="0" smtClean="0"/>
              <a:t>i</a:t>
            </a:r>
            <a:r>
              <a:rPr lang="el-GR" sz="3500" dirty="0" smtClean="0"/>
              <a:t> είναι βοηθητικές δυαδικές μεταβλητές. </a:t>
            </a:r>
            <a:endParaRPr lang="en-US" sz="3500" dirty="0" smtClean="0"/>
          </a:p>
          <a:p>
            <a:pPr algn="just"/>
            <a:r>
              <a:rPr lang="el-GR" sz="3500" dirty="0" smtClean="0"/>
              <a:t>Αντικαθιστώντας κάθε ακέραια μεταβλητή με την δυαδική της απεικόνιση, μπορούμε να μετασχηματίσουμε το αρχικό πρόβλημα σε ένα ισοδύναμο πρόβλημα που έχει αποκλειστικά δυαδικές μεταβλητές. </a:t>
            </a:r>
            <a:endParaRPr lang="en-US" sz="3500" dirty="0" smtClean="0"/>
          </a:p>
          <a:p>
            <a:pPr algn="just"/>
            <a:r>
              <a:rPr lang="el-GR" sz="3500" dirty="0" smtClean="0"/>
              <a:t>Η τελική τιμή που θα πάρει η μεταβλητή </a:t>
            </a:r>
            <a:r>
              <a:rPr lang="el-GR" sz="3500" i="1" dirty="0" smtClean="0"/>
              <a:t>x</a:t>
            </a:r>
            <a:r>
              <a:rPr lang="el-GR" sz="3500" dirty="0" smtClean="0"/>
              <a:t> καθορίζεται από τις τιμές που θα πάρουν οι δυαδικές μεταβλητές </a:t>
            </a:r>
            <a:r>
              <a:rPr lang="el-GR" sz="3500" i="1" dirty="0" smtClean="0"/>
              <a:t>y</a:t>
            </a:r>
            <a:r>
              <a:rPr lang="el-GR" sz="3500" i="1" baseline="30000" dirty="0" smtClean="0"/>
              <a:t>i</a:t>
            </a:r>
            <a:r>
              <a:rPr lang="el-GR" sz="3500" dirty="0" smtClean="0"/>
              <a:t> και την παραπάνω σχέση.</a:t>
            </a:r>
            <a:endParaRPr lang="en-US" sz="3500" dirty="0" smtClean="0"/>
          </a:p>
          <a:p>
            <a:endParaRPr lang="en-US" sz="3200" dirty="0"/>
          </a:p>
        </p:txBody>
      </p:sp>
    </p:spTree>
    <p:extLst>
      <p:ext uri="{BB962C8B-B14F-4D97-AF65-F5344CB8AC3E}">
        <p14:creationId xmlns:p14="http://schemas.microsoft.com/office/powerpoint/2010/main" val="261820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Παράδειγμα 1.1</a:t>
            </a:r>
            <a:endParaRPr lang="en-US" dirty="0">
              <a:latin typeface="+mn-lt"/>
            </a:endParaRPr>
          </a:p>
        </p:txBody>
      </p:sp>
      <p:sp>
        <p:nvSpPr>
          <p:cNvPr id="3" name="Content Placeholder 2"/>
          <p:cNvSpPr>
            <a:spLocks noGrp="1"/>
          </p:cNvSpPr>
          <p:nvPr>
            <p:ph idx="1"/>
          </p:nvPr>
        </p:nvSpPr>
        <p:spPr/>
        <p:txBody>
          <a:bodyPr>
            <a:noAutofit/>
          </a:bodyPr>
          <a:lstStyle/>
          <a:p>
            <a:pPr algn="just"/>
            <a:r>
              <a:rPr lang="el-GR" sz="3200" dirty="0" smtClean="0"/>
              <a:t>Δίνεται το ακόλουθο πρόβλημα μη γραμμικού προγραμματισμού:</a:t>
            </a:r>
            <a:endParaRPr lang="en-US" sz="3200" dirty="0" smtClean="0"/>
          </a:p>
          <a:p>
            <a:pPr algn="just">
              <a:buNone/>
            </a:pPr>
            <a:r>
              <a:rPr lang="en-US" sz="3200" dirty="0" smtClean="0"/>
              <a:t>			Max</a:t>
            </a:r>
            <a:r>
              <a:rPr lang="el-GR" sz="3200" dirty="0" smtClean="0"/>
              <a:t> 2</a:t>
            </a:r>
            <a:r>
              <a:rPr lang="fr-FR" sz="3200" i="1" dirty="0" smtClean="0"/>
              <a:t>x</a:t>
            </a:r>
            <a:r>
              <a:rPr lang="el-GR" sz="3200" baseline="-25000" dirty="0" smtClean="0"/>
              <a:t>1</a:t>
            </a:r>
            <a:r>
              <a:rPr lang="el-GR" sz="3200" dirty="0" smtClean="0"/>
              <a:t> – </a:t>
            </a:r>
            <a:r>
              <a:rPr lang="en-US" sz="3200" i="1" dirty="0" smtClean="0"/>
              <a:t>x</a:t>
            </a:r>
            <a:r>
              <a:rPr lang="el-GR" sz="3200" baseline="-25000" dirty="0" smtClean="0"/>
              <a:t>1</a:t>
            </a:r>
            <a:r>
              <a:rPr lang="el-GR" sz="3200" baseline="30000" dirty="0" smtClean="0"/>
              <a:t>2</a:t>
            </a:r>
            <a:r>
              <a:rPr lang="el-GR" sz="3200" dirty="0" smtClean="0"/>
              <a:t> + 3</a:t>
            </a:r>
            <a:r>
              <a:rPr lang="fr-FR" sz="3200" i="1" dirty="0" smtClean="0"/>
              <a:t>x</a:t>
            </a:r>
            <a:r>
              <a:rPr lang="el-GR" sz="3200" baseline="-25000" dirty="0" smtClean="0"/>
              <a:t>2</a:t>
            </a:r>
            <a:r>
              <a:rPr lang="el-GR" sz="3200" dirty="0" smtClean="0"/>
              <a:t> -3</a:t>
            </a:r>
            <a:r>
              <a:rPr lang="en-US" sz="3200" i="1" dirty="0" smtClean="0"/>
              <a:t>x</a:t>
            </a:r>
            <a:r>
              <a:rPr lang="el-GR" sz="3200" baseline="-25000" dirty="0" smtClean="0"/>
              <a:t>2</a:t>
            </a:r>
            <a:r>
              <a:rPr lang="el-GR" sz="3200" baseline="30000" dirty="0" smtClean="0"/>
              <a:t>2</a:t>
            </a:r>
            <a:endParaRPr lang="en-US" sz="3200" dirty="0" smtClean="0"/>
          </a:p>
          <a:p>
            <a:pPr algn="just">
              <a:buNone/>
            </a:pPr>
            <a:r>
              <a:rPr lang="fr-FR" sz="3200" i="1" dirty="0" smtClean="0"/>
              <a:t>			x</a:t>
            </a:r>
            <a:r>
              <a:rPr lang="el-GR" sz="3200" baseline="-25000" dirty="0" smtClean="0"/>
              <a:t>1</a:t>
            </a:r>
            <a:r>
              <a:rPr lang="el-GR" sz="3200" dirty="0" smtClean="0"/>
              <a:t> + </a:t>
            </a:r>
            <a:r>
              <a:rPr lang="fr-FR" sz="3200" i="1" dirty="0" smtClean="0"/>
              <a:t>x</a:t>
            </a:r>
            <a:r>
              <a:rPr lang="el-GR" sz="3200" baseline="-25000" dirty="0" smtClean="0"/>
              <a:t>2  </a:t>
            </a:r>
            <a:r>
              <a:rPr lang="el-GR" sz="3200" u="sng" dirty="0" smtClean="0"/>
              <a:t>&lt;</a:t>
            </a:r>
            <a:r>
              <a:rPr lang="el-GR" sz="3200" dirty="0" smtClean="0"/>
              <a:t> 3/4</a:t>
            </a:r>
            <a:endParaRPr lang="en-US" sz="3200" dirty="0" smtClean="0"/>
          </a:p>
          <a:p>
            <a:pPr algn="just">
              <a:buNone/>
            </a:pPr>
            <a:r>
              <a:rPr lang="en-US" sz="3200" dirty="0" smtClean="0"/>
              <a:t>  </a:t>
            </a:r>
            <a:r>
              <a:rPr lang="el-GR" sz="3200" dirty="0" smtClean="0"/>
              <a:t>κάθε μεταβλητή μπορεί να πάρει μόνο τις τιμές 1/2, 1/3, 1/4, 1/5.</a:t>
            </a:r>
            <a:endParaRPr lang="en-US" sz="3200" dirty="0" smtClean="0"/>
          </a:p>
          <a:p>
            <a:pPr algn="just"/>
            <a:r>
              <a:rPr lang="el-GR" sz="3200" dirty="0" smtClean="0"/>
              <a:t>Να μορφοποιηθεί το πρόβλημα αυτό σαν ένα πρόβλημα αμιγώς </a:t>
            </a:r>
            <a:r>
              <a:rPr lang="el-GR" sz="3200" b="1" dirty="0" smtClean="0"/>
              <a:t>δυαδικού</a:t>
            </a:r>
            <a:r>
              <a:rPr lang="el-GR" sz="3200" dirty="0" smtClean="0"/>
              <a:t> (ακέραιου) προγραμματισμού. Στη μορφοποίηση που θα αναπτύξετε θα πρέπει να υπάρχουν μόνο δυαδικές 0-1 μεταβλητές.</a:t>
            </a:r>
            <a:endParaRPr lang="en-US" sz="3200" dirty="0" smtClean="0"/>
          </a:p>
          <a:p>
            <a:endParaRPr lang="en-US" sz="3200" dirty="0"/>
          </a:p>
        </p:txBody>
      </p:sp>
    </p:spTree>
    <p:extLst>
      <p:ext uri="{BB962C8B-B14F-4D97-AF65-F5344CB8AC3E}">
        <p14:creationId xmlns:p14="http://schemas.microsoft.com/office/powerpoint/2010/main" val="2741801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a:t>
            </a:r>
            <a:r>
              <a:rPr lang="en-US" b="1" dirty="0" smtClean="0">
                <a:latin typeface="+mn-lt"/>
              </a:rPr>
              <a:t> </a:t>
            </a:r>
            <a:r>
              <a:rPr lang="el-GR" b="1" dirty="0" smtClean="0">
                <a:latin typeface="+mn-lt"/>
              </a:rPr>
              <a:t>Παράδειγμα 2.1</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Για </a:t>
            </a:r>
            <a:r>
              <a:rPr lang="en-US" sz="3200" i="1" dirty="0" err="1" smtClean="0"/>
              <a:t>i</a:t>
            </a:r>
            <a:r>
              <a:rPr lang="el-GR" sz="3200" dirty="0" smtClean="0"/>
              <a:t> = 1,2, ορίζουμε δυαδικές μεταβλητές </a:t>
            </a:r>
            <a:r>
              <a:rPr lang="en-US" sz="3200" i="1" dirty="0" err="1" smtClean="0"/>
              <a:t>y</a:t>
            </a:r>
            <a:r>
              <a:rPr lang="en-US" sz="3200" i="1" baseline="-25000" dirty="0" err="1" smtClean="0"/>
              <a:t>i</a:t>
            </a:r>
            <a:r>
              <a:rPr lang="el-GR" sz="3200" baseline="-25000" dirty="0" smtClean="0"/>
              <a:t>1</a:t>
            </a:r>
            <a:r>
              <a:rPr lang="el-GR" sz="3200" dirty="0" smtClean="0"/>
              <a:t>, </a:t>
            </a:r>
            <a:r>
              <a:rPr lang="en-US" sz="3200" i="1" dirty="0" err="1" smtClean="0"/>
              <a:t>y</a:t>
            </a:r>
            <a:r>
              <a:rPr lang="en-US" sz="3200" i="1" baseline="-25000" dirty="0" err="1" smtClean="0"/>
              <a:t>i</a:t>
            </a:r>
            <a:r>
              <a:rPr lang="el-GR" sz="3200" baseline="-25000" dirty="0" smtClean="0"/>
              <a:t>2</a:t>
            </a:r>
            <a:r>
              <a:rPr lang="el-GR" sz="3200" dirty="0" smtClean="0"/>
              <a:t>, </a:t>
            </a:r>
            <a:r>
              <a:rPr lang="en-US" sz="3200" i="1" dirty="0" err="1" smtClean="0"/>
              <a:t>y</a:t>
            </a:r>
            <a:r>
              <a:rPr lang="en-US" sz="3200" i="1" baseline="-25000" dirty="0" err="1" smtClean="0"/>
              <a:t>i</a:t>
            </a:r>
            <a:r>
              <a:rPr lang="el-GR" sz="3200" baseline="-25000" dirty="0" smtClean="0"/>
              <a:t>3</a:t>
            </a:r>
            <a:r>
              <a:rPr lang="el-GR" sz="3200" dirty="0" smtClean="0"/>
              <a:t>, </a:t>
            </a:r>
            <a:r>
              <a:rPr lang="en-US" sz="3200" i="1" dirty="0" err="1" smtClean="0"/>
              <a:t>y</a:t>
            </a:r>
            <a:r>
              <a:rPr lang="en-US" sz="3200" i="1" baseline="-25000" dirty="0" err="1" smtClean="0"/>
              <a:t>i</a:t>
            </a:r>
            <a:r>
              <a:rPr lang="el-GR" sz="3200" baseline="-25000" dirty="0" smtClean="0"/>
              <a:t>4</a:t>
            </a:r>
            <a:r>
              <a:rPr lang="el-GR" sz="3200" dirty="0" smtClean="0"/>
              <a:t>, όπου:</a:t>
            </a:r>
            <a:endParaRPr lang="en-US" sz="3200" dirty="0" smtClean="0"/>
          </a:p>
          <a:p>
            <a:r>
              <a:rPr lang="en-US" sz="3200" i="1" dirty="0" err="1" smtClean="0"/>
              <a:t>y</a:t>
            </a:r>
            <a:r>
              <a:rPr lang="en-US" sz="3200" i="1" baseline="-25000" dirty="0" err="1" smtClean="0"/>
              <a:t>i</a:t>
            </a:r>
            <a:r>
              <a:rPr lang="el-GR" sz="3200" baseline="-25000" dirty="0" smtClean="0"/>
              <a:t>1</a:t>
            </a:r>
            <a:r>
              <a:rPr lang="el-GR" sz="3200" dirty="0" smtClean="0"/>
              <a:t> = 1 αν </a:t>
            </a:r>
            <a:r>
              <a:rPr lang="en-US" sz="3200" i="1" dirty="0" smtClean="0"/>
              <a:t>x</a:t>
            </a:r>
            <a:r>
              <a:rPr lang="en-US" sz="3200" i="1" baseline="-25000" dirty="0" smtClean="0"/>
              <a:t>i</a:t>
            </a:r>
            <a:r>
              <a:rPr lang="el-GR" sz="3200" dirty="0" smtClean="0"/>
              <a:t> = 1/2 και 0 αλλιώς</a:t>
            </a:r>
            <a:endParaRPr lang="en-US" sz="3200" dirty="0" smtClean="0"/>
          </a:p>
          <a:p>
            <a:r>
              <a:rPr lang="en-US" sz="3200" i="1" dirty="0" err="1" smtClean="0"/>
              <a:t>y</a:t>
            </a:r>
            <a:r>
              <a:rPr lang="en-US" sz="3200" i="1" baseline="-25000" dirty="0" err="1" smtClean="0"/>
              <a:t>i</a:t>
            </a:r>
            <a:r>
              <a:rPr lang="el-GR" sz="3200" baseline="-25000" dirty="0" smtClean="0"/>
              <a:t>2</a:t>
            </a:r>
            <a:r>
              <a:rPr lang="el-GR" sz="3200" dirty="0" smtClean="0"/>
              <a:t> = 1 αν </a:t>
            </a:r>
            <a:r>
              <a:rPr lang="en-US" sz="3200" i="1" dirty="0" smtClean="0"/>
              <a:t>x</a:t>
            </a:r>
            <a:r>
              <a:rPr lang="en-US" sz="3200" i="1" baseline="-25000" dirty="0" smtClean="0"/>
              <a:t>i</a:t>
            </a:r>
            <a:r>
              <a:rPr lang="el-GR" sz="3200" dirty="0" smtClean="0"/>
              <a:t> = 1/3 και 0 αλλιώς</a:t>
            </a:r>
            <a:endParaRPr lang="en-US" sz="3200" dirty="0" smtClean="0"/>
          </a:p>
          <a:p>
            <a:r>
              <a:rPr lang="en-US" sz="3200" i="1" dirty="0" err="1" smtClean="0"/>
              <a:t>y</a:t>
            </a:r>
            <a:r>
              <a:rPr lang="en-US" sz="3200" i="1" baseline="-25000" dirty="0" err="1" smtClean="0"/>
              <a:t>i</a:t>
            </a:r>
            <a:r>
              <a:rPr lang="el-GR" sz="3200" baseline="-25000" dirty="0" smtClean="0"/>
              <a:t>3</a:t>
            </a:r>
            <a:r>
              <a:rPr lang="el-GR" sz="3200" dirty="0" smtClean="0"/>
              <a:t> = 1 αν </a:t>
            </a:r>
            <a:r>
              <a:rPr lang="en-US" sz="3200" i="1" dirty="0" smtClean="0"/>
              <a:t>x</a:t>
            </a:r>
            <a:r>
              <a:rPr lang="en-US" sz="3200" i="1" baseline="-25000" dirty="0" smtClean="0"/>
              <a:t>i</a:t>
            </a:r>
            <a:r>
              <a:rPr lang="el-GR" sz="3200" dirty="0" smtClean="0"/>
              <a:t> = 1/4 και 0 αλλιώς</a:t>
            </a:r>
            <a:endParaRPr lang="en-US" sz="3200" dirty="0" smtClean="0"/>
          </a:p>
          <a:p>
            <a:r>
              <a:rPr lang="en-US" sz="3200" i="1" dirty="0" err="1" smtClean="0"/>
              <a:t>y</a:t>
            </a:r>
            <a:r>
              <a:rPr lang="en-US" sz="3200" i="1" baseline="-25000" dirty="0" err="1" smtClean="0"/>
              <a:t>i</a:t>
            </a:r>
            <a:r>
              <a:rPr lang="el-GR" sz="3200" baseline="-25000" dirty="0" smtClean="0"/>
              <a:t>4</a:t>
            </a:r>
            <a:r>
              <a:rPr lang="el-GR" sz="3200" dirty="0" smtClean="0"/>
              <a:t> = 1 αν </a:t>
            </a:r>
            <a:r>
              <a:rPr lang="en-US" sz="3200" i="1" dirty="0" smtClean="0"/>
              <a:t>x</a:t>
            </a:r>
            <a:r>
              <a:rPr lang="en-US" sz="3200" i="1" baseline="-25000" dirty="0" smtClean="0"/>
              <a:t>i</a:t>
            </a:r>
            <a:r>
              <a:rPr lang="el-GR" sz="3200" dirty="0" smtClean="0"/>
              <a:t> = 1/5 και 0 αλλιώς.</a:t>
            </a:r>
            <a:endParaRPr lang="en-US" sz="3200" dirty="0" smtClean="0"/>
          </a:p>
          <a:p>
            <a:endParaRPr lang="en-US" sz="3200" dirty="0"/>
          </a:p>
        </p:txBody>
      </p:sp>
    </p:spTree>
    <p:extLst>
      <p:ext uri="{BB962C8B-B14F-4D97-AF65-F5344CB8AC3E}">
        <p14:creationId xmlns:p14="http://schemas.microsoft.com/office/powerpoint/2010/main" val="1690460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a:t>
            </a:r>
            <a:r>
              <a:rPr lang="en-US" b="1" dirty="0">
                <a:latin typeface="+mn-lt"/>
              </a:rPr>
              <a:t> </a:t>
            </a:r>
            <a:r>
              <a:rPr lang="el-GR" b="1" dirty="0">
                <a:latin typeface="+mn-lt"/>
              </a:rPr>
              <a:t>Παράδειγμα 2.1</a:t>
            </a:r>
            <a:endParaRPr lang="en-US" dirty="0">
              <a:latin typeface="+mn-lt"/>
            </a:endParaRPr>
          </a:p>
        </p:txBody>
      </p:sp>
      <p:sp>
        <p:nvSpPr>
          <p:cNvPr id="3" name="Content Placeholder 2"/>
          <p:cNvSpPr>
            <a:spLocks noGrp="1"/>
          </p:cNvSpPr>
          <p:nvPr>
            <p:ph idx="1"/>
          </p:nvPr>
        </p:nvSpPr>
        <p:spPr/>
        <p:txBody>
          <a:bodyPr>
            <a:noAutofit/>
          </a:bodyPr>
          <a:lstStyle/>
          <a:p>
            <a:r>
              <a:rPr lang="el-GR" sz="3200" dirty="0" smtClean="0"/>
              <a:t>Στη συνέχεια, το πρόβλημα μορφοποιείται ως εξής:</a:t>
            </a:r>
            <a:endParaRPr lang="en-US" sz="3200" dirty="0" smtClean="0"/>
          </a:p>
          <a:p>
            <a:pPr>
              <a:buNone/>
            </a:pPr>
            <a:r>
              <a:rPr lang="fr-FR" sz="3200" dirty="0" smtClean="0"/>
              <a:t>Max 2(1/2 </a:t>
            </a:r>
            <a:r>
              <a:rPr lang="fr-FR" sz="3200" i="1" dirty="0" smtClean="0"/>
              <a:t>y</a:t>
            </a:r>
            <a:r>
              <a:rPr lang="fr-FR" sz="3200" baseline="-25000" dirty="0" smtClean="0"/>
              <a:t>11 </a:t>
            </a:r>
            <a:r>
              <a:rPr lang="fr-FR" sz="3200" dirty="0" smtClean="0"/>
              <a:t>+ 1/3 </a:t>
            </a:r>
            <a:r>
              <a:rPr lang="fr-FR" sz="3200" i="1" dirty="0" smtClean="0"/>
              <a:t>y</a:t>
            </a:r>
            <a:r>
              <a:rPr lang="fr-FR" sz="3200" baseline="-25000" dirty="0" smtClean="0"/>
              <a:t>12 </a:t>
            </a:r>
            <a:r>
              <a:rPr lang="fr-FR" sz="3200" dirty="0" smtClean="0"/>
              <a:t>+ 1/4 </a:t>
            </a:r>
            <a:r>
              <a:rPr lang="fr-FR" sz="3200" i="1" dirty="0" smtClean="0"/>
              <a:t>y</a:t>
            </a:r>
            <a:r>
              <a:rPr lang="fr-FR" sz="3200" baseline="-25000" dirty="0" smtClean="0"/>
              <a:t>13 </a:t>
            </a:r>
            <a:r>
              <a:rPr lang="fr-FR" sz="3200" dirty="0" smtClean="0"/>
              <a:t>+ 1/5 </a:t>
            </a:r>
            <a:r>
              <a:rPr lang="fr-FR" sz="3200" i="1" dirty="0" smtClean="0"/>
              <a:t>y</a:t>
            </a:r>
            <a:r>
              <a:rPr lang="fr-FR" sz="3200" baseline="-25000" dirty="0" smtClean="0"/>
              <a:t>14</a:t>
            </a:r>
            <a:r>
              <a:rPr lang="fr-FR" sz="3200" dirty="0" smtClean="0"/>
              <a:t>) – (1/4 </a:t>
            </a:r>
            <a:r>
              <a:rPr lang="fr-FR" sz="3200" i="1" dirty="0" smtClean="0"/>
              <a:t>y</a:t>
            </a:r>
            <a:r>
              <a:rPr lang="fr-FR" sz="3200" baseline="-25000" dirty="0" smtClean="0"/>
              <a:t>11 </a:t>
            </a:r>
            <a:r>
              <a:rPr lang="fr-FR" sz="3200" dirty="0" smtClean="0"/>
              <a:t>+ 1/9 </a:t>
            </a:r>
            <a:r>
              <a:rPr lang="fr-FR" sz="3200" i="1" dirty="0" smtClean="0"/>
              <a:t>y</a:t>
            </a:r>
            <a:r>
              <a:rPr lang="fr-FR" sz="3200" baseline="-25000" dirty="0" smtClean="0"/>
              <a:t>12 </a:t>
            </a:r>
            <a:r>
              <a:rPr lang="fr-FR" sz="3200" dirty="0" smtClean="0"/>
              <a:t>+ 1/16 </a:t>
            </a:r>
            <a:r>
              <a:rPr lang="fr-FR" sz="3200" i="1" dirty="0" smtClean="0"/>
              <a:t>y</a:t>
            </a:r>
            <a:r>
              <a:rPr lang="fr-FR" sz="3200" baseline="-25000" dirty="0" smtClean="0"/>
              <a:t>13 </a:t>
            </a:r>
            <a:r>
              <a:rPr lang="fr-FR" sz="3200" dirty="0" smtClean="0"/>
              <a:t>+ 1/25 </a:t>
            </a:r>
            <a:r>
              <a:rPr lang="fr-FR" sz="3200" i="1" dirty="0" smtClean="0"/>
              <a:t>y</a:t>
            </a:r>
            <a:r>
              <a:rPr lang="fr-FR" sz="3200" baseline="-25000" dirty="0" smtClean="0"/>
              <a:t>14</a:t>
            </a:r>
            <a:r>
              <a:rPr lang="fr-FR" sz="3200" dirty="0" smtClean="0"/>
              <a:t>)  + 3(1/2 </a:t>
            </a:r>
            <a:r>
              <a:rPr lang="fr-FR" sz="3200" i="1" dirty="0" smtClean="0"/>
              <a:t>y</a:t>
            </a:r>
            <a:r>
              <a:rPr lang="fr-FR" sz="3200" baseline="-25000" dirty="0" smtClean="0"/>
              <a:t>21 </a:t>
            </a:r>
            <a:r>
              <a:rPr lang="fr-FR" sz="3200" dirty="0" smtClean="0"/>
              <a:t>+ 1/3 </a:t>
            </a:r>
            <a:r>
              <a:rPr lang="fr-FR" sz="3200" i="1" dirty="0" smtClean="0"/>
              <a:t>y</a:t>
            </a:r>
            <a:r>
              <a:rPr lang="fr-FR" sz="3200" baseline="-25000" dirty="0" smtClean="0"/>
              <a:t>22 </a:t>
            </a:r>
            <a:r>
              <a:rPr lang="fr-FR" sz="3200" dirty="0" smtClean="0"/>
              <a:t>+ 1/4 </a:t>
            </a:r>
            <a:r>
              <a:rPr lang="fr-FR" sz="3200" i="1" dirty="0" smtClean="0"/>
              <a:t>y</a:t>
            </a:r>
            <a:r>
              <a:rPr lang="fr-FR" sz="3200" baseline="-25000" dirty="0" smtClean="0"/>
              <a:t>23 </a:t>
            </a:r>
            <a:r>
              <a:rPr lang="fr-FR" sz="3200" dirty="0" smtClean="0"/>
              <a:t>+ 1/5 </a:t>
            </a:r>
            <a:r>
              <a:rPr lang="fr-FR" sz="3200" i="1" dirty="0" smtClean="0"/>
              <a:t>y</a:t>
            </a:r>
            <a:r>
              <a:rPr lang="fr-FR" sz="3200" baseline="-25000" dirty="0" smtClean="0"/>
              <a:t>24</a:t>
            </a:r>
            <a:r>
              <a:rPr lang="fr-FR" sz="3200" dirty="0" smtClean="0"/>
              <a:t>) -3(1/4 </a:t>
            </a:r>
            <a:r>
              <a:rPr lang="fr-FR" sz="3200" i="1" dirty="0" smtClean="0"/>
              <a:t>y</a:t>
            </a:r>
            <a:r>
              <a:rPr lang="fr-FR" sz="3200" baseline="-25000" dirty="0" smtClean="0"/>
              <a:t>21 </a:t>
            </a:r>
            <a:r>
              <a:rPr lang="fr-FR" sz="3200" dirty="0" smtClean="0"/>
              <a:t>+ 1/9 </a:t>
            </a:r>
            <a:r>
              <a:rPr lang="fr-FR" sz="3200" i="1" dirty="0" smtClean="0"/>
              <a:t>y</a:t>
            </a:r>
            <a:r>
              <a:rPr lang="fr-FR" sz="3200" baseline="-25000" dirty="0" smtClean="0"/>
              <a:t>22 </a:t>
            </a:r>
            <a:r>
              <a:rPr lang="fr-FR" sz="3200" dirty="0" smtClean="0"/>
              <a:t>+ 1/16 </a:t>
            </a:r>
            <a:r>
              <a:rPr lang="fr-FR" sz="3200" i="1" dirty="0" smtClean="0"/>
              <a:t>y</a:t>
            </a:r>
            <a:r>
              <a:rPr lang="fr-FR" sz="3200" baseline="-25000" dirty="0" smtClean="0"/>
              <a:t>23 </a:t>
            </a:r>
            <a:r>
              <a:rPr lang="fr-FR" sz="3200" dirty="0" smtClean="0"/>
              <a:t>+ 1/25 </a:t>
            </a:r>
            <a:r>
              <a:rPr lang="fr-FR" sz="3200" i="1" dirty="0" smtClean="0"/>
              <a:t>y</a:t>
            </a:r>
            <a:r>
              <a:rPr lang="fr-FR" sz="3200" baseline="-25000" dirty="0" smtClean="0"/>
              <a:t>24</a:t>
            </a:r>
            <a:r>
              <a:rPr lang="fr-FR" sz="3200" dirty="0" smtClean="0"/>
              <a:t>)  </a:t>
            </a:r>
            <a:endParaRPr lang="en-US" sz="3200" dirty="0" smtClean="0"/>
          </a:p>
          <a:p>
            <a:pPr>
              <a:buNone/>
            </a:pPr>
            <a:r>
              <a:rPr lang="fr-FR" sz="3200" dirty="0" smtClean="0"/>
              <a:t>s.t. (1/2 </a:t>
            </a:r>
            <a:r>
              <a:rPr lang="fr-FR" sz="3200" i="1" dirty="0" smtClean="0"/>
              <a:t>y</a:t>
            </a:r>
            <a:r>
              <a:rPr lang="fr-FR" sz="3200" baseline="-25000" dirty="0" smtClean="0"/>
              <a:t>11 </a:t>
            </a:r>
            <a:r>
              <a:rPr lang="fr-FR" sz="3200" dirty="0" smtClean="0"/>
              <a:t>+ 1/3 </a:t>
            </a:r>
            <a:r>
              <a:rPr lang="fr-FR" sz="3200" i="1" dirty="0" smtClean="0"/>
              <a:t>y</a:t>
            </a:r>
            <a:r>
              <a:rPr lang="fr-FR" sz="3200" baseline="-25000" dirty="0" smtClean="0"/>
              <a:t>12 </a:t>
            </a:r>
            <a:r>
              <a:rPr lang="fr-FR" sz="3200" dirty="0" smtClean="0"/>
              <a:t>+ 1/4 </a:t>
            </a:r>
            <a:r>
              <a:rPr lang="fr-FR" sz="3200" i="1" dirty="0" smtClean="0"/>
              <a:t>y</a:t>
            </a:r>
            <a:r>
              <a:rPr lang="fr-FR" sz="3200" baseline="-25000" dirty="0" smtClean="0"/>
              <a:t>13 </a:t>
            </a:r>
            <a:r>
              <a:rPr lang="fr-FR" sz="3200" dirty="0" smtClean="0"/>
              <a:t>+ 1/5 </a:t>
            </a:r>
            <a:r>
              <a:rPr lang="fr-FR" sz="3200" i="1" dirty="0" smtClean="0"/>
              <a:t>y</a:t>
            </a:r>
            <a:r>
              <a:rPr lang="fr-FR" sz="3200" baseline="-25000" dirty="0" smtClean="0"/>
              <a:t>14</a:t>
            </a:r>
            <a:r>
              <a:rPr lang="fr-FR" sz="3200" dirty="0" smtClean="0"/>
              <a:t>) + (1/2 </a:t>
            </a:r>
            <a:r>
              <a:rPr lang="fr-FR" sz="3200" i="1" dirty="0" smtClean="0"/>
              <a:t>y</a:t>
            </a:r>
            <a:r>
              <a:rPr lang="fr-FR" sz="3200" baseline="-25000" dirty="0" smtClean="0"/>
              <a:t>21 </a:t>
            </a:r>
            <a:r>
              <a:rPr lang="fr-FR" sz="3200" dirty="0" smtClean="0"/>
              <a:t>+ 1/3 </a:t>
            </a:r>
            <a:r>
              <a:rPr lang="fr-FR" sz="3200" i="1" dirty="0" smtClean="0"/>
              <a:t>y</a:t>
            </a:r>
            <a:r>
              <a:rPr lang="fr-FR" sz="3200" baseline="-25000" dirty="0" smtClean="0"/>
              <a:t>22 </a:t>
            </a:r>
            <a:r>
              <a:rPr lang="fr-FR" sz="3200" dirty="0" smtClean="0"/>
              <a:t>+ 1/4 </a:t>
            </a:r>
            <a:r>
              <a:rPr lang="fr-FR" sz="3200" i="1" dirty="0" smtClean="0"/>
              <a:t>y</a:t>
            </a:r>
            <a:r>
              <a:rPr lang="fr-FR" sz="3200" baseline="-25000" dirty="0" smtClean="0"/>
              <a:t>23 </a:t>
            </a:r>
            <a:r>
              <a:rPr lang="fr-FR" sz="3200" dirty="0" smtClean="0"/>
              <a:t>+ 1/5 </a:t>
            </a:r>
            <a:r>
              <a:rPr lang="fr-FR" sz="3200" i="1" dirty="0" smtClean="0"/>
              <a:t>y</a:t>
            </a:r>
            <a:r>
              <a:rPr lang="fr-FR" sz="3200" baseline="-25000" dirty="0" smtClean="0"/>
              <a:t>24</a:t>
            </a:r>
            <a:r>
              <a:rPr lang="fr-FR" sz="3200" dirty="0" smtClean="0"/>
              <a:t>)</a:t>
            </a:r>
            <a:r>
              <a:rPr lang="fr-FR" sz="3200" baseline="-25000" dirty="0" smtClean="0"/>
              <a:t>  </a:t>
            </a:r>
            <a:r>
              <a:rPr lang="fr-FR" sz="3200" u="sng" dirty="0" smtClean="0"/>
              <a:t>&lt;</a:t>
            </a:r>
            <a:r>
              <a:rPr lang="fr-FR" sz="3200" dirty="0" smtClean="0"/>
              <a:t> </a:t>
            </a:r>
            <a:r>
              <a:rPr lang="en-US" sz="3200" dirty="0" smtClean="0"/>
              <a:t>3/4</a:t>
            </a:r>
          </a:p>
          <a:p>
            <a:pPr>
              <a:buNone/>
            </a:pPr>
            <a:r>
              <a:rPr lang="fr-FR" sz="3200" i="1" dirty="0" smtClean="0"/>
              <a:t>y</a:t>
            </a:r>
            <a:r>
              <a:rPr lang="fr-FR" sz="3200" baseline="-25000" dirty="0" smtClean="0"/>
              <a:t>11 </a:t>
            </a:r>
            <a:r>
              <a:rPr lang="fr-FR" sz="3200" dirty="0" smtClean="0"/>
              <a:t>+ </a:t>
            </a:r>
            <a:r>
              <a:rPr lang="fr-FR" sz="3200" i="1" dirty="0" smtClean="0"/>
              <a:t>y</a:t>
            </a:r>
            <a:r>
              <a:rPr lang="fr-FR" sz="3200" baseline="-25000" dirty="0" smtClean="0"/>
              <a:t>12 </a:t>
            </a:r>
            <a:r>
              <a:rPr lang="fr-FR" sz="3200" dirty="0" smtClean="0"/>
              <a:t>+ </a:t>
            </a:r>
            <a:r>
              <a:rPr lang="fr-FR" sz="3200" i="1" dirty="0" smtClean="0"/>
              <a:t>y</a:t>
            </a:r>
            <a:r>
              <a:rPr lang="fr-FR" sz="3200" baseline="-25000" dirty="0" smtClean="0"/>
              <a:t>13 </a:t>
            </a:r>
            <a:r>
              <a:rPr lang="fr-FR" sz="3200" dirty="0" smtClean="0"/>
              <a:t>+ </a:t>
            </a:r>
            <a:r>
              <a:rPr lang="fr-FR" sz="3200" i="1" dirty="0" smtClean="0"/>
              <a:t>y</a:t>
            </a:r>
            <a:r>
              <a:rPr lang="fr-FR" sz="3200" baseline="-25000" dirty="0" smtClean="0"/>
              <a:t>14</a:t>
            </a:r>
            <a:r>
              <a:rPr lang="fr-FR" sz="3200" dirty="0" smtClean="0"/>
              <a:t> = 1</a:t>
            </a:r>
            <a:endParaRPr lang="en-US" sz="3200" dirty="0" smtClean="0"/>
          </a:p>
          <a:p>
            <a:pPr>
              <a:buNone/>
            </a:pPr>
            <a:r>
              <a:rPr lang="fr-FR" sz="3200" i="1" dirty="0" smtClean="0"/>
              <a:t>y</a:t>
            </a:r>
            <a:r>
              <a:rPr lang="el-GR" sz="3200" baseline="-25000" dirty="0" smtClean="0"/>
              <a:t>21 </a:t>
            </a:r>
            <a:r>
              <a:rPr lang="el-GR" sz="3200" dirty="0" smtClean="0"/>
              <a:t>+ </a:t>
            </a:r>
            <a:r>
              <a:rPr lang="fr-FR" sz="3200" i="1" dirty="0" smtClean="0"/>
              <a:t>y</a:t>
            </a:r>
            <a:r>
              <a:rPr lang="el-GR" sz="3200" baseline="-25000" dirty="0" smtClean="0"/>
              <a:t>22 </a:t>
            </a:r>
            <a:r>
              <a:rPr lang="el-GR" sz="3200" dirty="0" smtClean="0"/>
              <a:t>+ </a:t>
            </a:r>
            <a:r>
              <a:rPr lang="fr-FR" sz="3200" i="1" dirty="0" smtClean="0"/>
              <a:t>y</a:t>
            </a:r>
            <a:r>
              <a:rPr lang="el-GR" sz="3200" baseline="-25000" dirty="0" smtClean="0"/>
              <a:t>23 </a:t>
            </a:r>
            <a:r>
              <a:rPr lang="el-GR" sz="3200" dirty="0" smtClean="0"/>
              <a:t>+ </a:t>
            </a:r>
            <a:r>
              <a:rPr lang="fr-FR" sz="3200" i="1" dirty="0" smtClean="0"/>
              <a:t>y</a:t>
            </a:r>
            <a:r>
              <a:rPr lang="el-GR" sz="3200" baseline="-25000" dirty="0" smtClean="0"/>
              <a:t>24</a:t>
            </a:r>
            <a:r>
              <a:rPr lang="el-GR" sz="3200" dirty="0" smtClean="0"/>
              <a:t> = 1</a:t>
            </a:r>
            <a:endParaRPr lang="en-US" sz="3200" dirty="0" smtClean="0"/>
          </a:p>
          <a:p>
            <a:pPr>
              <a:buNone/>
            </a:pPr>
            <a:r>
              <a:rPr lang="el-GR" sz="3200" dirty="0" smtClean="0"/>
              <a:t>όλες οι μεταβλητές 0 ή 1.  </a:t>
            </a:r>
            <a:endParaRPr lang="en-US" sz="3200" dirty="0" smtClean="0"/>
          </a:p>
          <a:p>
            <a:endParaRPr lang="en-US" sz="3200" dirty="0"/>
          </a:p>
        </p:txBody>
      </p:sp>
    </p:spTree>
    <p:extLst>
      <p:ext uri="{BB962C8B-B14F-4D97-AF65-F5344CB8AC3E}">
        <p14:creationId xmlns:p14="http://schemas.microsoft.com/office/powerpoint/2010/main" val="1545380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419" y="167553"/>
            <a:ext cx="10515600" cy="1325563"/>
          </a:xfrm>
        </p:spPr>
        <p:txBody>
          <a:bodyPr/>
          <a:lstStyle/>
          <a:p>
            <a:r>
              <a:rPr lang="el-GR" b="1" dirty="0" smtClean="0">
                <a:latin typeface="+mn-lt"/>
              </a:rPr>
              <a:t>Παράδειγμα 1.2</a:t>
            </a:r>
            <a:endParaRPr lang="en-US" dirty="0">
              <a:latin typeface="+mn-lt"/>
            </a:endParaRPr>
          </a:p>
        </p:txBody>
      </p:sp>
      <p:sp>
        <p:nvSpPr>
          <p:cNvPr id="3" name="Content Placeholder 2"/>
          <p:cNvSpPr>
            <a:spLocks noGrp="1"/>
          </p:cNvSpPr>
          <p:nvPr>
            <p:ph idx="1"/>
          </p:nvPr>
        </p:nvSpPr>
        <p:spPr>
          <a:xfrm>
            <a:off x="813956" y="1233344"/>
            <a:ext cx="10515600" cy="5262706"/>
          </a:xfrm>
        </p:spPr>
        <p:txBody>
          <a:bodyPr>
            <a:noAutofit/>
          </a:bodyPr>
          <a:lstStyle/>
          <a:p>
            <a:pPr algn="just"/>
            <a:r>
              <a:rPr lang="el-GR" sz="3200" dirty="0" smtClean="0"/>
              <a:t>Δίνεται το παρακάτω πρόβλημα ακέραιου προγραμματισμού:</a:t>
            </a:r>
            <a:endParaRPr lang="en-US" sz="3200" dirty="0" smtClean="0"/>
          </a:p>
          <a:p>
            <a:pPr algn="just"/>
            <a:r>
              <a:rPr lang="pl-PL" sz="3200" dirty="0" smtClean="0"/>
              <a:t>Max Z = </a:t>
            </a:r>
            <a:r>
              <a:rPr lang="pl-PL" sz="3200" i="1" dirty="0" smtClean="0"/>
              <a:t>x</a:t>
            </a:r>
            <a:r>
              <a:rPr lang="pl-PL" sz="3200" baseline="-25000" dirty="0" smtClean="0"/>
              <a:t>1</a:t>
            </a:r>
            <a:r>
              <a:rPr lang="pl-PL" sz="3200" dirty="0" smtClean="0"/>
              <a:t> + 5</a:t>
            </a:r>
            <a:r>
              <a:rPr lang="pl-PL" sz="3200" i="1" dirty="0" smtClean="0"/>
              <a:t>x</a:t>
            </a:r>
            <a:r>
              <a:rPr lang="pl-PL" sz="3200" baseline="-25000" dirty="0" smtClean="0"/>
              <a:t>2</a:t>
            </a:r>
            <a:endParaRPr lang="en-US" sz="3200" dirty="0" smtClean="0"/>
          </a:p>
          <a:p>
            <a:pPr algn="just"/>
            <a:r>
              <a:rPr lang="pl-PL" sz="3200" dirty="0" smtClean="0"/>
              <a:t>s.t.  </a:t>
            </a:r>
            <a:r>
              <a:rPr lang="pl-PL" sz="3200" i="1" dirty="0" smtClean="0"/>
              <a:t>x</a:t>
            </a:r>
            <a:r>
              <a:rPr lang="pl-PL" sz="3200" baseline="-25000" dirty="0" smtClean="0"/>
              <a:t>1</a:t>
            </a:r>
            <a:r>
              <a:rPr lang="pl-PL" sz="3200" dirty="0" smtClean="0"/>
              <a:t> + 10</a:t>
            </a:r>
            <a:r>
              <a:rPr lang="pl-PL" sz="3200" i="1" dirty="0" smtClean="0"/>
              <a:t>x</a:t>
            </a:r>
            <a:r>
              <a:rPr lang="pl-PL" sz="3200" baseline="-25000" dirty="0" smtClean="0"/>
              <a:t>2</a:t>
            </a:r>
            <a:r>
              <a:rPr lang="pl-PL" sz="3200" dirty="0" smtClean="0"/>
              <a:t> </a:t>
            </a:r>
            <a:r>
              <a:rPr lang="pl-PL" sz="3200" u="sng" dirty="0" smtClean="0"/>
              <a:t>&lt;</a:t>
            </a:r>
            <a:r>
              <a:rPr lang="pl-PL" sz="3200" dirty="0" smtClean="0"/>
              <a:t> 20</a:t>
            </a:r>
            <a:endParaRPr lang="en-US" sz="3200" dirty="0" smtClean="0"/>
          </a:p>
          <a:p>
            <a:pPr algn="just"/>
            <a:r>
              <a:rPr lang="pl-PL" sz="3200" i="1" dirty="0" smtClean="0"/>
              <a:t>x</a:t>
            </a:r>
            <a:r>
              <a:rPr lang="el-GR" sz="3200" baseline="-25000" dirty="0" smtClean="0"/>
              <a:t>1</a:t>
            </a:r>
            <a:r>
              <a:rPr lang="el-GR" sz="3200" dirty="0" smtClean="0"/>
              <a:t> </a:t>
            </a:r>
            <a:r>
              <a:rPr lang="el-GR" sz="3200" u="sng" dirty="0" smtClean="0"/>
              <a:t>&lt;</a:t>
            </a:r>
            <a:r>
              <a:rPr lang="el-GR" sz="3200" dirty="0" smtClean="0"/>
              <a:t> 2</a:t>
            </a:r>
            <a:endParaRPr lang="en-US" sz="3200" dirty="0" smtClean="0"/>
          </a:p>
          <a:p>
            <a:pPr algn="just"/>
            <a:r>
              <a:rPr lang="pl-PL" sz="3200" i="1" dirty="0" smtClean="0"/>
              <a:t>x</a:t>
            </a:r>
            <a:r>
              <a:rPr lang="el-GR" sz="3200" baseline="-25000" dirty="0" smtClean="0"/>
              <a:t>1</a:t>
            </a:r>
            <a:r>
              <a:rPr lang="el-GR" sz="3200" dirty="0" smtClean="0"/>
              <a:t>, </a:t>
            </a:r>
            <a:r>
              <a:rPr lang="pl-PL" sz="3200" i="1" dirty="0" smtClean="0"/>
              <a:t>x</a:t>
            </a:r>
            <a:r>
              <a:rPr lang="el-GR" sz="3200" baseline="-25000" dirty="0" smtClean="0"/>
              <a:t>2</a:t>
            </a:r>
            <a:r>
              <a:rPr lang="el-GR" sz="3200" dirty="0" smtClean="0"/>
              <a:t> ακέραιοι </a:t>
            </a:r>
            <a:r>
              <a:rPr lang="el-GR" sz="3200" u="sng" dirty="0" smtClean="0"/>
              <a:t>&gt;</a:t>
            </a:r>
            <a:r>
              <a:rPr lang="el-GR" sz="3200" dirty="0" smtClean="0"/>
              <a:t> 0 </a:t>
            </a:r>
            <a:endParaRPr lang="en-US" sz="3200" dirty="0" smtClean="0"/>
          </a:p>
          <a:p>
            <a:pPr marL="0" indent="0" algn="just">
              <a:buNone/>
            </a:pPr>
            <a:r>
              <a:rPr lang="el-GR" sz="3200" dirty="0" smtClean="0"/>
              <a:t>α) Μετασχηματίστε το πρόβλημα σε ένα πρόβλημα αμιγώς δυαδικού προγραμματισμού.</a:t>
            </a:r>
            <a:endParaRPr lang="en-US" sz="3200" dirty="0" smtClean="0"/>
          </a:p>
        </p:txBody>
      </p:sp>
    </p:spTree>
    <p:extLst>
      <p:ext uri="{BB962C8B-B14F-4D97-AF65-F5344CB8AC3E}">
        <p14:creationId xmlns:p14="http://schemas.microsoft.com/office/powerpoint/2010/main" val="3973480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Λύση Παράδειγμα </a:t>
            </a:r>
            <a:r>
              <a:rPr lang="el-GR" b="1" dirty="0">
                <a:latin typeface="+mn-lt"/>
              </a:rPr>
              <a:t>1</a:t>
            </a:r>
            <a:r>
              <a:rPr lang="el-GR" b="1" dirty="0" smtClean="0">
                <a:latin typeface="+mn-lt"/>
              </a:rPr>
              <a:t>.2</a:t>
            </a:r>
            <a:endParaRPr lang="en-US" dirty="0">
              <a:latin typeface="+mn-lt"/>
            </a:endParaRPr>
          </a:p>
        </p:txBody>
      </p:sp>
      <p:sp>
        <p:nvSpPr>
          <p:cNvPr id="3" name="Content Placeholder 2"/>
          <p:cNvSpPr>
            <a:spLocks noGrp="1"/>
          </p:cNvSpPr>
          <p:nvPr>
            <p:ph idx="1"/>
          </p:nvPr>
        </p:nvSpPr>
        <p:spPr>
          <a:xfrm>
            <a:off x="838200" y="1825624"/>
            <a:ext cx="10515600" cy="5032375"/>
          </a:xfrm>
        </p:spPr>
        <p:txBody>
          <a:bodyPr>
            <a:noAutofit/>
          </a:bodyPr>
          <a:lstStyle/>
          <a:p>
            <a:r>
              <a:rPr lang="el-GR" sz="3200" dirty="0" smtClean="0"/>
              <a:t>Από την προσεκτική ανάλυση των περιορισμών του προβλήματος προκύπτουν τα εξής άνω όρια στις μεταβλητές απόφασης: </a:t>
            </a:r>
            <a:endParaRPr lang="en-US" sz="3200" dirty="0" smtClean="0"/>
          </a:p>
          <a:p>
            <a:r>
              <a:rPr lang="pl-PL" sz="3200" i="1" dirty="0" smtClean="0"/>
              <a:t>x</a:t>
            </a:r>
            <a:r>
              <a:rPr lang="el-GR" sz="3200" baseline="-25000" dirty="0" smtClean="0"/>
              <a:t>1</a:t>
            </a:r>
            <a:r>
              <a:rPr lang="el-GR" sz="3200" dirty="0" smtClean="0"/>
              <a:t> </a:t>
            </a:r>
            <a:r>
              <a:rPr lang="el-GR" sz="3200" u="sng" dirty="0" smtClean="0"/>
              <a:t>&lt;</a:t>
            </a:r>
            <a:r>
              <a:rPr lang="el-GR" sz="3200" dirty="0" smtClean="0"/>
              <a:t> 2  (από περιορισμό 2)</a:t>
            </a:r>
            <a:endParaRPr lang="en-US" sz="3200" dirty="0" smtClean="0"/>
          </a:p>
          <a:p>
            <a:r>
              <a:rPr lang="pl-PL" sz="3200" i="1" dirty="0" smtClean="0"/>
              <a:t>x</a:t>
            </a:r>
            <a:r>
              <a:rPr lang="el-GR" sz="3200" baseline="-25000" dirty="0" smtClean="0"/>
              <a:t>2</a:t>
            </a:r>
            <a:r>
              <a:rPr lang="el-GR" sz="3200" dirty="0" smtClean="0"/>
              <a:t> </a:t>
            </a:r>
            <a:r>
              <a:rPr lang="el-GR" sz="3200" u="sng" dirty="0" smtClean="0"/>
              <a:t>&lt;</a:t>
            </a:r>
            <a:r>
              <a:rPr lang="el-GR" sz="3200" dirty="0" smtClean="0"/>
              <a:t> 2  (από περιορισμό 1)</a:t>
            </a:r>
            <a:endParaRPr lang="en-US" sz="3200" dirty="0" smtClean="0"/>
          </a:p>
          <a:p>
            <a:endParaRPr lang="en-US" sz="2000" dirty="0"/>
          </a:p>
        </p:txBody>
      </p:sp>
    </p:spTree>
    <p:extLst>
      <p:ext uri="{BB962C8B-B14F-4D97-AF65-F5344CB8AC3E}">
        <p14:creationId xmlns:p14="http://schemas.microsoft.com/office/powerpoint/2010/main" val="112988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Λύση Παράδειγμα 2.2</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Επομένως, </a:t>
            </a:r>
            <a:r>
              <a:rPr lang="fr-FR" sz="3200" i="1" dirty="0" smtClean="0"/>
              <a:t>x</a:t>
            </a:r>
            <a:r>
              <a:rPr lang="el-GR" sz="3200" baseline="-25000" dirty="0" smtClean="0"/>
              <a:t>1</a:t>
            </a:r>
            <a:r>
              <a:rPr lang="el-GR" sz="3200" dirty="0" smtClean="0"/>
              <a:t> = </a:t>
            </a:r>
            <a:r>
              <a:rPr lang="fr-FR" sz="3200" i="1" dirty="0" smtClean="0"/>
              <a:t>y</a:t>
            </a:r>
            <a:r>
              <a:rPr lang="el-GR" sz="3200" baseline="-25000" dirty="0" smtClean="0"/>
              <a:t>1</a:t>
            </a:r>
            <a:r>
              <a:rPr lang="el-GR" sz="3200" dirty="0" smtClean="0"/>
              <a:t> + 2</a:t>
            </a:r>
            <a:r>
              <a:rPr lang="fr-FR" sz="3200" i="1" dirty="0" smtClean="0"/>
              <a:t>y</a:t>
            </a:r>
            <a:r>
              <a:rPr lang="el-GR" sz="3200" baseline="-25000" dirty="0" smtClean="0"/>
              <a:t>2</a:t>
            </a:r>
            <a:r>
              <a:rPr lang="el-GR" sz="3200" dirty="0" smtClean="0"/>
              <a:t>  και </a:t>
            </a:r>
            <a:r>
              <a:rPr lang="fr-FR" sz="3200" i="1" dirty="0" smtClean="0"/>
              <a:t>x</a:t>
            </a:r>
            <a:r>
              <a:rPr lang="el-GR" sz="3200" baseline="-25000" dirty="0" smtClean="0"/>
              <a:t>2</a:t>
            </a:r>
            <a:r>
              <a:rPr lang="el-GR" sz="3200" dirty="0" smtClean="0"/>
              <a:t> = </a:t>
            </a:r>
            <a:r>
              <a:rPr lang="fr-FR" sz="3200" i="1" dirty="0" smtClean="0"/>
              <a:t>y</a:t>
            </a:r>
            <a:r>
              <a:rPr lang="el-GR" sz="3200" baseline="-25000" dirty="0" smtClean="0"/>
              <a:t>3</a:t>
            </a:r>
            <a:r>
              <a:rPr lang="el-GR" sz="3200" dirty="0" smtClean="0"/>
              <a:t> + 2</a:t>
            </a:r>
            <a:r>
              <a:rPr lang="fr-FR" sz="3200" i="1" dirty="0" smtClean="0"/>
              <a:t>y</a:t>
            </a:r>
            <a:r>
              <a:rPr lang="el-GR" sz="3200" baseline="-25000" dirty="0" smtClean="0"/>
              <a:t>4</a:t>
            </a:r>
            <a:r>
              <a:rPr lang="el-GR" sz="3200" dirty="0" smtClean="0"/>
              <a:t> , όπου </a:t>
            </a:r>
            <a:r>
              <a:rPr lang="fr-FR" sz="3200" i="1" dirty="0" smtClean="0"/>
              <a:t>y</a:t>
            </a:r>
            <a:r>
              <a:rPr lang="el-GR" sz="3200" baseline="-25000" dirty="0" smtClean="0"/>
              <a:t>1</a:t>
            </a:r>
            <a:r>
              <a:rPr lang="el-GR" sz="3200" dirty="0" smtClean="0"/>
              <a:t>, </a:t>
            </a:r>
            <a:r>
              <a:rPr lang="fr-FR" sz="3200" i="1" dirty="0" smtClean="0"/>
              <a:t>y</a:t>
            </a:r>
            <a:r>
              <a:rPr lang="el-GR" sz="3200" baseline="-25000" dirty="0" smtClean="0"/>
              <a:t>2</a:t>
            </a:r>
            <a:r>
              <a:rPr lang="el-GR" sz="3200" dirty="0" smtClean="0"/>
              <a:t>, </a:t>
            </a:r>
            <a:r>
              <a:rPr lang="fr-FR" sz="3200" i="1" dirty="0" smtClean="0"/>
              <a:t>y</a:t>
            </a:r>
            <a:r>
              <a:rPr lang="el-GR" sz="3200" baseline="-25000" dirty="0" smtClean="0"/>
              <a:t>3</a:t>
            </a:r>
            <a:r>
              <a:rPr lang="el-GR" sz="3200" dirty="0" smtClean="0"/>
              <a:t> και </a:t>
            </a:r>
            <a:r>
              <a:rPr lang="fr-FR" sz="3200" i="1" dirty="0" smtClean="0"/>
              <a:t>y</a:t>
            </a:r>
            <a:r>
              <a:rPr lang="el-GR" sz="3200" baseline="-25000" dirty="0" smtClean="0"/>
              <a:t>4</a:t>
            </a:r>
            <a:r>
              <a:rPr lang="el-GR" sz="3200" dirty="0" smtClean="0"/>
              <a:t> δυαδικές μεταβλητές.</a:t>
            </a:r>
            <a:endParaRPr lang="en-US" sz="3200" dirty="0" smtClean="0"/>
          </a:p>
          <a:p>
            <a:r>
              <a:rPr lang="el-GR" sz="3200" dirty="0" smtClean="0"/>
              <a:t>Στη συνέχεια, παίρνουμε το ακόλουθο δυαδικό πρόβλημα:</a:t>
            </a:r>
            <a:endParaRPr lang="en-US" sz="3200" dirty="0" smtClean="0"/>
          </a:p>
          <a:p>
            <a:pPr>
              <a:buNone/>
            </a:pPr>
            <a:r>
              <a:rPr lang="el-GR" sz="3200" dirty="0" smtClean="0"/>
              <a:t>			</a:t>
            </a:r>
            <a:r>
              <a:rPr lang="fr-FR" sz="3200" dirty="0" smtClean="0"/>
              <a:t>Max Z = </a:t>
            </a:r>
            <a:r>
              <a:rPr lang="fr-FR" sz="3200" i="1" dirty="0" smtClean="0"/>
              <a:t>y</a:t>
            </a:r>
            <a:r>
              <a:rPr lang="fr-FR" sz="3200" baseline="-25000" dirty="0" smtClean="0"/>
              <a:t>1</a:t>
            </a:r>
            <a:r>
              <a:rPr lang="fr-FR" sz="3200" dirty="0" smtClean="0"/>
              <a:t> + 2</a:t>
            </a:r>
            <a:r>
              <a:rPr lang="fr-FR" sz="3200" i="1" dirty="0" smtClean="0"/>
              <a:t>y</a:t>
            </a:r>
            <a:r>
              <a:rPr lang="fr-FR" sz="3200" baseline="-25000" dirty="0" smtClean="0"/>
              <a:t>2</a:t>
            </a:r>
            <a:r>
              <a:rPr lang="fr-FR" sz="3200" dirty="0" smtClean="0"/>
              <a:t> + 5</a:t>
            </a:r>
            <a:r>
              <a:rPr lang="fr-FR" sz="3200" i="1" dirty="0" smtClean="0"/>
              <a:t>y</a:t>
            </a:r>
            <a:r>
              <a:rPr lang="fr-FR" sz="3200" baseline="-25000" dirty="0" smtClean="0"/>
              <a:t>3</a:t>
            </a:r>
            <a:r>
              <a:rPr lang="fr-FR" sz="3200" dirty="0" smtClean="0"/>
              <a:t> + 10</a:t>
            </a:r>
            <a:r>
              <a:rPr lang="fr-FR" sz="3200" i="1" dirty="0" smtClean="0"/>
              <a:t>y</a:t>
            </a:r>
            <a:r>
              <a:rPr lang="fr-FR" sz="3200" baseline="-25000" dirty="0" smtClean="0"/>
              <a:t>4</a:t>
            </a:r>
            <a:endParaRPr lang="en-US" sz="3200" dirty="0" smtClean="0"/>
          </a:p>
          <a:p>
            <a:pPr>
              <a:buNone/>
            </a:pPr>
            <a:r>
              <a:rPr lang="el-GR" sz="3200" dirty="0" smtClean="0"/>
              <a:t>			</a:t>
            </a:r>
            <a:r>
              <a:rPr lang="fr-FR" sz="3200" dirty="0" smtClean="0"/>
              <a:t>s.t.  </a:t>
            </a:r>
            <a:r>
              <a:rPr lang="fr-FR" sz="3200" i="1" dirty="0" smtClean="0"/>
              <a:t>y</a:t>
            </a:r>
            <a:r>
              <a:rPr lang="fr-FR" sz="3200" baseline="-25000" dirty="0" smtClean="0"/>
              <a:t>1</a:t>
            </a:r>
            <a:r>
              <a:rPr lang="fr-FR" sz="3200" dirty="0" smtClean="0"/>
              <a:t> + 2</a:t>
            </a:r>
            <a:r>
              <a:rPr lang="fr-FR" sz="3200" i="1" dirty="0" smtClean="0"/>
              <a:t>y</a:t>
            </a:r>
            <a:r>
              <a:rPr lang="fr-FR" sz="3200" baseline="-25000" dirty="0" smtClean="0"/>
              <a:t>2</a:t>
            </a:r>
            <a:r>
              <a:rPr lang="fr-FR" sz="3200" dirty="0" smtClean="0"/>
              <a:t> + 10</a:t>
            </a:r>
            <a:r>
              <a:rPr lang="fr-FR" sz="3200" i="1" dirty="0" smtClean="0"/>
              <a:t>y</a:t>
            </a:r>
            <a:r>
              <a:rPr lang="fr-FR" sz="3200" baseline="-25000" dirty="0" smtClean="0"/>
              <a:t>3</a:t>
            </a:r>
            <a:r>
              <a:rPr lang="fr-FR" sz="3200" dirty="0" smtClean="0"/>
              <a:t> + 20</a:t>
            </a:r>
            <a:r>
              <a:rPr lang="fr-FR" sz="3200" i="1" dirty="0" smtClean="0"/>
              <a:t>y</a:t>
            </a:r>
            <a:r>
              <a:rPr lang="fr-FR" sz="3200" baseline="-25000" dirty="0" smtClean="0"/>
              <a:t>4</a:t>
            </a:r>
            <a:r>
              <a:rPr lang="fr-FR" sz="3200" dirty="0" smtClean="0"/>
              <a:t> </a:t>
            </a:r>
            <a:r>
              <a:rPr lang="fr-FR" sz="3200" u="sng" dirty="0" smtClean="0"/>
              <a:t>&lt;</a:t>
            </a:r>
            <a:r>
              <a:rPr lang="fr-FR" sz="3200" dirty="0" smtClean="0"/>
              <a:t> 20</a:t>
            </a:r>
            <a:endParaRPr lang="en-US" sz="3200" dirty="0" smtClean="0"/>
          </a:p>
          <a:p>
            <a:pPr>
              <a:buNone/>
            </a:pPr>
            <a:r>
              <a:rPr lang="el-GR" sz="3200" i="1" dirty="0" smtClean="0"/>
              <a:t>			</a:t>
            </a:r>
            <a:r>
              <a:rPr lang="fr-FR" sz="3200" i="1" dirty="0" smtClean="0"/>
              <a:t>y</a:t>
            </a:r>
            <a:r>
              <a:rPr lang="fr-FR" sz="3200" baseline="-25000" dirty="0" smtClean="0"/>
              <a:t>1</a:t>
            </a:r>
            <a:r>
              <a:rPr lang="fr-FR" sz="3200" dirty="0" smtClean="0"/>
              <a:t> + 2</a:t>
            </a:r>
            <a:r>
              <a:rPr lang="fr-FR" sz="3200" i="1" dirty="0" smtClean="0"/>
              <a:t>y</a:t>
            </a:r>
            <a:r>
              <a:rPr lang="fr-FR" sz="3200" baseline="-25000" dirty="0" smtClean="0"/>
              <a:t>2</a:t>
            </a:r>
            <a:r>
              <a:rPr lang="fr-FR" sz="3200" dirty="0" smtClean="0"/>
              <a:t> </a:t>
            </a:r>
            <a:r>
              <a:rPr lang="fr-FR" sz="3200" u="sng" dirty="0" smtClean="0"/>
              <a:t>&lt;</a:t>
            </a:r>
            <a:r>
              <a:rPr lang="fr-FR" sz="3200" dirty="0" smtClean="0"/>
              <a:t> 2</a:t>
            </a:r>
            <a:endParaRPr lang="en-US" sz="3200" dirty="0" smtClean="0"/>
          </a:p>
          <a:p>
            <a:pPr>
              <a:buNone/>
            </a:pPr>
            <a:r>
              <a:rPr lang="el-GR" sz="3200" i="1" dirty="0" smtClean="0"/>
              <a:t>			</a:t>
            </a:r>
            <a:r>
              <a:rPr lang="fr-FR" sz="3200" i="1" dirty="0" smtClean="0"/>
              <a:t>y</a:t>
            </a:r>
            <a:r>
              <a:rPr lang="el-GR" sz="3200" baseline="-25000" dirty="0" smtClean="0"/>
              <a:t>1</a:t>
            </a:r>
            <a:r>
              <a:rPr lang="el-GR" sz="3200" dirty="0" smtClean="0"/>
              <a:t>, </a:t>
            </a:r>
            <a:r>
              <a:rPr lang="fr-FR" sz="3200" i="1" dirty="0" smtClean="0"/>
              <a:t>y</a:t>
            </a:r>
            <a:r>
              <a:rPr lang="el-GR" sz="3200" baseline="-25000" dirty="0" smtClean="0"/>
              <a:t>2</a:t>
            </a:r>
            <a:r>
              <a:rPr lang="el-GR" sz="3200" dirty="0" smtClean="0"/>
              <a:t>, </a:t>
            </a:r>
            <a:r>
              <a:rPr lang="fr-FR" sz="3200" i="1" dirty="0" smtClean="0"/>
              <a:t>y</a:t>
            </a:r>
            <a:r>
              <a:rPr lang="el-GR" sz="3200" baseline="-25000" dirty="0" smtClean="0"/>
              <a:t>3</a:t>
            </a:r>
            <a:r>
              <a:rPr lang="el-GR" sz="3200" dirty="0" smtClean="0"/>
              <a:t> και </a:t>
            </a:r>
            <a:r>
              <a:rPr lang="fr-FR" sz="3200" i="1" dirty="0" smtClean="0"/>
              <a:t>y</a:t>
            </a:r>
            <a:r>
              <a:rPr lang="el-GR" sz="3200" baseline="-25000" dirty="0" smtClean="0"/>
              <a:t>4</a:t>
            </a:r>
            <a:r>
              <a:rPr lang="el-GR" sz="3200" dirty="0" smtClean="0"/>
              <a:t> δυαδικές μεταβλητές</a:t>
            </a:r>
          </a:p>
          <a:p>
            <a:endParaRPr lang="en-US" sz="3200" dirty="0"/>
          </a:p>
        </p:txBody>
      </p:sp>
    </p:spTree>
    <p:extLst>
      <p:ext uri="{BB962C8B-B14F-4D97-AF65-F5344CB8AC3E}">
        <p14:creationId xmlns:p14="http://schemas.microsoft.com/office/powerpoint/2010/main" val="14725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Topics</a:t>
            </a:r>
            <a:endParaRPr lang="en-US" b="1" dirty="0">
              <a:latin typeface="+mn-lt"/>
            </a:endParaRPr>
          </a:p>
        </p:txBody>
      </p:sp>
      <p:sp>
        <p:nvSpPr>
          <p:cNvPr id="3" name="Content Placeholder 2"/>
          <p:cNvSpPr>
            <a:spLocks noGrp="1"/>
          </p:cNvSpPr>
          <p:nvPr>
            <p:ph idx="1"/>
          </p:nvPr>
        </p:nvSpPr>
        <p:spPr/>
        <p:txBody>
          <a:bodyPr>
            <a:normAutofit/>
          </a:bodyPr>
          <a:lstStyle/>
          <a:p>
            <a:pPr algn="just"/>
            <a:r>
              <a:rPr lang="en-US" sz="3200" dirty="0" smtClean="0"/>
              <a:t>Crude oil scheduling.</a:t>
            </a:r>
          </a:p>
          <a:p>
            <a:pPr algn="just"/>
            <a:r>
              <a:rPr lang="en-US" sz="3200" dirty="0" smtClean="0"/>
              <a:t>Minimize walking distance in airports.</a:t>
            </a:r>
          </a:p>
          <a:p>
            <a:pPr algn="just"/>
            <a:r>
              <a:rPr lang="en-US" sz="3200" dirty="0" smtClean="0"/>
              <a:t>Environmental routing problem.  </a:t>
            </a:r>
          </a:p>
          <a:p>
            <a:pPr algn="just"/>
            <a:r>
              <a:rPr lang="en-US" sz="3200" dirty="0" smtClean="0"/>
              <a:t>Centralized Decentralized donation centers</a:t>
            </a:r>
          </a:p>
          <a:p>
            <a:pPr algn="just"/>
            <a:r>
              <a:rPr lang="en-US" sz="3200" dirty="0" smtClean="0"/>
              <a:t>Bus allocation in bus hub.</a:t>
            </a:r>
          </a:p>
          <a:p>
            <a:pPr algn="just"/>
            <a:r>
              <a:rPr lang="en-US" sz="3200" dirty="0" smtClean="0"/>
              <a:t>Locomotive scheduling. </a:t>
            </a:r>
          </a:p>
          <a:p>
            <a:endParaRPr lang="en-US" sz="3200" dirty="0"/>
          </a:p>
        </p:txBody>
      </p:sp>
    </p:spTree>
    <p:extLst>
      <p:ext uri="{BB962C8B-B14F-4D97-AF65-F5344CB8AC3E}">
        <p14:creationId xmlns:p14="http://schemas.microsoft.com/office/powerpoint/2010/main" val="2429570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Λογισμικό βελτιστοποίησης </a:t>
            </a:r>
            <a:r>
              <a:rPr lang="en-US" b="1" dirty="0" smtClean="0">
                <a:latin typeface="+mn-lt"/>
              </a:rPr>
              <a:t>LINGO</a:t>
            </a:r>
            <a:endParaRPr lang="en-US" b="1" dirty="0">
              <a:latin typeface="+mn-lt"/>
            </a:endParaRPr>
          </a:p>
        </p:txBody>
      </p:sp>
      <p:sp>
        <p:nvSpPr>
          <p:cNvPr id="3" name="Content Placeholder 2"/>
          <p:cNvSpPr>
            <a:spLocks noGrp="1"/>
          </p:cNvSpPr>
          <p:nvPr>
            <p:ph idx="1"/>
          </p:nvPr>
        </p:nvSpPr>
        <p:spPr/>
        <p:txBody>
          <a:bodyPr>
            <a:normAutofit/>
          </a:bodyPr>
          <a:lstStyle/>
          <a:p>
            <a:pPr algn="just"/>
            <a:r>
              <a:rPr lang="en-US" sz="3200" dirty="0" smtClean="0"/>
              <a:t>To LINGO </a:t>
            </a:r>
            <a:r>
              <a:rPr lang="el-GR" sz="3200" dirty="0" smtClean="0"/>
              <a:t>είναι ένα λογισμικό βελτιστοποίησης με φιλικό γραφικό περιβάλλον επικοινωνίας. Επιλύει προβλήματα γραμμικού, ακέραιου και μη γραμμικού προγραμματισμού. </a:t>
            </a:r>
          </a:p>
          <a:p>
            <a:pPr algn="just"/>
            <a:r>
              <a:rPr lang="el-GR" sz="3200" dirty="0" smtClean="0"/>
              <a:t>Μπορείτε να ‘κατεβάσετε’ και να εγκαταστήσετε τη δοκιμαστική έκδοση του λογισμικού στον υπολογιστή σας, από την ιστοσελίδα της εταιρείας που το διακινεί: </a:t>
            </a:r>
            <a:r>
              <a:rPr lang="en-US" sz="3200" dirty="0" smtClean="0"/>
              <a:t>http</a:t>
            </a:r>
            <a:r>
              <a:rPr lang="el-GR" sz="3200" dirty="0" smtClean="0"/>
              <a:t>://</a:t>
            </a:r>
            <a:r>
              <a:rPr lang="en-US" sz="3200" dirty="0" smtClean="0"/>
              <a:t>www</a:t>
            </a:r>
            <a:r>
              <a:rPr lang="el-GR" sz="3200" dirty="0" smtClean="0"/>
              <a:t>.</a:t>
            </a:r>
            <a:r>
              <a:rPr lang="en-US" sz="3200" dirty="0" err="1" smtClean="0"/>
              <a:t>lindo</a:t>
            </a:r>
            <a:r>
              <a:rPr lang="el-GR" sz="3200" dirty="0" smtClean="0"/>
              <a:t>.</a:t>
            </a:r>
            <a:r>
              <a:rPr lang="en-US" sz="3200" dirty="0" smtClean="0"/>
              <a:t>com</a:t>
            </a:r>
            <a:r>
              <a:rPr lang="el-GR" sz="3200" dirty="0" smtClean="0"/>
              <a:t>/. </a:t>
            </a:r>
          </a:p>
          <a:p>
            <a:endParaRPr lang="en-US" sz="3200" dirty="0"/>
          </a:p>
        </p:txBody>
      </p:sp>
    </p:spTree>
    <p:extLst>
      <p:ext uri="{BB962C8B-B14F-4D97-AF65-F5344CB8AC3E}">
        <p14:creationId xmlns:p14="http://schemas.microsoft.com/office/powerpoint/2010/main" val="2770387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Λογισμικό βελτιστοποίησης </a:t>
            </a:r>
            <a:r>
              <a:rPr lang="en-US" b="1" dirty="0">
                <a:latin typeface="+mn-lt"/>
              </a:rPr>
              <a:t>LINGO</a:t>
            </a:r>
            <a:endParaRPr lang="en-US" dirty="0">
              <a:latin typeface="+mn-lt"/>
            </a:endParaRPr>
          </a:p>
        </p:txBody>
      </p:sp>
      <p:sp>
        <p:nvSpPr>
          <p:cNvPr id="3" name="Content Placeholder 2"/>
          <p:cNvSpPr>
            <a:spLocks noGrp="1"/>
          </p:cNvSpPr>
          <p:nvPr>
            <p:ph idx="1"/>
          </p:nvPr>
        </p:nvSpPr>
        <p:spPr/>
        <p:txBody>
          <a:bodyPr>
            <a:normAutofit/>
          </a:bodyPr>
          <a:lstStyle/>
          <a:p>
            <a:r>
              <a:rPr lang="el-GR" sz="3200" dirty="0" smtClean="0"/>
              <a:t>Η συγκεκριμένη έκδοση έχει περιορισμό στο μέγιστο αριθμό συνεχών μεταβλητών (300), στο μέγιστο αριθμό περιορισμών (150), και στο μέγιστο αριθμό ακέραιων μεταβλητών (30). Γι’ αυτό, αν θέλετε να λύσετε κάποιο πρόβλημα θα πρέπει η μορφοποίηση που θα αναπτύξετε να μην παραβιάζει τα όρια αυτά.</a:t>
            </a:r>
            <a:endParaRPr lang="en-US" sz="3200" dirty="0" smtClean="0"/>
          </a:p>
          <a:p>
            <a:endParaRPr lang="en-US" sz="3200" dirty="0"/>
          </a:p>
        </p:txBody>
      </p:sp>
    </p:spTree>
    <p:extLst>
      <p:ext uri="{BB962C8B-B14F-4D97-AF65-F5344CB8AC3E}">
        <p14:creationId xmlns:p14="http://schemas.microsoft.com/office/powerpoint/2010/main" val="760638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Λογισμικό βελτιστοποίησης </a:t>
            </a:r>
            <a:r>
              <a:rPr lang="en-US" b="1" dirty="0" smtClean="0">
                <a:latin typeface="+mn-lt"/>
              </a:rPr>
              <a:t>LINGO</a:t>
            </a:r>
            <a:endParaRPr lang="en-US" b="1" dirty="0">
              <a:latin typeface="+mn-lt"/>
            </a:endParaRPr>
          </a:p>
        </p:txBody>
      </p:sp>
      <p:sp>
        <p:nvSpPr>
          <p:cNvPr id="3" name="Content Placeholder 2"/>
          <p:cNvSpPr>
            <a:spLocks noGrp="1"/>
          </p:cNvSpPr>
          <p:nvPr>
            <p:ph idx="1"/>
          </p:nvPr>
        </p:nvSpPr>
        <p:spPr/>
        <p:txBody>
          <a:bodyPr>
            <a:normAutofit/>
          </a:bodyPr>
          <a:lstStyle/>
          <a:p>
            <a:pPr algn="just"/>
            <a:r>
              <a:rPr lang="el-GR" sz="3200" dirty="0" smtClean="0"/>
              <a:t>Για την εισαγωγή και επίλυση ενός προβλήματος θα πρέπει να ακολουθηθούν οι ακόλουθες οδηγίες:</a:t>
            </a:r>
            <a:endParaRPr lang="en-US" sz="3200" dirty="0" smtClean="0"/>
          </a:p>
          <a:p>
            <a:pPr algn="just"/>
            <a:r>
              <a:rPr lang="el-GR" sz="3200" dirty="0" smtClean="0"/>
              <a:t>Η αντικειμενική συνάρτηση πρέπει να ακολουθεί το ΜΑΧ = (ή ΜΙΝ =, ανάλογα, π.χ. ΜΑΧ = Χ1 + Χ2;).</a:t>
            </a:r>
            <a:endParaRPr lang="en-US" sz="3200" dirty="0" smtClean="0"/>
          </a:p>
          <a:p>
            <a:pPr algn="just"/>
            <a:r>
              <a:rPr lang="el-GR" sz="3200" dirty="0" smtClean="0"/>
              <a:t>Κάθε περιορισμός αλλά και η αντικειμενική συνάρτηση πρέπει να τελειώνουν με το ; </a:t>
            </a:r>
            <a:endParaRPr lang="en-US" sz="3200" dirty="0" smtClean="0"/>
          </a:p>
          <a:p>
            <a:pPr algn="just"/>
            <a:r>
              <a:rPr lang="el-GR" sz="3200" dirty="0" smtClean="0"/>
              <a:t>Οι περιορισμοί θα πρέπει να εισαχθούν αμέσως κάτω από την αντικειμενική συνάρτηση (ένας σε κάθε γραμμή).</a:t>
            </a:r>
            <a:endParaRPr lang="en-US" sz="3200" dirty="0" smtClean="0"/>
          </a:p>
          <a:p>
            <a:endParaRPr lang="en-US" sz="3200" dirty="0"/>
          </a:p>
        </p:txBody>
      </p:sp>
    </p:spTree>
    <p:extLst>
      <p:ext uri="{BB962C8B-B14F-4D97-AF65-F5344CB8AC3E}">
        <p14:creationId xmlns:p14="http://schemas.microsoft.com/office/powerpoint/2010/main" val="4162980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Λογισμικό βελτιστοποίησης </a:t>
            </a:r>
            <a:r>
              <a:rPr lang="en-US" b="1" dirty="0" smtClean="0">
                <a:latin typeface="+mn-lt"/>
              </a:rPr>
              <a:t>LINGO</a:t>
            </a:r>
            <a:endParaRPr lang="en-US" b="1" dirty="0">
              <a:latin typeface="+mn-lt"/>
            </a:endParaRPr>
          </a:p>
        </p:txBody>
      </p:sp>
      <p:sp>
        <p:nvSpPr>
          <p:cNvPr id="3" name="Content Placeholder 2"/>
          <p:cNvSpPr>
            <a:spLocks noGrp="1"/>
          </p:cNvSpPr>
          <p:nvPr>
            <p:ph idx="1"/>
          </p:nvPr>
        </p:nvSpPr>
        <p:spPr/>
        <p:txBody>
          <a:bodyPr>
            <a:noAutofit/>
          </a:bodyPr>
          <a:lstStyle/>
          <a:p>
            <a:pPr algn="just"/>
            <a:r>
              <a:rPr lang="el-GR" sz="3200" dirty="0" smtClean="0"/>
              <a:t>Το γινόμενο ενός συντελεστή με μια μεταβλητή θα πρέπει να υποδηλωθεί με το * (π.χ. 2*Χ1 &lt;= 3;)</a:t>
            </a:r>
            <a:endParaRPr lang="en-US" sz="3200" dirty="0" smtClean="0"/>
          </a:p>
          <a:p>
            <a:pPr algn="just"/>
            <a:r>
              <a:rPr lang="en-US" sz="3200" dirty="0" smtClean="0"/>
              <a:t>M</a:t>
            </a:r>
            <a:r>
              <a:rPr lang="el-GR" sz="3200" dirty="0" smtClean="0"/>
              <a:t>ία μεταβλητή Χ θα πρέπει να οριστεί ως ακέραια με την εντολή @</a:t>
            </a:r>
            <a:r>
              <a:rPr lang="en-US" sz="3200" dirty="0" smtClean="0"/>
              <a:t>GIN</a:t>
            </a:r>
            <a:r>
              <a:rPr lang="el-GR" sz="3200" dirty="0" smtClean="0"/>
              <a:t>(Χ); και ως δυαδική με την εντολή @</a:t>
            </a:r>
            <a:r>
              <a:rPr lang="en-US" sz="3200" dirty="0" smtClean="0"/>
              <a:t>BIN</a:t>
            </a:r>
            <a:r>
              <a:rPr lang="el-GR" sz="3200" dirty="0" smtClean="0"/>
              <a:t>(Χ);</a:t>
            </a:r>
            <a:endParaRPr lang="en-US" sz="3200" dirty="0" smtClean="0"/>
          </a:p>
          <a:p>
            <a:pPr algn="just"/>
            <a:r>
              <a:rPr lang="el-GR" sz="3200" dirty="0" smtClean="0"/>
              <a:t>Θα πρέπει να χρησιμοποιηθεί το &lt;= για να δηλωθεί το </a:t>
            </a:r>
            <a:r>
              <a:rPr lang="el-GR" sz="3200" u="sng" dirty="0" smtClean="0"/>
              <a:t>&lt;</a:t>
            </a:r>
            <a:r>
              <a:rPr lang="el-GR" sz="3200" dirty="0" smtClean="0"/>
              <a:t> και το &gt;= για να δηλωθεί το </a:t>
            </a:r>
            <a:r>
              <a:rPr lang="el-GR" sz="3200" u="sng" dirty="0" smtClean="0"/>
              <a:t>&gt;</a:t>
            </a:r>
            <a:r>
              <a:rPr lang="el-GR" sz="3200" dirty="0" smtClean="0"/>
              <a:t>.</a:t>
            </a:r>
            <a:endParaRPr lang="en-US" sz="3200" dirty="0" smtClean="0"/>
          </a:p>
          <a:p>
            <a:pPr algn="just"/>
            <a:r>
              <a:rPr lang="el-GR" sz="3200" dirty="0" smtClean="0"/>
              <a:t>Η μη αρνητικότητα των μεταβλητών δεν είναι ανάγκη να δηλωθεί καθώς εννοείται.</a:t>
            </a:r>
            <a:endParaRPr lang="en-US" sz="3200" dirty="0" smtClean="0"/>
          </a:p>
          <a:p>
            <a:pPr algn="just"/>
            <a:r>
              <a:rPr lang="el-GR" sz="3200" dirty="0" smtClean="0"/>
              <a:t>Η επίλυση του προβλήματος γίνεται με την επιλογή της εντολής </a:t>
            </a:r>
            <a:r>
              <a:rPr lang="en-US" sz="3200" dirty="0" smtClean="0"/>
              <a:t>LINGO</a:t>
            </a:r>
            <a:r>
              <a:rPr lang="el-GR" sz="3200" dirty="0" smtClean="0"/>
              <a:t>-&gt;</a:t>
            </a:r>
            <a:r>
              <a:rPr lang="en-US" sz="3200" dirty="0" smtClean="0"/>
              <a:t>Solve</a:t>
            </a:r>
            <a:r>
              <a:rPr lang="el-GR" sz="3200" dirty="0" smtClean="0"/>
              <a:t>.</a:t>
            </a:r>
            <a:endParaRPr lang="en-US" sz="3200" dirty="0" smtClean="0"/>
          </a:p>
          <a:p>
            <a:pPr algn="just"/>
            <a:endParaRPr lang="en-US" sz="3200" dirty="0" smtClean="0"/>
          </a:p>
          <a:p>
            <a:endParaRPr lang="en-US" sz="3200" dirty="0"/>
          </a:p>
        </p:txBody>
      </p:sp>
    </p:spTree>
    <p:extLst>
      <p:ext uri="{BB962C8B-B14F-4D97-AF65-F5344CB8AC3E}">
        <p14:creationId xmlns:p14="http://schemas.microsoft.com/office/powerpoint/2010/main" val="4198676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t>Λογισμικό βελτιστοποίησης </a:t>
            </a:r>
            <a:r>
              <a:rPr lang="en-US" b="1" dirty="0" smtClean="0"/>
              <a:t>CPLEX with C++</a:t>
            </a:r>
            <a:endParaRPr lang="en-US" b="1" dirty="0"/>
          </a:p>
        </p:txBody>
      </p:sp>
      <p:sp>
        <p:nvSpPr>
          <p:cNvPr id="4" name="Slide Number Placeholder 3"/>
          <p:cNvSpPr>
            <a:spLocks noGrp="1"/>
          </p:cNvSpPr>
          <p:nvPr>
            <p:ph type="sldNum" sz="quarter" idx="12"/>
          </p:nvPr>
        </p:nvSpPr>
        <p:spPr/>
        <p:txBody>
          <a:bodyPr/>
          <a:lstStyle/>
          <a:p>
            <a:fld id="{73A14270-1891-4B92-905C-2EF5B44778EC}" type="slidenum">
              <a:rPr lang="en-US" smtClean="0"/>
              <a:t>54</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58" t="20705" r="59050" b="27692"/>
          <a:stretch/>
        </p:blipFill>
        <p:spPr bwMode="auto">
          <a:xfrm>
            <a:off x="3935760" y="1416096"/>
            <a:ext cx="4197464" cy="525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202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t>Λογισμικό βελτιστοποίησης </a:t>
            </a:r>
            <a:r>
              <a:rPr lang="en-US" b="1" dirty="0" smtClean="0"/>
              <a:t>CPLEX with C++</a:t>
            </a:r>
            <a:endParaRPr lang="en-US" b="1" dirty="0"/>
          </a:p>
        </p:txBody>
      </p:sp>
      <p:sp>
        <p:nvSpPr>
          <p:cNvPr id="4" name="Slide Number Placeholder 3"/>
          <p:cNvSpPr>
            <a:spLocks noGrp="1"/>
          </p:cNvSpPr>
          <p:nvPr>
            <p:ph type="sldNum" sz="quarter" idx="12"/>
          </p:nvPr>
        </p:nvSpPr>
        <p:spPr/>
        <p:txBody>
          <a:bodyPr/>
          <a:lstStyle/>
          <a:p>
            <a:fld id="{73A14270-1891-4B92-905C-2EF5B44778EC}" type="slidenum">
              <a:rPr lang="en-US" smtClean="0"/>
              <a:t>55</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500" t="20491" r="28558" b="38290"/>
          <a:stretch/>
        </p:blipFill>
        <p:spPr bwMode="auto">
          <a:xfrm>
            <a:off x="4007768" y="1484784"/>
            <a:ext cx="4176464" cy="511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4662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t>Λογισμικό βελτιστοποίησης </a:t>
            </a:r>
            <a:r>
              <a:rPr lang="en-US" b="1" dirty="0" smtClean="0"/>
              <a:t>CPLEX with C++</a:t>
            </a:r>
            <a:endParaRPr lang="en-US" b="1" dirty="0"/>
          </a:p>
        </p:txBody>
      </p:sp>
      <p:sp>
        <p:nvSpPr>
          <p:cNvPr id="4" name="Slide Number Placeholder 3"/>
          <p:cNvSpPr>
            <a:spLocks noGrp="1"/>
          </p:cNvSpPr>
          <p:nvPr>
            <p:ph type="sldNum" sz="quarter" idx="12"/>
          </p:nvPr>
        </p:nvSpPr>
        <p:spPr/>
        <p:txBody>
          <a:bodyPr/>
          <a:lstStyle/>
          <a:p>
            <a:fld id="{73A14270-1891-4B92-905C-2EF5B44778EC}" type="slidenum">
              <a:rPr lang="en-US" smtClean="0"/>
              <a:t>56</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10" t="25812" r="54711" b="23248"/>
          <a:stretch/>
        </p:blipFill>
        <p:spPr bwMode="auto">
          <a:xfrm>
            <a:off x="3431704" y="1398476"/>
            <a:ext cx="5112568" cy="547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0688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t>Λογισμικό βελτιστοποίησης </a:t>
            </a:r>
            <a:r>
              <a:rPr lang="en-US" b="1" dirty="0" smtClean="0"/>
              <a:t>CPLEX with C++</a:t>
            </a:r>
            <a:endParaRPr lang="en-US" b="1" dirty="0"/>
          </a:p>
        </p:txBody>
      </p:sp>
      <p:sp>
        <p:nvSpPr>
          <p:cNvPr id="4" name="Slide Number Placeholder 3"/>
          <p:cNvSpPr>
            <a:spLocks noGrp="1"/>
          </p:cNvSpPr>
          <p:nvPr>
            <p:ph type="sldNum" sz="quarter" idx="12"/>
          </p:nvPr>
        </p:nvSpPr>
        <p:spPr/>
        <p:txBody>
          <a:bodyPr/>
          <a:lstStyle/>
          <a:p>
            <a:fld id="{73A14270-1891-4B92-905C-2EF5B44778EC}" type="slidenum">
              <a:rPr lang="en-US" smtClean="0"/>
              <a:t>57</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275" t="20598" r="21442" b="39289"/>
          <a:stretch/>
        </p:blipFill>
        <p:spPr bwMode="auto">
          <a:xfrm>
            <a:off x="3215680" y="1441063"/>
            <a:ext cx="5760640" cy="494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7682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t>Λογισμικό βελτιστοποίησης </a:t>
            </a:r>
            <a:r>
              <a:rPr lang="en-US" b="1" dirty="0" smtClean="0"/>
              <a:t>CPLEX with C++</a:t>
            </a:r>
            <a:endParaRPr lang="en-US" b="1" dirty="0"/>
          </a:p>
        </p:txBody>
      </p:sp>
      <p:sp>
        <p:nvSpPr>
          <p:cNvPr id="4" name="Slide Number Placeholder 3"/>
          <p:cNvSpPr>
            <a:spLocks noGrp="1"/>
          </p:cNvSpPr>
          <p:nvPr>
            <p:ph type="sldNum" sz="quarter" idx="12"/>
          </p:nvPr>
        </p:nvSpPr>
        <p:spPr/>
        <p:txBody>
          <a:bodyPr/>
          <a:lstStyle/>
          <a:p>
            <a:fld id="{73A14270-1891-4B92-905C-2EF5B44778EC}" type="slidenum">
              <a:rPr lang="en-US" smtClean="0"/>
              <a:t>58</a:t>
            </a:fld>
            <a:endParaRPr lang="en-US"/>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317" t="21088" r="54375" b="37459"/>
          <a:stretch/>
        </p:blipFill>
        <p:spPr bwMode="auto">
          <a:xfrm>
            <a:off x="3215680" y="1512619"/>
            <a:ext cx="5688632" cy="485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7164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t>Λογισμικό βελτιστοποίησης </a:t>
            </a:r>
            <a:r>
              <a:rPr lang="en-US" b="1" dirty="0" smtClean="0"/>
              <a:t>CPLEX with C++</a:t>
            </a:r>
            <a:endParaRPr lang="en-US" b="1" dirty="0"/>
          </a:p>
        </p:txBody>
      </p:sp>
      <p:sp>
        <p:nvSpPr>
          <p:cNvPr id="4" name="Slide Number Placeholder 3"/>
          <p:cNvSpPr>
            <a:spLocks noGrp="1"/>
          </p:cNvSpPr>
          <p:nvPr>
            <p:ph type="sldNum" sz="quarter" idx="12"/>
          </p:nvPr>
        </p:nvSpPr>
        <p:spPr/>
        <p:txBody>
          <a:bodyPr/>
          <a:lstStyle/>
          <a:p>
            <a:fld id="{73A14270-1891-4B92-905C-2EF5B44778EC}" type="slidenum">
              <a:rPr lang="en-US" smtClean="0"/>
              <a:t>59</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248" t="21223" r="19416" b="27324"/>
          <a:stretch/>
        </p:blipFill>
        <p:spPr bwMode="auto">
          <a:xfrm>
            <a:off x="3431705" y="1412776"/>
            <a:ext cx="5143175"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986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Topics</a:t>
            </a:r>
            <a:endParaRPr lang="en-US" b="1" dirty="0">
              <a:latin typeface="+mn-lt"/>
            </a:endParaRPr>
          </a:p>
        </p:txBody>
      </p:sp>
      <p:sp>
        <p:nvSpPr>
          <p:cNvPr id="3" name="Content Placeholder 2"/>
          <p:cNvSpPr>
            <a:spLocks noGrp="1"/>
          </p:cNvSpPr>
          <p:nvPr>
            <p:ph idx="1"/>
          </p:nvPr>
        </p:nvSpPr>
        <p:spPr/>
        <p:txBody>
          <a:bodyPr>
            <a:normAutofit/>
          </a:bodyPr>
          <a:lstStyle/>
          <a:p>
            <a:pPr algn="just"/>
            <a:r>
              <a:rPr lang="en-US" sz="3200" dirty="0" smtClean="0"/>
              <a:t>Scheduling of gas network</a:t>
            </a:r>
          </a:p>
          <a:p>
            <a:pPr algn="just"/>
            <a:r>
              <a:rPr lang="en-US" sz="3200" dirty="0" smtClean="0"/>
              <a:t>Multimodal routing.</a:t>
            </a:r>
          </a:p>
          <a:p>
            <a:pPr algn="just"/>
            <a:r>
              <a:rPr lang="en-US" sz="3200" dirty="0" smtClean="0"/>
              <a:t>Scheduling vessel arrival time. </a:t>
            </a:r>
          </a:p>
          <a:p>
            <a:pPr algn="just"/>
            <a:r>
              <a:rPr lang="en-US" sz="3200" dirty="0" smtClean="0"/>
              <a:t>Reallocation of bin in waste network.</a:t>
            </a:r>
          </a:p>
          <a:p>
            <a:pPr algn="just"/>
            <a:r>
              <a:rPr lang="en-US" sz="3200" dirty="0" smtClean="0"/>
              <a:t>Allocation of bike station in bike rental network.</a:t>
            </a:r>
          </a:p>
          <a:p>
            <a:pPr algn="just"/>
            <a:r>
              <a:rPr lang="en-US" sz="3200" dirty="0" smtClean="0"/>
              <a:t>Portfolio management.</a:t>
            </a:r>
          </a:p>
          <a:p>
            <a:endParaRPr lang="en-US" sz="3200" dirty="0"/>
          </a:p>
        </p:txBody>
      </p:sp>
    </p:spTree>
    <p:extLst>
      <p:ext uri="{BB962C8B-B14F-4D97-AF65-F5344CB8AC3E}">
        <p14:creationId xmlns:p14="http://schemas.microsoft.com/office/powerpoint/2010/main" val="337060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Topics</a:t>
            </a:r>
            <a:endParaRPr lang="en-US" b="1" dirty="0">
              <a:latin typeface="+mn-lt"/>
            </a:endParaRPr>
          </a:p>
        </p:txBody>
      </p:sp>
      <p:sp>
        <p:nvSpPr>
          <p:cNvPr id="3" name="Content Placeholder 2"/>
          <p:cNvSpPr>
            <a:spLocks noGrp="1"/>
          </p:cNvSpPr>
          <p:nvPr>
            <p:ph idx="1"/>
          </p:nvPr>
        </p:nvSpPr>
        <p:spPr>
          <a:xfrm>
            <a:off x="838200" y="1545071"/>
            <a:ext cx="10515600" cy="4351338"/>
          </a:xfrm>
        </p:spPr>
        <p:txBody>
          <a:bodyPr>
            <a:noAutofit/>
          </a:bodyPr>
          <a:lstStyle/>
          <a:p>
            <a:pPr algn="just"/>
            <a:r>
              <a:rPr lang="en-US" sz="3200" dirty="0" smtClean="0"/>
              <a:t>Application of Benders decomposition to Traveling salesman problem.</a:t>
            </a:r>
          </a:p>
          <a:p>
            <a:pPr algn="just"/>
            <a:r>
              <a:rPr lang="en-US" sz="3200" dirty="0" smtClean="0"/>
              <a:t>Application of </a:t>
            </a:r>
            <a:r>
              <a:rPr lang="en-US" sz="3200" dirty="0" err="1" smtClean="0"/>
              <a:t>Lagrangean</a:t>
            </a:r>
            <a:r>
              <a:rPr lang="en-US" sz="3200" dirty="0" smtClean="0"/>
              <a:t> decomposition to Traveling salesman problem.</a:t>
            </a:r>
          </a:p>
          <a:p>
            <a:pPr algn="just"/>
            <a:r>
              <a:rPr lang="en-US" sz="3200" dirty="0" smtClean="0"/>
              <a:t>Application of </a:t>
            </a:r>
            <a:r>
              <a:rPr lang="en-US" sz="3200" dirty="0" err="1" smtClean="0"/>
              <a:t>Lagrangean</a:t>
            </a:r>
            <a:r>
              <a:rPr lang="en-US" sz="3200" dirty="0" smtClean="0"/>
              <a:t> relaxation to crude oil scheduling.</a:t>
            </a:r>
          </a:p>
          <a:p>
            <a:pPr algn="just"/>
            <a:r>
              <a:rPr lang="en-US" sz="3200" dirty="0" smtClean="0"/>
              <a:t>Application of decomposition techniques to Yogurt production scheduling.</a:t>
            </a:r>
          </a:p>
          <a:p>
            <a:pPr algn="just"/>
            <a:r>
              <a:rPr lang="en-US" sz="3200" dirty="0" smtClean="0"/>
              <a:t>Application of decomposition techniques to bus routing rescheduling.</a:t>
            </a:r>
          </a:p>
          <a:p>
            <a:endParaRPr lang="en-US" sz="3200" dirty="0"/>
          </a:p>
        </p:txBody>
      </p:sp>
    </p:spTree>
    <p:extLst>
      <p:ext uri="{BB962C8B-B14F-4D97-AF65-F5344CB8AC3E}">
        <p14:creationId xmlns:p14="http://schemas.microsoft.com/office/powerpoint/2010/main" val="508495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63775"/>
          </a:xfrm>
        </p:spPr>
        <p:txBody>
          <a:bodyPr/>
          <a:lstStyle/>
          <a:p>
            <a:pPr algn="ctr"/>
            <a:r>
              <a:rPr lang="en-US" b="1" dirty="0" smtClean="0">
                <a:latin typeface="+mn-lt"/>
              </a:rPr>
              <a:t>General Introduction </a:t>
            </a:r>
            <a:br>
              <a:rPr lang="en-US" b="1" dirty="0" smtClean="0">
                <a:latin typeface="+mn-lt"/>
              </a:rPr>
            </a:br>
            <a:r>
              <a:rPr lang="el-GR" b="1" dirty="0" smtClean="0">
                <a:latin typeface="+mn-lt"/>
              </a:rPr>
              <a:t>Γενικά </a:t>
            </a:r>
            <a:endParaRPr lang="en-US" b="1" dirty="0">
              <a:latin typeface="+mn-lt"/>
            </a:endParaRPr>
          </a:p>
        </p:txBody>
      </p:sp>
      <p:sp>
        <p:nvSpPr>
          <p:cNvPr id="3" name="Content Placeholder 2"/>
          <p:cNvSpPr>
            <a:spLocks noGrp="1"/>
          </p:cNvSpPr>
          <p:nvPr>
            <p:ph idx="1"/>
          </p:nvPr>
        </p:nvSpPr>
        <p:spPr>
          <a:xfrm>
            <a:off x="838200" y="2867891"/>
            <a:ext cx="10515600" cy="3309072"/>
          </a:xfrm>
        </p:spPr>
        <p:txBody>
          <a:bodyPr>
            <a:normAutofit/>
          </a:bodyPr>
          <a:lstStyle/>
          <a:p>
            <a:pPr marL="0" indent="0" algn="ctr">
              <a:buNone/>
            </a:pPr>
            <a:r>
              <a:rPr lang="en-US" sz="3200" dirty="0" smtClean="0"/>
              <a:t>Mathematical Programming</a:t>
            </a:r>
          </a:p>
          <a:p>
            <a:endParaRPr lang="en-US" sz="3200" dirty="0"/>
          </a:p>
        </p:txBody>
      </p:sp>
    </p:spTree>
    <p:extLst>
      <p:ext uri="{BB962C8B-B14F-4D97-AF65-F5344CB8AC3E}">
        <p14:creationId xmlns:p14="http://schemas.microsoft.com/office/powerpoint/2010/main" val="376977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mn-lt"/>
              </a:rPr>
              <a:t>Βελτιστοποίηση</a:t>
            </a:r>
            <a:endParaRPr lang="en-US" dirty="0">
              <a:latin typeface="+mn-lt"/>
            </a:endParaRPr>
          </a:p>
        </p:txBody>
      </p:sp>
      <p:sp>
        <p:nvSpPr>
          <p:cNvPr id="3" name="Content Placeholder 2"/>
          <p:cNvSpPr>
            <a:spLocks noGrp="1"/>
          </p:cNvSpPr>
          <p:nvPr>
            <p:ph idx="1"/>
          </p:nvPr>
        </p:nvSpPr>
        <p:spPr/>
        <p:txBody>
          <a:bodyPr/>
          <a:lstStyle/>
          <a:p>
            <a:pPr algn="just"/>
            <a:r>
              <a:rPr lang="el-GR" sz="3200" dirty="0" smtClean="0"/>
              <a:t>Στην προσπάθεια αντιμετώπισης και επίλυσης των προβλημάτων που προκύπτουν στην πράξη, αναπτύσσουμε μαθηματικά μοντέλα, τα οποία αναπαριστούν τα πραγματικά προβλήματα που θέλουμε να επιλύσουμε. </a:t>
            </a:r>
          </a:p>
          <a:p>
            <a:pPr algn="just"/>
            <a:r>
              <a:rPr lang="el-GR" sz="3200" dirty="0" smtClean="0"/>
              <a:t>Στα μοντέλα αυτά, ορίζουμε μεταβλητές απόφασης (decision variables) που αντιστοιχούν σε συγκεκριμένες αποφάσεις-δραστηριότητες του εκάστοτε εξεταζόμενου προβλήματος. </a:t>
            </a:r>
          </a:p>
          <a:p>
            <a:endParaRPr lang="en-US" dirty="0"/>
          </a:p>
        </p:txBody>
      </p:sp>
    </p:spTree>
    <p:extLst>
      <p:ext uri="{BB962C8B-B14F-4D97-AF65-F5344CB8AC3E}">
        <p14:creationId xmlns:p14="http://schemas.microsoft.com/office/powerpoint/2010/main" val="1453163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2920</Words>
  <Application>Microsoft Office PowerPoint</Application>
  <PresentationFormat>Widescreen</PresentationFormat>
  <Paragraphs>246</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Calibri Light</vt:lpstr>
      <vt:lpstr>Office Theme</vt:lpstr>
      <vt:lpstr>ΕΦΑΡΜΟΓΕΣ ΕΠΙΧΕΙΡΗΣΙΑΚΗΣ ΕΡΕΥΝΑΣ</vt:lpstr>
      <vt:lpstr>Outline</vt:lpstr>
      <vt:lpstr>Project</vt:lpstr>
      <vt:lpstr>Project</vt:lpstr>
      <vt:lpstr>Topics</vt:lpstr>
      <vt:lpstr>Topics</vt:lpstr>
      <vt:lpstr>Topics</vt:lpstr>
      <vt:lpstr>General Introduction  Γενικά </vt:lpstr>
      <vt:lpstr>Βελτιστοποίηση</vt:lpstr>
      <vt:lpstr>Βελτιστοποίηση</vt:lpstr>
      <vt:lpstr>Βελτιστοποίηση</vt:lpstr>
      <vt:lpstr>Βελτιστοποίηση</vt:lpstr>
      <vt:lpstr>Προγραμματισμός</vt:lpstr>
      <vt:lpstr>Προγραμματισμός</vt:lpstr>
      <vt:lpstr>Μαθηματικός Προγραμματισμός</vt:lpstr>
      <vt:lpstr>Μαθηματικός Προγραμματισμός</vt:lpstr>
      <vt:lpstr>Συνεχή και Διακριτά Προβλήματα</vt:lpstr>
      <vt:lpstr>Γραμμικός προγραμματισμός </vt:lpstr>
      <vt:lpstr>Ακέραιος προγραμματισμός </vt:lpstr>
      <vt:lpstr>Ακέραιος προγραμματισμός </vt:lpstr>
      <vt:lpstr>Τύποι Μαθηματικών Προβλημάτων</vt:lpstr>
      <vt:lpstr>Παραδείγματα- Κριτήρια Απόφασης</vt:lpstr>
      <vt:lpstr>Παραδείγματα- Κριτήρια Απόφασης</vt:lpstr>
      <vt:lpstr>Γενικές Αρχές Μοντελοποίησης</vt:lpstr>
      <vt:lpstr>Γενικές Αρχές Μοντελοποίησης</vt:lpstr>
      <vt:lpstr>Τέχνη της Μοντελοποίησης</vt:lpstr>
      <vt:lpstr>Τέχνη της Μοντελοποίησης</vt:lpstr>
      <vt:lpstr>Τυπική Διαδικασία Διαμόρφωσης Μαθηματικού Μοντέλου</vt:lpstr>
      <vt:lpstr>Τυπική Διαδικασία Διαμόρφωσης Μαθηματικού Μοντέλου</vt:lpstr>
      <vt:lpstr>Το πρόβλημα της ανάθεσης (assignment)</vt:lpstr>
      <vt:lpstr>Το πρόβλημα της ανάθεσης (assignment)</vt:lpstr>
      <vt:lpstr>Το πρόβλημα της ανάθεσης (assignment)</vt:lpstr>
      <vt:lpstr>Μορφοποίηση Προβλημάτων</vt:lpstr>
      <vt:lpstr>Μορφοποίηση Προβλημάτων</vt:lpstr>
      <vt:lpstr>Μεταξύ N περιορισμών, οι K πρέπει να ισχύουν</vt:lpstr>
      <vt:lpstr>Μεταξύ N περιορισμών, οι K πρέπει να ισχύουν</vt:lpstr>
      <vt:lpstr>Συναρτήσεις με N δυνατές τιμές</vt:lpstr>
      <vt:lpstr>Το πρόβλημα του σταθερού κόστους (fixed charge problem)</vt:lpstr>
      <vt:lpstr>Το πρόβλημα του σταθερού κόστους (fixed charge problem)</vt:lpstr>
      <vt:lpstr>Το πρόβλημα του σταθερού κόστους (fixed charge problem)</vt:lpstr>
      <vt:lpstr>Δυαδική απεικόνιση γενικών ακέραιων αριθμών</vt:lpstr>
      <vt:lpstr>Δυαδική απεικόνιση γενικών ακέραιων αριθμών</vt:lpstr>
      <vt:lpstr>Δυαδική απεικόνιση γενικών ακέραιων αριθμών</vt:lpstr>
      <vt:lpstr>Παράδειγμα 1.1</vt:lpstr>
      <vt:lpstr>Λύση Παράδειγμα 2.1</vt:lpstr>
      <vt:lpstr>Λύση Παράδειγμα 2.1</vt:lpstr>
      <vt:lpstr>Παράδειγμα 1.2</vt:lpstr>
      <vt:lpstr>Λύση Παράδειγμα 1.2</vt:lpstr>
      <vt:lpstr>Λύση Παράδειγμα 2.2</vt:lpstr>
      <vt:lpstr>Λογισμικό βελτιστοποίησης LINGO</vt:lpstr>
      <vt:lpstr>Λογισμικό βελτιστοποίησης LINGO</vt:lpstr>
      <vt:lpstr>Λογισμικό βελτιστοποίησης LINGO</vt:lpstr>
      <vt:lpstr>Λογισμικό βελτιστοποίησης LINGO</vt:lpstr>
      <vt:lpstr>Λογισμικό βελτιστοποίησης CPLEX with C++</vt:lpstr>
      <vt:lpstr>Λογισμικό βελτιστοποίησης CPLEX with C++</vt:lpstr>
      <vt:lpstr>Λογισμικό βελτιστοποίησης CPLEX with C++</vt:lpstr>
      <vt:lpstr>Λογισμικό βελτιστοποίησης CPLEX with C++</vt:lpstr>
      <vt:lpstr>Λογισμικό βελτιστοποίησης CPLEX with C++</vt:lpstr>
      <vt:lpstr>Λογισμικό βελτιστοποίησης CPLEX with 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ΕΦΑΡΜΟΓΕΣ ΕΠΙΧΕΙΡΗΣΙΑΚΗΣ ΕΡΕΥΝΑΣ</dc:title>
  <dc:creator>OR</dc:creator>
  <cp:lastModifiedBy>OR</cp:lastModifiedBy>
  <cp:revision>5</cp:revision>
  <dcterms:created xsi:type="dcterms:W3CDTF">2015-05-15T09:08:30Z</dcterms:created>
  <dcterms:modified xsi:type="dcterms:W3CDTF">2015-05-15T10:14:33Z</dcterms:modified>
</cp:coreProperties>
</file>