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3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7D848-0C4F-4097-A3EE-22CCAA4D64A3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DFE7-827E-4C70-B31E-0E55B35E1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36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7D848-0C4F-4097-A3EE-22CCAA4D64A3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DFE7-827E-4C70-B31E-0E55B35E1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367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7D848-0C4F-4097-A3EE-22CCAA4D64A3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DFE7-827E-4C70-B31E-0E55B35E1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3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7D848-0C4F-4097-A3EE-22CCAA4D64A3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DFE7-827E-4C70-B31E-0E55B35E1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51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7D848-0C4F-4097-A3EE-22CCAA4D64A3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DFE7-827E-4C70-B31E-0E55B35E1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57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7D848-0C4F-4097-A3EE-22CCAA4D64A3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DFE7-827E-4C70-B31E-0E55B35E1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044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7D848-0C4F-4097-A3EE-22CCAA4D64A3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DFE7-827E-4C70-B31E-0E55B35E1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671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7D848-0C4F-4097-A3EE-22CCAA4D64A3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DFE7-827E-4C70-B31E-0E55B35E1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30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7D848-0C4F-4097-A3EE-22CCAA4D64A3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DFE7-827E-4C70-B31E-0E55B35E1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94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7D848-0C4F-4097-A3EE-22CCAA4D64A3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DFE7-827E-4C70-B31E-0E55B35E1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07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7D848-0C4F-4097-A3EE-22CCAA4D64A3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DFE7-827E-4C70-B31E-0E55B35E1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303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7D848-0C4F-4097-A3EE-22CCAA4D64A3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CDFE7-827E-4C70-B31E-0E55B35E1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47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b="1" dirty="0" smtClean="0">
                <a:latin typeface="+mn-lt"/>
              </a:rPr>
              <a:t>ΑΚΕΡΑΙΟΣ ΠΡΟΓΡΑΜΜΑΤΙΣΜΟΣ </a:t>
            </a:r>
            <a:r>
              <a:rPr lang="en-US" sz="4400" dirty="0" smtClean="0">
                <a:latin typeface="+mn-lt"/>
              </a:rPr>
              <a:t/>
            </a:r>
            <a:br>
              <a:rPr lang="en-US" sz="4400" dirty="0" smtClean="0">
                <a:latin typeface="+mn-lt"/>
              </a:rPr>
            </a:br>
            <a:r>
              <a:rPr lang="el-GR" sz="4400" b="1" dirty="0" smtClean="0">
                <a:latin typeface="+mn-lt"/>
              </a:rPr>
              <a:t>&amp; </a:t>
            </a:r>
            <a:r>
              <a:rPr lang="en-US" sz="4400" dirty="0" smtClean="0">
                <a:latin typeface="+mn-lt"/>
              </a:rPr>
              <a:t/>
            </a:r>
            <a:br>
              <a:rPr lang="en-US" sz="4400" dirty="0" smtClean="0">
                <a:latin typeface="+mn-lt"/>
              </a:rPr>
            </a:br>
            <a:r>
              <a:rPr lang="el-GR" sz="4400" b="1" dirty="0" smtClean="0">
                <a:latin typeface="+mn-lt"/>
              </a:rPr>
              <a:t>ΣΥΝΔΥΑΣΤΙΚΗ ΒΕΛΤΙΣΤΟΠΟΙΗΣΗ</a:t>
            </a:r>
            <a:endParaRPr lang="en-US" sz="44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6745" y="3677725"/>
            <a:ext cx="11128664" cy="1655762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Ενότητα </a:t>
            </a:r>
            <a:r>
              <a:rPr lang="en-US" sz="2800" b="1" dirty="0" smtClean="0"/>
              <a:t>6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Μέθοδοι επίλυσης προβλημάτων ακέραιου προγραμματισμού </a:t>
            </a:r>
            <a:endParaRPr lang="en-US" sz="2800" dirty="0"/>
          </a:p>
          <a:p>
            <a:endParaRPr lang="en-US" sz="2800" dirty="0" smtClean="0"/>
          </a:p>
          <a:p>
            <a:r>
              <a:rPr lang="el-GR" dirty="0" smtClean="0"/>
              <a:t>Γεώργιος Κ.Δ. Σαχαρίδης</a:t>
            </a:r>
          </a:p>
          <a:p>
            <a:r>
              <a:rPr lang="el-GR" dirty="0" smtClean="0"/>
              <a:t>Τμήμα Μηχανολόγων Μηχανικών</a:t>
            </a:r>
          </a:p>
          <a:p>
            <a:endParaRPr lang="en-US" sz="2800" dirty="0"/>
          </a:p>
        </p:txBody>
      </p:sp>
      <p:grpSp>
        <p:nvGrpSpPr>
          <p:cNvPr id="4" name="Group 3" descr="Λογότυπο του Πανεπιστημίου Θεσσαλίας και του προγράμματος &quot;Ανοικτά Ακαδημαϊκά Μαθήματα&quot;"/>
          <p:cNvGrpSpPr/>
          <p:nvPr/>
        </p:nvGrpSpPr>
        <p:grpSpPr>
          <a:xfrm>
            <a:off x="1651758" y="468062"/>
            <a:ext cx="7990656" cy="1303321"/>
            <a:chOff x="467544" y="468279"/>
            <a:chExt cx="7990656" cy="1303321"/>
          </a:xfrm>
        </p:grpSpPr>
        <p:grpSp>
          <p:nvGrpSpPr>
            <p:cNvPr id="5" name="Group 4"/>
            <p:cNvGrpSpPr/>
            <p:nvPr/>
          </p:nvGrpSpPr>
          <p:grpSpPr>
            <a:xfrm>
              <a:off x="467544" y="520290"/>
              <a:ext cx="3960440" cy="1224136"/>
              <a:chOff x="395536" y="520290"/>
              <a:chExt cx="3960440" cy="1224136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1619672" y="836712"/>
                <a:ext cx="2736304" cy="5760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l-GR" sz="2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ΠΑΝΕΠΙΣΤΗΜΙΟ ΘΕΣΣΑΛΙΑΣ</a:t>
                </a:r>
              </a:p>
            </p:txBody>
          </p:sp>
          <p:pic>
            <p:nvPicPr>
              <p:cNvPr id="8" name="Picture 8" descr="Λογότυπο Πανεπιστημίου Θεσσαλίας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520290"/>
                <a:ext cx="1224136" cy="122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" name="Picture 5" descr="Λογότυποι του πρόγραμματος &quot;Ανοικτά Ακαδημαϊκά Μαθήματα&quot;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89226" y="468279"/>
              <a:ext cx="1968974" cy="1303321"/>
            </a:xfrm>
            <a:prstGeom prst="rect">
              <a:avLst/>
            </a:prstGeom>
          </p:spPr>
        </p:pic>
      </p:grpSp>
      <p:pic>
        <p:nvPicPr>
          <p:cNvPr id="9" name="Picture 2" descr="Λογότυπο Άδειας Χρήσης Creative Commons - Μη Εμπορική Χρήση - Παρόμοια Διανομή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758" y="5827611"/>
            <a:ext cx="158432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711" y="5664430"/>
            <a:ext cx="4310289" cy="1025873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60441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latin typeface="+mn-lt"/>
              </a:rPr>
              <a:t>Η μέθοδος επίλυσης </a:t>
            </a:r>
            <a:br>
              <a:rPr lang="el-GR" b="1" dirty="0">
                <a:latin typeface="+mn-lt"/>
              </a:rPr>
            </a:br>
            <a:r>
              <a:rPr lang="el-GR" b="1" dirty="0">
                <a:latin typeface="+mn-lt"/>
              </a:rPr>
              <a:t>branch and bound </a:t>
            </a:r>
            <a:endParaRPr lang="en-US" dirty="0">
              <a:latin typeface="+mn-lt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9252949" cy="4730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8960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latin typeface="+mn-lt"/>
              </a:rPr>
              <a:t>Η μέθοδος επίλυσης </a:t>
            </a:r>
            <a:br>
              <a:rPr lang="el-GR" b="1" dirty="0">
                <a:latin typeface="+mn-lt"/>
              </a:rPr>
            </a:br>
            <a:r>
              <a:rPr lang="el-GR" b="1" dirty="0">
                <a:latin typeface="+mn-lt"/>
              </a:rPr>
              <a:t>branch and bound </a:t>
            </a:r>
            <a:endParaRPr lang="en-US" dirty="0">
              <a:latin typeface="+mn-lt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9961249" cy="413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732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latin typeface="+mn-lt"/>
              </a:rPr>
              <a:t>Η μέθοδος επίλυσης </a:t>
            </a:r>
            <a:br>
              <a:rPr lang="el-GR" b="1" dirty="0">
                <a:latin typeface="+mn-lt"/>
              </a:rPr>
            </a:br>
            <a:r>
              <a:rPr lang="el-GR" b="1" dirty="0">
                <a:latin typeface="+mn-lt"/>
              </a:rPr>
              <a:t>branch and bound </a:t>
            </a:r>
            <a:endParaRPr lang="en-US" dirty="0">
              <a:latin typeface="+mn-lt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8919344" cy="4845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3589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latin typeface="+mn-lt"/>
              </a:rPr>
              <a:t>Η μέθοδος επίλυσης </a:t>
            </a:r>
            <a:br>
              <a:rPr lang="el-GR" b="1" dirty="0">
                <a:latin typeface="+mn-lt"/>
              </a:rPr>
            </a:br>
            <a:r>
              <a:rPr lang="el-GR" b="1" dirty="0">
                <a:latin typeface="+mn-lt"/>
              </a:rPr>
              <a:t>branch and bound </a:t>
            </a:r>
            <a:endParaRPr lang="en-US" dirty="0">
              <a:latin typeface="+mn-lt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9199418" cy="4923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5186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latin typeface="+mn-lt"/>
              </a:rPr>
              <a:t>Η μέθοδος επίλυσης </a:t>
            </a:r>
            <a:br>
              <a:rPr lang="el-GR" b="1" dirty="0">
                <a:latin typeface="+mn-lt"/>
              </a:rPr>
            </a:br>
            <a:r>
              <a:rPr lang="el-GR" b="1" dirty="0">
                <a:latin typeface="+mn-lt"/>
              </a:rPr>
              <a:t>branch and bound </a:t>
            </a:r>
            <a:endParaRPr lang="en-US" dirty="0">
              <a:latin typeface="+mn-lt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7329055" cy="5151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7820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latin typeface="+mn-lt"/>
              </a:rPr>
              <a:t>Η μέθοδος επίλυσης </a:t>
            </a:r>
            <a:br>
              <a:rPr lang="el-GR" b="1" dirty="0">
                <a:latin typeface="+mn-lt"/>
              </a:rPr>
            </a:br>
            <a:r>
              <a:rPr lang="el-GR" b="1" dirty="0">
                <a:latin typeface="+mn-lt"/>
              </a:rPr>
              <a:t>branch and bound </a:t>
            </a:r>
            <a:endParaRPr lang="en-US" dirty="0">
              <a:latin typeface="+mn-lt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10106520" cy="516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7059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latin typeface="+mn-lt"/>
              </a:rPr>
              <a:t>Τεχνικές προεπεξεργασίας </a:t>
            </a:r>
            <a:endParaRPr lang="en-US" dirty="0">
              <a:latin typeface="+mn-lt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10695949" cy="2392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43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latin typeface="+mn-lt"/>
              </a:rPr>
              <a:t>Ορισμός τιμών μεταβλητών (</a:t>
            </a:r>
            <a:r>
              <a:rPr lang="en-US" b="1" dirty="0">
                <a:latin typeface="+mn-lt"/>
              </a:rPr>
              <a:t>fixing variables</a:t>
            </a:r>
            <a:r>
              <a:rPr lang="el-GR" b="1" dirty="0">
                <a:latin typeface="+mn-lt"/>
              </a:rPr>
              <a:t>)</a:t>
            </a:r>
            <a:endParaRPr lang="en-US" dirty="0">
              <a:latin typeface="+mn-lt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9437132" cy="4512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6902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latin typeface="+mn-lt"/>
              </a:rPr>
              <a:t>Ορισμός τιμών μεταβλητών </a:t>
            </a:r>
            <a:r>
              <a:rPr lang="en-US" b="1" dirty="0">
                <a:latin typeface="+mn-lt"/>
              </a:rPr>
              <a:t/>
            </a:r>
            <a:br>
              <a:rPr lang="en-US" b="1" dirty="0">
                <a:latin typeface="+mn-lt"/>
              </a:rPr>
            </a:br>
            <a:r>
              <a:rPr lang="el-GR" b="1" dirty="0">
                <a:latin typeface="+mn-lt"/>
              </a:rPr>
              <a:t>(fixing variables</a:t>
            </a:r>
            <a:r>
              <a:rPr lang="en-US" b="1" dirty="0">
                <a:latin typeface="+mn-lt"/>
              </a:rPr>
              <a:t>)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10089974" cy="322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2589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prstClr val="black"/>
                </a:solidFill>
                <a:latin typeface="+mn-lt"/>
              </a:rPr>
              <a:t>Ορισμός τιμών μεταβλητών </a:t>
            </a:r>
            <a:r>
              <a:rPr lang="en-US" b="1" dirty="0">
                <a:solidFill>
                  <a:prstClr val="black"/>
                </a:solidFill>
                <a:latin typeface="+mn-lt"/>
              </a:rPr>
              <a:t/>
            </a:r>
            <a:br>
              <a:rPr lang="en-US" b="1" dirty="0">
                <a:solidFill>
                  <a:prstClr val="black"/>
                </a:solidFill>
                <a:latin typeface="+mn-lt"/>
              </a:rPr>
            </a:br>
            <a:r>
              <a:rPr lang="el-GR" b="1" dirty="0">
                <a:solidFill>
                  <a:prstClr val="black"/>
                </a:solidFill>
                <a:latin typeface="+mn-lt"/>
              </a:rPr>
              <a:t>(fixing variables</a:t>
            </a:r>
            <a:r>
              <a:rPr lang="en-US" b="1" dirty="0">
                <a:solidFill>
                  <a:prstClr val="black"/>
                </a:solidFill>
                <a:latin typeface="+mn-lt"/>
              </a:rPr>
              <a:t>)</a:t>
            </a:r>
            <a:endParaRPr lang="en-US" b="1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7"/>
            <a:ext cx="7349836" cy="5164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5867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latin typeface="+mn-lt"/>
              </a:rPr>
              <a:t>Γραφική επίλυση </a:t>
            </a:r>
            <a:endParaRPr lang="en-US" b="1" dirty="0">
              <a:latin typeface="+mn-lt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10606571" cy="339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5542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prstClr val="black"/>
                </a:solidFill>
                <a:latin typeface="+mn-lt"/>
              </a:rPr>
              <a:t>Ορισμός τιμών μεταβλητών </a:t>
            </a:r>
            <a:r>
              <a:rPr lang="en-US" b="1" dirty="0">
                <a:solidFill>
                  <a:prstClr val="black"/>
                </a:solidFill>
                <a:latin typeface="+mn-lt"/>
              </a:rPr>
              <a:t/>
            </a:r>
            <a:br>
              <a:rPr lang="en-US" b="1" dirty="0">
                <a:solidFill>
                  <a:prstClr val="black"/>
                </a:solidFill>
                <a:latin typeface="+mn-lt"/>
              </a:rPr>
            </a:br>
            <a:r>
              <a:rPr lang="el-GR" b="1" dirty="0">
                <a:solidFill>
                  <a:prstClr val="black"/>
                </a:solidFill>
                <a:latin typeface="+mn-lt"/>
              </a:rPr>
              <a:t>(fixing variables</a:t>
            </a:r>
            <a:r>
              <a:rPr lang="en-US" b="1" dirty="0">
                <a:solidFill>
                  <a:prstClr val="black"/>
                </a:solidFill>
                <a:latin typeface="+mn-lt"/>
              </a:rPr>
              <a:t>)</a:t>
            </a:r>
            <a:endParaRPr lang="en-US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8514640" cy="516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66160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latin typeface="+mn-lt"/>
              </a:rPr>
              <a:t>Απαλοιφή περιττών περιορισμών</a:t>
            </a:r>
            <a:endParaRPr lang="en-US" dirty="0">
              <a:latin typeface="+mn-lt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690688"/>
            <a:ext cx="10315047" cy="365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25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latin typeface="+mn-lt"/>
              </a:rPr>
              <a:t>Σύσφιξη περιορισμών </a:t>
            </a:r>
            <a:r>
              <a:rPr lang="en-US" b="1" dirty="0">
                <a:latin typeface="+mn-lt"/>
              </a:rPr>
              <a:t/>
            </a:r>
            <a:br>
              <a:rPr lang="en-US" b="1" dirty="0">
                <a:latin typeface="+mn-lt"/>
              </a:rPr>
            </a:br>
            <a:r>
              <a:rPr lang="el-GR" b="1" dirty="0">
                <a:latin typeface="+mn-lt"/>
              </a:rPr>
              <a:t>(</a:t>
            </a:r>
            <a:r>
              <a:rPr lang="en-US" b="1" dirty="0">
                <a:latin typeface="+mn-lt"/>
              </a:rPr>
              <a:t>tightening constraints)</a:t>
            </a:r>
            <a:endParaRPr lang="en-US" dirty="0">
              <a:latin typeface="+mn-lt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7"/>
            <a:ext cx="9334500" cy="2386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553" y="3716323"/>
            <a:ext cx="5484813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799947" y="4548540"/>
            <a:ext cx="378892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/>
              <a:t>Διαξ</a:t>
            </a:r>
            <a:r>
              <a:rPr lang="en-US" sz="2000" dirty="0" smtClean="0"/>
              <a:t>o</a:t>
            </a:r>
            <a:r>
              <a:rPr lang="el-GR" sz="2000" dirty="0" smtClean="0"/>
              <a:t>νικό </a:t>
            </a:r>
            <a:r>
              <a:rPr lang="el-GR" sz="2000" dirty="0" smtClean="0"/>
              <a:t>σύστημα με ορισμένη</a:t>
            </a:r>
          </a:p>
          <a:p>
            <a:r>
              <a:rPr lang="el-GR" sz="2000" dirty="0" smtClean="0"/>
              <a:t>εφικτή περιοχή. Υπάρχει επίσης</a:t>
            </a:r>
          </a:p>
          <a:p>
            <a:r>
              <a:rPr lang="el-GR" sz="2000" dirty="0"/>
              <a:t>δ</a:t>
            </a:r>
            <a:r>
              <a:rPr lang="el-GR" sz="2000" dirty="0" smtClean="0"/>
              <a:t>ιακεκομμένη γραμμή που δείχνει</a:t>
            </a:r>
          </a:p>
          <a:p>
            <a:r>
              <a:rPr lang="el-GR" sz="2000" dirty="0" smtClean="0"/>
              <a:t>την βέλτιστη λύση για γραμμική</a:t>
            </a:r>
          </a:p>
          <a:p>
            <a:r>
              <a:rPr lang="el-GR" sz="2000" dirty="0" smtClean="0"/>
              <a:t>χαλάρωση.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27123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prstClr val="black"/>
                </a:solidFill>
                <a:latin typeface="+mn-lt"/>
              </a:rPr>
              <a:t>Σύσφιξη περιορισμών </a:t>
            </a:r>
            <a:r>
              <a:rPr lang="en-US" b="1" dirty="0">
                <a:solidFill>
                  <a:prstClr val="black"/>
                </a:solidFill>
                <a:latin typeface="+mn-lt"/>
              </a:rPr>
              <a:t/>
            </a:r>
            <a:br>
              <a:rPr lang="en-US" b="1" dirty="0">
                <a:solidFill>
                  <a:prstClr val="black"/>
                </a:solidFill>
                <a:latin typeface="+mn-lt"/>
              </a:rPr>
            </a:br>
            <a:r>
              <a:rPr lang="el-GR" b="1" dirty="0">
                <a:solidFill>
                  <a:prstClr val="black"/>
                </a:solidFill>
                <a:latin typeface="+mn-lt"/>
              </a:rPr>
              <a:t>(</a:t>
            </a:r>
            <a:r>
              <a:rPr lang="en-US" b="1" dirty="0">
                <a:solidFill>
                  <a:prstClr val="black"/>
                </a:solidFill>
                <a:latin typeface="+mn-lt"/>
              </a:rPr>
              <a:t>tightening constraints)</a:t>
            </a:r>
            <a:endParaRPr lang="en-US" b="1" dirty="0">
              <a:latin typeface="+mn-lt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9625445" cy="2153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710282"/>
            <a:ext cx="5484813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079673" y="4619443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Διαξ</a:t>
            </a:r>
            <a:r>
              <a:rPr lang="en-US" dirty="0" smtClean="0"/>
              <a:t>o</a:t>
            </a:r>
            <a:r>
              <a:rPr lang="el-GR" dirty="0" smtClean="0"/>
              <a:t>νικό </a:t>
            </a:r>
            <a:r>
              <a:rPr lang="el-GR" dirty="0"/>
              <a:t>σύστημα με ορισμένη</a:t>
            </a:r>
          </a:p>
          <a:p>
            <a:r>
              <a:rPr lang="el-GR" dirty="0"/>
              <a:t>εφικτή περιοχή. Υπάρχει επίσης</a:t>
            </a:r>
          </a:p>
          <a:p>
            <a:r>
              <a:rPr lang="el-GR" dirty="0"/>
              <a:t>διακεκομμένη γραμμή που δείχνει</a:t>
            </a:r>
          </a:p>
          <a:p>
            <a:r>
              <a:rPr lang="el-GR" dirty="0"/>
              <a:t>την βέλτιστη λύση για γραμμική</a:t>
            </a:r>
          </a:p>
          <a:p>
            <a:r>
              <a:rPr lang="el-GR" dirty="0"/>
              <a:t>χαλάρωση.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426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prstClr val="black"/>
                </a:solidFill>
                <a:latin typeface="+mn-lt"/>
              </a:rPr>
              <a:t>Σύσφιξη περιορισμών </a:t>
            </a:r>
            <a:r>
              <a:rPr lang="en-US" b="1" dirty="0">
                <a:solidFill>
                  <a:prstClr val="black"/>
                </a:solidFill>
                <a:latin typeface="+mn-lt"/>
              </a:rPr>
              <a:t/>
            </a:r>
            <a:br>
              <a:rPr lang="en-US" b="1" dirty="0">
                <a:solidFill>
                  <a:prstClr val="black"/>
                </a:solidFill>
                <a:latin typeface="+mn-lt"/>
              </a:rPr>
            </a:br>
            <a:r>
              <a:rPr lang="el-GR" b="1" dirty="0">
                <a:solidFill>
                  <a:prstClr val="black"/>
                </a:solidFill>
                <a:latin typeface="+mn-lt"/>
              </a:rPr>
              <a:t>(</a:t>
            </a:r>
            <a:r>
              <a:rPr lang="en-US" b="1" dirty="0">
                <a:solidFill>
                  <a:prstClr val="black"/>
                </a:solidFill>
                <a:latin typeface="+mn-lt"/>
              </a:rPr>
              <a:t>tightening constraints)</a:t>
            </a:r>
            <a:endParaRPr lang="en-US" dirty="0">
              <a:latin typeface="+mn-lt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7"/>
            <a:ext cx="10350115" cy="3307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11466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prstClr val="black"/>
                </a:solidFill>
                <a:latin typeface="+mn-lt"/>
              </a:rPr>
              <a:t>Σύσφιξη περιορισμών </a:t>
            </a:r>
            <a:r>
              <a:rPr lang="en-US" b="1" dirty="0">
                <a:solidFill>
                  <a:prstClr val="black"/>
                </a:solidFill>
                <a:latin typeface="+mn-lt"/>
              </a:rPr>
              <a:t/>
            </a:r>
            <a:br>
              <a:rPr lang="en-US" b="1" dirty="0">
                <a:solidFill>
                  <a:prstClr val="black"/>
                </a:solidFill>
                <a:latin typeface="+mn-lt"/>
              </a:rPr>
            </a:br>
            <a:r>
              <a:rPr lang="el-GR" b="1" dirty="0">
                <a:solidFill>
                  <a:prstClr val="black"/>
                </a:solidFill>
                <a:latin typeface="+mn-lt"/>
              </a:rPr>
              <a:t>(</a:t>
            </a:r>
            <a:r>
              <a:rPr lang="en-US" b="1" dirty="0">
                <a:solidFill>
                  <a:prstClr val="black"/>
                </a:solidFill>
                <a:latin typeface="+mn-lt"/>
              </a:rPr>
              <a:t>tightening constraints)</a:t>
            </a:r>
            <a:endParaRPr lang="en-US" dirty="0">
              <a:latin typeface="+mn-lt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9632796" cy="3546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58147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prstClr val="black"/>
                </a:solidFill>
                <a:latin typeface="+mn-lt"/>
              </a:rPr>
              <a:t>Σύσφιξη περιορισμών </a:t>
            </a:r>
            <a:r>
              <a:rPr lang="en-US" b="1" dirty="0">
                <a:solidFill>
                  <a:prstClr val="black"/>
                </a:solidFill>
                <a:latin typeface="+mn-lt"/>
              </a:rPr>
              <a:t/>
            </a:r>
            <a:br>
              <a:rPr lang="en-US" b="1" dirty="0">
                <a:solidFill>
                  <a:prstClr val="black"/>
                </a:solidFill>
                <a:latin typeface="+mn-lt"/>
              </a:rPr>
            </a:br>
            <a:r>
              <a:rPr lang="el-GR" b="1" dirty="0">
                <a:solidFill>
                  <a:prstClr val="black"/>
                </a:solidFill>
                <a:latin typeface="+mn-lt"/>
              </a:rPr>
              <a:t>(</a:t>
            </a:r>
            <a:r>
              <a:rPr lang="en-US" b="1" dirty="0">
                <a:solidFill>
                  <a:prstClr val="black"/>
                </a:solidFill>
                <a:latin typeface="+mn-lt"/>
              </a:rPr>
              <a:t>tightening constraints)</a:t>
            </a:r>
            <a:endParaRPr lang="en-US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9322427" cy="503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2183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prstClr val="black"/>
                </a:solidFill>
                <a:latin typeface="+mn-lt"/>
              </a:rPr>
              <a:t>Σύσφιξη περιορισμών </a:t>
            </a:r>
            <a:r>
              <a:rPr lang="en-US" b="1" dirty="0">
                <a:solidFill>
                  <a:prstClr val="black"/>
                </a:solidFill>
                <a:latin typeface="+mn-lt"/>
              </a:rPr>
              <a:t/>
            </a:r>
            <a:br>
              <a:rPr lang="en-US" b="1" dirty="0">
                <a:solidFill>
                  <a:prstClr val="black"/>
                </a:solidFill>
                <a:latin typeface="+mn-lt"/>
              </a:rPr>
            </a:br>
            <a:r>
              <a:rPr lang="el-GR" b="1" dirty="0">
                <a:solidFill>
                  <a:prstClr val="black"/>
                </a:solidFill>
                <a:latin typeface="+mn-lt"/>
              </a:rPr>
              <a:t>(</a:t>
            </a:r>
            <a:r>
              <a:rPr lang="en-US" b="1" dirty="0">
                <a:solidFill>
                  <a:prstClr val="black"/>
                </a:solidFill>
                <a:latin typeface="+mn-lt"/>
              </a:rPr>
              <a:t>tightening constraints)</a:t>
            </a:r>
            <a:endParaRPr lang="en-US" dirty="0">
              <a:latin typeface="+mn-lt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7"/>
            <a:ext cx="10707810" cy="342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76920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latin typeface="+mn-lt"/>
              </a:rPr>
              <a:t>Επίπεδες Τομές (</a:t>
            </a:r>
            <a:r>
              <a:rPr lang="en-US" b="1" dirty="0">
                <a:latin typeface="+mn-lt"/>
              </a:rPr>
              <a:t>Cutting Planes)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9275930" cy="1187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16250"/>
            <a:ext cx="8641760" cy="1098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69479"/>
            <a:ext cx="8641760" cy="2470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99074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latin typeface="+mn-lt"/>
              </a:rPr>
              <a:t>Επίπεδες Τομές (</a:t>
            </a:r>
            <a:r>
              <a:rPr lang="en-US" b="1" dirty="0">
                <a:latin typeface="+mn-lt"/>
              </a:rPr>
              <a:t>Cutting Planes)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9980006" cy="958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16251"/>
            <a:ext cx="9980006" cy="634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17154"/>
            <a:ext cx="10118204" cy="192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0259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latin typeface="+mn-lt"/>
              </a:rPr>
              <a:t>Παράδειγμα 6.1</a:t>
            </a:r>
            <a:endParaRPr lang="en-US" dirty="0">
              <a:latin typeface="+mn-lt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8976128" cy="4523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75253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latin typeface="+mn-lt"/>
              </a:rPr>
              <a:t>Επίπεδες Τομές (</a:t>
            </a:r>
            <a:r>
              <a:rPr lang="en-US" b="1" dirty="0">
                <a:latin typeface="+mn-lt"/>
              </a:rPr>
              <a:t>Cutting Planes)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7"/>
            <a:ext cx="10261368" cy="4263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77165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latin typeface="+mn-lt"/>
              </a:rPr>
              <a:t>Επίπεδες Τομές (</a:t>
            </a:r>
            <a:r>
              <a:rPr lang="en-US" b="1" dirty="0">
                <a:latin typeface="+mn-lt"/>
              </a:rPr>
              <a:t>Cutting Planes)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8570854" cy="1644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68956"/>
            <a:ext cx="8570854" cy="815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73724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latin typeface="+mn-lt"/>
              </a:rPr>
              <a:t>Επίπεδες Τομές (</a:t>
            </a:r>
            <a:r>
              <a:rPr lang="en-US" b="1" dirty="0">
                <a:latin typeface="+mn-lt"/>
              </a:rPr>
              <a:t>Cutting Planes)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7"/>
            <a:ext cx="10322825" cy="3629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13431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latin typeface="+mn-lt"/>
              </a:rPr>
              <a:t>Επίπεδες Τομές (</a:t>
            </a:r>
            <a:r>
              <a:rPr lang="en-US" b="1" dirty="0">
                <a:latin typeface="+mn-lt"/>
              </a:rPr>
              <a:t>Cutting Planes)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10053960" cy="3213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04317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latin typeface="+mn-lt"/>
              </a:rPr>
              <a:t>Επίπεδες Τομές (</a:t>
            </a:r>
            <a:r>
              <a:rPr lang="en-US" b="1" dirty="0">
                <a:latin typeface="+mn-lt"/>
              </a:rPr>
              <a:t>Cutting Planes)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8720562" cy="4180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81012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latin typeface="+mn-lt"/>
              </a:rPr>
              <a:t>Επίπεδες Τομές (</a:t>
            </a:r>
            <a:r>
              <a:rPr lang="en-US" b="1" dirty="0">
                <a:latin typeface="+mn-lt"/>
              </a:rPr>
              <a:t>Cutting Planes)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690687"/>
            <a:ext cx="7952509" cy="355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5539470"/>
            <a:ext cx="8545375" cy="813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95695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latin typeface="+mn-lt"/>
              </a:rPr>
              <a:t>Επίπεδες Τομές (</a:t>
            </a:r>
            <a:r>
              <a:rPr lang="en-US" b="1" dirty="0">
                <a:latin typeface="+mn-lt"/>
              </a:rPr>
              <a:t>Cutting Planes)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7838209" cy="3006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058382"/>
            <a:ext cx="7670355" cy="121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1889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latin typeface="+mn-lt"/>
              </a:rPr>
              <a:t>Λύση: Παράδειγμα 6.1</a:t>
            </a:r>
            <a:endParaRPr lang="en-US" b="1" dirty="0">
              <a:latin typeface="+mn-lt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10098061" cy="3671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8032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latin typeface="+mn-lt"/>
              </a:rPr>
              <a:t>Λύση: Παράδειγμα 6.1</a:t>
            </a:r>
            <a:endParaRPr lang="en-US" dirty="0">
              <a:latin typeface="+mn-lt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475509"/>
            <a:ext cx="6549737" cy="5368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87936" y="3906981"/>
            <a:ext cx="485972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/>
              <a:t>Διαξ</a:t>
            </a:r>
            <a:r>
              <a:rPr lang="en-US" sz="2000" dirty="0" smtClean="0"/>
              <a:t>o</a:t>
            </a:r>
            <a:r>
              <a:rPr lang="el-GR" sz="2000" dirty="0" smtClean="0"/>
              <a:t>νικό </a:t>
            </a:r>
            <a:r>
              <a:rPr lang="el-GR" sz="2000" dirty="0" smtClean="0"/>
              <a:t>σύστημα επίλυσης προβλήματος</a:t>
            </a:r>
          </a:p>
          <a:p>
            <a:r>
              <a:rPr lang="el-GR" sz="2000" dirty="0" smtClean="0"/>
              <a:t>με 2 μεταβλητές. Στο σχήμα εκτός από τους</a:t>
            </a:r>
          </a:p>
          <a:p>
            <a:r>
              <a:rPr lang="el-GR" sz="2000" dirty="0" smtClean="0"/>
              <a:t>άξονες, εμφανίζονται και οι γραμμικές </a:t>
            </a:r>
          </a:p>
          <a:p>
            <a:r>
              <a:rPr lang="el-GR" sz="2000" dirty="0" smtClean="0"/>
              <a:t>επιλύσεις των περιορισμών. Η περιοχή που</a:t>
            </a:r>
          </a:p>
          <a:p>
            <a:r>
              <a:rPr lang="el-GR" sz="2000" dirty="0" smtClean="0"/>
              <a:t>ορίζεται εντός των επιλύσεων και των τομών</a:t>
            </a:r>
          </a:p>
          <a:p>
            <a:r>
              <a:rPr lang="el-GR" sz="2000" dirty="0" smtClean="0"/>
              <a:t>τους είναι η εφικτή περιοχή.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76864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latin typeface="+mn-lt"/>
              </a:rPr>
              <a:t>Η μέθοδος επίλυσης </a:t>
            </a:r>
            <a:br>
              <a:rPr lang="el-GR" b="1" dirty="0">
                <a:latin typeface="+mn-lt"/>
              </a:rPr>
            </a:br>
            <a:r>
              <a:rPr lang="el-GR" b="1" dirty="0">
                <a:latin typeface="+mn-lt"/>
              </a:rPr>
              <a:t>branch and bound </a:t>
            </a:r>
            <a:endParaRPr lang="en-US" dirty="0">
              <a:latin typeface="+mn-lt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8461664" cy="5137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8904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latin typeface="+mn-lt"/>
              </a:rPr>
              <a:t>Η μέθοδος επίλυσης </a:t>
            </a:r>
            <a:br>
              <a:rPr lang="el-GR" b="1" dirty="0">
                <a:latin typeface="+mn-lt"/>
              </a:rPr>
            </a:br>
            <a:r>
              <a:rPr lang="el-GR" b="1" dirty="0">
                <a:latin typeface="+mn-lt"/>
              </a:rPr>
              <a:t>branch and bound </a:t>
            </a:r>
            <a:endParaRPr lang="en-US" dirty="0">
              <a:latin typeface="+mn-lt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7"/>
            <a:ext cx="7703127" cy="320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48" y="5120459"/>
            <a:ext cx="8694742" cy="1380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379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latin typeface="+mn-lt"/>
              </a:rPr>
              <a:t>Η μέθοδος επίλυσης </a:t>
            </a:r>
            <a:br>
              <a:rPr lang="el-GR" b="1" dirty="0">
                <a:latin typeface="+mn-lt"/>
              </a:rPr>
            </a:br>
            <a:r>
              <a:rPr lang="el-GR" b="1" dirty="0">
                <a:latin typeface="+mn-lt"/>
              </a:rPr>
              <a:t>branch and bound </a:t>
            </a:r>
            <a:endParaRPr lang="en-US" dirty="0">
              <a:latin typeface="+mn-lt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8077200" cy="5161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4335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latin typeface="+mn-lt"/>
              </a:rPr>
              <a:t>Η μέθοδος επίλυσης </a:t>
            </a:r>
            <a:br>
              <a:rPr lang="el-GR" b="1" dirty="0">
                <a:latin typeface="+mn-lt"/>
              </a:rPr>
            </a:br>
            <a:r>
              <a:rPr lang="el-GR" b="1" dirty="0">
                <a:latin typeface="+mn-lt"/>
              </a:rPr>
              <a:t>branch and bound </a:t>
            </a:r>
            <a:endParaRPr lang="en-US" dirty="0">
              <a:latin typeface="+mn-lt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9739390" cy="466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543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233</Words>
  <Application>Microsoft Office PowerPoint</Application>
  <PresentationFormat>Widescreen</PresentationFormat>
  <Paragraphs>57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ΑΚΕΡΑΙΟΣ ΠΡΟΓΡΑΜΜΑΤΙΣΜΟΣ  &amp;  ΣΥΝΔΥΑΣΤΙΚΗ ΒΕΛΤΙΣΤΟΠΟΙΗΣΗ</vt:lpstr>
      <vt:lpstr>Γραφική επίλυση </vt:lpstr>
      <vt:lpstr>Παράδειγμα 6.1</vt:lpstr>
      <vt:lpstr>Λύση: Παράδειγμα 6.1</vt:lpstr>
      <vt:lpstr>Λύση: Παράδειγμα 6.1</vt:lpstr>
      <vt:lpstr>Η μέθοδος επίλυσης  branch and bound </vt:lpstr>
      <vt:lpstr>Η μέθοδος επίλυσης  branch and bound </vt:lpstr>
      <vt:lpstr>Η μέθοδος επίλυσης  branch and bound </vt:lpstr>
      <vt:lpstr>Η μέθοδος επίλυσης  branch and bound </vt:lpstr>
      <vt:lpstr>Η μέθοδος επίλυσης  branch and bound </vt:lpstr>
      <vt:lpstr>Η μέθοδος επίλυσης  branch and bound </vt:lpstr>
      <vt:lpstr>Η μέθοδος επίλυσης  branch and bound </vt:lpstr>
      <vt:lpstr>Η μέθοδος επίλυσης  branch and bound </vt:lpstr>
      <vt:lpstr>Η μέθοδος επίλυσης  branch and bound </vt:lpstr>
      <vt:lpstr>Η μέθοδος επίλυσης  branch and bound </vt:lpstr>
      <vt:lpstr>Τεχνικές προεπεξεργασίας </vt:lpstr>
      <vt:lpstr>Ορισμός τιμών μεταβλητών (fixing variables)</vt:lpstr>
      <vt:lpstr>Ορισμός τιμών μεταβλητών  (fixing variables)</vt:lpstr>
      <vt:lpstr>Ορισμός τιμών μεταβλητών  (fixing variables)</vt:lpstr>
      <vt:lpstr>Ορισμός τιμών μεταβλητών  (fixing variables)</vt:lpstr>
      <vt:lpstr>Απαλοιφή περιττών περιορισμών</vt:lpstr>
      <vt:lpstr>Σύσφιξη περιορισμών  (tightening constraints)</vt:lpstr>
      <vt:lpstr>Σύσφιξη περιορισμών  (tightening constraints)</vt:lpstr>
      <vt:lpstr>Σύσφιξη περιορισμών  (tightening constraints)</vt:lpstr>
      <vt:lpstr>Σύσφιξη περιορισμών  (tightening constraints)</vt:lpstr>
      <vt:lpstr>Σύσφιξη περιορισμών  (tightening constraints)</vt:lpstr>
      <vt:lpstr>Σύσφιξη περιορισμών  (tightening constraints)</vt:lpstr>
      <vt:lpstr>Επίπεδες Τομές (Cutting Planes)</vt:lpstr>
      <vt:lpstr>Επίπεδες Τομές (Cutting Planes)</vt:lpstr>
      <vt:lpstr>Επίπεδες Τομές (Cutting Planes)</vt:lpstr>
      <vt:lpstr>Επίπεδες Τομές (Cutting Planes)</vt:lpstr>
      <vt:lpstr>Επίπεδες Τομές (Cutting Planes)</vt:lpstr>
      <vt:lpstr>Επίπεδες Τομές (Cutting Planes)</vt:lpstr>
      <vt:lpstr>Επίπεδες Τομές (Cutting Planes)</vt:lpstr>
      <vt:lpstr>Επίπεδες Τομές (Cutting Planes)</vt:lpstr>
      <vt:lpstr>Επίπεδες Τομές (Cutting Planes)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ΑΚΕΡΑΙΟΣ ΠΡΟΓΡΑΜΜΑΤΙΣΜΟΣ  &amp;  ΣΥΝΔΥΑΣΤΙΚΗ ΒΕΛΤΙΣΤΟΠΟΙΗΣΗ</dc:title>
  <dc:creator>OR</dc:creator>
  <cp:lastModifiedBy>OR</cp:lastModifiedBy>
  <cp:revision>7</cp:revision>
  <dcterms:created xsi:type="dcterms:W3CDTF">2015-03-17T13:37:12Z</dcterms:created>
  <dcterms:modified xsi:type="dcterms:W3CDTF">2015-03-19T11:38:13Z</dcterms:modified>
</cp:coreProperties>
</file>