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9" r:id="rId2"/>
    <p:sldId id="293" r:id="rId3"/>
    <p:sldId id="295" r:id="rId4"/>
    <p:sldId id="294" r:id="rId5"/>
    <p:sldId id="296" r:id="rId6"/>
    <p:sldId id="257" r:id="rId7"/>
    <p:sldId id="297" r:id="rId8"/>
    <p:sldId id="298" r:id="rId9"/>
    <p:sldId id="299" r:id="rId10"/>
    <p:sldId id="300" r:id="rId11"/>
    <p:sldId id="301" r:id="rId12"/>
    <p:sldId id="303" r:id="rId13"/>
    <p:sldId id="302" r:id="rId14"/>
    <p:sldId id="304" r:id="rId15"/>
    <p:sldId id="305" r:id="rId16"/>
    <p:sldId id="306" r:id="rId17"/>
    <p:sldId id="307" r:id="rId18"/>
    <p:sldId id="308" r:id="rId19"/>
    <p:sldId id="309" r:id="rId20"/>
    <p:sldId id="310" r:id="rId21"/>
    <p:sldId id="311" r:id="rId22"/>
    <p:sldId id="312"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1" autoAdjust="0"/>
    <p:restoredTop sz="94624" autoAdjust="0"/>
  </p:normalViewPr>
  <p:slideViewPr>
    <p:cSldViewPr>
      <p:cViewPr>
        <p:scale>
          <a:sx n="112" d="100"/>
          <a:sy n="112" d="100"/>
        </p:scale>
        <p:origin x="-158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2ED5DD1A-CEA0-4812-9AFC-A7814E543C3C}" type="datetimeFigureOut">
              <a:rPr lang="el-GR" smtClean="0"/>
              <a:pPr/>
              <a:t>20/5/2014</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C08219E6-646B-4827-BA6E-04E8E3FCC36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ED5DD1A-CEA0-4812-9AFC-A7814E543C3C}" type="datetimeFigureOut">
              <a:rPr lang="el-GR" smtClean="0"/>
              <a:pPr/>
              <a:t>20/5/2014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08219E6-646B-4827-BA6E-04E8E3FCC36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ED5DD1A-CEA0-4812-9AFC-A7814E543C3C}" type="datetimeFigureOut">
              <a:rPr lang="el-GR" smtClean="0"/>
              <a:pPr/>
              <a:t>20/5/2014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08219E6-646B-4827-BA6E-04E8E3FCC36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ED5DD1A-CEA0-4812-9AFC-A7814E543C3C}" type="datetimeFigureOut">
              <a:rPr lang="el-GR" smtClean="0"/>
              <a:pPr/>
              <a:t>20/5/2014</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C08219E6-646B-4827-BA6E-04E8E3FCC36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2ED5DD1A-CEA0-4812-9AFC-A7814E543C3C}" type="datetimeFigureOut">
              <a:rPr lang="el-GR" smtClean="0"/>
              <a:pPr/>
              <a:t>20/5/2014</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C08219E6-646B-4827-BA6E-04E8E3FCC36E}"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2ED5DD1A-CEA0-4812-9AFC-A7814E543C3C}" type="datetimeFigureOut">
              <a:rPr lang="el-GR" smtClean="0"/>
              <a:pPr/>
              <a:t>20/5/2014</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C08219E6-646B-4827-BA6E-04E8E3FCC36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2ED5DD1A-CEA0-4812-9AFC-A7814E543C3C}" type="datetimeFigureOut">
              <a:rPr lang="el-GR" smtClean="0"/>
              <a:pPr/>
              <a:t>20/5/2014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C08219E6-646B-4827-BA6E-04E8E3FCC36E}"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ED5DD1A-CEA0-4812-9AFC-A7814E543C3C}" type="datetimeFigureOut">
              <a:rPr lang="el-GR" smtClean="0"/>
              <a:pPr/>
              <a:t>20/5/2014</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08219E6-646B-4827-BA6E-04E8E3FCC36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ED5DD1A-CEA0-4812-9AFC-A7814E543C3C}" type="datetimeFigureOut">
              <a:rPr lang="el-GR" smtClean="0"/>
              <a:pPr/>
              <a:t>20/5/2014</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08219E6-646B-4827-BA6E-04E8E3FCC36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ED5DD1A-CEA0-4812-9AFC-A7814E543C3C}" type="datetimeFigureOut">
              <a:rPr lang="el-GR" smtClean="0"/>
              <a:pPr/>
              <a:t>20/5/2014</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08219E6-646B-4827-BA6E-04E8E3FCC36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2ED5DD1A-CEA0-4812-9AFC-A7814E543C3C}" type="datetimeFigureOut">
              <a:rPr lang="el-GR" smtClean="0"/>
              <a:pPr/>
              <a:t>20/5/2014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C08219E6-646B-4827-BA6E-04E8E3FCC36E}"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ED5DD1A-CEA0-4812-9AFC-A7814E543C3C}" type="datetimeFigureOut">
              <a:rPr lang="el-GR" smtClean="0"/>
              <a:pPr/>
              <a:t>20/5/2014</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08219E6-646B-4827-BA6E-04E8E3FCC36E}"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457200"/>
            <a:ext cx="8686800" cy="2614610"/>
          </a:xfrm>
        </p:spPr>
        <p:txBody>
          <a:bodyPr>
            <a:normAutofit/>
          </a:bodyPr>
          <a:lstStyle/>
          <a:p>
            <a:r>
              <a:rPr lang="el-GR" b="1" dirty="0" smtClean="0"/>
              <a:t> </a:t>
            </a:r>
            <a:r>
              <a:rPr lang="en-US" b="1" dirty="0" smtClean="0"/>
              <a:t/>
            </a:r>
            <a:br>
              <a:rPr lang="en-US" b="1" dirty="0" smtClean="0"/>
            </a:br>
            <a:r>
              <a:rPr lang="el-GR" b="1" dirty="0" err="1" smtClean="0">
                <a:solidFill>
                  <a:srgbClr val="0070C0"/>
                </a:solidFill>
              </a:rPr>
              <a:t>ΓεΩργιοσ</a:t>
            </a:r>
            <a:r>
              <a:rPr lang="el-GR" b="1" dirty="0" smtClean="0">
                <a:solidFill>
                  <a:srgbClr val="0070C0"/>
                </a:solidFill>
              </a:rPr>
              <a:t>  Β.  </a:t>
            </a:r>
            <a:r>
              <a:rPr lang="el-GR" b="1" dirty="0" err="1" smtClean="0">
                <a:solidFill>
                  <a:srgbClr val="0070C0"/>
                </a:solidFill>
              </a:rPr>
              <a:t>Καββαδιασ</a:t>
            </a:r>
            <a:r>
              <a:rPr lang="el-GR" b="1" dirty="0" smtClean="0">
                <a:solidFill>
                  <a:srgbClr val="0070C0"/>
                </a:solidFill>
              </a:rPr>
              <a:t> </a:t>
            </a:r>
            <a:r>
              <a:rPr lang="el-GR" dirty="0" smtClean="0">
                <a:solidFill>
                  <a:srgbClr val="0070C0"/>
                </a:solidFill>
              </a:rPr>
              <a:t>:  </a:t>
            </a:r>
            <a:r>
              <a:rPr lang="en-US" dirty="0" smtClean="0">
                <a:solidFill>
                  <a:srgbClr val="0070C0"/>
                </a:solidFill>
              </a:rPr>
              <a:t/>
            </a:r>
            <a:br>
              <a:rPr lang="en-US" dirty="0" smtClean="0">
                <a:solidFill>
                  <a:srgbClr val="0070C0"/>
                </a:solidFill>
              </a:rPr>
            </a:br>
            <a:r>
              <a:rPr lang="el-GR" b="1" dirty="0" err="1" smtClean="0">
                <a:solidFill>
                  <a:srgbClr val="0070C0"/>
                </a:solidFill>
              </a:rPr>
              <a:t>Καραγκουνηδεσ</a:t>
            </a:r>
            <a:endParaRPr lang="el-GR" dirty="0">
              <a:solidFill>
                <a:srgbClr val="0070C0"/>
              </a:solidFill>
            </a:endParaRPr>
          </a:p>
        </p:txBody>
      </p:sp>
      <p:sp>
        <p:nvSpPr>
          <p:cNvPr id="3" name="2 - Θέση περιεχομένου"/>
          <p:cNvSpPr>
            <a:spLocks noGrp="1"/>
          </p:cNvSpPr>
          <p:nvPr>
            <p:ph idx="1"/>
          </p:nvPr>
        </p:nvSpPr>
        <p:spPr>
          <a:xfrm>
            <a:off x="304800" y="3429000"/>
            <a:ext cx="8686800" cy="2651125"/>
          </a:xfrm>
        </p:spPr>
        <p:txBody>
          <a:bodyPr>
            <a:normAutofit fontScale="92500" lnSpcReduction="10000"/>
          </a:bodyPr>
          <a:lstStyle/>
          <a:p>
            <a:pPr algn="r">
              <a:buNone/>
            </a:pPr>
            <a:endParaRPr lang="el-GR" dirty="0" smtClean="0"/>
          </a:p>
          <a:p>
            <a:pPr algn="r">
              <a:buNone/>
            </a:pPr>
            <a:endParaRPr lang="el-GR" dirty="0" smtClean="0"/>
          </a:p>
          <a:p>
            <a:pPr algn="r">
              <a:buNone/>
            </a:pPr>
            <a:endParaRPr lang="el-GR" dirty="0" smtClean="0"/>
          </a:p>
          <a:p>
            <a:pPr algn="r">
              <a:buNone/>
            </a:pPr>
            <a:endParaRPr lang="el-GR" dirty="0" smtClean="0"/>
          </a:p>
          <a:p>
            <a:pPr algn="r">
              <a:buNone/>
            </a:pPr>
            <a:r>
              <a:rPr lang="el-GR" sz="1800" dirty="0" smtClean="0"/>
              <a:t>Βασίλης Μακρής</a:t>
            </a:r>
          </a:p>
          <a:p>
            <a:pPr algn="r">
              <a:buNone/>
            </a:pPr>
            <a:r>
              <a:rPr lang="el-GR" sz="1800" dirty="0" smtClean="0"/>
              <a:t>Τετάρτη 12 Μαρτίου 2014</a:t>
            </a:r>
          </a:p>
        </p:txBody>
      </p:sp>
      <p:pic>
        <p:nvPicPr>
          <p:cNvPr id="4" name="3 - Εικόνα" descr="karagko;yna me paid;i.jpg"/>
          <p:cNvPicPr>
            <a:picLocks noChangeAspect="1"/>
          </p:cNvPicPr>
          <p:nvPr/>
        </p:nvPicPr>
        <p:blipFill>
          <a:blip r:embed="rId2" cstate="print"/>
          <a:stretch>
            <a:fillRect/>
          </a:stretch>
        </p:blipFill>
        <p:spPr>
          <a:xfrm>
            <a:off x="2699792" y="2564904"/>
            <a:ext cx="3168352" cy="404402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a:t>
            </a:r>
            <a:r>
              <a:rPr lang="el-GR" dirty="0" err="1" smtClean="0"/>
              <a:t>περι</a:t>
            </a:r>
            <a:r>
              <a:rPr lang="el-GR" dirty="0" smtClean="0"/>
              <a:t> το 1881:</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Οι νέοι έλληνες τσιφλικάδες</a:t>
            </a:r>
          </a:p>
          <a:p>
            <a:r>
              <a:rPr lang="el-GR" dirty="0" smtClean="0"/>
              <a:t>στο τέλος του 19</a:t>
            </a:r>
            <a:r>
              <a:rPr lang="el-GR" baseline="30000" dirty="0" smtClean="0"/>
              <a:t>ου</a:t>
            </a:r>
            <a:r>
              <a:rPr lang="el-GR" dirty="0" smtClean="0"/>
              <a:t> και τις αρχές του 20</a:t>
            </a:r>
            <a:r>
              <a:rPr lang="el-GR" baseline="30000" dirty="0" smtClean="0"/>
              <a:t>ου</a:t>
            </a:r>
            <a:r>
              <a:rPr lang="el-GR" dirty="0" smtClean="0"/>
              <a:t> αιώνα η γη ανήκει σε μεγάλο ποσοστό σε λίγους γαιοκτήμονες. Έτσι από τους 670 αγροτικούς οικισμούς του κάμπου και των βουνών, μόνο 270 ήταν κεφαλοχώρια αγροτών ιδιοκτητών γης, τα υπόλοιπα 400 ήταν χωριά που ανήκαν σε τσιφλίκια και κατοικούνταν από ακτήμονες γεωργούς.</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Καραγκούνηδες Πυργετός 1933.jpg"/>
          <p:cNvPicPr>
            <a:picLocks noGrp="1" noChangeAspect="1"/>
          </p:cNvPicPr>
          <p:nvPr>
            <p:ph idx="1"/>
          </p:nvPr>
        </p:nvPicPr>
        <p:blipFill>
          <a:blip r:embed="rId2" cstate="print"/>
          <a:stretch>
            <a:fillRect/>
          </a:stretch>
        </p:blipFill>
        <p:spPr>
          <a:xfrm>
            <a:off x="1403648" y="-38496"/>
            <a:ext cx="5616624" cy="702078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τσιφλικάδε καβάλα.jpg"/>
          <p:cNvPicPr>
            <a:picLocks noGrp="1" noChangeAspect="1"/>
          </p:cNvPicPr>
          <p:nvPr>
            <p:ph idx="1"/>
          </p:nvPr>
        </p:nvPicPr>
        <p:blipFill>
          <a:blip r:embed="rId2" cstate="print"/>
          <a:stretch>
            <a:fillRect/>
          </a:stretch>
        </p:blipFill>
        <p:spPr>
          <a:xfrm>
            <a:off x="359024" y="93568"/>
            <a:ext cx="8539989" cy="657579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μαζεμα σταριού.jpg"/>
          <p:cNvPicPr>
            <a:picLocks noGrp="1" noChangeAspect="1"/>
          </p:cNvPicPr>
          <p:nvPr>
            <p:ph idx="1"/>
          </p:nvPr>
        </p:nvPicPr>
        <p:blipFill>
          <a:blip r:embed="rId2" cstate="print"/>
          <a:stretch>
            <a:fillRect/>
          </a:stretch>
        </p:blipFill>
        <p:spPr>
          <a:xfrm>
            <a:off x="251520" y="0"/>
            <a:ext cx="8676456" cy="650734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a:t>
            </a:r>
            <a:r>
              <a:rPr lang="el-GR" dirty="0" err="1" smtClean="0"/>
              <a:t>καθεστωσ</a:t>
            </a:r>
            <a:r>
              <a:rPr lang="el-GR" dirty="0" smtClean="0"/>
              <a:t> </a:t>
            </a:r>
            <a:r>
              <a:rPr lang="el-GR" dirty="0" err="1" smtClean="0"/>
              <a:t>ζωησ</a:t>
            </a:r>
            <a:r>
              <a:rPr lang="el-GR" dirty="0" smtClean="0"/>
              <a:t> στην </a:t>
            </a:r>
            <a:r>
              <a:rPr lang="el-GR" dirty="0" err="1" smtClean="0"/>
              <a:t>τουρκοκρατια</a:t>
            </a:r>
            <a:r>
              <a:rPr lang="el-GR" dirty="0" smtClean="0"/>
              <a:t>:</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Οι Καραγκούνηδες δεν ήταν σκλάβοι ή δούλοι, με την τρέχουσα έννοια.</a:t>
            </a:r>
          </a:p>
          <a:p>
            <a:pPr lvl="0"/>
            <a:r>
              <a:rPr lang="el-GR" dirty="0" smtClean="0"/>
              <a:t>Οικονομικός και κοινωνικός τους ορίζοντας είναι αποκλειστικά το Τσιφλίκι του γαιοκτήμονα.</a:t>
            </a:r>
          </a:p>
          <a:p>
            <a:pPr lvl="0"/>
            <a:r>
              <a:rPr lang="el-GR" dirty="0" smtClean="0"/>
              <a:t>Ο θεσμός των τσιφλικιών, παρά την ανισότητα που εμπεριείχε, διασφάλιζε και μερικά βασικά τους συμφέροντα (επιβίωσης, ασφάλειας κλπ.)</a:t>
            </a:r>
          </a:p>
          <a:p>
            <a:pPr lvl="0"/>
            <a:r>
              <a:rPr lang="el-GR" dirty="0" smtClean="0"/>
              <a:t>Ζούσαν σε ένα καθεστώς όπου εμπλέκονταν και διασταυρώνονταν σχέσεις υποταγής και συνεργασίας, ασφάλειας και καταπίεσης.</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Ηταν</a:t>
            </a:r>
            <a:r>
              <a:rPr lang="el-GR" dirty="0" smtClean="0"/>
              <a:t> </a:t>
            </a:r>
            <a:r>
              <a:rPr lang="el-GR" dirty="0" err="1" smtClean="0"/>
              <a:t>τελικα</a:t>
            </a:r>
            <a:r>
              <a:rPr lang="el-GR" dirty="0" smtClean="0"/>
              <a:t> </a:t>
            </a:r>
            <a:r>
              <a:rPr lang="el-GR" dirty="0" err="1" smtClean="0"/>
              <a:t>ελευθεροι</a:t>
            </a:r>
            <a:r>
              <a:rPr lang="el-GR" dirty="0" smtClean="0"/>
              <a:t> </a:t>
            </a:r>
            <a:r>
              <a:rPr lang="el-GR" dirty="0" err="1" smtClean="0"/>
              <a:t>γιατι</a:t>
            </a:r>
            <a:r>
              <a:rPr lang="el-GR" dirty="0" smtClean="0"/>
              <a:t>…:</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Μπορούσαν υπό όρους να φύγουν από το τσιφλίκι. </a:t>
            </a:r>
          </a:p>
          <a:p>
            <a:pPr lvl="0"/>
            <a:r>
              <a:rPr lang="el-GR" dirty="0" smtClean="0"/>
              <a:t>Όφειλαν το 1/3 της συγκομιδής, άρα </a:t>
            </a:r>
            <a:r>
              <a:rPr lang="el-GR" dirty="0" err="1" smtClean="0"/>
              <a:t>τριτάρικα</a:t>
            </a:r>
            <a:r>
              <a:rPr lang="el-GR" dirty="0" smtClean="0"/>
              <a:t> χωριά, όπου οι κάτοικοί τους ήταν ελεύθεροι μικροϊδιοκτήτες, που προσέφυγαν στην ισχυρή προστασία κάποιου τσιφλικά «επί </a:t>
            </a:r>
            <a:r>
              <a:rPr lang="el-GR" dirty="0" err="1" smtClean="0"/>
              <a:t>καταβολήι</a:t>
            </a:r>
            <a:r>
              <a:rPr lang="el-GR" dirty="0" smtClean="0"/>
              <a:t> κανόνος».</a:t>
            </a:r>
          </a:p>
          <a:p>
            <a:pPr lvl="0"/>
            <a:r>
              <a:rPr lang="el-GR" dirty="0" smtClean="0"/>
              <a:t>Οι σχέσεις τσιφλικά και καραγκούνηδων ήταν διαπροσωπικές και ανθρώπινες.</a:t>
            </a:r>
          </a:p>
          <a:p>
            <a:pPr lvl="0"/>
            <a:endParaRPr lang="el-GR" dirty="0" smtClean="0"/>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a:t>
            </a:r>
            <a:r>
              <a:rPr lang="el-GR" dirty="0" err="1" smtClean="0"/>
              <a:t>συνΕδριο</a:t>
            </a:r>
            <a:r>
              <a:rPr lang="el-GR" dirty="0" smtClean="0"/>
              <a:t> του </a:t>
            </a:r>
            <a:r>
              <a:rPr lang="el-GR" dirty="0" err="1" smtClean="0"/>
              <a:t>Βερολινου</a:t>
            </a:r>
            <a:r>
              <a:rPr lang="el-GR" dirty="0" smtClean="0"/>
              <a:t>  1881 (</a:t>
            </a:r>
            <a:r>
              <a:rPr lang="el-GR" dirty="0" err="1" smtClean="0"/>
              <a:t>Anton</a:t>
            </a:r>
            <a:r>
              <a:rPr lang="el-GR" dirty="0" smtClean="0"/>
              <a:t> </a:t>
            </a:r>
            <a:r>
              <a:rPr lang="el-GR" dirty="0" err="1" smtClean="0"/>
              <a:t>von</a:t>
            </a:r>
            <a:r>
              <a:rPr lang="el-GR" dirty="0" smtClean="0"/>
              <a:t> </a:t>
            </a:r>
            <a:r>
              <a:rPr lang="el-GR" dirty="0" err="1" smtClean="0"/>
              <a:t>Wemer</a:t>
            </a:r>
            <a:r>
              <a:rPr lang="el-GR" dirty="0" smtClean="0"/>
              <a:t>)</a:t>
            </a:r>
            <a:endParaRPr lang="el-GR" dirty="0"/>
          </a:p>
        </p:txBody>
      </p:sp>
      <p:pic>
        <p:nvPicPr>
          <p:cNvPr id="4" name="3 - Θέση περιεχομένου" descr="Συνέδρειο Βερολίνου 1881.jpg"/>
          <p:cNvPicPr>
            <a:picLocks noGrp="1" noChangeAspect="1"/>
          </p:cNvPicPr>
          <p:nvPr>
            <p:ph idx="1"/>
          </p:nvPr>
        </p:nvPicPr>
        <p:blipFill>
          <a:blip r:embed="rId2" cstate="print"/>
          <a:stretch>
            <a:fillRect/>
          </a:stretch>
        </p:blipFill>
        <p:spPr>
          <a:xfrm>
            <a:off x="41789" y="1484784"/>
            <a:ext cx="9102211" cy="4608714"/>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a:t>
            </a:r>
            <a:r>
              <a:rPr lang="el-GR" dirty="0" err="1" smtClean="0"/>
              <a:t>κατασταση</a:t>
            </a:r>
            <a:r>
              <a:rPr lang="el-GR" dirty="0" smtClean="0"/>
              <a:t> με την </a:t>
            </a:r>
            <a:r>
              <a:rPr lang="el-GR" dirty="0" err="1" smtClean="0"/>
              <a:t>απελευθερωση</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Έλληνες πλούσιοι αγοράζουν τα τουρκικά τσιφλίκια και τα περισσότερα κτήματα των </a:t>
            </a:r>
            <a:r>
              <a:rPr lang="el-GR" dirty="0" err="1" smtClean="0"/>
              <a:t>κονιαροχωριών</a:t>
            </a:r>
            <a:r>
              <a:rPr lang="el-GR" dirty="0" smtClean="0"/>
              <a:t>.</a:t>
            </a:r>
          </a:p>
          <a:p>
            <a:pPr lvl="0"/>
            <a:r>
              <a:rPr lang="el-GR" dirty="0" smtClean="0"/>
              <a:t>Όσοι αγρότες ή κτηνοτρόφοι κατάφεραν να αγοράσουν κτήματα, το έκαναν συνήθως με ενυπόθηκα δάνεια, χωρίς τελικά να έχουν την δυνατότητα εξόφλησής τους.</a:t>
            </a:r>
          </a:p>
          <a:p>
            <a:pPr lvl="0"/>
            <a:r>
              <a:rPr lang="el-GR" dirty="0" smtClean="0"/>
              <a:t>Σε επόμενη φάση οι μικροϊδιοκτησίες αυτές απορροφήθηκαν από τα τσιφλίκια, αφήνοντάς τους άκληρους.</a:t>
            </a:r>
          </a:p>
          <a:p>
            <a:pPr lvl="0"/>
            <a:r>
              <a:rPr lang="el-GR" dirty="0" smtClean="0"/>
              <a:t>Το χειρότερο ήταν πως τα ελληνικά δικαστήρια ερμήνευαν την κολληγική σχέση σαν μίσθωση γης, κινδυνεύοντας έτσι οι αγρότες με έξωση από τα χωράφια τους, χωρίς μάλιστα καμιά αποζημίωση</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πριν και </a:t>
            </a:r>
            <a:r>
              <a:rPr lang="el-GR" dirty="0" err="1" smtClean="0"/>
              <a:t>μετα</a:t>
            </a:r>
            <a:r>
              <a:rPr lang="el-GR" dirty="0" smtClean="0"/>
              <a:t> το 1959</a:t>
            </a:r>
            <a:endParaRPr lang="el-GR" dirty="0"/>
          </a:p>
        </p:txBody>
      </p:sp>
      <p:sp>
        <p:nvSpPr>
          <p:cNvPr id="3" name="2 - Θέση περιεχομένου"/>
          <p:cNvSpPr>
            <a:spLocks noGrp="1"/>
          </p:cNvSpPr>
          <p:nvPr>
            <p:ph idx="1"/>
          </p:nvPr>
        </p:nvSpPr>
        <p:spPr/>
        <p:txBody>
          <a:bodyPr/>
          <a:lstStyle/>
          <a:p>
            <a:r>
              <a:rPr lang="el-GR" sz="4400" dirty="0" smtClean="0"/>
              <a:t>Παλιές τεχνικές</a:t>
            </a:r>
          </a:p>
          <a:p>
            <a:r>
              <a:rPr lang="el-GR" sz="4400" dirty="0" smtClean="0"/>
              <a:t>Σπίτια πλίνθινα</a:t>
            </a:r>
          </a:p>
          <a:p>
            <a:r>
              <a:rPr lang="el-GR" sz="4400" dirty="0" smtClean="0"/>
              <a:t>Αγραμματοσύνη</a:t>
            </a:r>
          </a:p>
          <a:p>
            <a:r>
              <a:rPr lang="el-GR" sz="4400" dirty="0" smtClean="0"/>
              <a:t>Καταστροφές</a:t>
            </a:r>
            <a:endParaRPr lang="el-GR" dirty="0" smtClean="0"/>
          </a:p>
          <a:p>
            <a:pPr>
              <a:buNone/>
            </a:pPr>
            <a:endParaRPr lang="el-GR"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Κοινωνικεσ</a:t>
            </a:r>
            <a:r>
              <a:rPr lang="el-GR" dirty="0" smtClean="0"/>
              <a:t> </a:t>
            </a:r>
            <a:r>
              <a:rPr lang="el-GR" dirty="0" err="1" smtClean="0"/>
              <a:t>δομεσ</a:t>
            </a:r>
            <a:endParaRPr lang="el-GR" dirty="0"/>
          </a:p>
        </p:txBody>
      </p:sp>
      <p:sp>
        <p:nvSpPr>
          <p:cNvPr id="3" name="2 - Θέση περιεχομένου"/>
          <p:cNvSpPr>
            <a:spLocks noGrp="1"/>
          </p:cNvSpPr>
          <p:nvPr>
            <p:ph idx="1"/>
          </p:nvPr>
        </p:nvSpPr>
        <p:spPr/>
        <p:txBody>
          <a:bodyPr/>
          <a:lstStyle/>
          <a:p>
            <a:r>
              <a:rPr lang="el-GR" b="1" dirty="0" smtClean="0"/>
              <a:t>Οικογενειακές ομάδες</a:t>
            </a:r>
            <a:r>
              <a:rPr lang="el-GR" dirty="0" smtClean="0"/>
              <a:t>: ευρείες οικογένειες πατριαρχικού τύπου</a:t>
            </a:r>
          </a:p>
          <a:p>
            <a:r>
              <a:rPr lang="el-GR" b="1" dirty="0" smtClean="0"/>
              <a:t>Ομάδες συγγένειας</a:t>
            </a:r>
          </a:p>
          <a:p>
            <a:r>
              <a:rPr lang="el-GR" b="1" dirty="0" smtClean="0"/>
              <a:t>Ομάδες γειτονιάς ή τοπικές  ομάδες</a:t>
            </a:r>
          </a:p>
          <a:p>
            <a:r>
              <a:rPr lang="el-GR" b="1" dirty="0" smtClean="0"/>
              <a:t>Μια επί μέρους κοινωνία</a:t>
            </a:r>
          </a:p>
          <a:p>
            <a:r>
              <a:rPr lang="el-GR" b="1" dirty="0" smtClean="0"/>
              <a:t>«εξωτερική» σύνδεση</a:t>
            </a:r>
            <a:endParaRPr lang="el-G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smtClean="0">
                <a:solidFill>
                  <a:schemeClr val="tx1"/>
                </a:solidFill>
              </a:rPr>
              <a:t>Βιβλιογραφια</a:t>
            </a:r>
            <a:endParaRPr lang="el-GR" dirty="0"/>
          </a:p>
        </p:txBody>
      </p:sp>
      <p:sp>
        <p:nvSpPr>
          <p:cNvPr id="4" name="3 - Θέση περιεχομένου"/>
          <p:cNvSpPr>
            <a:spLocks noGrp="1"/>
          </p:cNvSpPr>
          <p:nvPr>
            <p:ph idx="1"/>
          </p:nvPr>
        </p:nvSpPr>
        <p:spPr/>
        <p:txBody>
          <a:bodyPr>
            <a:normAutofit/>
          </a:bodyPr>
          <a:lstStyle/>
          <a:p>
            <a:r>
              <a:rPr lang="el-GR" dirty="0" smtClean="0">
                <a:solidFill>
                  <a:schemeClr val="tx1"/>
                </a:solidFill>
              </a:rPr>
              <a:t>Τα παιδιά του Προμηθέα </a:t>
            </a:r>
            <a:r>
              <a:rPr lang="en-US" dirty="0" smtClean="0">
                <a:solidFill>
                  <a:schemeClr val="tx1"/>
                </a:solidFill>
              </a:rPr>
              <a:t>I-VI</a:t>
            </a:r>
          </a:p>
          <a:p>
            <a:r>
              <a:rPr lang="el-GR" dirty="0" smtClean="0">
                <a:solidFill>
                  <a:schemeClr val="tx1"/>
                </a:solidFill>
              </a:rPr>
              <a:t>Σαρακατσάνοι</a:t>
            </a:r>
          </a:p>
          <a:p>
            <a:r>
              <a:rPr lang="el-GR" dirty="0" smtClean="0">
                <a:solidFill>
                  <a:schemeClr val="tx1"/>
                </a:solidFill>
              </a:rPr>
              <a:t>Ελλάς, στις ρίζες ενός πολιτισμού</a:t>
            </a:r>
          </a:p>
          <a:p>
            <a:r>
              <a:rPr lang="el-GR" dirty="0" smtClean="0">
                <a:solidFill>
                  <a:schemeClr val="tx1"/>
                </a:solidFill>
              </a:rPr>
              <a:t>Γενική Κοινωνιολογία Ι-ΙΙΙ</a:t>
            </a:r>
          </a:p>
          <a:p>
            <a:r>
              <a:rPr lang="el-GR" dirty="0" smtClean="0">
                <a:solidFill>
                  <a:schemeClr val="tx1"/>
                </a:solidFill>
              </a:rPr>
              <a:t>Οι κατηγορίες του κοινωνιολογικού πολιτισμού</a:t>
            </a:r>
          </a:p>
          <a:p>
            <a:r>
              <a:rPr lang="el-GR" dirty="0" smtClean="0">
                <a:solidFill>
                  <a:schemeClr val="tx1"/>
                </a:solidFill>
              </a:rPr>
              <a:t>Η έννοια του ΟΛΟΥ στην Κοινωνιολογία</a:t>
            </a:r>
            <a:endParaRPr lang="el-GR"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a:t>
            </a:r>
            <a:r>
              <a:rPr lang="el-GR" dirty="0" err="1" smtClean="0"/>
              <a:t>αλλαγεσ</a:t>
            </a:r>
            <a:r>
              <a:rPr lang="el-GR" dirty="0" smtClean="0"/>
              <a:t> στο </a:t>
            </a:r>
            <a:r>
              <a:rPr lang="el-GR" dirty="0" err="1" smtClean="0"/>
              <a:t>γαμο</a:t>
            </a:r>
            <a:endParaRPr lang="el-GR" dirty="0"/>
          </a:p>
        </p:txBody>
      </p:sp>
      <p:sp>
        <p:nvSpPr>
          <p:cNvPr id="3" name="2 - Θέση περιεχομένου"/>
          <p:cNvSpPr>
            <a:spLocks noGrp="1"/>
          </p:cNvSpPr>
          <p:nvPr>
            <p:ph idx="1"/>
          </p:nvPr>
        </p:nvSpPr>
        <p:spPr/>
        <p:txBody>
          <a:bodyPr/>
          <a:lstStyle/>
          <a:p>
            <a:r>
              <a:rPr lang="el-GR" dirty="0" smtClean="0"/>
              <a:t>Ηλικία γάμου: αρρένων μελών της οικογένειας τα 20 χρόνια και των γυναικών τα 30</a:t>
            </a:r>
          </a:p>
          <a:p>
            <a:r>
              <a:rPr lang="el-GR" dirty="0" smtClean="0"/>
              <a:t>Μετά ισότητα</a:t>
            </a:r>
          </a:p>
          <a:p>
            <a:r>
              <a:rPr lang="el-GR" dirty="0" smtClean="0"/>
              <a:t>Πρώτα το «</a:t>
            </a:r>
            <a:r>
              <a:rPr lang="el-GR" dirty="0" err="1" smtClean="0"/>
              <a:t>αγαρλίκι</a:t>
            </a:r>
            <a:r>
              <a:rPr lang="el-GR" dirty="0" smtClean="0"/>
              <a:t>»</a:t>
            </a:r>
          </a:p>
          <a:p>
            <a:r>
              <a:rPr lang="el-GR" dirty="0" smtClean="0"/>
              <a:t>Μετά η προίκα </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ΑπΟ</a:t>
            </a:r>
            <a:r>
              <a:rPr lang="el-GR" dirty="0" smtClean="0"/>
              <a:t> </a:t>
            </a:r>
            <a:r>
              <a:rPr lang="el-GR" dirty="0" err="1" smtClean="0"/>
              <a:t>κολληγοσ</a:t>
            </a:r>
            <a:r>
              <a:rPr lang="el-GR" dirty="0" smtClean="0"/>
              <a:t>, </a:t>
            </a:r>
            <a:r>
              <a:rPr lang="el-GR" dirty="0" err="1" smtClean="0"/>
              <a:t>πολιτησ</a:t>
            </a:r>
            <a:endParaRPr lang="el-GR" dirty="0"/>
          </a:p>
        </p:txBody>
      </p:sp>
      <p:pic>
        <p:nvPicPr>
          <p:cNvPr id="6" name="5 - Θέση περιεχομένου" descr="viewimg.jpg"/>
          <p:cNvPicPr>
            <a:picLocks noGrp="1" noChangeAspect="1"/>
          </p:cNvPicPr>
          <p:nvPr>
            <p:ph idx="1"/>
          </p:nvPr>
        </p:nvPicPr>
        <p:blipFill>
          <a:blip r:embed="rId2" cstate="print"/>
          <a:stretch>
            <a:fillRect/>
          </a:stretch>
        </p:blipFill>
        <p:spPr>
          <a:xfrm>
            <a:off x="827584" y="1124744"/>
            <a:ext cx="7320036" cy="548051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koligas.jpg"/>
          <p:cNvPicPr>
            <a:picLocks noGrp="1" noChangeAspect="1"/>
          </p:cNvPicPr>
          <p:nvPr>
            <p:ph idx="1"/>
          </p:nvPr>
        </p:nvPicPr>
        <p:blipFill>
          <a:blip r:embed="rId2" cstate="print"/>
          <a:stretch>
            <a:fillRect/>
          </a:stretch>
        </p:blipFill>
        <p:spPr>
          <a:xfrm>
            <a:off x="395536" y="172156"/>
            <a:ext cx="6264696" cy="5487438"/>
          </a:xfrm>
        </p:spPr>
      </p:pic>
      <p:sp>
        <p:nvSpPr>
          <p:cNvPr id="5" name="4 - TextBox"/>
          <p:cNvSpPr txBox="1"/>
          <p:nvPr/>
        </p:nvSpPr>
        <p:spPr>
          <a:xfrm>
            <a:off x="1979712" y="5877272"/>
            <a:ext cx="6768752" cy="584775"/>
          </a:xfrm>
          <a:prstGeom prst="rect">
            <a:avLst/>
          </a:prstGeom>
          <a:noFill/>
        </p:spPr>
        <p:txBody>
          <a:bodyPr wrap="square" rtlCol="0">
            <a:spAutoFit/>
          </a:bodyPr>
          <a:lstStyle/>
          <a:p>
            <a:r>
              <a:rPr lang="el-GR" sz="3200" b="1" dirty="0" smtClean="0">
                <a:solidFill>
                  <a:srgbClr val="C00000"/>
                </a:solidFill>
              </a:rPr>
              <a:t>Σας ευχαριστώ για την προσοχή σας</a:t>
            </a:r>
            <a:endParaRPr lang="el-GR" sz="3200" b="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Via egnatia.jpg"/>
          <p:cNvPicPr>
            <a:picLocks noGrp="1" noChangeAspect="1"/>
          </p:cNvPicPr>
          <p:nvPr>
            <p:ph idx="1"/>
          </p:nvPr>
        </p:nvPicPr>
        <p:blipFill>
          <a:blip r:embed="rId2" cstate="print"/>
          <a:srcRect l="26386" t="40135" r="43434" b="30468"/>
          <a:stretch>
            <a:fillRect/>
          </a:stretch>
        </p:blipFill>
        <p:spPr>
          <a:xfrm>
            <a:off x="323528" y="0"/>
            <a:ext cx="8605464"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Θεσσαλια</a:t>
            </a:r>
            <a:endParaRPr lang="el-GR" dirty="0"/>
          </a:p>
        </p:txBody>
      </p:sp>
      <p:pic>
        <p:nvPicPr>
          <p:cNvPr id="4" name="3 - Θέση περιεχομένου" descr="Maps-Thessaly-15-goog - 2.png"/>
          <p:cNvPicPr>
            <a:picLocks noGrp="1" noChangeAspect="1"/>
          </p:cNvPicPr>
          <p:nvPr>
            <p:ph idx="1"/>
          </p:nvPr>
        </p:nvPicPr>
        <p:blipFill>
          <a:blip r:embed="rId2" cstate="print"/>
          <a:srcRect l="2559" t="3240" r="2697" b="2891"/>
          <a:stretch>
            <a:fillRect/>
          </a:stretch>
        </p:blipFill>
        <p:spPr>
          <a:xfrm>
            <a:off x="198438" y="0"/>
            <a:ext cx="8945562" cy="659735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5 - Θέση περιεχομένου" descr="katakthtes.jpg"/>
          <p:cNvPicPr>
            <a:picLocks noGrp="1" noChangeAspect="1"/>
          </p:cNvPicPr>
          <p:nvPr>
            <p:ph idx="1"/>
          </p:nvPr>
        </p:nvPicPr>
        <p:blipFill>
          <a:blip r:embed="rId2" cstate="print"/>
          <a:stretch>
            <a:fillRect/>
          </a:stretch>
        </p:blipFill>
        <p:spPr>
          <a:xfrm>
            <a:off x="33280" y="0"/>
            <a:ext cx="8892480" cy="666936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err="1" smtClean="0">
                <a:solidFill>
                  <a:schemeClr val="tx1"/>
                </a:solidFill>
              </a:rPr>
              <a:t>ΓεΩργιοσ</a:t>
            </a:r>
            <a:r>
              <a:rPr lang="el-GR" b="1" dirty="0" smtClean="0">
                <a:solidFill>
                  <a:schemeClr val="tx1"/>
                </a:solidFill>
              </a:rPr>
              <a:t>  Β.  </a:t>
            </a:r>
            <a:r>
              <a:rPr lang="el-GR" b="1" dirty="0" err="1" smtClean="0">
                <a:solidFill>
                  <a:schemeClr val="tx1"/>
                </a:solidFill>
              </a:rPr>
              <a:t>Καββαδιασ</a:t>
            </a:r>
            <a:endParaRPr lang="el-GR" dirty="0">
              <a:solidFill>
                <a:schemeClr val="tx1"/>
              </a:solidFill>
            </a:endParaRPr>
          </a:p>
        </p:txBody>
      </p:sp>
      <p:sp>
        <p:nvSpPr>
          <p:cNvPr id="5" name="4 - TextBox"/>
          <p:cNvSpPr txBox="1"/>
          <p:nvPr/>
        </p:nvSpPr>
        <p:spPr>
          <a:xfrm>
            <a:off x="1142976" y="6000768"/>
            <a:ext cx="7000924" cy="369332"/>
          </a:xfrm>
          <a:prstGeom prst="rect">
            <a:avLst/>
          </a:prstGeom>
          <a:noFill/>
        </p:spPr>
        <p:txBody>
          <a:bodyPr wrap="square" rtlCol="0">
            <a:spAutoFit/>
          </a:bodyPr>
          <a:lstStyle/>
          <a:p>
            <a:r>
              <a:rPr lang="en-US" dirty="0" smtClean="0"/>
              <a:t>http://www.aegean.gr/environment/botetzagias/site/start.html</a:t>
            </a:r>
            <a:endParaRPr lang="el-GR" dirty="0"/>
          </a:p>
        </p:txBody>
      </p:sp>
      <p:pic>
        <p:nvPicPr>
          <p:cNvPr id="7" name="6 - Εικόνα" descr="Θεσσαλοί αγρότες.jpg"/>
          <p:cNvPicPr>
            <a:picLocks noChangeAspect="1"/>
          </p:cNvPicPr>
          <p:nvPr/>
        </p:nvPicPr>
        <p:blipFill>
          <a:blip r:embed="rId2" cstate="print"/>
          <a:stretch>
            <a:fillRect/>
          </a:stretch>
        </p:blipFill>
        <p:spPr>
          <a:xfrm>
            <a:off x="69850" y="495300"/>
            <a:ext cx="9004300" cy="5867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ΗΜΕΡΟΜΗΝΙΕΣ ΣΤΑΘΜΟΙ:</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sz="3600" dirty="0" smtClean="0"/>
              <a:t>Το </a:t>
            </a:r>
            <a:r>
              <a:rPr lang="el-GR" sz="3600" b="1" dirty="0" smtClean="0"/>
              <a:t>1881</a:t>
            </a:r>
            <a:r>
              <a:rPr lang="el-GR" sz="3600" dirty="0" smtClean="0"/>
              <a:t>, συνθήκη του Βερολίνου, η Θεσσαλία ενσωματώνεται στο ελληνικό κράτος. </a:t>
            </a:r>
          </a:p>
          <a:p>
            <a:r>
              <a:rPr lang="el-GR" sz="3600" dirty="0" smtClean="0"/>
              <a:t>Το </a:t>
            </a:r>
            <a:r>
              <a:rPr lang="el-GR" sz="3600" b="1" dirty="0" smtClean="0"/>
              <a:t>1923</a:t>
            </a:r>
            <a:r>
              <a:rPr lang="el-GR" sz="3600" dirty="0" smtClean="0"/>
              <a:t>, Αγροτική Μεταρρύθμιση, οι Καραγκούνηδες αποκτούν δική τους γη.</a:t>
            </a:r>
          </a:p>
          <a:p>
            <a:pPr lvl="0"/>
            <a:r>
              <a:rPr lang="el-GR" sz="3600" dirty="0" smtClean="0"/>
              <a:t>Το </a:t>
            </a:r>
            <a:r>
              <a:rPr lang="el-GR" sz="3600" b="1" dirty="0" smtClean="0"/>
              <a:t>1950</a:t>
            </a:r>
            <a:r>
              <a:rPr lang="el-GR" sz="3600" dirty="0" smtClean="0"/>
              <a:t>, τέλος του εμφυλίου πολέμου, κρατική έμφαση στην αγροτική, οικονομική και κοινωνική ανάπτυξη της Θεσσαλίας, με ευεργετικές επιπτώσεις και για τους Καραγκούνηδες.</a:t>
            </a:r>
          </a:p>
          <a:p>
            <a:endParaRPr lang="el-G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Μεχρι</a:t>
            </a:r>
            <a:r>
              <a:rPr lang="el-GR" dirty="0" smtClean="0"/>
              <a:t>  το  1881: </a:t>
            </a:r>
            <a:endParaRPr lang="el-GR" dirty="0"/>
          </a:p>
        </p:txBody>
      </p:sp>
      <p:sp>
        <p:nvSpPr>
          <p:cNvPr id="3" name="2 - Θέση περιεχομένου"/>
          <p:cNvSpPr>
            <a:spLocks noGrp="1"/>
          </p:cNvSpPr>
          <p:nvPr>
            <p:ph idx="1"/>
          </p:nvPr>
        </p:nvSpPr>
        <p:spPr/>
        <p:txBody>
          <a:bodyPr/>
          <a:lstStyle/>
          <a:p>
            <a:r>
              <a:rPr lang="el-GR" dirty="0" smtClean="0"/>
              <a:t>Διαρκής ανισότητα, επιπλέον τον 13</a:t>
            </a:r>
            <a:r>
              <a:rPr lang="el-GR" baseline="30000" dirty="0" smtClean="0"/>
              <a:t>ο</a:t>
            </a:r>
            <a:r>
              <a:rPr lang="el-GR" dirty="0" smtClean="0"/>
              <a:t> αιώνα εισάγεται στη Θεσσαλία το δυτικό φεουδαλικό σύστημα.</a:t>
            </a:r>
          </a:p>
          <a:p>
            <a:r>
              <a:rPr lang="el-GR" dirty="0" smtClean="0"/>
              <a:t>14</a:t>
            </a:r>
            <a:r>
              <a:rPr lang="el-GR" baseline="30000" dirty="0" smtClean="0"/>
              <a:t>ος</a:t>
            </a:r>
            <a:r>
              <a:rPr lang="el-GR" dirty="0" smtClean="0"/>
              <a:t> αιώνας, η Θεσσαλία φέουδο του </a:t>
            </a:r>
            <a:r>
              <a:rPr lang="el-GR" dirty="0" err="1" smtClean="0"/>
              <a:t>Τουρχάν</a:t>
            </a:r>
            <a:r>
              <a:rPr lang="el-GR" dirty="0" smtClean="0"/>
              <a:t> Μπέη.</a:t>
            </a:r>
          </a:p>
          <a:p>
            <a:r>
              <a:rPr lang="el-GR" dirty="0" smtClean="0"/>
              <a:t>Τουρκοκρατία: αλλαγές στην ιδιοκτησία γης</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Κατα</a:t>
            </a:r>
            <a:r>
              <a:rPr lang="el-GR" dirty="0" smtClean="0"/>
              <a:t> την </a:t>
            </a:r>
            <a:r>
              <a:rPr lang="el-GR" dirty="0" err="1" smtClean="0"/>
              <a:t>τουρκοκρατια</a:t>
            </a:r>
            <a:r>
              <a:rPr lang="el-GR" dirty="0" smtClean="0"/>
              <a:t>:</a:t>
            </a:r>
            <a:endParaRPr lang="el-GR" dirty="0"/>
          </a:p>
        </p:txBody>
      </p:sp>
      <p:sp>
        <p:nvSpPr>
          <p:cNvPr id="3" name="2 - Θέση περιεχομένου"/>
          <p:cNvSpPr>
            <a:spLocks noGrp="1"/>
          </p:cNvSpPr>
          <p:nvPr>
            <p:ph idx="1"/>
          </p:nvPr>
        </p:nvSpPr>
        <p:spPr>
          <a:xfrm>
            <a:off x="304800" y="1268760"/>
            <a:ext cx="8686800" cy="5256584"/>
          </a:xfrm>
        </p:spPr>
        <p:txBody>
          <a:bodyPr>
            <a:normAutofit lnSpcReduction="10000"/>
          </a:bodyPr>
          <a:lstStyle/>
          <a:p>
            <a:r>
              <a:rPr lang="el-GR" dirty="0" smtClean="0"/>
              <a:t>Μεγάλες τουρκικές γαιοκτησίες με αγρούς, λιβάδια, αμπελώνες, κηπευτικές καλλιέργειες, αλλά και ολόκληρα ιδιόκτητα χωριά, που τα κατοικούσαν έλληνες καλλιεργητές.</a:t>
            </a:r>
          </a:p>
          <a:p>
            <a:r>
              <a:rPr lang="el-GR" dirty="0" smtClean="0"/>
              <a:t> Μεγάλες ελληνικές γαιοκτησίες, λίγες όμως στον αριθμό, με την ίδια σύνθεση.</a:t>
            </a:r>
          </a:p>
          <a:p>
            <a:r>
              <a:rPr lang="el-GR" dirty="0" smtClean="0"/>
              <a:t>«</a:t>
            </a:r>
            <a:r>
              <a:rPr lang="el-GR" dirty="0" err="1" smtClean="0"/>
              <a:t>Κονιαροχώρια</a:t>
            </a:r>
            <a:r>
              <a:rPr lang="el-GR" dirty="0" smtClean="0"/>
              <a:t>». Χωριά δηλαδή μουσουλμάνων εποίκων με μικρές ιδιοκτησίες.</a:t>
            </a:r>
          </a:p>
          <a:p>
            <a:r>
              <a:rPr lang="el-GR" dirty="0" smtClean="0"/>
              <a:t>«Κεφαλοχώρια»: Ελεύθερα ελληνικά χωριά, ορεινά ή σε άγονες  περιοχές του κάμπου.</a:t>
            </a:r>
          </a:p>
          <a:p>
            <a:endParaRPr lang="el-G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455</TotalTime>
  <Words>567</Words>
  <Application>Microsoft Office PowerPoint</Application>
  <PresentationFormat>Προβολή στην οθόνη (4:3)</PresentationFormat>
  <Paragraphs>66</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Διαστημικό</vt:lpstr>
      <vt:lpstr>  ΓεΩργιοσ  Β.  Καββαδιασ :   Καραγκουνηδεσ</vt:lpstr>
      <vt:lpstr>Βιβλιογραφια</vt:lpstr>
      <vt:lpstr>Παρουσίαση του PowerPoint</vt:lpstr>
      <vt:lpstr>Θεσσαλια</vt:lpstr>
      <vt:lpstr>Παρουσίαση του PowerPoint</vt:lpstr>
      <vt:lpstr>ΓεΩργιοσ  Β.  Καββαδιασ</vt:lpstr>
      <vt:lpstr>ΗΜΕΡΟΜΗΝΙΕΣ ΣΤΑΘΜΟΙ:</vt:lpstr>
      <vt:lpstr>Μεχρι  το  1881: </vt:lpstr>
      <vt:lpstr>Κατα την τουρκοκρατια:</vt:lpstr>
      <vt:lpstr>Τα περι το 1881:</vt:lpstr>
      <vt:lpstr>Παρουσίαση του PowerPoint</vt:lpstr>
      <vt:lpstr>Παρουσίαση του PowerPoint</vt:lpstr>
      <vt:lpstr>Παρουσίαση του PowerPoint</vt:lpstr>
      <vt:lpstr>Το καθεστωσ ζωησ στην τουρκοκρατια:</vt:lpstr>
      <vt:lpstr>Ηταν τελικα ελευθεροι γιατι…:</vt:lpstr>
      <vt:lpstr>Το συνΕδριο του Βερολινου  1881 (Anton von Wemer)</vt:lpstr>
      <vt:lpstr>Η κατασταση με την απελευθερωση</vt:lpstr>
      <vt:lpstr>Τα πριν και μετα το 1959</vt:lpstr>
      <vt:lpstr>Κοινωνικεσ δομεσ</vt:lpstr>
      <vt:lpstr>Οι αλλαγεσ στο γαμο</vt:lpstr>
      <vt:lpstr>ΑπΟ κολληγοσ, πολιτησ</vt:lpstr>
      <vt:lpstr>Παρουσίαση του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Σ’ντζορτζιου: Διαβαση του χωρου και οργανωση των συναισθηματων</dc:title>
  <dc:creator>vasilis</dc:creator>
  <cp:lastModifiedBy>user</cp:lastModifiedBy>
  <cp:revision>58</cp:revision>
  <dcterms:created xsi:type="dcterms:W3CDTF">2012-11-10T21:57:47Z</dcterms:created>
  <dcterms:modified xsi:type="dcterms:W3CDTF">2014-05-20T13:43:18Z</dcterms:modified>
</cp:coreProperties>
</file>