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98" r:id="rId2"/>
    <p:sldId id="257" r:id="rId3"/>
    <p:sldId id="290" r:id="rId4"/>
    <p:sldId id="291" r:id="rId5"/>
    <p:sldId id="292" r:id="rId6"/>
    <p:sldId id="293" r:id="rId7"/>
    <p:sldId id="260" r:id="rId8"/>
    <p:sldId id="285" r:id="rId9"/>
    <p:sldId id="264" r:id="rId10"/>
    <p:sldId id="284" r:id="rId11"/>
    <p:sldId id="289" r:id="rId12"/>
    <p:sldId id="286" r:id="rId13"/>
    <p:sldId id="287" r:id="rId14"/>
    <p:sldId id="294" r:id="rId15"/>
    <p:sldId id="295" r:id="rId16"/>
    <p:sldId id="296" r:id="rId17"/>
    <p:sldId id="297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09" r:id="rId29"/>
    <p:sldId id="310" r:id="rId30"/>
    <p:sldId id="311" r:id="rId31"/>
    <p:sldId id="312" r:id="rId32"/>
    <p:sldId id="313" r:id="rId33"/>
    <p:sldId id="314" r:id="rId34"/>
    <p:sldId id="315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19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04/12/2014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099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04/12/2014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243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04/12/2014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968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04/12/2014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564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04/12/2014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426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04/12/2014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847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04/12/2014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827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04/12/2014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021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04/12/2014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011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04/12/2014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243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04/12/2014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23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62C6-D359-0D43-A2C1-3FCC978247E7}" type="datetimeFigureOut">
              <a:rPr lang="en-US" smtClean="0"/>
              <a:t>04/12/2014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874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help.ubuntu.com/community/AptGet/Howto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tldp.org/LDP/LG/current/smith.html" TargetMode="External"/><Relationship Id="rId3" Type="http://schemas.openxmlformats.org/officeDocument/2006/relationships/hyperlink" Target="http://www.codecoffee.com/tipsforlinux/articles/27.html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estsite.com/file1.pdf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31164" y="903228"/>
            <a:ext cx="8142026" cy="5315534"/>
          </a:xfrm>
          <a:prstGeom prst="rect">
            <a:avLst/>
          </a:prstGeom>
        </p:spPr>
        <p:txBody>
          <a:bodyPr lIns="91430" tIns="45715" rIns="91430" bIns="45715">
            <a:noAutofit/>
          </a:bodyPr>
          <a:lstStyle/>
          <a:p>
            <a:pPr marL="0" indent="0" algn="ctr">
              <a:buNone/>
            </a:pPr>
            <a:r>
              <a:rPr lang="el-GR" sz="4000" b="1" dirty="0">
                <a:latin typeface="Arial"/>
                <a:cs typeface="Arial"/>
              </a:rPr>
              <a:t>Εισαγωγή στην Πληροφορική</a:t>
            </a:r>
            <a:r>
              <a:rPr lang="en-GB" sz="4000" b="1" dirty="0">
                <a:latin typeface="Arial"/>
                <a:cs typeface="Arial"/>
              </a:rPr>
              <a:t> </a:t>
            </a:r>
          </a:p>
          <a:p>
            <a:pPr marL="0" indent="0" algn="ctr">
              <a:buNone/>
            </a:pPr>
            <a:r>
              <a:rPr lang="el-GR" sz="4000" b="1" dirty="0">
                <a:latin typeface="Arial"/>
                <a:cs typeface="Arial"/>
              </a:rPr>
              <a:t>και στην διαχείριση </a:t>
            </a:r>
            <a:endParaRPr lang="en-GB" sz="4000" b="1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l-GR" sz="4000" b="1" dirty="0">
                <a:latin typeface="Arial"/>
                <a:cs typeface="Arial"/>
              </a:rPr>
              <a:t>μεγάλου όγκου δεδομένων</a:t>
            </a:r>
          </a:p>
          <a:p>
            <a:pPr marL="0" indent="0" algn="ctr">
              <a:buNone/>
            </a:pPr>
            <a:endParaRPr lang="el-GR" sz="4000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Γρηγόριος Αμούτζιας</a:t>
            </a: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Επικ. Καθηγητής Βιοπληροφορικής στη Γενωμική</a:t>
            </a: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Τμήμα Βιοχημείας &amp; Βιοτεχνολογίας,</a:t>
            </a: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Πανεπιστήμιο Θεσσαλίας</a:t>
            </a:r>
            <a:endParaRPr lang="en-US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3708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Ασκήσεις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1027041"/>
            <a:ext cx="8786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7)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Ενώστε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τα αρχεία 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transcription1.txt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&amp; 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transcription2.txt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σε ένα αρχείο όπου σε κάθε γραμμή να υπάρχουν οι πληροφορίες σχετικής μεταβολής της έκφρασης ενός γονιδίου σε όλες τις συνθήκες που ελέγχθηκε. Θεωρούμε ότι οι μετρήσεις στο καθένα από τα 2 αρχεία 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transcription1.txt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&amp; 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transcription2.txt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 γίνονται για το σύνολο των ανθρώπινων γονιδίων, δεν είναι απαραίτητο όμως να είναι γραμμένα με αλφαβητική σειρά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900381" y="3067817"/>
            <a:ext cx="3603230" cy="143660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b="1" dirty="0">
                <a:solidFill>
                  <a:srgbClr val="FF0000"/>
                </a:solidFill>
              </a:rPr>
              <a:t>g</a:t>
            </a:r>
            <a:r>
              <a:rPr lang="en-GB" b="1" dirty="0" err="1" smtClean="0">
                <a:solidFill>
                  <a:srgbClr val="FF0000"/>
                </a:solidFill>
              </a:rPr>
              <a:t>ene_identifier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GB" b="1" dirty="0" smtClean="0">
                <a:solidFill>
                  <a:srgbClr val="FF0000"/>
                </a:solidFill>
              </a:rPr>
              <a:t>Cancer</a:t>
            </a:r>
            <a:r>
              <a:rPr lang="en-US" b="1" dirty="0" smtClean="0">
                <a:solidFill>
                  <a:srgbClr val="FF0000"/>
                </a:solidFill>
              </a:rPr>
              <a:t>	Heart</a:t>
            </a:r>
          </a:p>
          <a:p>
            <a:pPr algn="just"/>
            <a:r>
              <a:rPr lang="en-US" dirty="0" smtClean="0"/>
              <a:t>ENSG0001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2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1</a:t>
            </a:r>
            <a:endParaRPr lang="en-US" dirty="0" smtClean="0"/>
          </a:p>
          <a:p>
            <a:pPr algn="just"/>
            <a:r>
              <a:rPr lang="en-US" dirty="0" smtClean="0"/>
              <a:t>ENSG0002</a:t>
            </a:r>
            <a:r>
              <a:rPr lang="en-US" dirty="0"/>
              <a:t>	</a:t>
            </a:r>
            <a:r>
              <a:rPr lang="en-US" dirty="0" smtClean="0"/>
              <a:t>	0.</a:t>
            </a:r>
            <a:r>
              <a:rPr lang="el-GR" dirty="0" smtClean="0"/>
              <a:t>8</a:t>
            </a:r>
            <a:r>
              <a:rPr lang="en-US" dirty="0" smtClean="0"/>
              <a:t>		</a:t>
            </a:r>
            <a:r>
              <a:rPr lang="el-GR" dirty="0" smtClean="0"/>
              <a:t>3</a:t>
            </a:r>
            <a:endParaRPr lang="en-US" dirty="0" smtClean="0"/>
          </a:p>
          <a:p>
            <a:pPr algn="just"/>
            <a:r>
              <a:rPr lang="en-US" dirty="0" smtClean="0"/>
              <a:t>ENSG000</a:t>
            </a:r>
            <a:r>
              <a:rPr lang="el-GR" dirty="0" smtClean="0"/>
              <a:t>3</a:t>
            </a:r>
            <a:r>
              <a:rPr lang="en-US" dirty="0"/>
              <a:t>		</a:t>
            </a:r>
            <a:r>
              <a:rPr lang="en-US" dirty="0" smtClean="0"/>
              <a:t>1.</a:t>
            </a:r>
            <a:r>
              <a:rPr lang="el-GR" dirty="0" smtClean="0"/>
              <a:t>2</a:t>
            </a:r>
            <a:r>
              <a:rPr lang="en-US" dirty="0" smtClean="0"/>
              <a:t>		0.</a:t>
            </a:r>
            <a:r>
              <a:rPr lang="el-GR" dirty="0" smtClean="0"/>
              <a:t>1</a:t>
            </a:r>
            <a:r>
              <a:rPr lang="en-US" dirty="0"/>
              <a:t>	</a:t>
            </a:r>
          </a:p>
          <a:p>
            <a:pPr algn="just"/>
            <a:r>
              <a:rPr lang="en-US" dirty="0" smtClean="0"/>
              <a:t>……				…….		…….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19923" y="2714414"/>
            <a:ext cx="1818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transcription1.txt</a:t>
            </a:r>
            <a:endParaRPr lang="en-US" dirty="0"/>
          </a:p>
        </p:txBody>
      </p:sp>
      <p:sp>
        <p:nvSpPr>
          <p:cNvPr id="6" name="Folded Corner 5"/>
          <p:cNvSpPr/>
          <p:nvPr/>
        </p:nvSpPr>
        <p:spPr>
          <a:xfrm>
            <a:off x="5025623" y="3083746"/>
            <a:ext cx="2876933" cy="143660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b="1" dirty="0">
                <a:solidFill>
                  <a:srgbClr val="FF0000"/>
                </a:solidFill>
              </a:rPr>
              <a:t>g</a:t>
            </a:r>
            <a:r>
              <a:rPr lang="en-GB" b="1" dirty="0" err="1" smtClean="0">
                <a:solidFill>
                  <a:srgbClr val="FF0000"/>
                </a:solidFill>
              </a:rPr>
              <a:t>ene_identifier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GB" b="1" dirty="0" smtClean="0">
                <a:solidFill>
                  <a:srgbClr val="FF0000"/>
                </a:solidFill>
              </a:rPr>
              <a:t>Diabetes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smtClean="0"/>
              <a:t>ENSG0001</a:t>
            </a:r>
            <a:r>
              <a:rPr lang="en-US" dirty="0"/>
              <a:t>	</a:t>
            </a:r>
            <a:r>
              <a:rPr lang="en-US" dirty="0" smtClean="0"/>
              <a:t>	1</a:t>
            </a:r>
          </a:p>
          <a:p>
            <a:pPr algn="just"/>
            <a:r>
              <a:rPr lang="en-US" dirty="0" smtClean="0"/>
              <a:t>ENSG000</a:t>
            </a:r>
            <a:r>
              <a:rPr lang="el-GR" dirty="0" smtClean="0"/>
              <a:t>3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1</a:t>
            </a:r>
            <a:r>
              <a:rPr lang="en-US" dirty="0" smtClean="0"/>
              <a:t>.5</a:t>
            </a:r>
          </a:p>
          <a:p>
            <a:pPr algn="just"/>
            <a:r>
              <a:rPr lang="en-US" dirty="0" smtClean="0"/>
              <a:t>ENSG0002</a:t>
            </a:r>
            <a:r>
              <a:rPr lang="en-US" dirty="0"/>
              <a:t>		</a:t>
            </a:r>
            <a:r>
              <a:rPr lang="el-GR" dirty="0" smtClean="0"/>
              <a:t>4</a:t>
            </a:r>
            <a:r>
              <a:rPr lang="en-US" dirty="0" smtClean="0"/>
              <a:t>.5</a:t>
            </a:r>
            <a:endParaRPr lang="en-US" dirty="0"/>
          </a:p>
          <a:p>
            <a:pPr algn="just"/>
            <a:r>
              <a:rPr lang="en-US" dirty="0" smtClean="0"/>
              <a:t>……				…….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18031" y="2714414"/>
            <a:ext cx="1818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transcription2.txt</a:t>
            </a:r>
            <a:endParaRPr lang="en-US" dirty="0"/>
          </a:p>
        </p:txBody>
      </p:sp>
      <p:sp>
        <p:nvSpPr>
          <p:cNvPr id="3" name="Down Arrow 2"/>
          <p:cNvSpPr/>
          <p:nvPr/>
        </p:nvSpPr>
        <p:spPr>
          <a:xfrm>
            <a:off x="4503611" y="4737282"/>
            <a:ext cx="205745" cy="47087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lded Corner 8"/>
          <p:cNvSpPr/>
          <p:nvPr/>
        </p:nvSpPr>
        <p:spPr>
          <a:xfrm>
            <a:off x="2093513" y="5317748"/>
            <a:ext cx="4865250" cy="143660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b="1" dirty="0">
                <a:solidFill>
                  <a:srgbClr val="FF0000"/>
                </a:solidFill>
              </a:rPr>
              <a:t>g</a:t>
            </a:r>
            <a:r>
              <a:rPr lang="en-GB" b="1" dirty="0" err="1" smtClean="0">
                <a:solidFill>
                  <a:srgbClr val="FF0000"/>
                </a:solidFill>
              </a:rPr>
              <a:t>ene_identifier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GB" b="1" dirty="0" smtClean="0">
                <a:solidFill>
                  <a:srgbClr val="FF0000"/>
                </a:solidFill>
              </a:rPr>
              <a:t>Cancer</a:t>
            </a:r>
            <a:r>
              <a:rPr lang="en-US" b="1" dirty="0" smtClean="0">
                <a:solidFill>
                  <a:srgbClr val="FF0000"/>
                </a:solidFill>
              </a:rPr>
              <a:t>	Heart	</a:t>
            </a:r>
            <a:r>
              <a:rPr lang="en-GB" b="1" dirty="0">
                <a:solidFill>
                  <a:srgbClr val="FF0000"/>
                </a:solidFill>
              </a:rPr>
              <a:t>Diabetes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smtClean="0"/>
              <a:t>ENSG0001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2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1</a:t>
            </a:r>
            <a:r>
              <a:rPr lang="en-GB" dirty="0" smtClean="0"/>
              <a:t>		1</a:t>
            </a:r>
            <a:endParaRPr lang="en-US" dirty="0" smtClean="0"/>
          </a:p>
          <a:p>
            <a:pPr algn="just"/>
            <a:r>
              <a:rPr lang="en-US" dirty="0" smtClean="0"/>
              <a:t>ENSG0002</a:t>
            </a:r>
            <a:r>
              <a:rPr lang="en-US" dirty="0"/>
              <a:t>	</a:t>
            </a:r>
            <a:r>
              <a:rPr lang="en-US" dirty="0" smtClean="0"/>
              <a:t>	0.</a:t>
            </a:r>
            <a:r>
              <a:rPr lang="el-GR" dirty="0" smtClean="0"/>
              <a:t>8</a:t>
            </a:r>
            <a:r>
              <a:rPr lang="en-US" dirty="0" smtClean="0"/>
              <a:t>		</a:t>
            </a:r>
            <a:r>
              <a:rPr lang="el-GR" dirty="0" smtClean="0"/>
              <a:t>3</a:t>
            </a:r>
            <a:r>
              <a:rPr lang="en-GB" dirty="0" smtClean="0"/>
              <a:t>		4.5</a:t>
            </a:r>
            <a:endParaRPr lang="en-US" dirty="0" smtClean="0"/>
          </a:p>
          <a:p>
            <a:pPr algn="just"/>
            <a:r>
              <a:rPr lang="en-US" dirty="0" smtClean="0"/>
              <a:t>ENSG000</a:t>
            </a:r>
            <a:r>
              <a:rPr lang="el-GR" dirty="0" smtClean="0"/>
              <a:t>3</a:t>
            </a:r>
            <a:r>
              <a:rPr lang="en-US" dirty="0"/>
              <a:t>		</a:t>
            </a:r>
            <a:r>
              <a:rPr lang="en-US" dirty="0" smtClean="0"/>
              <a:t>1.</a:t>
            </a:r>
            <a:r>
              <a:rPr lang="el-GR" dirty="0" smtClean="0"/>
              <a:t>2</a:t>
            </a:r>
            <a:r>
              <a:rPr lang="en-US" dirty="0" smtClean="0"/>
              <a:t>		0.</a:t>
            </a:r>
            <a:r>
              <a:rPr lang="el-GR" dirty="0" smtClean="0"/>
              <a:t>1</a:t>
            </a:r>
            <a:r>
              <a:rPr lang="en-US" dirty="0"/>
              <a:t>	</a:t>
            </a:r>
            <a:r>
              <a:rPr lang="en-US" dirty="0" smtClean="0"/>
              <a:t>	1.5</a:t>
            </a:r>
            <a:endParaRPr lang="en-US" dirty="0"/>
          </a:p>
          <a:p>
            <a:pPr algn="just"/>
            <a:r>
              <a:rPr lang="en-US" dirty="0" smtClean="0"/>
              <a:t>……				…….		…….		…..</a:t>
            </a:r>
          </a:p>
        </p:txBody>
      </p:sp>
    </p:spTree>
    <p:extLst>
      <p:ext uri="{BB962C8B-B14F-4D97-AF65-F5344CB8AC3E}">
        <p14:creationId xmlns:p14="http://schemas.microsoft.com/office/powerpoint/2010/main" val="2430775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Ασκήσεις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1426573"/>
            <a:ext cx="87865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8)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Ποιά γονίδια</a:t>
            </a:r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742950" lvl="1" indent="-285750">
              <a:buFont typeface="Arial"/>
              <a:buChar char="•"/>
            </a:pP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εμφανίζονται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να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υπερ-εκφράζονται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στον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καρκίνο (έκφραση &gt; 2)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742950" lvl="1" indent="-285750">
              <a:buFont typeface="Arial"/>
              <a:buChar char="•"/>
            </a:pP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Ποιά είναι τα 10 γονίδια με την πιο έντονη υπερ-έκφραση στον καρκίνο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Σε ποιά χρωμοσώματα εντοπίζονται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9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Ποιά γονίδια εμφανίζονται να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υπο-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εκφράζονται στον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καρκίνο (έκφραση &lt; 0.5)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10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) Ποιά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γονίδια εμφανίζονται να μην έχουν σημαντική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μεταβολή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της έκφρασής τους (υπερ-έκφραση ή υπο-έκφραση)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στον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καρκίνο (0.5 &lt; μεταβολή έκφρασης &lt; 2)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lvl="1"/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) Ποιά γονίδια εμφανίζονται να υπερ-εκφράζονται και στον καρκίνο και στον διαβήτη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258156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Λύσεις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1426573"/>
            <a:ext cx="8786592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Δημιουργείστε κάτω από το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Desktop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τον υποκατάλογο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data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και μεταφέρετε εκεί όλα τα προηγούμενα αρχεία και μετά διαγράψτε τους άδειους υποκαταλόγους.</a:t>
            </a:r>
          </a:p>
          <a:p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Βρισκόμαστε στο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Desktop</a:t>
            </a:r>
          </a:p>
          <a:p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mkdir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data</a:t>
            </a:r>
          </a:p>
          <a:p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mv  ./genes/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genes.txt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./data/</a:t>
            </a:r>
          </a:p>
          <a:p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mv  ./transcription/transcription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*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./data/</a:t>
            </a:r>
          </a:p>
          <a:p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mv  ./regulations/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regulations.txt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./data/</a:t>
            </a:r>
          </a:p>
          <a:p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160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m –r 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./genes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/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m 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–r .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/transcription/</a:t>
            </a:r>
          </a:p>
          <a:p>
            <a:r>
              <a:rPr lang="en-US" sz="160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m –r .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/regulations/</a:t>
            </a:r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Στη συνέχεια μετακινούμαστε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μέσα στο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data</a:t>
            </a:r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1600" dirty="0" smtClean="0">
                <a:solidFill>
                  <a:srgbClr val="FF0000"/>
                </a:solidFill>
                <a:latin typeface="Arial"/>
                <a:cs typeface="Arial"/>
              </a:rPr>
              <a:t>cd 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./</a:t>
            </a:r>
            <a:r>
              <a:rPr lang="en-US" sz="1600" dirty="0" smtClean="0">
                <a:solidFill>
                  <a:srgbClr val="FF0000"/>
                </a:solidFill>
                <a:latin typeface="Arial"/>
                <a:cs typeface="Arial"/>
              </a:rPr>
              <a:t>data</a:t>
            </a: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0052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Λύσεις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897938"/>
            <a:ext cx="8786592" cy="5509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2)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Στο αρχείο </a:t>
            </a:r>
            <a:r>
              <a:rPr lang="en-GB" sz="1600" dirty="0" err="1" smtClean="0">
                <a:solidFill>
                  <a:srgbClr val="000000"/>
                </a:solidFill>
                <a:latin typeface="Arial"/>
                <a:cs typeface="Arial"/>
              </a:rPr>
              <a:t>genes.txt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έχουμε πληροφορίες για όλα τα ανθρώπινα γονίδια.</a:t>
            </a:r>
          </a:p>
          <a:p>
            <a:pPr marL="800100" lvl="1" indent="-342900">
              <a:buFont typeface="Arial"/>
              <a:buChar char="•"/>
            </a:pP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Πόσα είναι τα ανθρώπινα γονίδια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800100" lvl="1" indent="-342900">
              <a:buFont typeface="Arial"/>
              <a:buChar char="•"/>
            </a:pP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Πόσα είναι τα ανθρώπινα χρωμοσώματα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800100" lvl="1" indent="-342900">
              <a:buFont typeface="Arial"/>
              <a:buChar char="•"/>
            </a:pP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Ποιό χρωμόσωμα έχει τα περισσότερα γονίδια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Βρισκόμαστε στο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n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κατάλογο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data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, όπου βρίσκονται πλέον όλα τα αρχεία που μας ενδιαφέρουν.</a:t>
            </a:r>
          </a:p>
          <a:p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lvl="1"/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Πόσα είναι τα ανθρώπινα γονίδια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160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ort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genes.txt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|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|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wc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–l</a:t>
            </a:r>
          </a:p>
          <a:p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lvl="1"/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Πόσα είναι τα ανθρώπινα χρωμοσώματα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1600" dirty="0" smtClean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wk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‘{print $3}’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genes.txt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chroms</a:t>
            </a: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sort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chroms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|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–c | sort –n &gt;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chroms_count</a:t>
            </a: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–l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chroms_count</a:t>
            </a: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Παραπάνω, χρησιμοποιήσαμε την εντολή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sort –n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για να κάνουμε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sorting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με βάση </a:t>
            </a:r>
            <a:r>
              <a:rPr lang="el-GR" sz="1600" b="1" u="sng" dirty="0" smtClean="0">
                <a:solidFill>
                  <a:srgbClr val="000000"/>
                </a:solidFill>
                <a:latin typeface="Arial"/>
                <a:cs typeface="Arial"/>
              </a:rPr>
              <a:t>αριθμητικές τιμές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lvl="1"/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Ποιό χρωμόσωμα έχει τα περισσότερα γονίδια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pPr marL="0" lvl="1"/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ail –n 1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chroms_count</a:t>
            </a: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10737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3933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Λύσεις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725948"/>
            <a:ext cx="8786592" cy="575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3)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Για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πόσα ανθρώπινα γονίδια γνωρίζουμε ότι είναι μεταγραφικοί παράγοντες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wk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‘{print $1}’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regulations.txt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&gt;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TFs.txt</a:t>
            </a: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ort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TFs.txt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|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|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wc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-l</a:t>
            </a:r>
          </a:p>
          <a:p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4)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Πόσοι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μεταγραφικοί παράγοντες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800100" lvl="1" indent="-342900">
              <a:buFont typeface="Arial"/>
              <a:buChar char="•"/>
            </a:pP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ενεργοποιούν τη μεταγραφή γονιδίων στόχων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pPr marL="800100" lvl="1" indent="-342900">
              <a:buFont typeface="Arial"/>
              <a:buChar char="•"/>
            </a:pP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“activate”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regulations.txt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activators.txt</a:t>
            </a:r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  <a:p>
            <a:pPr lvl="1"/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‘{print $1}’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activators.txt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| sort |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|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wc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-l</a:t>
            </a:r>
          </a:p>
          <a:p>
            <a:pPr lvl="1"/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Το ίδιο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με τις παρακάτω εντολές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lvl="1"/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‘{if($3 == “activate”) print $1}’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regulations.txt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| sort |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|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wc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–l</a:t>
            </a:r>
            <a:endParaRPr lang="el-GR" sz="1600" dirty="0">
              <a:solidFill>
                <a:srgbClr val="FF0000"/>
              </a:solidFill>
              <a:latin typeface="Arial"/>
              <a:cs typeface="Arial"/>
            </a:endParaRPr>
          </a:p>
          <a:p>
            <a:pPr lvl="1"/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800100" lvl="1" indent="-342900">
              <a:buFont typeface="Arial"/>
              <a:buChar char="•"/>
            </a:pP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καταστέλλουν τη μεταγραφή γονιδίων στόχων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pPr lvl="1"/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“suppress”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regulations.txt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suppressors.txt</a:t>
            </a:r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  <a:p>
            <a:pPr lvl="1"/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‘{print $1}’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suppressors.txt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| sort |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|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wc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–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l</a:t>
            </a:r>
          </a:p>
          <a:p>
            <a:pPr lvl="1"/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  <a:p>
            <a:pPr lvl="1"/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Το ίδιο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με τις παρακάτω εντολές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lvl="1"/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‘{if($3 ==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“suppress”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) print $1}’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regulations.txt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| sort |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|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wc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-l</a:t>
            </a:r>
            <a:endParaRPr lang="el-GR" sz="1600" dirty="0">
              <a:solidFill>
                <a:srgbClr val="FF0000"/>
              </a:solidFill>
              <a:latin typeface="Arial"/>
              <a:cs typeface="Arial"/>
            </a:endParaRPr>
          </a:p>
          <a:p>
            <a:pPr lvl="1"/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lvl="1"/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  <a:p>
            <a:pPr lvl="1"/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13958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3933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Λύσεις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5047" y="725948"/>
            <a:ext cx="805175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	5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Ποιός μεταγραφικός παράγοντας ρυθμίζει τα περισσότερα γονίδια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‘{print $1}’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regulations.txt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TFs.txt</a:t>
            </a:r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	sort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TFs.txt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|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–c | sort -n | tail –n 1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	6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Ποιός μεταγραφικός παράγοντας καταστέλλει τα περισσότερα γονίδια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pPr lvl="1"/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“suppress”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regulations.txt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suppressors.txt</a:t>
            </a:r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  <a:p>
            <a:pPr lvl="1"/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‘{print $1}’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suppressors.txt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| sort |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–c | sort –n | tail –n</a:t>
            </a:r>
            <a:r>
              <a:rPr lang="el-GR" sz="1600" dirty="0">
                <a:solidFill>
                  <a:srgbClr val="FF0000"/>
                </a:solidFill>
                <a:latin typeface="Arial"/>
                <a:cs typeface="Arial"/>
              </a:rPr>
              <a:t> 1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7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Ενώστε τα αρχεία 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transcription1.txt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&amp; 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transcription2.txt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σε ένα αρχείο όπου σε κάθε γραμμή να υπάρχουν οι πληροφορίες σχετικής μεταβολής της έκφρασης ενός γονιδίου σε όλες τις συνθήκες που ελέγχθηκε. Θεωρούμε ότι οι μετρήσεις στο καθένα από τα 2 αρχεία 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transcription1.txt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&amp; 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transcription2.txt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 γίνονται για το σύνολο των ανθρώπινων γονιδίων, δεν είναι απαραίτητο όμως να είναι γραμμένα με αλφαβητική σειρά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pPr lvl="1"/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sort transcription1.txt &gt; transcription1_sorted.txt</a:t>
            </a:r>
          </a:p>
          <a:p>
            <a:pPr lvl="1"/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sort transcription2.txt 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&gt;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transcription2_sorted.txt</a:t>
            </a:r>
          </a:p>
          <a:p>
            <a:pPr lvl="1"/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join  transcription1_sorted.txt  transcription2_sorted.txt &gt; transcription3_joined.txt</a:t>
            </a:r>
            <a:endParaRPr lang="el-GR" sz="16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014717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3933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Λύσεις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2759160"/>
            <a:ext cx="878659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8)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Ποιά γονίδια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742950" lvl="1" indent="-285750">
              <a:buFont typeface="Arial"/>
              <a:buChar char="•"/>
            </a:pP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εμφανίζονται να υπερ-εκφράζονται στον καρκίνο (έκφραση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&gt;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=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2)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pPr lvl="1"/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wk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‘{if ($2 &gt;= 2) print $1}’ transcription3_joined.txt &gt;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cancer_upregulated.txt</a:t>
            </a:r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  <a:p>
            <a:pPr lvl="1"/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742950" lvl="1" indent="-285750">
              <a:buFont typeface="Arial"/>
              <a:buChar char="•"/>
            </a:pP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Ποιά είναι τα 10 γονίδια με την πιο έντονη υπερ-έκφραση στον καρκίνο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;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Σε ποιά χρωμοσώματα εντοπίζονται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‘{if ($2 &gt;= 2) print $1}’ transcription3_joined.txt &gt;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cancer_upregulated.txt</a:t>
            </a:r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ort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cancer_upregulated.txt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|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–c | sort –n | tail –n 10 &gt; cancer_top10_upregulated.txt</a:t>
            </a:r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  <a:p>
            <a:pPr lvl="1"/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rep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–f  cancer_top10_upregulated.txt 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genes.txt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&gt; cancer_up10_chroms.txt</a:t>
            </a:r>
          </a:p>
          <a:p>
            <a:pPr lvl="1"/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wk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‘{print $3}’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cancer_up_chroms.txt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| sort |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  <a:p>
            <a:pPr lvl="1"/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9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Ποιά γονίδια εμφανίζονται να υπο-εκφράζονται στον καρκίνο (έκφραση &lt; 0.5)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pPr lvl="1"/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2093513" y="1032329"/>
            <a:ext cx="4865250" cy="143660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b="1" dirty="0">
                <a:solidFill>
                  <a:srgbClr val="FF0000"/>
                </a:solidFill>
              </a:rPr>
              <a:t>g</a:t>
            </a:r>
            <a:r>
              <a:rPr lang="en-GB" b="1" dirty="0" err="1" smtClean="0">
                <a:solidFill>
                  <a:srgbClr val="FF0000"/>
                </a:solidFill>
              </a:rPr>
              <a:t>ene_identifier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GB" b="1" dirty="0" smtClean="0">
                <a:solidFill>
                  <a:srgbClr val="FF0000"/>
                </a:solidFill>
              </a:rPr>
              <a:t>Cancer</a:t>
            </a:r>
            <a:r>
              <a:rPr lang="en-US" b="1" dirty="0" smtClean="0">
                <a:solidFill>
                  <a:srgbClr val="FF0000"/>
                </a:solidFill>
              </a:rPr>
              <a:t>	Heart	</a:t>
            </a:r>
            <a:r>
              <a:rPr lang="en-GB" b="1" dirty="0">
                <a:solidFill>
                  <a:srgbClr val="FF0000"/>
                </a:solidFill>
              </a:rPr>
              <a:t>Diabetes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smtClean="0"/>
              <a:t>ENSG0001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2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1</a:t>
            </a:r>
            <a:r>
              <a:rPr lang="en-GB" dirty="0" smtClean="0"/>
              <a:t>		1</a:t>
            </a:r>
            <a:endParaRPr lang="en-US" dirty="0" smtClean="0"/>
          </a:p>
          <a:p>
            <a:pPr algn="just"/>
            <a:r>
              <a:rPr lang="en-US" dirty="0" smtClean="0"/>
              <a:t>ENSG0002</a:t>
            </a:r>
            <a:r>
              <a:rPr lang="en-US" dirty="0"/>
              <a:t>	</a:t>
            </a:r>
            <a:r>
              <a:rPr lang="en-US" dirty="0" smtClean="0"/>
              <a:t>	0.</a:t>
            </a:r>
            <a:r>
              <a:rPr lang="el-GR" dirty="0" smtClean="0"/>
              <a:t>8</a:t>
            </a:r>
            <a:r>
              <a:rPr lang="en-US" dirty="0" smtClean="0"/>
              <a:t>		</a:t>
            </a:r>
            <a:r>
              <a:rPr lang="el-GR" dirty="0" smtClean="0"/>
              <a:t>3</a:t>
            </a:r>
            <a:r>
              <a:rPr lang="en-GB" dirty="0" smtClean="0"/>
              <a:t>		4.5</a:t>
            </a:r>
            <a:endParaRPr lang="en-US" dirty="0" smtClean="0"/>
          </a:p>
          <a:p>
            <a:pPr algn="just"/>
            <a:r>
              <a:rPr lang="en-US" dirty="0" smtClean="0"/>
              <a:t>ENSG000</a:t>
            </a:r>
            <a:r>
              <a:rPr lang="el-GR" dirty="0" smtClean="0"/>
              <a:t>3</a:t>
            </a:r>
            <a:r>
              <a:rPr lang="en-US" dirty="0"/>
              <a:t>		</a:t>
            </a:r>
            <a:r>
              <a:rPr lang="en-US" dirty="0" smtClean="0"/>
              <a:t>1.</a:t>
            </a:r>
            <a:r>
              <a:rPr lang="el-GR" dirty="0" smtClean="0"/>
              <a:t>2</a:t>
            </a:r>
            <a:r>
              <a:rPr lang="en-US" dirty="0" smtClean="0"/>
              <a:t>		0.</a:t>
            </a:r>
            <a:r>
              <a:rPr lang="el-GR" dirty="0" smtClean="0"/>
              <a:t>1</a:t>
            </a:r>
            <a:r>
              <a:rPr lang="en-US" dirty="0"/>
              <a:t>	</a:t>
            </a:r>
            <a:r>
              <a:rPr lang="en-US" dirty="0" smtClean="0"/>
              <a:t>	1.5</a:t>
            </a:r>
            <a:endParaRPr lang="en-US" dirty="0"/>
          </a:p>
          <a:p>
            <a:pPr algn="just"/>
            <a:r>
              <a:rPr lang="en-US" dirty="0" smtClean="0"/>
              <a:t>……				…….		…….		…..</a:t>
            </a:r>
          </a:p>
        </p:txBody>
      </p:sp>
      <p:sp>
        <p:nvSpPr>
          <p:cNvPr id="3" name="Rectangle 2"/>
          <p:cNvSpPr/>
          <p:nvPr/>
        </p:nvSpPr>
        <p:spPr>
          <a:xfrm>
            <a:off x="3279222" y="668223"/>
            <a:ext cx="25207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</a:t>
            </a:r>
            <a:r>
              <a:rPr lang="en-US" dirty="0" smtClean="0"/>
              <a:t>ranscription3_joined.txt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8662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3933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Λύσεις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2861355"/>
            <a:ext cx="87865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10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Ποιά γονίδια εμφανίζονται να μην έχουν σημαντική μεταβολή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της έκφρασής τους (υπερ-έκφραση ή υπο-έκφραση) στον καρκίνο (0.5 &lt; μεταβολή έκφρασης &lt; 2)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lvl="1"/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‘{if ($2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&gt; 0.5 &amp;&amp; $2 &lt; 2) 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print $1}’ transcription3_joined.txt &gt;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cancer_not_regulated.txt</a:t>
            </a:r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  <a:p>
            <a:pPr lvl="1"/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Ποιά γονίδια εμφανίζονται να υπερ-εκφράζονται και στον καρκίνο και στον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διαβήτη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pPr lvl="1"/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‘{if ($2 &gt;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2 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&amp;&amp;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$4 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&lt; 2) print $1}’ transcription3_joined.txt &gt;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cancer_diabetes_upregulated.txt</a:t>
            </a: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2093513" y="1032329"/>
            <a:ext cx="4865250" cy="143660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b="1" dirty="0">
                <a:solidFill>
                  <a:srgbClr val="FF0000"/>
                </a:solidFill>
              </a:rPr>
              <a:t>g</a:t>
            </a:r>
            <a:r>
              <a:rPr lang="en-GB" b="1" dirty="0" err="1" smtClean="0">
                <a:solidFill>
                  <a:srgbClr val="FF0000"/>
                </a:solidFill>
              </a:rPr>
              <a:t>ene_identifier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GB" b="1" dirty="0" smtClean="0">
                <a:solidFill>
                  <a:srgbClr val="FF0000"/>
                </a:solidFill>
              </a:rPr>
              <a:t>Cancer</a:t>
            </a:r>
            <a:r>
              <a:rPr lang="en-US" b="1" dirty="0" smtClean="0">
                <a:solidFill>
                  <a:srgbClr val="FF0000"/>
                </a:solidFill>
              </a:rPr>
              <a:t>	Heart	</a:t>
            </a:r>
            <a:r>
              <a:rPr lang="en-GB" b="1" dirty="0">
                <a:solidFill>
                  <a:srgbClr val="FF0000"/>
                </a:solidFill>
              </a:rPr>
              <a:t>Diabetes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smtClean="0"/>
              <a:t>ENSG0001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2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1</a:t>
            </a:r>
            <a:r>
              <a:rPr lang="en-GB" dirty="0" smtClean="0"/>
              <a:t>		1</a:t>
            </a:r>
            <a:endParaRPr lang="en-US" dirty="0" smtClean="0"/>
          </a:p>
          <a:p>
            <a:pPr algn="just"/>
            <a:r>
              <a:rPr lang="en-US" dirty="0" smtClean="0"/>
              <a:t>ENSG0002</a:t>
            </a:r>
            <a:r>
              <a:rPr lang="en-US" dirty="0"/>
              <a:t>	</a:t>
            </a:r>
            <a:r>
              <a:rPr lang="en-US" dirty="0" smtClean="0"/>
              <a:t>	0.</a:t>
            </a:r>
            <a:r>
              <a:rPr lang="el-GR" dirty="0" smtClean="0"/>
              <a:t>8</a:t>
            </a:r>
            <a:r>
              <a:rPr lang="en-US" dirty="0" smtClean="0"/>
              <a:t>		</a:t>
            </a:r>
            <a:r>
              <a:rPr lang="el-GR" dirty="0" smtClean="0"/>
              <a:t>3</a:t>
            </a:r>
            <a:r>
              <a:rPr lang="en-GB" dirty="0" smtClean="0"/>
              <a:t>		4.5</a:t>
            </a:r>
            <a:endParaRPr lang="en-US" dirty="0" smtClean="0"/>
          </a:p>
          <a:p>
            <a:pPr algn="just"/>
            <a:r>
              <a:rPr lang="en-US" dirty="0" smtClean="0"/>
              <a:t>ENSG000</a:t>
            </a:r>
            <a:r>
              <a:rPr lang="el-GR" dirty="0" smtClean="0"/>
              <a:t>3</a:t>
            </a:r>
            <a:r>
              <a:rPr lang="en-US" dirty="0"/>
              <a:t>		</a:t>
            </a:r>
            <a:r>
              <a:rPr lang="en-US" dirty="0" smtClean="0"/>
              <a:t>1.</a:t>
            </a:r>
            <a:r>
              <a:rPr lang="el-GR" dirty="0" smtClean="0"/>
              <a:t>2</a:t>
            </a:r>
            <a:r>
              <a:rPr lang="en-US" dirty="0" smtClean="0"/>
              <a:t>		0.</a:t>
            </a:r>
            <a:r>
              <a:rPr lang="el-GR" dirty="0" smtClean="0"/>
              <a:t>1</a:t>
            </a:r>
            <a:r>
              <a:rPr lang="en-US" dirty="0"/>
              <a:t>	</a:t>
            </a:r>
            <a:r>
              <a:rPr lang="en-US" dirty="0" smtClean="0"/>
              <a:t>	1.5</a:t>
            </a:r>
            <a:endParaRPr lang="en-US" dirty="0"/>
          </a:p>
          <a:p>
            <a:pPr algn="just"/>
            <a:r>
              <a:rPr lang="en-US" dirty="0" smtClean="0"/>
              <a:t>……				…….		…….		…..</a:t>
            </a:r>
          </a:p>
        </p:txBody>
      </p:sp>
      <p:sp>
        <p:nvSpPr>
          <p:cNvPr id="3" name="Rectangle 2"/>
          <p:cNvSpPr/>
          <p:nvPr/>
        </p:nvSpPr>
        <p:spPr>
          <a:xfrm>
            <a:off x="3279222" y="668223"/>
            <a:ext cx="25207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</a:t>
            </a:r>
            <a:r>
              <a:rPr lang="en-US" dirty="0" smtClean="0"/>
              <a:t>ranscription3_joined.txt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8867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38752"/>
            <a:ext cx="8229600" cy="333933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Εντολ</a:t>
            </a:r>
            <a:r>
              <a:rPr lang="el-GR" sz="2800" dirty="0" smtClean="0">
                <a:latin typeface="Arial"/>
                <a:cs typeface="Arial"/>
              </a:rPr>
              <a:t>ές Διαχείρισης</a:t>
            </a:r>
            <a:endParaRPr lang="en-US"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890397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76883"/>
            <a:ext cx="8229600" cy="1143000"/>
          </a:xfrm>
        </p:spPr>
        <p:txBody>
          <a:bodyPr/>
          <a:lstStyle/>
          <a:p>
            <a:r>
              <a:rPr lang="el-GR" dirty="0" smtClean="0">
                <a:latin typeface="Arial"/>
                <a:cs typeface="Arial"/>
              </a:rPr>
              <a:t>Εγκατάσταση προγραμμάτων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21211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57673"/>
            <a:ext cx="7772400" cy="2967789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Arial"/>
                <a:cs typeface="Arial"/>
              </a:rPr>
              <a:t>Εισαγωγή στο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 smtClean="0">
                <a:latin typeface="Arial"/>
                <a:cs typeface="Arial"/>
              </a:rPr>
              <a:t>awk</a:t>
            </a:r>
            <a:endParaRPr lang="en-US" sz="2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551814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/>
                <a:cs typeface="Arial"/>
              </a:rPr>
              <a:t>Advanced Packaging Tool:</a:t>
            </a:r>
            <a:br>
              <a:rPr lang="en-US" dirty="0" smtClean="0">
                <a:latin typeface="Arial"/>
                <a:cs typeface="Arial"/>
              </a:rPr>
            </a:br>
            <a:r>
              <a:rPr lang="en-US" dirty="0" smtClean="0">
                <a:latin typeface="Arial"/>
                <a:cs typeface="Arial"/>
              </a:rPr>
              <a:t>Apt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746" y="1600200"/>
            <a:ext cx="8346054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Το </a:t>
            </a:r>
            <a:r>
              <a:rPr lang="en-GB" sz="1800" dirty="0" smtClean="0">
                <a:latin typeface="Arial"/>
                <a:cs typeface="Arial"/>
              </a:rPr>
              <a:t>Apt </a:t>
            </a:r>
            <a:r>
              <a:rPr lang="el-GR" sz="1800" dirty="0" smtClean="0">
                <a:latin typeface="Arial"/>
                <a:cs typeface="Arial"/>
              </a:rPr>
              <a:t>αυτοματοποιεί τη διαδικασία απόκτησης</a:t>
            </a:r>
            <a:r>
              <a:rPr lang="en-GB" sz="1800" dirty="0" smtClean="0">
                <a:latin typeface="Arial"/>
                <a:cs typeface="Arial"/>
              </a:rPr>
              <a:t>,</a:t>
            </a:r>
            <a:r>
              <a:rPr lang="el-GR" sz="1800" dirty="0" smtClean="0">
                <a:latin typeface="Arial"/>
                <a:cs typeface="Arial"/>
              </a:rPr>
              <a:t> εγκατάστασης</a:t>
            </a:r>
            <a:r>
              <a:rPr lang="en-GB" sz="1800" dirty="0" smtClean="0">
                <a:latin typeface="Arial"/>
                <a:cs typeface="Arial"/>
              </a:rPr>
              <a:t>, </a:t>
            </a:r>
            <a:r>
              <a:rPr lang="el-GR" sz="1800" dirty="0" smtClean="0">
                <a:latin typeface="Arial"/>
                <a:cs typeface="Arial"/>
              </a:rPr>
              <a:t>επικαιροποίησης και απεγκατάστασης πακέτων προγραμμάτων και βιβλιοθηκών για συστήματα </a:t>
            </a:r>
            <a:r>
              <a:rPr lang="en-GB" sz="1800" dirty="0" smtClean="0">
                <a:latin typeface="Arial"/>
                <a:cs typeface="Arial"/>
              </a:rPr>
              <a:t>Linux, </a:t>
            </a:r>
            <a:r>
              <a:rPr lang="el-GR" sz="1800" dirty="0" smtClean="0">
                <a:latin typeface="Arial"/>
                <a:cs typeface="Arial"/>
              </a:rPr>
              <a:t>που είναι διαθέσιμα από το </a:t>
            </a:r>
            <a:r>
              <a:rPr lang="en-GB" sz="1800" b="1" u="sng" dirty="0" err="1" smtClean="0">
                <a:latin typeface="Arial"/>
                <a:cs typeface="Arial"/>
              </a:rPr>
              <a:t>Debian</a:t>
            </a:r>
            <a:r>
              <a:rPr lang="en-GB" sz="1800" b="1" u="sng" dirty="0" smtClean="0">
                <a:latin typeface="Arial"/>
                <a:cs typeface="Arial"/>
              </a:rPr>
              <a:t> project</a:t>
            </a:r>
            <a:r>
              <a:rPr lang="en-GB" sz="1800" dirty="0" smtClean="0"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Επίσης αντιλαμβάνεται τις εξαρτήσεις ενός πακέτου προγραμμάτων/βιβλιοθηκών από άλλα πακέτα. Π.χ., για να εγκατασταθεί το πακέτο2 μπορεί να απαιτείται προηγούμενη εγκατάσταση του πακέτου1.</a:t>
            </a: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Η εγκατάσταση γίνεται με την εντολή (στο τερματικό)</a:t>
            </a:r>
            <a:r>
              <a:rPr lang="en-GB" sz="1800" dirty="0" smtClean="0">
                <a:latin typeface="Arial"/>
                <a:cs typeface="Arial"/>
              </a:rPr>
              <a:t>: 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udo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apt-get install packet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Η απεγκατάσταση γίνεται με την εντολή (στο τερματικό)</a:t>
            </a:r>
            <a:r>
              <a:rPr lang="en-GB" sz="1800" dirty="0" smtClean="0">
                <a:latin typeface="Arial"/>
                <a:cs typeface="Arial"/>
              </a:rPr>
              <a:t>: </a:t>
            </a:r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sudo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apt-get remove packet</a:t>
            </a:r>
          </a:p>
          <a:p>
            <a:pPr marL="0" indent="0">
              <a:buNone/>
            </a:pPr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Όπου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packet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το όνομα του συγκεκριμένου πακέτου που θέλουμε να εγκαταστήσουμε</a:t>
            </a:r>
            <a:r>
              <a:rPr lang="en-GB" sz="1800" dirty="0" smtClean="0">
                <a:latin typeface="Arial"/>
                <a:cs typeface="Arial"/>
              </a:rPr>
              <a:t>, </a:t>
            </a:r>
            <a:r>
              <a:rPr lang="el-GR" sz="1800" dirty="0" smtClean="0">
                <a:latin typeface="Arial"/>
                <a:cs typeface="Arial"/>
              </a:rPr>
              <a:t>ενώ χρησιμοποιούμε το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sudo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για να μπορέσουμε να κάνουμε την εγκατάσταση του πακέτου με δικαιώματα </a:t>
            </a:r>
            <a:r>
              <a:rPr lang="en-GB" sz="1800" u="sng" dirty="0" smtClean="0">
                <a:latin typeface="Arial"/>
                <a:cs typeface="Arial"/>
              </a:rPr>
              <a:t>administrator.</a:t>
            </a: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Περισσότερες πληροφορίες στο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smtClean="0">
                <a:latin typeface="Arial"/>
                <a:cs typeface="Arial"/>
                <a:hlinkClick r:id="rId2"/>
              </a:rPr>
              <a:t>https://help.ubuntu.com/community/AptGet/Howto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25236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Arial"/>
                <a:cs typeface="Arial"/>
              </a:rPr>
              <a:t>t</a:t>
            </a:r>
            <a:r>
              <a:rPr lang="en-GB" dirty="0" smtClean="0">
                <a:latin typeface="Arial"/>
                <a:cs typeface="Arial"/>
              </a:rPr>
              <a:t>ar: </a:t>
            </a:r>
            <a:r>
              <a:rPr lang="el-GR" dirty="0" smtClean="0">
                <a:latin typeface="Arial"/>
                <a:cs typeface="Arial"/>
              </a:rPr>
              <a:t>πακετάρισμα </a:t>
            </a:r>
            <a:r>
              <a:rPr lang="en-GB" dirty="0" smtClean="0">
                <a:latin typeface="Arial"/>
                <a:cs typeface="Arial"/>
              </a:rPr>
              <a:t/>
            </a:r>
            <a:br>
              <a:rPr lang="en-GB" dirty="0" smtClean="0">
                <a:latin typeface="Arial"/>
                <a:cs typeface="Arial"/>
              </a:rPr>
            </a:br>
            <a:r>
              <a:rPr lang="el-GR" dirty="0" smtClean="0">
                <a:latin typeface="Arial"/>
                <a:cs typeface="Arial"/>
              </a:rPr>
              <a:t>αρχείων</a:t>
            </a:r>
            <a:r>
              <a:rPr lang="en-GB" dirty="0">
                <a:latin typeface="Arial"/>
                <a:cs typeface="Arial"/>
              </a:rPr>
              <a:t>/</a:t>
            </a:r>
            <a:r>
              <a:rPr lang="el-GR" dirty="0" smtClean="0">
                <a:latin typeface="Arial"/>
                <a:cs typeface="Arial"/>
              </a:rPr>
              <a:t>καταλόγων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 την εντολή </a:t>
            </a:r>
            <a:r>
              <a:rPr lang="en-GB" sz="1800" dirty="0" smtClean="0">
                <a:latin typeface="Arial"/>
                <a:cs typeface="Arial"/>
              </a:rPr>
              <a:t>tar </a:t>
            </a:r>
            <a:r>
              <a:rPr lang="el-GR" sz="1800" dirty="0" smtClean="0">
                <a:latin typeface="Arial"/>
                <a:cs typeface="Arial"/>
              </a:rPr>
              <a:t>μπορούμε να πακετάρουμε πολλά αρχεία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και καταλόγους μέσα σε ένα αρχείο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που συνήθως του δίνουμε την κατάληξη </a:t>
            </a:r>
            <a:r>
              <a:rPr lang="en-GB" sz="1800" dirty="0" smtClean="0">
                <a:latin typeface="Arial"/>
                <a:cs typeface="Arial"/>
              </a:rPr>
              <a:t>.tar</a:t>
            </a:r>
            <a:r>
              <a:rPr lang="el-GR" sz="1800" dirty="0" smtClean="0">
                <a:latin typeface="Arial"/>
                <a:cs typeface="Arial"/>
              </a:rPr>
              <a:t>. Άρα, η μεταφορά γίνεται πιο εύκολη</a:t>
            </a:r>
            <a:r>
              <a:rPr lang="en-GB" sz="1800" dirty="0" smtClean="0">
                <a:latin typeface="Arial"/>
                <a:cs typeface="Arial"/>
              </a:rPr>
              <a:t>.</a:t>
            </a: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Π.χ. </a:t>
            </a:r>
            <a:r>
              <a:rPr lang="el-GR" sz="1800" dirty="0">
                <a:latin typeface="Arial"/>
                <a:cs typeface="Arial"/>
              </a:rPr>
              <a:t>γ</a:t>
            </a:r>
            <a:r>
              <a:rPr lang="el-GR" sz="1800" dirty="0" smtClean="0">
                <a:latin typeface="Arial"/>
                <a:cs typeface="Arial"/>
              </a:rPr>
              <a:t>ια την δημιουργία του πακέτου </a:t>
            </a:r>
            <a:r>
              <a:rPr lang="en-GB" sz="1800" dirty="0" smtClean="0">
                <a:latin typeface="Arial"/>
                <a:cs typeface="Arial"/>
              </a:rPr>
              <a:t>file123.tar </a:t>
            </a:r>
            <a:r>
              <a:rPr lang="el-GR" sz="1800" dirty="0" smtClean="0">
                <a:latin typeface="Arial"/>
                <a:cs typeface="Arial"/>
              </a:rPr>
              <a:t>που περιέχει μέσα του τρία αρχεία </a:t>
            </a:r>
            <a:r>
              <a:rPr lang="en-GB" sz="1800" dirty="0" smtClean="0">
                <a:latin typeface="Arial"/>
                <a:cs typeface="Arial"/>
              </a:rPr>
              <a:t>file1 file2 &amp; file3</a:t>
            </a:r>
            <a:r>
              <a:rPr lang="el-GR" sz="1800" dirty="0" smtClean="0">
                <a:latin typeface="Arial"/>
                <a:cs typeface="Arial"/>
              </a:rPr>
              <a:t>, χρησιμοποιούμε την εντολή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tar –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cvf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file123.tar file1 file2 file3</a:t>
            </a:r>
            <a:endParaRPr lang="en-US" sz="1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Για να ξεπακετάρουμε, εκτελούμε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ar –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xvf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file123.tar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–</a:t>
            </a:r>
            <a:r>
              <a:rPr lang="en-GB" sz="1800" dirty="0" smtClean="0">
                <a:latin typeface="Arial"/>
                <a:cs typeface="Arial"/>
              </a:rPr>
              <a:t>c </a:t>
            </a:r>
            <a:r>
              <a:rPr lang="el-GR" sz="1800" dirty="0" smtClean="0">
                <a:latin typeface="Arial"/>
                <a:cs typeface="Arial"/>
              </a:rPr>
              <a:t>σημαίνει </a:t>
            </a:r>
            <a:r>
              <a:rPr lang="en-GB" sz="1800" dirty="0" smtClean="0">
                <a:latin typeface="Arial"/>
                <a:cs typeface="Arial"/>
              </a:rPr>
              <a:t>create archive</a:t>
            </a:r>
          </a:p>
          <a:p>
            <a:r>
              <a:rPr lang="el-GR" sz="1800" dirty="0" smtClean="0">
                <a:latin typeface="Arial"/>
                <a:cs typeface="Arial"/>
              </a:rPr>
              <a:t>–</a:t>
            </a:r>
            <a:r>
              <a:rPr lang="en-GB" sz="1800" dirty="0" smtClean="0">
                <a:latin typeface="Arial"/>
                <a:cs typeface="Arial"/>
              </a:rPr>
              <a:t>x </a:t>
            </a:r>
            <a:r>
              <a:rPr lang="el-GR" sz="1800" dirty="0" smtClean="0">
                <a:latin typeface="Arial"/>
                <a:cs typeface="Arial"/>
              </a:rPr>
              <a:t>σημαίνει</a:t>
            </a:r>
            <a:r>
              <a:rPr lang="en-GB" sz="1800" dirty="0" smtClean="0">
                <a:latin typeface="Arial"/>
                <a:cs typeface="Arial"/>
              </a:rPr>
              <a:t> extract</a:t>
            </a:r>
            <a:r>
              <a:rPr lang="el-GR" sz="1800" dirty="0" smtClean="0">
                <a:latin typeface="Arial"/>
                <a:cs typeface="Arial"/>
              </a:rPr>
              <a:t> </a:t>
            </a:r>
            <a:r>
              <a:rPr lang="en-GB" sz="1800" dirty="0" smtClean="0">
                <a:latin typeface="Arial"/>
                <a:cs typeface="Arial"/>
              </a:rPr>
              <a:t>from archive</a:t>
            </a:r>
          </a:p>
          <a:p>
            <a:r>
              <a:rPr lang="en-GB" sz="1800" dirty="0" smtClean="0">
                <a:latin typeface="Arial"/>
                <a:cs typeface="Arial"/>
              </a:rPr>
              <a:t>-v </a:t>
            </a:r>
            <a:r>
              <a:rPr lang="el-GR" sz="1800" dirty="0" smtClean="0">
                <a:latin typeface="Arial"/>
                <a:cs typeface="Arial"/>
              </a:rPr>
              <a:t>σημαίνει </a:t>
            </a:r>
            <a:r>
              <a:rPr lang="en-GB" sz="1800" dirty="0" smtClean="0">
                <a:latin typeface="Arial"/>
                <a:cs typeface="Arial"/>
              </a:rPr>
              <a:t>verbose, </a:t>
            </a:r>
            <a:r>
              <a:rPr lang="el-GR" sz="1800" dirty="0" smtClean="0">
                <a:latin typeface="Arial"/>
                <a:cs typeface="Arial"/>
              </a:rPr>
              <a:t>δηλαδή εμφανίζονται στο </a:t>
            </a:r>
            <a:r>
              <a:rPr lang="en-GB" sz="1800" dirty="0" smtClean="0">
                <a:latin typeface="Arial"/>
                <a:cs typeface="Arial"/>
              </a:rPr>
              <a:t>terminal</a:t>
            </a:r>
            <a:r>
              <a:rPr lang="el-GR" sz="1800" dirty="0" smtClean="0">
                <a:latin typeface="Arial"/>
                <a:cs typeface="Arial"/>
              </a:rPr>
              <a:t> τα αρχεία και κατάλογοι που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ξε/πακετάρονται.</a:t>
            </a:r>
          </a:p>
          <a:p>
            <a:r>
              <a:rPr lang="en-GB" sz="1800" dirty="0" smtClean="0">
                <a:latin typeface="Arial"/>
                <a:cs typeface="Arial"/>
              </a:rPr>
              <a:t>-f </a:t>
            </a:r>
            <a:r>
              <a:rPr lang="el-GR" sz="1800" dirty="0" smtClean="0">
                <a:latin typeface="Arial"/>
                <a:cs typeface="Arial"/>
              </a:rPr>
              <a:t>σημαίνει δημιουργία ή ξεπακετάρισμα του </a:t>
            </a:r>
            <a:r>
              <a:rPr lang="en-GB" sz="1800" dirty="0" smtClean="0">
                <a:latin typeface="Arial"/>
                <a:cs typeface="Arial"/>
              </a:rPr>
              <a:t>archive </a:t>
            </a:r>
            <a:r>
              <a:rPr lang="el-GR" sz="1800" dirty="0" smtClean="0">
                <a:latin typeface="Arial"/>
                <a:cs typeface="Arial"/>
              </a:rPr>
              <a:t>από το αρχείο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που ορίζουμε.</a:t>
            </a:r>
          </a:p>
          <a:p>
            <a:r>
              <a:rPr lang="en-GB" sz="1800" dirty="0" smtClean="0">
                <a:latin typeface="Arial"/>
                <a:cs typeface="Arial"/>
              </a:rPr>
              <a:t>-z </a:t>
            </a:r>
            <a:r>
              <a:rPr lang="el-GR" sz="1800" dirty="0" smtClean="0">
                <a:latin typeface="Arial"/>
                <a:cs typeface="Arial"/>
              </a:rPr>
              <a:t>χρησιμοποιείται μόνο όταν πακετάρουμε (μαζί με το </a:t>
            </a:r>
            <a:r>
              <a:rPr lang="en-GB" sz="1800" dirty="0" smtClean="0">
                <a:latin typeface="Arial"/>
                <a:cs typeface="Arial"/>
              </a:rPr>
              <a:t>-c</a:t>
            </a:r>
            <a:r>
              <a:rPr lang="el-GR" sz="1800" dirty="0" smtClean="0">
                <a:latin typeface="Arial"/>
                <a:cs typeface="Arial"/>
              </a:rPr>
              <a:t>) και ταυτόχρονα θέλουμε να συμπιέσουμε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το πακέτο με το πρόγραμμα </a:t>
            </a:r>
            <a:r>
              <a:rPr lang="en-GB" sz="1800" dirty="0" err="1" smtClean="0">
                <a:latin typeface="Arial"/>
                <a:cs typeface="Arial"/>
              </a:rPr>
              <a:t>gzip</a:t>
            </a:r>
            <a:r>
              <a:rPr lang="el-GR" sz="1800" dirty="0" smtClean="0">
                <a:latin typeface="Arial"/>
                <a:cs typeface="Arial"/>
              </a:rPr>
              <a:t>.</a:t>
            </a:r>
            <a:endParaRPr lang="en-GB" sz="1800" dirty="0" smtClean="0">
              <a:latin typeface="Arial"/>
              <a:cs typeface="Arial"/>
            </a:endParaRPr>
          </a:p>
          <a:p>
            <a:endParaRPr lang="en-US" sz="1800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44513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>
                <a:latin typeface="Arial"/>
                <a:cs typeface="Arial"/>
              </a:rPr>
              <a:t>gzip</a:t>
            </a:r>
            <a:r>
              <a:rPr lang="en-GB" dirty="0" smtClean="0">
                <a:latin typeface="Arial"/>
                <a:cs typeface="Arial"/>
              </a:rPr>
              <a:t>: </a:t>
            </a:r>
            <a:r>
              <a:rPr lang="el-GR" dirty="0" smtClean="0">
                <a:latin typeface="Arial"/>
                <a:cs typeface="Arial"/>
              </a:rPr>
              <a:t>συμπίεση </a:t>
            </a:r>
            <a:r>
              <a:rPr lang="en-GB" dirty="0" smtClean="0">
                <a:latin typeface="Arial"/>
                <a:cs typeface="Arial"/>
              </a:rPr>
              <a:t/>
            </a:r>
            <a:br>
              <a:rPr lang="en-GB" dirty="0" smtClean="0">
                <a:latin typeface="Arial"/>
                <a:cs typeface="Arial"/>
              </a:rPr>
            </a:br>
            <a:r>
              <a:rPr lang="el-GR" dirty="0" smtClean="0">
                <a:latin typeface="Arial"/>
                <a:cs typeface="Arial"/>
              </a:rPr>
              <a:t>αρχείων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 το πρόγραμμα </a:t>
            </a:r>
            <a:r>
              <a:rPr lang="en-GB" sz="1800" dirty="0" err="1" smtClean="0">
                <a:latin typeface="Arial"/>
                <a:cs typeface="Arial"/>
              </a:rPr>
              <a:t>gzip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μπορούμε να συμπιέσουμε ένα αρχείο, όπως με το </a:t>
            </a:r>
            <a:r>
              <a:rPr lang="en-GB" sz="1800" dirty="0" smtClean="0">
                <a:latin typeface="Arial"/>
                <a:cs typeface="Arial"/>
              </a:rPr>
              <a:t>zip </a:t>
            </a:r>
            <a:r>
              <a:rPr lang="el-GR" sz="1800" dirty="0" smtClean="0">
                <a:latin typeface="Arial"/>
                <a:cs typeface="Arial"/>
              </a:rPr>
              <a:t>στα </a:t>
            </a:r>
            <a:r>
              <a:rPr lang="en-GB" sz="1800" dirty="0" smtClean="0">
                <a:latin typeface="Arial"/>
                <a:cs typeface="Arial"/>
              </a:rPr>
              <a:t>windows. </a:t>
            </a:r>
            <a:r>
              <a:rPr lang="el-GR" sz="1800" dirty="0" smtClean="0">
                <a:latin typeface="Arial"/>
                <a:cs typeface="Arial"/>
              </a:rPr>
              <a:t>Άρα, η μεταφορά του συμπιεσμένου αρχείου μέσω διαδικτύου γίνεται πιο εύκολη</a:t>
            </a:r>
            <a:r>
              <a:rPr lang="en-GB" sz="1800" dirty="0" smtClean="0">
                <a:latin typeface="Arial"/>
                <a:cs typeface="Arial"/>
              </a:rPr>
              <a:t>.</a:t>
            </a: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Π.χ. </a:t>
            </a:r>
            <a:r>
              <a:rPr lang="el-GR" sz="1800" dirty="0">
                <a:latin typeface="Arial"/>
                <a:cs typeface="Arial"/>
              </a:rPr>
              <a:t>γ</a:t>
            </a:r>
            <a:r>
              <a:rPr lang="el-GR" sz="1800" dirty="0" smtClean="0">
                <a:latin typeface="Arial"/>
                <a:cs typeface="Arial"/>
              </a:rPr>
              <a:t>ια την συμπίεση ενός αρχείου </a:t>
            </a:r>
            <a:r>
              <a:rPr lang="en-GB" sz="1800" dirty="0" smtClean="0">
                <a:latin typeface="Arial"/>
                <a:cs typeface="Arial"/>
              </a:rPr>
              <a:t>file1</a:t>
            </a:r>
            <a:r>
              <a:rPr lang="el-GR" sz="1800" dirty="0" smtClean="0">
                <a:latin typeface="Arial"/>
                <a:cs typeface="Arial"/>
              </a:rPr>
              <a:t>, χρησιμοποιούμε την εντολή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gzip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file1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Πλέον το </a:t>
            </a:r>
            <a:r>
              <a:rPr lang="en-GB" sz="1800" dirty="0" smtClean="0">
                <a:latin typeface="Arial"/>
                <a:cs typeface="Arial"/>
              </a:rPr>
              <a:t>file1 </a:t>
            </a:r>
            <a:r>
              <a:rPr lang="el-GR" sz="1800" dirty="0" smtClean="0">
                <a:latin typeface="Arial"/>
                <a:cs typeface="Arial"/>
              </a:rPr>
              <a:t>είναι συμπιεσμένο και εμφανίζεται ως </a:t>
            </a:r>
            <a:r>
              <a:rPr lang="en-GB" sz="1800" dirty="0" smtClean="0">
                <a:latin typeface="Arial"/>
                <a:cs typeface="Arial"/>
              </a:rPr>
              <a:t>file1.gz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Η κατάληξη </a:t>
            </a:r>
            <a:r>
              <a:rPr lang="en-GB" sz="1800" dirty="0" smtClean="0">
                <a:latin typeface="Arial"/>
                <a:cs typeface="Arial"/>
              </a:rPr>
              <a:t>.</a:t>
            </a:r>
            <a:r>
              <a:rPr lang="en-GB" sz="1800" dirty="0" err="1" smtClean="0">
                <a:latin typeface="Arial"/>
                <a:cs typeface="Arial"/>
              </a:rPr>
              <a:t>gz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σημαίνει ότι το αρχείο έχει συμπιεστεί με το πρόγραμμα </a:t>
            </a:r>
            <a:r>
              <a:rPr lang="en-GB" sz="1800" dirty="0" err="1" smtClean="0">
                <a:latin typeface="Arial"/>
                <a:cs typeface="Arial"/>
              </a:rPr>
              <a:t>gzip</a:t>
            </a:r>
            <a:endParaRPr lang="en-US" sz="1800" dirty="0" smtClean="0"/>
          </a:p>
          <a:p>
            <a:pPr marL="0" indent="0">
              <a:buNone/>
            </a:pPr>
            <a:endParaRPr lang="en-US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Για να αποσυμπιέσουμε το αρχείο, εκτελούμε</a:t>
            </a:r>
            <a:r>
              <a:rPr lang="en-GB" sz="1800" dirty="0" smtClean="0">
                <a:latin typeface="Arial"/>
                <a:cs typeface="Arial"/>
              </a:rPr>
              <a:t>:</a:t>
            </a: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unzip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file1.gz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Και πλεόν το αρχείο εμφανίζεται ως </a:t>
            </a:r>
            <a:r>
              <a:rPr lang="en-GB" sz="1800" dirty="0" smtClean="0">
                <a:latin typeface="Arial"/>
                <a:cs typeface="Arial"/>
              </a:rPr>
              <a:t>file1</a:t>
            </a:r>
            <a:r>
              <a:rPr lang="el-GR" sz="1800" dirty="0" smtClean="0"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Μπορούμε να συμπιέσουμε και ένα </a:t>
            </a:r>
            <a:r>
              <a:rPr lang="en-GB" sz="1800" dirty="0" smtClean="0">
                <a:latin typeface="Arial"/>
                <a:cs typeface="Arial"/>
              </a:rPr>
              <a:t>.tar </a:t>
            </a:r>
            <a:r>
              <a:rPr lang="el-GR" sz="1800" dirty="0" smtClean="0">
                <a:latin typeface="Arial"/>
                <a:cs typeface="Arial"/>
              </a:rPr>
              <a:t>πακέτο αρχείων, οπότε αυτά θα εμφανίζονται πλέον ως </a:t>
            </a:r>
            <a:r>
              <a:rPr lang="en-GB" sz="1800" dirty="0" smtClean="0">
                <a:latin typeface="Arial"/>
                <a:cs typeface="Arial"/>
              </a:rPr>
              <a:t>.</a:t>
            </a:r>
            <a:r>
              <a:rPr lang="en-GB" sz="1800" dirty="0" err="1" smtClean="0">
                <a:latin typeface="Arial"/>
                <a:cs typeface="Arial"/>
              </a:rPr>
              <a:t>tar.gz</a:t>
            </a:r>
            <a:endParaRPr lang="en-US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961093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5714"/>
          </a:xfrm>
        </p:spPr>
        <p:txBody>
          <a:bodyPr>
            <a:normAutofit/>
          </a:bodyPr>
          <a:lstStyle/>
          <a:p>
            <a:r>
              <a:rPr lang="el-GR" sz="3200" dirty="0" smtClean="0">
                <a:latin typeface="Arial"/>
                <a:cs typeface="Arial"/>
              </a:rPr>
              <a:t>Τι είναι ο </a:t>
            </a:r>
            <a:r>
              <a:rPr lang="en-GB" sz="3200" dirty="0" smtClean="0">
                <a:latin typeface="Arial"/>
                <a:cs typeface="Arial"/>
              </a:rPr>
              <a:t>compiler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0353"/>
            <a:ext cx="8229600" cy="32528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600" dirty="0" smtClean="0">
                <a:latin typeface="Arial"/>
                <a:cs typeface="Arial"/>
              </a:rPr>
              <a:t>Στις γλώσσες προγραμματισμού (π.χ. </a:t>
            </a:r>
            <a:r>
              <a:rPr lang="en-GB" sz="1600" dirty="0" smtClean="0">
                <a:latin typeface="Arial"/>
                <a:cs typeface="Arial"/>
              </a:rPr>
              <a:t>C</a:t>
            </a:r>
            <a:r>
              <a:rPr lang="el-GR" sz="1600" dirty="0" smtClean="0">
                <a:latin typeface="Arial"/>
                <a:cs typeface="Arial"/>
              </a:rPr>
              <a:t>), ο κώδικας (</a:t>
            </a:r>
            <a:r>
              <a:rPr lang="en-GB" sz="1600" dirty="0" smtClean="0">
                <a:latin typeface="Arial"/>
                <a:cs typeface="Arial"/>
              </a:rPr>
              <a:t>source code</a:t>
            </a:r>
            <a:r>
              <a:rPr lang="el-GR" sz="1600" dirty="0" smtClean="0">
                <a:latin typeface="Arial"/>
                <a:cs typeface="Arial"/>
              </a:rPr>
              <a:t>) που γράφουμε είναι κατανοητός από τους ανθρώπους, όχι όμως και από τον υπολογιστή. Επομένως, ο κώδικας αυτός πρέπει να μεταγλωτιστεί σε γλώσσα μηχανής</a:t>
            </a:r>
            <a:r>
              <a:rPr lang="en-GB" sz="1600" dirty="0" smtClean="0">
                <a:latin typeface="Arial"/>
                <a:cs typeface="Arial"/>
              </a:rPr>
              <a:t> (machine code)</a:t>
            </a:r>
            <a:r>
              <a:rPr lang="el-GR" sz="1600" dirty="0" smtClean="0">
                <a:latin typeface="Arial"/>
                <a:cs typeface="Arial"/>
              </a:rPr>
              <a:t>, την οποία καταλαβαίνει ο συγκεκριμένος υπολογιστής και λειτουργικό σύστημα. Την δουλειά αυτή την κάνει ο </a:t>
            </a:r>
            <a:r>
              <a:rPr lang="en-GB" sz="1600" dirty="0" smtClean="0">
                <a:latin typeface="Arial"/>
                <a:cs typeface="Arial"/>
              </a:rPr>
              <a:t>compiler.</a:t>
            </a:r>
          </a:p>
          <a:p>
            <a:pPr marL="0" indent="0">
              <a:buNone/>
            </a:pPr>
            <a:endParaRPr lang="en-GB" sz="16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600" dirty="0" smtClean="0">
                <a:latin typeface="Arial"/>
                <a:cs typeface="Arial"/>
              </a:rPr>
              <a:t>Αν μεταγλωτίσουμε τον κώδικα για ένα συγκεκριμένο υπολογιστή και λειτουργικό σύστημα, μπορεί να μην είναι δυνατόν να χρησιμοποιήσουμε αυτό τον μεταγλωτισμένο κώδικα για ένα άλλο τύπο υπολογιστή ή άλλο λειτουργικό σύστημα. Επομένως, η συνήθης πρακτική είναι να κάνουμε διαθέσιμο τον κώδικα</a:t>
            </a:r>
            <a:r>
              <a:rPr lang="en-GB" sz="1600" dirty="0" smtClean="0">
                <a:latin typeface="Arial"/>
                <a:cs typeface="Arial"/>
              </a:rPr>
              <a:t> (source code)</a:t>
            </a:r>
            <a:r>
              <a:rPr lang="el-GR" sz="1600" dirty="0" smtClean="0">
                <a:latin typeface="Arial"/>
                <a:cs typeface="Arial"/>
              </a:rPr>
              <a:t> και στη συνέχεια ο καθένας να τον μεταγλωτίζει σε γλώσσα μηχανής </a:t>
            </a:r>
            <a:r>
              <a:rPr lang="en-GB" sz="1600" dirty="0" smtClean="0">
                <a:latin typeface="Arial"/>
                <a:cs typeface="Arial"/>
              </a:rPr>
              <a:t>(machine code) </a:t>
            </a:r>
            <a:r>
              <a:rPr lang="el-GR" sz="1600" dirty="0" smtClean="0">
                <a:latin typeface="Arial"/>
                <a:cs typeface="Arial"/>
              </a:rPr>
              <a:t> στον δικό του υπολογιστή και λειτουργικό σύστημα, με τον</a:t>
            </a:r>
            <a:r>
              <a:rPr lang="el-GR" sz="1600" dirty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κατάλληλο </a:t>
            </a:r>
            <a:r>
              <a:rPr lang="en-GB" sz="1600" dirty="0" smtClean="0">
                <a:latin typeface="Arial"/>
                <a:cs typeface="Arial"/>
              </a:rPr>
              <a:t>compiler.</a:t>
            </a:r>
            <a:endParaRPr lang="en-US" sz="16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33368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latin typeface="Arial"/>
                <a:cs typeface="Arial"/>
              </a:rPr>
              <a:t>Εγκατάσταση προγράμματος με το </a:t>
            </a:r>
            <a:r>
              <a:rPr lang="en-GB" dirty="0" smtClean="0">
                <a:latin typeface="Arial"/>
                <a:cs typeface="Arial"/>
              </a:rPr>
              <a:t>configure &amp; make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Συνήθως όταν κατευάζουμε ένα πρόγραμμα (από το δίκτυο) που θέλουμε να το εγκαταστήσουμε στο σύστημα, αυτό είναι συμπιεσμένο στη μορφή</a:t>
            </a:r>
            <a:r>
              <a:rPr lang="en-GB" sz="1800" dirty="0" smtClean="0">
                <a:latin typeface="Arial"/>
                <a:cs typeface="Arial"/>
              </a:rPr>
              <a:t>: </a:t>
            </a:r>
            <a:r>
              <a:rPr lang="en-US" sz="1800" dirty="0" smtClean="0">
                <a:latin typeface="Arial"/>
                <a:cs typeface="Arial"/>
              </a:rPr>
              <a:t>t</a:t>
            </a:r>
            <a:r>
              <a:rPr lang="en-GB" sz="1800" dirty="0" err="1" smtClean="0">
                <a:latin typeface="Arial"/>
                <a:cs typeface="Arial"/>
              </a:rPr>
              <a:t>ar.gz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Επομένως πρέπει πρώτα να το αποσυμπιέσουμε.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Στη συνέχεια, μέσα στον κατάλογο που δημιουργείται υπάρχει ένα αρχείο </a:t>
            </a:r>
            <a:r>
              <a:rPr lang="en-GB" sz="1800" dirty="0" smtClean="0">
                <a:latin typeface="Arial"/>
                <a:cs typeface="Arial"/>
              </a:rPr>
              <a:t>README </a:t>
            </a:r>
            <a:r>
              <a:rPr lang="el-GR" sz="1800" dirty="0" smtClean="0">
                <a:latin typeface="Arial"/>
                <a:cs typeface="Arial"/>
              </a:rPr>
              <a:t>ή </a:t>
            </a:r>
            <a:r>
              <a:rPr lang="en-GB" sz="1800" dirty="0" smtClean="0">
                <a:latin typeface="Arial"/>
                <a:cs typeface="Arial"/>
              </a:rPr>
              <a:t>INSTALL </a:t>
            </a:r>
            <a:r>
              <a:rPr lang="el-GR" sz="1800" dirty="0" smtClean="0">
                <a:latin typeface="Arial"/>
                <a:cs typeface="Arial"/>
              </a:rPr>
              <a:t>που εξηγεί ποιά βήματα πρέπει να ακολουθήσουμε για να εγκαταστήσουμε το πρόγραμμα.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Συνήθως πρέπει πρώτα να εκτελέσουμε το </a:t>
            </a:r>
            <a:r>
              <a:rPr lang="en-GB" sz="1800" dirty="0" smtClean="0">
                <a:latin typeface="Arial"/>
                <a:cs typeface="Arial"/>
              </a:rPr>
              <a:t>script</a:t>
            </a:r>
            <a:r>
              <a:rPr lang="el-GR" sz="1800" dirty="0" smtClean="0">
                <a:latin typeface="Arial"/>
                <a:cs typeface="Arial"/>
              </a:rPr>
              <a:t> που ονομάζεται </a:t>
            </a:r>
            <a:r>
              <a:rPr lang="en-GB" sz="1800" dirty="0" smtClean="0">
                <a:latin typeface="Arial"/>
                <a:cs typeface="Arial"/>
              </a:rPr>
              <a:t>configure </a:t>
            </a:r>
            <a:r>
              <a:rPr lang="el-GR" sz="1800" dirty="0" smtClean="0">
                <a:latin typeface="Arial"/>
                <a:cs typeface="Arial"/>
              </a:rPr>
              <a:t>με την παρακάτω εντολή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./configure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Μετά εκτελούμε την εντολή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make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Και μετά εκτελούμε την εντολή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ake install</a:t>
            </a:r>
            <a:endParaRPr lang="en-US" sz="1800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5811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5714"/>
          </a:xfrm>
        </p:spPr>
        <p:txBody>
          <a:bodyPr>
            <a:normAutofit/>
          </a:bodyPr>
          <a:lstStyle/>
          <a:p>
            <a:r>
              <a:rPr lang="el-GR" sz="3200" dirty="0" smtClean="0">
                <a:latin typeface="Arial"/>
                <a:cs typeface="Arial"/>
              </a:rPr>
              <a:t>Τί κάνει το </a:t>
            </a:r>
            <a:r>
              <a:rPr lang="en-GB" sz="3200" dirty="0" smtClean="0">
                <a:latin typeface="Arial"/>
                <a:cs typeface="Arial"/>
              </a:rPr>
              <a:t>configure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0353"/>
            <a:ext cx="8229600" cy="48965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600" dirty="0" smtClean="0">
                <a:latin typeface="Arial"/>
                <a:cs typeface="Arial"/>
              </a:rPr>
              <a:t>Συνήθως, πρώτα εκτελούμε το </a:t>
            </a:r>
            <a:r>
              <a:rPr lang="en-GB" sz="1600" dirty="0" smtClean="0">
                <a:latin typeface="Arial"/>
                <a:cs typeface="Arial"/>
              </a:rPr>
              <a:t>script</a:t>
            </a:r>
            <a:r>
              <a:rPr lang="el-GR" sz="1600" dirty="0" smtClean="0">
                <a:latin typeface="Arial"/>
                <a:cs typeface="Arial"/>
              </a:rPr>
              <a:t> που ονομάζεται </a:t>
            </a:r>
            <a:r>
              <a:rPr lang="en-GB" sz="1600" dirty="0" smtClean="0">
                <a:latin typeface="Arial"/>
                <a:cs typeface="Arial"/>
              </a:rPr>
              <a:t>configure </a:t>
            </a:r>
            <a:r>
              <a:rPr lang="el-GR" sz="1600" dirty="0" smtClean="0">
                <a:latin typeface="Arial"/>
                <a:cs typeface="Arial"/>
              </a:rPr>
              <a:t>με την παρακάτω εντολή</a:t>
            </a:r>
            <a:r>
              <a:rPr lang="el-GR" sz="1600" dirty="0">
                <a:latin typeface="Arial"/>
                <a:cs typeface="Arial"/>
              </a:rPr>
              <a:t> </a:t>
            </a:r>
            <a:r>
              <a:rPr lang="en-GB" sz="1600" dirty="0" smtClean="0">
                <a:latin typeface="Arial"/>
                <a:cs typeface="Arial"/>
              </a:rPr>
              <a:t>: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./configure</a:t>
            </a:r>
          </a:p>
          <a:p>
            <a:pPr marL="0" indent="0">
              <a:buNone/>
            </a:pP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600" dirty="0" smtClean="0">
                <a:latin typeface="Arial"/>
                <a:cs typeface="Arial"/>
              </a:rPr>
              <a:t>Το </a:t>
            </a:r>
            <a:r>
              <a:rPr lang="en-GB" sz="1600" dirty="0" smtClean="0">
                <a:latin typeface="Arial"/>
                <a:cs typeface="Arial"/>
              </a:rPr>
              <a:t>script </a:t>
            </a:r>
            <a:r>
              <a:rPr lang="el-GR" sz="1600" dirty="0" smtClean="0">
                <a:latin typeface="Arial"/>
                <a:cs typeface="Arial"/>
              </a:rPr>
              <a:t>αυτό παίρνει πληροφορίες για</a:t>
            </a:r>
            <a:r>
              <a:rPr lang="en-GB" sz="1600" dirty="0" smtClean="0">
                <a:latin typeface="Arial"/>
                <a:cs typeface="Arial"/>
              </a:rPr>
              <a:t>:</a:t>
            </a:r>
          </a:p>
          <a:p>
            <a:r>
              <a:rPr lang="el-GR" sz="1600" dirty="0" smtClean="0">
                <a:latin typeface="Arial"/>
                <a:cs typeface="Arial"/>
              </a:rPr>
              <a:t>κάποιες βασικές παραμέτρους του συγκεκριμένου λειτουργικού συστήματος που έχουμε στον υπολογιστή μας</a:t>
            </a:r>
            <a:r>
              <a:rPr lang="en-GB" sz="1600" dirty="0" smtClean="0">
                <a:latin typeface="Arial"/>
                <a:cs typeface="Arial"/>
              </a:rPr>
              <a:t>, </a:t>
            </a:r>
          </a:p>
          <a:p>
            <a:r>
              <a:rPr lang="el-GR" sz="1600" dirty="0" smtClean="0">
                <a:latin typeface="Arial"/>
                <a:cs typeface="Arial"/>
              </a:rPr>
              <a:t>του λογαριασμού μας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και </a:t>
            </a:r>
            <a:endParaRPr lang="en-GB" sz="1600" dirty="0" smtClean="0">
              <a:latin typeface="Arial"/>
              <a:cs typeface="Arial"/>
            </a:endParaRPr>
          </a:p>
          <a:p>
            <a:r>
              <a:rPr lang="el-GR" sz="1600" dirty="0" smtClean="0">
                <a:latin typeface="Arial"/>
                <a:cs typeface="Arial"/>
              </a:rPr>
              <a:t>επίσης κοιτάει αν είναι εγκατεστημένα κάποια άλλα πακέτα που μπορεί να απαιτούνται. </a:t>
            </a:r>
            <a:endParaRPr lang="en-GB" sz="16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16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600" dirty="0" smtClean="0">
                <a:latin typeface="Arial"/>
                <a:cs typeface="Arial"/>
              </a:rPr>
              <a:t>Αν τα απαιτούμενα πακέτα δεν υπάρχουν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στο σύστημα, το </a:t>
            </a:r>
            <a:r>
              <a:rPr lang="en-GB" sz="1600" dirty="0" smtClean="0">
                <a:latin typeface="Arial"/>
                <a:cs typeface="Arial"/>
              </a:rPr>
              <a:t>configure </a:t>
            </a:r>
            <a:r>
              <a:rPr lang="el-GR" sz="1600" dirty="0" smtClean="0">
                <a:latin typeface="Arial"/>
                <a:cs typeface="Arial"/>
              </a:rPr>
              <a:t>τερματίζει και μας ενημερώνει για το τί λείπει. </a:t>
            </a:r>
          </a:p>
          <a:p>
            <a:pPr marL="0" indent="0">
              <a:buNone/>
            </a:pPr>
            <a:endParaRPr lang="el-GR" sz="16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600" dirty="0" smtClean="0">
                <a:latin typeface="Arial"/>
                <a:cs typeface="Arial"/>
              </a:rPr>
              <a:t>Αν τα απαιτούμενα πακέτα υπάρχουν, τότε με βάση όλες τις παραπάνω πληροφορίες που μάζεψε,  αλλά και τις οδηγίες που υπάρχουν σε ένα αρχείο που ονομάζεται </a:t>
            </a:r>
            <a:r>
              <a:rPr lang="en-GB" sz="1600" dirty="0" err="1" smtClean="0">
                <a:latin typeface="Arial"/>
                <a:cs typeface="Arial"/>
              </a:rPr>
              <a:t>makefile.in</a:t>
            </a:r>
            <a:r>
              <a:rPr lang="el-GR" sz="1600" dirty="0" smtClean="0">
                <a:latin typeface="Arial"/>
                <a:cs typeface="Arial"/>
              </a:rPr>
              <a:t> ετοιμάζει ένα νέο αρχείο που ονομάζεται </a:t>
            </a:r>
            <a:r>
              <a:rPr lang="en-GB" sz="1600" dirty="0" err="1" smtClean="0">
                <a:latin typeface="Arial"/>
                <a:cs typeface="Arial"/>
              </a:rPr>
              <a:t>makefile</a:t>
            </a:r>
            <a:r>
              <a:rPr lang="el-GR" sz="1600" dirty="0" smtClean="0">
                <a:latin typeface="Arial"/>
                <a:cs typeface="Arial"/>
              </a:rPr>
              <a:t>. Αυτό το αρχείο που μόλις δημιούργησε περιέχει τώρα τις πλήρεις οδηγίες για την δημιουργία του προγράμματος.</a:t>
            </a:r>
          </a:p>
        </p:txBody>
      </p:sp>
    </p:spTree>
    <p:extLst>
      <p:ext uri="{BB962C8B-B14F-4D97-AF65-F5344CB8AC3E}">
        <p14:creationId xmlns:p14="http://schemas.microsoft.com/office/powerpoint/2010/main" val="29100301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5714"/>
          </a:xfrm>
        </p:spPr>
        <p:txBody>
          <a:bodyPr>
            <a:normAutofit/>
          </a:bodyPr>
          <a:lstStyle/>
          <a:p>
            <a:r>
              <a:rPr lang="el-GR" sz="3200" dirty="0" smtClean="0">
                <a:latin typeface="Arial"/>
                <a:cs typeface="Arial"/>
              </a:rPr>
              <a:t>Εγκατάσταση προγράμματος με το </a:t>
            </a:r>
            <a:r>
              <a:rPr lang="en-GB" sz="3200" dirty="0" smtClean="0">
                <a:latin typeface="Arial"/>
                <a:cs typeface="Arial"/>
              </a:rPr>
              <a:t>make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0353"/>
            <a:ext cx="8229600" cy="464258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sz="16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600" dirty="0" smtClean="0">
                <a:latin typeface="Arial"/>
                <a:cs typeface="Arial"/>
              </a:rPr>
              <a:t>Στη συνέχεια, </a:t>
            </a:r>
            <a:r>
              <a:rPr lang="el-GR" sz="1600" dirty="0">
                <a:latin typeface="Arial"/>
                <a:cs typeface="Arial"/>
              </a:rPr>
              <a:t>η</a:t>
            </a:r>
            <a:r>
              <a:rPr lang="el-GR" sz="1600" dirty="0" smtClean="0">
                <a:latin typeface="Arial"/>
                <a:cs typeface="Arial"/>
              </a:rPr>
              <a:t> εντολή </a:t>
            </a:r>
            <a:r>
              <a:rPr lang="en-GB" sz="1600" dirty="0" smtClean="0">
                <a:latin typeface="Arial"/>
                <a:cs typeface="Arial"/>
              </a:rPr>
              <a:t>make </a:t>
            </a:r>
            <a:r>
              <a:rPr lang="el-GR" sz="1600" dirty="0" smtClean="0">
                <a:latin typeface="Arial"/>
                <a:cs typeface="Arial"/>
              </a:rPr>
              <a:t>χρησιμοποιείται για να δημιουργηθεί το εκτελέσιμο πρόγραμμα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από κάποια αρχεία που περιέχουν τον κώδικα. Η εντολή αυτή κοιτάει για οδηγίες μέσα στο αρχείο που ονομάζεται </a:t>
            </a:r>
            <a:r>
              <a:rPr lang="en-GB" sz="1600" dirty="0" err="1" smtClean="0">
                <a:latin typeface="Arial"/>
                <a:cs typeface="Arial"/>
              </a:rPr>
              <a:t>makefile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(αυτό το αρχείο βρίσκεται στον ίδιο κατάλογο με τα αρχεία που θα δημιουργήσουν το πρόγραμμα).</a:t>
            </a:r>
          </a:p>
          <a:p>
            <a:pPr marL="0" indent="0">
              <a:buNone/>
            </a:pPr>
            <a:endParaRPr lang="el-GR" sz="16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600" dirty="0" smtClean="0">
                <a:latin typeface="Arial"/>
                <a:cs typeface="Arial"/>
              </a:rPr>
              <a:t>Τέλος, ή εντολή </a:t>
            </a:r>
            <a:r>
              <a:rPr lang="en-GB" sz="1600" dirty="0" smtClean="0">
                <a:latin typeface="Arial"/>
                <a:cs typeface="Arial"/>
              </a:rPr>
              <a:t>make install </a:t>
            </a:r>
            <a:r>
              <a:rPr lang="el-GR" sz="1600" dirty="0" smtClean="0">
                <a:latin typeface="Arial"/>
                <a:cs typeface="Arial"/>
              </a:rPr>
              <a:t>κάνει εγκατάσταση του εκτελέσιμου προγράμματος που δημιουργήθηκε από την προηγούμενη εντολή μέσα σε κάποιο άλλο κατάλογο του συστήματος, π.χ. στο </a:t>
            </a:r>
            <a:r>
              <a:rPr lang="en-GB" sz="1600" dirty="0" smtClean="0">
                <a:latin typeface="Arial"/>
                <a:cs typeface="Arial"/>
              </a:rPr>
              <a:t>/</a:t>
            </a:r>
            <a:r>
              <a:rPr lang="en-GB" sz="1600" dirty="0" err="1" smtClean="0">
                <a:latin typeface="Arial"/>
                <a:cs typeface="Arial"/>
              </a:rPr>
              <a:t>usr</a:t>
            </a:r>
            <a:r>
              <a:rPr lang="en-GB" sz="1600" dirty="0" smtClean="0">
                <a:latin typeface="Arial"/>
                <a:cs typeface="Arial"/>
              </a:rPr>
              <a:t>/local/bin </a:t>
            </a:r>
            <a:r>
              <a:rPr lang="el-GR" sz="1600" dirty="0" smtClean="0">
                <a:latin typeface="Arial"/>
                <a:cs typeface="Arial"/>
              </a:rPr>
              <a:t>από όπου πλέον όλοι οι χρήστες του συστήματος θα μπορούν να χρησιμοποιήσουν αυτό το πρόγραμμα. Επιπλέον, ο αρχικός κατάλογος μέσα στον οποίο δημιουργήσαμε το πρόγραμμα με τις 3 παραπάνω εντολές δεν χρειάζεται άλλο.</a:t>
            </a:r>
          </a:p>
          <a:p>
            <a:pPr marL="0" indent="0">
              <a:buNone/>
            </a:pPr>
            <a:endParaRPr lang="el-GR" sz="16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600" dirty="0" smtClean="0">
                <a:latin typeface="Arial"/>
                <a:cs typeface="Arial"/>
              </a:rPr>
              <a:t>Για περισσότερες λεπτομέρειες δείτε</a:t>
            </a:r>
            <a:r>
              <a:rPr lang="en-GB" sz="1600" dirty="0" smtClean="0">
                <a:latin typeface="Arial"/>
                <a:cs typeface="Arial"/>
              </a:rPr>
              <a:t>:</a:t>
            </a:r>
            <a:r>
              <a:rPr lang="el-GR" sz="1600" dirty="0" smtClean="0">
                <a:latin typeface="Arial"/>
                <a:cs typeface="Arial"/>
              </a:rPr>
              <a:t> </a:t>
            </a:r>
            <a:endParaRPr lang="el-GR" sz="16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600" dirty="0" smtClean="0">
                <a:latin typeface="Arial"/>
                <a:cs typeface="Arial"/>
                <a:hlinkClick r:id="rId2"/>
              </a:rPr>
              <a:t>http://tldp.org/LDP/LG/current/smith.html</a:t>
            </a:r>
            <a:endParaRPr lang="el-GR" sz="16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600" dirty="0" smtClean="0">
                <a:latin typeface="Arial"/>
                <a:cs typeface="Arial"/>
                <a:hlinkClick r:id="rId3"/>
              </a:rPr>
              <a:t>http://www.codecoffee.com/tipsforlinux/articles/27.html</a:t>
            </a:r>
            <a:endParaRPr lang="en-US" sz="16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6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6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1600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097552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251"/>
          </a:xfrm>
        </p:spPr>
        <p:txBody>
          <a:bodyPr>
            <a:normAutofit fontScale="90000"/>
          </a:bodyPr>
          <a:lstStyle/>
          <a:p>
            <a:r>
              <a:rPr lang="en-GB" sz="2800" dirty="0">
                <a:latin typeface="Arial"/>
                <a:cs typeface="Arial"/>
              </a:rPr>
              <a:t>f</a:t>
            </a:r>
            <a:r>
              <a:rPr lang="en-GB" sz="2800" dirty="0" smtClean="0">
                <a:latin typeface="Arial"/>
                <a:cs typeface="Arial"/>
              </a:rPr>
              <a:t>ind: </a:t>
            </a:r>
            <a:r>
              <a:rPr lang="el-GR" sz="2800" dirty="0" smtClean="0">
                <a:latin typeface="Arial"/>
                <a:cs typeface="Arial"/>
              </a:rPr>
              <a:t>Εύρεση αρχείων/καταλόγων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60778"/>
            <a:ext cx="8229600" cy="563033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 την εντολή </a:t>
            </a:r>
            <a:r>
              <a:rPr lang="en-GB" sz="1800" dirty="0" smtClean="0">
                <a:latin typeface="Arial"/>
                <a:cs typeface="Arial"/>
              </a:rPr>
              <a:t>find </a:t>
            </a:r>
            <a:r>
              <a:rPr lang="el-GR" sz="1800" dirty="0" smtClean="0">
                <a:latin typeface="Arial"/>
                <a:cs typeface="Arial"/>
              </a:rPr>
              <a:t>μπορούμε να ψάξουμε ένα κατάλογο και τους υποκαταλόγους του για κάποιο/α αρχείο/α ή κατάλογο/ους. Στην εντολή πρέπει να ορίσουμε τον κατάλογο μέσα στον οποίο θα ψάξουμε, τον τύπο της αναζήτησης (αρχείο ή κατάλογο), το όνομα που ψάχνουμε.</a:t>
            </a:r>
          </a:p>
          <a:p>
            <a:pPr marL="0" indent="0">
              <a:buNone/>
            </a:pPr>
            <a:endParaRPr lang="el-GR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 την παρακάτω εντολή αναζητούμε το αρχείο </a:t>
            </a:r>
            <a:r>
              <a:rPr lang="en-GB" sz="1800" dirty="0" smtClean="0">
                <a:latin typeface="Arial"/>
                <a:cs typeface="Arial"/>
              </a:rPr>
              <a:t>file1 </a:t>
            </a:r>
            <a:r>
              <a:rPr lang="el-GR" sz="1800" dirty="0" smtClean="0">
                <a:latin typeface="Arial"/>
                <a:cs typeface="Arial"/>
              </a:rPr>
              <a:t>στον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κατάλογο </a:t>
            </a:r>
            <a:r>
              <a:rPr lang="en-GB" sz="1800" dirty="0" smtClean="0">
                <a:latin typeface="Arial"/>
                <a:cs typeface="Arial"/>
              </a:rPr>
              <a:t>Desktop</a:t>
            </a:r>
            <a:r>
              <a:rPr lang="el-GR" sz="1800" dirty="0" smtClean="0">
                <a:latin typeface="Arial"/>
                <a:cs typeface="Arial"/>
              </a:rPr>
              <a:t> (</a:t>
            </a:r>
            <a:r>
              <a:rPr lang="el-GR" sz="1800" dirty="0">
                <a:latin typeface="Arial"/>
                <a:cs typeface="Arial"/>
              </a:rPr>
              <a:t>ή σε κάποιον από τους υποκαταλόγους του</a:t>
            </a:r>
            <a:r>
              <a:rPr lang="el-GR" sz="1800" dirty="0" smtClean="0">
                <a:latin typeface="Arial"/>
                <a:cs typeface="Arial"/>
              </a:rPr>
              <a:t>)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του χρήστη </a:t>
            </a:r>
            <a:r>
              <a:rPr lang="en-GB" sz="1800" dirty="0" smtClean="0">
                <a:latin typeface="Arial"/>
                <a:cs typeface="Arial"/>
              </a:rPr>
              <a:t>user1</a:t>
            </a:r>
            <a:r>
              <a:rPr lang="el-GR" sz="1800" dirty="0" smtClean="0"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ind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/home/user1/Desktop –type f –name file1</a:t>
            </a: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Με την παράμετρο –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type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ορίζουμε αν αναζητούμε αρχείο (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ή κατάλογο (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d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Με την παράμετρο –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name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 ορίζουμε το όνομα του αρχείου/καταλόγου που αναζητούμε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.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Στην αναζήτηση του ονόματος μπορούμε να χρησιμοποιήσουμε και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wild cards.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Π.χ. με την παρακάτω εντολή αναζητούμε όλα τα </a:t>
            </a:r>
            <a:r>
              <a:rPr lang="en-GB" sz="1800" dirty="0" err="1" smtClean="0">
                <a:solidFill>
                  <a:srgbClr val="000000"/>
                </a:solidFill>
                <a:latin typeface="Arial"/>
                <a:cs typeface="Arial"/>
              </a:rPr>
              <a:t>pdf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αρχεία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που βρίσκονται στον κατάλογο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Desktop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el-GR" sz="1800" dirty="0">
                <a:latin typeface="Arial"/>
                <a:cs typeface="Arial"/>
              </a:rPr>
              <a:t>ή σε κάποιον από τους </a:t>
            </a:r>
            <a:r>
              <a:rPr lang="el-GR" sz="1800" dirty="0" smtClean="0">
                <a:latin typeface="Arial"/>
                <a:cs typeface="Arial"/>
              </a:rPr>
              <a:t>υποκαταλόγους του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) του χρήστη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user1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Προσέξτε την χρήση του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\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πριν 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wild card *.</a:t>
            </a:r>
            <a:endParaRPr lang="el-GR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ind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/home/user1/Desktop –type f –name 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\*.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pdf</a:t>
            </a: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Με ποιά εντολή θα αναζητούσαμε τον υποκατάλογο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dir1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μέσα στον κατάλογο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Desktop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 (ή </a:t>
            </a:r>
            <a:r>
              <a:rPr lang="el-GR" sz="1800" dirty="0" smtClean="0">
                <a:latin typeface="Arial"/>
                <a:cs typeface="Arial"/>
              </a:rPr>
              <a:t>σε </a:t>
            </a:r>
            <a:r>
              <a:rPr lang="el-GR" sz="1800" dirty="0">
                <a:latin typeface="Arial"/>
                <a:cs typeface="Arial"/>
              </a:rPr>
              <a:t>κάποιον από τους υποκαταλόγους του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του χρήστη </a:t>
            </a:r>
            <a:r>
              <a:rPr lang="en-GB" sz="1800" dirty="0" smtClean="0">
                <a:latin typeface="Arial"/>
                <a:cs typeface="Arial"/>
              </a:rPr>
              <a:t>user1;</a:t>
            </a:r>
          </a:p>
          <a:p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Με ποιά εντολή θα αναζητούσαμε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το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αρχείο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μέσα σε όλο το σύστημα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Μία παρόμοια εντολή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με τη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find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 είναι και η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locate,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αλλά προϋποθέτει την προηγούμενη δημιουργία ενός ευρετηρίου (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index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endParaRPr lang="en-US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93381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251"/>
          </a:xfrm>
        </p:spPr>
        <p:txBody>
          <a:bodyPr>
            <a:normAutofit fontScale="90000"/>
          </a:bodyPr>
          <a:lstStyle/>
          <a:p>
            <a:r>
              <a:rPr lang="en-GB" sz="2800" dirty="0" err="1">
                <a:latin typeface="Arial"/>
                <a:cs typeface="Arial"/>
              </a:rPr>
              <a:t>s</a:t>
            </a:r>
            <a:r>
              <a:rPr lang="en-GB" sz="2800" dirty="0" err="1" smtClean="0">
                <a:latin typeface="Arial"/>
                <a:cs typeface="Arial"/>
              </a:rPr>
              <a:t>sh</a:t>
            </a:r>
            <a:r>
              <a:rPr lang="en-GB" sz="2800" dirty="0" smtClean="0">
                <a:latin typeface="Arial"/>
                <a:cs typeface="Arial"/>
              </a:rPr>
              <a:t>: secure shel</a:t>
            </a:r>
            <a:r>
              <a:rPr lang="en-GB" sz="2800" dirty="0">
                <a:latin typeface="Arial"/>
                <a:cs typeface="Arial"/>
              </a:rPr>
              <a:t>l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60779"/>
            <a:ext cx="8229600" cy="46707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860779"/>
            <a:ext cx="8229600" cy="467077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Το </a:t>
            </a:r>
            <a:r>
              <a:rPr lang="en-GB" sz="1800" dirty="0" err="1" smtClean="0">
                <a:latin typeface="Arial"/>
                <a:cs typeface="Arial"/>
              </a:rPr>
              <a:t>ssh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είναι ένα κρυπτογραφημένο πρωτόκολο για ασφαλή σύνδεση σε κάποιο λογαριασμό ενός άλλου υπολογιστή.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Αυτό προϋποθέτει ότι ο δικός μας υπολογιστής τρέχει ένα </a:t>
            </a:r>
            <a:r>
              <a:rPr lang="en-GB" sz="1800" dirty="0" err="1" smtClean="0">
                <a:latin typeface="Arial"/>
                <a:cs typeface="Arial"/>
              </a:rPr>
              <a:t>ssh</a:t>
            </a:r>
            <a:r>
              <a:rPr lang="en-GB" sz="1800" dirty="0" smtClean="0">
                <a:latin typeface="Arial"/>
                <a:cs typeface="Arial"/>
              </a:rPr>
              <a:t>-client </a:t>
            </a:r>
            <a:r>
              <a:rPr lang="el-GR" sz="1800" dirty="0" smtClean="0">
                <a:latin typeface="Arial"/>
                <a:cs typeface="Arial"/>
              </a:rPr>
              <a:t>και ο υπολογιστής που θέλουμε να συνδεθούμε τρέχει ένα </a:t>
            </a:r>
            <a:r>
              <a:rPr lang="en-GB" sz="1800" dirty="0" err="1" smtClean="0">
                <a:latin typeface="Arial"/>
                <a:cs typeface="Arial"/>
              </a:rPr>
              <a:t>ssh</a:t>
            </a:r>
            <a:r>
              <a:rPr lang="en-GB" sz="1800" dirty="0" smtClean="0">
                <a:latin typeface="Arial"/>
                <a:cs typeface="Arial"/>
              </a:rPr>
              <a:t>-server. </a:t>
            </a:r>
            <a:r>
              <a:rPr lang="el-GR" sz="1800" dirty="0" smtClean="0">
                <a:latin typeface="Arial"/>
                <a:cs typeface="Arial"/>
              </a:rPr>
              <a:t>Η σύνδεση γίνεται μέσω κάποιας θύρας που </a:t>
            </a:r>
            <a:r>
              <a:rPr lang="en-GB" sz="1800" dirty="0" smtClean="0">
                <a:latin typeface="Arial"/>
                <a:cs typeface="Arial"/>
              </a:rPr>
              <a:t>o</a:t>
            </a:r>
            <a:r>
              <a:rPr lang="el-GR" sz="1800" dirty="0" smtClean="0">
                <a:latin typeface="Arial"/>
                <a:cs typeface="Arial"/>
              </a:rPr>
              <a:t>νομάζεται </a:t>
            </a:r>
            <a:r>
              <a:rPr lang="en-GB" sz="1800" dirty="0" smtClean="0">
                <a:latin typeface="Arial"/>
                <a:cs typeface="Arial"/>
              </a:rPr>
              <a:t>port </a:t>
            </a:r>
            <a:r>
              <a:rPr lang="el-GR" sz="1800" dirty="0" smtClean="0">
                <a:latin typeface="Arial"/>
                <a:cs typeface="Arial"/>
              </a:rPr>
              <a:t>και έχει ένα νούμερο. Συνήθως, το </a:t>
            </a:r>
            <a:r>
              <a:rPr lang="en-GB" sz="1800" dirty="0" smtClean="0">
                <a:latin typeface="Arial"/>
                <a:cs typeface="Arial"/>
              </a:rPr>
              <a:t>port </a:t>
            </a:r>
            <a:r>
              <a:rPr lang="el-GR" sz="1800" dirty="0" smtClean="0">
                <a:latin typeface="Arial"/>
                <a:cs typeface="Arial"/>
              </a:rPr>
              <a:t>για </a:t>
            </a:r>
            <a:r>
              <a:rPr lang="en-GB" sz="1800" dirty="0" err="1" smtClean="0">
                <a:latin typeface="Arial"/>
                <a:cs typeface="Arial"/>
              </a:rPr>
              <a:t>ssh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είναι το νούμερο 22.</a:t>
            </a: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Επομένως, χρειάζεται να γνωρίζουμε το όνομα του λογαριασμού και το όνομα ή </a:t>
            </a:r>
            <a:r>
              <a:rPr lang="en-GB" sz="1800" dirty="0" smtClean="0">
                <a:latin typeface="Arial"/>
                <a:cs typeface="Arial"/>
              </a:rPr>
              <a:t>IP address </a:t>
            </a:r>
            <a:r>
              <a:rPr lang="el-GR" sz="1800" dirty="0" smtClean="0">
                <a:latin typeface="Arial"/>
                <a:cs typeface="Arial"/>
              </a:rPr>
              <a:t>του υπολογιστή. Η σύνδεση γίνεται από το </a:t>
            </a:r>
            <a:r>
              <a:rPr lang="en-GB" sz="1800" dirty="0" smtClean="0">
                <a:latin typeface="Arial"/>
                <a:cs typeface="Arial"/>
              </a:rPr>
              <a:t>terminal </a:t>
            </a:r>
            <a:r>
              <a:rPr lang="el-GR" sz="1800" dirty="0" smtClean="0">
                <a:latin typeface="Arial"/>
                <a:cs typeface="Arial"/>
              </a:rPr>
              <a:t>με την εντολή </a:t>
            </a:r>
            <a:r>
              <a:rPr lang="en-GB" sz="1800" dirty="0" err="1" smtClean="0">
                <a:latin typeface="Arial"/>
                <a:cs typeface="Arial"/>
              </a:rPr>
              <a:t>ssh</a:t>
            </a:r>
            <a:r>
              <a:rPr lang="el-GR" sz="1800" dirty="0" smtClean="0">
                <a:latin typeface="Arial"/>
                <a:cs typeface="Arial"/>
              </a:rPr>
              <a:t> και επίσης μας ζητείται να δώσουμε το </a:t>
            </a:r>
            <a:r>
              <a:rPr lang="en-GB" sz="1800" dirty="0" smtClean="0">
                <a:latin typeface="Arial"/>
                <a:cs typeface="Arial"/>
              </a:rPr>
              <a:t>password </a:t>
            </a:r>
            <a:r>
              <a:rPr lang="el-GR" sz="1800" dirty="0" smtClean="0">
                <a:latin typeface="Arial"/>
                <a:cs typeface="Arial"/>
              </a:rPr>
              <a:t>του λογαριασμού στον οποίο θέλουμε να συνδεθούμε.</a:t>
            </a: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Π.χ. Θέλουμε να συνδεθούμε στον υπολογιστή με </a:t>
            </a:r>
            <a:r>
              <a:rPr lang="en-GB" sz="1800" dirty="0" smtClean="0">
                <a:latin typeface="Arial"/>
                <a:cs typeface="Arial"/>
              </a:rPr>
              <a:t>IP address 130.10.10.02</a:t>
            </a:r>
            <a:r>
              <a:rPr lang="el-GR" sz="1800" dirty="0" smtClean="0">
                <a:latin typeface="Arial"/>
                <a:cs typeface="Arial"/>
              </a:rPr>
              <a:t>, στον λογαριασμό </a:t>
            </a:r>
            <a:r>
              <a:rPr lang="en-GB" sz="1800" dirty="0" smtClean="0">
                <a:latin typeface="Arial"/>
                <a:cs typeface="Arial"/>
              </a:rPr>
              <a:t>user1, </a:t>
            </a:r>
            <a:r>
              <a:rPr lang="el-GR" sz="1800" dirty="0" smtClean="0">
                <a:latin typeface="Arial"/>
                <a:cs typeface="Arial"/>
              </a:rPr>
              <a:t>που έχει </a:t>
            </a:r>
            <a:r>
              <a:rPr lang="en-GB" sz="1800" dirty="0" smtClean="0">
                <a:latin typeface="Arial"/>
                <a:cs typeface="Arial"/>
              </a:rPr>
              <a:t>password: Pswd1.</a:t>
            </a: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Εκτελούμε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Font typeface="Arial"/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ssh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user1@130.10.10.02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endParaRPr lang="el-GR" sz="1800" dirty="0" smtClean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Στη συνέχεια μας ζητείται το </a:t>
            </a:r>
            <a:r>
              <a:rPr lang="en-GB" sz="1800" dirty="0" smtClean="0">
                <a:latin typeface="Arial"/>
                <a:cs typeface="Arial"/>
              </a:rPr>
              <a:t>password </a:t>
            </a:r>
            <a:r>
              <a:rPr lang="el-GR" sz="1800" dirty="0" smtClean="0">
                <a:latin typeface="Arial"/>
                <a:cs typeface="Arial"/>
              </a:rPr>
              <a:t>του λογαριασμού </a:t>
            </a:r>
            <a:r>
              <a:rPr lang="en-GB" sz="1800" dirty="0" smtClean="0">
                <a:latin typeface="Arial"/>
                <a:cs typeface="Arial"/>
              </a:rPr>
              <a:t>user1</a:t>
            </a:r>
            <a:r>
              <a:rPr lang="el-GR" sz="1800" dirty="0" smtClean="0">
                <a:latin typeface="Arial"/>
                <a:cs typeface="Arial"/>
              </a:rPr>
              <a:t>, οπότε γράφουμε </a:t>
            </a:r>
            <a:r>
              <a:rPr lang="en-GB" sz="1800" dirty="0" smtClean="0">
                <a:latin typeface="Arial"/>
                <a:cs typeface="Arial"/>
              </a:rPr>
              <a:t>Pswd1 </a:t>
            </a:r>
            <a:r>
              <a:rPr lang="el-GR" sz="1800" dirty="0" smtClean="0">
                <a:latin typeface="Arial"/>
                <a:cs typeface="Arial"/>
              </a:rPr>
              <a:t>και πατούμε το πλήκτρο </a:t>
            </a:r>
            <a:r>
              <a:rPr lang="en-GB" sz="1800" dirty="0" smtClean="0">
                <a:latin typeface="Arial"/>
                <a:cs typeface="Arial"/>
              </a:rPr>
              <a:t>Enter.</a:t>
            </a:r>
            <a:endParaRPr lang="el-GR" sz="1800" dirty="0" smtClean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Πλέον, ότι εντολή εκτελέσουμε στο </a:t>
            </a:r>
            <a:r>
              <a:rPr lang="en-GB" sz="1800" dirty="0" smtClean="0">
                <a:latin typeface="Arial"/>
                <a:cs typeface="Arial"/>
              </a:rPr>
              <a:t>terminal </a:t>
            </a:r>
            <a:r>
              <a:rPr lang="el-GR" sz="1800" dirty="0" smtClean="0">
                <a:latin typeface="Arial"/>
                <a:cs typeface="Arial"/>
              </a:rPr>
              <a:t>είναι ως </a:t>
            </a:r>
            <a:r>
              <a:rPr lang="en-GB" sz="1800" dirty="0" smtClean="0">
                <a:latin typeface="Arial"/>
                <a:cs typeface="Arial"/>
              </a:rPr>
              <a:t>user1 </a:t>
            </a:r>
            <a:r>
              <a:rPr lang="el-GR" sz="1800" dirty="0" smtClean="0">
                <a:latin typeface="Arial"/>
                <a:cs typeface="Arial"/>
              </a:rPr>
              <a:t>στον υπολογιστή 130.10.10.02</a:t>
            </a: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Για να σταματήσει το </a:t>
            </a:r>
            <a:r>
              <a:rPr lang="en-GB" sz="1800" dirty="0" err="1" smtClean="0">
                <a:latin typeface="Arial"/>
                <a:cs typeface="Arial"/>
              </a:rPr>
              <a:t>ssh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στο συγκεκριμένο </a:t>
            </a:r>
            <a:r>
              <a:rPr lang="en-GB" sz="1800" dirty="0" smtClean="0">
                <a:latin typeface="Arial"/>
                <a:cs typeface="Arial"/>
              </a:rPr>
              <a:t>terminal </a:t>
            </a:r>
            <a:r>
              <a:rPr lang="el-GR" sz="1800" dirty="0" smtClean="0">
                <a:latin typeface="Arial"/>
                <a:cs typeface="Arial"/>
              </a:rPr>
              <a:t>εκτελούμε την εντολή </a:t>
            </a:r>
            <a:r>
              <a:rPr lang="en-GB" sz="1800" dirty="0" smtClean="0">
                <a:latin typeface="Arial"/>
                <a:cs typeface="Arial"/>
              </a:rPr>
              <a:t>exit</a:t>
            </a:r>
            <a:r>
              <a:rPr lang="el-GR" sz="1800" dirty="0" smtClean="0">
                <a:latin typeface="Arial"/>
                <a:cs typeface="Arial"/>
              </a:rPr>
              <a:t>.</a:t>
            </a:r>
          </a:p>
          <a:p>
            <a:pPr marL="0" indent="0">
              <a:buFont typeface="Arial"/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Επίσης, μπορούμε να συνδεθούμε σε ένα άλλο υπολογιστή μέσω του γραφικού περιβάλλοντος, με το </a:t>
            </a:r>
            <a:r>
              <a:rPr lang="en-GB" sz="1800" dirty="0" smtClean="0">
                <a:latin typeface="Arial"/>
                <a:cs typeface="Arial"/>
              </a:rPr>
              <a:t>Connect to Server.</a:t>
            </a:r>
            <a:endParaRPr lang="el-GR" sz="1800" dirty="0" smtClean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endParaRPr lang="en-US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13010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251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scp</a:t>
            </a:r>
            <a:r>
              <a:rPr lang="en-GB" sz="2800" dirty="0" smtClean="0">
                <a:latin typeface="Arial"/>
                <a:cs typeface="Arial"/>
              </a:rPr>
              <a:t>: secure copy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60779"/>
            <a:ext cx="8229600" cy="46707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860778"/>
            <a:ext cx="8229600" cy="567637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Μέσω του κρυπτογραφημένου πρωτοκόλου </a:t>
            </a:r>
            <a:r>
              <a:rPr lang="en-GB" sz="1800" dirty="0" err="1" smtClean="0">
                <a:latin typeface="Arial"/>
                <a:cs typeface="Arial"/>
              </a:rPr>
              <a:t>ssh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μπορούμε να μεταφέρουμε αρχεία</a:t>
            </a:r>
            <a:r>
              <a:rPr lang="en-GB" sz="1800" dirty="0" smtClean="0">
                <a:latin typeface="Arial"/>
                <a:cs typeface="Arial"/>
              </a:rPr>
              <a:t> (</a:t>
            </a:r>
            <a:r>
              <a:rPr lang="el-GR" sz="1800" dirty="0" smtClean="0">
                <a:latin typeface="Arial"/>
                <a:cs typeface="Arial"/>
              </a:rPr>
              <a:t>ή και ολόκληρους καταλόγους</a:t>
            </a:r>
            <a:r>
              <a:rPr lang="en-GB" sz="1800" dirty="0" smtClean="0">
                <a:latin typeface="Arial"/>
                <a:cs typeface="Arial"/>
              </a:rPr>
              <a:t>)</a:t>
            </a:r>
            <a:r>
              <a:rPr lang="el-GR" sz="1800" dirty="0" smtClean="0">
                <a:latin typeface="Arial"/>
                <a:cs typeface="Arial"/>
              </a:rPr>
              <a:t> από έναν υπολογιστή σε έναν άλλο. Αυτό γίνεται με την εντολή </a:t>
            </a:r>
            <a:r>
              <a:rPr lang="en-GB" sz="1800" dirty="0" err="1" smtClean="0">
                <a:latin typeface="Arial"/>
                <a:cs typeface="Arial"/>
              </a:rPr>
              <a:t>scp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και στη συνέχεια γράφουμε το όνομα του αρχείου που θέλουμε να μεταφερθεί και μετά το σημείο άφιξης.</a:t>
            </a:r>
          </a:p>
          <a:p>
            <a:pPr marL="0" indent="0">
              <a:buFont typeface="Arial"/>
              <a:buNone/>
            </a:pPr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Έστω ότι στον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υπολογιστή μας, στο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~/Desktop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βρίσκεται ένα αρχείο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file1.</a:t>
            </a:r>
          </a:p>
          <a:p>
            <a:pPr marL="0" indent="0">
              <a:buFont typeface="Arial"/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Το αρχείο αυτό θέλουμε να το αντιγράψουμε στον υπολογιστή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130.10.10.02,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στον χρήστη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user1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,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στον κατάλογο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/home/user1/Desktop/dir1.</a:t>
            </a:r>
          </a:p>
          <a:p>
            <a:pPr marL="0" indent="0">
              <a:buFont typeface="Arial"/>
              <a:buNone/>
            </a:pP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Εκτελούμε</a:t>
            </a:r>
            <a:r>
              <a:rPr lang="en-GB" sz="18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από 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terminal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του δικού μας υπολογιστή (ενώ βρισκόμαστε στο δικό μας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Desktop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indent="0">
              <a:buFont typeface="Arial"/>
              <a:buNone/>
            </a:pP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cp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file1 user1@130.10.10.02: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/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home/user1/Desktop/dir1/</a:t>
            </a:r>
          </a:p>
          <a:p>
            <a:pPr marL="0" indent="0">
              <a:buFont typeface="Arial"/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ή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scp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file1 user1@130.10.10.02:</a:t>
            </a:r>
            <a:r>
              <a:rPr lang="el-GR" sz="1800" dirty="0">
                <a:solidFill>
                  <a:srgbClr val="FF0000"/>
                </a:solidFill>
                <a:latin typeface="Arial"/>
                <a:cs typeface="Arial"/>
              </a:rPr>
              <a:t>/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home/user1/Desktop/dir1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/file1</a:t>
            </a: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Στη συνέχεια θα μας ζητηθεί 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password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του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χρήστη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user1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στον άλλο υπολογιστή.</a:t>
            </a:r>
          </a:p>
          <a:p>
            <a:pPr marL="0" indent="0">
              <a:buFont typeface="Arial"/>
              <a:buNone/>
            </a:pPr>
            <a:endParaRPr lang="en-GB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Έστω ότι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στον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άλλο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υπολογιστή (130.10.10.02), 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στο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/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home/user1/Desktop/dir2 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βρίσκεται ένα αρχείο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file2.</a:t>
            </a: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Το αρχείο αυτό θέλουμε να το αντιγράψουμε στον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δικό μας υπολογιστή, στο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Desktop.</a:t>
            </a: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Ενώ βρισκόμαστε στο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Desktop,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εκτελούμε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cp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user1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@130.10.10.02:</a:t>
            </a:r>
            <a:r>
              <a:rPr lang="el-GR" sz="1800" dirty="0">
                <a:solidFill>
                  <a:srgbClr val="FF0000"/>
                </a:solidFill>
                <a:latin typeface="Arial"/>
                <a:cs typeface="Arial"/>
              </a:rPr>
              <a:t>/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home/user1/Desktop/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dir2/file2   ./file2</a:t>
            </a: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47324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Awk</a:t>
            </a:r>
            <a:r>
              <a:rPr lang="en-GB" sz="2800" dirty="0" smtClean="0">
                <a:latin typeface="Arial"/>
                <a:cs typeface="Arial"/>
              </a:rPr>
              <a:t> - if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1426573"/>
            <a:ext cx="87865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Το </a:t>
            </a:r>
            <a:r>
              <a:rPr lang="en-GB" sz="1600" dirty="0" err="1" smtClean="0">
                <a:solidFill>
                  <a:srgbClr val="000000"/>
                </a:solidFill>
                <a:latin typeface="Arial"/>
                <a:cs typeface="Arial"/>
              </a:rPr>
              <a:t>awk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μας δίνει τη δυνατότητα να ελέγξουμε για όλες τις γραμμές ενός αρχείου μια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(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ή και περισσότερες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 υπόθεση με το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if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.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Ε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άν ισχύει, τότε θα εκτελεστούν μια σειρά από συγκεκριμμένες εντολές, αλλιώς δεν θα εκτελεστούν.</a:t>
            </a:r>
          </a:p>
          <a:p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Π.χ. μπορούμε να ελέγξουμε αν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μια αριθμητική τιμή είναι μεγαλύτερη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(&gt;)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, μικρότερη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(&lt;)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ή ίση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(==)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 μιας άλλης τιμής.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Αν κάποιοι χαρακτήρες/λέξεις ταυτίζονται με κάποιους άλλους (==).</a:t>
            </a:r>
          </a:p>
          <a:p>
            <a:pPr marL="285750" indent="-285750">
              <a:buFont typeface="Arial"/>
              <a:buChar char="•"/>
            </a:pPr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Επίσης, μπορούμε να συνδυάσουμε περισσότερους από έναν έλεγχο υποθέσεων μέσα στο ίδιο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if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 με το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AND (&amp;&amp;)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ή το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OR (||).</a:t>
            </a:r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629547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6461"/>
          </a:xfrm>
        </p:spPr>
        <p:txBody>
          <a:bodyPr>
            <a:noAutofit/>
          </a:bodyPr>
          <a:lstStyle/>
          <a:p>
            <a:r>
              <a:rPr lang="en-US" sz="3200" dirty="0" err="1">
                <a:latin typeface="Arial"/>
                <a:cs typeface="Arial"/>
              </a:rPr>
              <a:t>w</a:t>
            </a:r>
            <a:r>
              <a:rPr lang="en-US" sz="3200" dirty="0" err="1" smtClean="0">
                <a:latin typeface="Arial"/>
                <a:cs typeface="Arial"/>
              </a:rPr>
              <a:t>get</a:t>
            </a:r>
            <a:r>
              <a:rPr lang="en-US" sz="3200" dirty="0" smtClean="0">
                <a:latin typeface="Arial"/>
                <a:cs typeface="Arial"/>
              </a:rPr>
              <a:t>: </a:t>
            </a:r>
            <a:r>
              <a:rPr lang="el-GR" sz="3200" dirty="0" smtClean="0">
                <a:latin typeface="Arial"/>
                <a:cs typeface="Arial"/>
              </a:rPr>
              <a:t>ανάκτηση αρχείων/ιστοσελίδων από το διαδίκτυο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Στην εντολή </a:t>
            </a:r>
            <a:r>
              <a:rPr lang="en-GB" sz="1800" dirty="0" err="1" smtClean="0">
                <a:latin typeface="Arial"/>
                <a:cs typeface="Arial"/>
              </a:rPr>
              <a:t>wget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δίνουμε ένα </a:t>
            </a:r>
            <a:r>
              <a:rPr lang="en-GB" sz="1800" dirty="0" err="1" smtClean="0">
                <a:latin typeface="Arial"/>
                <a:cs typeface="Arial"/>
              </a:rPr>
              <a:t>url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ή μια λίστα με </a:t>
            </a:r>
            <a:r>
              <a:rPr lang="en-GB" sz="1800" dirty="0" err="1" smtClean="0">
                <a:latin typeface="Arial"/>
                <a:cs typeface="Arial"/>
              </a:rPr>
              <a:t>urls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και ανακτούμε το αρχείο ή την ιστοσελίδα από το διαδίκτυο.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Π.χ. Για να ανακτήσουμε το αρχείο </a:t>
            </a:r>
            <a:r>
              <a:rPr lang="en-GB" sz="1800" dirty="0" smtClean="0">
                <a:latin typeface="Arial"/>
                <a:cs typeface="Arial"/>
              </a:rPr>
              <a:t>file1</a:t>
            </a:r>
            <a:r>
              <a:rPr lang="el-GR" sz="1800" dirty="0" smtClean="0">
                <a:latin typeface="Arial"/>
                <a:cs typeface="Arial"/>
              </a:rPr>
              <a:t>.</a:t>
            </a:r>
            <a:r>
              <a:rPr lang="en-GB" sz="1800" dirty="0" err="1" smtClean="0">
                <a:latin typeface="Arial"/>
                <a:cs typeface="Arial"/>
              </a:rPr>
              <a:t>pdf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από τον ιστότοπο </a:t>
            </a:r>
            <a:r>
              <a:rPr lang="en-GB" sz="1800" dirty="0" smtClean="0">
                <a:latin typeface="Arial"/>
                <a:cs typeface="Arial"/>
                <a:hlinkClick r:id="rId2"/>
              </a:rPr>
              <a:t>http://www.testsite.com/file1.pdf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εκτελούμε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err="1">
                <a:latin typeface="Arial"/>
                <a:cs typeface="Arial"/>
              </a:rPr>
              <a:t>w</a:t>
            </a:r>
            <a:r>
              <a:rPr lang="en-GB" sz="1800" dirty="0" err="1" smtClean="0">
                <a:latin typeface="Arial"/>
                <a:cs typeface="Arial"/>
              </a:rPr>
              <a:t>get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n-GB" sz="1800" dirty="0">
                <a:latin typeface="Arial"/>
                <a:cs typeface="Arial"/>
              </a:rPr>
              <a:t>http://www.testsite.com/file1.pdf 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Αν θέλουμε να ανακτήσουμε μία λίστα από αρχεία/διευθύνεις, τα σώ</a:t>
            </a:r>
            <a:r>
              <a:rPr lang="en-GB" sz="1800" dirty="0" smtClean="0">
                <a:latin typeface="Arial"/>
                <a:cs typeface="Arial"/>
              </a:rPr>
              <a:t>z</a:t>
            </a:r>
            <a:r>
              <a:rPr lang="el-GR" sz="1800" dirty="0" smtClean="0">
                <a:latin typeface="Arial"/>
                <a:cs typeface="Arial"/>
              </a:rPr>
              <a:t>ουμε σε ένα αρχείο (π.χ. </a:t>
            </a:r>
            <a:r>
              <a:rPr lang="en-US" sz="1800" dirty="0">
                <a:latin typeface="Arial"/>
                <a:cs typeface="Arial"/>
              </a:rPr>
              <a:t>d</a:t>
            </a:r>
            <a:r>
              <a:rPr lang="en-GB" sz="1800" dirty="0" err="1" smtClean="0">
                <a:latin typeface="Arial"/>
                <a:cs typeface="Arial"/>
              </a:rPr>
              <a:t>ownload_list.txt</a:t>
            </a:r>
            <a:r>
              <a:rPr lang="el-GR" sz="1800" dirty="0" smtClean="0">
                <a:latin typeface="Arial"/>
                <a:cs typeface="Arial"/>
              </a:rPr>
              <a:t>)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και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εκτελούμε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err="1" smtClean="0">
                <a:latin typeface="Arial"/>
                <a:cs typeface="Arial"/>
              </a:rPr>
              <a:t>wget</a:t>
            </a:r>
            <a:r>
              <a:rPr lang="en-GB" sz="1800" dirty="0" smtClean="0">
                <a:latin typeface="Arial"/>
                <a:cs typeface="Arial"/>
              </a:rPr>
              <a:t>  -</a:t>
            </a:r>
            <a:r>
              <a:rPr lang="en-GB" sz="1800" dirty="0" err="1" smtClean="0">
                <a:latin typeface="Arial"/>
                <a:cs typeface="Arial"/>
              </a:rPr>
              <a:t>i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n-GB" sz="1800" dirty="0" err="1" smtClean="0">
                <a:latin typeface="Arial"/>
                <a:cs typeface="Arial"/>
              </a:rPr>
              <a:t>download_list.txt</a:t>
            </a:r>
            <a:endParaRPr lang="en-US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982752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6461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split: </a:t>
            </a:r>
            <a:r>
              <a:rPr lang="el-GR" sz="3200" dirty="0" smtClean="0">
                <a:latin typeface="Arial"/>
                <a:cs typeface="Arial"/>
              </a:rPr>
              <a:t>σπάσιμο αρχείου</a:t>
            </a:r>
            <a:r>
              <a:rPr lang="en-GB" sz="3200" dirty="0" smtClean="0">
                <a:latin typeface="Arial"/>
                <a:cs typeface="Arial"/>
              </a:rPr>
              <a:t> </a:t>
            </a:r>
            <a:r>
              <a:rPr lang="el-GR" sz="3200" dirty="0" smtClean="0">
                <a:latin typeface="Arial"/>
                <a:cs typeface="Arial"/>
              </a:rPr>
              <a:t>σε μικρότερα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 την εντολή </a:t>
            </a:r>
            <a:r>
              <a:rPr lang="en-GB" sz="1800" dirty="0" smtClean="0">
                <a:latin typeface="Arial"/>
                <a:cs typeface="Arial"/>
              </a:rPr>
              <a:t>split </a:t>
            </a:r>
            <a:r>
              <a:rPr lang="el-GR" sz="1800" dirty="0" smtClean="0">
                <a:latin typeface="Arial"/>
                <a:cs typeface="Arial"/>
              </a:rPr>
              <a:t>μπορούμε να σπάσουμε ένα μεγάλο αρχείο σε μικρότερα αρχεία. Το αρχείο μπορούμε να το σπάσουμε είτε σε μικρότερα αρχεία με συγκεκριμένο αριθμό γραμμών ή σε συγκεκριμένο μέγεθος (</a:t>
            </a:r>
            <a:r>
              <a:rPr lang="en-GB" sz="1800" dirty="0" smtClean="0">
                <a:latin typeface="Arial"/>
                <a:cs typeface="Arial"/>
              </a:rPr>
              <a:t>bytes</a:t>
            </a:r>
            <a:r>
              <a:rPr lang="el-GR" sz="1800" dirty="0" smtClean="0">
                <a:latin typeface="Arial"/>
                <a:cs typeface="Arial"/>
              </a:rPr>
              <a:t>) το καθένα.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Κατά συνθήκη, το </a:t>
            </a:r>
            <a:r>
              <a:rPr lang="en-GB" sz="1800" dirty="0" smtClean="0">
                <a:latin typeface="Arial"/>
                <a:cs typeface="Arial"/>
              </a:rPr>
              <a:t>spit </a:t>
            </a:r>
            <a:r>
              <a:rPr lang="el-GR" sz="1800" dirty="0" smtClean="0">
                <a:latin typeface="Arial"/>
                <a:cs typeface="Arial"/>
              </a:rPr>
              <a:t>σπάει ένα αρχείο σε μικρότερα των 1000 γραμμών το καθένα.</a:t>
            </a:r>
            <a:r>
              <a:rPr lang="en-GB" sz="1800" dirty="0" smtClean="0">
                <a:latin typeface="Arial"/>
                <a:cs typeface="Arial"/>
              </a:rPr>
              <a:t> 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Π.χ.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Στην παρακάτω εντολή, το αρχείο </a:t>
            </a:r>
            <a:r>
              <a:rPr lang="en-GB" sz="1800" dirty="0" smtClean="0">
                <a:latin typeface="Arial"/>
                <a:cs typeface="Arial"/>
              </a:rPr>
              <a:t>file1</a:t>
            </a:r>
            <a:r>
              <a:rPr lang="el-GR" sz="1800" dirty="0" smtClean="0">
                <a:latin typeface="Arial"/>
                <a:cs typeface="Arial"/>
              </a:rPr>
              <a:t>, με 2700 γραμμές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θα σπάσει σε τρία αρχεία</a:t>
            </a:r>
            <a:r>
              <a:rPr lang="en-GB" sz="1800" dirty="0" smtClean="0">
                <a:latin typeface="Arial"/>
                <a:cs typeface="Arial"/>
              </a:rPr>
              <a:t>, </a:t>
            </a:r>
            <a:r>
              <a:rPr lang="en-GB" sz="1800" dirty="0" err="1" smtClean="0">
                <a:latin typeface="Arial"/>
                <a:cs typeface="Arial"/>
              </a:rPr>
              <a:t>xaa</a:t>
            </a:r>
            <a:r>
              <a:rPr lang="en-GB" sz="1800" dirty="0" smtClean="0">
                <a:latin typeface="Arial"/>
                <a:cs typeface="Arial"/>
              </a:rPr>
              <a:t>, </a:t>
            </a:r>
            <a:r>
              <a:rPr lang="en-GB" sz="1800" dirty="0" err="1" smtClean="0">
                <a:latin typeface="Arial"/>
                <a:cs typeface="Arial"/>
              </a:rPr>
              <a:t>xab</a:t>
            </a:r>
            <a:r>
              <a:rPr lang="en-GB" sz="1800" dirty="0" smtClean="0">
                <a:latin typeface="Arial"/>
                <a:cs typeface="Arial"/>
              </a:rPr>
              <a:t>, </a:t>
            </a:r>
            <a:r>
              <a:rPr lang="en-GB" sz="1800" dirty="0" err="1" smtClean="0">
                <a:latin typeface="Arial"/>
                <a:cs typeface="Arial"/>
              </a:rPr>
              <a:t>xac</a:t>
            </a:r>
            <a:r>
              <a:rPr lang="el-GR" sz="1800" dirty="0" smtClean="0">
                <a:latin typeface="Arial"/>
                <a:cs typeface="Arial"/>
              </a:rPr>
              <a:t> των 1000, 1000 και 700 γραμμών το καθένα αντίστοιχα.</a:t>
            </a: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plit file1</a:t>
            </a:r>
          </a:p>
          <a:p>
            <a:pPr marL="0" indent="0">
              <a:buNone/>
            </a:pPr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>
                <a:latin typeface="Arial"/>
                <a:cs typeface="Arial"/>
              </a:rPr>
              <a:t>Η</a:t>
            </a:r>
            <a:r>
              <a:rPr lang="el-GR" sz="1800" dirty="0" smtClean="0">
                <a:latin typeface="Arial"/>
                <a:cs typeface="Arial"/>
              </a:rPr>
              <a:t> παρακάτω εντολή θα σπάσει το αρχείο </a:t>
            </a:r>
            <a:r>
              <a:rPr lang="en-GB" sz="1800" dirty="0" smtClean="0">
                <a:latin typeface="Arial"/>
                <a:cs typeface="Arial"/>
              </a:rPr>
              <a:t>file1 (</a:t>
            </a:r>
            <a:r>
              <a:rPr lang="el-GR" sz="1800" dirty="0" smtClean="0">
                <a:latin typeface="Arial"/>
                <a:cs typeface="Arial"/>
              </a:rPr>
              <a:t>με</a:t>
            </a:r>
            <a:r>
              <a:rPr lang="en-GB" sz="1800" dirty="0" smtClean="0">
                <a:latin typeface="Arial"/>
                <a:cs typeface="Arial"/>
              </a:rPr>
              <a:t> 2700 </a:t>
            </a:r>
            <a:r>
              <a:rPr lang="el-GR" sz="1800" dirty="0" smtClean="0">
                <a:latin typeface="Arial"/>
                <a:cs typeface="Arial"/>
              </a:rPr>
              <a:t>γραμμές</a:t>
            </a:r>
            <a:r>
              <a:rPr lang="en-GB" sz="1800" dirty="0" smtClean="0">
                <a:latin typeface="Arial"/>
                <a:cs typeface="Arial"/>
              </a:rPr>
              <a:t>) </a:t>
            </a:r>
            <a:r>
              <a:rPr lang="el-GR" sz="1800" dirty="0" smtClean="0">
                <a:latin typeface="Arial"/>
                <a:cs typeface="Arial"/>
              </a:rPr>
              <a:t>σε 3 αρχεία </a:t>
            </a:r>
            <a:r>
              <a:rPr lang="en-GB" sz="1800" dirty="0" err="1" smtClean="0">
                <a:latin typeface="Arial"/>
                <a:cs typeface="Arial"/>
              </a:rPr>
              <a:t>seg-aa</a:t>
            </a:r>
            <a:r>
              <a:rPr lang="en-GB" sz="1800" dirty="0" smtClean="0">
                <a:latin typeface="Arial"/>
                <a:cs typeface="Arial"/>
              </a:rPr>
              <a:t>, </a:t>
            </a:r>
            <a:r>
              <a:rPr lang="en-GB" sz="1800" dirty="0" err="1" smtClean="0">
                <a:latin typeface="Arial"/>
                <a:cs typeface="Arial"/>
              </a:rPr>
              <a:t>seg-ab</a:t>
            </a:r>
            <a:r>
              <a:rPr lang="en-GB" sz="1800" dirty="0" smtClean="0">
                <a:latin typeface="Arial"/>
                <a:cs typeface="Arial"/>
              </a:rPr>
              <a:t>, </a:t>
            </a:r>
            <a:r>
              <a:rPr lang="en-GB" sz="1800" dirty="0" err="1" smtClean="0">
                <a:latin typeface="Arial"/>
                <a:cs typeface="Arial"/>
              </a:rPr>
              <a:t>seg</a:t>
            </a:r>
            <a:r>
              <a:rPr lang="en-GB" sz="1800" dirty="0" smtClean="0">
                <a:latin typeface="Arial"/>
                <a:cs typeface="Arial"/>
              </a:rPr>
              <a:t>-ac </a:t>
            </a:r>
            <a:r>
              <a:rPr lang="el-GR" sz="1800" dirty="0" smtClean="0">
                <a:latin typeface="Arial"/>
                <a:cs typeface="Arial"/>
              </a:rPr>
              <a:t>των 900 γραμμών το καθένα.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US" sz="1800" dirty="0" smtClean="0">
                <a:solidFill>
                  <a:srgbClr val="FF0000"/>
                </a:solidFill>
                <a:latin typeface="Arial"/>
                <a:cs typeface="Arial"/>
              </a:rPr>
              <a:t>plit –l 900 file </a:t>
            </a:r>
            <a:r>
              <a:rPr lang="en-US" sz="1800" dirty="0" err="1" smtClean="0">
                <a:solidFill>
                  <a:srgbClr val="FF0000"/>
                </a:solidFill>
                <a:latin typeface="Arial"/>
                <a:cs typeface="Arial"/>
              </a:rPr>
              <a:t>seg</a:t>
            </a:r>
            <a:r>
              <a:rPr lang="en-US" sz="1800" dirty="0" smtClean="0">
                <a:solidFill>
                  <a:srgbClr val="FF0000"/>
                </a:solidFill>
                <a:latin typeface="Arial"/>
                <a:cs typeface="Arial"/>
              </a:rPr>
              <a:t>-</a:t>
            </a:r>
          </a:p>
          <a:p>
            <a:pPr marL="0" indent="0">
              <a:buNone/>
            </a:pPr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635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r>
              <a:rPr lang="en-GB" sz="3200" dirty="0" err="1">
                <a:latin typeface="Arial"/>
                <a:cs typeface="Arial"/>
              </a:rPr>
              <a:t>p</a:t>
            </a:r>
            <a:r>
              <a:rPr lang="en-GB" sz="3200" dirty="0" err="1" smtClean="0">
                <a:latin typeface="Arial"/>
                <a:cs typeface="Arial"/>
              </a:rPr>
              <a:t>s</a:t>
            </a:r>
            <a:r>
              <a:rPr lang="en-GB" sz="3200" dirty="0" smtClean="0">
                <a:latin typeface="Arial"/>
                <a:cs typeface="Arial"/>
              </a:rPr>
              <a:t> : process status</a:t>
            </a:r>
            <a:r>
              <a:rPr lang="el-GR" sz="3200" dirty="0" smtClean="0">
                <a:latin typeface="Arial"/>
                <a:cs typeface="Arial"/>
              </a:rPr>
              <a:t/>
            </a:r>
            <a:br>
              <a:rPr lang="el-GR" sz="3200" dirty="0" smtClean="0">
                <a:latin typeface="Arial"/>
                <a:cs typeface="Arial"/>
              </a:rPr>
            </a:br>
            <a:r>
              <a:rPr lang="en-GB" sz="3200" dirty="0" smtClean="0">
                <a:latin typeface="Arial"/>
                <a:cs typeface="Arial"/>
              </a:rPr>
              <a:t>top</a:t>
            </a:r>
            <a:br>
              <a:rPr lang="en-GB" sz="3200" dirty="0" smtClean="0">
                <a:latin typeface="Arial"/>
                <a:cs typeface="Arial"/>
              </a:rPr>
            </a:br>
            <a:r>
              <a:rPr lang="en-GB" sz="3200" dirty="0" smtClean="0">
                <a:latin typeface="Arial"/>
                <a:cs typeface="Arial"/>
              </a:rPr>
              <a:t>kill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9556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>
                <a:latin typeface="Arial"/>
                <a:cs typeface="Arial"/>
              </a:rPr>
              <a:t>Όταν λειτουργεί ένα πρόγραμμα, αποτελεί μια υπολογιστική </a:t>
            </a:r>
            <a:r>
              <a:rPr lang="el-GR" sz="1800" dirty="0" smtClean="0">
                <a:latin typeface="Arial"/>
                <a:cs typeface="Arial"/>
              </a:rPr>
              <a:t>διαδικασία.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Η </a:t>
            </a:r>
            <a:r>
              <a:rPr lang="el-GR" sz="1800" dirty="0">
                <a:latin typeface="Arial"/>
                <a:cs typeface="Arial"/>
              </a:rPr>
              <a:t>κάθε διαδικασία έχει έναν μοναδικό </a:t>
            </a:r>
            <a:r>
              <a:rPr lang="el-GR" sz="1800" dirty="0" smtClean="0">
                <a:latin typeface="Arial"/>
                <a:cs typeface="Arial"/>
              </a:rPr>
              <a:t>αριθμό ταυτότητα, </a:t>
            </a:r>
            <a:r>
              <a:rPr lang="el-GR" sz="1800" dirty="0">
                <a:latin typeface="Arial"/>
                <a:cs typeface="Arial"/>
              </a:rPr>
              <a:t>το </a:t>
            </a:r>
            <a:r>
              <a:rPr lang="en-GB" sz="1800" dirty="0">
                <a:latin typeface="Arial"/>
                <a:cs typeface="Arial"/>
              </a:rPr>
              <a:t>process </a:t>
            </a:r>
            <a:r>
              <a:rPr lang="en-GB" sz="1800" dirty="0" smtClean="0">
                <a:latin typeface="Arial"/>
                <a:cs typeface="Arial"/>
              </a:rPr>
              <a:t>I</a:t>
            </a:r>
            <a:r>
              <a:rPr lang="en-GB" sz="1800" dirty="0">
                <a:latin typeface="Arial"/>
                <a:cs typeface="Arial"/>
              </a:rPr>
              <a:t>D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n-GB" sz="1800" dirty="0">
                <a:latin typeface="Arial"/>
                <a:cs typeface="Arial"/>
              </a:rPr>
              <a:t>(PID).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 την εντολή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ps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-e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μπορούμε να δούμε όλες τις υπολογιστικές διαδικασίες (</a:t>
            </a:r>
            <a:r>
              <a:rPr lang="en-GB" sz="1800" dirty="0" smtClean="0">
                <a:latin typeface="Arial"/>
                <a:cs typeface="Arial"/>
              </a:rPr>
              <a:t>processes</a:t>
            </a:r>
            <a:r>
              <a:rPr lang="el-GR" sz="1800" dirty="0" smtClean="0">
                <a:latin typeface="Arial"/>
                <a:cs typeface="Arial"/>
              </a:rPr>
              <a:t>)</a:t>
            </a:r>
            <a:r>
              <a:rPr lang="en-GB" sz="1800" dirty="0" smtClean="0"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Επίσης, με την εντολή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top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μπορούμε να δούμε σε πραγματικό χρόνο τις υπολογιστικές διαδικασίες, σε ποιόν χρήστη ανήκουν, για πόσο χρόνο λειτουργούν, τον υπολογιστικό τους φόρτο στον επεξεργαστή και πόσο μνήμη </a:t>
            </a:r>
            <a:r>
              <a:rPr lang="en-GB" sz="1800" dirty="0" smtClean="0">
                <a:latin typeface="Arial"/>
                <a:cs typeface="Arial"/>
              </a:rPr>
              <a:t>RAM </a:t>
            </a:r>
            <a:r>
              <a:rPr lang="el-GR" sz="1800" dirty="0" smtClean="0">
                <a:latin typeface="Arial"/>
                <a:cs typeface="Arial"/>
              </a:rPr>
              <a:t>καταλαμβάνουν.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Για να τερματίσει το </a:t>
            </a:r>
            <a:r>
              <a:rPr lang="en-GB" sz="1800" dirty="0" smtClean="0">
                <a:latin typeface="Arial"/>
                <a:cs typeface="Arial"/>
              </a:rPr>
              <a:t>top </a:t>
            </a:r>
            <a:r>
              <a:rPr lang="el-GR" sz="1800" dirty="0" smtClean="0">
                <a:latin typeface="Arial"/>
                <a:cs typeface="Arial"/>
              </a:rPr>
              <a:t>πληκτρολογούμε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q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Αν θέλουμε να τερματίσουμε μια διαδικασία και δεν είναι δυνατόν από το γραφικό περιβάλλον (π.χ. «κόλησε» το </a:t>
            </a:r>
            <a:r>
              <a:rPr lang="en-GB" sz="1800" dirty="0" smtClean="0">
                <a:latin typeface="Arial"/>
                <a:cs typeface="Arial"/>
              </a:rPr>
              <a:t>Word </a:t>
            </a:r>
            <a:r>
              <a:rPr lang="el-GR" sz="1800" dirty="0" smtClean="0">
                <a:latin typeface="Arial"/>
                <a:cs typeface="Arial"/>
              </a:rPr>
              <a:t>και δεν ανταποκρίνεται), πρώτα βρίσκουμε τον αριθμό ταυτότητας της εντολής (με </a:t>
            </a:r>
            <a:r>
              <a:rPr lang="en-GB" sz="1800" dirty="0" smtClean="0">
                <a:latin typeface="Arial"/>
                <a:cs typeface="Arial"/>
              </a:rPr>
              <a:t>top</a:t>
            </a:r>
            <a:r>
              <a:rPr lang="el-GR" sz="1800" dirty="0" smtClean="0">
                <a:latin typeface="Arial"/>
                <a:cs typeface="Arial"/>
              </a:rPr>
              <a:t>)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και μετά με την εντολή </a:t>
            </a:r>
            <a:r>
              <a:rPr lang="en-GB" sz="1800" dirty="0" smtClean="0">
                <a:latin typeface="Arial"/>
                <a:cs typeface="Arial"/>
              </a:rPr>
              <a:t>kill -9 </a:t>
            </a:r>
            <a:r>
              <a:rPr lang="el-GR" sz="1800" dirty="0" smtClean="0">
                <a:latin typeface="Arial"/>
                <a:cs typeface="Arial"/>
              </a:rPr>
              <a:t>και τον αριθμό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ταυτότητας της διαδικασίας (π.χ. </a:t>
            </a:r>
            <a:r>
              <a:rPr lang="en-GB" sz="1800" dirty="0" smtClean="0">
                <a:latin typeface="Arial"/>
                <a:cs typeface="Arial"/>
              </a:rPr>
              <a:t>PID</a:t>
            </a:r>
            <a:r>
              <a:rPr lang="el-GR" sz="1800" dirty="0" smtClean="0">
                <a:latin typeface="Arial"/>
                <a:cs typeface="Arial"/>
              </a:rPr>
              <a:t> 1014)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την τερματίζουμε από το </a:t>
            </a:r>
            <a:r>
              <a:rPr lang="en-GB" sz="1800" dirty="0" smtClean="0">
                <a:latin typeface="Arial"/>
                <a:cs typeface="Arial"/>
              </a:rPr>
              <a:t>terminal.</a:t>
            </a: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ill -9 1014</a:t>
            </a:r>
            <a:endParaRPr lang="en-US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620892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r>
              <a:rPr lang="en-GB" sz="3200" dirty="0" smtClean="0">
                <a:latin typeface="Arial"/>
                <a:cs typeface="Arial"/>
              </a:rPr>
              <a:t>date</a:t>
            </a:r>
            <a:r>
              <a:rPr lang="el-GR" sz="3200" dirty="0" smtClean="0">
                <a:latin typeface="Arial"/>
                <a:cs typeface="Arial"/>
              </a:rPr>
              <a:t>,</a:t>
            </a:r>
            <a:r>
              <a:rPr lang="en-GB" sz="3200" dirty="0" smtClean="0">
                <a:latin typeface="Arial"/>
                <a:cs typeface="Arial"/>
              </a:rPr>
              <a:t> sleep</a:t>
            </a:r>
            <a:r>
              <a:rPr lang="el-GR" sz="3200" dirty="0" smtClean="0">
                <a:latin typeface="Arial"/>
                <a:cs typeface="Arial"/>
              </a:rPr>
              <a:t>, </a:t>
            </a:r>
            <a:r>
              <a:rPr lang="en-GB" sz="3200" dirty="0" smtClean="0">
                <a:latin typeface="Arial"/>
                <a:cs typeface="Arial"/>
              </a:rPr>
              <a:t>at : </a:t>
            </a:r>
            <a:r>
              <a:rPr lang="el-GR" sz="3200" dirty="0" smtClean="0">
                <a:latin typeface="Arial"/>
                <a:cs typeface="Arial"/>
              </a:rPr>
              <a:t>Εντολές σχετικές με χρόνο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9556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 την εντολή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date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βλέπουμε την ημερομηνία και ώρα του συστήματος.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 την εντολή </a:t>
            </a:r>
            <a:r>
              <a:rPr lang="en-GB" sz="1800" dirty="0" smtClean="0">
                <a:latin typeface="Arial"/>
                <a:cs typeface="Arial"/>
              </a:rPr>
              <a:t>sleep </a:t>
            </a:r>
            <a:r>
              <a:rPr lang="el-GR" sz="1800" dirty="0" smtClean="0">
                <a:latin typeface="Arial"/>
                <a:cs typeface="Arial"/>
              </a:rPr>
              <a:t>και καθορίζοντας τα δευτερόλεπτα το </a:t>
            </a:r>
            <a:r>
              <a:rPr lang="en-GB" sz="1800" dirty="0" smtClean="0">
                <a:latin typeface="Arial"/>
                <a:cs typeface="Arial"/>
              </a:rPr>
              <a:t>terminal</a:t>
            </a:r>
            <a:r>
              <a:rPr lang="el-GR" sz="1800" dirty="0" smtClean="0">
                <a:latin typeface="Arial"/>
                <a:cs typeface="Arial"/>
              </a:rPr>
              <a:t> περιμένει για αυτό το χρονικό διάστημα.</a:t>
            </a: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Π.χ. Αν εκτελέσουμε τις παρακάτω 3 εντολές μαζί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date; sleep 10;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date</a:t>
            </a: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θα δούμε</a:t>
            </a:r>
            <a:r>
              <a:rPr lang="en-GB" sz="1800" dirty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στο </a:t>
            </a:r>
            <a:r>
              <a:rPr lang="en-GB" sz="1800" dirty="0" smtClean="0">
                <a:latin typeface="Arial"/>
                <a:cs typeface="Arial"/>
              </a:rPr>
              <a:t>terminal </a:t>
            </a:r>
            <a:r>
              <a:rPr lang="el-GR" sz="1800" dirty="0" smtClean="0">
                <a:latin typeface="Arial"/>
                <a:cs typeface="Arial"/>
              </a:rPr>
              <a:t>μια ημερομηνία, μετά θα υπάρξει παύση για 10 δευτερόλεπτα και μετά θα δούμε τη νέα ημερομηνία.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Το </a:t>
            </a:r>
            <a:r>
              <a:rPr lang="en-GB" sz="1800" dirty="0" smtClean="0">
                <a:latin typeface="Arial"/>
                <a:cs typeface="Arial"/>
              </a:rPr>
              <a:t>sleep </a:t>
            </a:r>
            <a:r>
              <a:rPr lang="el-GR" sz="1800" dirty="0" smtClean="0">
                <a:latin typeface="Arial"/>
                <a:cs typeface="Arial"/>
              </a:rPr>
              <a:t>είναι χρήσιμο όταν θέλουμε να εκτελεστούν στη σειρά κάποιες εντολές και μεταξύ τους να μεσολαβεί συγκεκριμένο χρονικό διάστημα. Π.χ. Όταν με την εντολή </a:t>
            </a:r>
            <a:r>
              <a:rPr lang="en-GB" sz="1800" dirty="0" err="1" smtClean="0">
                <a:latin typeface="Arial"/>
                <a:cs typeface="Arial"/>
              </a:rPr>
              <a:t>wget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ανακτούμε δεδομένα από πολλά αρχεία από μια ιστοσελίδα και θέλουμε να μεσολαβεί κάποιο χρονικό διάστημα μεταξύ των ανακτήσεων, για να μην καταλάβουμε όλο το </a:t>
            </a:r>
            <a:r>
              <a:rPr lang="en-GB" sz="1800" dirty="0" smtClean="0">
                <a:latin typeface="Arial"/>
                <a:cs typeface="Arial"/>
              </a:rPr>
              <a:t>internet </a:t>
            </a:r>
            <a:r>
              <a:rPr lang="en-GB" sz="1800" dirty="0" err="1" smtClean="0">
                <a:latin typeface="Arial"/>
                <a:cs typeface="Arial"/>
              </a:rPr>
              <a:t>bandwindth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της ιστοσελίδας. Σε ορισμένες περιπτώσεις αλόγιστη χρήση του </a:t>
            </a:r>
            <a:r>
              <a:rPr lang="en-GB" sz="1800" dirty="0" err="1" smtClean="0">
                <a:latin typeface="Arial"/>
                <a:cs typeface="Arial"/>
              </a:rPr>
              <a:t>wget</a:t>
            </a:r>
            <a:r>
              <a:rPr lang="el-GR" sz="1800" dirty="0" smtClean="0">
                <a:latin typeface="Arial"/>
                <a:cs typeface="Arial"/>
              </a:rPr>
              <a:t> χωρίς </a:t>
            </a:r>
            <a:r>
              <a:rPr lang="en-GB" sz="1800" dirty="0" smtClean="0">
                <a:latin typeface="Arial"/>
                <a:cs typeface="Arial"/>
              </a:rPr>
              <a:t>sleep </a:t>
            </a:r>
            <a:r>
              <a:rPr lang="el-GR" sz="1800" dirty="0" smtClean="0">
                <a:latin typeface="Arial"/>
                <a:cs typeface="Arial"/>
              </a:rPr>
              <a:t>μπορεί να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ερμηνευθεί και ως </a:t>
            </a:r>
            <a:r>
              <a:rPr lang="en-GB" sz="1800" dirty="0">
                <a:latin typeface="Arial"/>
                <a:cs typeface="Arial"/>
              </a:rPr>
              <a:t>D</a:t>
            </a:r>
            <a:r>
              <a:rPr lang="en-GB" sz="1800" dirty="0" smtClean="0">
                <a:latin typeface="Arial"/>
                <a:cs typeface="Arial"/>
              </a:rPr>
              <a:t>enial of Service (</a:t>
            </a:r>
            <a:r>
              <a:rPr lang="en-GB" sz="1800" dirty="0" err="1" smtClean="0">
                <a:latin typeface="Arial"/>
                <a:cs typeface="Arial"/>
              </a:rPr>
              <a:t>DoS</a:t>
            </a:r>
            <a:r>
              <a:rPr lang="en-GB" sz="1800" dirty="0" smtClean="0">
                <a:latin typeface="Arial"/>
                <a:cs typeface="Arial"/>
              </a:rPr>
              <a:t>) attack.</a:t>
            </a:r>
          </a:p>
          <a:p>
            <a:pPr marL="0" indent="0">
              <a:buNone/>
            </a:pPr>
            <a:r>
              <a:rPr lang="el-GR" sz="1800" smtClean="0">
                <a:latin typeface="Arial"/>
                <a:cs typeface="Arial"/>
              </a:rPr>
              <a:t>Επίσης, </a:t>
            </a:r>
            <a:r>
              <a:rPr lang="el-GR" sz="1800" dirty="0" smtClean="0">
                <a:latin typeface="Arial"/>
                <a:cs typeface="Arial"/>
              </a:rPr>
              <a:t>με την εντολή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at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μπορούμε να ζητήσουμε να εκτελεστεί μια εντολή, σειρά εντολών ή πρόγραμμα σε μια συγκεκριμένη χρονική στιγμή.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smtClean="0">
                <a:latin typeface="Arial"/>
                <a:cs typeface="Arial"/>
              </a:rPr>
              <a:t> </a:t>
            </a: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455682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2487"/>
          </a:xfrm>
        </p:spPr>
        <p:txBody>
          <a:bodyPr>
            <a:noAutofit/>
          </a:bodyPr>
          <a:lstStyle/>
          <a:p>
            <a:r>
              <a:rPr lang="en-GB" sz="3200" dirty="0" smtClean="0">
                <a:latin typeface="Arial"/>
                <a:cs typeface="Arial"/>
              </a:rPr>
              <a:t>alias: </a:t>
            </a:r>
            <a:r>
              <a:rPr lang="el-GR" sz="3200" dirty="0" smtClean="0">
                <a:latin typeface="Arial"/>
                <a:cs typeface="Arial"/>
              </a:rPr>
              <a:t>ψευδώνυμο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4626"/>
            <a:ext cx="8229600" cy="49768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 την εντολή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alias </a:t>
            </a:r>
            <a:r>
              <a:rPr lang="el-GR" sz="1800" dirty="0" smtClean="0">
                <a:latin typeface="Arial"/>
                <a:cs typeface="Arial"/>
              </a:rPr>
              <a:t>μπορούμε να ορίσουμε ένα σύντομο ψευδώνυμο για μια (συνήθως περίπλοκη) εντολή με πολλές παραμέτρους.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Π.χ. Αντί να εκτελούμε την εντολή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ls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–al </a:t>
            </a:r>
            <a:r>
              <a:rPr lang="el-GR" sz="1800" dirty="0" smtClean="0">
                <a:latin typeface="Arial"/>
                <a:cs typeface="Arial"/>
              </a:rPr>
              <a:t>μπορούμε να ορίσουμε ένα ψευδώνυμο, το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ll</a:t>
            </a:r>
            <a:r>
              <a:rPr lang="el-GR" sz="1800" dirty="0" smtClean="0">
                <a:latin typeface="Arial"/>
                <a:cs typeface="Arial"/>
              </a:rPr>
              <a:t> και να καλούμε αυτό. Φυσικά, για ομαλή λειτουργία του συστήματος το ψευδώνυμο δεν πρέπει να έχει το ίδιο όνομα με κάποια άλλη εντολή του συστήματος.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Ο ορισμός του ψευδώνυμου γίνεται με την παρακάτω εντολή, αλλά είναι προσωρινός, για όσο λειτουργεί το συγκεκριμένο κέλυφος.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lias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ll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= ‘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ls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–al’</a:t>
            </a: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Αν επιθυμούμε μόνιμο ορισμό ενός ψευδώνυμου, πρέπει να τροποποιήσουμε το .</a:t>
            </a:r>
            <a:r>
              <a:rPr lang="en-GB" sz="1800" dirty="0" err="1" smtClean="0">
                <a:latin typeface="Arial"/>
                <a:cs typeface="Arial"/>
              </a:rPr>
              <a:t>bashrc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αρχείο στον κατάλογο εκκίνησης.</a:t>
            </a: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Αν θέλουμε να δούμε όλα τα οριζόμενα ψευδώνυμα του κελύφους, εκτελούμε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lias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97743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Awk</a:t>
            </a:r>
            <a:r>
              <a:rPr lang="en-GB" sz="2800" dirty="0" smtClean="0">
                <a:latin typeface="Arial"/>
                <a:cs typeface="Arial"/>
              </a:rPr>
              <a:t> - if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2782121"/>
            <a:ext cx="878659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Για το παραπάνω αρχείο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θέλω να τυπωθούν στο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αρχείο </a:t>
            </a:r>
            <a:r>
              <a:rPr lang="en-GB" sz="1600" dirty="0" err="1" smtClean="0">
                <a:solidFill>
                  <a:srgbClr val="000000"/>
                </a:solidFill>
                <a:latin typeface="Arial"/>
                <a:cs typeface="Arial"/>
              </a:rPr>
              <a:t>results.txt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όλες εκείνες οι γραμμές όπου ο αριθμός της στήλης 2 (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Num1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) να είναι μεγαλύτερος από 1.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Η υπόθεση μπαίνει μέσα στην παρένθεση.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wk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‘{if ($2 &gt; 1) print $0 }’ file1.txt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results.txt</a:t>
            </a:r>
            <a:endParaRPr lang="el-GR" sz="1600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Για το παραπάνω αρχείο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θέλω να τυπωθούν στο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αρχείο </a:t>
            </a:r>
            <a:r>
              <a:rPr lang="en-GB" sz="1600" dirty="0" err="1">
                <a:solidFill>
                  <a:srgbClr val="000000"/>
                </a:solidFill>
                <a:latin typeface="Arial"/>
                <a:cs typeface="Arial"/>
              </a:rPr>
              <a:t>results.txt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όλες εκείνες οι γραμμές όπου ο αριθμός της στήλης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3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Num2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να είναι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ίσος με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1.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Η υπόθεση μπαίνει μέσα στην παρένθεση.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‘{if (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$3 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==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1) print $0 }’ file1.txt</a:t>
            </a:r>
            <a:r>
              <a:rPr lang="el-GR" sz="1600" dirty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results.txt</a:t>
            </a:r>
            <a:endParaRPr lang="el-GR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sz="1600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Για το παραπάνω αρχείο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θέλω να τυπωθούν στο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αρχείο </a:t>
            </a:r>
            <a:r>
              <a:rPr lang="en-GB" sz="1600" dirty="0" err="1">
                <a:solidFill>
                  <a:srgbClr val="000000"/>
                </a:solidFill>
                <a:latin typeface="Arial"/>
                <a:cs typeface="Arial"/>
              </a:rPr>
              <a:t>results.txt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όλες εκείνες οι γραμμές όπου ο αριθμός της στήλης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3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Num2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να είναι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μικρότερος ή ίσος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με το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1.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Η υπόθεση μπαίνει μέσα στην παρένθεση.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‘{if (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$3 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&lt;=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1) print $0 }’ file1.txt</a:t>
            </a:r>
            <a:r>
              <a:rPr lang="el-GR" sz="1600" dirty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results.txt</a:t>
            </a:r>
            <a:endParaRPr lang="el-GR" sz="16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2712770" y="1241395"/>
            <a:ext cx="3603230" cy="143660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GB" dirty="0" smtClean="0">
                <a:solidFill>
                  <a:srgbClr val="FF0000"/>
                </a:solidFill>
              </a:rPr>
              <a:t>ID				Num1	Num2</a:t>
            </a:r>
            <a:endParaRPr lang="el-GR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smtClean="0"/>
              <a:t>ENSG0001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2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1</a:t>
            </a:r>
            <a:endParaRPr lang="en-US" dirty="0" smtClean="0"/>
          </a:p>
          <a:p>
            <a:pPr algn="just"/>
            <a:r>
              <a:rPr lang="en-US" dirty="0" smtClean="0"/>
              <a:t>ENSG0002</a:t>
            </a:r>
            <a:r>
              <a:rPr lang="en-US" dirty="0"/>
              <a:t>	</a:t>
            </a:r>
            <a:r>
              <a:rPr lang="en-US" dirty="0" smtClean="0"/>
              <a:t>	0.</a:t>
            </a:r>
            <a:r>
              <a:rPr lang="el-GR" dirty="0" smtClean="0"/>
              <a:t>8</a:t>
            </a:r>
            <a:r>
              <a:rPr lang="en-US" dirty="0" smtClean="0"/>
              <a:t>		</a:t>
            </a:r>
            <a:r>
              <a:rPr lang="el-GR" dirty="0" smtClean="0"/>
              <a:t>3</a:t>
            </a:r>
            <a:endParaRPr lang="en-US" dirty="0" smtClean="0"/>
          </a:p>
          <a:p>
            <a:pPr algn="just"/>
            <a:r>
              <a:rPr lang="en-US" dirty="0" smtClean="0"/>
              <a:t>ENSG000</a:t>
            </a:r>
            <a:r>
              <a:rPr lang="el-GR" dirty="0" smtClean="0"/>
              <a:t>3</a:t>
            </a:r>
            <a:r>
              <a:rPr lang="en-US" dirty="0"/>
              <a:t>		</a:t>
            </a:r>
            <a:r>
              <a:rPr lang="en-US" dirty="0" smtClean="0"/>
              <a:t>1.</a:t>
            </a:r>
            <a:r>
              <a:rPr lang="el-GR" dirty="0" smtClean="0"/>
              <a:t>2</a:t>
            </a:r>
            <a:r>
              <a:rPr lang="en-US" dirty="0" smtClean="0"/>
              <a:t>		0.</a:t>
            </a:r>
            <a:r>
              <a:rPr lang="el-GR" dirty="0" smtClean="0"/>
              <a:t>1</a:t>
            </a:r>
            <a:r>
              <a:rPr lang="en-US" dirty="0"/>
              <a:t>	</a:t>
            </a:r>
          </a:p>
          <a:p>
            <a:pPr algn="just"/>
            <a:r>
              <a:rPr lang="en-US" dirty="0" smtClean="0"/>
              <a:t>……				…….		…….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01521" y="848542"/>
            <a:ext cx="904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file1</a:t>
            </a:r>
            <a:r>
              <a:rPr lang="en-US" dirty="0" smtClean="0"/>
              <a:t>.txt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957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Awk</a:t>
            </a:r>
            <a:r>
              <a:rPr lang="en-GB" sz="2800" dirty="0" smtClean="0">
                <a:latin typeface="Arial"/>
                <a:cs typeface="Arial"/>
              </a:rPr>
              <a:t> – if</a:t>
            </a:r>
            <a:r>
              <a:rPr lang="el-GR" sz="2800" dirty="0" smtClean="0">
                <a:latin typeface="Arial"/>
                <a:cs typeface="Arial"/>
              </a:rPr>
              <a:t> –  </a:t>
            </a:r>
            <a:r>
              <a:rPr lang="en-GB" sz="2800" dirty="0" smtClean="0">
                <a:latin typeface="Arial"/>
                <a:cs typeface="Arial"/>
              </a:rPr>
              <a:t>AND - OR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481" y="2782121"/>
            <a:ext cx="878659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Για το παραπάνω αρχείο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θέλω να τυπωθούν στο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αρχείο </a:t>
            </a:r>
            <a:r>
              <a:rPr lang="en-GB" sz="1600" dirty="0" err="1" smtClean="0">
                <a:solidFill>
                  <a:srgbClr val="000000"/>
                </a:solidFill>
                <a:latin typeface="Arial"/>
                <a:cs typeface="Arial"/>
              </a:rPr>
              <a:t>results.txt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όλες εκείνες οι γραμμές όπου ο αριθμός της στήλης 2 (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Num1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) να είναι μεγαλύτερος από 1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600" b="1" u="sng" dirty="0" smtClean="0">
                <a:solidFill>
                  <a:srgbClr val="000000"/>
                </a:solidFill>
                <a:latin typeface="Arial"/>
                <a:cs typeface="Arial"/>
              </a:rPr>
              <a:t>KAI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μικρότερος από 2.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Η υπόθεση μπαίνει μέσα στην παρένθεση.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wk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‘{if ($2 &gt; 1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 &amp;&amp; $2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&lt;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) print $0 }’ file1.txt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results.txt</a:t>
            </a:r>
            <a:endParaRPr lang="el-GR" sz="1600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Για το παραπάνω αρχείο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θέλω να τυπωθούν στο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αρχείο </a:t>
            </a:r>
            <a:r>
              <a:rPr lang="en-GB" sz="1600" dirty="0" err="1">
                <a:solidFill>
                  <a:srgbClr val="000000"/>
                </a:solidFill>
                <a:latin typeface="Arial"/>
                <a:cs typeface="Arial"/>
              </a:rPr>
              <a:t>results.txt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όλες εκείνες οι γραμμές όπου ο αριθμός της στήλης 2 (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Num1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) να είναι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μικρότερος από 1 </a:t>
            </a:r>
            <a:r>
              <a:rPr lang="el-GR" sz="1600" b="1" u="sng" dirty="0" smtClean="0">
                <a:solidFill>
                  <a:srgbClr val="000000"/>
                </a:solidFill>
                <a:latin typeface="Arial"/>
                <a:cs typeface="Arial"/>
              </a:rPr>
              <a:t>Η’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 μεγαλύτερος από 1.5.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Η υπόθεση μπαίνει μέσα στην παρένθεση.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‘{if ($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 &lt;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1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 || $2 &gt; 1.5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) 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print $0 }’ file1.txt</a:t>
            </a:r>
            <a:r>
              <a:rPr lang="el-GR" sz="1600" dirty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results.txt</a:t>
            </a:r>
            <a:endParaRPr lang="el-GR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Για το παραπάνω αρχείο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θέλω να τυπωθούν στο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αρχείο </a:t>
            </a:r>
            <a:r>
              <a:rPr lang="en-GB" sz="1600" dirty="0" err="1">
                <a:solidFill>
                  <a:srgbClr val="000000"/>
                </a:solidFill>
                <a:latin typeface="Arial"/>
                <a:cs typeface="Arial"/>
              </a:rPr>
              <a:t>results.txt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όλες εκείνες οι γραμμές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όπου η στήλη 1 (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ID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να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γράφει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ENSG0002.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Η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υπόθεση μπαίνει μέσα στην παρένθεση.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‘{if (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$1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== “ENSG0002”) 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print $0 }’ file1.txt</a:t>
            </a:r>
            <a:r>
              <a:rPr lang="el-GR" sz="1600" dirty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results.txt</a:t>
            </a:r>
            <a:endParaRPr lang="el-GR" sz="1600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sz="16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2712770" y="1241395"/>
            <a:ext cx="3603230" cy="143660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GB" dirty="0" smtClean="0">
                <a:solidFill>
                  <a:srgbClr val="FF0000"/>
                </a:solidFill>
              </a:rPr>
              <a:t>ID				Num1	Num2</a:t>
            </a:r>
            <a:endParaRPr lang="el-GR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smtClean="0"/>
              <a:t>ENSG0001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2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1</a:t>
            </a:r>
            <a:endParaRPr lang="en-US" dirty="0" smtClean="0"/>
          </a:p>
          <a:p>
            <a:pPr algn="just"/>
            <a:r>
              <a:rPr lang="en-US" dirty="0" smtClean="0"/>
              <a:t>ENSG0002</a:t>
            </a:r>
            <a:r>
              <a:rPr lang="en-US" dirty="0"/>
              <a:t>	</a:t>
            </a:r>
            <a:r>
              <a:rPr lang="en-US" dirty="0" smtClean="0"/>
              <a:t>	0.</a:t>
            </a:r>
            <a:r>
              <a:rPr lang="el-GR" dirty="0" smtClean="0"/>
              <a:t>8</a:t>
            </a:r>
            <a:r>
              <a:rPr lang="en-US" dirty="0" smtClean="0"/>
              <a:t>		</a:t>
            </a:r>
            <a:r>
              <a:rPr lang="el-GR" dirty="0" smtClean="0"/>
              <a:t>3</a:t>
            </a:r>
            <a:endParaRPr lang="en-US" dirty="0" smtClean="0"/>
          </a:p>
          <a:p>
            <a:pPr algn="just"/>
            <a:r>
              <a:rPr lang="en-US" dirty="0" smtClean="0"/>
              <a:t>ENSG000</a:t>
            </a:r>
            <a:r>
              <a:rPr lang="el-GR" dirty="0" smtClean="0"/>
              <a:t>3</a:t>
            </a:r>
            <a:r>
              <a:rPr lang="en-US" dirty="0"/>
              <a:t>		</a:t>
            </a:r>
            <a:r>
              <a:rPr lang="en-US" dirty="0" smtClean="0"/>
              <a:t>1.</a:t>
            </a:r>
            <a:r>
              <a:rPr lang="el-GR" dirty="0" smtClean="0"/>
              <a:t>2</a:t>
            </a:r>
            <a:r>
              <a:rPr lang="en-US" dirty="0" smtClean="0"/>
              <a:t>		0.</a:t>
            </a:r>
            <a:r>
              <a:rPr lang="el-GR" dirty="0" smtClean="0"/>
              <a:t>1</a:t>
            </a:r>
            <a:r>
              <a:rPr lang="en-US" dirty="0"/>
              <a:t>	</a:t>
            </a:r>
          </a:p>
          <a:p>
            <a:pPr algn="just"/>
            <a:r>
              <a:rPr lang="en-US" dirty="0" smtClean="0"/>
              <a:t>……				…….		…….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01521" y="848542"/>
            <a:ext cx="904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file1</a:t>
            </a:r>
            <a:r>
              <a:rPr lang="en-US" dirty="0" smtClean="0"/>
              <a:t>.txt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900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28422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Άσκηση</a:t>
            </a:r>
            <a:endParaRPr lang="en-US"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68036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108712" y="2894482"/>
            <a:ext cx="1232741" cy="77188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latin typeface="Arial"/>
                <a:cs typeface="Arial"/>
              </a:rPr>
              <a:t>genes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Τοποθεσία αρχείων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42703" y="1330451"/>
            <a:ext cx="1566039" cy="77188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447074" y="1401438"/>
            <a:ext cx="145803" cy="130804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018551"/>
            <a:ext cx="0" cy="2959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42703" y="4122271"/>
            <a:ext cx="8762261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Βρισκόμαστε στο </a:t>
            </a:r>
            <a:r>
              <a:rPr lang="en-GB" dirty="0" smtClean="0">
                <a:latin typeface="Arial"/>
                <a:cs typeface="Arial"/>
              </a:rPr>
              <a:t>Desktop </a:t>
            </a:r>
            <a:r>
              <a:rPr lang="el-GR" dirty="0" smtClean="0">
                <a:latin typeface="Arial"/>
                <a:cs typeface="Arial"/>
              </a:rPr>
              <a:t>και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τα αρχεία που μας ενδιαφέρουν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από το ανθρώπινο γονιδίωμα βρίσκονται στους υποκαταλόγους</a:t>
            </a:r>
            <a:r>
              <a:rPr lang="en-GB" dirty="0">
                <a:latin typeface="Arial"/>
                <a:cs typeface="Arial"/>
              </a:rPr>
              <a:t>:</a:t>
            </a:r>
            <a:endParaRPr lang="en-GB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GB" dirty="0">
                <a:latin typeface="Arial"/>
                <a:cs typeface="Arial"/>
              </a:rPr>
              <a:t>g</a:t>
            </a:r>
            <a:r>
              <a:rPr lang="en-GB" dirty="0" smtClean="0">
                <a:latin typeface="Arial"/>
                <a:cs typeface="Arial"/>
              </a:rPr>
              <a:t>enes</a:t>
            </a:r>
          </a:p>
          <a:p>
            <a:pPr marL="285750" indent="-285750">
              <a:buFont typeface="Arial"/>
              <a:buChar char="•"/>
            </a:pPr>
            <a:r>
              <a:rPr lang="en-GB" dirty="0" smtClean="0">
                <a:latin typeface="Arial"/>
                <a:cs typeface="Arial"/>
              </a:rPr>
              <a:t>transcription</a:t>
            </a:r>
          </a:p>
          <a:p>
            <a:pPr marL="285750" indent="-285750">
              <a:buFont typeface="Arial"/>
              <a:buChar char="•"/>
            </a:pPr>
            <a:r>
              <a:rPr lang="en-GB" dirty="0" err="1" smtClean="0">
                <a:latin typeface="Arial"/>
                <a:cs typeface="Arial"/>
              </a:rPr>
              <a:t>gene_regulations</a:t>
            </a:r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Μέσα στον κάθε κατάλογο υπάρχει το αντίστοιχο</a:t>
            </a:r>
            <a:r>
              <a:rPr lang="en-GB" dirty="0" smtClean="0">
                <a:latin typeface="Arial"/>
                <a:cs typeface="Arial"/>
              </a:rPr>
              <a:t>/</a:t>
            </a:r>
            <a:r>
              <a:rPr lang="el-GR" dirty="0" smtClean="0">
                <a:latin typeface="Arial"/>
                <a:cs typeface="Arial"/>
              </a:rPr>
              <a:t>α αρχείο/α.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018551"/>
            <a:ext cx="16849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419218" y="492616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38977" y="2516880"/>
            <a:ext cx="0" cy="3776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42703" y="2484776"/>
            <a:ext cx="40229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918914" y="2102334"/>
            <a:ext cx="0" cy="3947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1419218" y="2894482"/>
            <a:ext cx="1284729" cy="77188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latin typeface="Arial"/>
                <a:cs typeface="Arial"/>
              </a:rPr>
              <a:t>regulations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2783090" y="2890916"/>
            <a:ext cx="1382595" cy="77188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latin typeface="Arial"/>
                <a:cs typeface="Arial"/>
              </a:rPr>
              <a:t>transcription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2042262" y="2513314"/>
            <a:ext cx="0" cy="3776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460117" y="2484776"/>
            <a:ext cx="0" cy="3776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9910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5224" y="274638"/>
            <a:ext cx="3285559" cy="539901"/>
          </a:xfrm>
        </p:spPr>
        <p:txBody>
          <a:bodyPr>
            <a:normAutofit/>
          </a:bodyPr>
          <a:lstStyle/>
          <a:p>
            <a:r>
              <a:rPr lang="el-GR" sz="2800" dirty="0" smtClean="0"/>
              <a:t>Τα αρχεία</a:t>
            </a:r>
            <a:endParaRPr lang="en-US" sz="2800" dirty="0"/>
          </a:p>
        </p:txBody>
      </p:sp>
      <p:sp>
        <p:nvSpPr>
          <p:cNvPr id="4" name="Folded Corner 3"/>
          <p:cNvSpPr/>
          <p:nvPr/>
        </p:nvSpPr>
        <p:spPr>
          <a:xfrm>
            <a:off x="219965" y="1103778"/>
            <a:ext cx="4703448" cy="1621586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b="1" dirty="0">
                <a:solidFill>
                  <a:srgbClr val="FF0000"/>
                </a:solidFill>
              </a:rPr>
              <a:t>g</a:t>
            </a:r>
            <a:r>
              <a:rPr lang="en-GB" b="1" dirty="0" err="1" smtClean="0">
                <a:solidFill>
                  <a:srgbClr val="FF0000"/>
                </a:solidFill>
              </a:rPr>
              <a:t>ene_identifier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gene_name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chromosome</a:t>
            </a:r>
          </a:p>
          <a:p>
            <a:pPr algn="just"/>
            <a:r>
              <a:rPr lang="en-US" dirty="0" smtClean="0"/>
              <a:t>ENSG0001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Gene_A</a:t>
            </a:r>
            <a:r>
              <a:rPr lang="en-US" dirty="0" smtClean="0"/>
              <a:t>		chrom_1</a:t>
            </a:r>
          </a:p>
          <a:p>
            <a:pPr algn="just"/>
            <a:r>
              <a:rPr lang="en-US" dirty="0" smtClean="0"/>
              <a:t>ENSG0002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Gene_B</a:t>
            </a:r>
            <a:r>
              <a:rPr lang="en-US" dirty="0" smtClean="0"/>
              <a:t>		chrom_2</a:t>
            </a:r>
          </a:p>
          <a:p>
            <a:pPr algn="just"/>
            <a:r>
              <a:rPr lang="en-US" dirty="0" smtClean="0"/>
              <a:t>ENSG000</a:t>
            </a:r>
            <a:r>
              <a:rPr lang="el-GR" dirty="0" smtClean="0"/>
              <a:t>3</a:t>
            </a:r>
            <a:r>
              <a:rPr lang="en-US" dirty="0"/>
              <a:t>		</a:t>
            </a:r>
            <a:r>
              <a:rPr lang="en-US" dirty="0" err="1" smtClean="0"/>
              <a:t>Gene_C</a:t>
            </a:r>
            <a:r>
              <a:rPr lang="en-US" dirty="0"/>
              <a:t>		</a:t>
            </a:r>
            <a:r>
              <a:rPr lang="en-US" dirty="0" smtClean="0"/>
              <a:t>chrom_1</a:t>
            </a:r>
            <a:endParaRPr lang="en-US" dirty="0"/>
          </a:p>
          <a:p>
            <a:pPr algn="just"/>
            <a:r>
              <a:rPr lang="en-US" dirty="0" smtClean="0"/>
              <a:t>……				…….			…….</a:t>
            </a:r>
          </a:p>
          <a:p>
            <a:pPr algn="just"/>
            <a:endParaRPr lang="en-US" dirty="0" smtClean="0"/>
          </a:p>
        </p:txBody>
      </p:sp>
      <p:sp>
        <p:nvSpPr>
          <p:cNvPr id="5" name="Folded Corner 4"/>
          <p:cNvSpPr/>
          <p:nvPr/>
        </p:nvSpPr>
        <p:spPr>
          <a:xfrm>
            <a:off x="248507" y="3340969"/>
            <a:ext cx="4460845" cy="149619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GB" b="1" dirty="0" smtClean="0">
                <a:solidFill>
                  <a:srgbClr val="FF0000"/>
                </a:solidFill>
              </a:rPr>
              <a:t>TF</a:t>
            </a:r>
            <a:r>
              <a:rPr lang="en-US" b="1" dirty="0" smtClean="0">
                <a:solidFill>
                  <a:srgbClr val="FF0000"/>
                </a:solidFill>
              </a:rPr>
              <a:t>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target_name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regulation_type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err="1" smtClean="0"/>
              <a:t>Gene_A</a:t>
            </a:r>
            <a:r>
              <a:rPr lang="en-US" dirty="0" smtClean="0"/>
              <a:t>		</a:t>
            </a:r>
            <a:r>
              <a:rPr lang="en-US" dirty="0" err="1" smtClean="0"/>
              <a:t>Gene_B</a:t>
            </a:r>
            <a:r>
              <a:rPr lang="en-US" dirty="0" smtClean="0"/>
              <a:t>		activate</a:t>
            </a:r>
          </a:p>
          <a:p>
            <a:pPr algn="just"/>
            <a:r>
              <a:rPr lang="en-US" dirty="0" err="1" smtClean="0"/>
              <a:t>Gene_A</a:t>
            </a:r>
            <a:r>
              <a:rPr lang="en-US" dirty="0" smtClean="0"/>
              <a:t>		</a:t>
            </a:r>
            <a:r>
              <a:rPr lang="en-US" dirty="0" err="1" smtClean="0"/>
              <a:t>Gene_C</a:t>
            </a:r>
            <a:r>
              <a:rPr lang="en-US" dirty="0" smtClean="0"/>
              <a:t>		activate</a:t>
            </a:r>
          </a:p>
          <a:p>
            <a:pPr algn="just"/>
            <a:r>
              <a:rPr lang="en-US" dirty="0" err="1" smtClean="0"/>
              <a:t>Gene_C</a:t>
            </a:r>
            <a:r>
              <a:rPr lang="en-US" dirty="0" smtClean="0"/>
              <a:t>		</a:t>
            </a:r>
            <a:r>
              <a:rPr lang="en-US" dirty="0" err="1" smtClean="0"/>
              <a:t>Gene_F</a:t>
            </a:r>
            <a:r>
              <a:rPr lang="en-US" dirty="0" smtClean="0"/>
              <a:t>		suppress</a:t>
            </a:r>
          </a:p>
          <a:p>
            <a:pPr algn="just"/>
            <a:r>
              <a:rPr lang="en-US" dirty="0"/>
              <a:t>……				…….			……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52878" y="724251"/>
            <a:ext cx="104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g</a:t>
            </a:r>
            <a:r>
              <a:rPr lang="en-US" dirty="0" err="1" smtClean="0"/>
              <a:t>enes.txt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85094" y="3008463"/>
            <a:ext cx="1548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regulations.txt</a:t>
            </a:r>
            <a:endParaRPr lang="en-US" dirty="0"/>
          </a:p>
        </p:txBody>
      </p:sp>
      <p:sp>
        <p:nvSpPr>
          <p:cNvPr id="10" name="Folded Corner 9"/>
          <p:cNvSpPr/>
          <p:nvPr/>
        </p:nvSpPr>
        <p:spPr>
          <a:xfrm>
            <a:off x="243926" y="5308038"/>
            <a:ext cx="3603230" cy="143660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b="1" dirty="0">
                <a:solidFill>
                  <a:srgbClr val="FF0000"/>
                </a:solidFill>
              </a:rPr>
              <a:t>g</a:t>
            </a:r>
            <a:r>
              <a:rPr lang="en-GB" b="1" dirty="0" err="1" smtClean="0">
                <a:solidFill>
                  <a:srgbClr val="FF0000"/>
                </a:solidFill>
              </a:rPr>
              <a:t>ene_identifier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GB" b="1" dirty="0" smtClean="0">
                <a:solidFill>
                  <a:srgbClr val="FF0000"/>
                </a:solidFill>
              </a:rPr>
              <a:t>Cancer</a:t>
            </a:r>
            <a:r>
              <a:rPr lang="en-US" b="1" dirty="0" smtClean="0">
                <a:solidFill>
                  <a:srgbClr val="FF0000"/>
                </a:solidFill>
              </a:rPr>
              <a:t>	Heart</a:t>
            </a:r>
          </a:p>
          <a:p>
            <a:pPr algn="just"/>
            <a:r>
              <a:rPr lang="en-US" dirty="0" smtClean="0"/>
              <a:t>ENSG0001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2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1</a:t>
            </a:r>
            <a:endParaRPr lang="en-US" dirty="0" smtClean="0"/>
          </a:p>
          <a:p>
            <a:pPr algn="just"/>
            <a:r>
              <a:rPr lang="en-US" dirty="0" smtClean="0"/>
              <a:t>ENSG0002</a:t>
            </a:r>
            <a:r>
              <a:rPr lang="en-US" dirty="0"/>
              <a:t>	</a:t>
            </a:r>
            <a:r>
              <a:rPr lang="en-US" dirty="0" smtClean="0"/>
              <a:t>	0.</a:t>
            </a:r>
            <a:r>
              <a:rPr lang="el-GR" dirty="0" smtClean="0"/>
              <a:t>8</a:t>
            </a:r>
            <a:r>
              <a:rPr lang="en-US" dirty="0" smtClean="0"/>
              <a:t>		</a:t>
            </a:r>
            <a:r>
              <a:rPr lang="el-GR" dirty="0" smtClean="0"/>
              <a:t>3</a:t>
            </a:r>
            <a:endParaRPr lang="en-US" dirty="0" smtClean="0"/>
          </a:p>
          <a:p>
            <a:pPr algn="just"/>
            <a:r>
              <a:rPr lang="en-US" dirty="0" smtClean="0"/>
              <a:t>ENSG000</a:t>
            </a:r>
            <a:r>
              <a:rPr lang="el-GR" dirty="0" smtClean="0"/>
              <a:t>3</a:t>
            </a:r>
            <a:r>
              <a:rPr lang="en-US" dirty="0"/>
              <a:t>		</a:t>
            </a:r>
            <a:r>
              <a:rPr lang="en-US" dirty="0" smtClean="0"/>
              <a:t>1.</a:t>
            </a:r>
            <a:r>
              <a:rPr lang="el-GR" dirty="0" smtClean="0"/>
              <a:t>2</a:t>
            </a:r>
            <a:r>
              <a:rPr lang="en-US" dirty="0" smtClean="0"/>
              <a:t>		0.</a:t>
            </a:r>
            <a:r>
              <a:rPr lang="el-GR" dirty="0" smtClean="0"/>
              <a:t>1</a:t>
            </a:r>
            <a:r>
              <a:rPr lang="en-US" dirty="0"/>
              <a:t>	</a:t>
            </a:r>
          </a:p>
          <a:p>
            <a:pPr algn="just"/>
            <a:r>
              <a:rPr lang="en-US" dirty="0" smtClean="0"/>
              <a:t>……				…….		…….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63468" y="4954635"/>
            <a:ext cx="1818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transcription1.txt</a:t>
            </a:r>
            <a:endParaRPr lang="en-US" dirty="0"/>
          </a:p>
        </p:txBody>
      </p:sp>
      <p:sp>
        <p:nvSpPr>
          <p:cNvPr id="14" name="Folded Corner 13"/>
          <p:cNvSpPr/>
          <p:nvPr/>
        </p:nvSpPr>
        <p:spPr>
          <a:xfrm>
            <a:off x="4369168" y="5323967"/>
            <a:ext cx="2876933" cy="143660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b="1" dirty="0">
                <a:solidFill>
                  <a:srgbClr val="FF0000"/>
                </a:solidFill>
              </a:rPr>
              <a:t>g</a:t>
            </a:r>
            <a:r>
              <a:rPr lang="en-GB" b="1" dirty="0" err="1" smtClean="0">
                <a:solidFill>
                  <a:srgbClr val="FF0000"/>
                </a:solidFill>
              </a:rPr>
              <a:t>ene_identifier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GB" b="1" dirty="0" smtClean="0">
                <a:solidFill>
                  <a:srgbClr val="FF0000"/>
                </a:solidFill>
              </a:rPr>
              <a:t>Diabetes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smtClean="0"/>
              <a:t>ENSG0001</a:t>
            </a:r>
            <a:r>
              <a:rPr lang="en-US" dirty="0"/>
              <a:t>	</a:t>
            </a:r>
            <a:r>
              <a:rPr lang="en-US" dirty="0" smtClean="0"/>
              <a:t>	1</a:t>
            </a:r>
          </a:p>
          <a:p>
            <a:pPr algn="just"/>
            <a:r>
              <a:rPr lang="en-US" dirty="0" smtClean="0"/>
              <a:t>ENSG000</a:t>
            </a:r>
            <a:r>
              <a:rPr lang="el-GR" dirty="0" smtClean="0"/>
              <a:t>3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1</a:t>
            </a:r>
            <a:r>
              <a:rPr lang="en-US" dirty="0" smtClean="0"/>
              <a:t>.5</a:t>
            </a:r>
          </a:p>
          <a:p>
            <a:pPr algn="just"/>
            <a:r>
              <a:rPr lang="en-US" dirty="0" smtClean="0"/>
              <a:t>ENSG0002</a:t>
            </a:r>
            <a:r>
              <a:rPr lang="en-US" dirty="0"/>
              <a:t>		</a:t>
            </a:r>
            <a:r>
              <a:rPr lang="el-GR" dirty="0" smtClean="0"/>
              <a:t>4</a:t>
            </a:r>
            <a:r>
              <a:rPr lang="en-US" dirty="0" smtClean="0"/>
              <a:t>.5</a:t>
            </a:r>
            <a:endParaRPr lang="en-US" dirty="0"/>
          </a:p>
          <a:p>
            <a:pPr algn="just"/>
            <a:r>
              <a:rPr lang="en-US" dirty="0" smtClean="0"/>
              <a:t>……				…….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261576" y="4954635"/>
            <a:ext cx="1818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transcription2.txt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588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Ασκήσεις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1426573"/>
            <a:ext cx="878659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Δημιουργείστε κάτω από το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Desktop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τον υποκατάλογο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data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και μεταφέρετε εκεί όλα τα προηγούμενα αρχεία και μετά διαγράψτε τους άδειους υποκαταλόγους.</a:t>
            </a:r>
          </a:p>
          <a:p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buAutoNum type="arabicParenR"/>
            </a:pP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Στο αρχείο </a:t>
            </a:r>
            <a:r>
              <a:rPr lang="en-GB" sz="1600" dirty="0" err="1" smtClean="0">
                <a:solidFill>
                  <a:srgbClr val="000000"/>
                </a:solidFill>
                <a:latin typeface="Arial"/>
                <a:cs typeface="Arial"/>
              </a:rPr>
              <a:t>genes.txt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έχουμε πληροφορίες για όλα τα ανθρώπινα γονίδια.</a:t>
            </a:r>
          </a:p>
          <a:p>
            <a:pPr marL="800100" lvl="1" indent="-342900">
              <a:buFont typeface="Arial"/>
              <a:buChar char="•"/>
            </a:pP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Πόσα είναι τα ανθρώπινα γονίδια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800100" lvl="1" indent="-342900">
              <a:buFont typeface="Arial"/>
              <a:buChar char="•"/>
            </a:pP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Πόσα είναι τα ανθρώπινα χρωμοσώματα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800100" lvl="1" indent="-342900">
              <a:buFont typeface="Arial"/>
              <a:buChar char="•"/>
            </a:pP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Ποιό χρωμόσωμα έχει τα περισσότερα γονίδια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buAutoNum type="arabicParenR"/>
            </a:pP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Για πόσα ανθρώπινα γονίδια γνωρίζουμε ότι είναι μεταγραφικοί παράγοντες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buAutoNum type="arabicParenR"/>
            </a:pP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Πόσοι μεταγραφικοί παράγοντες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800100" lvl="1" indent="-342900">
              <a:buFont typeface="Arial"/>
              <a:buChar char="•"/>
            </a:pP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ενεργοποιούν τη μεταγραφή γονιδίων στόχων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pPr marL="800100" lvl="1" indent="-342900">
              <a:buFont typeface="Arial"/>
              <a:buChar char="•"/>
            </a:pP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καταστέλλουν τη μεταγραφή γονιδίων στόχων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buAutoNum type="arabicParenR"/>
            </a:pP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Ποιός μεταγραφικός παράγοντας ρυθμίζει τα περισσότερα γονίδια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pPr marL="342900" indent="-342900">
              <a:buFontTx/>
              <a:buAutoNum type="arabicParenR"/>
            </a:pP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Ποιός μεταγραφικός παράγοντας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καταστέλλει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τα περισσότερα γονίδια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76186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1398</TotalTime>
  <Words>3795</Words>
  <Application>Microsoft Macintosh PowerPoint</Application>
  <PresentationFormat>On-screen Show (4:3)</PresentationFormat>
  <Paragraphs>412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PowerPoint Presentation</vt:lpstr>
      <vt:lpstr>Εισαγωγή στο awk</vt:lpstr>
      <vt:lpstr>Awk - if</vt:lpstr>
      <vt:lpstr>Awk - if</vt:lpstr>
      <vt:lpstr>Awk – if –  AND - OR</vt:lpstr>
      <vt:lpstr>Άσκηση</vt:lpstr>
      <vt:lpstr>Τοποθεσία αρχείων</vt:lpstr>
      <vt:lpstr>Τα αρχεία</vt:lpstr>
      <vt:lpstr>Ασκήσεις</vt:lpstr>
      <vt:lpstr>Ασκήσεις</vt:lpstr>
      <vt:lpstr>Ασκήσεις</vt:lpstr>
      <vt:lpstr>Λύσεις</vt:lpstr>
      <vt:lpstr>Λύσεις</vt:lpstr>
      <vt:lpstr>Λύσεις</vt:lpstr>
      <vt:lpstr>Λύσεις</vt:lpstr>
      <vt:lpstr>Λύσεις</vt:lpstr>
      <vt:lpstr>Λύσεις</vt:lpstr>
      <vt:lpstr>Εντολές Διαχείρισης</vt:lpstr>
      <vt:lpstr>Εγκατάσταση προγραμμάτων</vt:lpstr>
      <vt:lpstr>Advanced Packaging Tool: Apt</vt:lpstr>
      <vt:lpstr>tar: πακετάρισμα  αρχείων/καταλόγων</vt:lpstr>
      <vt:lpstr>gzip: συμπίεση  αρχείων</vt:lpstr>
      <vt:lpstr>Τι είναι ο compiler</vt:lpstr>
      <vt:lpstr>Εγκατάσταση προγράμματος με το configure &amp; make</vt:lpstr>
      <vt:lpstr>Τί κάνει το configure</vt:lpstr>
      <vt:lpstr>Εγκατάσταση προγράμματος με το make</vt:lpstr>
      <vt:lpstr>find: Εύρεση αρχείων/καταλόγων</vt:lpstr>
      <vt:lpstr>ssh: secure shell</vt:lpstr>
      <vt:lpstr>scp: secure copy</vt:lpstr>
      <vt:lpstr>wget: ανάκτηση αρχείων/ιστοσελίδων από το διαδίκτυο</vt:lpstr>
      <vt:lpstr>split: σπάσιμο αρχείου σε μικρότερα</vt:lpstr>
      <vt:lpstr>ps : process status top kill</vt:lpstr>
      <vt:lpstr>date, sleep, at : Εντολές σχετικές με χρόνο</vt:lpstr>
      <vt:lpstr>alias: ψευδώνυμο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στο Linux/Unix  3η διάλεξη  Η/Υ 1ο έτος  Γρ. Αμούτζιας</dc:title>
  <dc:creator>Grigoris Amoutzias</dc:creator>
  <cp:lastModifiedBy>Grigoris Amoutzias</cp:lastModifiedBy>
  <cp:revision>74</cp:revision>
  <dcterms:created xsi:type="dcterms:W3CDTF">2014-03-09T07:39:24Z</dcterms:created>
  <dcterms:modified xsi:type="dcterms:W3CDTF">2014-12-04T14:00:25Z</dcterms:modified>
</cp:coreProperties>
</file>