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70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94E-1B58-48CD-8C93-ADEAFC1F7815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94E-1B58-48CD-8C93-ADEAFC1F7815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94E-1B58-48CD-8C93-ADEAFC1F7815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94E-1B58-48CD-8C93-ADEAFC1F7815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94E-1B58-48CD-8C93-ADEAFC1F7815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94E-1B58-48CD-8C93-ADEAFC1F7815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94E-1B58-48CD-8C93-ADEAFC1F7815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94E-1B58-48CD-8C93-ADEAFC1F7815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94E-1B58-48CD-8C93-ADEAFC1F7815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94E-1B58-48CD-8C93-ADEAFC1F7815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94E-1B58-48CD-8C93-ADEAFC1F7815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0C94E-1B58-48CD-8C93-ADEAFC1F7815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rchaeologydataservice.ac.uk/archives/view/amphora_ahrb_2005/" TargetMode="External"/><Relationship Id="rId2" Type="http://schemas.openxmlformats.org/officeDocument/2006/relationships/hyperlink" Target="http://potsherd.net/atlas/potsherd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war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19200" y="0"/>
            <a:ext cx="7315200" cy="68820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oking pot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" y="152400"/>
            <a:ext cx="4402086" cy="6449568"/>
          </a:xfrm>
          <a:prstGeom prst="rect">
            <a:avLst/>
          </a:prstGeom>
        </p:spPr>
      </p:pic>
      <p:pic>
        <p:nvPicPr>
          <p:cNvPr id="3" name="Picture 2" descr="Cooking dishe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03306" y="1676400"/>
            <a:ext cx="4340693" cy="3379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304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Μαγειρικά σκεύη</a:t>
            </a:r>
            <a:r>
              <a:rPr lang="en-US" b="1" dirty="0" smtClean="0"/>
              <a:t>: </a:t>
            </a:r>
            <a:r>
              <a:rPr lang="el-GR" b="1" dirty="0" smtClean="0"/>
              <a:t>χύτρες και λοπάδες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ndisian amphora_pho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3400" y="1676400"/>
            <a:ext cx="2362200" cy="4007904"/>
          </a:xfrm>
          <a:prstGeom prst="rect">
            <a:avLst/>
          </a:prstGeom>
        </p:spPr>
      </p:pic>
      <p:pic>
        <p:nvPicPr>
          <p:cNvPr id="4" name="Picture 3" descr="Graeco-Italic_phot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05200" y="1752600"/>
            <a:ext cx="2419417" cy="3886200"/>
          </a:xfrm>
          <a:prstGeom prst="rect">
            <a:avLst/>
          </a:prstGeom>
        </p:spPr>
      </p:pic>
      <p:pic>
        <p:nvPicPr>
          <p:cNvPr id="5" name="Picture 4" descr="Lamboglia2_phot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6781800" y="1447800"/>
            <a:ext cx="2102370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867400"/>
            <a:ext cx="255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Αμφορέας τύπου </a:t>
            </a:r>
            <a:r>
              <a:rPr lang="en-US" dirty="0" err="1" smtClean="0"/>
              <a:t>Brindisi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5791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Αμφορέας ελληνο-ιταλικού τύπου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601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Lamboglia</a:t>
            </a:r>
            <a:r>
              <a:rPr lang="en-US" dirty="0" smtClean="0"/>
              <a:t> 2 </a:t>
            </a:r>
            <a:r>
              <a:rPr lang="el-GR" dirty="0" smtClean="0"/>
              <a:t>αμφορέας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guentaria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76800" y="807973"/>
            <a:ext cx="4267200" cy="6050027"/>
          </a:xfrm>
          <a:prstGeom prst="rect">
            <a:avLst/>
          </a:prstGeom>
        </p:spPr>
      </p:pic>
      <p:pic>
        <p:nvPicPr>
          <p:cNvPr id="4" name="Picture 3" descr="Lamp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2209800" cy="3235147"/>
          </a:xfrm>
          <a:prstGeom prst="rect">
            <a:avLst/>
          </a:prstGeom>
        </p:spPr>
      </p:pic>
      <p:pic>
        <p:nvPicPr>
          <p:cNvPr id="6" name="Picture 5" descr="Lamp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57400" y="1600200"/>
            <a:ext cx="2885486" cy="3797300"/>
          </a:xfrm>
          <a:prstGeom prst="rect">
            <a:avLst/>
          </a:prstGeom>
        </p:spPr>
      </p:pic>
      <p:pic>
        <p:nvPicPr>
          <p:cNvPr id="5" name="Picture 4" descr="Lamp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602736"/>
            <a:ext cx="2286000" cy="3255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152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Λύχνοι και δακρυδόχοι (</a:t>
            </a:r>
            <a:r>
              <a:rPr lang="en-US" b="1" dirty="0" err="1" smtClean="0"/>
              <a:t>unguentaria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8153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hlinkClick r:id="rId2"/>
              </a:rPr>
              <a:t>Ιστοσελίδες με ρωμαϊκή κεραμική</a:t>
            </a:r>
          </a:p>
          <a:p>
            <a:endParaRPr lang="en-US" sz="2000" u="sng" dirty="0" smtClean="0">
              <a:solidFill>
                <a:schemeClr val="tx2"/>
              </a:solidFill>
              <a:hlinkClick r:id="rId2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sz="2000" b="1" dirty="0" smtClean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2000" b="1" dirty="0" smtClean="0">
                <a:solidFill>
                  <a:schemeClr val="tx2"/>
                </a:solidFill>
                <a:hlinkClick r:id="rId2"/>
              </a:rPr>
              <a:t>potsherd.net/atlas/potsherd.html</a:t>
            </a:r>
            <a:r>
              <a:rPr lang="el-GR" sz="2000" b="1" dirty="0" smtClean="0">
                <a:solidFill>
                  <a:schemeClr val="tx2"/>
                </a:solidFill>
              </a:rPr>
              <a:t> </a:t>
            </a:r>
            <a:r>
              <a:rPr lang="el-GR" dirty="0" smtClean="0"/>
              <a:t>(κυρίως για τη δυτική ρωμαϊκή αυτοκρατορία)</a:t>
            </a:r>
            <a:endParaRPr lang="en-US" b="1" dirty="0" smtClean="0"/>
          </a:p>
          <a:p>
            <a:r>
              <a:rPr lang="en-US" sz="2000" b="1" u="sng" dirty="0" smtClean="0">
                <a:solidFill>
                  <a:srgbClr val="7030A0"/>
                </a:solidFill>
                <a:hlinkClick r:id="rId3"/>
              </a:rPr>
              <a:t>http</a:t>
            </a:r>
            <a:r>
              <a:rPr lang="el-GR" sz="2000" b="1" u="sng" dirty="0" smtClean="0">
                <a:solidFill>
                  <a:srgbClr val="7030A0"/>
                </a:solidFill>
                <a:hlinkClick r:id="rId3"/>
              </a:rPr>
              <a:t>://</a:t>
            </a:r>
            <a:r>
              <a:rPr lang="en-US" sz="2000" b="1" u="sng" dirty="0" err="1" smtClean="0">
                <a:solidFill>
                  <a:srgbClr val="7030A0"/>
                </a:solidFill>
                <a:hlinkClick r:id="rId3"/>
              </a:rPr>
              <a:t>archaeologydataservice</a:t>
            </a:r>
            <a:r>
              <a:rPr lang="el-GR" sz="2000" b="1" u="sng" dirty="0" smtClean="0">
                <a:solidFill>
                  <a:srgbClr val="7030A0"/>
                </a:solidFill>
                <a:hlinkClick r:id="rId3"/>
              </a:rPr>
              <a:t>.</a:t>
            </a:r>
            <a:r>
              <a:rPr lang="en-US" sz="2000" b="1" u="sng" dirty="0" smtClean="0">
                <a:solidFill>
                  <a:srgbClr val="7030A0"/>
                </a:solidFill>
                <a:hlinkClick r:id="rId3"/>
              </a:rPr>
              <a:t>ac</a:t>
            </a:r>
            <a:r>
              <a:rPr lang="el-GR" sz="2000" b="1" u="sng" dirty="0" smtClean="0">
                <a:solidFill>
                  <a:srgbClr val="7030A0"/>
                </a:solidFill>
                <a:hlinkClick r:id="rId3"/>
              </a:rPr>
              <a:t>.</a:t>
            </a:r>
            <a:r>
              <a:rPr lang="en-US" sz="2000" b="1" u="sng" dirty="0" err="1" smtClean="0">
                <a:solidFill>
                  <a:srgbClr val="7030A0"/>
                </a:solidFill>
                <a:hlinkClick r:id="rId3"/>
              </a:rPr>
              <a:t>uk</a:t>
            </a:r>
            <a:r>
              <a:rPr lang="el-GR" sz="2000" b="1" u="sng" dirty="0" smtClean="0">
                <a:solidFill>
                  <a:srgbClr val="7030A0"/>
                </a:solidFill>
                <a:hlinkClick r:id="rId3"/>
              </a:rPr>
              <a:t>/</a:t>
            </a:r>
            <a:r>
              <a:rPr lang="en-US" sz="2000" b="1" u="sng" dirty="0" smtClean="0">
                <a:solidFill>
                  <a:srgbClr val="7030A0"/>
                </a:solidFill>
                <a:hlinkClick r:id="rId3"/>
              </a:rPr>
              <a:t>archives</a:t>
            </a:r>
            <a:r>
              <a:rPr lang="el-GR" sz="2000" b="1" u="sng" dirty="0" smtClean="0">
                <a:solidFill>
                  <a:srgbClr val="7030A0"/>
                </a:solidFill>
                <a:hlinkClick r:id="rId3"/>
              </a:rPr>
              <a:t>/</a:t>
            </a:r>
            <a:r>
              <a:rPr lang="en-US" sz="2000" b="1" u="sng" dirty="0" smtClean="0">
                <a:solidFill>
                  <a:srgbClr val="7030A0"/>
                </a:solidFill>
                <a:hlinkClick r:id="rId3"/>
              </a:rPr>
              <a:t>view</a:t>
            </a:r>
            <a:r>
              <a:rPr lang="el-GR" sz="2000" b="1" u="sng" dirty="0" smtClean="0">
                <a:solidFill>
                  <a:srgbClr val="7030A0"/>
                </a:solidFill>
                <a:hlinkClick r:id="rId3"/>
              </a:rPr>
              <a:t>/</a:t>
            </a:r>
            <a:r>
              <a:rPr lang="en-US" sz="2000" b="1" u="sng" dirty="0" smtClean="0">
                <a:solidFill>
                  <a:srgbClr val="7030A0"/>
                </a:solidFill>
                <a:hlinkClick r:id="rId3"/>
              </a:rPr>
              <a:t>amphora</a:t>
            </a:r>
            <a:r>
              <a:rPr lang="el-GR" sz="2000" b="1" u="sng" dirty="0" smtClean="0">
                <a:solidFill>
                  <a:srgbClr val="7030A0"/>
                </a:solidFill>
                <a:hlinkClick r:id="rId3"/>
              </a:rPr>
              <a:t>_</a:t>
            </a:r>
            <a:r>
              <a:rPr lang="en-US" sz="2000" b="1" u="sng" dirty="0" err="1" smtClean="0">
                <a:solidFill>
                  <a:srgbClr val="7030A0"/>
                </a:solidFill>
                <a:hlinkClick r:id="rId3"/>
              </a:rPr>
              <a:t>ahrb</a:t>
            </a:r>
            <a:r>
              <a:rPr lang="el-GR" sz="2000" b="1" u="sng" dirty="0" smtClean="0">
                <a:solidFill>
                  <a:srgbClr val="7030A0"/>
                </a:solidFill>
                <a:hlinkClick r:id="rId3"/>
              </a:rPr>
              <a:t>_2005</a:t>
            </a:r>
            <a:r>
              <a:rPr lang="el-GR" sz="2000" b="1" u="sng" dirty="0" smtClean="0">
                <a:solidFill>
                  <a:srgbClr val="7030A0"/>
                </a:solidFill>
                <a:hlinkClick r:id="rId3"/>
              </a:rPr>
              <a:t>/</a:t>
            </a:r>
            <a:r>
              <a:rPr lang="el-GR" sz="1600" i="1" u="sng" dirty="0" smtClean="0">
                <a:solidFill>
                  <a:srgbClr val="7030A0"/>
                </a:solidFill>
              </a:rPr>
              <a:t> </a:t>
            </a:r>
            <a:r>
              <a:rPr lang="el-GR" dirty="0" smtClean="0"/>
              <a:t>(για αμφορείς)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classics.uc.edu/troy/</a:t>
            </a:r>
            <a:r>
              <a:rPr lang="en-US" sz="2000" b="1" dirty="0" err="1" smtClean="0">
                <a:solidFill>
                  <a:srgbClr val="002060"/>
                </a:solidFill>
              </a:rPr>
              <a:t>grbpottery</a:t>
            </a:r>
            <a:r>
              <a:rPr lang="en-US" sz="2000" b="1" dirty="0" smtClean="0">
                <a:solidFill>
                  <a:srgbClr val="002060"/>
                </a:solidFill>
              </a:rPr>
              <a:t>/ </a:t>
            </a:r>
            <a:r>
              <a:rPr lang="el-GR" sz="2000" b="1" dirty="0" smtClean="0">
                <a:solidFill>
                  <a:srgbClr val="002060"/>
                </a:solidFill>
              </a:rPr>
              <a:t> </a:t>
            </a:r>
            <a:r>
              <a:rPr lang="el-GR" dirty="0" smtClean="0"/>
              <a:t>(ελληνική, ρωμαϊκή και βυζαντινή κεραμική από το Ίλιον (Τροία)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endParaRPr lang="en-US" sz="2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A_shap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191000" cy="6858000"/>
          </a:xfrm>
          <a:prstGeom prst="rect">
            <a:avLst/>
          </a:prstGeom>
        </p:spPr>
      </p:pic>
      <p:pic>
        <p:nvPicPr>
          <p:cNvPr id="3" name="Picture 2" descr="ESA C-76-28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99478" y="4114800"/>
            <a:ext cx="5044522" cy="2440467"/>
          </a:xfrm>
          <a:prstGeom prst="rect">
            <a:avLst/>
          </a:prstGeom>
        </p:spPr>
      </p:pic>
      <p:pic>
        <p:nvPicPr>
          <p:cNvPr id="5" name="Picture 4" descr="ESA C-76-28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64000" y="0"/>
            <a:ext cx="5080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r>
              <a:rPr lang="el-GR" b="1" dirty="0" smtClean="0"/>
              <a:t>νατολική </a:t>
            </a:r>
            <a:r>
              <a:rPr lang="en-US" b="1" dirty="0" err="1" smtClean="0"/>
              <a:t>Sigillata</a:t>
            </a:r>
            <a:r>
              <a:rPr lang="en-US" b="1" dirty="0" smtClean="0"/>
              <a:t> A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B_shap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457200" y="319390"/>
            <a:ext cx="5638801" cy="6538610"/>
          </a:xfrm>
          <a:prstGeom prst="rect">
            <a:avLst/>
          </a:prstGeom>
        </p:spPr>
      </p:pic>
      <p:pic>
        <p:nvPicPr>
          <p:cNvPr id="3" name="Picture 2" descr="ESB C-34-1915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3600" y="0"/>
            <a:ext cx="4470400" cy="3352800"/>
          </a:xfrm>
          <a:prstGeom prst="rect">
            <a:avLst/>
          </a:prstGeom>
        </p:spPr>
      </p:pic>
      <p:pic>
        <p:nvPicPr>
          <p:cNvPr id="6" name="Picture 5" descr="ESB C-85-1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7588" y="2743201"/>
            <a:ext cx="4466411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3000" y="0"/>
            <a:ext cx="2183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</a:t>
            </a:r>
            <a:r>
              <a:rPr lang="el-GR" b="1" dirty="0" smtClean="0"/>
              <a:t>νατολική </a:t>
            </a:r>
            <a:r>
              <a:rPr lang="en-US" b="1" dirty="0" err="1" smtClean="0"/>
              <a:t>Sigillata</a:t>
            </a:r>
            <a:r>
              <a:rPr lang="en-US" b="1" dirty="0" smtClean="0"/>
              <a:t> </a:t>
            </a:r>
            <a:r>
              <a:rPr lang="en-US" b="1" dirty="0" smtClean="0"/>
              <a:t>B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alian sigillata_shap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410200" cy="3572420"/>
          </a:xfrm>
          <a:prstGeom prst="rect">
            <a:avLst/>
          </a:prstGeom>
        </p:spPr>
      </p:pic>
      <p:pic>
        <p:nvPicPr>
          <p:cNvPr id="3" name="Picture 2" descr="Arretine C-85-9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4" name="Picture 3" descr="Arretine C-85-9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57800" y="3352800"/>
            <a:ext cx="3644995" cy="2097340"/>
          </a:xfrm>
          <a:prstGeom prst="rect">
            <a:avLst/>
          </a:prstGeom>
        </p:spPr>
      </p:pic>
      <p:pic>
        <p:nvPicPr>
          <p:cNvPr id="6" name="Picture 5" descr="Italian Sig 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57800" y="1143000"/>
            <a:ext cx="3886200" cy="13483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5000" y="228600"/>
            <a:ext cx="1683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Ιταλική </a:t>
            </a:r>
            <a:r>
              <a:rPr lang="en-US" b="1" dirty="0" err="1" smtClean="0"/>
              <a:t>Sigillata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darli C-37-2140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6197600" cy="4648200"/>
          </a:xfrm>
          <a:prstGeom prst="rect">
            <a:avLst/>
          </a:prstGeom>
        </p:spPr>
      </p:pic>
      <p:pic>
        <p:nvPicPr>
          <p:cNvPr id="2" name="Picture 1" descr="Candarli C-36-1392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3773800"/>
            <a:ext cx="4572000" cy="308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715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Κεραμεική</a:t>
            </a:r>
            <a:r>
              <a:rPr lang="el-GR" dirty="0" smtClean="0"/>
              <a:t> </a:t>
            </a:r>
            <a:r>
              <a:rPr lang="el-GR" b="1" dirty="0" smtClean="0"/>
              <a:t>Ç</a:t>
            </a:r>
            <a:r>
              <a:rPr lang="en-US" b="1" dirty="0" err="1" smtClean="0"/>
              <a:t>andarli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RS_shap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4894929" cy="6858000"/>
          </a:xfrm>
          <a:prstGeom prst="rect">
            <a:avLst/>
          </a:prstGeom>
        </p:spPr>
      </p:pic>
      <p:pic>
        <p:nvPicPr>
          <p:cNvPr id="3" name="Picture 2" descr="AfRS C-34-90c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63476" y="2362200"/>
            <a:ext cx="4180524" cy="1627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228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Κεραμική </a:t>
            </a:r>
            <a:r>
              <a:rPr lang="en-US" b="1" dirty="0" smtClean="0"/>
              <a:t>African Red Slip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RC_sherd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4114801" cy="3201850"/>
          </a:xfrm>
          <a:prstGeom prst="rect">
            <a:avLst/>
          </a:prstGeom>
        </p:spPr>
      </p:pic>
      <p:pic>
        <p:nvPicPr>
          <p:cNvPr id="6" name="Picture 5" descr="LRC_sherd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53000" y="-74858"/>
            <a:ext cx="4191000" cy="3325978"/>
          </a:xfrm>
          <a:prstGeom prst="rect">
            <a:avLst/>
          </a:prstGeom>
        </p:spPr>
      </p:pic>
      <p:pic>
        <p:nvPicPr>
          <p:cNvPr id="7" name="Picture 6" descr="LRC_sherd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581400"/>
            <a:ext cx="4165600" cy="312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4191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Όστρακα κεραμικής </a:t>
            </a:r>
            <a:r>
              <a:rPr lang="en-US" b="1" dirty="0" smtClean="0"/>
              <a:t>Late Roman C (</a:t>
            </a:r>
            <a:r>
              <a:rPr lang="en-US" b="1" dirty="0" err="1" smtClean="0"/>
              <a:t>Phocaean</a:t>
            </a:r>
            <a:r>
              <a:rPr lang="en-US" b="1" dirty="0" smtClean="0"/>
              <a:t> Red Slip)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n-walled_shap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513672" cy="6595872"/>
          </a:xfrm>
          <a:prstGeom prst="rect">
            <a:avLst/>
          </a:prstGeom>
        </p:spPr>
      </p:pic>
      <p:pic>
        <p:nvPicPr>
          <p:cNvPr id="3" name="Picture 2" descr="Thin-walled_ware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19600" y="1295400"/>
            <a:ext cx="4279392" cy="4322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228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r>
              <a:rPr lang="el-GR" b="1" dirty="0" smtClean="0"/>
              <a:t>γγεία με λεπτά τοιχώματα (</a:t>
            </a:r>
            <a:r>
              <a:rPr lang="en-US" b="1" dirty="0" smtClean="0"/>
              <a:t>Thin-walled wares)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gyno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3400" y="381000"/>
            <a:ext cx="3742944" cy="4322064"/>
          </a:xfrm>
          <a:prstGeom prst="rect">
            <a:avLst/>
          </a:prstGeom>
        </p:spPr>
      </p:pic>
      <p:pic>
        <p:nvPicPr>
          <p:cNvPr id="4" name="Picture 3" descr="mortari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67200" y="1981200"/>
            <a:ext cx="4145280" cy="4090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228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Αβαφή λάγυνοι και μορτάρια 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112</Words>
  <Application>Microsoft Office PowerPoint</Application>
  <PresentationFormat>On-screen Show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Yannis</dc:creator>
  <cp:lastModifiedBy>Yannis</cp:lastModifiedBy>
  <cp:revision>20</cp:revision>
  <dcterms:created xsi:type="dcterms:W3CDTF">2012-05-22T06:57:05Z</dcterms:created>
  <dcterms:modified xsi:type="dcterms:W3CDTF">2012-05-23T06:42:16Z</dcterms:modified>
</cp:coreProperties>
</file>