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3730-ED16-4201-B72D-E1954E55A4E9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955C-CB99-4825-B6CA-AB98F2AFF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lena\Desktop\&#947;&#953;&#945;&#954;&#959;&#965;&#956;&#945;&#954;&#951;\14410546_1160455824001098_1063535121_n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507sffc3us?t=9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uvernement.fr/sites/default/files/contenu/piece-jointe/2017/02/libertes_et_interdits_eng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«Θρησκευτική εκπαίδευση στη Γαλλία»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2622057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99592" y="1484784"/>
            <a:ext cx="7272808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iqab-ban350__350x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400600" cy="3672408"/>
          </a:xfrm>
          <a:prstGeom prst="rect">
            <a:avLst/>
          </a:prstGeom>
        </p:spPr>
      </p:pic>
      <p:pic>
        <p:nvPicPr>
          <p:cNvPr id="4" name="3 - Εικόνα" descr="Χωρίς τίτλο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05064"/>
            <a:ext cx="6820852" cy="2619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2606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ΣΥΜΠΕΡΑΣΜΑΤΑ</a:t>
            </a:r>
            <a:endParaRPr lang="el-GR" b="1" u="sng" dirty="0"/>
          </a:p>
        </p:txBody>
      </p:sp>
      <p:sp>
        <p:nvSpPr>
          <p:cNvPr id="3" name="2 - TextBox"/>
          <p:cNvSpPr txBox="1"/>
          <p:nvPr/>
        </p:nvSpPr>
        <p:spPr>
          <a:xfrm>
            <a:off x="539552" y="69269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 Η διδασκαλία ή μη θρησκευτικών και οι πρακτικές της </a:t>
            </a:r>
            <a:r>
              <a:rPr lang="el-GR" b="1" dirty="0" smtClean="0"/>
              <a:t>ορίζονται από το κράτος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 ποικιλία στη διδασκαλία (ομολογιακό ή μη χαρακτήρα κλπ </a:t>
            </a:r>
            <a:r>
              <a:rPr lang="el-GR" dirty="0" err="1" smtClean="0">
                <a:sym typeface="Wingdings" pitchFamily="2" charset="2"/>
              </a:rPr>
              <a:t>κλπ</a:t>
            </a:r>
            <a:r>
              <a:rPr lang="el-GR" dirty="0" smtClean="0"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ym typeface="Wingdings" pitchFamily="2" charset="2"/>
              </a:rPr>
              <a:t>Γαλλία:  στα πλαίσια της </a:t>
            </a:r>
            <a:r>
              <a:rPr lang="en-US" dirty="0" err="1" smtClean="0"/>
              <a:t>laïcité</a:t>
            </a:r>
            <a:r>
              <a:rPr lang="el-GR" dirty="0"/>
              <a:t>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 το </a:t>
            </a:r>
            <a:r>
              <a:rPr lang="en-US" dirty="0" smtClean="0"/>
              <a:t>fait </a:t>
            </a:r>
            <a:r>
              <a:rPr lang="en-US" dirty="0" err="1" smtClean="0"/>
              <a:t>religieux</a:t>
            </a:r>
            <a:r>
              <a:rPr lang="en-US" dirty="0"/>
              <a:t> 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≠ ΑΛΣΑΤΙΑ, ΜΟΣΕΖ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5" name="4 - Εικόνα" descr="2016-09-29-1475189797-2795321-GrafimaReligiousEducationthriskeft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408712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3608" y="1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Απόψεις Παναγιώτη </a:t>
            </a:r>
            <a:r>
              <a:rPr lang="el-GR" i="1" dirty="0" err="1" smtClean="0"/>
              <a:t>Μαντζούφα</a:t>
            </a:r>
            <a:r>
              <a:rPr lang="el-GR" i="1" dirty="0" smtClean="0"/>
              <a:t>, Αν. Καθηγητής Νομικής, ΑΠΘ</a:t>
            </a:r>
            <a:br>
              <a:rPr lang="el-GR" i="1" dirty="0" smtClean="0"/>
            </a:br>
            <a:r>
              <a:rPr lang="el-GR" i="1" dirty="0" smtClean="0"/>
              <a:t/>
            </a:r>
            <a:br>
              <a:rPr lang="el-GR" i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611560" y="908721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«Η επιστροφή της θρησκείας </a:t>
            </a:r>
            <a:r>
              <a:rPr lang="el-GR" b="1" u="sng" dirty="0" smtClean="0">
                <a:solidFill>
                  <a:srgbClr val="C00000"/>
                </a:solidFill>
              </a:rPr>
              <a:t>ΔΕΝ</a:t>
            </a:r>
            <a:r>
              <a:rPr lang="el-GR" dirty="0" smtClean="0"/>
              <a:t> είναι αντίθετη με την </a:t>
            </a:r>
            <a:r>
              <a:rPr lang="el-GR" dirty="0" err="1" smtClean="0"/>
              <a:t>εκκοσμίκευση</a:t>
            </a:r>
            <a:r>
              <a:rPr lang="el-GR" smtClean="0"/>
              <a:t>».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Οι θρησκευτικές πρακτικές είναι συμβατές με ένα </a:t>
            </a:r>
            <a:r>
              <a:rPr lang="el-GR" b="1" dirty="0" smtClean="0"/>
              <a:t>φιλελεύθερο κράτος</a:t>
            </a:r>
            <a:r>
              <a:rPr lang="el-GR" dirty="0" smtClean="0"/>
              <a:t>, αρκεί η θρησκεία να </a:t>
            </a:r>
            <a:r>
              <a:rPr lang="el-GR" b="1" dirty="0" smtClean="0">
                <a:solidFill>
                  <a:srgbClr val="C00000"/>
                </a:solidFill>
              </a:rPr>
              <a:t>μην</a:t>
            </a:r>
            <a:r>
              <a:rPr lang="el-GR" dirty="0" smtClean="0"/>
              <a:t> καθορίζει τις αρχές του πολιτεύματος και τις δημόσιες πολιτικές.</a:t>
            </a:r>
            <a:br>
              <a:rPr lang="el-GR" dirty="0" smtClean="0"/>
            </a:b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b="1" dirty="0" smtClean="0">
                <a:sym typeface="Wingdings" pitchFamily="2" charset="2"/>
              </a:rPr>
              <a:t>Η κατηχητική εκπαίδευση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 αναίρεση διάκρισης επιστημονικής γνώσης και πίστης</a:t>
            </a:r>
            <a:endParaRPr lang="el-GR" dirty="0"/>
          </a:p>
        </p:txBody>
      </p:sp>
      <p:pic>
        <p:nvPicPr>
          <p:cNvPr id="4" name="3 - Εικόνα" descr="churchvsstate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47664" y="2852936"/>
            <a:ext cx="612068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410546_1160455824001098_1063535121_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80728"/>
            <a:ext cx="6840760" cy="518457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39552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parajita" pitchFamily="34" charset="0"/>
              </a:rPr>
              <a:t>Επιστήμη </a:t>
            </a:r>
            <a:r>
              <a:rPr lang="en-US" dirty="0" smtClean="0">
                <a:cs typeface="Aparajita" pitchFamily="34" charset="0"/>
              </a:rPr>
              <a:t>VS </a:t>
            </a:r>
            <a:r>
              <a:rPr lang="el-GR" dirty="0" smtClean="0">
                <a:cs typeface="Aparajita" pitchFamily="34" charset="0"/>
              </a:rPr>
              <a:t>πίστη</a:t>
            </a:r>
            <a:endParaRPr lang="el-GR" dirty="0"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inak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16824" cy="367240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3059832" y="49411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     </a:t>
            </a:r>
            <a:r>
              <a:rPr lang="en-US" b="1" i="1" dirty="0" err="1" smtClean="0"/>
              <a:t>Liberté</a:t>
            </a:r>
            <a:r>
              <a:rPr lang="en-US" b="1" i="1" dirty="0" smtClean="0"/>
              <a:t>, </a:t>
            </a:r>
            <a:r>
              <a:rPr lang="en-US" b="1" i="1" dirty="0" err="1" smtClean="0"/>
              <a:t>égalité</a:t>
            </a:r>
            <a:r>
              <a:rPr lang="en-US" b="1" i="1" dirty="0" smtClean="0"/>
              <a:t>, </a:t>
            </a:r>
            <a:r>
              <a:rPr lang="en-US" b="1" i="1" dirty="0" err="1" smtClean="0"/>
              <a:t>fraternité</a:t>
            </a:r>
            <a:endParaRPr lang="en-US" b="1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259632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                                            </a:t>
            </a:r>
            <a:r>
              <a:rPr lang="en-US" i="1" dirty="0" err="1" smtClean="0"/>
              <a:t>Révolution</a:t>
            </a:r>
            <a:r>
              <a:rPr lang="en-US" i="1" dirty="0" smtClean="0"/>
              <a:t> </a:t>
            </a:r>
            <a:r>
              <a:rPr lang="en-US" i="1" dirty="0" err="1" smtClean="0"/>
              <a:t>française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5934670"/>
            <a:ext cx="709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ιστορία μιας χώρας είναι η ιστορία των τυχών της. Ένα κράτος δρα σύμφωνα με τις ιστορικές συνθήκες και τις ιδιαιτερότητες του.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3608" y="62068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Ήδη από γαλλική επανάσταση υπήρχε η αντίληψη περί μη θρησκευτικού σχολείου και άρα προκύπτει: </a:t>
            </a:r>
          </a:p>
          <a:p>
            <a:endParaRPr lang="el-GR" dirty="0"/>
          </a:p>
        </p:txBody>
      </p:sp>
      <p:pic>
        <p:nvPicPr>
          <p:cNvPr id="3" name="2 - Εικόνα" descr="Χωρίς τίτλ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7920880" cy="4551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Stock_000001211229Medium-e1407085956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573016"/>
            <a:ext cx="5437112" cy="290770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259632" y="548680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1905: </a:t>
            </a:r>
            <a:r>
              <a:rPr lang="fr-FR" dirty="0"/>
              <a:t>Loi du 9 décembre 1905 concernant la séparation des Églises et de l'État </a:t>
            </a:r>
            <a:r>
              <a:rPr lang="fr-FR" dirty="0" smtClean="0">
                <a:hlinkClick r:id="rId3"/>
              </a:rPr>
              <a:t>https://youtu.be/i507sffc3us?t=91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l-GR" dirty="0"/>
          </a:p>
        </p:txBody>
      </p:sp>
      <p:pic>
        <p:nvPicPr>
          <p:cNvPr id="5" name="4 - Εικόνα" descr="Χωρίς τίτλο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484784"/>
            <a:ext cx="7234687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717106fd6305cdfa2e8a2a68f3a2b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36504" cy="626469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148064" y="2636912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 Ελευθερία σκέψης και συνείδησης</a:t>
            </a:r>
            <a:br>
              <a:rPr lang="el-GR" dirty="0" smtClean="0"/>
            </a:b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Ισότητα πολιτών ανεξαρτήτου πολιτισμικής, εθνικής, θρησκευτικής ταυτότητας. </a:t>
            </a:r>
            <a:br>
              <a:rPr lang="el-GR" dirty="0" smtClean="0"/>
            </a:b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Κύρια μήτρα δομής της Γαλλίας</a:t>
            </a:r>
            <a:br>
              <a:rPr lang="el-GR" dirty="0" smtClean="0"/>
            </a:b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 Διαχέεται και στα εδάφη της εκπαίδευσης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148064" y="69269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https://www.gouvernement.fr/sites/default/files/contenu/piece-jointe/2017/02/libertes_et_interdits_eng.pdf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11560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περίπτωση των «θρησκευτικών» της Γαλλίας…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251520" y="292494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 </a:t>
            </a:r>
            <a:r>
              <a:rPr lang="el-GR" b="1" u="sng" dirty="0" smtClean="0">
                <a:solidFill>
                  <a:srgbClr val="C00000"/>
                </a:solidFill>
              </a:rPr>
              <a:t>ΠΡΟΣΟΧΗ!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 Ευρώπη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ήδη από το 1997 με τη Συνθήκη του Άμστερνταμ και έως σήμερα κατέστησε σαφές ότι τα ζητήματα που αφορούν σχέσεις εκκλησίας- κράτους ακόμα και στη διδακτέα ύλη δεν την αφορούν. Για αυτό το μάθημα διαφέρει από χώρα σε χώρα.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ΓΑΛΛΙΑ: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“fait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religieux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l-GR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b="1" i="1" u="sng" dirty="0" smtClean="0">
                <a:solidFill>
                  <a:srgbClr val="C00000"/>
                </a:solidFill>
              </a:rPr>
              <a:t>εξαίρεση Αλσατία και </a:t>
            </a:r>
            <a:r>
              <a:rPr lang="el-GR" b="1" i="1" u="sng" dirty="0" err="1" smtClean="0">
                <a:solidFill>
                  <a:srgbClr val="C00000"/>
                </a:solidFill>
              </a:rPr>
              <a:t>Μοσέζ</a:t>
            </a:r>
            <a:r>
              <a:rPr lang="el-GR" dirty="0" smtClean="0">
                <a:solidFill>
                  <a:srgbClr val="C00000"/>
                </a:solidFill>
              </a:rPr>
              <a:t>. </a:t>
            </a:r>
            <a:endParaRPr lang="el-GR" b="1" u="sng" dirty="0" smtClean="0">
              <a:solidFill>
                <a:srgbClr val="C00000"/>
              </a:solidFill>
            </a:endParaRPr>
          </a:p>
        </p:txBody>
      </p:sp>
      <p:pic>
        <p:nvPicPr>
          <p:cNvPr id="4" name="3 - Εικόνα" descr="educartoon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128792" cy="2088232"/>
          </a:xfrm>
          <a:prstGeom prst="rect">
            <a:avLst/>
          </a:prstGeom>
        </p:spPr>
      </p:pic>
      <p:pic>
        <p:nvPicPr>
          <p:cNvPr id="5" name="4 - Εικόνα" descr="Χωρίς τίτλο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97152"/>
            <a:ext cx="768578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ecularism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4824536" cy="590465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436096" y="836712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Μετά την αναφορά του </a:t>
            </a:r>
            <a:r>
              <a:rPr lang="en-US" dirty="0" err="1" smtClean="0"/>
              <a:t>Debray</a:t>
            </a:r>
            <a:r>
              <a:rPr lang="en-US" dirty="0" smtClean="0"/>
              <a:t> </a:t>
            </a:r>
            <a:r>
              <a:rPr lang="el-GR" dirty="0"/>
              <a:t> </a:t>
            </a:r>
            <a:r>
              <a:rPr lang="el-GR" b="1" dirty="0" smtClean="0"/>
              <a:t>ΔΕΝ ΕΧΕΙ ΞΕΧΩΡΙΣΤΟ ΜΑΘΗΜΑ ΘΡΗΣΚΕΥΤΙΚΩΝ 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/>
              <a:t>αλλά: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έχουμε διδασκαλία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δεδομένων περί θρησκείας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μέσα από μαθήματα ιστορίας, λογοτεχνίας, φιλοσοφίας, γεωγραφίας κλπ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/>
            </a:r>
            <a:b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</a:b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/>
            </a:r>
            <a:b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και προκύπτει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: </a:t>
            </a:r>
            <a:b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</a:b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/>
            </a:r>
            <a:b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αντικειμενική γνώση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που ακουμπά πάνω στην ουδετερότητα και στη </a:t>
            </a:r>
            <a:r>
              <a:rPr lang="en-US" dirty="0" err="1" smtClean="0"/>
              <a:t>laïcité</a:t>
            </a:r>
            <a:r>
              <a:rPr lang="el-GR" dirty="0" smtClean="0"/>
              <a:t>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212</Words>
  <Application>Microsoft Office PowerPoint</Application>
  <PresentationFormat>Προβολή στην οθόνη (4:3)</PresentationFormat>
  <Paragraphs>25</Paragraphs>
  <Slides>11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«Θρησκευτική εκπαίδευση στη Γαλλία»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«Θρησκευτική εκπαίδευση στη Γαλλία»</dc:title>
  <dc:creator>Marialena</dc:creator>
  <cp:lastModifiedBy>user</cp:lastModifiedBy>
  <cp:revision>33</cp:revision>
  <dcterms:created xsi:type="dcterms:W3CDTF">2018-11-28T11:12:49Z</dcterms:created>
  <dcterms:modified xsi:type="dcterms:W3CDTF">2018-12-13T14:06:31Z</dcterms:modified>
</cp:coreProperties>
</file>