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05" r:id="rId30"/>
    <p:sldId id="284" r:id="rId31"/>
    <p:sldId id="285" r:id="rId32"/>
    <p:sldId id="306" r:id="rId33"/>
    <p:sldId id="307" r:id="rId34"/>
    <p:sldId id="286" r:id="rId35"/>
    <p:sldId id="308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9" r:id="rId53"/>
    <p:sldId id="303" r:id="rId54"/>
    <p:sldId id="310" r:id="rId55"/>
    <p:sldId id="311" r:id="rId56"/>
    <p:sldId id="312" r:id="rId57"/>
    <p:sldId id="30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6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9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4DFD2A-E861-4B67-BC89-DA1A4260C44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223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FD67EC-7E2F-4CC3-A00A-5D5871F24F2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064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130D9-8A00-4881-AC7A-5324639A7369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Πολεοδομία και αρχιτεκτονική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539γ. </a:t>
            </a:r>
            <a:r>
              <a:rPr lang="el-GR" sz="4000" dirty="0"/>
              <a:t>Οι κίονες του ναού του Απόλλωνα </a:t>
            </a:r>
          </a:p>
        </p:txBody>
      </p:sp>
      <p:pic>
        <p:nvPicPr>
          <p:cNvPr id="76803" name="Picture 3" descr="SyracuseApollontemp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76438"/>
            <a:ext cx="8153400" cy="3743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6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539δ. </a:t>
            </a:r>
            <a:r>
              <a:rPr lang="el-GR" sz="4000" dirty="0"/>
              <a:t>Ερείπια του ναού του Απόλλωνα. </a:t>
            </a:r>
          </a:p>
        </p:txBody>
      </p:sp>
      <p:pic>
        <p:nvPicPr>
          <p:cNvPr id="77827" name="Picture 3" descr="SyracuseApollontemple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844675"/>
            <a:ext cx="5399088" cy="404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SyracuseApollontemple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4765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2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l-GR" sz="2400" dirty="0" smtClean="0"/>
              <a:t>540. </a:t>
            </a:r>
            <a:r>
              <a:rPr lang="el-GR" sz="2400" dirty="0"/>
              <a:t>Συρακούσες, </a:t>
            </a:r>
            <a:r>
              <a:rPr lang="el-GR" sz="2400" dirty="0" smtClean="0"/>
              <a:t>Αθήναιον</a:t>
            </a:r>
            <a:r>
              <a:rPr lang="el-GR" sz="2400" dirty="0"/>
              <a:t>.</a:t>
            </a:r>
            <a:r>
              <a:rPr lang="el-GR" dirty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78851" name="Picture 3" descr="syracuseathena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762000"/>
            <a:ext cx="5105400" cy="594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08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541. </a:t>
            </a:r>
            <a:r>
              <a:rPr lang="de-DE" sz="2800" dirty="0"/>
              <a:t>O</a:t>
            </a:r>
            <a:r>
              <a:rPr lang="el-GR" sz="2800" dirty="0"/>
              <a:t>ι ναοί στην ακρόπολη του Σελινούντα: </a:t>
            </a:r>
            <a:r>
              <a:rPr lang="en-US" sz="2800" dirty="0"/>
              <a:t>F, E, G, O, A, C, D</a:t>
            </a:r>
            <a:r>
              <a:rPr lang="el-GR" sz="2800" dirty="0"/>
              <a:t>. </a:t>
            </a:r>
            <a:r>
              <a:rPr lang="el-GR" sz="2800" dirty="0" smtClean="0"/>
              <a:t>542. </a:t>
            </a:r>
            <a:r>
              <a:rPr lang="el-GR" sz="2800" dirty="0" smtClean="0"/>
              <a:t>Όψη </a:t>
            </a:r>
            <a:r>
              <a:rPr lang="el-GR" sz="2800" dirty="0"/>
              <a:t>της Ακρόπολης του Σελινούντα</a:t>
            </a:r>
          </a:p>
        </p:txBody>
      </p:sp>
      <p:pic>
        <p:nvPicPr>
          <p:cNvPr id="79875" name="Picture 3" descr="Selinusdorictemp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2954337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6" name="Picture 4" descr="Selinusacropol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989138"/>
            <a:ext cx="4967288" cy="3121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9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543. </a:t>
            </a:r>
            <a:r>
              <a:rPr lang="el-GR" sz="4000" dirty="0"/>
              <a:t>Σελινούς. Ο ναός </a:t>
            </a:r>
            <a:r>
              <a:rPr lang="fr-FR" sz="4000" dirty="0"/>
              <a:t>C </a:t>
            </a:r>
            <a:r>
              <a:rPr lang="el-GR" sz="4000" dirty="0"/>
              <a:t>και ο ναός Υ</a:t>
            </a:r>
          </a:p>
        </p:txBody>
      </p:sp>
      <p:pic>
        <p:nvPicPr>
          <p:cNvPr id="80899" name="Picture 3" descr="Selinustemp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1828800"/>
            <a:ext cx="76390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38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544α. </a:t>
            </a:r>
            <a:r>
              <a:rPr lang="el-GR" sz="4000" dirty="0"/>
              <a:t>Ναός </a:t>
            </a:r>
            <a:r>
              <a:rPr lang="fr-FR" sz="4000" dirty="0"/>
              <a:t>C</a:t>
            </a:r>
            <a:r>
              <a:rPr lang="el-GR" sz="4000" dirty="0"/>
              <a:t> στην Ακρόπολη του Σελινούντα</a:t>
            </a:r>
          </a:p>
        </p:txBody>
      </p:sp>
      <p:pic>
        <p:nvPicPr>
          <p:cNvPr id="81923" name="Picture 3" descr="SelinustempleC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8353425" cy="3557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4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544β. </a:t>
            </a:r>
            <a:r>
              <a:rPr lang="el-GR" dirty="0"/>
              <a:t>Ναός </a:t>
            </a:r>
            <a:r>
              <a:rPr lang="fr-FR" dirty="0"/>
              <a:t>C. </a:t>
            </a:r>
            <a:endParaRPr lang="el-GR" dirty="0"/>
          </a:p>
        </p:txBody>
      </p:sp>
      <p:pic>
        <p:nvPicPr>
          <p:cNvPr id="82947" name="Picture 3" descr="selinustempleC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70113"/>
            <a:ext cx="8153400" cy="3354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78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544γ. </a:t>
            </a:r>
            <a:r>
              <a:rPr lang="el-GR" dirty="0"/>
              <a:t>Η πρόσοψη του ναού </a:t>
            </a:r>
            <a:r>
              <a:rPr lang="fr-FR" dirty="0"/>
              <a:t>C. </a:t>
            </a:r>
            <a:endParaRPr lang="el-GR" dirty="0"/>
          </a:p>
        </p:txBody>
      </p:sp>
      <p:pic>
        <p:nvPicPr>
          <p:cNvPr id="83971" name="Picture 3" descr="SelinustempleC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5832475" cy="422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4" descr="SelinustempleC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1844675"/>
            <a:ext cx="19827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2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544δ. </a:t>
            </a:r>
            <a:r>
              <a:rPr lang="el-GR" sz="4000" dirty="0"/>
              <a:t>Ναός </a:t>
            </a:r>
            <a:r>
              <a:rPr lang="fr-FR" sz="4000" dirty="0"/>
              <a:t>C</a:t>
            </a:r>
            <a:r>
              <a:rPr lang="el-GR" sz="4000" dirty="0"/>
              <a:t> στην Ακρόπολη του Σελινούντα</a:t>
            </a:r>
          </a:p>
        </p:txBody>
      </p:sp>
      <p:pic>
        <p:nvPicPr>
          <p:cNvPr id="84995" name="Picture 3" descr="SelinustempleC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828800"/>
            <a:ext cx="34051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SelinustempleC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988" y="1828800"/>
            <a:ext cx="39195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3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544ε. </a:t>
            </a:r>
            <a:r>
              <a:rPr lang="el-GR" dirty="0"/>
              <a:t>Όψη από τα Βόρεια. </a:t>
            </a:r>
          </a:p>
        </p:txBody>
      </p:sp>
      <p:pic>
        <p:nvPicPr>
          <p:cNvPr id="86019" name="Picture 3" descr="SelinustempleCNorth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75" y="1828800"/>
            <a:ext cx="63928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7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</a:t>
            </a:r>
            <a:r>
              <a:rPr lang="en-US" sz="4000" dirty="0" smtClean="0"/>
              <a:t>31</a:t>
            </a:r>
            <a:r>
              <a:rPr lang="el-GR" sz="4000" dirty="0" smtClean="0"/>
              <a:t>.Μέγαρα </a:t>
            </a:r>
            <a:r>
              <a:rPr lang="el-GR" sz="4000" dirty="0"/>
              <a:t>Υβλαία. </a:t>
            </a:r>
            <a:r>
              <a:rPr lang="el-GR" sz="4000" dirty="0" smtClean="0"/>
              <a:t>53</a:t>
            </a:r>
            <a:r>
              <a:rPr lang="en-US" sz="4000" dirty="0" smtClean="0"/>
              <a:t>2</a:t>
            </a:r>
            <a:r>
              <a:rPr lang="el-GR" sz="4000" dirty="0" smtClean="0"/>
              <a:t>. </a:t>
            </a:r>
            <a:r>
              <a:rPr lang="el-GR" sz="4000" dirty="0"/>
              <a:t>Η χώρα του </a:t>
            </a:r>
            <a:r>
              <a:rPr lang="el-GR" sz="4000" dirty="0" err="1"/>
              <a:t>Μεταποντίου</a:t>
            </a:r>
            <a:r>
              <a:rPr lang="el-GR" sz="4000" dirty="0"/>
              <a:t>. </a:t>
            </a:r>
          </a:p>
        </p:txBody>
      </p:sp>
      <p:pic>
        <p:nvPicPr>
          <p:cNvPr id="68611" name="Picture 3" descr="megarahyblaeasi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381635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4" descr="metapontosit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328863"/>
            <a:ext cx="4608512" cy="291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545στ-545ζ. </a:t>
            </a:r>
            <a:r>
              <a:rPr lang="el-GR" sz="4000" dirty="0"/>
              <a:t>Αέτωμα και μετόπη του ναού </a:t>
            </a:r>
            <a:r>
              <a:rPr lang="fr-FR" sz="4000" dirty="0"/>
              <a:t>C. </a:t>
            </a:r>
            <a:endParaRPr lang="el-GR" sz="4000" dirty="0"/>
          </a:p>
        </p:txBody>
      </p:sp>
      <p:pic>
        <p:nvPicPr>
          <p:cNvPr id="87043" name="Picture 3" descr="SelinustempleCcorni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725" y="1828800"/>
            <a:ext cx="33702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 descr="SelinustempleCmet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95538"/>
            <a:ext cx="4000500" cy="290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2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546. Κεραμώσεις: σίμη, καταιείτειος σίμη και γείσον. </a:t>
            </a:r>
          </a:p>
        </p:txBody>
      </p:sp>
      <p:pic>
        <p:nvPicPr>
          <p:cNvPr id="88067" name="Picture 3" descr="SelinustempleCterracottaplaqu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44675"/>
            <a:ext cx="7632700" cy="416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390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547. Σελινούς, ναός </a:t>
            </a:r>
            <a:r>
              <a:rPr lang="fr-FR"/>
              <a:t>F (530)</a:t>
            </a:r>
            <a:endParaRPr lang="el-GR"/>
          </a:p>
        </p:txBody>
      </p:sp>
      <p:pic>
        <p:nvPicPr>
          <p:cNvPr id="89091" name="Picture 3" descr="SelinustempleF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4375"/>
            <a:ext cx="8153400" cy="3725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89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548. Σελινούς, ναός </a:t>
            </a:r>
            <a:r>
              <a:rPr lang="fr-FR" sz="4000"/>
              <a:t>F (530)</a:t>
            </a:r>
            <a:r>
              <a:rPr lang="el-GR" sz="4000"/>
              <a:t>. Πρόσοψη και ανωδομή</a:t>
            </a:r>
            <a:r>
              <a:rPr lang="fr-FR" sz="4000"/>
              <a:t> </a:t>
            </a:r>
            <a:endParaRPr lang="el-GR" sz="4000"/>
          </a:p>
        </p:txBody>
      </p:sp>
      <p:pic>
        <p:nvPicPr>
          <p:cNvPr id="90115" name="Picture 3" descr="SelinustempleF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2060575"/>
            <a:ext cx="2544762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 descr="SelinustempleF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5832475" cy="4206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549. Αναπαράσταση της ανωδομής του μικρού περίπτερου ναού Υ: 560-550</a:t>
            </a:r>
          </a:p>
        </p:txBody>
      </p:sp>
      <p:pic>
        <p:nvPicPr>
          <p:cNvPr id="91139" name="Picture 3" descr="Selinustemple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25" y="1828800"/>
            <a:ext cx="29130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 descr="Selinustemple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488" y="1828800"/>
            <a:ext cx="30305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550. Σελινούς, ναός </a:t>
            </a:r>
            <a:r>
              <a:rPr lang="fr-FR" sz="4000"/>
              <a:t>G: </a:t>
            </a:r>
            <a:r>
              <a:rPr lang="el-GR" sz="4000"/>
              <a:t>ο ναός του Απόλλωνα. 520 π.Χ. </a:t>
            </a:r>
          </a:p>
        </p:txBody>
      </p:sp>
      <p:pic>
        <p:nvPicPr>
          <p:cNvPr id="92163" name="Picture 3" descr="SelinustempleG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8321675" cy="3903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1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551. Σελινούς, ναός </a:t>
            </a:r>
            <a:r>
              <a:rPr lang="fr-FR"/>
              <a:t>G</a:t>
            </a:r>
            <a:endParaRPr lang="el-GR"/>
          </a:p>
        </p:txBody>
      </p:sp>
      <p:pic>
        <p:nvPicPr>
          <p:cNvPr id="93187" name="Picture 3" descr="SelinustempleG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5329237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052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552. Λείψανα του ναού </a:t>
            </a:r>
            <a:r>
              <a:rPr lang="fr-FR"/>
              <a:t>G</a:t>
            </a:r>
            <a:r>
              <a:rPr lang="el-GR"/>
              <a:t>. </a:t>
            </a:r>
          </a:p>
        </p:txBody>
      </p:sp>
      <p:pic>
        <p:nvPicPr>
          <p:cNvPr id="94211" name="Picture 3" descr="SelinustempleG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524125"/>
            <a:ext cx="4000500" cy="2647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Selinustemple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582863"/>
            <a:ext cx="4000500" cy="253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1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/>
              <a:t>553. Ακράγας, ναός Α ή ναός του Ηρακλή: 500 π.Χ. 554. Ακράγας, ναός της Δήμητρας κάτω από την εκκλησία του </a:t>
            </a:r>
            <a:r>
              <a:rPr lang="fr-FR" sz="1800"/>
              <a:t>San Biagio. </a:t>
            </a:r>
            <a:r>
              <a:rPr lang="el-GR" sz="1800"/>
              <a:t>Αρχές του 5ου αι. </a:t>
            </a:r>
          </a:p>
        </p:txBody>
      </p:sp>
      <p:pic>
        <p:nvPicPr>
          <p:cNvPr id="95235" name="Picture 3" descr="AgrigentotempleAHerak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30388"/>
            <a:ext cx="4000500" cy="4035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 descr="AgrigentoDemetertempleSanBiagi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588" y="1828800"/>
            <a:ext cx="37179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9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555. </a:t>
            </a:r>
            <a:r>
              <a:rPr lang="el-GR" dirty="0" err="1" smtClean="0"/>
              <a:t>Ολυμπιείον</a:t>
            </a:r>
            <a:r>
              <a:rPr lang="el-GR" dirty="0" smtClean="0"/>
              <a:t> Ακράγαντα</a:t>
            </a:r>
            <a:br>
              <a:rPr lang="el-GR" dirty="0" smtClean="0"/>
            </a:br>
            <a:endParaRPr lang="en-US" dirty="0"/>
          </a:p>
        </p:txBody>
      </p:sp>
      <p:pic>
        <p:nvPicPr>
          <p:cNvPr id="2050" name="Picture 2" descr="C:\Users\mitsos\Pictures\greekart\architecture\archaictemples\southitaliantemples\AGRIGENTO\ZeusAkragas480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9287"/>
            <a:ext cx="4262437" cy="29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tsos\Pictures\greekart\architecture\archaictemples\southitaliantemples\AGRIGENTO\agrigenteolym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72345" cy="29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tsos\Pictures\greekart\architecture\archaictemples\southitaliantemples\AGRIGENTO\agrigentoOlympieion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4601086" cy="28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2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</a:t>
            </a:r>
            <a:r>
              <a:rPr lang="en-US" sz="4000" dirty="0" smtClean="0"/>
              <a:t>33</a:t>
            </a:r>
            <a:r>
              <a:rPr lang="el-GR" sz="4000" dirty="0" smtClean="0"/>
              <a:t>. </a:t>
            </a:r>
            <a:r>
              <a:rPr lang="el-GR" sz="4000" dirty="0"/>
              <a:t>Οικίες Μεγάρων. </a:t>
            </a:r>
            <a:r>
              <a:rPr lang="el-GR" sz="4000" dirty="0" smtClean="0"/>
              <a:t>5</a:t>
            </a:r>
            <a:r>
              <a:rPr lang="en-US" sz="4000" dirty="0" smtClean="0"/>
              <a:t>34</a:t>
            </a:r>
            <a:r>
              <a:rPr lang="el-GR" sz="4000" dirty="0" smtClean="0"/>
              <a:t>. </a:t>
            </a:r>
            <a:r>
              <a:rPr lang="el-GR" sz="4000" dirty="0"/>
              <a:t>Συρακούσες. </a:t>
            </a:r>
          </a:p>
        </p:txBody>
      </p:sp>
      <p:pic>
        <p:nvPicPr>
          <p:cNvPr id="69635" name="Picture 3" descr="Megara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4000500" cy="3560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4" descr="syracusesit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133600"/>
            <a:ext cx="4359275" cy="334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1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556. </a:t>
            </a:r>
            <a:r>
              <a:rPr lang="el-GR" dirty="0" err="1"/>
              <a:t>Ολυμπιείον</a:t>
            </a:r>
            <a:r>
              <a:rPr lang="el-GR" dirty="0"/>
              <a:t> του </a:t>
            </a:r>
            <a:r>
              <a:rPr lang="el-GR" dirty="0" smtClean="0"/>
              <a:t>Ακράγαντα</a:t>
            </a:r>
            <a:br>
              <a:rPr lang="el-GR" dirty="0" smtClean="0"/>
            </a:b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029" name="Picture 5" descr="C:\Users\mitsos\Pictures\greekart\architecture\archaictemples\southitaliantemples\AGRIGENTO\ZeusAkragas480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" y="1122218"/>
            <a:ext cx="2734220" cy="48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tsos\Pictures\greekart\architecture\archaictemples\southitaliantemples\AGRIGENTO\ZeusAkragas48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27408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tsos\Pictures\greekart\architecture\archaictemples\southitaliantemples\AGRIGENTO\ZeusAkragas480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29" y="4095971"/>
            <a:ext cx="4647924" cy="24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2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557. Ο ναός </a:t>
            </a:r>
            <a:r>
              <a:rPr lang="fr-FR"/>
              <a:t>F </a:t>
            </a:r>
            <a:r>
              <a:rPr lang="el-GR"/>
              <a:t>ή της Ομονοίας. </a:t>
            </a:r>
          </a:p>
        </p:txBody>
      </p:sp>
      <p:pic>
        <p:nvPicPr>
          <p:cNvPr id="97283" name="Picture 3" descr="agrigentoconcordia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99" y="1371600"/>
            <a:ext cx="8039279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558. Ο ναός της Ομόνοιας</a:t>
            </a:r>
            <a:endParaRPr lang="en-US" dirty="0"/>
          </a:p>
        </p:txBody>
      </p:sp>
      <p:pic>
        <p:nvPicPr>
          <p:cNvPr id="4098" name="Picture 2" descr="C:\Users\mitsos\Pictures\greekart\architecture\archaictemples\southitaliantemples\AGRIGENTO\Agrigentoconcordiatempl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51" y="1600200"/>
            <a:ext cx="650129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559. Ναός της Ομονοίας</a:t>
            </a:r>
            <a:endParaRPr lang="en-US" dirty="0"/>
          </a:p>
        </p:txBody>
      </p:sp>
      <p:pic>
        <p:nvPicPr>
          <p:cNvPr id="5122" name="Picture 2" descr="C:\Users\mitsos\Pictures\greekart\architecture\archaictemples\southitaliantemples\AGRIGENTO\AgrigentoConcordiatemple4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0555"/>
            <a:ext cx="4876800" cy="32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tsos\Pictures\greekart\architecture\archaictemples\southitaliantemples\AGRIGENTO\Agrigentoconcordiatemp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54" y="1981200"/>
            <a:ext cx="3911046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560. </a:t>
            </a:r>
            <a:r>
              <a:rPr lang="el-GR" dirty="0"/>
              <a:t>Ναός της Ομονοίας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mitsos\Pictures\greekart\architecture\archaictemples\southitaliantemples\AGRIGENTO\Agrigentoconcordiatemple1777aquare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256857" cy="41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561. Ναός της Ήρας </a:t>
            </a:r>
            <a:r>
              <a:rPr lang="el-GR" dirty="0" err="1" smtClean="0"/>
              <a:t>Λακινίας</a:t>
            </a:r>
            <a:endParaRPr lang="en-US" dirty="0"/>
          </a:p>
        </p:txBody>
      </p:sp>
      <p:pic>
        <p:nvPicPr>
          <p:cNvPr id="6146" name="Picture 2" descr="C:\Users\mitsos\Pictures\greekart\architecture\archaictemples\southitaliantemples\AGRIGENTO\AgrigentoHeraLaciniatempl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1600"/>
            <a:ext cx="5469320" cy="43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tsos\Pictures\greekart\architecture\archaictemples\southitaliantemples\AGRIGENTO\Agrigentoconcordiatempl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0" y="1600200"/>
            <a:ext cx="323398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562</a:t>
            </a:r>
            <a:r>
              <a:rPr lang="el-GR" dirty="0"/>
              <a:t>. Ο ναός στην </a:t>
            </a:r>
            <a:r>
              <a:rPr lang="el-GR" dirty="0" err="1"/>
              <a:t>Εγέστα</a:t>
            </a:r>
            <a:r>
              <a:rPr lang="el-GR" dirty="0"/>
              <a:t>. </a:t>
            </a:r>
          </a:p>
        </p:txBody>
      </p:sp>
      <p:pic>
        <p:nvPicPr>
          <p:cNvPr id="99331" name="Picture 3" descr="seges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98675"/>
            <a:ext cx="4000500" cy="3497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segestatempl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25650"/>
            <a:ext cx="4000500" cy="364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563-564. Εγέστα</a:t>
            </a:r>
          </a:p>
        </p:txBody>
      </p:sp>
      <p:pic>
        <p:nvPicPr>
          <p:cNvPr id="100355" name="Picture 3" descr="segestatempl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33194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4" descr="segestatempl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989138"/>
            <a:ext cx="4864100" cy="3481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/>
              <a:t>565α-β. Αγορά της Ποσειδωνίας. Ιερό της Ήρας: οι ναοί Ι και ΙΙ (Βασιλική και ο λεγόμενος ναός του </a:t>
            </a:r>
            <a:r>
              <a:rPr lang="fr-FR" sz="3200"/>
              <a:t>«</a:t>
            </a:r>
            <a:r>
              <a:rPr lang="el-GR" sz="3200"/>
              <a:t>Ποσειδώνα</a:t>
            </a:r>
            <a:r>
              <a:rPr lang="fr-FR" sz="3200"/>
              <a:t>»</a:t>
            </a:r>
            <a:r>
              <a:rPr lang="el-GR" sz="3200"/>
              <a:t>)</a:t>
            </a:r>
          </a:p>
        </p:txBody>
      </p:sp>
      <p:pic>
        <p:nvPicPr>
          <p:cNvPr id="101379" name="Picture 3" descr="PaestumAgoratemp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90775"/>
            <a:ext cx="4000500" cy="291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4" descr="Paestumagoratemple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60613"/>
            <a:ext cx="4000500" cy="2973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05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/>
              <a:t>566. Οι τρεις ναοί της Ποσειδωνίας: Ήρας Ι (Βασιλική), Αθηνάς (Δήμητρας) και Ήρας ΙΙ (</a:t>
            </a:r>
            <a:r>
              <a:rPr lang="fr-FR" sz="3200"/>
              <a:t>« </a:t>
            </a:r>
            <a:r>
              <a:rPr lang="el-GR" sz="3200"/>
              <a:t>Ποσειδώνα</a:t>
            </a:r>
            <a:r>
              <a:rPr lang="fr-FR" sz="3200"/>
              <a:t>»</a:t>
            </a:r>
            <a:r>
              <a:rPr lang="el-GR" sz="3200"/>
              <a:t>) </a:t>
            </a:r>
          </a:p>
        </p:txBody>
      </p:sp>
      <p:pic>
        <p:nvPicPr>
          <p:cNvPr id="102403" name="Picture 3" descr="PaestumBasilicaCeresNeptunustemp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6588" y="1828800"/>
            <a:ext cx="54054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535. </a:t>
            </a:r>
            <a:r>
              <a:rPr lang="el-GR" dirty="0"/>
              <a:t>Νάξος. </a:t>
            </a:r>
          </a:p>
        </p:txBody>
      </p:sp>
      <p:pic>
        <p:nvPicPr>
          <p:cNvPr id="70659" name="Picture 3" descr="naxossit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28775"/>
            <a:ext cx="5799138" cy="442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63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567. Ποσειδωνία. Βασιλική. </a:t>
            </a:r>
          </a:p>
        </p:txBody>
      </p:sp>
      <p:pic>
        <p:nvPicPr>
          <p:cNvPr id="103427" name="Picture 3" descr="paestumbasilica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688" y="1828800"/>
            <a:ext cx="7108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064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568. Ποσειδωνία. Σχεδιαστική αναπαράσταση της Βασιλικής. </a:t>
            </a:r>
          </a:p>
        </p:txBody>
      </p:sp>
      <p:pic>
        <p:nvPicPr>
          <p:cNvPr id="104451" name="Picture 3" descr="Paestumbasilica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1828800"/>
            <a:ext cx="7075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459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569. Ποσειδωνία, ναός της Ήρας Ι (Βασιλική)</a:t>
            </a:r>
          </a:p>
        </p:txBody>
      </p:sp>
      <p:pic>
        <p:nvPicPr>
          <p:cNvPr id="105475" name="Picture 3" descr="PaestumBasilicaHera1temp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828800"/>
            <a:ext cx="70373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/>
              <a:t>570. Ποσειδωνία, ναός της Ήρας Ι (Βασιλική)</a:t>
            </a:r>
          </a:p>
        </p:txBody>
      </p:sp>
      <p:pic>
        <p:nvPicPr>
          <p:cNvPr id="106499" name="Picture 3" descr="PaestumBasilic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11375"/>
            <a:ext cx="4000500" cy="3471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Paestumbasilic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32000"/>
            <a:ext cx="4000500" cy="363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333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/>
              <a:t>571α-β. Ποσειδωνία, ναός της Ήρας Ι (Βασιλική)</a:t>
            </a:r>
          </a:p>
        </p:txBody>
      </p:sp>
      <p:pic>
        <p:nvPicPr>
          <p:cNvPr id="107523" name="Picture 3" descr="Paestumbasilic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49500"/>
            <a:ext cx="4752975" cy="310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4" descr="PaestumBasilica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844675"/>
            <a:ext cx="34020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941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/>
              <a:t>572α-β. Ποσειδωνία, ναός της Ήρας Ι (Βασιλική)</a:t>
            </a:r>
          </a:p>
        </p:txBody>
      </p:sp>
      <p:pic>
        <p:nvPicPr>
          <p:cNvPr id="108547" name="Picture 3" descr="Paestumbasilica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5184775" cy="390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Paestumbasilicasi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844675"/>
            <a:ext cx="26543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6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573. Ποσειδωνία, ναός της Αθηνάς</a:t>
            </a:r>
          </a:p>
        </p:txBody>
      </p:sp>
      <p:pic>
        <p:nvPicPr>
          <p:cNvPr id="109571" name="Picture 3" descr="PaestumAthenatemp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763" y="1828800"/>
            <a:ext cx="7177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954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574-575. Ναός της Αθηνάς. </a:t>
            </a:r>
          </a:p>
        </p:txBody>
      </p:sp>
      <p:pic>
        <p:nvPicPr>
          <p:cNvPr id="110595" name="Picture 3" descr="PaestumCerestemp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6048375" cy="423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4" descr="Paestumcerestemple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916113"/>
            <a:ext cx="20923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113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576-577. Ναός της Αθηνάς: ύστερη αρχαϊκή περίοδος.</a:t>
            </a:r>
          </a:p>
        </p:txBody>
      </p:sp>
      <p:pic>
        <p:nvPicPr>
          <p:cNvPr id="111619" name="Picture 3" descr="PaestumCerestempl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70100"/>
            <a:ext cx="4000500" cy="355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PaestumCerestempl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133600"/>
            <a:ext cx="4000500" cy="3036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93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578. Ναός της Αθηνάς: ύστερη αρχαϊκή περίοδος.  </a:t>
            </a:r>
          </a:p>
        </p:txBody>
      </p:sp>
      <p:pic>
        <p:nvPicPr>
          <p:cNvPr id="112643" name="Picture 3" descr="PaestumAthenatemp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28838"/>
            <a:ext cx="8153400" cy="3438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9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536. </a:t>
            </a:r>
            <a:r>
              <a:rPr lang="el-GR" dirty="0"/>
              <a:t>Σελινούς</a:t>
            </a:r>
          </a:p>
        </p:txBody>
      </p:sp>
      <p:pic>
        <p:nvPicPr>
          <p:cNvPr id="71683" name="Picture 3" descr="selinussit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628775"/>
            <a:ext cx="6265862" cy="442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108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579α-β. Ναός της Αθηνάς: ύστερη αρχαϊκή περίοδος.</a:t>
            </a:r>
          </a:p>
        </p:txBody>
      </p:sp>
      <p:pic>
        <p:nvPicPr>
          <p:cNvPr id="113667" name="Picture 3" descr="paestumCerestemp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39975"/>
            <a:ext cx="40005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PaestumCerestempl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50" y="1828800"/>
            <a:ext cx="38862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424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/>
              <a:t>580α.-γ. Ναός της Αθηνάς: ύστερη αρχαϊκή περίοδος. Ιωνικό κιονόκρανο στον πρόναο, σίμη και κυμάτιο πάνω από την τρίγλυφο. </a:t>
            </a:r>
          </a:p>
        </p:txBody>
      </p:sp>
      <p:pic>
        <p:nvPicPr>
          <p:cNvPr id="114691" name="Picture 3" descr="Paestumathenatemplepronaoscolum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000500" cy="2165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2" name="Picture 4" descr="PaestumAthenatemplesim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114800"/>
            <a:ext cx="3446463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3" name="Picture 5" descr="paestumAthenatemplesi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1773238"/>
            <a:ext cx="232886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2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581. Ναός του «Ποσειδώνα»</a:t>
            </a:r>
            <a:endParaRPr lang="en-US" dirty="0"/>
          </a:p>
        </p:txBody>
      </p:sp>
      <p:pic>
        <p:nvPicPr>
          <p:cNvPr id="8194" name="Picture 2" descr="C:\Users\mitsos\Pictures\greekart\architecture\archaictemples\southitaliantemples\paestum\PaestumNeptunustemp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45920"/>
            <a:ext cx="8001000" cy="55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28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582. </a:t>
            </a:r>
            <a:r>
              <a:rPr lang="el-GR" dirty="0"/>
              <a:t>Ναός του </a:t>
            </a:r>
            <a:r>
              <a:rPr lang="el-GR" dirty="0" smtClean="0"/>
              <a:t>«Ποσειδώνα». </a:t>
            </a:r>
            <a:endParaRPr lang="el-GR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mitsos\Pictures\greekart\architecture\archaictemples\southitaliantemples\paestum\PaestumNeptunustemp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7352113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83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583. Ναός του «Ποσειδώνα»</a:t>
            </a:r>
            <a:endParaRPr lang="en-US" dirty="0"/>
          </a:p>
        </p:txBody>
      </p:sp>
      <p:pic>
        <p:nvPicPr>
          <p:cNvPr id="9218" name="Picture 2" descr="C:\Users\mitsos\Pictures\greekart\architecture\archaictemples\southitaliantemples\paestum\PaestumNeptunustempl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5600"/>
            <a:ext cx="4585696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itsos\Pictures\greekart\architecture\archaictemples\southitaliantemples\paestum\paestumneptunustempl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671413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41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584. Τρισδιάστατο πρόπλασμα. </a:t>
            </a:r>
            <a:endParaRPr lang="en-US" dirty="0"/>
          </a:p>
        </p:txBody>
      </p:sp>
      <p:pic>
        <p:nvPicPr>
          <p:cNvPr id="3" name="Picture 4" descr="C:\Users\mitsos\Pictures\greekart\architecture\archaictemples\southitaliantemples\paestum\PaestumNeptunustemplemodel1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984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58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585. </a:t>
            </a:r>
            <a:r>
              <a:rPr lang="el-GR" dirty="0" err="1" smtClean="0"/>
              <a:t>Μεταπόντιον</a:t>
            </a:r>
            <a:r>
              <a:rPr lang="el-GR" dirty="0" smtClean="0"/>
              <a:t>, </a:t>
            </a:r>
            <a:r>
              <a:rPr lang="en-US" dirty="0" err="1" smtClean="0"/>
              <a:t>tavole</a:t>
            </a:r>
            <a:r>
              <a:rPr lang="en-US" dirty="0" smtClean="0"/>
              <a:t> palatine</a:t>
            </a:r>
            <a:endParaRPr lang="en-US" dirty="0"/>
          </a:p>
        </p:txBody>
      </p:sp>
      <p:pic>
        <p:nvPicPr>
          <p:cNvPr id="10242" name="Picture 2" descr="C:\Users\mitsos\Pictures\greekart\architecture\archaictemples\southitaliantemples\Metapontum\Metapontumtavolepalat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629400" cy="49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96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586. </a:t>
            </a:r>
            <a:r>
              <a:rPr lang="el-GR" dirty="0" err="1"/>
              <a:t>Μεταπόντιο</a:t>
            </a:r>
            <a:r>
              <a:rPr lang="el-GR" dirty="0"/>
              <a:t>, ναός Α</a:t>
            </a:r>
          </a:p>
        </p:txBody>
      </p:sp>
      <p:pic>
        <p:nvPicPr>
          <p:cNvPr id="116739" name="Picture 3" descr="MetapontumHeratemple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73238"/>
            <a:ext cx="6335712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8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537. </a:t>
            </a:r>
            <a:r>
              <a:rPr lang="el-GR" dirty="0" err="1"/>
              <a:t>Μεταπόντιον</a:t>
            </a:r>
            <a:endParaRPr lang="el-GR" dirty="0"/>
          </a:p>
        </p:txBody>
      </p:sp>
      <p:pic>
        <p:nvPicPr>
          <p:cNvPr id="72707" name="Picture 3" descr="metapontionsit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1828800"/>
            <a:ext cx="6202363" cy="427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90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538. </a:t>
            </a:r>
            <a:r>
              <a:rPr lang="el-GR" sz="4000" dirty="0"/>
              <a:t>Σελινούς. Μέγαρο στην Ακρόπολη. Τέλη 7ου αι.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73731" name="Picture 3" descr="selinontemegar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4464050" cy="203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Selinontemegar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4076700"/>
            <a:ext cx="4537075" cy="197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7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539α. </a:t>
            </a:r>
            <a:r>
              <a:rPr lang="el-GR" sz="4000" dirty="0"/>
              <a:t>Ναός του Απόλλωνα, Συρακούσες. 560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74755" name="Picture 3" descr="SyracuseApollontemple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20900"/>
            <a:ext cx="8153400" cy="3452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2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539β. </a:t>
            </a:r>
            <a:r>
              <a:rPr lang="el-GR" sz="4000" dirty="0"/>
              <a:t>Ναός του Απόλλωνα στις Συρακούσες: πρόσοψη. </a:t>
            </a:r>
          </a:p>
        </p:txBody>
      </p:sp>
      <p:pic>
        <p:nvPicPr>
          <p:cNvPr id="75779" name="Picture 3" descr="SyracuseApollontemple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4967287" cy="4151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 descr="SyracuseApollontempl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1916113"/>
            <a:ext cx="1816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3680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551</Words>
  <Application>Microsoft Office PowerPoint</Application>
  <PresentationFormat>Προβολή στην οθόνη (4:3)</PresentationFormat>
  <Paragraphs>57</Paragraphs>
  <Slides>57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57</vt:i4>
      </vt:variant>
    </vt:vector>
  </HeadingPairs>
  <TitlesOfParts>
    <vt:vector size="58" baseType="lpstr">
      <vt:lpstr>Θέμα του Office</vt:lpstr>
      <vt:lpstr>Πολεοδομία και αρχιτεκτονική</vt:lpstr>
      <vt:lpstr>531.Μέγαρα Υβλαία. 532. Η χώρα του Μεταποντίου. </vt:lpstr>
      <vt:lpstr>533. Οικίες Μεγάρων. 534. Συρακούσες. </vt:lpstr>
      <vt:lpstr>535. Νάξος. </vt:lpstr>
      <vt:lpstr>536. Σελινούς</vt:lpstr>
      <vt:lpstr>537. Μεταπόντιον</vt:lpstr>
      <vt:lpstr>538. Σελινούς. Μέγαρο στην Ακρόπολη. Τέλη 7ου αι. π.Χ. </vt:lpstr>
      <vt:lpstr>539α. Ναός του Απόλλωνα, Συρακούσες. 560 π.Χ. </vt:lpstr>
      <vt:lpstr>539β. Ναός του Απόλλωνα στις Συρακούσες: πρόσοψη. </vt:lpstr>
      <vt:lpstr>539γ. Οι κίονες του ναού του Απόλλωνα </vt:lpstr>
      <vt:lpstr>539δ. Ερείπια του ναού του Απόλλωνα. </vt:lpstr>
      <vt:lpstr>540. Συρακούσες, Αθήναιον.  </vt:lpstr>
      <vt:lpstr>541. Oι ναοί στην ακρόπολη του Σελινούντα: F, E, G, O, A, C, D. 542. Όψη της Ακρόπολης του Σελινούντα</vt:lpstr>
      <vt:lpstr>543. Σελινούς. Ο ναός C και ο ναός Υ</vt:lpstr>
      <vt:lpstr>544α. Ναός C στην Ακρόπολη του Σελινούντα</vt:lpstr>
      <vt:lpstr>544β. Ναός C. </vt:lpstr>
      <vt:lpstr>544γ. Η πρόσοψη του ναού C. </vt:lpstr>
      <vt:lpstr>544δ. Ναός C στην Ακρόπολη του Σελινούντα</vt:lpstr>
      <vt:lpstr>544ε. Όψη από τα Βόρεια. </vt:lpstr>
      <vt:lpstr>545στ-545ζ. Αέτωμα και μετόπη του ναού C. </vt:lpstr>
      <vt:lpstr>546. Κεραμώσεις: σίμη, καταιείτειος σίμη και γείσον. </vt:lpstr>
      <vt:lpstr>547. Σελινούς, ναός F (530)</vt:lpstr>
      <vt:lpstr>548. Σελινούς, ναός F (530). Πρόσοψη και ανωδομή </vt:lpstr>
      <vt:lpstr>549. Αναπαράσταση της ανωδομής του μικρού περίπτερου ναού Υ: 560-550</vt:lpstr>
      <vt:lpstr>550. Σελινούς, ναός G: ο ναός του Απόλλωνα. 520 π.Χ. </vt:lpstr>
      <vt:lpstr>551. Σελινούς, ναός G</vt:lpstr>
      <vt:lpstr>552. Λείψανα του ναού G. </vt:lpstr>
      <vt:lpstr>553. Ακράγας, ναός Α ή ναός του Ηρακλή: 500 π.Χ. 554. Ακράγας, ναός της Δήμητρας κάτω από την εκκλησία του San Biagio. Αρχές του 5ου αι. </vt:lpstr>
      <vt:lpstr>555. Ολυμπιείον Ακράγαντα </vt:lpstr>
      <vt:lpstr>556. Ολυμπιείον του Ακράγαντα  </vt:lpstr>
      <vt:lpstr>557. Ο ναός F ή της Ομονοίας. </vt:lpstr>
      <vt:lpstr>558. Ο ναός της Ομόνοιας</vt:lpstr>
      <vt:lpstr>559. Ναός της Ομονοίας</vt:lpstr>
      <vt:lpstr>560. Ναός της Ομονοίας </vt:lpstr>
      <vt:lpstr>561. Ναός της Ήρας Λακινίας</vt:lpstr>
      <vt:lpstr>562. Ο ναός στην Εγέστα. </vt:lpstr>
      <vt:lpstr>563-564. Εγέστα</vt:lpstr>
      <vt:lpstr>565α-β. Αγορά της Ποσειδωνίας. Ιερό της Ήρας: οι ναοί Ι και ΙΙ (Βασιλική και ο λεγόμενος ναός του «Ποσειδώνα»)</vt:lpstr>
      <vt:lpstr>566. Οι τρεις ναοί της Ποσειδωνίας: Ήρας Ι (Βασιλική), Αθηνάς (Δήμητρας) και Ήρας ΙΙ (« Ποσειδώνα») </vt:lpstr>
      <vt:lpstr>567. Ποσειδωνία. Βασιλική. </vt:lpstr>
      <vt:lpstr>568. Ποσειδωνία. Σχεδιαστική αναπαράσταση της Βασιλικής. </vt:lpstr>
      <vt:lpstr>569. Ποσειδωνία, ναός της Ήρας Ι (Βασιλική)</vt:lpstr>
      <vt:lpstr>570. Ποσειδωνία, ναός της Ήρας Ι (Βασιλική)</vt:lpstr>
      <vt:lpstr>571α-β. Ποσειδωνία, ναός της Ήρας Ι (Βασιλική)</vt:lpstr>
      <vt:lpstr>572α-β. Ποσειδωνία, ναός της Ήρας Ι (Βασιλική)</vt:lpstr>
      <vt:lpstr>573. Ποσειδωνία, ναός της Αθηνάς</vt:lpstr>
      <vt:lpstr>574-575. Ναός της Αθηνάς. </vt:lpstr>
      <vt:lpstr>576-577. Ναός της Αθηνάς: ύστερη αρχαϊκή περίοδος.</vt:lpstr>
      <vt:lpstr>578. Ναός της Αθηνάς: ύστερη αρχαϊκή περίοδος.  </vt:lpstr>
      <vt:lpstr>579α-β. Ναός της Αθηνάς: ύστερη αρχαϊκή περίοδος.</vt:lpstr>
      <vt:lpstr>580α.-γ. Ναός της Αθηνάς: ύστερη αρχαϊκή περίοδος. Ιωνικό κιονόκρανο στον πρόναο, σίμη και κυμάτιο πάνω από την τρίγλυφο. </vt:lpstr>
      <vt:lpstr>581. Ναός του «Ποσειδώνα»</vt:lpstr>
      <vt:lpstr>582. Ναός του «Ποσειδώνα». </vt:lpstr>
      <vt:lpstr>583. Ναός του «Ποσειδώνα»</vt:lpstr>
      <vt:lpstr>584. Τρισδιάστατο πρόπλασμα. </vt:lpstr>
      <vt:lpstr>585. Μεταπόντιον, tavole palatine</vt:lpstr>
      <vt:lpstr>586. Μεταπόντιο, ναός 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Πολεοδομία και αρχιτεκτονική</dc:title>
  <dc:creator>mitsos</dc:creator>
  <cp:lastModifiedBy>mitsos</cp:lastModifiedBy>
  <cp:revision>7</cp:revision>
  <dcterms:created xsi:type="dcterms:W3CDTF">2013-12-18T18:27:53Z</dcterms:created>
  <dcterms:modified xsi:type="dcterms:W3CDTF">2013-12-18T21:37:55Z</dcterms:modified>
</cp:coreProperties>
</file>