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4"/>
  </p:notesMasterIdLst>
  <p:handoutMasterIdLst>
    <p:handoutMasterId r:id="rId25"/>
  </p:handoutMasterIdLst>
  <p:sldIdLst>
    <p:sldId id="305" r:id="rId2"/>
    <p:sldId id="297" r:id="rId3"/>
    <p:sldId id="302" r:id="rId4"/>
    <p:sldId id="259" r:id="rId5"/>
    <p:sldId id="294" r:id="rId6"/>
    <p:sldId id="295" r:id="rId7"/>
    <p:sldId id="296" r:id="rId8"/>
    <p:sldId id="298" r:id="rId9"/>
    <p:sldId id="268" r:id="rId10"/>
    <p:sldId id="271" r:id="rId11"/>
    <p:sldId id="299" r:id="rId12"/>
    <p:sldId id="300" r:id="rId13"/>
    <p:sldId id="301" r:id="rId14"/>
    <p:sldId id="272" r:id="rId15"/>
    <p:sldId id="303" r:id="rId16"/>
    <p:sldId id="304" r:id="rId17"/>
    <p:sldId id="306" r:id="rId18"/>
    <p:sldId id="307" r:id="rId19"/>
    <p:sldId id="308" r:id="rId20"/>
    <p:sldId id="309" r:id="rId21"/>
    <p:sldId id="310" r:id="rId22"/>
    <p:sldId id="311" r:id="rId23"/>
  </p:sldIdLst>
  <p:sldSz cx="9144000" cy="6858000" type="screen4x3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00FFFF"/>
    <a:srgbClr val="D6A300"/>
    <a:srgbClr val="FFE697"/>
    <a:srgbClr val="FFFF66"/>
    <a:srgbClr val="000099"/>
    <a:srgbClr val="FF7C80"/>
    <a:srgbClr val="FF0000"/>
    <a:srgbClr val="DDDDDD"/>
    <a:srgbClr val="3333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fld id="{13C30501-BCA7-49F7-A65B-60B45863FF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838" cy="365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5438775" y="0"/>
            <a:ext cx="4160838" cy="365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E10C37-E876-4F7C-BA3F-52D86D24B60F}" type="datetimeFigureOut">
              <a:rPr lang="el-GR" smtClean="0"/>
              <a:pPr/>
              <a:t>10/10/2017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9275"/>
            <a:ext cx="36576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960438" y="3475038"/>
            <a:ext cx="7680325" cy="3290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6948488"/>
            <a:ext cx="4160838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5438775" y="6948488"/>
            <a:ext cx="4160838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C45C9-0205-4A47-ACAC-38291ADFBA8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79C6B3-A701-4B93-AEDE-3B91E14909DF}" type="slidenum">
              <a:rPr lang="el-GR"/>
              <a:pPr/>
              <a:t>16</a:t>
            </a:fld>
            <a:endParaRPr lang="el-GR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The Respiratory System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A54563-3C6D-4F16-BF77-F1C58AAAB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3C358-594C-4180-9BAA-BD272DCCB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9CE6A-6923-4781-9B54-F0FC71082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680E0-9445-4FA7-B7F6-E55093CDB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6BB68-62E1-4063-8A04-D21137DC81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3F77E-06F3-4186-BD8E-936205B07B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9D853-AA3D-4DB2-ACF1-2146ADEB0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60CEA-A5DD-4156-BA0C-EA4D7E2CB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4D5AF-CE23-425A-B11B-62BDD1A4FF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B692B-94E3-4960-93A0-ACC2252E3A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6D65A-6B97-4429-824E-472ECC23A0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3396DEA3-2457-4DAF-9F75-26E2A47D30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 bwMode="auto">
          <a:xfrm>
            <a:off x="409433" y="245660"/>
            <a:ext cx="8407021" cy="627797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972403"/>
            <a:ext cx="8181833" cy="362689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en-US" sz="2400" b="1" dirty="0" smtClean="0">
                <a:solidFill>
                  <a:sysClr val="windowText" lastClr="000000"/>
                </a:solidFill>
              </a:rPr>
              <a:t>Why humans are breathing?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2400" b="1" dirty="0" smtClean="0">
                <a:solidFill>
                  <a:sysClr val="windowText" lastClr="000000"/>
                </a:solidFill>
              </a:rPr>
              <a:t>What is respiration?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2400" b="1" dirty="0" smtClean="0">
                <a:solidFill>
                  <a:sysClr val="windowText" lastClr="000000"/>
                </a:solidFill>
              </a:rPr>
              <a:t>The Respiratory Tree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2400" b="1" dirty="0" smtClean="0">
                <a:solidFill>
                  <a:sysClr val="windowText" lastClr="000000"/>
                </a:solidFill>
              </a:rPr>
              <a:t>What is the function of the lower respiratory tract?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2400" b="1" dirty="0" smtClean="0">
                <a:solidFill>
                  <a:sysClr val="windowText" lastClr="000000"/>
                </a:solidFill>
              </a:rPr>
              <a:t>Functional “compartments” of ventilation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2400" b="1" dirty="0" smtClean="0">
                <a:solidFill>
                  <a:sysClr val="windowText" lastClr="000000"/>
                </a:solidFill>
              </a:rPr>
              <a:t>Ventilation / perfusion ratio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2400" b="1" dirty="0" smtClean="0">
                <a:solidFill>
                  <a:sysClr val="windowText" lastClr="000000"/>
                </a:solidFill>
              </a:rPr>
              <a:t>Shunt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2400" b="1" dirty="0" smtClean="0">
                <a:solidFill>
                  <a:sysClr val="windowText" lastClr="000000"/>
                </a:solidFill>
              </a:rPr>
              <a:t>Causes &amp; differential diagnosis of hypoxia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2400" b="1" dirty="0" smtClean="0">
              <a:solidFill>
                <a:sysClr val="windowText" lastClr="000000"/>
              </a:solidFill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en-US" sz="1800" dirty="0" smtClean="0">
              <a:solidFill>
                <a:sysClr val="windowText" lastClr="000000"/>
              </a:solidFill>
            </a:endParaRPr>
          </a:p>
          <a:p>
            <a:pPr marL="355600" lvl="1" indent="0" eaLnBrk="1" hangingPunct="1">
              <a:lnSpc>
                <a:spcPct val="80000"/>
              </a:lnSpc>
              <a:buNone/>
            </a:pPr>
            <a:endParaRPr lang="en-US" sz="2000" dirty="0" smtClean="0">
              <a:solidFill>
                <a:sysClr val="windowText" lastClr="000000"/>
              </a:solidFill>
            </a:endParaRPr>
          </a:p>
          <a:p>
            <a:pPr lvl="3" eaLnBrk="1" hangingPunct="1">
              <a:lnSpc>
                <a:spcPct val="80000"/>
              </a:lnSpc>
            </a:pPr>
            <a:endParaRPr lang="en-US" sz="180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5787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Basics of the Respiratory System</a:t>
            </a:r>
          </a:p>
        </p:txBody>
      </p:sp>
      <p:sp>
        <p:nvSpPr>
          <p:cNvPr id="27" name="26 - TextBox"/>
          <p:cNvSpPr txBox="1"/>
          <p:nvPr/>
        </p:nvSpPr>
        <p:spPr>
          <a:xfrm>
            <a:off x="7110483" y="668740"/>
            <a:ext cx="1487606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outline and educational goals</a:t>
            </a:r>
            <a:endParaRPr lang="el-GR" sz="1400" b="1" dirty="0">
              <a:solidFill>
                <a:schemeClr val="bg1">
                  <a:lumMod val="95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TextBox"/>
          <p:cNvSpPr txBox="1"/>
          <p:nvPr/>
        </p:nvSpPr>
        <p:spPr>
          <a:xfrm>
            <a:off x="4299046" y="4162567"/>
            <a:ext cx="3275462" cy="1354217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en-US" sz="1600" b="1" dirty="0" smtClean="0">
              <a:latin typeface="Arial Narrow" pitchFamily="34" charset="0"/>
            </a:endParaRPr>
          </a:p>
          <a:p>
            <a:r>
              <a:rPr lang="en-US" sz="1600" b="1" dirty="0" smtClean="0">
                <a:latin typeface="Arial Narrow" pitchFamily="34" charset="0"/>
              </a:rPr>
              <a:t>in exchange zone, practically air velocity is almost zero and gases are moving by diffusion</a:t>
            </a:r>
          </a:p>
          <a:p>
            <a:endParaRPr lang="el-GR" dirty="0"/>
          </a:p>
        </p:txBody>
      </p:sp>
      <p:sp>
        <p:nvSpPr>
          <p:cNvPr id="8" name="7 - Επεξήγηση με κάτω βέλος"/>
          <p:cNvSpPr/>
          <p:nvPr/>
        </p:nvSpPr>
        <p:spPr bwMode="auto">
          <a:xfrm>
            <a:off x="1364776" y="1146411"/>
            <a:ext cx="6728346" cy="3152634"/>
          </a:xfrm>
          <a:prstGeom prst="downArrowCallout">
            <a:avLst>
              <a:gd name="adj1" fmla="val 7439"/>
              <a:gd name="adj2" fmla="val 13293"/>
              <a:gd name="adj3" fmla="val 15244"/>
              <a:gd name="adj4" fmla="val 13757"/>
            </a:avLst>
          </a:prstGeom>
          <a:solidFill>
            <a:schemeClr val="bg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6 - Ορθογώνιο"/>
          <p:cNvSpPr/>
          <p:nvPr/>
        </p:nvSpPr>
        <p:spPr bwMode="auto">
          <a:xfrm>
            <a:off x="4995081" y="5609230"/>
            <a:ext cx="1992573" cy="1050877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endParaRPr lang="en-US" sz="800" b="1" i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b="1" i="1" dirty="0" smtClean="0">
                <a:solidFill>
                  <a:srgbClr val="FF0000"/>
                </a:solidFill>
                <a:latin typeface="Arial Narrow" pitchFamily="34" charset="0"/>
              </a:rPr>
              <a:t>Q = V/t</a:t>
            </a:r>
          </a:p>
          <a:p>
            <a:pPr>
              <a:spcBef>
                <a:spcPts val="0"/>
              </a:spcBef>
            </a:pPr>
            <a:r>
              <a:rPr lang="en-US" sz="2000" b="1" i="1" dirty="0" smtClean="0">
                <a:solidFill>
                  <a:srgbClr val="FF0000"/>
                </a:solidFill>
                <a:latin typeface="Arial Narrow" pitchFamily="34" charset="0"/>
              </a:rPr>
              <a:t>Q = S u</a:t>
            </a:r>
            <a:endParaRPr lang="el-GR" sz="2000" b="1" i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0847" y="358253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What is the function of the lower respiratory tract?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-   Exchange of gases …. due to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Huge surface area = 1x10</a:t>
            </a:r>
            <a:r>
              <a:rPr lang="en-US" sz="2000" baseline="30000" dirty="0" smtClean="0">
                <a:solidFill>
                  <a:schemeClr val="tx1"/>
                </a:solidFill>
                <a:latin typeface="Arial Narrow" pitchFamily="34" charset="0"/>
              </a:rPr>
              <a:t>5 </a:t>
            </a: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m</a:t>
            </a:r>
            <a:r>
              <a:rPr lang="en-US" sz="2000" baseline="30000" dirty="0" smtClean="0">
                <a:solidFill>
                  <a:schemeClr val="tx1"/>
                </a:solidFill>
                <a:latin typeface="Arial Narrow" pitchFamily="34" charset="0"/>
              </a:rPr>
              <a:t>2 </a:t>
            </a: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of type I alveolar cells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Associated network of pulmonary capillaries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600" dirty="0" smtClean="0">
                <a:solidFill>
                  <a:schemeClr val="tx1"/>
                </a:solidFill>
                <a:latin typeface="Arial Narrow" pitchFamily="34" charset="0"/>
              </a:rPr>
              <a:t>80-90% of the space between alveoli is filled with blood in pulmonary capillary networks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Exchange distance is approx 1 um from alveoli to blood!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-   Protection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Free alveolar macrophages (dust cells)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Surfactant produced by type II alveolar cells (</a:t>
            </a:r>
            <a:r>
              <a:rPr lang="en-US" sz="2000" dirty="0" err="1" smtClean="0">
                <a:solidFill>
                  <a:schemeClr val="tx1"/>
                </a:solidFill>
                <a:latin typeface="Arial Narrow" pitchFamily="34" charset="0"/>
              </a:rPr>
              <a:t>septal</a:t>
            </a: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 cells)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0847" y="358253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What is the function of the lower respiratory tract?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-   Exchange of gases …. due to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Huge surface area = 1x10</a:t>
            </a:r>
            <a:r>
              <a:rPr lang="en-US" sz="2000" baseline="30000" dirty="0" smtClean="0">
                <a:solidFill>
                  <a:schemeClr val="tx1"/>
                </a:solidFill>
                <a:latin typeface="Arial Narrow" pitchFamily="34" charset="0"/>
              </a:rPr>
              <a:t>5 </a:t>
            </a: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m</a:t>
            </a:r>
            <a:r>
              <a:rPr lang="en-US" sz="2000" baseline="30000" dirty="0" smtClean="0">
                <a:solidFill>
                  <a:schemeClr val="tx1"/>
                </a:solidFill>
                <a:latin typeface="Arial Narrow" pitchFamily="34" charset="0"/>
              </a:rPr>
              <a:t>2 </a:t>
            </a: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of type I alveolar cells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Associated network of pulmonary capillaries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600" dirty="0" smtClean="0">
                <a:solidFill>
                  <a:schemeClr val="tx1"/>
                </a:solidFill>
                <a:latin typeface="Arial Narrow" pitchFamily="34" charset="0"/>
              </a:rPr>
              <a:t>80-90% of the space between alveoli is filled with blood in pulmonary capillary networks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Exchange distance is approx 1 um from alveoli to blood!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-   High volume of blood through huge capillary network results in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Fast circulation through lungs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600" dirty="0" smtClean="0">
                <a:solidFill>
                  <a:schemeClr val="tx1"/>
                </a:solidFill>
                <a:latin typeface="Arial Narrow" pitchFamily="34" charset="0"/>
              </a:rPr>
              <a:t>Pulmonary circulation = 5L/min through lungs….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600" dirty="0" smtClean="0">
                <a:solidFill>
                  <a:schemeClr val="tx1"/>
                </a:solidFill>
                <a:latin typeface="Arial Narrow" pitchFamily="34" charset="0"/>
              </a:rPr>
              <a:t>Systemic circulation = 5L/min through entire body!</a:t>
            </a:r>
          </a:p>
          <a:p>
            <a:pPr lvl="2" eaLnBrk="1" hangingPunct="1">
              <a:lnSpc>
                <a:spcPct val="90000"/>
              </a:lnSpc>
              <a:buNone/>
            </a:pPr>
            <a:endParaRPr lang="en-US" sz="2000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4299046" y="4162567"/>
            <a:ext cx="3275462" cy="1354217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en-US" sz="1600" b="1" dirty="0" smtClean="0">
              <a:latin typeface="Arial Narrow" pitchFamily="34" charset="0"/>
            </a:endParaRPr>
          </a:p>
          <a:p>
            <a:r>
              <a:rPr lang="en-US" sz="1600" b="1" dirty="0" smtClean="0">
                <a:latin typeface="Arial Narrow" pitchFamily="34" charset="0"/>
              </a:rPr>
              <a:t>in exchange zone, practically air velocity is almost zero and gases are moving by diffusion</a:t>
            </a:r>
          </a:p>
          <a:p>
            <a:endParaRPr lang="el-GR" dirty="0"/>
          </a:p>
        </p:txBody>
      </p:sp>
      <p:sp>
        <p:nvSpPr>
          <p:cNvPr id="7" name="6 - Ορθογώνιο"/>
          <p:cNvSpPr/>
          <p:nvPr/>
        </p:nvSpPr>
        <p:spPr bwMode="auto">
          <a:xfrm>
            <a:off x="4995081" y="5609230"/>
            <a:ext cx="1992573" cy="1050877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endParaRPr lang="en-US" sz="800" b="1" i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b="1" i="1" dirty="0" smtClean="0">
                <a:solidFill>
                  <a:srgbClr val="FF0000"/>
                </a:solidFill>
                <a:latin typeface="Arial Narrow" pitchFamily="34" charset="0"/>
              </a:rPr>
              <a:t>Q = V/t</a:t>
            </a:r>
          </a:p>
          <a:p>
            <a:pPr>
              <a:spcBef>
                <a:spcPts val="0"/>
              </a:spcBef>
            </a:pPr>
            <a:r>
              <a:rPr lang="en-US" sz="2000" b="1" i="1" dirty="0" smtClean="0">
                <a:solidFill>
                  <a:srgbClr val="FF0000"/>
                </a:solidFill>
                <a:latin typeface="Arial Narrow" pitchFamily="34" charset="0"/>
              </a:rPr>
              <a:t>Q = S u</a:t>
            </a:r>
            <a:endParaRPr lang="el-GR" sz="2000" b="1" i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9743" y="1107175"/>
            <a:ext cx="520065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0847" y="358254"/>
            <a:ext cx="8229600" cy="48790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What is the function of the lower respiratory tract?</a:t>
            </a:r>
          </a:p>
          <a:p>
            <a:pPr lvl="2" eaLnBrk="1" hangingPunct="1">
              <a:lnSpc>
                <a:spcPct val="90000"/>
              </a:lnSpc>
              <a:buNone/>
            </a:pPr>
            <a:endParaRPr lang="en-US" sz="2000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" name="7 - Ορθογώνιο"/>
          <p:cNvSpPr/>
          <p:nvPr/>
        </p:nvSpPr>
        <p:spPr bwMode="auto">
          <a:xfrm>
            <a:off x="1692321" y="928048"/>
            <a:ext cx="5677469" cy="3889612"/>
          </a:xfrm>
          <a:prstGeom prst="rect">
            <a:avLst/>
          </a:prstGeom>
          <a:noFill/>
          <a:ln w="412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645" y="758091"/>
            <a:ext cx="4467225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0847" y="358254"/>
            <a:ext cx="8229600" cy="48790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What is the function of the lower respiratory tract?</a:t>
            </a:r>
          </a:p>
          <a:p>
            <a:pPr lvl="2" eaLnBrk="1" hangingPunct="1">
              <a:lnSpc>
                <a:spcPct val="90000"/>
              </a:lnSpc>
              <a:buNone/>
            </a:pPr>
            <a:endParaRPr lang="en-US" sz="2000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" name="6 - Ορθογώνιο"/>
          <p:cNvSpPr/>
          <p:nvPr/>
        </p:nvSpPr>
        <p:spPr bwMode="auto">
          <a:xfrm>
            <a:off x="1501254" y="832513"/>
            <a:ext cx="1651379" cy="177421"/>
          </a:xfrm>
          <a:prstGeom prst="rect">
            <a:avLst/>
          </a:prstGeom>
          <a:noFill/>
          <a:ln w="38100" cap="flat" cmpd="sng" algn="ctr">
            <a:solidFill>
              <a:srgbClr val="D6A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7 - Ορθογώνιο"/>
          <p:cNvSpPr/>
          <p:nvPr/>
        </p:nvSpPr>
        <p:spPr bwMode="auto">
          <a:xfrm>
            <a:off x="1530825" y="4490113"/>
            <a:ext cx="1651379" cy="234287"/>
          </a:xfrm>
          <a:prstGeom prst="rect">
            <a:avLst/>
          </a:prstGeom>
          <a:noFill/>
          <a:ln w="38100" cap="flat" cmpd="sng" algn="ctr">
            <a:solidFill>
              <a:srgbClr val="D6A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5063320" y="777922"/>
            <a:ext cx="3330053" cy="830997"/>
          </a:xfrm>
          <a:prstGeom prst="rect">
            <a:avLst/>
          </a:prstGeom>
          <a:solidFill>
            <a:srgbClr val="FFE697"/>
          </a:solidFill>
          <a:ln w="38100">
            <a:solidFill>
              <a:srgbClr val="D6A3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 Narrow" pitchFamily="34" charset="0"/>
              </a:rPr>
              <a:t>value of PO</a:t>
            </a:r>
            <a:r>
              <a:rPr lang="en-US" sz="1600" b="1" baseline="-25000" dirty="0" smtClean="0">
                <a:latin typeface="Arial Narrow" pitchFamily="34" charset="0"/>
              </a:rPr>
              <a:t>2</a:t>
            </a:r>
            <a:r>
              <a:rPr lang="en-US" sz="1600" b="1" dirty="0" smtClean="0">
                <a:latin typeface="Arial Narrow" pitchFamily="34" charset="0"/>
              </a:rPr>
              <a:t> in alveoli:</a:t>
            </a:r>
          </a:p>
          <a:p>
            <a:r>
              <a:rPr lang="en-US" sz="1600" b="1" dirty="0" smtClean="0">
                <a:latin typeface="Arial Narrow" pitchFamily="34" charset="0"/>
              </a:rPr>
              <a:t>depends on FiO</a:t>
            </a:r>
            <a:r>
              <a:rPr lang="en-US" sz="1600" b="1" baseline="-25000" dirty="0" smtClean="0">
                <a:latin typeface="Arial Narrow" pitchFamily="34" charset="0"/>
              </a:rPr>
              <a:t>2</a:t>
            </a:r>
            <a:r>
              <a:rPr lang="en-US" sz="1600" b="1" dirty="0" smtClean="0">
                <a:latin typeface="Arial Narrow" pitchFamily="34" charset="0"/>
              </a:rPr>
              <a:t> (inspiratory fragment of oxygen) and atmospheric pressure </a:t>
            </a:r>
            <a:endParaRPr lang="el-GR" sz="1600" b="1" dirty="0">
              <a:latin typeface="Arial Narrow" pitchFamily="34" charset="0"/>
            </a:endParaRPr>
          </a:p>
        </p:txBody>
      </p:sp>
      <p:cxnSp>
        <p:nvCxnSpPr>
          <p:cNvPr id="12" name="11 - Ευθύγραμμο βέλος σύνδεσης"/>
          <p:cNvCxnSpPr>
            <a:stCxn id="7" idx="3"/>
          </p:cNvCxnSpPr>
          <p:nvPr/>
        </p:nvCxnSpPr>
        <p:spPr bwMode="auto">
          <a:xfrm flipV="1">
            <a:off x="3152633" y="914400"/>
            <a:ext cx="1965277" cy="682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D6A3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20 - Ευθεία γραμμή σύνδεσης"/>
          <p:cNvCxnSpPr>
            <a:stCxn id="8" idx="3"/>
          </p:cNvCxnSpPr>
          <p:nvPr/>
        </p:nvCxnSpPr>
        <p:spPr bwMode="auto">
          <a:xfrm>
            <a:off x="3182204" y="4607257"/>
            <a:ext cx="1171432" cy="5686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D6A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22 - Ευθεία γραμμή σύνδεσης"/>
          <p:cNvCxnSpPr/>
          <p:nvPr/>
        </p:nvCxnSpPr>
        <p:spPr bwMode="auto">
          <a:xfrm flipH="1" flipV="1">
            <a:off x="4326340" y="941696"/>
            <a:ext cx="27296" cy="3684896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D6A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9 - TextBox"/>
          <p:cNvSpPr txBox="1"/>
          <p:nvPr/>
        </p:nvSpPr>
        <p:spPr>
          <a:xfrm>
            <a:off x="4176216" y="4135271"/>
            <a:ext cx="4339987" cy="1323439"/>
          </a:xfrm>
          <a:prstGeom prst="rect">
            <a:avLst/>
          </a:prstGeom>
          <a:solidFill>
            <a:srgbClr val="FFE697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 smtClean="0">
                <a:latin typeface="Arial Narrow" pitchFamily="34" charset="0"/>
              </a:rPr>
              <a:t>Time depends on cardiac output and “wideness” of pulmonary capillary network. Normally, the huge in-crease in cardiac output during exercise is followed by a recruitment of capillaries compensating time, and hypoxemia  is avoided. </a:t>
            </a:r>
            <a:endParaRPr lang="el-GR" sz="16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19 - Εικόνα" descr="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6115" y="676771"/>
            <a:ext cx="5391150" cy="4467225"/>
          </a:xfrm>
          <a:prstGeom prst="rect">
            <a:avLst/>
          </a:prstGeom>
        </p:spPr>
      </p:pic>
      <p:sp>
        <p:nvSpPr>
          <p:cNvPr id="28" name="Text Box 23"/>
          <p:cNvSpPr txBox="1">
            <a:spLocks noChangeArrowheads="1"/>
          </p:cNvSpPr>
          <p:nvPr/>
        </p:nvSpPr>
        <p:spPr bwMode="auto">
          <a:xfrm>
            <a:off x="391236" y="4935940"/>
            <a:ext cx="5791200" cy="136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chemeClr val="accent2"/>
                </a:solidFill>
                <a:latin typeface="Arial Narrow" pitchFamily="34" charset="0"/>
              </a:rPr>
              <a:t>Functional </a:t>
            </a:r>
            <a:r>
              <a:rPr lang="en-US" sz="2400" b="1" dirty="0">
                <a:solidFill>
                  <a:schemeClr val="accent2"/>
                </a:solidFill>
                <a:latin typeface="Arial Narrow" pitchFamily="34" charset="0"/>
              </a:rPr>
              <a:t>dead </a:t>
            </a:r>
            <a:r>
              <a:rPr lang="en-US" sz="2400" b="1" dirty="0" smtClean="0">
                <a:solidFill>
                  <a:schemeClr val="accent2"/>
                </a:solidFill>
                <a:latin typeface="Arial Narrow" pitchFamily="34" charset="0"/>
              </a:rPr>
              <a:t>space</a:t>
            </a:r>
          </a:p>
          <a:p>
            <a:pPr>
              <a:lnSpc>
                <a:spcPct val="90000"/>
              </a:lnSpc>
            </a:pPr>
            <a:endParaRPr lang="en-US" sz="800" b="1" dirty="0" smtClean="0">
              <a:solidFill>
                <a:schemeClr val="accent2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000" b="1" dirty="0" smtClean="0">
                <a:latin typeface="Arial Narrow" pitchFamily="34" charset="0"/>
              </a:rPr>
              <a:t>The more this compartment is increased, exhaled air tends to be similar to inhaled air</a:t>
            </a:r>
            <a:r>
              <a:rPr lang="en-US" sz="2000" b="1" dirty="0" smtClean="0">
                <a:solidFill>
                  <a:schemeClr val="accent2"/>
                </a:solidFill>
                <a:latin typeface="Arial Narrow" pitchFamily="34" charset="0"/>
              </a:rPr>
              <a:t>. The gap between end-tidal CO</a:t>
            </a:r>
            <a:r>
              <a:rPr lang="en-US" sz="2000" b="1" baseline="-25000" dirty="0" smtClean="0">
                <a:solidFill>
                  <a:schemeClr val="accent2"/>
                </a:solidFill>
                <a:latin typeface="Arial Narrow" pitchFamily="34" charset="0"/>
              </a:rPr>
              <a:t>2</a:t>
            </a:r>
            <a:r>
              <a:rPr lang="en-US" sz="2000" b="1" dirty="0" smtClean="0">
                <a:solidFill>
                  <a:schemeClr val="accent2"/>
                </a:solidFill>
                <a:latin typeface="Arial Narrow" pitchFamily="34" charset="0"/>
              </a:rPr>
              <a:t> (EtCO</a:t>
            </a:r>
            <a:r>
              <a:rPr lang="en-US" sz="2000" b="1" baseline="-25000" dirty="0" smtClean="0">
                <a:solidFill>
                  <a:schemeClr val="accent2"/>
                </a:solidFill>
                <a:latin typeface="Arial Narrow" pitchFamily="34" charset="0"/>
              </a:rPr>
              <a:t>2</a:t>
            </a:r>
            <a:r>
              <a:rPr lang="en-US" sz="2000" b="1" dirty="0" smtClean="0">
                <a:solidFill>
                  <a:schemeClr val="accent2"/>
                </a:solidFill>
                <a:latin typeface="Arial Narrow" pitchFamily="34" charset="0"/>
              </a:rPr>
              <a:t>) and arterial (PaCO</a:t>
            </a:r>
            <a:r>
              <a:rPr lang="en-US" sz="2000" b="1" baseline="-25000" dirty="0" smtClean="0">
                <a:solidFill>
                  <a:schemeClr val="accent2"/>
                </a:solidFill>
                <a:latin typeface="Arial Narrow" pitchFamily="34" charset="0"/>
              </a:rPr>
              <a:t>2</a:t>
            </a:r>
            <a:r>
              <a:rPr lang="en-US" sz="2000" b="1" dirty="0" smtClean="0">
                <a:solidFill>
                  <a:schemeClr val="accent2"/>
                </a:solidFill>
                <a:latin typeface="Arial Narrow" pitchFamily="34" charset="0"/>
              </a:rPr>
              <a:t>) is increased.</a:t>
            </a:r>
            <a:endParaRPr lang="en-US" sz="2000" b="1" dirty="0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504967" y="4809247"/>
            <a:ext cx="5636525" cy="184665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/>
                </a:solidFill>
                <a:latin typeface="Arial Narrow" pitchFamily="34" charset="0"/>
              </a:rPr>
              <a:t>Venous admixture</a:t>
            </a:r>
          </a:p>
          <a:p>
            <a:pPr>
              <a:spcBef>
                <a:spcPct val="50000"/>
              </a:spcBef>
            </a:pPr>
            <a:r>
              <a:rPr lang="en-US" sz="2000" b="1" dirty="0" smtClean="0">
                <a:latin typeface="Arial Narrow" pitchFamily="34" charset="0"/>
              </a:rPr>
              <a:t>The more this compartment is taking from pulmonary flow, arterial blood tends to be similar to mixed venous blood. </a:t>
            </a:r>
            <a:r>
              <a:rPr lang="en-US" sz="2000" b="1" dirty="0" smtClean="0">
                <a:solidFill>
                  <a:schemeClr val="accent2"/>
                </a:solidFill>
                <a:latin typeface="Arial Narrow" pitchFamily="34" charset="0"/>
              </a:rPr>
              <a:t>The distance of PaO</a:t>
            </a:r>
            <a:r>
              <a:rPr lang="en-US" sz="2000" b="1" baseline="-25000" dirty="0" smtClean="0">
                <a:solidFill>
                  <a:schemeClr val="accent2"/>
                </a:solidFill>
                <a:latin typeface="Arial Narrow" pitchFamily="34" charset="0"/>
              </a:rPr>
              <a:t>2</a:t>
            </a:r>
            <a:r>
              <a:rPr lang="en-US" sz="2000" b="1" dirty="0" smtClean="0">
                <a:solidFill>
                  <a:schemeClr val="accent2"/>
                </a:solidFill>
                <a:latin typeface="Arial Narrow" pitchFamily="34" charset="0"/>
              </a:rPr>
              <a:t> from PAO</a:t>
            </a:r>
            <a:r>
              <a:rPr lang="en-US" sz="2000" b="1" baseline="-25000" dirty="0" smtClean="0">
                <a:solidFill>
                  <a:schemeClr val="accent2"/>
                </a:solidFill>
                <a:latin typeface="Arial Narrow" pitchFamily="34" charset="0"/>
              </a:rPr>
              <a:t>2</a:t>
            </a:r>
            <a:r>
              <a:rPr lang="en-US" sz="2000" b="1" dirty="0" smtClean="0">
                <a:solidFill>
                  <a:schemeClr val="accent2"/>
                </a:solidFill>
                <a:latin typeface="Arial Narrow" pitchFamily="34" charset="0"/>
              </a:rPr>
              <a:t> is increased. PaO</a:t>
            </a:r>
            <a:r>
              <a:rPr lang="en-US" sz="2000" b="1" baseline="-25000" dirty="0" smtClean="0">
                <a:solidFill>
                  <a:schemeClr val="accent2"/>
                </a:solidFill>
                <a:latin typeface="Arial Narrow" pitchFamily="34" charset="0"/>
              </a:rPr>
              <a:t>2</a:t>
            </a:r>
            <a:r>
              <a:rPr lang="en-US" sz="2000" b="1" dirty="0" smtClean="0">
                <a:solidFill>
                  <a:schemeClr val="accent2"/>
                </a:solidFill>
                <a:latin typeface="Arial Narrow" pitchFamily="34" charset="0"/>
              </a:rPr>
              <a:t> tends to be similar to PvO</a:t>
            </a:r>
            <a:r>
              <a:rPr lang="en-US" sz="2000" b="1" baseline="-25000" dirty="0" smtClean="0">
                <a:solidFill>
                  <a:schemeClr val="accent2"/>
                </a:solidFill>
                <a:latin typeface="Arial Narrow" pitchFamily="34" charset="0"/>
              </a:rPr>
              <a:t>2</a:t>
            </a:r>
            <a:r>
              <a:rPr lang="en-US" sz="2000" b="1" dirty="0" smtClean="0">
                <a:solidFill>
                  <a:schemeClr val="accent2"/>
                </a:solidFill>
                <a:latin typeface="Arial Narrow" pitchFamily="34" charset="0"/>
              </a:rPr>
              <a:t>.</a:t>
            </a:r>
            <a:endParaRPr lang="el-GR" sz="2000" b="1" dirty="0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70847" y="358254"/>
            <a:ext cx="8229600" cy="487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latin typeface="+mn-lt"/>
              </a:rPr>
              <a:t>Functional “compartments” of ventilation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5791200" y="2433851"/>
            <a:ext cx="762000" cy="8382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881047" y="882556"/>
            <a:ext cx="2743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rial Narrow" pitchFamily="34" charset="0"/>
              </a:rPr>
              <a:t>MV = VT X RR</a:t>
            </a:r>
          </a:p>
          <a:p>
            <a:r>
              <a:rPr lang="en-US" sz="1600" b="1" dirty="0">
                <a:latin typeface="Arial Narrow" pitchFamily="34" charset="0"/>
              </a:rPr>
              <a:t>MV, minute ventilation</a:t>
            </a:r>
          </a:p>
          <a:p>
            <a:r>
              <a:rPr lang="en-US" sz="1600" b="1" dirty="0">
                <a:latin typeface="Arial Narrow" pitchFamily="34" charset="0"/>
              </a:rPr>
              <a:t>VT, </a:t>
            </a:r>
            <a:r>
              <a:rPr lang="en-US" sz="1600" b="1" dirty="0" err="1">
                <a:latin typeface="Arial Narrow" pitchFamily="34" charset="0"/>
              </a:rPr>
              <a:t>tital</a:t>
            </a:r>
            <a:r>
              <a:rPr lang="en-US" sz="1600" b="1" dirty="0">
                <a:latin typeface="Arial Narrow" pitchFamily="34" charset="0"/>
              </a:rPr>
              <a:t> volume</a:t>
            </a:r>
          </a:p>
          <a:p>
            <a:r>
              <a:rPr lang="en-US" sz="1600" b="1" dirty="0">
                <a:latin typeface="Arial Narrow" pitchFamily="34" charset="0"/>
              </a:rPr>
              <a:t>RR, respiratory rate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867400" y="2586251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rial Narrow" pitchFamily="34" charset="0"/>
              </a:rPr>
              <a:t>MV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879609" y="2496403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000099"/>
                </a:solidFill>
                <a:latin typeface="Arial Narrow" pitchFamily="34" charset="0"/>
                <a:cs typeface="Tahoma" pitchFamily="34" charset="0"/>
              </a:rPr>
              <a:t>Ůd</a:t>
            </a:r>
            <a:r>
              <a:rPr lang="en-US" sz="2000" b="1" dirty="0">
                <a:solidFill>
                  <a:srgbClr val="000099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l-GR" sz="1600" b="1" dirty="0" smtClean="0">
                <a:solidFill>
                  <a:srgbClr val="000099"/>
                </a:solidFill>
                <a:latin typeface="Arial Narrow" pitchFamily="34" charset="0"/>
              </a:rPr>
              <a:t>(</a:t>
            </a:r>
            <a:r>
              <a:rPr lang="en-US" sz="1600" b="1" dirty="0" smtClean="0">
                <a:solidFill>
                  <a:srgbClr val="000099"/>
                </a:solidFill>
                <a:latin typeface="Arial Narrow" pitchFamily="34" charset="0"/>
              </a:rPr>
              <a:t>anatomical</a:t>
            </a:r>
            <a:r>
              <a:rPr lang="el-GR" sz="1600" b="1" dirty="0" smtClean="0">
                <a:solidFill>
                  <a:srgbClr val="000099"/>
                </a:solidFill>
                <a:latin typeface="Arial Narrow" pitchFamily="34" charset="0"/>
              </a:rPr>
              <a:t>)</a:t>
            </a:r>
            <a:endParaRPr lang="en-US" sz="1600" b="1" dirty="0">
              <a:solidFill>
                <a:srgbClr val="000099"/>
              </a:solidFill>
              <a:latin typeface="Arial Narrow" pitchFamily="34" charset="0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6477000" y="2814851"/>
            <a:ext cx="457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6400800" y="3043451"/>
            <a:ext cx="533400" cy="1524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6715836" y="3539318"/>
            <a:ext cx="22098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dirty="0" err="1">
                <a:solidFill>
                  <a:srgbClr val="000099"/>
                </a:solidFill>
                <a:latin typeface="Arial Narrow" pitchFamily="34" charset="0"/>
                <a:cs typeface="Tahoma" pitchFamily="34" charset="0"/>
              </a:rPr>
              <a:t>Ůd</a:t>
            </a:r>
            <a:r>
              <a:rPr lang="en-US" sz="2000" b="1" dirty="0">
                <a:solidFill>
                  <a:srgbClr val="000099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l-GR" sz="1600" b="1" dirty="0" smtClean="0">
                <a:solidFill>
                  <a:srgbClr val="000099"/>
                </a:solidFill>
                <a:latin typeface="Arial Narrow" pitchFamily="34" charset="0"/>
              </a:rPr>
              <a:t>(</a:t>
            </a:r>
            <a:r>
              <a:rPr lang="en-US" sz="1600" b="1" dirty="0" smtClean="0">
                <a:solidFill>
                  <a:srgbClr val="000099"/>
                </a:solidFill>
                <a:latin typeface="Arial Narrow" pitchFamily="34" charset="0"/>
              </a:rPr>
              <a:t>functional</a:t>
            </a:r>
            <a:r>
              <a:rPr lang="el-GR" sz="1600" b="1" dirty="0" smtClean="0">
                <a:solidFill>
                  <a:srgbClr val="000099"/>
                </a:solidFill>
                <a:latin typeface="Arial Narrow" pitchFamily="34" charset="0"/>
              </a:rPr>
              <a:t>)</a:t>
            </a:r>
            <a:endParaRPr lang="en-US" sz="1600" b="1" dirty="0">
              <a:solidFill>
                <a:srgbClr val="000099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600" b="1" dirty="0">
                <a:solidFill>
                  <a:srgbClr val="000099"/>
                </a:solidFill>
                <a:latin typeface="Arial Narrow" pitchFamily="34" charset="0"/>
              </a:rPr>
              <a:t> </a:t>
            </a:r>
            <a:r>
              <a:rPr lang="en-US" sz="1600" b="1" dirty="0" smtClean="0">
                <a:solidFill>
                  <a:srgbClr val="000099"/>
                </a:solidFill>
                <a:latin typeface="Arial Narrow" pitchFamily="34" charset="0"/>
              </a:rPr>
              <a:t> </a:t>
            </a:r>
            <a:r>
              <a:rPr lang="en-US" sz="1600" b="1" dirty="0">
                <a:solidFill>
                  <a:srgbClr val="000099"/>
                </a:solidFill>
                <a:latin typeface="Arial Narrow" pitchFamily="34" charset="0"/>
              </a:rPr>
              <a:t>(waste ventilation)</a:t>
            </a:r>
          </a:p>
          <a:p>
            <a:pPr>
              <a:lnSpc>
                <a:spcPct val="90000"/>
              </a:lnSpc>
            </a:pPr>
            <a:r>
              <a:rPr lang="en-US" sz="1600" b="1" dirty="0">
                <a:solidFill>
                  <a:srgbClr val="000099"/>
                </a:solidFill>
                <a:latin typeface="Arial Narrow" pitchFamily="34" charset="0"/>
              </a:rPr>
              <a:t>   </a:t>
            </a:r>
            <a:r>
              <a:rPr lang="en-US" sz="1600" b="1" dirty="0" smtClean="0">
                <a:solidFill>
                  <a:srgbClr val="000099"/>
                </a:solidFill>
                <a:latin typeface="Arial Narrow" pitchFamily="34" charset="0"/>
              </a:rPr>
              <a:t> </a:t>
            </a:r>
            <a:r>
              <a:rPr lang="en-US" sz="1600" b="1" dirty="0">
                <a:solidFill>
                  <a:srgbClr val="000099"/>
                </a:solidFill>
                <a:latin typeface="Arial Narrow" pitchFamily="34" charset="0"/>
              </a:rPr>
              <a:t>(</a:t>
            </a:r>
            <a:r>
              <a:rPr lang="en-US" sz="1600" b="1" dirty="0" err="1">
                <a:solidFill>
                  <a:srgbClr val="000099"/>
                </a:solidFill>
                <a:latin typeface="Arial Narrow" pitchFamily="34" charset="0"/>
              </a:rPr>
              <a:t>Va</a:t>
            </a:r>
            <a:r>
              <a:rPr lang="en-US" sz="1600" b="1" dirty="0">
                <a:solidFill>
                  <a:srgbClr val="000099"/>
                </a:solidFill>
                <a:latin typeface="Arial Narrow" pitchFamily="34" charset="0"/>
              </a:rPr>
              <a:t> / Q </a:t>
            </a:r>
            <a:r>
              <a:rPr lang="en-US" sz="1600" b="1" dirty="0">
                <a:solidFill>
                  <a:srgbClr val="000099"/>
                </a:solidFill>
                <a:latin typeface="Arial Narrow" pitchFamily="34" charset="0"/>
                <a:sym typeface="Symbol" pitchFamily="18" charset="2"/>
              </a:rPr>
              <a:t> )</a:t>
            </a:r>
            <a:endParaRPr lang="en-US" sz="1600" b="1" dirty="0">
              <a:solidFill>
                <a:srgbClr val="000099"/>
              </a:solidFill>
              <a:latin typeface="Arial Narrow" pitchFamily="34" charset="0"/>
            </a:endParaRPr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6248400" y="3195851"/>
            <a:ext cx="685800" cy="6858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6934200" y="4410502"/>
            <a:ext cx="1991436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dirty="0" err="1">
                <a:solidFill>
                  <a:srgbClr val="000099"/>
                </a:solidFill>
                <a:latin typeface="Arial Narrow" pitchFamily="34" charset="0"/>
                <a:cs typeface="Tahoma" pitchFamily="34" charset="0"/>
              </a:rPr>
              <a:t>Ůd</a:t>
            </a:r>
            <a:r>
              <a:rPr lang="en-US" sz="2000" b="1" dirty="0">
                <a:solidFill>
                  <a:srgbClr val="000099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l-GR" sz="1600" b="1" dirty="0" smtClean="0">
                <a:solidFill>
                  <a:srgbClr val="000099"/>
                </a:solidFill>
                <a:latin typeface="Arial Narrow" pitchFamily="34" charset="0"/>
              </a:rPr>
              <a:t>(</a:t>
            </a:r>
            <a:r>
              <a:rPr lang="en-US" sz="1600" b="1" dirty="0" smtClean="0">
                <a:solidFill>
                  <a:srgbClr val="000099"/>
                </a:solidFill>
                <a:latin typeface="Arial Narrow" pitchFamily="34" charset="0"/>
              </a:rPr>
              <a:t>functional</a:t>
            </a:r>
            <a:r>
              <a:rPr lang="el-GR" sz="1600" b="1" dirty="0" smtClean="0">
                <a:solidFill>
                  <a:srgbClr val="000099"/>
                </a:solidFill>
                <a:latin typeface="Arial Narrow" pitchFamily="34" charset="0"/>
              </a:rPr>
              <a:t>)</a:t>
            </a:r>
            <a:endParaRPr lang="en-US" sz="1600" b="1" dirty="0" smtClean="0">
              <a:solidFill>
                <a:srgbClr val="000099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600" b="1" dirty="0" smtClean="0">
                <a:solidFill>
                  <a:srgbClr val="000099"/>
                </a:solidFill>
                <a:latin typeface="Arial Narrow" pitchFamily="34" charset="0"/>
              </a:rPr>
              <a:t>(</a:t>
            </a:r>
            <a:r>
              <a:rPr lang="en-US" sz="1600" b="1" dirty="0" err="1">
                <a:solidFill>
                  <a:srgbClr val="000099"/>
                </a:solidFill>
                <a:latin typeface="Arial Narrow" pitchFamily="34" charset="0"/>
              </a:rPr>
              <a:t>Va</a:t>
            </a:r>
            <a:r>
              <a:rPr lang="en-US" sz="1600" b="1" dirty="0">
                <a:solidFill>
                  <a:srgbClr val="000099"/>
                </a:solidFill>
                <a:latin typeface="Arial Narrow" pitchFamily="34" charset="0"/>
              </a:rPr>
              <a:t> / Q &gt;&gt; 1)</a:t>
            </a:r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6096000" y="3119651"/>
            <a:ext cx="838200" cy="13716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6906905" y="5101988"/>
            <a:ext cx="1950492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dirty="0" smtClean="0">
                <a:solidFill>
                  <a:srgbClr val="000099"/>
                </a:solidFill>
                <a:latin typeface="Arial Narrow" pitchFamily="34" charset="0"/>
              </a:rPr>
              <a:t>Venous </a:t>
            </a:r>
            <a:r>
              <a:rPr lang="en-US" sz="1600" b="1" dirty="0">
                <a:solidFill>
                  <a:srgbClr val="000099"/>
                </a:solidFill>
                <a:latin typeface="Arial Narrow" pitchFamily="34" charset="0"/>
              </a:rPr>
              <a:t>admixture</a:t>
            </a:r>
          </a:p>
          <a:p>
            <a:pPr>
              <a:lnSpc>
                <a:spcPct val="90000"/>
              </a:lnSpc>
            </a:pPr>
            <a:r>
              <a:rPr lang="en-US" sz="1600" b="1" dirty="0">
                <a:solidFill>
                  <a:srgbClr val="000099"/>
                </a:solidFill>
                <a:latin typeface="Arial Narrow" pitchFamily="34" charset="0"/>
              </a:rPr>
              <a:t>(</a:t>
            </a:r>
            <a:r>
              <a:rPr lang="en-US" sz="1600" b="1" dirty="0" err="1">
                <a:solidFill>
                  <a:srgbClr val="000099"/>
                </a:solidFill>
                <a:latin typeface="Arial Narrow" pitchFamily="34" charset="0"/>
              </a:rPr>
              <a:t>Va</a:t>
            </a:r>
            <a:r>
              <a:rPr lang="en-US" sz="1600" b="1" dirty="0">
                <a:solidFill>
                  <a:srgbClr val="000099"/>
                </a:solidFill>
                <a:latin typeface="Arial Narrow" pitchFamily="34" charset="0"/>
              </a:rPr>
              <a:t> / Q </a:t>
            </a:r>
            <a:r>
              <a:rPr lang="el-GR" sz="1600" b="1" dirty="0">
                <a:solidFill>
                  <a:srgbClr val="000099"/>
                </a:solidFill>
                <a:latin typeface="Arial Narrow" pitchFamily="34" charset="0"/>
              </a:rPr>
              <a:t>&lt;&lt;</a:t>
            </a:r>
            <a:r>
              <a:rPr lang="en-US" sz="1600" b="1" dirty="0">
                <a:solidFill>
                  <a:srgbClr val="000099"/>
                </a:solidFill>
                <a:latin typeface="Arial Narrow" pitchFamily="34" charset="0"/>
              </a:rPr>
              <a:t> 1)</a:t>
            </a:r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>
            <a:off x="6019800" y="3195851"/>
            <a:ext cx="913263" cy="2140424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6906905" y="5737746"/>
            <a:ext cx="1768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dirty="0">
                <a:solidFill>
                  <a:srgbClr val="000099"/>
                </a:solidFill>
                <a:latin typeface="Arial Narrow" pitchFamily="34" charset="0"/>
              </a:rPr>
              <a:t>shunt</a:t>
            </a:r>
            <a:endParaRPr lang="el-GR" sz="1600" b="1" dirty="0">
              <a:solidFill>
                <a:srgbClr val="000099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r>
              <a:rPr lang="el-GR" sz="1600" b="1" dirty="0">
                <a:solidFill>
                  <a:srgbClr val="000099"/>
                </a:solidFill>
                <a:latin typeface="Arial Narrow" pitchFamily="34" charset="0"/>
              </a:rPr>
              <a:t>(</a:t>
            </a:r>
            <a:r>
              <a:rPr lang="en-US" sz="1600" b="1" dirty="0" err="1">
                <a:solidFill>
                  <a:srgbClr val="000099"/>
                </a:solidFill>
                <a:latin typeface="Arial Narrow" pitchFamily="34" charset="0"/>
              </a:rPr>
              <a:t>Va</a:t>
            </a:r>
            <a:r>
              <a:rPr lang="en-US" sz="1600" b="1" dirty="0">
                <a:solidFill>
                  <a:srgbClr val="000099"/>
                </a:solidFill>
                <a:latin typeface="Arial Narrow" pitchFamily="34" charset="0"/>
              </a:rPr>
              <a:t> / Q </a:t>
            </a:r>
            <a:r>
              <a:rPr lang="en-US" sz="1600" b="1" dirty="0">
                <a:solidFill>
                  <a:srgbClr val="000099"/>
                </a:solidFill>
                <a:latin typeface="Arial Narrow" pitchFamily="34" charset="0"/>
                <a:sym typeface="Symbol" pitchFamily="18" charset="2"/>
              </a:rPr>
              <a:t></a:t>
            </a:r>
            <a:r>
              <a:rPr lang="en-US" sz="1600" b="1" dirty="0">
                <a:solidFill>
                  <a:srgbClr val="000099"/>
                </a:solidFill>
                <a:latin typeface="Arial Narrow" pitchFamily="34" charset="0"/>
              </a:rPr>
              <a:t> </a:t>
            </a:r>
            <a:r>
              <a:rPr lang="el-GR" sz="1600" b="1" dirty="0">
                <a:solidFill>
                  <a:srgbClr val="000099"/>
                </a:solidFill>
                <a:latin typeface="Arial Narrow" pitchFamily="34" charset="0"/>
              </a:rPr>
              <a:t>0 )</a:t>
            </a:r>
            <a:endParaRPr lang="en-US" sz="1600" b="1" dirty="0">
              <a:solidFill>
                <a:srgbClr val="000099"/>
              </a:solidFill>
              <a:latin typeface="Arial Narrow" pitchFamily="34" charset="0"/>
            </a:endParaRPr>
          </a:p>
        </p:txBody>
      </p:sp>
      <p:sp>
        <p:nvSpPr>
          <p:cNvPr id="21" name="20 - TextBox"/>
          <p:cNvSpPr txBox="1"/>
          <p:nvPr/>
        </p:nvSpPr>
        <p:spPr>
          <a:xfrm>
            <a:off x="2456597" y="859810"/>
            <a:ext cx="464024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1</a:t>
            </a:r>
            <a:endParaRPr lang="el-GR" b="1" dirty="0"/>
          </a:p>
        </p:txBody>
      </p:sp>
      <p:sp>
        <p:nvSpPr>
          <p:cNvPr id="22" name="21 - TextBox"/>
          <p:cNvSpPr txBox="1"/>
          <p:nvPr/>
        </p:nvSpPr>
        <p:spPr>
          <a:xfrm>
            <a:off x="1367051" y="2117679"/>
            <a:ext cx="464024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2</a:t>
            </a:r>
            <a:endParaRPr lang="el-GR" b="1" dirty="0"/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6756780" y="2927445"/>
            <a:ext cx="22098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dirty="0" smtClean="0">
                <a:solidFill>
                  <a:srgbClr val="000099"/>
                </a:solidFill>
                <a:latin typeface="Arial Narrow" pitchFamily="34" charset="0"/>
              </a:rPr>
              <a:t>normal exchange</a:t>
            </a:r>
            <a:endParaRPr lang="en-US" sz="1600" b="1" dirty="0">
              <a:solidFill>
                <a:srgbClr val="000099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600" b="1" dirty="0" smtClean="0">
                <a:solidFill>
                  <a:srgbClr val="000099"/>
                </a:solidFill>
                <a:latin typeface="Arial Narrow" pitchFamily="34" charset="0"/>
              </a:rPr>
              <a:t>  (</a:t>
            </a:r>
            <a:r>
              <a:rPr lang="en-US" sz="1600" b="1" dirty="0" err="1">
                <a:solidFill>
                  <a:srgbClr val="000099"/>
                </a:solidFill>
                <a:latin typeface="Arial Narrow" pitchFamily="34" charset="0"/>
              </a:rPr>
              <a:t>Va</a:t>
            </a:r>
            <a:r>
              <a:rPr lang="en-US" sz="1600" b="1" dirty="0">
                <a:solidFill>
                  <a:srgbClr val="000099"/>
                </a:solidFill>
                <a:latin typeface="Arial Narrow" pitchFamily="34" charset="0"/>
              </a:rPr>
              <a:t> / Q </a:t>
            </a:r>
            <a:r>
              <a:rPr lang="en-US" sz="1600" b="1" dirty="0" smtClean="0">
                <a:solidFill>
                  <a:srgbClr val="000099"/>
                </a:solidFill>
                <a:latin typeface="Arial Narrow" pitchFamily="34" charset="0"/>
                <a:sym typeface="Symbol" pitchFamily="18" charset="2"/>
              </a:rPr>
              <a:t>= 1)</a:t>
            </a:r>
            <a:endParaRPr lang="en-US" sz="1600" b="1" dirty="0">
              <a:solidFill>
                <a:srgbClr val="000099"/>
              </a:solidFill>
              <a:latin typeface="Arial Narrow" pitchFamily="34" charset="0"/>
            </a:endParaRPr>
          </a:p>
        </p:txBody>
      </p:sp>
      <p:sp>
        <p:nvSpPr>
          <p:cNvPr id="24" name="23 - TextBox"/>
          <p:cNvSpPr txBox="1"/>
          <p:nvPr/>
        </p:nvSpPr>
        <p:spPr>
          <a:xfrm>
            <a:off x="1819702" y="3307309"/>
            <a:ext cx="464024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3</a:t>
            </a:r>
            <a:endParaRPr lang="el-GR" b="1" dirty="0"/>
          </a:p>
        </p:txBody>
      </p:sp>
      <p:sp>
        <p:nvSpPr>
          <p:cNvPr id="25" name="24 - TextBox"/>
          <p:cNvSpPr txBox="1"/>
          <p:nvPr/>
        </p:nvSpPr>
        <p:spPr>
          <a:xfrm>
            <a:off x="2681785" y="3937381"/>
            <a:ext cx="464024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4</a:t>
            </a:r>
            <a:endParaRPr lang="el-GR" b="1" dirty="0"/>
          </a:p>
        </p:txBody>
      </p:sp>
      <p:sp>
        <p:nvSpPr>
          <p:cNvPr id="26" name="25 - TextBox"/>
          <p:cNvSpPr txBox="1"/>
          <p:nvPr/>
        </p:nvSpPr>
        <p:spPr>
          <a:xfrm>
            <a:off x="3298209" y="2916073"/>
            <a:ext cx="464024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5</a:t>
            </a:r>
            <a:endParaRPr lang="el-GR" b="1" dirty="0"/>
          </a:p>
        </p:txBody>
      </p:sp>
      <p:sp>
        <p:nvSpPr>
          <p:cNvPr id="27" name="Line 19"/>
          <p:cNvSpPr>
            <a:spLocks noChangeShapeType="1"/>
          </p:cNvSpPr>
          <p:nvPr/>
        </p:nvSpPr>
        <p:spPr bwMode="auto">
          <a:xfrm>
            <a:off x="5953835" y="3034351"/>
            <a:ext cx="938283" cy="3093493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30" name="29 - TextBox"/>
          <p:cNvSpPr txBox="1"/>
          <p:nvPr/>
        </p:nvSpPr>
        <p:spPr>
          <a:xfrm>
            <a:off x="4719851" y="2181369"/>
            <a:ext cx="464024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6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utoUpdateAnimBg="0"/>
      <p:bldP spid="29" grpId="1" animBg="1"/>
      <p:bldP spid="7" grpId="0" animBg="1"/>
      <p:bldP spid="9" grpId="0" autoUpdateAnimBg="0"/>
      <p:bldP spid="10" grpId="0" autoUpdateAnimBg="0"/>
      <p:bldP spid="11" grpId="0" animBg="1"/>
      <p:bldP spid="12" grpId="0" animBg="1"/>
      <p:bldP spid="13" grpId="0" autoUpdateAnimBg="0"/>
      <p:bldP spid="14" grpId="0" animBg="1"/>
      <p:bldP spid="15" grpId="0" autoUpdateAnimBg="0"/>
      <p:bldP spid="16" grpId="0" animBg="1"/>
      <p:bldP spid="17" grpId="0" autoUpdateAnimBg="0"/>
      <p:bldP spid="18" grpId="0" animBg="1"/>
      <p:bldP spid="19" grpId="0" autoUpdateAnimBg="0"/>
      <p:bldP spid="23" grpId="0" autoUpdateAnimBg="0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756313" y="1264693"/>
          <a:ext cx="4514850" cy="1514475"/>
        </p:xfrm>
        <a:graphic>
          <a:graphicData uri="http://schemas.openxmlformats.org/presentationml/2006/ole">
            <p:oleObj spid="_x0000_s1026" name="Bitmap Image" r:id="rId3" imgW="4514286" imgH="1514686" progId="PBrush">
              <p:embed/>
            </p:oleObj>
          </a:graphicData>
        </a:graphic>
      </p:graphicFrame>
      <p:graphicFrame>
        <p:nvGraphicFramePr>
          <p:cNvPr id="6" name="Object 19"/>
          <p:cNvGraphicFramePr>
            <a:graphicFrameLocks noChangeAspect="1"/>
          </p:cNvGraphicFramePr>
          <p:nvPr/>
        </p:nvGraphicFramePr>
        <p:xfrm>
          <a:off x="749466" y="3062851"/>
          <a:ext cx="3638550" cy="3467100"/>
        </p:xfrm>
        <a:graphic>
          <a:graphicData uri="http://schemas.openxmlformats.org/presentationml/2006/ole">
            <p:oleObj spid="_x0000_s1027" name="Bitmap Image" r:id="rId4" imgW="3638095" imgH="3467584" progId="PBrush">
              <p:embed/>
            </p:oleObj>
          </a:graphicData>
        </a:graphic>
      </p:graphicFrame>
      <p:sp>
        <p:nvSpPr>
          <p:cNvPr id="7" name="Freeform 21"/>
          <p:cNvSpPr>
            <a:spLocks/>
          </p:cNvSpPr>
          <p:nvPr/>
        </p:nvSpPr>
        <p:spPr bwMode="auto">
          <a:xfrm>
            <a:off x="1831074" y="3507475"/>
            <a:ext cx="1676400" cy="1981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2" y="864"/>
              </a:cxn>
              <a:cxn ang="0">
                <a:pos x="1056" y="1248"/>
              </a:cxn>
            </a:cxnLst>
            <a:rect l="0" t="0" r="r" b="b"/>
            <a:pathLst>
              <a:path w="1056" h="1248">
                <a:moveTo>
                  <a:pt x="0" y="0"/>
                </a:moveTo>
                <a:cubicBezTo>
                  <a:pt x="8" y="328"/>
                  <a:pt x="16" y="656"/>
                  <a:pt x="192" y="864"/>
                </a:cubicBezTo>
                <a:cubicBezTo>
                  <a:pt x="368" y="1072"/>
                  <a:pt x="912" y="1192"/>
                  <a:pt x="1056" y="1248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3736074" y="5412475"/>
            <a:ext cx="16764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  <a:latin typeface="Arial Narrow" pitchFamily="34" charset="0"/>
              </a:rPr>
              <a:t>VCO2=0,2 L/min</a:t>
            </a:r>
          </a:p>
        </p:txBody>
      </p:sp>
      <p:sp>
        <p:nvSpPr>
          <p:cNvPr id="9" name="Freeform 24"/>
          <p:cNvSpPr>
            <a:spLocks/>
          </p:cNvSpPr>
          <p:nvPr/>
        </p:nvSpPr>
        <p:spPr bwMode="auto">
          <a:xfrm>
            <a:off x="1983474" y="3507475"/>
            <a:ext cx="1600200" cy="1828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8" y="768"/>
              </a:cxn>
              <a:cxn ang="0">
                <a:pos x="1008" y="1152"/>
              </a:cxn>
            </a:cxnLst>
            <a:rect l="0" t="0" r="r" b="b"/>
            <a:pathLst>
              <a:path w="1008" h="1152">
                <a:moveTo>
                  <a:pt x="0" y="0"/>
                </a:moveTo>
                <a:cubicBezTo>
                  <a:pt x="60" y="288"/>
                  <a:pt x="120" y="576"/>
                  <a:pt x="288" y="768"/>
                </a:cubicBezTo>
                <a:cubicBezTo>
                  <a:pt x="456" y="960"/>
                  <a:pt x="732" y="1056"/>
                  <a:pt x="1008" y="1152"/>
                </a:cubicBezTo>
              </a:path>
            </a:pathLst>
          </a:custGeom>
          <a:noFill/>
          <a:ln w="38100" cmpd="sng">
            <a:solidFill>
              <a:srgbClr val="CC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3736074" y="5107675"/>
            <a:ext cx="16764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CC3399"/>
                </a:solidFill>
                <a:latin typeface="Arial Narrow" pitchFamily="34" charset="0"/>
              </a:rPr>
              <a:t>VCO2=0,3 L/min</a:t>
            </a:r>
          </a:p>
        </p:txBody>
      </p:sp>
      <p:sp>
        <p:nvSpPr>
          <p:cNvPr id="11" name="Freeform 26"/>
          <p:cNvSpPr>
            <a:spLocks/>
          </p:cNvSpPr>
          <p:nvPr/>
        </p:nvSpPr>
        <p:spPr bwMode="auto">
          <a:xfrm>
            <a:off x="2059674" y="3507475"/>
            <a:ext cx="1447800" cy="1676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6" y="672"/>
              </a:cxn>
              <a:cxn ang="0">
                <a:pos x="912" y="1056"/>
              </a:cxn>
            </a:cxnLst>
            <a:rect l="0" t="0" r="r" b="b"/>
            <a:pathLst>
              <a:path w="912" h="1056">
                <a:moveTo>
                  <a:pt x="0" y="0"/>
                </a:moveTo>
                <a:cubicBezTo>
                  <a:pt x="92" y="248"/>
                  <a:pt x="184" y="496"/>
                  <a:pt x="336" y="672"/>
                </a:cubicBezTo>
                <a:cubicBezTo>
                  <a:pt x="488" y="848"/>
                  <a:pt x="700" y="952"/>
                  <a:pt x="912" y="1056"/>
                </a:cubicBezTo>
              </a:path>
            </a:pathLst>
          </a:custGeom>
          <a:noFill/>
          <a:ln w="38100" cmpd="sng">
            <a:solidFill>
              <a:srgbClr val="99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3736074" y="4802875"/>
            <a:ext cx="16764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9933FF"/>
                </a:solidFill>
                <a:latin typeface="Arial Narrow" pitchFamily="34" charset="0"/>
              </a:rPr>
              <a:t>VCO2=0,4 L/min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699448" y="246797"/>
            <a:ext cx="7696200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>
                <a:latin typeface="Arial Narrow" pitchFamily="34" charset="0"/>
              </a:rPr>
              <a:t>  </a:t>
            </a:r>
            <a:r>
              <a:rPr lang="en-US" sz="2000" b="1" dirty="0" smtClean="0">
                <a:latin typeface="Arial Narrow" pitchFamily="34" charset="0"/>
              </a:rPr>
              <a:t>CARBON DIOXIDE IN ALVEOLI</a:t>
            </a:r>
            <a:endParaRPr lang="el-GR" sz="2000" b="1" dirty="0">
              <a:latin typeface="Arial Narrow" pitchFamily="34" charset="0"/>
            </a:endParaRPr>
          </a:p>
          <a:p>
            <a:r>
              <a:rPr lang="en-US" sz="2000" b="1" dirty="0">
                <a:solidFill>
                  <a:srgbClr val="000099"/>
                </a:solidFill>
                <a:latin typeface="Arial Narrow" pitchFamily="34" charset="0"/>
                <a:cs typeface="Tahoma" pitchFamily="34" charset="0"/>
              </a:rPr>
              <a:t>  ( ŮA</a:t>
            </a:r>
            <a:r>
              <a:rPr lang="el-GR" sz="2000" b="1" dirty="0">
                <a:solidFill>
                  <a:srgbClr val="000099"/>
                </a:solidFill>
                <a:latin typeface="Arial Narrow" pitchFamily="34" charset="0"/>
              </a:rPr>
              <a:t> και</a:t>
            </a:r>
            <a:r>
              <a:rPr lang="en-US" sz="2000" b="1" dirty="0">
                <a:solidFill>
                  <a:srgbClr val="000099"/>
                </a:solidFill>
                <a:latin typeface="Arial Narrow" pitchFamily="34" charset="0"/>
              </a:rPr>
              <a:t> PaCO</a:t>
            </a:r>
            <a:r>
              <a:rPr lang="en-US" sz="2000" b="1" baseline="-25000" dirty="0">
                <a:solidFill>
                  <a:srgbClr val="000099"/>
                </a:solidFill>
                <a:latin typeface="Arial Narrow" pitchFamily="34" charset="0"/>
              </a:rPr>
              <a:t>2 </a:t>
            </a:r>
            <a:r>
              <a:rPr lang="en-US" sz="2000" b="1" dirty="0">
                <a:solidFill>
                  <a:srgbClr val="000099"/>
                </a:solidFill>
                <a:latin typeface="Arial Narrow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 autoUpdateAnimBg="0"/>
      <p:bldP spid="9" grpId="0" animBg="1"/>
      <p:bldP spid="10" grpId="0" animBg="1" autoUpdateAnimBg="0"/>
      <p:bldP spid="11" grpId="0" animBg="1"/>
      <p:bldP spid="12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Suns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dist="17961" dir="2700000" algn="ctr" rotWithShape="0">
              <a:srgbClr val="808080"/>
            </a:outerShdw>
          </a:effectLst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62886" y="5862851"/>
            <a:ext cx="304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0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DEAD SPACE</a:t>
            </a:r>
            <a:r>
              <a:rPr lang="el-GR" sz="20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l-GR" sz="2000" b="1" dirty="0">
                <a:solidFill>
                  <a:schemeClr val="bg1"/>
                </a:solidFill>
                <a:latin typeface="Arial Narrow" pitchFamily="34" charset="0"/>
              </a:rPr>
              <a:t>= 150 </a:t>
            </a:r>
            <a:r>
              <a:rPr lang="en-US" sz="2000" b="1" dirty="0">
                <a:solidFill>
                  <a:schemeClr val="bg1"/>
                </a:solidFill>
                <a:latin typeface="Arial Narrow" pitchFamily="34" charset="0"/>
              </a:rPr>
              <a:t>ml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038600" y="2717042"/>
            <a:ext cx="4495800" cy="457200"/>
          </a:xfrm>
          <a:prstGeom prst="rect">
            <a:avLst/>
          </a:prstGeom>
          <a:solidFill>
            <a:srgbClr val="CC33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PaCO2 = 40		EtCO2 = 36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4038600" y="1345442"/>
            <a:ext cx="4495800" cy="457200"/>
          </a:xfrm>
          <a:prstGeom prst="rect">
            <a:avLst/>
          </a:prstGeom>
          <a:solidFill>
            <a:srgbClr val="CC33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PaCO2 = 50		EtCO2 = 28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4038600" y="4241042"/>
            <a:ext cx="4495800" cy="457200"/>
          </a:xfrm>
          <a:prstGeom prst="rect">
            <a:avLst/>
          </a:prstGeom>
          <a:solidFill>
            <a:srgbClr val="CC33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PaCO2 = 3</a:t>
            </a:r>
            <a:r>
              <a:rPr lang="el-GR" sz="2400" b="1">
                <a:solidFill>
                  <a:schemeClr val="bg1"/>
                </a:solidFill>
                <a:latin typeface="Arial Narrow" pitchFamily="34" charset="0"/>
              </a:rPr>
              <a:t>2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		EtCO2 = 3</a:t>
            </a:r>
            <a:r>
              <a:rPr lang="el-GR" sz="2400" b="1">
                <a:solidFill>
                  <a:schemeClr val="bg1"/>
                </a:solidFill>
                <a:latin typeface="Arial Narrow" pitchFamily="34" charset="0"/>
              </a:rPr>
              <a:t>0</a:t>
            </a:r>
            <a:endParaRPr lang="en-US" sz="2400" b="1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10" name="9 - Ομάδα"/>
          <p:cNvGrpSpPr/>
          <p:nvPr/>
        </p:nvGrpSpPr>
        <p:grpSpPr>
          <a:xfrm>
            <a:off x="189932" y="345744"/>
            <a:ext cx="3767919" cy="5397530"/>
            <a:chOff x="189932" y="345744"/>
            <a:chExt cx="3767919" cy="5397530"/>
          </a:xfrm>
        </p:grpSpPr>
        <p:graphicFrame>
          <p:nvGraphicFramePr>
            <p:cNvPr id="15362" name="Object 2"/>
            <p:cNvGraphicFramePr>
              <a:graphicFrameLocks noChangeAspect="1"/>
            </p:cNvGraphicFramePr>
            <p:nvPr/>
          </p:nvGraphicFramePr>
          <p:xfrm>
            <a:off x="189932" y="345744"/>
            <a:ext cx="3767919" cy="5397530"/>
          </p:xfrm>
          <a:graphic>
            <a:graphicData uri="http://schemas.openxmlformats.org/presentationml/2006/ole">
              <p:oleObj spid="_x0000_s27650" name="Bitmap Image" r:id="rId5" imgW="5420482" imgH="7763959" progId="PBrush">
                <p:embed/>
              </p:oleObj>
            </a:graphicData>
          </a:graphic>
        </p:graphicFrame>
        <p:sp>
          <p:nvSpPr>
            <p:cNvPr id="8" name="7 - TextBox"/>
            <p:cNvSpPr txBox="1"/>
            <p:nvPr/>
          </p:nvSpPr>
          <p:spPr>
            <a:xfrm>
              <a:off x="204716" y="354842"/>
              <a:ext cx="373948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 Narrow" pitchFamily="34" charset="0"/>
                </a:rPr>
                <a:t>Tidal Volume X Respiratory Rate = Minute Ventilation</a:t>
              </a:r>
              <a:endParaRPr lang="el-GR" sz="1400" dirty="0">
                <a:latin typeface="Arial Narrow" pitchFamily="34" charset="0"/>
              </a:endParaRPr>
            </a:p>
          </p:txBody>
        </p:sp>
        <p:sp>
          <p:nvSpPr>
            <p:cNvPr id="9" name="8 - TextBox"/>
            <p:cNvSpPr txBox="1"/>
            <p:nvPr/>
          </p:nvSpPr>
          <p:spPr>
            <a:xfrm>
              <a:off x="204717" y="5379494"/>
              <a:ext cx="359163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 Narrow" pitchFamily="34" charset="0"/>
                </a:rPr>
                <a:t>(VT-VD) = Alveolar Ventilation</a:t>
              </a:r>
              <a:endParaRPr lang="el-GR" sz="1400" dirty="0">
                <a:latin typeface="Arial Narrow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utoUpdateAnimBg="0"/>
      <p:bldP spid="15365" grpId="0" animBg="1" autoUpdateAnimBg="0"/>
      <p:bldP spid="15367" grpId="0" animBg="1" autoUpdateAnimBg="0"/>
      <p:bldP spid="15368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533400" y="1447800"/>
          <a:ext cx="4970463" cy="5105400"/>
        </p:xfrm>
        <a:graphic>
          <a:graphicData uri="http://schemas.openxmlformats.org/presentationml/2006/ole">
            <p:oleObj spid="_x0000_s28674" name="Bitmap Image" r:id="rId3" imgW="5657143" imgH="5811061" progId="PBrush">
              <p:embed/>
            </p:oleObj>
          </a:graphicData>
        </a:graphic>
      </p:graphicFrame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447800"/>
            <a:ext cx="4970463" cy="5105400"/>
          </a:xfrm>
          <a:prstGeom prst="rect">
            <a:avLst/>
          </a:prstGeom>
          <a:noFill/>
        </p:spPr>
      </p:pic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1447800"/>
            <a:ext cx="4970463" cy="5105400"/>
          </a:xfrm>
          <a:prstGeom prst="rect">
            <a:avLst/>
          </a:prstGeom>
          <a:noFill/>
        </p:spPr>
      </p:pic>
      <p:pic>
        <p:nvPicPr>
          <p:cNvPr id="28682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1447800"/>
            <a:ext cx="4970463" cy="5105400"/>
          </a:xfrm>
          <a:prstGeom prst="rect">
            <a:avLst/>
          </a:prstGeom>
          <a:noFill/>
        </p:spPr>
      </p:pic>
      <p:sp>
        <p:nvSpPr>
          <p:cNvPr id="10" name="9 - TextBox"/>
          <p:cNvSpPr txBox="1"/>
          <p:nvPr/>
        </p:nvSpPr>
        <p:spPr>
          <a:xfrm>
            <a:off x="887105" y="300251"/>
            <a:ext cx="756086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/>
              <a:t>Distribution of ventilation in the lungs</a:t>
            </a:r>
            <a:endParaRPr lang="el-GR" b="1" dirty="0"/>
          </a:p>
        </p:txBody>
      </p:sp>
      <p:sp>
        <p:nvSpPr>
          <p:cNvPr id="12" name="11 - TextBox"/>
          <p:cNvSpPr txBox="1"/>
          <p:nvPr/>
        </p:nvSpPr>
        <p:spPr>
          <a:xfrm>
            <a:off x="5895832" y="1487606"/>
            <a:ext cx="324816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latin typeface="Arial Narrow" pitchFamily="34" charset="0"/>
              </a:rPr>
              <a:t>Gravitational forces due to blood and lung fluids make pleura pressure (</a:t>
            </a:r>
            <a:r>
              <a:rPr lang="en-US" sz="1600" dirty="0" err="1" smtClean="0">
                <a:latin typeface="Arial Narrow" pitchFamily="34" charset="0"/>
              </a:rPr>
              <a:t>P</a:t>
            </a:r>
            <a:r>
              <a:rPr lang="en-US" sz="1600" baseline="-25000" dirty="0" err="1" smtClean="0">
                <a:latin typeface="Arial Narrow" pitchFamily="34" charset="0"/>
              </a:rPr>
              <a:t>pl</a:t>
            </a:r>
            <a:r>
              <a:rPr lang="en-US" sz="1600" dirty="0" smtClean="0">
                <a:latin typeface="Arial Narrow" pitchFamily="34" charset="0"/>
              </a:rPr>
              <a:t>) more negative in apex than base. Alveoli in apex areas are greater  and less </a:t>
            </a:r>
            <a:r>
              <a:rPr lang="en-US" sz="1600" dirty="0" err="1" smtClean="0">
                <a:latin typeface="Arial Narrow" pitchFamily="34" charset="0"/>
              </a:rPr>
              <a:t>distendable</a:t>
            </a:r>
            <a:r>
              <a:rPr lang="en-US" sz="1600" dirty="0" smtClean="0">
                <a:latin typeface="Arial Narrow" pitchFamily="34" charset="0"/>
              </a:rPr>
              <a:t> compared to alveoli near base. During normal inspiration (near FRC level), ventilation is distributed</a:t>
            </a:r>
          </a:p>
          <a:p>
            <a:pPr algn="l"/>
            <a:r>
              <a:rPr lang="en-US" sz="1600" dirty="0" smtClean="0">
                <a:latin typeface="Arial Narrow" pitchFamily="34" charset="0"/>
              </a:rPr>
              <a:t>more in areas near the bases. During inspiration from RV level, in the begin-</a:t>
            </a:r>
            <a:r>
              <a:rPr lang="en-US" sz="1600" dirty="0" err="1" smtClean="0">
                <a:latin typeface="Arial Narrow" pitchFamily="34" charset="0"/>
              </a:rPr>
              <a:t>ning</a:t>
            </a:r>
            <a:r>
              <a:rPr lang="en-US" sz="1600" dirty="0" smtClean="0">
                <a:latin typeface="Arial Narrow" pitchFamily="34" charset="0"/>
              </a:rPr>
              <a:t>, ventilation is distributed to the apex. Respiration in the level of TLC results an almost equal distribution of ventilation through out the lungs.</a:t>
            </a:r>
            <a:endParaRPr lang="el-GR" sz="1600" dirty="0">
              <a:latin typeface="Arial Narrow" pitchFamily="34" charset="0"/>
            </a:endParaRPr>
          </a:p>
        </p:txBody>
      </p:sp>
      <p:pic>
        <p:nvPicPr>
          <p:cNvPr id="14" name="13 - Εικόνα" descr="VAQ3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77745" y="1228298"/>
            <a:ext cx="3619834" cy="2825513"/>
          </a:xfrm>
          <a:prstGeom prst="rect">
            <a:avLst/>
          </a:prstGeom>
        </p:spPr>
      </p:pic>
      <p:pic>
        <p:nvPicPr>
          <p:cNvPr id="15" name="14 - Εικόνα" descr="VAQ2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77745" y="1228298"/>
            <a:ext cx="3619834" cy="2825513"/>
          </a:xfrm>
          <a:prstGeom prst="rect">
            <a:avLst/>
          </a:prstGeom>
        </p:spPr>
      </p:pic>
      <p:pic>
        <p:nvPicPr>
          <p:cNvPr id="16" name="15 - Εικόνα" descr="VAQ1.bmp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77745" y="1228298"/>
            <a:ext cx="3619834" cy="2825513"/>
          </a:xfrm>
          <a:prstGeom prst="rect">
            <a:avLst/>
          </a:prstGeom>
        </p:spPr>
      </p:pic>
      <p:pic>
        <p:nvPicPr>
          <p:cNvPr id="13" name="12 - Εικόνα" descr="pleura.bmp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26532" y="3054734"/>
            <a:ext cx="2055653" cy="2168292"/>
          </a:xfrm>
          <a:prstGeom prst="rect">
            <a:avLst/>
          </a:prstGeom>
        </p:spPr>
      </p:pic>
      <p:sp>
        <p:nvSpPr>
          <p:cNvPr id="17" name="16 - TextBox"/>
          <p:cNvSpPr txBox="1"/>
          <p:nvPr/>
        </p:nvSpPr>
        <p:spPr>
          <a:xfrm>
            <a:off x="903028" y="766550"/>
            <a:ext cx="756086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Distribution of blood flow in the lungs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18" name="17 - Ορθογώνιο"/>
          <p:cNvSpPr/>
          <p:nvPr/>
        </p:nvSpPr>
        <p:spPr bwMode="auto">
          <a:xfrm>
            <a:off x="1856096" y="1446663"/>
            <a:ext cx="504967" cy="573206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18 - TextBox"/>
          <p:cNvSpPr txBox="1"/>
          <p:nvPr/>
        </p:nvSpPr>
        <p:spPr>
          <a:xfrm>
            <a:off x="4899546" y="4189863"/>
            <a:ext cx="3589362" cy="369332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Ventilation / Perfusion ratio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7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533400" y="1447800"/>
          <a:ext cx="4970463" cy="5105400"/>
        </p:xfrm>
        <a:graphic>
          <a:graphicData uri="http://schemas.openxmlformats.org/presentationml/2006/ole">
            <p:oleObj spid="_x0000_s29698" name="Bitmap Image" r:id="rId3" imgW="5657143" imgH="5811061" progId="PBrush">
              <p:embed/>
            </p:oleObj>
          </a:graphicData>
        </a:graphic>
      </p:graphicFrame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447800"/>
            <a:ext cx="4970463" cy="5105400"/>
          </a:xfrm>
          <a:prstGeom prst="rect">
            <a:avLst/>
          </a:prstGeom>
          <a:noFill/>
        </p:spPr>
      </p:pic>
      <p:sp>
        <p:nvSpPr>
          <p:cNvPr id="4" name="3 - TextBox"/>
          <p:cNvSpPr txBox="1"/>
          <p:nvPr/>
        </p:nvSpPr>
        <p:spPr>
          <a:xfrm>
            <a:off x="887105" y="300251"/>
            <a:ext cx="756086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/>
              <a:t>Distribution of ventilation in the lungs</a:t>
            </a:r>
            <a:endParaRPr lang="el-GR" b="1" dirty="0"/>
          </a:p>
        </p:txBody>
      </p:sp>
      <p:sp>
        <p:nvSpPr>
          <p:cNvPr id="5" name="4 - TextBox"/>
          <p:cNvSpPr txBox="1"/>
          <p:nvPr/>
        </p:nvSpPr>
        <p:spPr>
          <a:xfrm>
            <a:off x="903028" y="766550"/>
            <a:ext cx="756086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Distribution of blood flow in the lungs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 bwMode="auto">
          <a:xfrm>
            <a:off x="3098042" y="1937982"/>
            <a:ext cx="2060812" cy="17742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6 - Εικόνα" descr="VAQ1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7745" y="1228298"/>
            <a:ext cx="3619834" cy="2825513"/>
          </a:xfrm>
          <a:prstGeom prst="rect">
            <a:avLst/>
          </a:prstGeom>
        </p:spPr>
      </p:pic>
      <p:sp>
        <p:nvSpPr>
          <p:cNvPr id="8" name="Freeform 11"/>
          <p:cNvSpPr>
            <a:spLocks/>
          </p:cNvSpPr>
          <p:nvPr/>
        </p:nvSpPr>
        <p:spPr bwMode="auto">
          <a:xfrm>
            <a:off x="5105400" y="2933700"/>
            <a:ext cx="2362200" cy="1866900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336" y="120"/>
              </a:cxn>
              <a:cxn ang="0">
                <a:pos x="768" y="792"/>
              </a:cxn>
              <a:cxn ang="0">
                <a:pos x="1344" y="936"/>
              </a:cxn>
              <a:cxn ang="0">
                <a:pos x="1488" y="1176"/>
              </a:cxn>
            </a:cxnLst>
            <a:rect l="0" t="0" r="r" b="b"/>
            <a:pathLst>
              <a:path w="1488" h="1176">
                <a:moveTo>
                  <a:pt x="0" y="72"/>
                </a:moveTo>
                <a:cubicBezTo>
                  <a:pt x="104" y="36"/>
                  <a:pt x="208" y="0"/>
                  <a:pt x="336" y="120"/>
                </a:cubicBezTo>
                <a:cubicBezTo>
                  <a:pt x="464" y="240"/>
                  <a:pt x="600" y="656"/>
                  <a:pt x="768" y="792"/>
                </a:cubicBezTo>
                <a:cubicBezTo>
                  <a:pt x="936" y="928"/>
                  <a:pt x="1224" y="872"/>
                  <a:pt x="1344" y="936"/>
                </a:cubicBezTo>
                <a:cubicBezTo>
                  <a:pt x="1464" y="1000"/>
                  <a:pt x="1476" y="1088"/>
                  <a:pt x="1488" y="1176"/>
                </a:cubicBezTo>
              </a:path>
            </a:pathLst>
          </a:custGeom>
          <a:noFill/>
          <a:ln w="76200" cmpd="sng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7467600" y="4800600"/>
            <a:ext cx="0" cy="1524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Freeform 13"/>
          <p:cNvSpPr>
            <a:spLocks/>
          </p:cNvSpPr>
          <p:nvPr/>
        </p:nvSpPr>
        <p:spPr bwMode="auto">
          <a:xfrm>
            <a:off x="7467600" y="3733800"/>
            <a:ext cx="611875" cy="990600"/>
          </a:xfrm>
          <a:custGeom>
            <a:avLst/>
            <a:gdLst/>
            <a:ahLst/>
            <a:cxnLst>
              <a:cxn ang="0">
                <a:pos x="480" y="0"/>
              </a:cxn>
              <a:cxn ang="0">
                <a:pos x="480" y="288"/>
              </a:cxn>
              <a:cxn ang="0">
                <a:pos x="144" y="432"/>
              </a:cxn>
              <a:cxn ang="0">
                <a:pos x="0" y="624"/>
              </a:cxn>
            </a:cxnLst>
            <a:rect l="0" t="0" r="r" b="b"/>
            <a:pathLst>
              <a:path w="536" h="624">
                <a:moveTo>
                  <a:pt x="480" y="0"/>
                </a:moveTo>
                <a:cubicBezTo>
                  <a:pt x="508" y="108"/>
                  <a:pt x="536" y="216"/>
                  <a:pt x="480" y="288"/>
                </a:cubicBezTo>
                <a:cubicBezTo>
                  <a:pt x="424" y="360"/>
                  <a:pt x="224" y="376"/>
                  <a:pt x="144" y="432"/>
                </a:cubicBezTo>
                <a:cubicBezTo>
                  <a:pt x="64" y="488"/>
                  <a:pt x="24" y="592"/>
                  <a:pt x="0" y="624"/>
                </a:cubicBezTo>
              </a:path>
            </a:pathLst>
          </a:custGeom>
          <a:noFill/>
          <a:ln w="76200" cmpd="sng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5486400" y="4876800"/>
            <a:ext cx="339829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itchFamily="34" charset="0"/>
              </a:rPr>
              <a:t>Areas with alveolar and capillary gases resembling  to dead space</a:t>
            </a:r>
            <a:endParaRPr lang="en-US" sz="1600" b="1" dirty="0">
              <a:solidFill>
                <a:schemeClr val="accent2">
                  <a:lumMod val="60000"/>
                  <a:lumOff val="4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2" name="Freeform 15"/>
          <p:cNvSpPr>
            <a:spLocks/>
          </p:cNvSpPr>
          <p:nvPr/>
        </p:nvSpPr>
        <p:spPr bwMode="auto">
          <a:xfrm>
            <a:off x="5105400" y="4762500"/>
            <a:ext cx="2286000" cy="1104900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192" y="72"/>
              </a:cxn>
              <a:cxn ang="0">
                <a:pos x="336" y="504"/>
              </a:cxn>
              <a:cxn ang="0">
                <a:pos x="1152" y="552"/>
              </a:cxn>
              <a:cxn ang="0">
                <a:pos x="1440" y="696"/>
              </a:cxn>
            </a:cxnLst>
            <a:rect l="0" t="0" r="r" b="b"/>
            <a:pathLst>
              <a:path w="1440" h="696">
                <a:moveTo>
                  <a:pt x="0" y="72"/>
                </a:moveTo>
                <a:cubicBezTo>
                  <a:pt x="68" y="36"/>
                  <a:pt x="136" y="0"/>
                  <a:pt x="192" y="72"/>
                </a:cubicBezTo>
                <a:cubicBezTo>
                  <a:pt x="248" y="144"/>
                  <a:pt x="176" y="424"/>
                  <a:pt x="336" y="504"/>
                </a:cubicBezTo>
                <a:cubicBezTo>
                  <a:pt x="496" y="584"/>
                  <a:pt x="968" y="520"/>
                  <a:pt x="1152" y="552"/>
                </a:cubicBezTo>
                <a:cubicBezTo>
                  <a:pt x="1336" y="584"/>
                  <a:pt x="1388" y="640"/>
                  <a:pt x="1440" y="696"/>
                </a:cubicBezTo>
              </a:path>
            </a:pathLst>
          </a:custGeom>
          <a:noFill/>
          <a:ln w="76200" cmpd="sng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7391400" y="5867400"/>
            <a:ext cx="0" cy="1524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Freeform 17"/>
          <p:cNvSpPr>
            <a:spLocks/>
          </p:cNvSpPr>
          <p:nvPr/>
        </p:nvSpPr>
        <p:spPr bwMode="auto">
          <a:xfrm>
            <a:off x="5581934" y="3862316"/>
            <a:ext cx="1885666" cy="2005084"/>
          </a:xfrm>
          <a:custGeom>
            <a:avLst/>
            <a:gdLst/>
            <a:ahLst/>
            <a:cxnLst>
              <a:cxn ang="0">
                <a:pos x="88" y="0"/>
              </a:cxn>
              <a:cxn ang="0">
                <a:pos x="88" y="576"/>
              </a:cxn>
              <a:cxn ang="0">
                <a:pos x="616" y="1152"/>
              </a:cxn>
              <a:cxn ang="0">
                <a:pos x="664" y="1440"/>
              </a:cxn>
            </a:cxnLst>
            <a:rect l="0" t="0" r="r" b="b"/>
            <a:pathLst>
              <a:path w="712" h="1440">
                <a:moveTo>
                  <a:pt x="88" y="0"/>
                </a:moveTo>
                <a:cubicBezTo>
                  <a:pt x="44" y="192"/>
                  <a:pt x="0" y="384"/>
                  <a:pt x="88" y="576"/>
                </a:cubicBezTo>
                <a:cubicBezTo>
                  <a:pt x="176" y="768"/>
                  <a:pt x="520" y="1008"/>
                  <a:pt x="616" y="1152"/>
                </a:cubicBezTo>
                <a:cubicBezTo>
                  <a:pt x="712" y="1296"/>
                  <a:pt x="688" y="1368"/>
                  <a:pt x="664" y="1440"/>
                </a:cubicBezTo>
              </a:path>
            </a:pathLst>
          </a:custGeom>
          <a:noFill/>
          <a:ln w="76200" cmpd="sng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5486400" y="5943600"/>
            <a:ext cx="34119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itchFamily="34" charset="0"/>
              </a:rPr>
              <a:t>Areas with alveolar and capillary gases resembling to mixed venous</a:t>
            </a:r>
            <a:r>
              <a:rPr lang="el-GR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itchFamily="34" charset="0"/>
              </a:rPr>
              <a:t>  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utoUpdateAnimBg="0"/>
      <p:bldP spid="12" grpId="0" animBg="1"/>
      <p:bldP spid="13" grpId="0" animBg="1"/>
      <p:bldP spid="14" grpId="0" animBg="1"/>
      <p:bldP spid="15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42579" y="1800000"/>
            <a:ext cx="4835967" cy="371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542579" y="1800000"/>
          <a:ext cx="4833700" cy="3713696"/>
        </p:xfrm>
        <a:graphic>
          <a:graphicData uri="http://schemas.openxmlformats.org/presentationml/2006/ole">
            <p:oleObj spid="_x0000_s33794" name="Bitmap Image" r:id="rId4" imgW="6771429" imgH="5200000" progId="PBrush">
              <p:embed/>
            </p:oleObj>
          </a:graphicData>
        </a:graphic>
      </p:graphicFrame>
      <p:sp>
        <p:nvSpPr>
          <p:cNvPr id="3" name="2 - TextBox"/>
          <p:cNvSpPr txBox="1"/>
          <p:nvPr/>
        </p:nvSpPr>
        <p:spPr>
          <a:xfrm>
            <a:off x="887105" y="300251"/>
            <a:ext cx="756086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/>
              <a:t>Distribution of ventilation in the lungs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903028" y="766550"/>
            <a:ext cx="756086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Distribution of blood flow in the lungs</a:t>
            </a:r>
            <a:endParaRPr lang="el-GR" b="1" dirty="0">
              <a:solidFill>
                <a:schemeClr val="bg1"/>
              </a:solidFill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42579" y="1800000"/>
            <a:ext cx="4835967" cy="371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42579" y="1800000"/>
            <a:ext cx="4835967" cy="371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TextBox"/>
          <p:cNvSpPr txBox="1"/>
          <p:nvPr/>
        </p:nvSpPr>
        <p:spPr>
          <a:xfrm>
            <a:off x="900683" y="1228439"/>
            <a:ext cx="756086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Shunt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1719618" y="5404513"/>
            <a:ext cx="34665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/>
              <a:t>Qs denotes percentage of pulmonary flow (cardiac output) mixing with oxygenated blood </a:t>
            </a:r>
            <a:endParaRPr lang="el-GR" sz="1400" dirty="0"/>
          </a:p>
        </p:txBody>
      </p:sp>
      <p:sp>
        <p:nvSpPr>
          <p:cNvPr id="10" name="9 - TextBox"/>
          <p:cNvSpPr txBox="1"/>
          <p:nvPr/>
        </p:nvSpPr>
        <p:spPr>
          <a:xfrm>
            <a:off x="3755409" y="2240508"/>
            <a:ext cx="3466532" cy="73866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/>
              <a:t>Normally, the percentage of Qs is very low and concerns </a:t>
            </a:r>
            <a:r>
              <a:rPr lang="en-US" sz="1400" dirty="0" err="1" smtClean="0"/>
              <a:t>extracapillary</a:t>
            </a:r>
            <a:r>
              <a:rPr lang="en-US" sz="1400" dirty="0" smtClean="0"/>
              <a:t> shunting (</a:t>
            </a:r>
            <a:r>
              <a:rPr lang="en-US" sz="1400" dirty="0" err="1" smtClean="0"/>
              <a:t>Thebesian</a:t>
            </a:r>
            <a:r>
              <a:rPr lang="en-US" sz="1400" dirty="0" smtClean="0"/>
              <a:t>, bronchial circulation)</a:t>
            </a:r>
            <a:endParaRPr lang="el-GR" sz="1400" dirty="0"/>
          </a:p>
        </p:txBody>
      </p:sp>
      <p:sp>
        <p:nvSpPr>
          <p:cNvPr id="11" name="10 - TextBox"/>
          <p:cNvSpPr txBox="1"/>
          <p:nvPr/>
        </p:nvSpPr>
        <p:spPr>
          <a:xfrm>
            <a:off x="5531892" y="2242783"/>
            <a:ext cx="3148083" cy="267765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 smtClean="0">
                <a:latin typeface="Arial Narrow" pitchFamily="34" charset="0"/>
              </a:rPr>
              <a:t>The percentage of Qs is increased in:</a:t>
            </a:r>
          </a:p>
          <a:p>
            <a:pPr algn="l"/>
            <a:endParaRPr lang="en-US" sz="1600" b="1" dirty="0" smtClean="0">
              <a:latin typeface="Arial Narrow" pitchFamily="34" charset="0"/>
            </a:endParaRPr>
          </a:p>
          <a:p>
            <a:pPr algn="l"/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esophageal intubation (incorrect)</a:t>
            </a:r>
          </a:p>
          <a:p>
            <a:pPr algn="l"/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bronchial intubation (incorrect)</a:t>
            </a:r>
          </a:p>
          <a:p>
            <a:pPr algn="l"/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bronchial stop/block/foreign bodies</a:t>
            </a:r>
          </a:p>
          <a:p>
            <a:pPr algn="l"/>
            <a:r>
              <a:rPr lang="en-US" sz="1600" b="1" dirty="0" err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atelectasis</a:t>
            </a:r>
            <a:endParaRPr lang="en-US" sz="1600" b="1" dirty="0" smtClean="0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  <a:p>
            <a:pPr algn="l"/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congenital heart disease</a:t>
            </a:r>
          </a:p>
          <a:p>
            <a:pPr algn="l"/>
            <a:endParaRPr lang="en-US" sz="1600" b="1" dirty="0" smtClean="0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  <a:p>
            <a:pPr algn="l"/>
            <a:r>
              <a:rPr lang="en-US" sz="1600" b="1" dirty="0" smtClean="0">
                <a:solidFill>
                  <a:srgbClr val="CC0066"/>
                </a:solidFill>
                <a:latin typeface="Arial Narrow" pitchFamily="34" charset="0"/>
              </a:rPr>
              <a:t>and the result is</a:t>
            </a:r>
          </a:p>
          <a:p>
            <a:pPr algn="l"/>
            <a:r>
              <a:rPr lang="en-US" sz="2400" b="1" dirty="0" smtClean="0">
                <a:solidFill>
                  <a:srgbClr val="CC0066"/>
                </a:solidFill>
                <a:latin typeface="Arial Narrow" pitchFamily="34" charset="0"/>
              </a:rPr>
              <a:t>low paO</a:t>
            </a:r>
            <a:r>
              <a:rPr lang="en-US" sz="2400" b="1" baseline="-25000" dirty="0" smtClean="0">
                <a:solidFill>
                  <a:srgbClr val="CC0066"/>
                </a:solidFill>
                <a:latin typeface="Arial Narrow" pitchFamily="34" charset="0"/>
              </a:rPr>
              <a:t>2</a:t>
            </a:r>
            <a:r>
              <a:rPr lang="en-US" sz="2400" b="1" dirty="0" smtClean="0">
                <a:solidFill>
                  <a:srgbClr val="CC0066"/>
                </a:solidFill>
                <a:latin typeface="Arial Narrow" pitchFamily="34" charset="0"/>
              </a:rPr>
              <a:t> (hypoxia)</a:t>
            </a:r>
          </a:p>
        </p:txBody>
      </p:sp>
      <p:grpSp>
        <p:nvGrpSpPr>
          <p:cNvPr id="14" name="13 - Ομάδα"/>
          <p:cNvGrpSpPr/>
          <p:nvPr/>
        </p:nvGrpSpPr>
        <p:grpSpPr>
          <a:xfrm>
            <a:off x="1801505" y="1705970"/>
            <a:ext cx="1746914" cy="1719618"/>
            <a:chOff x="1801505" y="1705970"/>
            <a:chExt cx="1746914" cy="1719618"/>
          </a:xfrm>
        </p:grpSpPr>
        <p:sp>
          <p:nvSpPr>
            <p:cNvPr id="12" name="11 - Επεξήγηση με κάτω βέλος"/>
            <p:cNvSpPr/>
            <p:nvPr/>
          </p:nvSpPr>
          <p:spPr bwMode="auto">
            <a:xfrm>
              <a:off x="1801505" y="1705970"/>
              <a:ext cx="1746914" cy="1719618"/>
            </a:xfrm>
            <a:prstGeom prst="downArrowCallout">
              <a:avLst>
                <a:gd name="adj1" fmla="val 38115"/>
                <a:gd name="adj2" fmla="val 29098"/>
                <a:gd name="adj3" fmla="val 25000"/>
                <a:gd name="adj4" fmla="val 37993"/>
              </a:avLst>
            </a:prstGeom>
            <a:solidFill>
              <a:schemeClr val="accent1">
                <a:alpha val="31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12 - TextBox"/>
            <p:cNvSpPr txBox="1"/>
            <p:nvPr/>
          </p:nvSpPr>
          <p:spPr>
            <a:xfrm>
              <a:off x="2210938" y="1801504"/>
              <a:ext cx="914399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FiO</a:t>
              </a:r>
              <a:r>
                <a:rPr lang="en-US" b="1" baseline="-25000" dirty="0" smtClean="0"/>
                <a:t>2</a:t>
              </a:r>
            </a:p>
            <a:p>
              <a:r>
                <a:rPr lang="en-US" b="1" dirty="0" smtClean="0"/>
                <a:t>100%</a:t>
              </a:r>
              <a:endParaRPr lang="el-GR" b="1" dirty="0" smtClean="0"/>
            </a:p>
          </p:txBody>
        </p:sp>
      </p:grp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518400" y="6207456"/>
            <a:ext cx="4495800" cy="457200"/>
          </a:xfrm>
          <a:prstGeom prst="rect">
            <a:avLst/>
          </a:prstGeom>
          <a:solidFill>
            <a:srgbClr val="FFFF7D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Arial Narrow" pitchFamily="34" charset="0"/>
              </a:rPr>
              <a:t>SaO</a:t>
            </a:r>
            <a:r>
              <a:rPr lang="en-US" sz="2400" b="1" baseline="-25000">
                <a:solidFill>
                  <a:srgbClr val="FF0000"/>
                </a:solidFill>
                <a:latin typeface="Arial Narrow" pitchFamily="34" charset="0"/>
              </a:rPr>
              <a:t>2</a:t>
            </a:r>
            <a:r>
              <a:rPr lang="en-US" sz="2400" b="1">
                <a:solidFill>
                  <a:srgbClr val="FF0000"/>
                </a:solidFill>
                <a:latin typeface="Arial Narrow" pitchFamily="34" charset="0"/>
              </a:rPr>
              <a:t> = 99,  PaO</a:t>
            </a:r>
            <a:r>
              <a:rPr lang="en-US" sz="2400" b="1" baseline="-25000">
                <a:solidFill>
                  <a:srgbClr val="FF0000"/>
                </a:solidFill>
                <a:latin typeface="Arial Narrow" pitchFamily="34" charset="0"/>
              </a:rPr>
              <a:t>2</a:t>
            </a:r>
            <a:r>
              <a:rPr lang="en-US" sz="2400" b="1">
                <a:solidFill>
                  <a:srgbClr val="FF0000"/>
                </a:solidFill>
                <a:latin typeface="Arial Narrow" pitchFamily="34" charset="0"/>
              </a:rPr>
              <a:t> =112,  19,8% shunt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518400" y="5750257"/>
            <a:ext cx="4495800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Arial Narrow" pitchFamily="34" charset="0"/>
              </a:rPr>
              <a:t>SaO</a:t>
            </a:r>
            <a:r>
              <a:rPr lang="en-US" sz="2400" b="1" baseline="-25000" dirty="0">
                <a:solidFill>
                  <a:srgbClr val="FF0000"/>
                </a:solidFill>
                <a:latin typeface="Arial Narrow" pitchFamily="34" charset="0"/>
              </a:rPr>
              <a:t>2</a:t>
            </a:r>
            <a:r>
              <a:rPr lang="en-US" sz="2400" b="1" dirty="0">
                <a:solidFill>
                  <a:srgbClr val="FF0000"/>
                </a:solidFill>
                <a:latin typeface="Arial Narrow" pitchFamily="34" charset="0"/>
              </a:rPr>
              <a:t> = 93,  PaO</a:t>
            </a:r>
            <a:r>
              <a:rPr lang="en-US" sz="2400" b="1" baseline="-25000" dirty="0">
                <a:solidFill>
                  <a:srgbClr val="FF0000"/>
                </a:solidFill>
                <a:latin typeface="Arial Narrow" pitchFamily="34" charset="0"/>
              </a:rPr>
              <a:t>2</a:t>
            </a:r>
            <a:r>
              <a:rPr lang="en-US" sz="2400" b="1" dirty="0">
                <a:solidFill>
                  <a:srgbClr val="FF0000"/>
                </a:solidFill>
                <a:latin typeface="Arial Narrow" pitchFamily="34" charset="0"/>
              </a:rPr>
              <a:t> = 70,   34,7% shunt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519751" y="5320352"/>
            <a:ext cx="4495800" cy="457200"/>
          </a:xfrm>
          <a:prstGeom prst="rect">
            <a:avLst/>
          </a:prstGeom>
          <a:solidFill>
            <a:srgbClr val="CCCC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Arial Narrow" pitchFamily="34" charset="0"/>
              </a:rPr>
              <a:t>SaO</a:t>
            </a:r>
            <a:r>
              <a:rPr lang="en-US" sz="2400" b="1" baseline="-25000" dirty="0">
                <a:solidFill>
                  <a:srgbClr val="FF0000"/>
                </a:solidFill>
                <a:latin typeface="Arial Narrow" pitchFamily="34" charset="0"/>
              </a:rPr>
              <a:t>2</a:t>
            </a:r>
            <a:r>
              <a:rPr lang="en-US" sz="2400" b="1" dirty="0">
                <a:solidFill>
                  <a:srgbClr val="FF0000"/>
                </a:solidFill>
                <a:latin typeface="Arial Narrow" pitchFamily="34" charset="0"/>
              </a:rPr>
              <a:t> = 82,  PaO</a:t>
            </a:r>
            <a:r>
              <a:rPr lang="en-US" sz="2400" b="1" baseline="-25000" dirty="0">
                <a:solidFill>
                  <a:srgbClr val="FF0000"/>
                </a:solidFill>
                <a:latin typeface="Arial Narrow" pitchFamily="34" charset="0"/>
              </a:rPr>
              <a:t>2</a:t>
            </a:r>
            <a:r>
              <a:rPr lang="en-US" sz="2400" b="1" dirty="0">
                <a:solidFill>
                  <a:srgbClr val="FF0000"/>
                </a:solidFill>
                <a:latin typeface="Arial Narrow" pitchFamily="34" charset="0"/>
              </a:rPr>
              <a:t> = 55,   62,4% shunt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0" grpId="1" animBg="1"/>
      <p:bldP spid="11" grpId="0" animBg="1"/>
      <p:bldP spid="15" grpId="0" animBg="1" autoUpdateAnimBg="0"/>
      <p:bldP spid="16" grpId="0" animBg="1" autoUpdateAnimBg="0"/>
      <p:bldP spid="17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 bwMode="auto">
          <a:xfrm>
            <a:off x="409433" y="928048"/>
            <a:ext cx="6318913" cy="39578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972403"/>
            <a:ext cx="8686801" cy="362689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Why humans are breathing?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to oxygenate their tissues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[wrong]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1400" dirty="0" smtClean="0">
                <a:solidFill>
                  <a:schemeClr val="tx1"/>
                </a:solidFill>
                <a:latin typeface="Arial Narrow" pitchFamily="34" charset="0"/>
              </a:rPr>
              <a:t>(for normal conditions)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to get rid carbon dioxide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2400" b="1" dirty="0" smtClean="0">
                <a:solidFill>
                  <a:srgbClr val="000099"/>
                </a:solidFill>
              </a:rPr>
              <a:t>[correct]  </a:t>
            </a:r>
          </a:p>
          <a:p>
            <a:pPr marL="355600" lvl="1" indent="0" eaLnBrk="1" hangingPunct="1">
              <a:lnSpc>
                <a:spcPct val="80000"/>
              </a:lnSpc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lvl="3" eaLnBrk="1" hangingPunct="1">
              <a:lnSpc>
                <a:spcPct val="80000"/>
              </a:lnSpc>
            </a:pPr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 bwMode="auto">
          <a:xfrm>
            <a:off x="436728" y="1651379"/>
            <a:ext cx="3903260" cy="38213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5 - Ορθογώνιο"/>
          <p:cNvSpPr/>
          <p:nvPr/>
        </p:nvSpPr>
        <p:spPr bwMode="auto">
          <a:xfrm>
            <a:off x="411708" y="1965278"/>
            <a:ext cx="3903260" cy="60050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6 - Ορθογώνιο"/>
          <p:cNvSpPr/>
          <p:nvPr/>
        </p:nvSpPr>
        <p:spPr bwMode="auto">
          <a:xfrm>
            <a:off x="413983" y="2784143"/>
            <a:ext cx="3903260" cy="75062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5787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Basics of the Respiratory System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1473958" y="3957851"/>
            <a:ext cx="195163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respiration center</a:t>
            </a:r>
            <a:endParaRPr lang="el-GR" dirty="0">
              <a:latin typeface="Arial Narrow" pitchFamily="34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616423" y="4601570"/>
            <a:ext cx="1526276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sensor</a:t>
            </a:r>
            <a:endParaRPr lang="el-GR" dirty="0">
              <a:latin typeface="Arial Narrow" pitchFamily="34" charset="0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2679509" y="4617492"/>
            <a:ext cx="1526276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lungs</a:t>
            </a:r>
            <a:endParaRPr lang="el-GR" dirty="0">
              <a:latin typeface="Arial Narrow" pitchFamily="34" charset="0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2681783" y="4960962"/>
            <a:ext cx="1526276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minute ventilation</a:t>
            </a:r>
            <a:endParaRPr lang="el-GR" dirty="0">
              <a:latin typeface="Arial Narrow" pitchFamily="34" charset="0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2674961" y="5604681"/>
            <a:ext cx="1535373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arterial blood</a:t>
            </a:r>
            <a:endParaRPr lang="el-GR" dirty="0">
              <a:latin typeface="Arial Narrow" pitchFamily="34" charset="0"/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1617258" y="6243852"/>
            <a:ext cx="1526276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tissues</a:t>
            </a:r>
            <a:endParaRPr lang="el-GR" dirty="0">
              <a:latin typeface="Arial Narrow" pitchFamily="34" charset="0"/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602776" y="5606956"/>
            <a:ext cx="1535373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venous blood</a:t>
            </a:r>
            <a:endParaRPr lang="el-GR" dirty="0">
              <a:latin typeface="Arial Narrow" pitchFamily="34" charset="0"/>
            </a:endParaRPr>
          </a:p>
        </p:txBody>
      </p:sp>
      <p:cxnSp>
        <p:nvCxnSpPr>
          <p:cNvPr id="16" name="15 - Ευθύγραμμο βέλος σύνδεσης"/>
          <p:cNvCxnSpPr/>
          <p:nvPr/>
        </p:nvCxnSpPr>
        <p:spPr bwMode="auto">
          <a:xfrm flipV="1">
            <a:off x="1310185" y="4312693"/>
            <a:ext cx="805218" cy="30025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17 - Ευθύγραμμο βέλος σύνδεσης"/>
          <p:cNvCxnSpPr>
            <a:endCxn id="10" idx="0"/>
          </p:cNvCxnSpPr>
          <p:nvPr/>
        </p:nvCxnSpPr>
        <p:spPr bwMode="auto">
          <a:xfrm>
            <a:off x="2811439" y="4326340"/>
            <a:ext cx="631208" cy="29115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22 - Ευθύγραμμο βέλος σύνδεσης"/>
          <p:cNvCxnSpPr>
            <a:stCxn id="12" idx="2"/>
            <a:endCxn id="13" idx="0"/>
          </p:cNvCxnSpPr>
          <p:nvPr/>
        </p:nvCxnSpPr>
        <p:spPr bwMode="auto">
          <a:xfrm flipH="1">
            <a:off x="2380396" y="5974013"/>
            <a:ext cx="1062252" cy="26983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24 - Ευθύγραμμο βέλος σύνδεσης"/>
          <p:cNvCxnSpPr>
            <a:stCxn id="13" idx="0"/>
            <a:endCxn id="14" idx="2"/>
          </p:cNvCxnSpPr>
          <p:nvPr/>
        </p:nvCxnSpPr>
        <p:spPr bwMode="auto">
          <a:xfrm flipH="1" flipV="1">
            <a:off x="1370463" y="5976288"/>
            <a:ext cx="1009933" cy="26756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29 - Ευθύγραμμο βέλος σύνδεσης"/>
          <p:cNvCxnSpPr>
            <a:stCxn id="14" idx="0"/>
            <a:endCxn id="10" idx="1"/>
          </p:cNvCxnSpPr>
          <p:nvPr/>
        </p:nvCxnSpPr>
        <p:spPr bwMode="auto">
          <a:xfrm flipV="1">
            <a:off x="1370463" y="4802158"/>
            <a:ext cx="1309046" cy="80479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32 - Λυγισμένο βέλος"/>
          <p:cNvSpPr/>
          <p:nvPr/>
        </p:nvSpPr>
        <p:spPr bwMode="auto">
          <a:xfrm>
            <a:off x="1978925" y="4435521"/>
            <a:ext cx="2634018" cy="2224587"/>
          </a:xfrm>
          <a:prstGeom prst="bentArrow">
            <a:avLst>
              <a:gd name="adj1" fmla="val 33317"/>
              <a:gd name="adj2" fmla="val 18023"/>
              <a:gd name="adj3" fmla="val 25000"/>
              <a:gd name="adj4" fmla="val 43175"/>
            </a:avLst>
          </a:prstGeom>
          <a:solidFill>
            <a:srgbClr val="FF0000">
              <a:alpha val="21000"/>
            </a:srgbClr>
          </a:solidFill>
          <a:ln w="41275" cap="flat" cmpd="sng" algn="ctr">
            <a:solidFill>
              <a:srgbClr val="FF7C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38 - TextBox"/>
          <p:cNvSpPr txBox="1"/>
          <p:nvPr/>
        </p:nvSpPr>
        <p:spPr>
          <a:xfrm>
            <a:off x="4260375" y="4669810"/>
            <a:ext cx="2372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</a:t>
            </a:r>
            <a:r>
              <a:rPr lang="en-US" b="1" baseline="-25000" dirty="0" smtClean="0"/>
              <a:t>2</a:t>
            </a:r>
            <a:r>
              <a:rPr lang="en-US" b="1" dirty="0" smtClean="0"/>
              <a:t> exhalation</a:t>
            </a:r>
          </a:p>
        </p:txBody>
      </p:sp>
      <p:sp>
        <p:nvSpPr>
          <p:cNvPr id="40" name="39 - TextBox"/>
          <p:cNvSpPr txBox="1"/>
          <p:nvPr/>
        </p:nvSpPr>
        <p:spPr>
          <a:xfrm>
            <a:off x="4358184" y="5095165"/>
            <a:ext cx="23724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 an</a:t>
            </a:r>
          </a:p>
          <a:p>
            <a:r>
              <a:rPr lang="en-US" sz="1400" b="1" dirty="0" smtClean="0"/>
              <a:t>“input-output”</a:t>
            </a:r>
          </a:p>
          <a:p>
            <a:r>
              <a:rPr lang="en-US" sz="1400" b="1" dirty="0" smtClean="0"/>
              <a:t>principal manner</a:t>
            </a:r>
          </a:p>
        </p:txBody>
      </p:sp>
      <p:cxnSp>
        <p:nvCxnSpPr>
          <p:cNvPr id="42" name="41 - Ευθύγραμμο βέλος σύνδεσης"/>
          <p:cNvCxnSpPr>
            <a:endCxn id="9" idx="2"/>
          </p:cNvCxnSpPr>
          <p:nvPr/>
        </p:nvCxnSpPr>
        <p:spPr bwMode="auto">
          <a:xfrm flipH="1" flipV="1">
            <a:off x="1379561" y="4970902"/>
            <a:ext cx="1281753" cy="80210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41" name="40 - Ορθογώνιο"/>
          <p:cNvSpPr/>
          <p:nvPr/>
        </p:nvSpPr>
        <p:spPr bwMode="auto">
          <a:xfrm>
            <a:off x="327546" y="3835021"/>
            <a:ext cx="4067033" cy="283873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25 - TextBox"/>
          <p:cNvSpPr txBox="1"/>
          <p:nvPr/>
        </p:nvSpPr>
        <p:spPr>
          <a:xfrm>
            <a:off x="2784142" y="6141492"/>
            <a:ext cx="2688610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b="1" dirty="0" smtClean="0"/>
              <a:t>CO</a:t>
            </a:r>
            <a:r>
              <a:rPr lang="en-US" b="1" baseline="-25000" dirty="0" smtClean="0"/>
              <a:t>2</a:t>
            </a:r>
            <a:r>
              <a:rPr lang="en-US" b="1" dirty="0" smtClean="0"/>
              <a:t> production </a:t>
            </a:r>
          </a:p>
          <a:p>
            <a:pPr>
              <a:lnSpc>
                <a:spcPts val="1700"/>
              </a:lnSpc>
            </a:pPr>
            <a:r>
              <a:rPr lang="en-US" sz="1400" b="1" dirty="0" smtClean="0"/>
              <a:t>(metabolism)</a:t>
            </a:r>
            <a:endParaRPr lang="el-GR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33" grpId="0" animBg="1"/>
      <p:bldP spid="39" grpId="0"/>
      <p:bldP spid="40" grpId="0"/>
      <p:bldP spid="41" grpId="0" animBg="1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 bwMode="auto">
          <a:xfrm>
            <a:off x="870125" y="6294603"/>
            <a:ext cx="4844956" cy="35484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CC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6 - Ορθογώνιο"/>
          <p:cNvSpPr/>
          <p:nvPr/>
        </p:nvSpPr>
        <p:spPr bwMode="auto">
          <a:xfrm>
            <a:off x="870125" y="4643225"/>
            <a:ext cx="4844956" cy="35484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CC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5 - Ορθογώνιο"/>
          <p:cNvSpPr/>
          <p:nvPr/>
        </p:nvSpPr>
        <p:spPr bwMode="auto">
          <a:xfrm>
            <a:off x="870125" y="3346687"/>
            <a:ext cx="4844956" cy="35484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CC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4 - Ορθογώνιο"/>
          <p:cNvSpPr/>
          <p:nvPr/>
        </p:nvSpPr>
        <p:spPr bwMode="auto">
          <a:xfrm>
            <a:off x="870125" y="1777195"/>
            <a:ext cx="4844956" cy="35484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CC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3 - Ορθογώνιο"/>
          <p:cNvSpPr/>
          <p:nvPr/>
        </p:nvSpPr>
        <p:spPr bwMode="auto">
          <a:xfrm>
            <a:off x="870125" y="792282"/>
            <a:ext cx="4844956" cy="35484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CC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1 - TextBox"/>
          <p:cNvSpPr txBox="1"/>
          <p:nvPr/>
        </p:nvSpPr>
        <p:spPr>
          <a:xfrm>
            <a:off x="887105" y="300251"/>
            <a:ext cx="756086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/>
              <a:t>Causes of HYPOXIA    </a:t>
            </a:r>
            <a:r>
              <a:rPr lang="en-US" b="1" dirty="0" smtClean="0">
                <a:solidFill>
                  <a:srgbClr val="CC0066"/>
                </a:solidFill>
              </a:rPr>
              <a:t>[low PaO</a:t>
            </a:r>
            <a:r>
              <a:rPr lang="en-US" b="1" baseline="-25000" dirty="0" smtClean="0">
                <a:solidFill>
                  <a:srgbClr val="CC0066"/>
                </a:solidFill>
              </a:rPr>
              <a:t>2</a:t>
            </a:r>
            <a:r>
              <a:rPr lang="en-US" b="1" dirty="0" smtClean="0">
                <a:solidFill>
                  <a:srgbClr val="CC0066"/>
                </a:solidFill>
              </a:rPr>
              <a:t>]</a:t>
            </a:r>
            <a:endParaRPr lang="el-GR" b="1" dirty="0">
              <a:solidFill>
                <a:srgbClr val="CC0066"/>
              </a:solidFill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870125" y="794802"/>
            <a:ext cx="4876800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CC0066"/>
                </a:solidFill>
                <a:latin typeface="Arial Narrow" pitchFamily="34" charset="0"/>
              </a:rPr>
              <a:t>INSPIRATION OF HYPOXIC MIXTURE</a:t>
            </a:r>
            <a:r>
              <a:rPr lang="el-GR" b="1" dirty="0" smtClean="0">
                <a:solidFill>
                  <a:srgbClr val="CC0066"/>
                </a:solidFill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rgbClr val="CC0066"/>
                </a:solidFill>
                <a:latin typeface="Arial Narrow" pitchFamily="34" charset="0"/>
              </a:rPr>
              <a:t>(low </a:t>
            </a:r>
            <a:r>
              <a:rPr lang="en-US" b="1" dirty="0" err="1" smtClean="0">
                <a:solidFill>
                  <a:srgbClr val="CC0066"/>
                </a:solidFill>
                <a:latin typeface="Arial Narrow" pitchFamily="34" charset="0"/>
              </a:rPr>
              <a:t>Fi</a:t>
            </a:r>
            <a:r>
              <a:rPr lang="el-GR" b="1" dirty="0" smtClean="0">
                <a:solidFill>
                  <a:srgbClr val="CC0066"/>
                </a:solidFill>
                <a:latin typeface="Arial Narrow" pitchFamily="34" charset="0"/>
              </a:rPr>
              <a:t>Ο</a:t>
            </a:r>
            <a:r>
              <a:rPr lang="el-GR" b="1" baseline="-25000" dirty="0" smtClean="0">
                <a:solidFill>
                  <a:srgbClr val="CC0066"/>
                </a:solidFill>
                <a:latin typeface="Arial Narrow" pitchFamily="34" charset="0"/>
              </a:rPr>
              <a:t>2</a:t>
            </a:r>
            <a:r>
              <a:rPr lang="en-US" b="1" dirty="0" smtClean="0">
                <a:solidFill>
                  <a:srgbClr val="CC0066"/>
                </a:solidFill>
                <a:latin typeface="Arial Narrow" pitchFamily="34" charset="0"/>
              </a:rPr>
              <a:t>)</a:t>
            </a:r>
          </a:p>
          <a:p>
            <a:endParaRPr lang="el-GR" sz="800" b="1" dirty="0" smtClean="0">
              <a:solidFill>
                <a:srgbClr val="CC0066"/>
              </a:solidFill>
              <a:latin typeface="Arial Narrow" pitchFamily="34" charset="0"/>
            </a:endParaRPr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Correction of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 Ρ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a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Ο</a:t>
            </a:r>
            <a:r>
              <a:rPr lang="el-GR" sz="2000" b="1" baseline="-2500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2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by increasing FiO</a:t>
            </a:r>
            <a:r>
              <a:rPr lang="en-US" sz="2000" b="1" baseline="-2500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2</a:t>
            </a:r>
          </a:p>
          <a:p>
            <a:endParaRPr lang="en-US" b="1" dirty="0" smtClean="0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  <a:p>
            <a:r>
              <a:rPr lang="en-US" b="1" dirty="0" smtClean="0">
                <a:solidFill>
                  <a:srgbClr val="CC0066"/>
                </a:solidFill>
                <a:latin typeface="Arial Narrow" pitchFamily="34" charset="0"/>
              </a:rPr>
              <a:t>HYPOVENTILATION</a:t>
            </a:r>
          </a:p>
          <a:p>
            <a:endParaRPr lang="el-GR" sz="800" b="1" dirty="0">
              <a:solidFill>
                <a:srgbClr val="CC0066"/>
              </a:solidFill>
              <a:latin typeface="Arial Narrow" pitchFamily="34" charset="0"/>
            </a:endParaRPr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Increased PaCO</a:t>
            </a:r>
            <a:r>
              <a:rPr lang="en-US" sz="2000" b="1" baseline="-2500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2</a:t>
            </a:r>
            <a:endParaRPr lang="el-GR" sz="2000" b="1" baseline="-25000" dirty="0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Normal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alveo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-capillary O</a:t>
            </a:r>
            <a:r>
              <a:rPr lang="en-US" sz="2000" b="1" baseline="-2500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2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 difference</a:t>
            </a:r>
            <a:endParaRPr lang="el-GR" sz="2000" b="1" dirty="0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Correction of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el-GR" sz="20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Ρ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a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Ο</a:t>
            </a:r>
            <a:r>
              <a:rPr lang="el-GR" sz="2000" b="1" baseline="-2500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2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by increasing MV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&amp; FiO</a:t>
            </a:r>
            <a:r>
              <a:rPr lang="en-US" sz="2000" b="1" baseline="-25000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2</a:t>
            </a:r>
          </a:p>
          <a:p>
            <a:endParaRPr lang="el-GR" b="1" dirty="0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  <a:p>
            <a:r>
              <a:rPr lang="en-US" b="1" dirty="0" smtClean="0">
                <a:solidFill>
                  <a:srgbClr val="CC0066"/>
                </a:solidFill>
                <a:latin typeface="Arial Narrow" pitchFamily="34" charset="0"/>
              </a:rPr>
              <a:t> VA/Q mismatch (usually decrease)</a:t>
            </a:r>
          </a:p>
          <a:p>
            <a:endParaRPr lang="en-US" sz="800" b="1" dirty="0" smtClean="0">
              <a:solidFill>
                <a:srgbClr val="CC0066"/>
              </a:solidFill>
              <a:latin typeface="Arial Narrow" pitchFamily="34" charset="0"/>
            </a:endParaRPr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Increased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alveo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-capillary O</a:t>
            </a:r>
            <a:r>
              <a:rPr lang="en-US" sz="2000" b="1" baseline="-2500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2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 difference</a:t>
            </a:r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Correction of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 Ρ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a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Ο</a:t>
            </a:r>
            <a:r>
              <a:rPr lang="el-GR" sz="2000" b="1" baseline="-2500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2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by increasing FiO</a:t>
            </a:r>
            <a:r>
              <a:rPr lang="en-US" sz="2000" b="1" baseline="-2500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2</a:t>
            </a:r>
          </a:p>
          <a:p>
            <a:endParaRPr lang="en-US" sz="2000" b="1" dirty="0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  <a:p>
            <a:r>
              <a:rPr lang="en-US" b="1" dirty="0" smtClean="0">
                <a:solidFill>
                  <a:srgbClr val="CC0066"/>
                </a:solidFill>
                <a:latin typeface="Arial Narrow" pitchFamily="34" charset="0"/>
              </a:rPr>
              <a:t>SHUNT</a:t>
            </a:r>
          </a:p>
          <a:p>
            <a:endParaRPr lang="el-GR" sz="800" b="1" dirty="0">
              <a:solidFill>
                <a:srgbClr val="CC0066"/>
              </a:solidFill>
              <a:latin typeface="Arial Narrow" pitchFamily="34" charset="0"/>
            </a:endParaRPr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Increased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alveo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-capillary O</a:t>
            </a:r>
            <a:r>
              <a:rPr lang="en-US" sz="2000" b="1" baseline="-2500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2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 difference</a:t>
            </a:r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Resistant  in increasing FiO</a:t>
            </a:r>
            <a:r>
              <a:rPr lang="en-US" sz="2000" b="1" baseline="-2500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2</a:t>
            </a:r>
            <a:endParaRPr lang="en-US" sz="2000" b="1" baseline="-25000" dirty="0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Improving with increasing Cardiac Output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  <a:p>
            <a:endParaRPr lang="el-GR" sz="2000" b="1" dirty="0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  <a:p>
            <a:r>
              <a:rPr lang="en-US" b="1" dirty="0" smtClean="0">
                <a:solidFill>
                  <a:srgbClr val="CC0066"/>
                </a:solidFill>
                <a:latin typeface="Arial Narrow" pitchFamily="34" charset="0"/>
              </a:rPr>
              <a:t>DIFFUSION DISTURBANCES</a:t>
            </a:r>
          </a:p>
        </p:txBody>
      </p:sp>
      <p:sp>
        <p:nvSpPr>
          <p:cNvPr id="9" name="8 - Ορθογώνιο"/>
          <p:cNvSpPr/>
          <p:nvPr/>
        </p:nvSpPr>
        <p:spPr bwMode="auto">
          <a:xfrm>
            <a:off x="818866" y="723331"/>
            <a:ext cx="4967785" cy="9416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9 - Ορθογώνιο"/>
          <p:cNvSpPr/>
          <p:nvPr/>
        </p:nvSpPr>
        <p:spPr bwMode="auto">
          <a:xfrm>
            <a:off x="766550" y="1721891"/>
            <a:ext cx="4967785" cy="141709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10 - Ορθογώνιο"/>
          <p:cNvSpPr/>
          <p:nvPr/>
        </p:nvSpPr>
        <p:spPr bwMode="auto">
          <a:xfrm>
            <a:off x="823415" y="3280010"/>
            <a:ext cx="4967785" cy="123739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837063" y="4562900"/>
            <a:ext cx="4967785" cy="156494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12 - Ορθογώνιο"/>
          <p:cNvSpPr/>
          <p:nvPr/>
        </p:nvSpPr>
        <p:spPr bwMode="auto">
          <a:xfrm>
            <a:off x="755178" y="6180160"/>
            <a:ext cx="5099712" cy="6778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5964073" y="518615"/>
            <a:ext cx="2361061" cy="156966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latin typeface="Arial Narrow" pitchFamily="34" charset="0"/>
              </a:rPr>
              <a:t>of extreme</a:t>
            </a:r>
          </a:p>
          <a:p>
            <a:pPr algn="l"/>
            <a:r>
              <a:rPr lang="en-US" sz="2000" b="1" dirty="0" smtClean="0">
                <a:latin typeface="Arial Narrow" pitchFamily="34" charset="0"/>
              </a:rPr>
              <a:t>clinical importance</a:t>
            </a:r>
          </a:p>
          <a:p>
            <a:pPr algn="l"/>
            <a:endParaRPr lang="en-US" sz="800" dirty="0" smtClean="0">
              <a:latin typeface="Arial Narrow" pitchFamily="34" charset="0"/>
            </a:endParaRPr>
          </a:p>
          <a:p>
            <a:pPr algn="l"/>
            <a:r>
              <a:rPr lang="en-US" sz="1600" dirty="0" smtClean="0">
                <a:latin typeface="Arial Narrow" pitchFamily="34" charset="0"/>
              </a:rPr>
              <a:t>in Anesthesiology</a:t>
            </a:r>
          </a:p>
          <a:p>
            <a:pPr algn="l"/>
            <a:r>
              <a:rPr lang="en-US" sz="1600" dirty="0" smtClean="0">
                <a:latin typeface="Arial Narrow" pitchFamily="34" charset="0"/>
              </a:rPr>
              <a:t>Intensive Care Medicine</a:t>
            </a:r>
          </a:p>
          <a:p>
            <a:pPr algn="l"/>
            <a:r>
              <a:rPr lang="en-US" sz="1600" dirty="0" smtClean="0">
                <a:latin typeface="Arial Narrow" pitchFamily="34" charset="0"/>
              </a:rPr>
              <a:t>and Emergency Medicine</a:t>
            </a:r>
            <a:endParaRPr lang="el-GR" sz="16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Έλλειψη"/>
          <p:cNvSpPr/>
          <p:nvPr/>
        </p:nvSpPr>
        <p:spPr bwMode="auto">
          <a:xfrm>
            <a:off x="191068" y="2320120"/>
            <a:ext cx="300251" cy="272955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12 - Έλλειψη"/>
          <p:cNvSpPr/>
          <p:nvPr/>
        </p:nvSpPr>
        <p:spPr bwMode="auto">
          <a:xfrm>
            <a:off x="193342" y="4055660"/>
            <a:ext cx="300251" cy="272955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13 - Έλλειψη"/>
          <p:cNvSpPr/>
          <p:nvPr/>
        </p:nvSpPr>
        <p:spPr bwMode="auto">
          <a:xfrm>
            <a:off x="234286" y="5556913"/>
            <a:ext cx="300251" cy="272955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" name="3 - Ευθεία γραμμή σύνδεσης"/>
          <p:cNvCxnSpPr/>
          <p:nvPr/>
        </p:nvCxnSpPr>
        <p:spPr bwMode="auto">
          <a:xfrm>
            <a:off x="341194" y="2620370"/>
            <a:ext cx="836607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4 - Ευθεία γραμμή σύνδεσης"/>
          <p:cNvCxnSpPr/>
          <p:nvPr/>
        </p:nvCxnSpPr>
        <p:spPr bwMode="auto">
          <a:xfrm>
            <a:off x="261583" y="998562"/>
            <a:ext cx="836607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6 - Ευθεία γραμμή σύνδεσης"/>
          <p:cNvCxnSpPr/>
          <p:nvPr/>
        </p:nvCxnSpPr>
        <p:spPr bwMode="auto">
          <a:xfrm>
            <a:off x="302526" y="4601571"/>
            <a:ext cx="836607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7 - Ευθεία γραμμή σύνδεσης"/>
          <p:cNvCxnSpPr/>
          <p:nvPr/>
        </p:nvCxnSpPr>
        <p:spPr bwMode="auto">
          <a:xfrm>
            <a:off x="302526" y="6061881"/>
            <a:ext cx="836607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1 - TextBox"/>
          <p:cNvSpPr txBox="1"/>
          <p:nvPr/>
        </p:nvSpPr>
        <p:spPr>
          <a:xfrm>
            <a:off x="218364" y="286603"/>
            <a:ext cx="8693624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ΕΡΩΤΗΣΕΙΣ – </a:t>
            </a:r>
            <a:r>
              <a:rPr lang="el-GR" dirty="0" smtClean="0"/>
              <a:t>ΑΠΑΝΤΗΣΕΙΣ</a:t>
            </a:r>
            <a:endParaRPr lang="en-US" dirty="0" smtClean="0"/>
          </a:p>
          <a:p>
            <a:r>
              <a:rPr lang="el-GR" sz="1400" dirty="0" smtClean="0"/>
              <a:t>(εφαρμοσμένη φυσιολογία κυκλοφορικού και αναπνευστικού συστήματος)</a:t>
            </a:r>
            <a:endParaRPr lang="el-GR" dirty="0" smtClean="0"/>
          </a:p>
          <a:p>
            <a:endParaRPr lang="el-GR" dirty="0" smtClean="0"/>
          </a:p>
          <a:p>
            <a:pPr algn="l"/>
            <a:r>
              <a:rPr lang="el-GR" sz="1400" dirty="0" smtClean="0"/>
              <a:t>Ασθενής  </a:t>
            </a:r>
            <a:r>
              <a:rPr lang="en-US" sz="1400" dirty="0" smtClean="0"/>
              <a:t>(</a:t>
            </a:r>
            <a:r>
              <a:rPr lang="el-GR" sz="1400" dirty="0" smtClean="0"/>
              <a:t>άρρην, 45 ετών, 7</a:t>
            </a:r>
            <a:r>
              <a:rPr lang="en-US" sz="1400" dirty="0" smtClean="0"/>
              <a:t>2</a:t>
            </a:r>
            <a:r>
              <a:rPr lang="el-GR" sz="1400" dirty="0" smtClean="0"/>
              <a:t> </a:t>
            </a:r>
            <a:r>
              <a:rPr lang="en-US" sz="1400" dirty="0" smtClean="0"/>
              <a:t>Kg,</a:t>
            </a:r>
            <a:r>
              <a:rPr lang="el-GR" sz="1400" dirty="0" smtClean="0"/>
              <a:t> ελεύθερο ιστορικό) χειρουργείται  υπό γενική αναισθησία και μηχανικό αερισμό για ανοικτή επέμβαση κάτω κοιλίας. Το αναπνευστικό ψιθύρισμα είναι συμμετρικό. Λαμβάνει  </a:t>
            </a:r>
            <a:r>
              <a:rPr lang="en-US" sz="1400" dirty="0" smtClean="0"/>
              <a:t>VT</a:t>
            </a:r>
            <a:r>
              <a:rPr lang="el-GR" sz="1400" dirty="0" smtClean="0"/>
              <a:t> </a:t>
            </a:r>
            <a:r>
              <a:rPr lang="en-US" sz="1400" dirty="0" smtClean="0"/>
              <a:t>=</a:t>
            </a:r>
            <a:r>
              <a:rPr lang="el-GR" sz="1400" dirty="0" smtClean="0"/>
              <a:t>10</a:t>
            </a:r>
            <a:r>
              <a:rPr lang="en-US" sz="1400" dirty="0" smtClean="0"/>
              <a:t>00ml, RR=</a:t>
            </a:r>
            <a:r>
              <a:rPr lang="el-GR" sz="1400" dirty="0" smtClean="0"/>
              <a:t>12</a:t>
            </a:r>
            <a:r>
              <a:rPr lang="en-US" sz="1400" dirty="0" smtClean="0"/>
              <a:t>/min, FiO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=</a:t>
            </a:r>
            <a:r>
              <a:rPr lang="el-GR" sz="1400" dirty="0" smtClean="0"/>
              <a:t>3</a:t>
            </a:r>
            <a:r>
              <a:rPr lang="en-US" sz="1400" dirty="0" smtClean="0"/>
              <a:t>0%</a:t>
            </a:r>
            <a:r>
              <a:rPr lang="el-GR" sz="1400" dirty="0" smtClean="0"/>
              <a:t> και ο κορεσμός του αρτηριακού αίματος είναι</a:t>
            </a:r>
            <a:r>
              <a:rPr lang="en-US" sz="1400" dirty="0" smtClean="0"/>
              <a:t> SaO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=</a:t>
            </a:r>
            <a:r>
              <a:rPr lang="el-GR" sz="1400" dirty="0" smtClean="0"/>
              <a:t>100</a:t>
            </a:r>
            <a:r>
              <a:rPr lang="en-US" sz="1400" dirty="0" smtClean="0"/>
              <a:t>%. </a:t>
            </a:r>
            <a:r>
              <a:rPr lang="el-GR" sz="1400" dirty="0" smtClean="0"/>
              <a:t>Το </a:t>
            </a:r>
            <a:r>
              <a:rPr lang="el-GR" sz="1400" dirty="0" err="1" smtClean="0"/>
              <a:t>τελοεκπνευστικό</a:t>
            </a:r>
            <a:r>
              <a:rPr lang="el-GR" sz="1400" dirty="0" smtClean="0"/>
              <a:t> του διοξείδιο (</a:t>
            </a:r>
            <a:r>
              <a:rPr lang="en-US" sz="1400" dirty="0" smtClean="0"/>
              <a:t>EtCO</a:t>
            </a:r>
            <a:r>
              <a:rPr lang="en-US" sz="1400" baseline="-25000" dirty="0" smtClean="0"/>
              <a:t>2</a:t>
            </a:r>
            <a:r>
              <a:rPr lang="el-GR" sz="1400" dirty="0" smtClean="0"/>
              <a:t>) αναμένεται : </a:t>
            </a:r>
          </a:p>
          <a:p>
            <a:pPr marL="342900" indent="-342900" algn="l">
              <a:buAutoNum type="arabicPeriod"/>
            </a:pPr>
            <a:r>
              <a:rPr lang="el-GR" sz="1400" dirty="0" smtClean="0"/>
              <a:t>Να είναι φυσιολογικό (</a:t>
            </a:r>
            <a:r>
              <a:rPr lang="en-US" sz="1400" dirty="0" smtClean="0"/>
              <a:t>EtCO</a:t>
            </a:r>
            <a:r>
              <a:rPr lang="en-US" sz="1400" baseline="-25000" dirty="0" smtClean="0"/>
              <a:t>2</a:t>
            </a:r>
            <a:r>
              <a:rPr lang="el-GR" sz="1400" dirty="0" smtClean="0"/>
              <a:t> μεταξύ 34-36</a:t>
            </a:r>
            <a:r>
              <a:rPr lang="en-US" sz="1400" dirty="0" smtClean="0"/>
              <a:t> mmHg</a:t>
            </a:r>
            <a:r>
              <a:rPr lang="el-GR" sz="1400" dirty="0" smtClean="0"/>
              <a:t>)</a:t>
            </a:r>
            <a:endParaRPr lang="en-US" sz="1400" dirty="0" smtClean="0"/>
          </a:p>
          <a:p>
            <a:pPr marL="342900" indent="-342900" algn="l">
              <a:buFontTx/>
              <a:buAutoNum type="arabicPeriod"/>
            </a:pPr>
            <a:r>
              <a:rPr lang="el-GR" sz="1400" dirty="0" smtClean="0"/>
              <a:t>Να είναι αυξημένο (</a:t>
            </a:r>
            <a:r>
              <a:rPr lang="en-US" sz="1400" dirty="0" smtClean="0"/>
              <a:t>EtCO</a:t>
            </a:r>
            <a:r>
              <a:rPr lang="en-US" sz="1400" baseline="-25000" dirty="0" smtClean="0"/>
              <a:t>2</a:t>
            </a:r>
            <a:r>
              <a:rPr lang="el-GR" sz="1400" dirty="0" smtClean="0"/>
              <a:t> &gt;50</a:t>
            </a:r>
            <a:r>
              <a:rPr lang="en-US" sz="1400" dirty="0" smtClean="0"/>
              <a:t> mmHg</a:t>
            </a:r>
            <a:r>
              <a:rPr lang="el-GR" sz="1400" dirty="0" smtClean="0"/>
              <a:t>)</a:t>
            </a:r>
            <a:endParaRPr lang="en-US" sz="1400" dirty="0" smtClean="0"/>
          </a:p>
          <a:p>
            <a:pPr marL="342900" indent="-342900" algn="l">
              <a:buFontTx/>
              <a:buAutoNum type="arabicPeriod"/>
            </a:pPr>
            <a:r>
              <a:rPr lang="el-GR" sz="1400" dirty="0" smtClean="0"/>
              <a:t>Να είναι ελαττωμένο (</a:t>
            </a:r>
            <a:r>
              <a:rPr lang="en-US" sz="1400" dirty="0" smtClean="0"/>
              <a:t>EtCO</a:t>
            </a:r>
            <a:r>
              <a:rPr lang="en-US" sz="1400" baseline="-25000" dirty="0" smtClean="0"/>
              <a:t>2</a:t>
            </a:r>
            <a:r>
              <a:rPr lang="el-GR" sz="1400" dirty="0" smtClean="0"/>
              <a:t> &lt;30</a:t>
            </a:r>
            <a:r>
              <a:rPr lang="en-US" sz="1400" dirty="0" smtClean="0"/>
              <a:t> mmHg</a:t>
            </a:r>
            <a:r>
              <a:rPr lang="el-GR" sz="1400" dirty="0" smtClean="0"/>
              <a:t>)</a:t>
            </a:r>
            <a:endParaRPr lang="en-US" sz="1400" dirty="0" smtClean="0"/>
          </a:p>
          <a:p>
            <a:pPr marL="342900" indent="-342900" algn="l"/>
            <a:endParaRPr lang="el-GR" sz="1400" dirty="0" smtClean="0"/>
          </a:p>
          <a:p>
            <a:pPr algn="l"/>
            <a:r>
              <a:rPr lang="el-GR" sz="1400" dirty="0" smtClean="0"/>
              <a:t>Η </a:t>
            </a:r>
            <a:r>
              <a:rPr lang="el-GR" sz="1400" dirty="0" smtClean="0"/>
              <a:t>ταχυκαρδία έχει καταστρεπτικό αποτέλεσμα στους ασθενείς με στεφανιαία νόσο γιατί :</a:t>
            </a:r>
          </a:p>
          <a:p>
            <a:pPr marL="342900" indent="-342900" algn="l">
              <a:buAutoNum type="arabicPeriod"/>
            </a:pPr>
            <a:r>
              <a:rPr lang="el-GR" sz="1400" dirty="0" smtClean="0"/>
              <a:t>αυξάνεται η χρονική διάρκεια της συστολής και αυξάνεται έτσι η κατανάλωση οξυγόνου από το μυοκάρδιο</a:t>
            </a:r>
          </a:p>
          <a:p>
            <a:pPr marL="342900" indent="-342900" algn="l">
              <a:buFontTx/>
              <a:buAutoNum type="arabicPeriod"/>
            </a:pPr>
            <a:r>
              <a:rPr lang="el-GR" sz="1400" dirty="0" smtClean="0"/>
              <a:t>αυξάνεται η χρονική διάρκεια της διαστολής και αυξάνεται έτσι η κατανάλωση οξυγόνου από το μυοκάρδιο</a:t>
            </a:r>
          </a:p>
          <a:p>
            <a:pPr marL="342900" indent="-342900" algn="l">
              <a:buAutoNum type="arabicPeriod"/>
            </a:pPr>
            <a:r>
              <a:rPr lang="el-GR" sz="1400" dirty="0" smtClean="0"/>
              <a:t>αυξάνεται υπέρμετρα η κατανάλωση οξυγόνου από το </a:t>
            </a:r>
            <a:r>
              <a:rPr lang="el-GR" sz="1400" dirty="0" err="1" smtClean="0"/>
              <a:t>ερεθισματαγωγό</a:t>
            </a:r>
            <a:r>
              <a:rPr lang="el-GR" sz="1400" dirty="0" smtClean="0"/>
              <a:t> σύστημα</a:t>
            </a:r>
          </a:p>
          <a:p>
            <a:pPr marL="342900" indent="-342900" algn="l">
              <a:buAutoNum type="arabicPeriod"/>
            </a:pPr>
            <a:r>
              <a:rPr lang="el-GR" sz="1400" dirty="0" smtClean="0"/>
              <a:t>ελαττώνεται ο χρόνος άρδευσης της καρδιάς</a:t>
            </a:r>
          </a:p>
          <a:p>
            <a:pPr marL="342900" indent="-342900" algn="l">
              <a:buAutoNum type="arabicPeriod"/>
              <a:tabLst>
                <a:tab pos="360363" algn="l"/>
              </a:tabLst>
            </a:pPr>
            <a:r>
              <a:rPr lang="el-GR" sz="1400" dirty="0" smtClean="0"/>
              <a:t>τίποτε από τα παραπάνω</a:t>
            </a:r>
          </a:p>
          <a:p>
            <a:pPr marL="342900" indent="-342900" algn="l">
              <a:tabLst>
                <a:tab pos="355600" algn="l"/>
              </a:tabLst>
            </a:pPr>
            <a:endParaRPr lang="el-GR" sz="1400" dirty="0" smtClean="0"/>
          </a:p>
          <a:p>
            <a:pPr marL="342900" indent="-342900" algn="l">
              <a:tabLst>
                <a:tab pos="355600" algn="l"/>
              </a:tabLst>
            </a:pPr>
            <a:r>
              <a:rPr lang="el-GR" sz="1400" dirty="0" smtClean="0"/>
              <a:t>Η ανταλλαγή αερίων στον μηχανικό αερισμό κατά την καρδιακή ανακοπή εμπίπτει στο μοντέλο:</a:t>
            </a:r>
          </a:p>
          <a:p>
            <a:pPr marL="342900" indent="-342900" algn="l">
              <a:buAutoNum type="arabicPeriod"/>
              <a:tabLst>
                <a:tab pos="355600" algn="l"/>
              </a:tabLst>
            </a:pPr>
            <a:r>
              <a:rPr lang="el-GR" sz="1400" dirty="0" smtClean="0"/>
              <a:t>Κυψελιδικού </a:t>
            </a:r>
            <a:r>
              <a:rPr lang="el-GR" sz="1400" dirty="0" err="1" smtClean="0"/>
              <a:t>υποαερισμού</a:t>
            </a:r>
            <a:endParaRPr lang="el-GR" sz="1400" dirty="0" smtClean="0"/>
          </a:p>
          <a:p>
            <a:pPr marL="342900" indent="-342900" algn="l">
              <a:buAutoNum type="arabicPeriod"/>
              <a:tabLst>
                <a:tab pos="355600" algn="l"/>
              </a:tabLst>
            </a:pPr>
            <a:r>
              <a:rPr lang="el-GR" sz="1400" dirty="0" smtClean="0"/>
              <a:t>Διαταραχής (ελάττωσης) της σχέσης αερισμού/αιμάτωσης</a:t>
            </a:r>
          </a:p>
          <a:p>
            <a:pPr marL="342900" indent="-342900" algn="l">
              <a:buAutoNum type="arabicPeriod"/>
              <a:tabLst>
                <a:tab pos="355600" algn="l"/>
              </a:tabLst>
            </a:pPr>
            <a:r>
              <a:rPr lang="en-US" sz="1400" dirty="0" smtClean="0"/>
              <a:t>Shunt</a:t>
            </a:r>
            <a:endParaRPr lang="el-GR" sz="1400" dirty="0" smtClean="0"/>
          </a:p>
          <a:p>
            <a:pPr marL="342900" indent="-342900" algn="l">
              <a:buAutoNum type="arabicPeriod"/>
              <a:tabLst>
                <a:tab pos="355600" algn="l"/>
              </a:tabLst>
            </a:pPr>
            <a:r>
              <a:rPr lang="el-GR" sz="1400" dirty="0" smtClean="0"/>
              <a:t>Αύξησης του νεκρού χώρου (</a:t>
            </a:r>
            <a:r>
              <a:rPr lang="en-US" sz="1400" dirty="0" smtClean="0"/>
              <a:t>VD</a:t>
            </a:r>
            <a:r>
              <a:rPr lang="el-GR" sz="1400" dirty="0" smtClean="0"/>
              <a:t>)</a:t>
            </a:r>
          </a:p>
          <a:p>
            <a:pPr marL="342900" indent="-342900" algn="l">
              <a:buAutoNum type="arabicPeriod"/>
              <a:tabLst>
                <a:tab pos="355600" algn="l"/>
              </a:tabLst>
            </a:pPr>
            <a:r>
              <a:rPr lang="el-GR" sz="1400" dirty="0" smtClean="0"/>
              <a:t>Διαταραχής διάχυσης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- Ευθεία γραμμή σύνδεσης"/>
          <p:cNvCxnSpPr/>
          <p:nvPr/>
        </p:nvCxnSpPr>
        <p:spPr>
          <a:xfrm>
            <a:off x="309880" y="4232396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- Ευθεία γραμμή σύνδεσης"/>
          <p:cNvCxnSpPr/>
          <p:nvPr/>
        </p:nvCxnSpPr>
        <p:spPr>
          <a:xfrm>
            <a:off x="323528" y="476672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- Ευθεία γραμμή σύνδεσης"/>
          <p:cNvCxnSpPr/>
          <p:nvPr/>
        </p:nvCxnSpPr>
        <p:spPr>
          <a:xfrm>
            <a:off x="323528" y="2420888"/>
            <a:ext cx="47525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7" y="620688"/>
            <a:ext cx="301618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- TextBox"/>
          <p:cNvSpPr txBox="1"/>
          <p:nvPr/>
        </p:nvSpPr>
        <p:spPr>
          <a:xfrm>
            <a:off x="251520" y="548680"/>
            <a:ext cx="51845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1400" dirty="0" smtClean="0"/>
              <a:t>Στο παράπλευρο σχήμα, ενδοφλέβια χορήγηση </a:t>
            </a:r>
            <a:r>
              <a:rPr lang="el-GR" sz="1400" dirty="0" err="1" smtClean="0"/>
              <a:t>νιτρογλυκε</a:t>
            </a:r>
            <a:r>
              <a:rPr lang="el-GR" sz="1400" dirty="0" smtClean="0"/>
              <a:t>-ρίνης σε συνήθη δόση (ταχείας δράσης αγγειοδιαστολή, </a:t>
            </a:r>
            <a:r>
              <a:rPr lang="el-GR" sz="1400" dirty="0" err="1" smtClean="0"/>
              <a:t>κυ</a:t>
            </a:r>
            <a:r>
              <a:rPr lang="el-GR" sz="1400" dirty="0" smtClean="0"/>
              <a:t>-</a:t>
            </a:r>
            <a:r>
              <a:rPr lang="el-GR" sz="1400" dirty="0" err="1" smtClean="0"/>
              <a:t>ρίως</a:t>
            </a:r>
            <a:r>
              <a:rPr lang="el-GR" sz="1400" dirty="0" smtClean="0"/>
              <a:t> </a:t>
            </a:r>
            <a:r>
              <a:rPr lang="el-GR" sz="1400" dirty="0" err="1" smtClean="0"/>
              <a:t>φλεβοδιαστολή</a:t>
            </a:r>
            <a:r>
              <a:rPr lang="el-GR" sz="1400" dirty="0" smtClean="0"/>
              <a:t>) στον φυσιολογικό άνθρωπο (καμπύλη α) έχει σαν αποτέλεσμα :</a:t>
            </a:r>
          </a:p>
          <a:p>
            <a:pPr marL="342900" indent="-342900" algn="l">
              <a:buAutoNum type="arabicPeriod"/>
            </a:pPr>
            <a:r>
              <a:rPr lang="el-GR" sz="1400" dirty="0" smtClean="0"/>
              <a:t>την καμπύλη β</a:t>
            </a:r>
          </a:p>
          <a:p>
            <a:pPr marL="342900" indent="-342900" algn="l">
              <a:buAutoNum type="arabicPeriod"/>
            </a:pPr>
            <a:r>
              <a:rPr lang="el-GR" sz="1400" dirty="0" smtClean="0"/>
              <a:t>την καμπύλη γ</a:t>
            </a:r>
          </a:p>
          <a:p>
            <a:pPr marL="342900" indent="-342900" algn="l">
              <a:buAutoNum type="arabicPeriod"/>
            </a:pPr>
            <a:r>
              <a:rPr lang="el-GR" sz="1400" dirty="0" smtClean="0"/>
              <a:t>δεν αναμένεται μεταβολή</a:t>
            </a:r>
          </a:p>
          <a:p>
            <a:pPr algn="l"/>
            <a:endParaRPr lang="el-GR" sz="1400" dirty="0"/>
          </a:p>
        </p:txBody>
      </p:sp>
      <p:sp>
        <p:nvSpPr>
          <p:cNvPr id="8" name="7 - Έλλειψη"/>
          <p:cNvSpPr/>
          <p:nvPr/>
        </p:nvSpPr>
        <p:spPr>
          <a:xfrm>
            <a:off x="251520" y="1640108"/>
            <a:ext cx="288032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TextBox"/>
          <p:cNvSpPr txBox="1"/>
          <p:nvPr/>
        </p:nvSpPr>
        <p:spPr>
          <a:xfrm>
            <a:off x="251520" y="2492896"/>
            <a:ext cx="482544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1400" dirty="0" smtClean="0"/>
              <a:t>Στο παράπλευρο σχήμα, οι τρεις καμπύλες </a:t>
            </a:r>
            <a:r>
              <a:rPr lang="el-GR" sz="1400" dirty="0" err="1" smtClean="0"/>
              <a:t>αντιπροσωπεύ</a:t>
            </a:r>
            <a:r>
              <a:rPr lang="el-GR" sz="1400" dirty="0" smtClean="0"/>
              <a:t>-</a:t>
            </a:r>
            <a:r>
              <a:rPr lang="el-GR" sz="1400" dirty="0" err="1" smtClean="0"/>
              <a:t>ουν</a:t>
            </a:r>
            <a:r>
              <a:rPr lang="el-GR" sz="1400" dirty="0" smtClean="0"/>
              <a:t> τρεις διαφορετικές καταστάσεις του κυκλοφορικού</a:t>
            </a:r>
          </a:p>
          <a:p>
            <a:pPr algn="l"/>
            <a:r>
              <a:rPr lang="el-GR" sz="1400" b="1" dirty="0" smtClean="0"/>
              <a:t>με την ίδια, όμως, καρδιακή παροχή</a:t>
            </a:r>
            <a:r>
              <a:rPr lang="el-GR" sz="1400" dirty="0" smtClean="0"/>
              <a:t>. Σε ποια κατάσταση η συχνότητα </a:t>
            </a:r>
            <a:r>
              <a:rPr lang="el-GR" sz="1400" dirty="0" err="1" smtClean="0"/>
              <a:t>σφύξεων</a:t>
            </a:r>
            <a:r>
              <a:rPr lang="el-GR" sz="1400" dirty="0" smtClean="0"/>
              <a:t> είναι μεγαλύτερη ;</a:t>
            </a:r>
          </a:p>
          <a:p>
            <a:pPr algn="l">
              <a:tabLst>
                <a:tab pos="355600" algn="l"/>
              </a:tabLst>
            </a:pPr>
            <a:r>
              <a:rPr lang="el-GR" sz="1400" dirty="0" smtClean="0"/>
              <a:t>1.	στην καμπύλη α</a:t>
            </a:r>
          </a:p>
          <a:p>
            <a:pPr marL="342900" indent="-342900" algn="l">
              <a:buFont typeface="+mj-lt"/>
              <a:buAutoNum type="arabicPeriod" startAt="2"/>
            </a:pPr>
            <a:r>
              <a:rPr lang="el-GR" sz="1400" dirty="0" smtClean="0"/>
              <a:t>στην καμπύλη β</a:t>
            </a:r>
          </a:p>
          <a:p>
            <a:pPr marL="342900" indent="-342900" algn="l">
              <a:buAutoNum type="arabicPeriod" startAt="2"/>
            </a:pPr>
            <a:r>
              <a:rPr lang="el-GR" sz="1400" dirty="0" smtClean="0"/>
              <a:t>στην καμπύλη γ</a:t>
            </a:r>
          </a:p>
        </p:txBody>
      </p:sp>
      <p:sp>
        <p:nvSpPr>
          <p:cNvPr id="9" name="8 - Έλλειψη"/>
          <p:cNvSpPr/>
          <p:nvPr/>
        </p:nvSpPr>
        <p:spPr>
          <a:xfrm>
            <a:off x="237872" y="3813995"/>
            <a:ext cx="288032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 bwMode="auto">
          <a:xfrm>
            <a:off x="409433" y="928048"/>
            <a:ext cx="6318913" cy="39578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972403"/>
            <a:ext cx="8686801" cy="362689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Why humans are breathing?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to oxygenate their tissues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[wrong]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1400" dirty="0" smtClean="0">
                <a:solidFill>
                  <a:schemeClr val="tx1"/>
                </a:solidFill>
                <a:latin typeface="Arial Narrow" pitchFamily="34" charset="0"/>
              </a:rPr>
              <a:t>(for normal conditions)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to get rid carbon dioxide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2400" b="1" dirty="0" smtClean="0">
                <a:solidFill>
                  <a:srgbClr val="000099"/>
                </a:solidFill>
              </a:rPr>
              <a:t>[correct]  </a:t>
            </a:r>
          </a:p>
          <a:p>
            <a:pPr marL="355600" lvl="1" indent="0" eaLnBrk="1" hangingPunct="1">
              <a:lnSpc>
                <a:spcPct val="80000"/>
              </a:lnSpc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lvl="3" eaLnBrk="1" hangingPunct="1">
              <a:lnSpc>
                <a:spcPct val="80000"/>
              </a:lnSpc>
            </a:pPr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5787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Basics of the Respiratory System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1473958" y="3957851"/>
            <a:ext cx="195163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respiration center</a:t>
            </a:r>
            <a:endParaRPr lang="el-GR" dirty="0">
              <a:latin typeface="Arial Narrow" pitchFamily="34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616423" y="4601570"/>
            <a:ext cx="1526276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sensor</a:t>
            </a:r>
            <a:endParaRPr lang="el-GR" dirty="0">
              <a:latin typeface="Arial Narrow" pitchFamily="34" charset="0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2679509" y="4617492"/>
            <a:ext cx="1526276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lungs</a:t>
            </a:r>
            <a:endParaRPr lang="el-GR" dirty="0">
              <a:latin typeface="Arial Narrow" pitchFamily="34" charset="0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2681783" y="4960962"/>
            <a:ext cx="1526276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minute ventilation</a:t>
            </a:r>
            <a:endParaRPr lang="el-GR" dirty="0">
              <a:latin typeface="Arial Narrow" pitchFamily="34" charset="0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2674961" y="5604681"/>
            <a:ext cx="1535373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arterial blood</a:t>
            </a:r>
            <a:endParaRPr lang="el-GR" dirty="0">
              <a:latin typeface="Arial Narrow" pitchFamily="34" charset="0"/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1617258" y="6243852"/>
            <a:ext cx="1526276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tissues</a:t>
            </a:r>
            <a:endParaRPr lang="el-GR" dirty="0">
              <a:latin typeface="Arial Narrow" pitchFamily="34" charset="0"/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602776" y="5606956"/>
            <a:ext cx="1535373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venous blood</a:t>
            </a:r>
            <a:endParaRPr lang="el-GR" dirty="0">
              <a:latin typeface="Arial Narrow" pitchFamily="34" charset="0"/>
            </a:endParaRPr>
          </a:p>
        </p:txBody>
      </p:sp>
      <p:cxnSp>
        <p:nvCxnSpPr>
          <p:cNvPr id="16" name="15 - Ευθύγραμμο βέλος σύνδεσης"/>
          <p:cNvCxnSpPr/>
          <p:nvPr/>
        </p:nvCxnSpPr>
        <p:spPr bwMode="auto">
          <a:xfrm flipV="1">
            <a:off x="1310185" y="4312693"/>
            <a:ext cx="805218" cy="30025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17 - Ευθύγραμμο βέλος σύνδεσης"/>
          <p:cNvCxnSpPr>
            <a:endCxn id="10" idx="0"/>
          </p:cNvCxnSpPr>
          <p:nvPr/>
        </p:nvCxnSpPr>
        <p:spPr bwMode="auto">
          <a:xfrm>
            <a:off x="2811439" y="4326340"/>
            <a:ext cx="631208" cy="29115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22 - Ευθύγραμμο βέλος σύνδεσης"/>
          <p:cNvCxnSpPr>
            <a:stCxn id="12" idx="2"/>
            <a:endCxn id="13" idx="0"/>
          </p:cNvCxnSpPr>
          <p:nvPr/>
        </p:nvCxnSpPr>
        <p:spPr bwMode="auto">
          <a:xfrm flipH="1">
            <a:off x="2380396" y="5974013"/>
            <a:ext cx="1062252" cy="26983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24 - Ευθύγραμμο βέλος σύνδεσης"/>
          <p:cNvCxnSpPr>
            <a:stCxn id="13" idx="0"/>
            <a:endCxn id="14" idx="2"/>
          </p:cNvCxnSpPr>
          <p:nvPr/>
        </p:nvCxnSpPr>
        <p:spPr bwMode="auto">
          <a:xfrm flipH="1" flipV="1">
            <a:off x="1370463" y="5976288"/>
            <a:ext cx="1009933" cy="26756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29 - Ευθύγραμμο βέλος σύνδεσης"/>
          <p:cNvCxnSpPr>
            <a:stCxn id="14" idx="0"/>
            <a:endCxn id="10" idx="1"/>
          </p:cNvCxnSpPr>
          <p:nvPr/>
        </p:nvCxnSpPr>
        <p:spPr bwMode="auto">
          <a:xfrm flipV="1">
            <a:off x="1370463" y="4802158"/>
            <a:ext cx="1309046" cy="80479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41 - Ευθύγραμμο βέλος σύνδεσης"/>
          <p:cNvCxnSpPr>
            <a:endCxn id="9" idx="2"/>
          </p:cNvCxnSpPr>
          <p:nvPr/>
        </p:nvCxnSpPr>
        <p:spPr bwMode="auto">
          <a:xfrm flipH="1" flipV="1">
            <a:off x="1379561" y="4970902"/>
            <a:ext cx="1281753" cy="80210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26" name="25 - Πεντάγωνο"/>
          <p:cNvSpPr/>
          <p:nvPr/>
        </p:nvSpPr>
        <p:spPr bwMode="auto">
          <a:xfrm flipH="1">
            <a:off x="3521122" y="3944204"/>
            <a:ext cx="5158853" cy="368490"/>
          </a:xfrm>
          <a:prstGeom prst="homePlate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Important for anesthesiologists</a:t>
            </a:r>
            <a:endParaRPr kumimoji="0" lang="el-G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7" name="26 - TextBox"/>
          <p:cNvSpPr txBox="1"/>
          <p:nvPr/>
        </p:nvSpPr>
        <p:spPr>
          <a:xfrm>
            <a:off x="7001301" y="4312693"/>
            <a:ext cx="1678675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decreased drive by </a:t>
            </a:r>
            <a:r>
              <a:rPr lang="en-US" b="1" dirty="0" err="1" smtClean="0">
                <a:latin typeface="Arial Narrow" pitchFamily="34" charset="0"/>
              </a:rPr>
              <a:t>opioids</a:t>
            </a:r>
            <a:endParaRPr lang="el-GR" b="1" dirty="0">
              <a:latin typeface="Arial Narrow" pitchFamily="34" charset="0"/>
            </a:endParaRPr>
          </a:p>
        </p:txBody>
      </p:sp>
      <p:sp>
        <p:nvSpPr>
          <p:cNvPr id="28" name="27 - Πεντάγωνο"/>
          <p:cNvSpPr/>
          <p:nvPr/>
        </p:nvSpPr>
        <p:spPr bwMode="auto">
          <a:xfrm flipH="1">
            <a:off x="3673522" y="4751695"/>
            <a:ext cx="5020102" cy="368490"/>
          </a:xfrm>
          <a:prstGeom prst="homePlate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Important for anesthesiologists</a:t>
            </a:r>
            <a:endParaRPr kumimoji="0" lang="el-G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9" name="28 - TextBox"/>
          <p:cNvSpPr txBox="1"/>
          <p:nvPr/>
        </p:nvSpPr>
        <p:spPr>
          <a:xfrm>
            <a:off x="4790363" y="5120186"/>
            <a:ext cx="3905535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 Narrow" pitchFamily="34" charset="0"/>
              </a:rPr>
              <a:t> site of action for muscle relaxants</a:t>
            </a:r>
          </a:p>
          <a:p>
            <a:r>
              <a:rPr lang="en-US" sz="1600" b="1" dirty="0" smtClean="0">
                <a:latin typeface="Arial Narrow" pitchFamily="34" charset="0"/>
              </a:rPr>
              <a:t>mechanical ventilation</a:t>
            </a:r>
          </a:p>
          <a:p>
            <a:r>
              <a:rPr lang="en-US" sz="1600" b="1" dirty="0" smtClean="0">
                <a:latin typeface="Arial Narrow" pitchFamily="34" charset="0"/>
              </a:rPr>
              <a:t> anesthesia for patients with lung disease</a:t>
            </a:r>
            <a:endParaRPr lang="el-GR" sz="1600" b="1" dirty="0" smtClean="0">
              <a:latin typeface="Arial Narrow" pitchFamily="34" charset="0"/>
            </a:endParaRPr>
          </a:p>
        </p:txBody>
      </p:sp>
      <p:sp>
        <p:nvSpPr>
          <p:cNvPr id="32" name="31 - Πεντάγωνο"/>
          <p:cNvSpPr/>
          <p:nvPr/>
        </p:nvSpPr>
        <p:spPr bwMode="auto">
          <a:xfrm flipH="1">
            <a:off x="3088942" y="6255224"/>
            <a:ext cx="5604681" cy="368490"/>
          </a:xfrm>
          <a:prstGeom prst="homePlate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Important for anesthesiologists</a:t>
            </a:r>
            <a:endParaRPr kumimoji="0" lang="el-G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4" name="33 - TextBox"/>
          <p:cNvSpPr txBox="1"/>
          <p:nvPr/>
        </p:nvSpPr>
        <p:spPr>
          <a:xfrm>
            <a:off x="7008125" y="5670645"/>
            <a:ext cx="1678675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 Narrow" pitchFamily="34" charset="0"/>
              </a:rPr>
              <a:t> modified during anesthesia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2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 bwMode="auto">
          <a:xfrm>
            <a:off x="409433" y="928048"/>
            <a:ext cx="6318913" cy="39578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5787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Basics of the Respiratory System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972403"/>
            <a:ext cx="8686801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What is respiration?</a:t>
            </a:r>
          </a:p>
          <a:p>
            <a:pPr marL="355600" lvl="1" indent="0" eaLnBrk="1" hangingPunct="1">
              <a:lnSpc>
                <a:spcPct val="80000"/>
              </a:lnSpc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the series of exchanges that leads to the uptake of oxygen by the cells and the release of carbon dioxide to the lungs</a:t>
            </a:r>
          </a:p>
          <a:p>
            <a:pPr marL="450850" lvl="1" indent="6350" eaLnBrk="1" hangingPunct="1">
              <a:lnSpc>
                <a:spcPct val="80000"/>
              </a:lnSpc>
              <a:buNone/>
            </a:pPr>
            <a:endParaRPr lang="en-US" sz="800" dirty="0" smtClean="0">
              <a:solidFill>
                <a:schemeClr val="tx1"/>
              </a:solidFill>
            </a:endParaRPr>
          </a:p>
          <a:p>
            <a:pPr marL="531813" lvl="2" indent="0" eaLnBrk="1" hangingPunct="1">
              <a:lnSpc>
                <a:spcPct val="80000"/>
              </a:lnSpc>
              <a:buFontTx/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Step 1 = ventilation</a:t>
            </a:r>
          </a:p>
          <a:p>
            <a:pPr marL="531813" lvl="3" indent="0" eaLnBrk="1" hangingPunct="1">
              <a:lnSpc>
                <a:spcPct val="80000"/>
              </a:lnSpc>
              <a:buNone/>
            </a:pPr>
            <a:r>
              <a:rPr lang="en-US" sz="1800" dirty="0" smtClean="0">
                <a:solidFill>
                  <a:srgbClr val="000099"/>
                </a:solidFill>
              </a:rPr>
              <a:t>Inspiration &amp; expiration</a:t>
            </a:r>
          </a:p>
          <a:p>
            <a:pPr marL="531813" lvl="3" indent="0" eaLnBrk="1" hangingPunct="1">
              <a:lnSpc>
                <a:spcPct val="80000"/>
              </a:lnSpc>
              <a:buNone/>
            </a:pPr>
            <a:endParaRPr lang="en-US" sz="1000" dirty="0" smtClean="0">
              <a:solidFill>
                <a:srgbClr val="000099"/>
              </a:solidFill>
            </a:endParaRPr>
          </a:p>
          <a:p>
            <a:pPr marL="531813" lvl="2" indent="0" eaLnBrk="1" hangingPunct="1">
              <a:lnSpc>
                <a:spcPct val="80000"/>
              </a:lnSpc>
              <a:buFontTx/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Step 2 = exchange between alveoli and pulmonary  capillaries</a:t>
            </a:r>
          </a:p>
          <a:p>
            <a:pPr marL="531813" lvl="3" indent="0" eaLnBrk="1" hangingPunct="1">
              <a:lnSpc>
                <a:spcPct val="80000"/>
              </a:lnSpc>
              <a:buNone/>
            </a:pPr>
            <a:r>
              <a:rPr lang="en-US" sz="1800" dirty="0" smtClean="0">
                <a:solidFill>
                  <a:srgbClr val="000099"/>
                </a:solidFill>
              </a:rPr>
              <a:t>Referred to as External Respiration</a:t>
            </a:r>
          </a:p>
          <a:p>
            <a:pPr marL="531813" lvl="3" indent="0" eaLnBrk="1" hangingPunct="1">
              <a:lnSpc>
                <a:spcPct val="80000"/>
              </a:lnSpc>
              <a:buNone/>
            </a:pPr>
            <a:endParaRPr lang="en-US" sz="1000" dirty="0" smtClean="0">
              <a:solidFill>
                <a:srgbClr val="000099"/>
              </a:solidFill>
            </a:endParaRPr>
          </a:p>
          <a:p>
            <a:pPr marL="531813" lvl="2" indent="0" eaLnBrk="1" hangingPunct="1">
              <a:lnSpc>
                <a:spcPct val="80000"/>
              </a:lnSpc>
              <a:buFontTx/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Step 3 = transport of gases in blood</a:t>
            </a:r>
          </a:p>
          <a:p>
            <a:pPr marL="531813" lvl="2" indent="0" eaLnBrk="1" hangingPunct="1">
              <a:lnSpc>
                <a:spcPct val="80000"/>
              </a:lnSpc>
              <a:buFontTx/>
              <a:buNone/>
            </a:pPr>
            <a:endParaRPr lang="en-US" sz="1000" dirty="0" smtClean="0">
              <a:solidFill>
                <a:schemeClr val="tx1"/>
              </a:solidFill>
            </a:endParaRPr>
          </a:p>
          <a:p>
            <a:pPr marL="531813" lvl="2" indent="0" eaLnBrk="1" hangingPunct="1">
              <a:lnSpc>
                <a:spcPct val="80000"/>
              </a:lnSpc>
              <a:buFontTx/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Step 4 = exchange between blood and cells</a:t>
            </a:r>
          </a:p>
          <a:p>
            <a:pPr marL="531813" lvl="3" indent="0" eaLnBrk="1" hangingPunct="1">
              <a:lnSpc>
                <a:spcPct val="80000"/>
              </a:lnSpc>
              <a:buNone/>
            </a:pPr>
            <a:r>
              <a:rPr lang="en-US" sz="1800" dirty="0" smtClean="0">
                <a:solidFill>
                  <a:srgbClr val="000099"/>
                </a:solidFill>
              </a:rPr>
              <a:t>Referred to as Internal Respiration</a:t>
            </a:r>
          </a:p>
          <a:p>
            <a:pPr lvl="1" eaLnBrk="1" hangingPunct="1">
              <a:lnSpc>
                <a:spcPct val="80000"/>
              </a:lnSpc>
              <a:buNone/>
            </a:pPr>
            <a:endParaRPr lang="en-US" sz="800" b="1" dirty="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80000"/>
              </a:lnSpc>
              <a:buNone/>
            </a:pPr>
            <a:endParaRPr lang="en-US" sz="800" b="1" dirty="0" smtClean="0">
              <a:solidFill>
                <a:schemeClr val="tx1"/>
              </a:solidFill>
            </a:endParaRPr>
          </a:p>
          <a:p>
            <a:pPr lvl="1" indent="-387350" eaLnBrk="1" hangingPunct="1">
              <a:lnSpc>
                <a:spcPct val="80000"/>
              </a:lnSpc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Cellular respiration = use of oxygen in ATP synthesis</a:t>
            </a:r>
          </a:p>
          <a:p>
            <a:pPr lvl="3" eaLnBrk="1" hangingPunct="1">
              <a:lnSpc>
                <a:spcPct val="80000"/>
              </a:lnSpc>
            </a:pPr>
            <a:endParaRPr lang="en-US" sz="1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5787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Basics of the Respiratory System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972403"/>
            <a:ext cx="8686801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What is respiration?</a:t>
            </a:r>
          </a:p>
          <a:p>
            <a:pPr marL="355600" lvl="1" indent="0" eaLnBrk="1" hangingPunct="1">
              <a:lnSpc>
                <a:spcPct val="80000"/>
              </a:lnSpc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the series of exchanges that leads to the uptake of oxygen by the cells and the release of carbon dioxide to the lungs</a:t>
            </a:r>
          </a:p>
          <a:p>
            <a:pPr marL="450850" lvl="1" indent="6350" eaLnBrk="1" hangingPunct="1">
              <a:lnSpc>
                <a:spcPct val="80000"/>
              </a:lnSpc>
              <a:buNone/>
            </a:pPr>
            <a:endParaRPr lang="en-US" sz="800" dirty="0" smtClean="0">
              <a:solidFill>
                <a:schemeClr val="tx1"/>
              </a:solidFill>
            </a:endParaRPr>
          </a:p>
          <a:p>
            <a:pPr marL="531813" lvl="2" indent="0" eaLnBrk="1" hangingPunct="1">
              <a:lnSpc>
                <a:spcPct val="80000"/>
              </a:lnSpc>
              <a:buFontTx/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Step 1 = ventilation</a:t>
            </a:r>
          </a:p>
          <a:p>
            <a:pPr marL="531813" lvl="3" indent="0" eaLnBrk="1" hangingPunct="1">
              <a:lnSpc>
                <a:spcPct val="80000"/>
              </a:lnSpc>
              <a:buNone/>
            </a:pPr>
            <a:r>
              <a:rPr lang="en-US" sz="1800" dirty="0" smtClean="0">
                <a:solidFill>
                  <a:srgbClr val="000099"/>
                </a:solidFill>
              </a:rPr>
              <a:t>Inspiration &amp; expiration</a:t>
            </a:r>
          </a:p>
          <a:p>
            <a:pPr marL="531813" lvl="3" indent="0" eaLnBrk="1" hangingPunct="1">
              <a:lnSpc>
                <a:spcPct val="80000"/>
              </a:lnSpc>
              <a:buNone/>
            </a:pPr>
            <a:endParaRPr lang="en-US" sz="1000" dirty="0" smtClean="0">
              <a:solidFill>
                <a:srgbClr val="000099"/>
              </a:solidFill>
            </a:endParaRPr>
          </a:p>
          <a:p>
            <a:pPr marL="531813" lvl="2" indent="0" eaLnBrk="1" hangingPunct="1">
              <a:lnSpc>
                <a:spcPct val="80000"/>
              </a:lnSpc>
              <a:buFontTx/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Step 2 = exchange between alveoli and pulmonary  capillaries</a:t>
            </a:r>
          </a:p>
          <a:p>
            <a:pPr marL="531813" lvl="3" indent="0" eaLnBrk="1" hangingPunct="1">
              <a:lnSpc>
                <a:spcPct val="80000"/>
              </a:lnSpc>
              <a:buNone/>
            </a:pPr>
            <a:r>
              <a:rPr lang="en-US" sz="1800" dirty="0" smtClean="0">
                <a:solidFill>
                  <a:srgbClr val="000099"/>
                </a:solidFill>
              </a:rPr>
              <a:t>Referred to as External Respiration</a:t>
            </a:r>
          </a:p>
          <a:p>
            <a:pPr marL="531813" lvl="3" indent="0" eaLnBrk="1" hangingPunct="1">
              <a:lnSpc>
                <a:spcPct val="80000"/>
              </a:lnSpc>
              <a:buNone/>
            </a:pPr>
            <a:endParaRPr lang="en-US" sz="1000" dirty="0" smtClean="0">
              <a:solidFill>
                <a:srgbClr val="000099"/>
              </a:solidFill>
            </a:endParaRPr>
          </a:p>
          <a:p>
            <a:pPr marL="531813" lvl="2" indent="0" eaLnBrk="1" hangingPunct="1">
              <a:lnSpc>
                <a:spcPct val="80000"/>
              </a:lnSpc>
              <a:buFontTx/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Step 3 = transport of gases in blood</a:t>
            </a:r>
          </a:p>
          <a:p>
            <a:pPr marL="531813" lvl="2" indent="0" eaLnBrk="1" hangingPunct="1">
              <a:lnSpc>
                <a:spcPct val="80000"/>
              </a:lnSpc>
              <a:buFontTx/>
              <a:buNone/>
            </a:pPr>
            <a:endParaRPr lang="en-US" sz="1000" dirty="0" smtClean="0">
              <a:solidFill>
                <a:schemeClr val="tx1"/>
              </a:solidFill>
            </a:endParaRPr>
          </a:p>
          <a:p>
            <a:pPr marL="531813" lvl="2" indent="0" eaLnBrk="1" hangingPunct="1">
              <a:lnSpc>
                <a:spcPct val="80000"/>
              </a:lnSpc>
              <a:buFontTx/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Step 4 = exchange between blood and cells</a:t>
            </a:r>
          </a:p>
          <a:p>
            <a:pPr marL="531813" lvl="3" indent="0" eaLnBrk="1" hangingPunct="1">
              <a:lnSpc>
                <a:spcPct val="80000"/>
              </a:lnSpc>
              <a:buNone/>
            </a:pPr>
            <a:r>
              <a:rPr lang="en-US" sz="1800" dirty="0" smtClean="0">
                <a:solidFill>
                  <a:srgbClr val="000099"/>
                </a:solidFill>
              </a:rPr>
              <a:t>Referred to as Internal Respiration</a:t>
            </a:r>
          </a:p>
          <a:p>
            <a:pPr lvl="1" eaLnBrk="1" hangingPunct="1">
              <a:lnSpc>
                <a:spcPct val="80000"/>
              </a:lnSpc>
              <a:buNone/>
            </a:pPr>
            <a:endParaRPr lang="en-US" sz="800" b="1" dirty="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80000"/>
              </a:lnSpc>
              <a:buNone/>
            </a:pPr>
            <a:endParaRPr lang="en-US" sz="800" b="1" dirty="0" smtClean="0">
              <a:solidFill>
                <a:schemeClr val="tx1"/>
              </a:solidFill>
            </a:endParaRPr>
          </a:p>
          <a:p>
            <a:pPr lvl="1" indent="-387350" eaLnBrk="1" hangingPunct="1">
              <a:lnSpc>
                <a:spcPct val="80000"/>
              </a:lnSpc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Cellular respiration = use of oxygen in ATP synthesis</a:t>
            </a:r>
          </a:p>
          <a:p>
            <a:pPr lvl="3" eaLnBrk="1" hangingPunct="1">
              <a:lnSpc>
                <a:spcPct val="80000"/>
              </a:lnSpc>
            </a:pPr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 bwMode="auto">
          <a:xfrm>
            <a:off x="491319" y="928048"/>
            <a:ext cx="8352430" cy="98263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5 - Ορθογώνιο"/>
          <p:cNvSpPr/>
          <p:nvPr/>
        </p:nvSpPr>
        <p:spPr bwMode="auto">
          <a:xfrm>
            <a:off x="766549" y="2306473"/>
            <a:ext cx="3696269" cy="27523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6 - Ορθογώνιο"/>
          <p:cNvSpPr/>
          <p:nvPr/>
        </p:nvSpPr>
        <p:spPr bwMode="auto">
          <a:xfrm>
            <a:off x="918949" y="3004783"/>
            <a:ext cx="3789529" cy="33891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7 - Ορθογώνιο"/>
          <p:cNvSpPr/>
          <p:nvPr/>
        </p:nvSpPr>
        <p:spPr bwMode="auto">
          <a:xfrm>
            <a:off x="880281" y="4194413"/>
            <a:ext cx="3789529" cy="33891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8 - Ορθογώνιο"/>
          <p:cNvSpPr/>
          <p:nvPr/>
        </p:nvSpPr>
        <p:spPr bwMode="auto">
          <a:xfrm>
            <a:off x="1819701" y="1965278"/>
            <a:ext cx="3696269" cy="34574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9 - Ορθογώνιο"/>
          <p:cNvSpPr/>
          <p:nvPr/>
        </p:nvSpPr>
        <p:spPr bwMode="auto">
          <a:xfrm>
            <a:off x="1876567" y="2704532"/>
            <a:ext cx="3696269" cy="34574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10 - Ορθογώνιο"/>
          <p:cNvSpPr/>
          <p:nvPr/>
        </p:nvSpPr>
        <p:spPr bwMode="auto">
          <a:xfrm>
            <a:off x="1849272" y="3414215"/>
            <a:ext cx="3696269" cy="34574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1835623" y="3946477"/>
            <a:ext cx="3696269" cy="34574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12 - Ορθογώνιο"/>
          <p:cNvSpPr/>
          <p:nvPr/>
        </p:nvSpPr>
        <p:spPr bwMode="auto">
          <a:xfrm>
            <a:off x="3084394" y="4710753"/>
            <a:ext cx="3716741" cy="34574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13 - Ορθογώνιο"/>
          <p:cNvSpPr/>
          <p:nvPr/>
        </p:nvSpPr>
        <p:spPr bwMode="auto">
          <a:xfrm>
            <a:off x="1835623" y="384412"/>
            <a:ext cx="6585046" cy="58457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3 - Εικόνα" descr="resp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953" y="238008"/>
            <a:ext cx="3863456" cy="6449396"/>
          </a:xfrm>
          <a:prstGeom prst="rect">
            <a:avLst/>
          </a:prstGeom>
        </p:spPr>
      </p:pic>
      <p:sp>
        <p:nvSpPr>
          <p:cNvPr id="15" name="14 - Δεξιό βέλος"/>
          <p:cNvSpPr/>
          <p:nvPr/>
        </p:nvSpPr>
        <p:spPr bwMode="auto">
          <a:xfrm rot="20228448">
            <a:off x="2320121" y="1528548"/>
            <a:ext cx="2415654" cy="28660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15 - Δεξιό βέλος"/>
          <p:cNvSpPr/>
          <p:nvPr/>
        </p:nvSpPr>
        <p:spPr bwMode="auto">
          <a:xfrm rot="20781143">
            <a:off x="2295100" y="2417928"/>
            <a:ext cx="2415654" cy="28660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16 - Δεξιό βέλος"/>
          <p:cNvSpPr/>
          <p:nvPr/>
        </p:nvSpPr>
        <p:spPr bwMode="auto">
          <a:xfrm>
            <a:off x="2308748" y="3441510"/>
            <a:ext cx="2415654" cy="28660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17 - Δεξιό βέλος"/>
          <p:cNvSpPr/>
          <p:nvPr/>
        </p:nvSpPr>
        <p:spPr bwMode="auto">
          <a:xfrm rot="947265">
            <a:off x="2267805" y="4287672"/>
            <a:ext cx="2415654" cy="28660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18 - Δεξιό βέλος"/>
          <p:cNvSpPr/>
          <p:nvPr/>
        </p:nvSpPr>
        <p:spPr bwMode="auto">
          <a:xfrm rot="947265">
            <a:off x="2283728" y="5340824"/>
            <a:ext cx="2415654" cy="28660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resp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953" y="238008"/>
            <a:ext cx="3863456" cy="6449396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07240" y="337782"/>
            <a:ext cx="3969225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C00000"/>
                </a:solidFill>
                <a:latin typeface="Arial Narrow" pitchFamily="34" charset="0"/>
              </a:rPr>
              <a:t>Partial pressure (tension)</a:t>
            </a:r>
            <a:r>
              <a:rPr lang="el-GR" sz="2000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Arial Narrow" pitchFamily="34" charset="0"/>
              </a:rPr>
              <a:t>O</a:t>
            </a:r>
            <a:r>
              <a:rPr lang="en-US" sz="2000" b="1" baseline="-25000" dirty="0">
                <a:solidFill>
                  <a:srgbClr val="C00000"/>
                </a:solidFill>
                <a:latin typeface="Arial Narrow" pitchFamily="34" charset="0"/>
              </a:rPr>
              <a:t>2 </a:t>
            </a:r>
            <a:r>
              <a:rPr lang="el-GR" sz="2000" b="1" dirty="0" smtClean="0">
                <a:solidFill>
                  <a:srgbClr val="C00000"/>
                </a:solidFill>
                <a:latin typeface="Arial Narrow" pitchFamily="34" charset="0"/>
              </a:rPr>
              <a:t>(</a:t>
            </a:r>
            <a:r>
              <a:rPr lang="en-US" sz="2000" b="1" dirty="0" smtClean="0">
                <a:solidFill>
                  <a:srgbClr val="C00000"/>
                </a:solidFill>
                <a:latin typeface="Arial Narrow" pitchFamily="34" charset="0"/>
              </a:rPr>
              <a:t>mmHg</a:t>
            </a:r>
            <a:r>
              <a:rPr lang="el-GR" sz="2000" b="1" dirty="0" smtClean="0">
                <a:solidFill>
                  <a:srgbClr val="C00000"/>
                </a:solidFill>
                <a:latin typeface="Arial Narrow" pitchFamily="34" charset="0"/>
              </a:rPr>
              <a:t>)</a:t>
            </a:r>
            <a:endParaRPr lang="en-US" sz="2000" b="1" dirty="0">
              <a:solidFill>
                <a:srgbClr val="C00000"/>
              </a:solidFill>
              <a:latin typeface="Arial Narrow" pitchFamily="34" charset="0"/>
            </a:endParaRPr>
          </a:p>
          <a:p>
            <a:pPr>
              <a:spcBef>
                <a:spcPct val="50000"/>
              </a:spcBef>
            </a:pPr>
            <a:endParaRPr lang="el-GR" sz="1600" b="1" dirty="0">
              <a:solidFill>
                <a:srgbClr val="C00000"/>
              </a:solidFill>
              <a:latin typeface="Arial Narrow" pitchFamily="34" charset="0"/>
            </a:endParaRPr>
          </a:p>
          <a:p>
            <a:r>
              <a:rPr lang="en-US" sz="2000" b="1" dirty="0" smtClean="0">
                <a:solidFill>
                  <a:srgbClr val="C00000"/>
                </a:solidFill>
                <a:latin typeface="Arial Narrow" pitchFamily="34" charset="0"/>
              </a:rPr>
              <a:t>inspired air</a:t>
            </a:r>
            <a:endParaRPr lang="el-GR" sz="2000" b="1" dirty="0">
              <a:solidFill>
                <a:srgbClr val="C00000"/>
              </a:solidFill>
              <a:latin typeface="Arial Narrow" pitchFamily="34" charset="0"/>
            </a:endParaRPr>
          </a:p>
          <a:p>
            <a:r>
              <a:rPr lang="el-GR" sz="2000" b="1" dirty="0">
                <a:solidFill>
                  <a:srgbClr val="C00000"/>
                </a:solidFill>
                <a:latin typeface="Arial Narrow" pitchFamily="34" charset="0"/>
              </a:rPr>
              <a:t>760 Χ 0,20 </a:t>
            </a:r>
            <a:r>
              <a:rPr lang="el-GR" sz="2000" b="1" dirty="0" smtClean="0">
                <a:solidFill>
                  <a:srgbClr val="C00000"/>
                </a:solidFill>
                <a:latin typeface="Arial Narrow" pitchFamily="34" charset="0"/>
              </a:rPr>
              <a:t>≈ 15</a:t>
            </a:r>
            <a:r>
              <a:rPr lang="en-US" sz="2000" b="1" dirty="0" smtClean="0">
                <a:solidFill>
                  <a:srgbClr val="C00000"/>
                </a:solidFill>
                <a:latin typeface="Arial Narrow" pitchFamily="34" charset="0"/>
              </a:rPr>
              <a:t>0 </a:t>
            </a:r>
            <a:r>
              <a:rPr lang="en-US" sz="2000" b="1" dirty="0">
                <a:solidFill>
                  <a:srgbClr val="C00000"/>
                </a:solidFill>
                <a:latin typeface="Arial Narrow" pitchFamily="34" charset="0"/>
              </a:rPr>
              <a:t>mmHg</a:t>
            </a:r>
          </a:p>
          <a:p>
            <a:endParaRPr lang="el-GR" sz="2000" b="1" dirty="0">
              <a:solidFill>
                <a:srgbClr val="C00000"/>
              </a:solidFill>
              <a:latin typeface="Arial Narrow" pitchFamily="34" charset="0"/>
            </a:endParaRPr>
          </a:p>
          <a:p>
            <a:r>
              <a:rPr lang="en-US" sz="2000" b="1" dirty="0" smtClean="0">
                <a:solidFill>
                  <a:srgbClr val="C00000"/>
                </a:solidFill>
                <a:latin typeface="Arial Narrow" pitchFamily="34" charset="0"/>
              </a:rPr>
              <a:t>alveolar air</a:t>
            </a:r>
            <a:r>
              <a:rPr lang="el-GR" sz="2000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Arial Narrow" pitchFamily="34" charset="0"/>
              </a:rPr>
              <a:t>= 102</a:t>
            </a:r>
            <a:r>
              <a:rPr lang="en-US" sz="1600" b="1" dirty="0">
                <a:solidFill>
                  <a:srgbClr val="C00000"/>
                </a:solidFill>
                <a:latin typeface="Arial Narrow" pitchFamily="34" charset="0"/>
              </a:rPr>
              <a:t>mmHg</a:t>
            </a:r>
            <a:endParaRPr lang="el-GR" sz="2000" b="1" dirty="0">
              <a:solidFill>
                <a:srgbClr val="C00000"/>
              </a:solidFill>
              <a:latin typeface="Arial Narrow" pitchFamily="34" charset="0"/>
            </a:endParaRPr>
          </a:p>
          <a:p>
            <a:r>
              <a:rPr lang="en-US" sz="2000" b="1" dirty="0">
                <a:solidFill>
                  <a:srgbClr val="C00000"/>
                </a:solidFill>
                <a:latin typeface="Arial Narrow" pitchFamily="34" charset="0"/>
              </a:rPr>
              <a:t>PAO</a:t>
            </a:r>
            <a:r>
              <a:rPr lang="en-US" sz="2000" b="1" baseline="-25000" dirty="0">
                <a:solidFill>
                  <a:srgbClr val="C00000"/>
                </a:solidFill>
                <a:latin typeface="Arial Narrow" pitchFamily="34" charset="0"/>
              </a:rPr>
              <a:t>2</a:t>
            </a:r>
            <a:r>
              <a:rPr lang="en-US" sz="2000" b="1" dirty="0">
                <a:solidFill>
                  <a:srgbClr val="C00000"/>
                </a:solidFill>
                <a:latin typeface="Arial Narrow" pitchFamily="34" charset="0"/>
              </a:rPr>
              <a:t> + PACO</a:t>
            </a:r>
            <a:r>
              <a:rPr lang="en-US" sz="2000" b="1" baseline="-25000" dirty="0">
                <a:solidFill>
                  <a:srgbClr val="C00000"/>
                </a:solidFill>
                <a:latin typeface="Arial Narrow" pitchFamily="34" charset="0"/>
              </a:rPr>
              <a:t>2</a:t>
            </a:r>
            <a:r>
              <a:rPr lang="en-US" sz="2000" b="1" dirty="0">
                <a:solidFill>
                  <a:srgbClr val="C00000"/>
                </a:solidFill>
                <a:latin typeface="Arial Narrow" pitchFamily="34" charset="0"/>
              </a:rPr>
              <a:t> + PAN</a:t>
            </a:r>
            <a:r>
              <a:rPr lang="en-US" sz="2000" b="1" baseline="-25000" dirty="0">
                <a:solidFill>
                  <a:srgbClr val="C00000"/>
                </a:solidFill>
                <a:latin typeface="Arial Narrow" pitchFamily="34" charset="0"/>
              </a:rPr>
              <a:t>2</a:t>
            </a:r>
            <a:r>
              <a:rPr lang="en-US" sz="2000" b="1" dirty="0">
                <a:solidFill>
                  <a:srgbClr val="C00000"/>
                </a:solidFill>
                <a:latin typeface="Arial Narrow" pitchFamily="34" charset="0"/>
              </a:rPr>
              <a:t> + PH</a:t>
            </a:r>
            <a:r>
              <a:rPr lang="en-US" sz="2000" b="1" baseline="-25000" dirty="0">
                <a:solidFill>
                  <a:srgbClr val="C00000"/>
                </a:solidFill>
                <a:latin typeface="Arial Narrow" pitchFamily="34" charset="0"/>
              </a:rPr>
              <a:t>2</a:t>
            </a:r>
            <a:r>
              <a:rPr lang="en-US" sz="2000" b="1" dirty="0">
                <a:solidFill>
                  <a:srgbClr val="C00000"/>
                </a:solidFill>
                <a:latin typeface="Arial Narrow" pitchFamily="34" charset="0"/>
              </a:rPr>
              <a:t>O</a:t>
            </a:r>
          </a:p>
          <a:p>
            <a:r>
              <a:rPr lang="en-US" sz="1600" b="1" dirty="0">
                <a:solidFill>
                  <a:srgbClr val="C00000"/>
                </a:solidFill>
                <a:latin typeface="Arial Narrow" pitchFamily="34" charset="0"/>
              </a:rPr>
              <a:t>PAO</a:t>
            </a:r>
            <a:r>
              <a:rPr lang="en-US" sz="1600" b="1" baseline="-25000" dirty="0">
                <a:solidFill>
                  <a:srgbClr val="C00000"/>
                </a:solidFill>
                <a:latin typeface="Arial Narrow" pitchFamily="34" charset="0"/>
              </a:rPr>
              <a:t>2</a:t>
            </a:r>
            <a:r>
              <a:rPr lang="en-US" sz="1600" b="1" dirty="0">
                <a:solidFill>
                  <a:srgbClr val="C00000"/>
                </a:solidFill>
                <a:latin typeface="Arial Narrow" pitchFamily="34" charset="0"/>
              </a:rPr>
              <a:t> =(</a:t>
            </a:r>
            <a:r>
              <a:rPr lang="el-GR" sz="1600" b="1" dirty="0">
                <a:solidFill>
                  <a:srgbClr val="C00000"/>
                </a:solidFill>
                <a:latin typeface="Arial Narrow" pitchFamily="34" charset="0"/>
              </a:rPr>
              <a:t>760 – 47</a:t>
            </a:r>
            <a:r>
              <a:rPr lang="en-US" sz="1600" b="1" dirty="0">
                <a:solidFill>
                  <a:srgbClr val="C00000"/>
                </a:solidFill>
                <a:latin typeface="Arial Narrow" pitchFamily="34" charset="0"/>
              </a:rPr>
              <a:t>)FiO</a:t>
            </a:r>
            <a:r>
              <a:rPr lang="en-US" sz="1600" b="1" baseline="-25000" dirty="0">
                <a:solidFill>
                  <a:srgbClr val="C00000"/>
                </a:solidFill>
                <a:latin typeface="Arial Narrow" pitchFamily="34" charset="0"/>
              </a:rPr>
              <a:t>2</a:t>
            </a:r>
            <a:r>
              <a:rPr lang="en-US" sz="1600" b="1" dirty="0">
                <a:solidFill>
                  <a:srgbClr val="C00000"/>
                </a:solidFill>
                <a:latin typeface="Arial Narrow" pitchFamily="34" charset="0"/>
              </a:rPr>
              <a:t> – PaCO</a:t>
            </a:r>
            <a:r>
              <a:rPr lang="en-US" sz="1600" b="1" baseline="-25000" dirty="0">
                <a:solidFill>
                  <a:srgbClr val="C00000"/>
                </a:solidFill>
                <a:latin typeface="Arial Narrow" pitchFamily="34" charset="0"/>
              </a:rPr>
              <a:t>2</a:t>
            </a:r>
            <a:r>
              <a:rPr lang="en-US" sz="1600" b="1" dirty="0">
                <a:solidFill>
                  <a:srgbClr val="C00000"/>
                </a:solidFill>
                <a:latin typeface="Arial Narrow" pitchFamily="34" charset="0"/>
              </a:rPr>
              <a:t> X k</a:t>
            </a:r>
          </a:p>
          <a:p>
            <a:endParaRPr lang="en-US" sz="1600" b="1" dirty="0">
              <a:solidFill>
                <a:srgbClr val="C00000"/>
              </a:solidFill>
              <a:latin typeface="Arial Narrow" pitchFamily="34" charset="0"/>
            </a:endParaRPr>
          </a:p>
          <a:p>
            <a:r>
              <a:rPr lang="en-US" sz="2000" b="1" dirty="0" smtClean="0">
                <a:solidFill>
                  <a:srgbClr val="C00000"/>
                </a:solidFill>
                <a:latin typeface="Arial Narrow" pitchFamily="34" charset="0"/>
              </a:rPr>
              <a:t>arterial blood</a:t>
            </a:r>
            <a:r>
              <a:rPr lang="el-GR" sz="2000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el-GR" sz="2000" b="1" dirty="0">
                <a:solidFill>
                  <a:srgbClr val="C00000"/>
                </a:solidFill>
                <a:latin typeface="Arial Narrow" pitchFamily="34" charset="0"/>
              </a:rPr>
              <a:t>= 96-98</a:t>
            </a:r>
            <a:r>
              <a:rPr lang="en-US" sz="2000" b="1" dirty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en-US" sz="1600" b="1" dirty="0">
                <a:solidFill>
                  <a:srgbClr val="C00000"/>
                </a:solidFill>
                <a:latin typeface="Arial Narrow" pitchFamily="34" charset="0"/>
              </a:rPr>
              <a:t>mmHg</a:t>
            </a:r>
            <a:endParaRPr lang="el-GR" sz="1600" b="1" dirty="0">
              <a:solidFill>
                <a:srgbClr val="C00000"/>
              </a:solidFill>
              <a:latin typeface="Arial Narrow" pitchFamily="34" charset="0"/>
            </a:endParaRPr>
          </a:p>
          <a:p>
            <a:r>
              <a:rPr lang="en-US" sz="1600" b="1" dirty="0" smtClean="0">
                <a:solidFill>
                  <a:srgbClr val="C00000"/>
                </a:solidFill>
                <a:latin typeface="Arial Narrow" pitchFamily="34" charset="0"/>
              </a:rPr>
              <a:t>P(A-a)O</a:t>
            </a:r>
            <a:r>
              <a:rPr lang="en-US" sz="1600" b="1" baseline="-25000" dirty="0" smtClean="0">
                <a:solidFill>
                  <a:srgbClr val="C00000"/>
                </a:solidFill>
                <a:latin typeface="Arial Narrow" pitchFamily="34" charset="0"/>
              </a:rPr>
              <a:t>2</a:t>
            </a:r>
            <a:r>
              <a:rPr lang="en-US" sz="1600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en-US" sz="1600" b="1" dirty="0">
                <a:solidFill>
                  <a:srgbClr val="C00000"/>
                </a:solidFill>
                <a:latin typeface="Arial Narrow" pitchFamily="34" charset="0"/>
              </a:rPr>
              <a:t>= 2,5 + 0,21 </a:t>
            </a:r>
            <a:r>
              <a:rPr lang="en-US" sz="1600" b="1" dirty="0" smtClean="0">
                <a:solidFill>
                  <a:srgbClr val="C00000"/>
                </a:solidFill>
                <a:latin typeface="Arial Narrow" pitchFamily="34" charset="0"/>
              </a:rPr>
              <a:t>Age</a:t>
            </a:r>
            <a:r>
              <a:rPr lang="el-GR" sz="1600" b="1" dirty="0" smtClean="0">
                <a:solidFill>
                  <a:srgbClr val="C00000"/>
                </a:solidFill>
                <a:latin typeface="Arial Narrow" pitchFamily="34" charset="0"/>
              </a:rPr>
              <a:t> (</a:t>
            </a:r>
            <a:r>
              <a:rPr lang="en-US" sz="1600" b="1" dirty="0" smtClean="0">
                <a:solidFill>
                  <a:srgbClr val="C00000"/>
                </a:solidFill>
                <a:latin typeface="Arial Narrow" pitchFamily="34" charset="0"/>
              </a:rPr>
              <a:t>yrs</a:t>
            </a:r>
            <a:r>
              <a:rPr lang="el-GR" sz="1600" b="1" dirty="0" smtClean="0">
                <a:solidFill>
                  <a:srgbClr val="C00000"/>
                </a:solidFill>
                <a:latin typeface="Arial Narrow" pitchFamily="34" charset="0"/>
              </a:rPr>
              <a:t>)</a:t>
            </a:r>
            <a:endParaRPr lang="el-GR" sz="1600" b="1" dirty="0">
              <a:solidFill>
                <a:srgbClr val="C00000"/>
              </a:solidFill>
              <a:latin typeface="Arial Narrow" pitchFamily="34" charset="0"/>
            </a:endParaRPr>
          </a:p>
          <a:p>
            <a:endParaRPr lang="el-GR" sz="2000" b="1" dirty="0">
              <a:solidFill>
                <a:srgbClr val="C00000"/>
              </a:solidFill>
              <a:latin typeface="Arial Narrow" pitchFamily="34" charset="0"/>
            </a:endParaRPr>
          </a:p>
          <a:p>
            <a:r>
              <a:rPr lang="en-US" sz="2000" b="1" dirty="0" smtClean="0">
                <a:solidFill>
                  <a:srgbClr val="C00000"/>
                </a:solidFill>
                <a:latin typeface="Arial Narrow" pitchFamily="34" charset="0"/>
              </a:rPr>
              <a:t>tissues</a:t>
            </a:r>
            <a:r>
              <a:rPr lang="el-GR" sz="2000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el-GR" sz="2000" b="1" dirty="0">
                <a:solidFill>
                  <a:srgbClr val="C00000"/>
                </a:solidFill>
                <a:latin typeface="Arial Narrow" pitchFamily="34" charset="0"/>
              </a:rPr>
              <a:t>= 15-40 </a:t>
            </a:r>
            <a:r>
              <a:rPr lang="en-US" sz="1600" b="1" dirty="0">
                <a:solidFill>
                  <a:srgbClr val="C00000"/>
                </a:solidFill>
                <a:latin typeface="Arial Narrow" pitchFamily="34" charset="0"/>
              </a:rPr>
              <a:t>mmHg</a:t>
            </a:r>
            <a:endParaRPr lang="el-GR" sz="2000" b="1" dirty="0">
              <a:solidFill>
                <a:srgbClr val="C00000"/>
              </a:solidFill>
              <a:latin typeface="Arial Narrow" pitchFamily="34" charset="0"/>
            </a:endParaRPr>
          </a:p>
          <a:p>
            <a:r>
              <a:rPr lang="en-US" sz="2000" b="1" dirty="0" smtClean="0">
                <a:solidFill>
                  <a:srgbClr val="C00000"/>
                </a:solidFill>
                <a:latin typeface="Arial Narrow" pitchFamily="34" charset="0"/>
              </a:rPr>
              <a:t>mitochondria</a:t>
            </a:r>
            <a:r>
              <a:rPr lang="el-GR" sz="2000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el-GR" sz="2000" b="1" dirty="0">
                <a:solidFill>
                  <a:srgbClr val="C00000"/>
                </a:solidFill>
                <a:latin typeface="Arial Narrow" pitchFamily="34" charset="0"/>
              </a:rPr>
              <a:t>= 1 </a:t>
            </a:r>
            <a:r>
              <a:rPr lang="en-US" sz="1600" b="1" dirty="0" smtClean="0">
                <a:solidFill>
                  <a:srgbClr val="C00000"/>
                </a:solidFill>
                <a:latin typeface="Arial Narrow" pitchFamily="34" charset="0"/>
              </a:rPr>
              <a:t>mmHg</a:t>
            </a:r>
          </a:p>
          <a:p>
            <a:endParaRPr lang="en-US" sz="1600" b="1" dirty="0">
              <a:solidFill>
                <a:srgbClr val="C00000"/>
              </a:solidFill>
              <a:latin typeface="Arial Narrow" pitchFamily="34" charset="0"/>
            </a:endParaRPr>
          </a:p>
          <a:p>
            <a:r>
              <a:rPr lang="en-US" sz="2000" b="1" dirty="0" smtClean="0">
                <a:solidFill>
                  <a:srgbClr val="C00000"/>
                </a:solidFill>
                <a:latin typeface="Arial Narrow" pitchFamily="34" charset="0"/>
              </a:rPr>
              <a:t>venous blood = </a:t>
            </a:r>
          </a:p>
          <a:p>
            <a:r>
              <a:rPr lang="en-US" sz="1600" b="1" dirty="0" smtClean="0">
                <a:solidFill>
                  <a:srgbClr val="C00000"/>
                </a:solidFill>
                <a:latin typeface="Arial Narrow" pitchFamily="34" charset="0"/>
              </a:rPr>
              <a:t>depends on tissue flow &amp; metabolism</a:t>
            </a:r>
          </a:p>
          <a:p>
            <a:endParaRPr lang="en-US" sz="1600" b="1" dirty="0">
              <a:solidFill>
                <a:srgbClr val="C00000"/>
              </a:solidFill>
              <a:latin typeface="Arial Narrow" pitchFamily="34" charset="0"/>
            </a:endParaRPr>
          </a:p>
          <a:p>
            <a:r>
              <a:rPr lang="en-US" sz="2000" b="1" dirty="0" smtClean="0">
                <a:solidFill>
                  <a:srgbClr val="C00000"/>
                </a:solidFill>
                <a:latin typeface="Arial Narrow" pitchFamily="34" charset="0"/>
              </a:rPr>
              <a:t>mixed venous =  55-65 </a:t>
            </a:r>
            <a:r>
              <a:rPr lang="en-US" sz="1600" b="1" dirty="0" smtClean="0">
                <a:solidFill>
                  <a:srgbClr val="C00000"/>
                </a:solidFill>
                <a:latin typeface="Arial Narrow" pitchFamily="34" charset="0"/>
              </a:rPr>
              <a:t>mmHg</a:t>
            </a:r>
          </a:p>
        </p:txBody>
      </p:sp>
      <p:sp>
        <p:nvSpPr>
          <p:cNvPr id="6" name="5 - Ορθογώνιο"/>
          <p:cNvSpPr/>
          <p:nvPr/>
        </p:nvSpPr>
        <p:spPr bwMode="auto">
          <a:xfrm>
            <a:off x="454925" y="1009934"/>
            <a:ext cx="3696269" cy="7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6 - Ορθογώνιο"/>
          <p:cNvSpPr/>
          <p:nvPr/>
        </p:nvSpPr>
        <p:spPr bwMode="auto">
          <a:xfrm>
            <a:off x="620973" y="1885665"/>
            <a:ext cx="3696269" cy="99401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7 - Ορθογώνιο"/>
          <p:cNvSpPr/>
          <p:nvPr/>
        </p:nvSpPr>
        <p:spPr bwMode="auto">
          <a:xfrm>
            <a:off x="868907" y="3020705"/>
            <a:ext cx="3696269" cy="62324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8 - Ορθογώνιο"/>
          <p:cNvSpPr/>
          <p:nvPr/>
        </p:nvSpPr>
        <p:spPr bwMode="auto">
          <a:xfrm>
            <a:off x="925773" y="3910085"/>
            <a:ext cx="3696269" cy="62324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9 - Ορθογώνιο"/>
          <p:cNvSpPr/>
          <p:nvPr/>
        </p:nvSpPr>
        <p:spPr bwMode="auto">
          <a:xfrm>
            <a:off x="857534" y="4756245"/>
            <a:ext cx="3696269" cy="62324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10 - Ορθογώνιο"/>
          <p:cNvSpPr/>
          <p:nvPr/>
        </p:nvSpPr>
        <p:spPr bwMode="auto">
          <a:xfrm>
            <a:off x="898477" y="5547815"/>
            <a:ext cx="3696269" cy="62324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7055892" y="300251"/>
            <a:ext cx="1050878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=150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7290179" y="1421642"/>
            <a:ext cx="1050878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=100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7265157" y="2420203"/>
            <a:ext cx="1050878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=98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7826990" y="3214049"/>
            <a:ext cx="1050878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=98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7799694" y="4333164"/>
            <a:ext cx="1050878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=98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7" name="16 - TextBox"/>
          <p:cNvSpPr txBox="1"/>
          <p:nvPr/>
        </p:nvSpPr>
        <p:spPr>
          <a:xfrm>
            <a:off x="7501718" y="5140657"/>
            <a:ext cx="1050878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=30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8" name="17 - TextBox"/>
          <p:cNvSpPr txBox="1"/>
          <p:nvPr/>
        </p:nvSpPr>
        <p:spPr>
          <a:xfrm>
            <a:off x="6302989" y="6057332"/>
            <a:ext cx="1050878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=1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9" name="18 - TextBox"/>
          <p:cNvSpPr txBox="1"/>
          <p:nvPr/>
        </p:nvSpPr>
        <p:spPr>
          <a:xfrm>
            <a:off x="4965509" y="1744639"/>
            <a:ext cx="1050878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=40</a:t>
            </a:r>
            <a:endParaRPr lang="el-G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07240" y="337782"/>
            <a:ext cx="3969225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0099"/>
                </a:solidFill>
                <a:latin typeface="Arial Narrow" pitchFamily="34" charset="0"/>
              </a:rPr>
              <a:t>Partial pressure (tension)</a:t>
            </a:r>
            <a:r>
              <a:rPr lang="el-GR" sz="2000" b="1" dirty="0" smtClean="0">
                <a:solidFill>
                  <a:srgbClr val="000099"/>
                </a:solidFill>
                <a:latin typeface="Arial Narrow" pitchFamily="34" charset="0"/>
              </a:rPr>
              <a:t> </a:t>
            </a:r>
            <a:r>
              <a:rPr lang="en-US" sz="2000" b="1" dirty="0" smtClean="0">
                <a:solidFill>
                  <a:srgbClr val="000099"/>
                </a:solidFill>
                <a:latin typeface="Arial Narrow" pitchFamily="34" charset="0"/>
              </a:rPr>
              <a:t>CO</a:t>
            </a:r>
            <a:r>
              <a:rPr lang="en-US" sz="2000" b="1" baseline="-25000" dirty="0" smtClean="0">
                <a:solidFill>
                  <a:srgbClr val="000099"/>
                </a:solidFill>
                <a:latin typeface="Arial Narrow" pitchFamily="34" charset="0"/>
              </a:rPr>
              <a:t>2 </a:t>
            </a:r>
            <a:r>
              <a:rPr lang="el-GR" sz="2000" b="1" dirty="0" smtClean="0">
                <a:solidFill>
                  <a:srgbClr val="000099"/>
                </a:solidFill>
                <a:latin typeface="Arial Narrow" pitchFamily="34" charset="0"/>
              </a:rPr>
              <a:t>(</a:t>
            </a:r>
            <a:r>
              <a:rPr lang="en-US" sz="2000" b="1" dirty="0" smtClean="0">
                <a:solidFill>
                  <a:srgbClr val="000099"/>
                </a:solidFill>
                <a:latin typeface="Arial Narrow" pitchFamily="34" charset="0"/>
              </a:rPr>
              <a:t>mmHg</a:t>
            </a:r>
            <a:r>
              <a:rPr lang="el-GR" sz="2000" b="1" dirty="0" smtClean="0">
                <a:solidFill>
                  <a:srgbClr val="000099"/>
                </a:solidFill>
                <a:latin typeface="Arial Narrow" pitchFamily="34" charset="0"/>
              </a:rPr>
              <a:t>)</a:t>
            </a:r>
            <a:endParaRPr lang="en-US" sz="2000" b="1" dirty="0">
              <a:solidFill>
                <a:srgbClr val="000099"/>
              </a:solidFill>
              <a:latin typeface="Arial Narrow" pitchFamily="34" charset="0"/>
            </a:endParaRPr>
          </a:p>
          <a:p>
            <a:pPr>
              <a:spcBef>
                <a:spcPct val="50000"/>
              </a:spcBef>
            </a:pPr>
            <a:endParaRPr lang="el-GR" sz="1600" b="1" dirty="0">
              <a:solidFill>
                <a:srgbClr val="000099"/>
              </a:solidFill>
              <a:latin typeface="Arial Narrow" pitchFamily="34" charset="0"/>
            </a:endParaRPr>
          </a:p>
          <a:p>
            <a:r>
              <a:rPr lang="en-US" sz="2000" b="1" dirty="0" smtClean="0">
                <a:solidFill>
                  <a:srgbClr val="000099"/>
                </a:solidFill>
                <a:latin typeface="Arial Narrow" pitchFamily="34" charset="0"/>
              </a:rPr>
              <a:t>inspired air</a:t>
            </a:r>
            <a:endParaRPr lang="el-GR" sz="2000" b="1" dirty="0">
              <a:solidFill>
                <a:srgbClr val="000099"/>
              </a:solidFill>
              <a:latin typeface="Arial Narrow" pitchFamily="34" charset="0"/>
            </a:endParaRPr>
          </a:p>
          <a:p>
            <a:r>
              <a:rPr lang="en-US" sz="2000" b="1" dirty="0" smtClean="0">
                <a:solidFill>
                  <a:srgbClr val="000099"/>
                </a:solidFill>
                <a:latin typeface="Arial Narrow" pitchFamily="34" charset="0"/>
              </a:rPr>
              <a:t>0 </a:t>
            </a:r>
            <a:r>
              <a:rPr lang="en-US" sz="2000" b="1" dirty="0">
                <a:solidFill>
                  <a:srgbClr val="000099"/>
                </a:solidFill>
                <a:latin typeface="Arial Narrow" pitchFamily="34" charset="0"/>
              </a:rPr>
              <a:t>mmHg</a:t>
            </a:r>
          </a:p>
          <a:p>
            <a:endParaRPr lang="el-GR" sz="2000" b="1" dirty="0">
              <a:solidFill>
                <a:srgbClr val="000099"/>
              </a:solidFill>
              <a:latin typeface="Arial Narrow" pitchFamily="34" charset="0"/>
            </a:endParaRPr>
          </a:p>
          <a:p>
            <a:r>
              <a:rPr lang="en-US" sz="2000" b="1" dirty="0" smtClean="0">
                <a:solidFill>
                  <a:srgbClr val="000099"/>
                </a:solidFill>
                <a:latin typeface="Arial Narrow" pitchFamily="34" charset="0"/>
              </a:rPr>
              <a:t>alveolar air</a:t>
            </a:r>
            <a:r>
              <a:rPr lang="el-GR" sz="2000" b="1" dirty="0" smtClean="0">
                <a:solidFill>
                  <a:srgbClr val="000099"/>
                </a:solidFill>
                <a:latin typeface="Arial Narrow" pitchFamily="34" charset="0"/>
              </a:rPr>
              <a:t> </a:t>
            </a:r>
            <a:r>
              <a:rPr lang="en-US" sz="2000" b="1" dirty="0">
                <a:solidFill>
                  <a:srgbClr val="000099"/>
                </a:solidFill>
                <a:latin typeface="Arial Narrow" pitchFamily="34" charset="0"/>
              </a:rPr>
              <a:t>= </a:t>
            </a:r>
            <a:r>
              <a:rPr lang="en-US" sz="2000" b="1" dirty="0" smtClean="0">
                <a:solidFill>
                  <a:srgbClr val="000099"/>
                </a:solidFill>
                <a:latin typeface="Arial Narrow" pitchFamily="34" charset="0"/>
              </a:rPr>
              <a:t>40 </a:t>
            </a:r>
            <a:r>
              <a:rPr lang="en-US" sz="1600" b="1" dirty="0" smtClean="0">
                <a:solidFill>
                  <a:srgbClr val="000099"/>
                </a:solidFill>
                <a:latin typeface="Arial Narrow" pitchFamily="34" charset="0"/>
              </a:rPr>
              <a:t>mmHg</a:t>
            </a:r>
            <a:endParaRPr lang="el-GR" sz="2000" b="1" dirty="0">
              <a:solidFill>
                <a:srgbClr val="000099"/>
              </a:solidFill>
              <a:latin typeface="Arial Narrow" pitchFamily="34" charset="0"/>
            </a:endParaRPr>
          </a:p>
          <a:p>
            <a:r>
              <a:rPr lang="en-US" sz="2000" b="1" dirty="0">
                <a:solidFill>
                  <a:srgbClr val="000099"/>
                </a:solidFill>
                <a:latin typeface="Arial Narrow" pitchFamily="34" charset="0"/>
              </a:rPr>
              <a:t>PAO</a:t>
            </a:r>
            <a:r>
              <a:rPr lang="en-US" sz="2000" b="1" baseline="-25000" dirty="0">
                <a:solidFill>
                  <a:srgbClr val="000099"/>
                </a:solidFill>
                <a:latin typeface="Arial Narrow" pitchFamily="34" charset="0"/>
              </a:rPr>
              <a:t>2</a:t>
            </a:r>
            <a:r>
              <a:rPr lang="en-US" sz="2000" b="1" dirty="0">
                <a:solidFill>
                  <a:srgbClr val="000099"/>
                </a:solidFill>
                <a:latin typeface="Arial Narrow" pitchFamily="34" charset="0"/>
              </a:rPr>
              <a:t> + PACO</a:t>
            </a:r>
            <a:r>
              <a:rPr lang="en-US" sz="2000" b="1" baseline="-25000" dirty="0">
                <a:solidFill>
                  <a:srgbClr val="000099"/>
                </a:solidFill>
                <a:latin typeface="Arial Narrow" pitchFamily="34" charset="0"/>
              </a:rPr>
              <a:t>2</a:t>
            </a:r>
            <a:r>
              <a:rPr lang="en-US" sz="2000" b="1" dirty="0">
                <a:solidFill>
                  <a:srgbClr val="000099"/>
                </a:solidFill>
                <a:latin typeface="Arial Narrow" pitchFamily="34" charset="0"/>
              </a:rPr>
              <a:t> + PAN</a:t>
            </a:r>
            <a:r>
              <a:rPr lang="en-US" sz="2000" b="1" baseline="-25000" dirty="0">
                <a:solidFill>
                  <a:srgbClr val="000099"/>
                </a:solidFill>
                <a:latin typeface="Arial Narrow" pitchFamily="34" charset="0"/>
              </a:rPr>
              <a:t>2</a:t>
            </a:r>
            <a:r>
              <a:rPr lang="en-US" sz="2000" b="1" dirty="0">
                <a:solidFill>
                  <a:srgbClr val="000099"/>
                </a:solidFill>
                <a:latin typeface="Arial Narrow" pitchFamily="34" charset="0"/>
              </a:rPr>
              <a:t> + PH</a:t>
            </a:r>
            <a:r>
              <a:rPr lang="en-US" sz="2000" b="1" baseline="-25000" dirty="0">
                <a:solidFill>
                  <a:srgbClr val="000099"/>
                </a:solidFill>
                <a:latin typeface="Arial Narrow" pitchFamily="34" charset="0"/>
              </a:rPr>
              <a:t>2</a:t>
            </a:r>
            <a:r>
              <a:rPr lang="en-US" sz="2000" b="1" dirty="0">
                <a:solidFill>
                  <a:srgbClr val="000099"/>
                </a:solidFill>
                <a:latin typeface="Arial Narrow" pitchFamily="34" charset="0"/>
              </a:rPr>
              <a:t>O</a:t>
            </a:r>
          </a:p>
          <a:p>
            <a:r>
              <a:rPr lang="en-US" sz="1600" b="1" dirty="0">
                <a:solidFill>
                  <a:srgbClr val="000099"/>
                </a:solidFill>
                <a:latin typeface="Arial Narrow" pitchFamily="34" charset="0"/>
              </a:rPr>
              <a:t>PAO</a:t>
            </a:r>
            <a:r>
              <a:rPr lang="en-US" sz="1600" b="1" baseline="-25000" dirty="0">
                <a:solidFill>
                  <a:srgbClr val="000099"/>
                </a:solidFill>
                <a:latin typeface="Arial Narrow" pitchFamily="34" charset="0"/>
              </a:rPr>
              <a:t>2</a:t>
            </a:r>
            <a:r>
              <a:rPr lang="en-US" sz="1600" b="1" dirty="0">
                <a:solidFill>
                  <a:srgbClr val="000099"/>
                </a:solidFill>
                <a:latin typeface="Arial Narrow" pitchFamily="34" charset="0"/>
              </a:rPr>
              <a:t> =(</a:t>
            </a:r>
            <a:r>
              <a:rPr lang="el-GR" sz="1600" b="1" dirty="0">
                <a:solidFill>
                  <a:srgbClr val="000099"/>
                </a:solidFill>
                <a:latin typeface="Arial Narrow" pitchFamily="34" charset="0"/>
              </a:rPr>
              <a:t>760 – 47</a:t>
            </a:r>
            <a:r>
              <a:rPr lang="en-US" sz="1600" b="1" dirty="0">
                <a:solidFill>
                  <a:srgbClr val="000099"/>
                </a:solidFill>
                <a:latin typeface="Arial Narrow" pitchFamily="34" charset="0"/>
              </a:rPr>
              <a:t>)FiO</a:t>
            </a:r>
            <a:r>
              <a:rPr lang="en-US" sz="1600" b="1" baseline="-25000" dirty="0">
                <a:solidFill>
                  <a:srgbClr val="000099"/>
                </a:solidFill>
                <a:latin typeface="Arial Narrow" pitchFamily="34" charset="0"/>
              </a:rPr>
              <a:t>2</a:t>
            </a:r>
            <a:r>
              <a:rPr lang="en-US" sz="1600" b="1" dirty="0">
                <a:solidFill>
                  <a:srgbClr val="000099"/>
                </a:solidFill>
                <a:latin typeface="Arial Narrow" pitchFamily="34" charset="0"/>
              </a:rPr>
              <a:t> – PaCO</a:t>
            </a:r>
            <a:r>
              <a:rPr lang="en-US" sz="1600" b="1" baseline="-25000" dirty="0">
                <a:solidFill>
                  <a:srgbClr val="000099"/>
                </a:solidFill>
                <a:latin typeface="Arial Narrow" pitchFamily="34" charset="0"/>
              </a:rPr>
              <a:t>2</a:t>
            </a:r>
            <a:r>
              <a:rPr lang="en-US" sz="1600" b="1" dirty="0">
                <a:solidFill>
                  <a:srgbClr val="000099"/>
                </a:solidFill>
                <a:latin typeface="Arial Narrow" pitchFamily="34" charset="0"/>
              </a:rPr>
              <a:t> X k</a:t>
            </a:r>
          </a:p>
          <a:p>
            <a:endParaRPr lang="en-US" sz="1600" b="1" dirty="0">
              <a:solidFill>
                <a:srgbClr val="000099"/>
              </a:solidFill>
              <a:latin typeface="Arial Narrow" pitchFamily="34" charset="0"/>
            </a:endParaRPr>
          </a:p>
          <a:p>
            <a:r>
              <a:rPr lang="en-US" sz="2000" b="1" dirty="0" smtClean="0">
                <a:solidFill>
                  <a:srgbClr val="000099"/>
                </a:solidFill>
                <a:latin typeface="Arial Narrow" pitchFamily="34" charset="0"/>
              </a:rPr>
              <a:t>arterial blood</a:t>
            </a:r>
            <a:r>
              <a:rPr lang="el-GR" sz="2000" b="1" dirty="0" smtClean="0">
                <a:solidFill>
                  <a:srgbClr val="000099"/>
                </a:solidFill>
                <a:latin typeface="Arial Narrow" pitchFamily="34" charset="0"/>
              </a:rPr>
              <a:t> </a:t>
            </a:r>
            <a:r>
              <a:rPr lang="el-GR" sz="2000" b="1" dirty="0">
                <a:solidFill>
                  <a:srgbClr val="000099"/>
                </a:solidFill>
                <a:latin typeface="Arial Narrow" pitchFamily="34" charset="0"/>
              </a:rPr>
              <a:t>= </a:t>
            </a:r>
            <a:r>
              <a:rPr lang="en-US" sz="2000" b="1" dirty="0" smtClean="0">
                <a:solidFill>
                  <a:srgbClr val="000099"/>
                </a:solidFill>
                <a:latin typeface="Arial Narrow" pitchFamily="34" charset="0"/>
              </a:rPr>
              <a:t>40 </a:t>
            </a:r>
            <a:r>
              <a:rPr lang="en-US" sz="1600" b="1" dirty="0">
                <a:solidFill>
                  <a:srgbClr val="000099"/>
                </a:solidFill>
                <a:latin typeface="Arial Narrow" pitchFamily="34" charset="0"/>
              </a:rPr>
              <a:t>mmHg</a:t>
            </a:r>
            <a:endParaRPr lang="el-GR" sz="1600" b="1" dirty="0">
              <a:solidFill>
                <a:srgbClr val="000099"/>
              </a:solidFill>
              <a:latin typeface="Arial Narrow" pitchFamily="34" charset="0"/>
            </a:endParaRPr>
          </a:p>
          <a:p>
            <a:r>
              <a:rPr lang="en-US" sz="1600" b="1" dirty="0" smtClean="0">
                <a:solidFill>
                  <a:srgbClr val="000099"/>
                </a:solidFill>
                <a:latin typeface="Arial Narrow" pitchFamily="34" charset="0"/>
              </a:rPr>
              <a:t>P(A-a)O</a:t>
            </a:r>
            <a:r>
              <a:rPr lang="en-US" sz="1600" b="1" baseline="-25000" dirty="0" smtClean="0">
                <a:solidFill>
                  <a:srgbClr val="000099"/>
                </a:solidFill>
                <a:latin typeface="Arial Narrow" pitchFamily="34" charset="0"/>
              </a:rPr>
              <a:t>2</a:t>
            </a:r>
            <a:r>
              <a:rPr lang="en-US" sz="1600" b="1" dirty="0" smtClean="0">
                <a:solidFill>
                  <a:srgbClr val="000099"/>
                </a:solidFill>
                <a:latin typeface="Arial Narrow" pitchFamily="34" charset="0"/>
              </a:rPr>
              <a:t> </a:t>
            </a:r>
            <a:r>
              <a:rPr lang="en-US" sz="1600" b="1" dirty="0">
                <a:solidFill>
                  <a:srgbClr val="000099"/>
                </a:solidFill>
                <a:latin typeface="Arial Narrow" pitchFamily="34" charset="0"/>
              </a:rPr>
              <a:t>= 2,5 + 0,21 </a:t>
            </a:r>
            <a:r>
              <a:rPr lang="en-US" sz="1600" b="1" dirty="0" smtClean="0">
                <a:solidFill>
                  <a:srgbClr val="000099"/>
                </a:solidFill>
                <a:latin typeface="Arial Narrow" pitchFamily="34" charset="0"/>
              </a:rPr>
              <a:t>Age</a:t>
            </a:r>
            <a:r>
              <a:rPr lang="el-GR" sz="1600" b="1" dirty="0" smtClean="0">
                <a:solidFill>
                  <a:srgbClr val="000099"/>
                </a:solidFill>
                <a:latin typeface="Arial Narrow" pitchFamily="34" charset="0"/>
              </a:rPr>
              <a:t> (</a:t>
            </a:r>
            <a:r>
              <a:rPr lang="en-US" sz="1600" b="1" dirty="0" smtClean="0">
                <a:solidFill>
                  <a:srgbClr val="000099"/>
                </a:solidFill>
                <a:latin typeface="Arial Narrow" pitchFamily="34" charset="0"/>
              </a:rPr>
              <a:t>yrs</a:t>
            </a:r>
            <a:r>
              <a:rPr lang="el-GR" sz="1600" b="1" dirty="0" smtClean="0">
                <a:solidFill>
                  <a:srgbClr val="000099"/>
                </a:solidFill>
                <a:latin typeface="Arial Narrow" pitchFamily="34" charset="0"/>
              </a:rPr>
              <a:t>)</a:t>
            </a:r>
            <a:endParaRPr lang="el-GR" sz="1600" b="1" dirty="0">
              <a:solidFill>
                <a:srgbClr val="000099"/>
              </a:solidFill>
              <a:latin typeface="Arial Narrow" pitchFamily="34" charset="0"/>
            </a:endParaRPr>
          </a:p>
          <a:p>
            <a:endParaRPr lang="el-GR" sz="2000" b="1" dirty="0">
              <a:solidFill>
                <a:srgbClr val="000099"/>
              </a:solidFill>
              <a:latin typeface="Arial Narrow" pitchFamily="34" charset="0"/>
            </a:endParaRPr>
          </a:p>
          <a:p>
            <a:r>
              <a:rPr lang="en-US" sz="2000" b="1" dirty="0" smtClean="0">
                <a:solidFill>
                  <a:srgbClr val="000099"/>
                </a:solidFill>
                <a:latin typeface="Arial Narrow" pitchFamily="34" charset="0"/>
              </a:rPr>
              <a:t>tissues</a:t>
            </a:r>
            <a:r>
              <a:rPr lang="el-GR" sz="2000" b="1" dirty="0" smtClean="0">
                <a:solidFill>
                  <a:srgbClr val="000099"/>
                </a:solidFill>
                <a:latin typeface="Arial Narrow" pitchFamily="34" charset="0"/>
              </a:rPr>
              <a:t> </a:t>
            </a:r>
            <a:r>
              <a:rPr lang="el-GR" sz="2000" b="1" dirty="0">
                <a:solidFill>
                  <a:srgbClr val="000099"/>
                </a:solidFill>
                <a:latin typeface="Arial Narrow" pitchFamily="34" charset="0"/>
              </a:rPr>
              <a:t>= 15-40 </a:t>
            </a:r>
            <a:r>
              <a:rPr lang="en-US" sz="1600" b="1" dirty="0">
                <a:solidFill>
                  <a:srgbClr val="000099"/>
                </a:solidFill>
                <a:latin typeface="Arial Narrow" pitchFamily="34" charset="0"/>
              </a:rPr>
              <a:t>mmHg</a:t>
            </a:r>
            <a:endParaRPr lang="el-GR" sz="2000" b="1" dirty="0">
              <a:solidFill>
                <a:srgbClr val="000099"/>
              </a:solidFill>
              <a:latin typeface="Arial Narrow" pitchFamily="34" charset="0"/>
            </a:endParaRPr>
          </a:p>
          <a:p>
            <a:r>
              <a:rPr lang="en-US" sz="2000" b="1" dirty="0" smtClean="0">
                <a:solidFill>
                  <a:srgbClr val="000099"/>
                </a:solidFill>
                <a:latin typeface="Arial Narrow" pitchFamily="34" charset="0"/>
              </a:rPr>
              <a:t>mitochondria</a:t>
            </a:r>
            <a:r>
              <a:rPr lang="el-GR" sz="2000" b="1" dirty="0" smtClean="0">
                <a:solidFill>
                  <a:srgbClr val="000099"/>
                </a:solidFill>
                <a:latin typeface="Arial Narrow" pitchFamily="34" charset="0"/>
              </a:rPr>
              <a:t> </a:t>
            </a:r>
            <a:r>
              <a:rPr lang="el-GR" sz="2000" b="1" dirty="0">
                <a:solidFill>
                  <a:srgbClr val="000099"/>
                </a:solidFill>
                <a:latin typeface="Arial Narrow" pitchFamily="34" charset="0"/>
              </a:rPr>
              <a:t>= 1 </a:t>
            </a:r>
            <a:r>
              <a:rPr lang="en-US" sz="1600" b="1" dirty="0" smtClean="0">
                <a:solidFill>
                  <a:srgbClr val="000099"/>
                </a:solidFill>
                <a:latin typeface="Arial Narrow" pitchFamily="34" charset="0"/>
              </a:rPr>
              <a:t>mmHg</a:t>
            </a:r>
          </a:p>
          <a:p>
            <a:endParaRPr lang="en-US" sz="1600" b="1" dirty="0">
              <a:solidFill>
                <a:srgbClr val="000099"/>
              </a:solidFill>
              <a:latin typeface="Arial Narrow" pitchFamily="34" charset="0"/>
            </a:endParaRPr>
          </a:p>
          <a:p>
            <a:r>
              <a:rPr lang="en-US" sz="2000" b="1" dirty="0" smtClean="0">
                <a:solidFill>
                  <a:srgbClr val="000099"/>
                </a:solidFill>
                <a:latin typeface="Arial Narrow" pitchFamily="34" charset="0"/>
              </a:rPr>
              <a:t>venous blood = </a:t>
            </a:r>
          </a:p>
          <a:p>
            <a:r>
              <a:rPr lang="en-US" sz="1600" b="1" dirty="0" smtClean="0">
                <a:solidFill>
                  <a:srgbClr val="000099"/>
                </a:solidFill>
                <a:latin typeface="Arial Narrow" pitchFamily="34" charset="0"/>
              </a:rPr>
              <a:t>depends on tissue flow &amp; metabolism</a:t>
            </a:r>
          </a:p>
          <a:p>
            <a:endParaRPr lang="en-US" sz="1600" b="1" dirty="0">
              <a:solidFill>
                <a:srgbClr val="000099"/>
              </a:solidFill>
              <a:latin typeface="Arial Narrow" pitchFamily="34" charset="0"/>
            </a:endParaRPr>
          </a:p>
          <a:p>
            <a:r>
              <a:rPr lang="en-US" sz="2000" b="1" dirty="0" smtClean="0">
                <a:solidFill>
                  <a:srgbClr val="000099"/>
                </a:solidFill>
                <a:latin typeface="Arial Narrow" pitchFamily="34" charset="0"/>
              </a:rPr>
              <a:t>mixed venous =  46 </a:t>
            </a:r>
            <a:r>
              <a:rPr lang="en-US" sz="1600" b="1" dirty="0" smtClean="0">
                <a:solidFill>
                  <a:srgbClr val="000099"/>
                </a:solidFill>
                <a:latin typeface="Arial Narrow" pitchFamily="34" charset="0"/>
              </a:rPr>
              <a:t>mmHg</a:t>
            </a:r>
          </a:p>
        </p:txBody>
      </p:sp>
      <p:pic>
        <p:nvPicPr>
          <p:cNvPr id="4" name="3 - Εικόνα" descr="resp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953" y="238008"/>
            <a:ext cx="3863456" cy="6449396"/>
          </a:xfrm>
          <a:prstGeom prst="rect">
            <a:avLst/>
          </a:prstGeom>
        </p:spPr>
      </p:pic>
      <p:sp>
        <p:nvSpPr>
          <p:cNvPr id="7" name="6 - Ορθογώνιο"/>
          <p:cNvSpPr/>
          <p:nvPr/>
        </p:nvSpPr>
        <p:spPr bwMode="auto">
          <a:xfrm>
            <a:off x="620973" y="2306472"/>
            <a:ext cx="3696269" cy="5732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7 - Ορθογώνιο"/>
          <p:cNvSpPr/>
          <p:nvPr/>
        </p:nvSpPr>
        <p:spPr bwMode="auto">
          <a:xfrm>
            <a:off x="868907" y="3384645"/>
            <a:ext cx="3696269" cy="2593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8 - Ορθογώνιο"/>
          <p:cNvSpPr/>
          <p:nvPr/>
        </p:nvSpPr>
        <p:spPr bwMode="auto">
          <a:xfrm>
            <a:off x="925773" y="3910085"/>
            <a:ext cx="3696269" cy="62324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9 - Ορθογώνιο"/>
          <p:cNvSpPr/>
          <p:nvPr/>
        </p:nvSpPr>
        <p:spPr bwMode="auto">
          <a:xfrm>
            <a:off x="857534" y="4756245"/>
            <a:ext cx="3696269" cy="62324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10 - Ορθογώνιο"/>
          <p:cNvSpPr/>
          <p:nvPr/>
        </p:nvSpPr>
        <p:spPr bwMode="auto">
          <a:xfrm>
            <a:off x="898477" y="5547815"/>
            <a:ext cx="3696269" cy="62324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7055892" y="300251"/>
            <a:ext cx="1050878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=150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7290179" y="1421642"/>
            <a:ext cx="1050878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=100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7826990" y="3214049"/>
            <a:ext cx="1050878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=98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7799694" y="4333164"/>
            <a:ext cx="1050878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=98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7" name="16 - TextBox"/>
          <p:cNvSpPr txBox="1"/>
          <p:nvPr/>
        </p:nvSpPr>
        <p:spPr>
          <a:xfrm>
            <a:off x="7501718" y="5140657"/>
            <a:ext cx="1050878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=30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9" name="18 - TextBox"/>
          <p:cNvSpPr txBox="1"/>
          <p:nvPr/>
        </p:nvSpPr>
        <p:spPr>
          <a:xfrm>
            <a:off x="4965509" y="1744639"/>
            <a:ext cx="1050878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=40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20" name="19 - Ορθογώνιο"/>
          <p:cNvSpPr/>
          <p:nvPr/>
        </p:nvSpPr>
        <p:spPr bwMode="auto">
          <a:xfrm>
            <a:off x="607325" y="1951630"/>
            <a:ext cx="3696269" cy="34346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20 - Ορθογώνιο"/>
          <p:cNvSpPr/>
          <p:nvPr/>
        </p:nvSpPr>
        <p:spPr bwMode="auto">
          <a:xfrm>
            <a:off x="636895" y="3086669"/>
            <a:ext cx="3696269" cy="34346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21 - TextBox"/>
          <p:cNvSpPr txBox="1"/>
          <p:nvPr/>
        </p:nvSpPr>
        <p:spPr>
          <a:xfrm>
            <a:off x="7058166" y="725606"/>
            <a:ext cx="1050878" cy="369332"/>
          </a:xfrm>
          <a:prstGeom prst="rect">
            <a:avLst/>
          </a:prstGeom>
          <a:solidFill>
            <a:srgbClr val="FFFF66"/>
          </a:solidFill>
          <a:ln w="28575"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</a:rPr>
              <a:t>CO</a:t>
            </a:r>
            <a:r>
              <a:rPr lang="en-US" b="1" baseline="-25000" dirty="0" smtClean="0">
                <a:solidFill>
                  <a:srgbClr val="000099"/>
                </a:solidFill>
              </a:rPr>
              <a:t>2</a:t>
            </a:r>
            <a:r>
              <a:rPr lang="en-US" b="1" dirty="0" smtClean="0">
                <a:solidFill>
                  <a:srgbClr val="000099"/>
                </a:solidFill>
              </a:rPr>
              <a:t>=0</a:t>
            </a:r>
            <a:endParaRPr lang="el-GR" b="1" dirty="0">
              <a:solidFill>
                <a:srgbClr val="000099"/>
              </a:solidFill>
            </a:endParaRPr>
          </a:p>
        </p:txBody>
      </p:sp>
      <p:sp>
        <p:nvSpPr>
          <p:cNvPr id="23" name="22 - TextBox"/>
          <p:cNvSpPr txBox="1"/>
          <p:nvPr/>
        </p:nvSpPr>
        <p:spPr>
          <a:xfrm>
            <a:off x="7306100" y="1833349"/>
            <a:ext cx="1050878" cy="369332"/>
          </a:xfrm>
          <a:prstGeom prst="rect">
            <a:avLst/>
          </a:prstGeom>
          <a:solidFill>
            <a:srgbClr val="FFFF66"/>
          </a:solidFill>
          <a:ln w="28575"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</a:rPr>
              <a:t>CO</a:t>
            </a:r>
            <a:r>
              <a:rPr lang="en-US" b="1" baseline="-25000" dirty="0" smtClean="0">
                <a:solidFill>
                  <a:srgbClr val="000099"/>
                </a:solidFill>
              </a:rPr>
              <a:t>2</a:t>
            </a:r>
            <a:r>
              <a:rPr lang="en-US" b="1" dirty="0" smtClean="0">
                <a:solidFill>
                  <a:srgbClr val="000099"/>
                </a:solidFill>
              </a:rPr>
              <a:t>=40</a:t>
            </a:r>
            <a:endParaRPr lang="el-GR" b="1" dirty="0">
              <a:solidFill>
                <a:srgbClr val="000099"/>
              </a:solidFill>
            </a:endParaRPr>
          </a:p>
        </p:txBody>
      </p:sp>
      <p:sp>
        <p:nvSpPr>
          <p:cNvPr id="24" name="23 - TextBox"/>
          <p:cNvSpPr txBox="1"/>
          <p:nvPr/>
        </p:nvSpPr>
        <p:spPr>
          <a:xfrm>
            <a:off x="7267432" y="2831910"/>
            <a:ext cx="1050878" cy="369332"/>
          </a:xfrm>
          <a:prstGeom prst="rect">
            <a:avLst/>
          </a:prstGeom>
          <a:solidFill>
            <a:srgbClr val="FFFF66"/>
          </a:solidFill>
          <a:ln w="28575"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</a:rPr>
              <a:t>CO</a:t>
            </a:r>
            <a:r>
              <a:rPr lang="en-US" b="1" baseline="-25000" dirty="0" smtClean="0">
                <a:solidFill>
                  <a:srgbClr val="000099"/>
                </a:solidFill>
              </a:rPr>
              <a:t>2</a:t>
            </a:r>
            <a:r>
              <a:rPr lang="en-US" b="1" dirty="0" smtClean="0">
                <a:solidFill>
                  <a:srgbClr val="000099"/>
                </a:solidFill>
              </a:rPr>
              <a:t>=40</a:t>
            </a:r>
            <a:endParaRPr lang="el-GR" b="1" dirty="0">
              <a:solidFill>
                <a:srgbClr val="000099"/>
              </a:solidFill>
            </a:endParaRPr>
          </a:p>
        </p:txBody>
      </p:sp>
      <p:sp>
        <p:nvSpPr>
          <p:cNvPr id="25" name="24 - TextBox"/>
          <p:cNvSpPr txBox="1"/>
          <p:nvPr/>
        </p:nvSpPr>
        <p:spPr>
          <a:xfrm>
            <a:off x="7826990" y="3650776"/>
            <a:ext cx="1050878" cy="369332"/>
          </a:xfrm>
          <a:prstGeom prst="rect">
            <a:avLst/>
          </a:prstGeom>
          <a:solidFill>
            <a:srgbClr val="FFFF66"/>
          </a:solidFill>
          <a:ln w="28575"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</a:rPr>
              <a:t>CO</a:t>
            </a:r>
            <a:r>
              <a:rPr lang="en-US" b="1" baseline="-25000" dirty="0" smtClean="0">
                <a:solidFill>
                  <a:srgbClr val="000099"/>
                </a:solidFill>
              </a:rPr>
              <a:t>2</a:t>
            </a:r>
            <a:r>
              <a:rPr lang="en-US" b="1" dirty="0" smtClean="0">
                <a:solidFill>
                  <a:srgbClr val="000099"/>
                </a:solidFill>
              </a:rPr>
              <a:t>=40</a:t>
            </a:r>
            <a:endParaRPr lang="el-GR" b="1" dirty="0">
              <a:solidFill>
                <a:srgbClr val="000099"/>
              </a:solidFill>
            </a:endParaRPr>
          </a:p>
        </p:txBody>
      </p:sp>
      <p:sp>
        <p:nvSpPr>
          <p:cNvPr id="26" name="25 - TextBox"/>
          <p:cNvSpPr txBox="1"/>
          <p:nvPr/>
        </p:nvSpPr>
        <p:spPr>
          <a:xfrm>
            <a:off x="7801969" y="4744872"/>
            <a:ext cx="1050878" cy="369332"/>
          </a:xfrm>
          <a:prstGeom prst="rect">
            <a:avLst/>
          </a:prstGeom>
          <a:solidFill>
            <a:srgbClr val="FFFF66"/>
          </a:solidFill>
          <a:ln w="28575"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</a:rPr>
              <a:t>CO</a:t>
            </a:r>
            <a:r>
              <a:rPr lang="en-US" b="1" baseline="-25000" dirty="0" smtClean="0">
                <a:solidFill>
                  <a:srgbClr val="000099"/>
                </a:solidFill>
              </a:rPr>
              <a:t>2</a:t>
            </a:r>
            <a:r>
              <a:rPr lang="en-US" b="1" dirty="0" smtClean="0">
                <a:solidFill>
                  <a:srgbClr val="000099"/>
                </a:solidFill>
              </a:rPr>
              <a:t>=40</a:t>
            </a:r>
            <a:endParaRPr lang="el-GR" b="1" dirty="0">
              <a:solidFill>
                <a:srgbClr val="000099"/>
              </a:solidFill>
            </a:endParaRPr>
          </a:p>
        </p:txBody>
      </p:sp>
      <p:sp>
        <p:nvSpPr>
          <p:cNvPr id="27" name="26 - TextBox"/>
          <p:cNvSpPr txBox="1"/>
          <p:nvPr/>
        </p:nvSpPr>
        <p:spPr>
          <a:xfrm>
            <a:off x="4897270" y="4528783"/>
            <a:ext cx="1050878" cy="369332"/>
          </a:xfrm>
          <a:prstGeom prst="rect">
            <a:avLst/>
          </a:prstGeom>
          <a:solidFill>
            <a:srgbClr val="FFFF66"/>
          </a:solidFill>
          <a:ln w="28575"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</a:rPr>
              <a:t>CO</a:t>
            </a:r>
            <a:r>
              <a:rPr lang="en-US" b="1" baseline="-25000" dirty="0" smtClean="0">
                <a:solidFill>
                  <a:srgbClr val="000099"/>
                </a:solidFill>
              </a:rPr>
              <a:t>2</a:t>
            </a:r>
            <a:r>
              <a:rPr lang="en-US" b="1" dirty="0" smtClean="0">
                <a:solidFill>
                  <a:srgbClr val="000099"/>
                </a:solidFill>
              </a:rPr>
              <a:t>&gt;40</a:t>
            </a:r>
            <a:endParaRPr lang="el-GR" b="1" dirty="0">
              <a:solidFill>
                <a:srgbClr val="000099"/>
              </a:solidFill>
            </a:endParaRPr>
          </a:p>
        </p:txBody>
      </p:sp>
      <p:sp>
        <p:nvSpPr>
          <p:cNvPr id="28" name="27 - TextBox"/>
          <p:cNvSpPr txBox="1"/>
          <p:nvPr/>
        </p:nvSpPr>
        <p:spPr>
          <a:xfrm>
            <a:off x="4974607" y="2149522"/>
            <a:ext cx="1050878" cy="369332"/>
          </a:xfrm>
          <a:prstGeom prst="rect">
            <a:avLst/>
          </a:prstGeom>
          <a:solidFill>
            <a:srgbClr val="FFFF66"/>
          </a:solidFill>
          <a:ln w="28575"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</a:rPr>
              <a:t>CO</a:t>
            </a:r>
            <a:r>
              <a:rPr lang="en-US" b="1" baseline="-25000" dirty="0" smtClean="0">
                <a:solidFill>
                  <a:srgbClr val="000099"/>
                </a:solidFill>
              </a:rPr>
              <a:t>2</a:t>
            </a:r>
            <a:r>
              <a:rPr lang="en-US" b="1" dirty="0" smtClean="0">
                <a:solidFill>
                  <a:srgbClr val="000099"/>
                </a:solidFill>
              </a:rPr>
              <a:t>=46</a:t>
            </a:r>
            <a:endParaRPr lang="el-GR" b="1" dirty="0">
              <a:solidFill>
                <a:srgbClr val="000099"/>
              </a:solidFill>
            </a:endParaRPr>
          </a:p>
        </p:txBody>
      </p:sp>
      <p:sp>
        <p:nvSpPr>
          <p:cNvPr id="29" name="28 - TextBox"/>
          <p:cNvSpPr txBox="1"/>
          <p:nvPr/>
        </p:nvSpPr>
        <p:spPr>
          <a:xfrm>
            <a:off x="7265157" y="2420203"/>
            <a:ext cx="1050878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=98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30" name="29 - TextBox"/>
          <p:cNvSpPr txBox="1"/>
          <p:nvPr/>
        </p:nvSpPr>
        <p:spPr>
          <a:xfrm>
            <a:off x="6302989" y="6057332"/>
            <a:ext cx="1050878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=1</a:t>
            </a:r>
            <a:endParaRPr lang="el-G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resp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953" y="238008"/>
            <a:ext cx="3863456" cy="6449396"/>
          </a:xfrm>
          <a:prstGeom prst="rect">
            <a:avLst/>
          </a:prstGeom>
        </p:spPr>
      </p:pic>
      <p:sp>
        <p:nvSpPr>
          <p:cNvPr id="12" name="11 - TextBox"/>
          <p:cNvSpPr txBox="1"/>
          <p:nvPr/>
        </p:nvSpPr>
        <p:spPr>
          <a:xfrm>
            <a:off x="7055892" y="300251"/>
            <a:ext cx="1050878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=150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7290179" y="1421642"/>
            <a:ext cx="1050878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=100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7826990" y="3214049"/>
            <a:ext cx="1050878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=98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9" name="18 - TextBox"/>
          <p:cNvSpPr txBox="1"/>
          <p:nvPr/>
        </p:nvSpPr>
        <p:spPr>
          <a:xfrm>
            <a:off x="4965509" y="1744639"/>
            <a:ext cx="1050878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=40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22" name="21 - TextBox"/>
          <p:cNvSpPr txBox="1"/>
          <p:nvPr/>
        </p:nvSpPr>
        <p:spPr>
          <a:xfrm>
            <a:off x="7058166" y="725606"/>
            <a:ext cx="1050878" cy="369332"/>
          </a:xfrm>
          <a:prstGeom prst="rect">
            <a:avLst/>
          </a:prstGeom>
          <a:solidFill>
            <a:srgbClr val="FFFF66"/>
          </a:solidFill>
          <a:ln w="28575"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</a:rPr>
              <a:t>CO</a:t>
            </a:r>
            <a:r>
              <a:rPr lang="en-US" b="1" baseline="-25000" dirty="0" smtClean="0">
                <a:solidFill>
                  <a:srgbClr val="000099"/>
                </a:solidFill>
              </a:rPr>
              <a:t>2</a:t>
            </a:r>
            <a:r>
              <a:rPr lang="en-US" b="1" dirty="0" smtClean="0">
                <a:solidFill>
                  <a:srgbClr val="000099"/>
                </a:solidFill>
              </a:rPr>
              <a:t>=0</a:t>
            </a:r>
            <a:endParaRPr lang="el-GR" b="1" dirty="0">
              <a:solidFill>
                <a:srgbClr val="000099"/>
              </a:solidFill>
            </a:endParaRPr>
          </a:p>
        </p:txBody>
      </p:sp>
      <p:sp>
        <p:nvSpPr>
          <p:cNvPr id="23" name="22 - TextBox"/>
          <p:cNvSpPr txBox="1"/>
          <p:nvPr/>
        </p:nvSpPr>
        <p:spPr>
          <a:xfrm>
            <a:off x="7306100" y="1833349"/>
            <a:ext cx="1050878" cy="369332"/>
          </a:xfrm>
          <a:prstGeom prst="rect">
            <a:avLst/>
          </a:prstGeom>
          <a:solidFill>
            <a:srgbClr val="FFFF66"/>
          </a:solidFill>
          <a:ln w="28575"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</a:rPr>
              <a:t>CO</a:t>
            </a:r>
            <a:r>
              <a:rPr lang="en-US" b="1" baseline="-25000" dirty="0" smtClean="0">
                <a:solidFill>
                  <a:srgbClr val="000099"/>
                </a:solidFill>
              </a:rPr>
              <a:t>2</a:t>
            </a:r>
            <a:r>
              <a:rPr lang="en-US" b="1" dirty="0" smtClean="0">
                <a:solidFill>
                  <a:srgbClr val="000099"/>
                </a:solidFill>
              </a:rPr>
              <a:t>=40</a:t>
            </a:r>
            <a:endParaRPr lang="el-GR" b="1" dirty="0">
              <a:solidFill>
                <a:srgbClr val="000099"/>
              </a:solidFill>
            </a:endParaRPr>
          </a:p>
        </p:txBody>
      </p:sp>
      <p:sp>
        <p:nvSpPr>
          <p:cNvPr id="25" name="24 - TextBox"/>
          <p:cNvSpPr txBox="1"/>
          <p:nvPr/>
        </p:nvSpPr>
        <p:spPr>
          <a:xfrm>
            <a:off x="7826990" y="3650776"/>
            <a:ext cx="1050878" cy="369332"/>
          </a:xfrm>
          <a:prstGeom prst="rect">
            <a:avLst/>
          </a:prstGeom>
          <a:solidFill>
            <a:srgbClr val="FFFF66"/>
          </a:solidFill>
          <a:ln w="28575"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</a:rPr>
              <a:t>CO</a:t>
            </a:r>
            <a:r>
              <a:rPr lang="en-US" b="1" baseline="-25000" dirty="0" smtClean="0">
                <a:solidFill>
                  <a:srgbClr val="000099"/>
                </a:solidFill>
              </a:rPr>
              <a:t>2</a:t>
            </a:r>
            <a:r>
              <a:rPr lang="en-US" b="1" dirty="0" smtClean="0">
                <a:solidFill>
                  <a:srgbClr val="000099"/>
                </a:solidFill>
              </a:rPr>
              <a:t>=40</a:t>
            </a:r>
            <a:endParaRPr lang="el-GR" b="1" dirty="0">
              <a:solidFill>
                <a:srgbClr val="000099"/>
              </a:solidFill>
            </a:endParaRPr>
          </a:p>
        </p:txBody>
      </p:sp>
      <p:sp>
        <p:nvSpPr>
          <p:cNvPr id="28" name="27 - TextBox"/>
          <p:cNvSpPr txBox="1"/>
          <p:nvPr/>
        </p:nvSpPr>
        <p:spPr>
          <a:xfrm>
            <a:off x="4974607" y="2149522"/>
            <a:ext cx="1050878" cy="369332"/>
          </a:xfrm>
          <a:prstGeom prst="rect">
            <a:avLst/>
          </a:prstGeom>
          <a:solidFill>
            <a:srgbClr val="FFFF66"/>
          </a:solidFill>
          <a:ln w="28575"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</a:rPr>
              <a:t>CO</a:t>
            </a:r>
            <a:r>
              <a:rPr lang="en-US" b="1" baseline="-25000" dirty="0" smtClean="0">
                <a:solidFill>
                  <a:srgbClr val="000099"/>
                </a:solidFill>
              </a:rPr>
              <a:t>2</a:t>
            </a:r>
            <a:r>
              <a:rPr lang="en-US" b="1" dirty="0" smtClean="0">
                <a:solidFill>
                  <a:srgbClr val="000099"/>
                </a:solidFill>
              </a:rPr>
              <a:t>=46</a:t>
            </a:r>
            <a:endParaRPr lang="el-GR" b="1" dirty="0">
              <a:solidFill>
                <a:srgbClr val="000099"/>
              </a:solidFill>
            </a:endParaRPr>
          </a:p>
        </p:txBody>
      </p:sp>
      <p:sp>
        <p:nvSpPr>
          <p:cNvPr id="29" name="28 - TextBox"/>
          <p:cNvSpPr txBox="1"/>
          <p:nvPr/>
        </p:nvSpPr>
        <p:spPr>
          <a:xfrm>
            <a:off x="272955" y="341194"/>
            <a:ext cx="4626591" cy="116955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/>
              <a:t>Values of extreme clinical relevance</a:t>
            </a:r>
          </a:p>
          <a:p>
            <a:pPr algn="l"/>
            <a:endParaRPr lang="en-US" sz="800" dirty="0" smtClean="0"/>
          </a:p>
          <a:p>
            <a:pPr algn="l"/>
            <a:r>
              <a:rPr lang="en-US" sz="1400" dirty="0" smtClean="0"/>
              <a:t>in Anesthesiology,</a:t>
            </a:r>
          </a:p>
          <a:p>
            <a:pPr algn="l"/>
            <a:r>
              <a:rPr lang="en-US" sz="1400" dirty="0" smtClean="0"/>
              <a:t>Intensive Care Medicine</a:t>
            </a:r>
          </a:p>
          <a:p>
            <a:pPr algn="l"/>
            <a:r>
              <a:rPr lang="en-US" sz="1400" dirty="0" smtClean="0"/>
              <a:t>and Emergency Medicine</a:t>
            </a:r>
            <a:endParaRPr lang="el-GR" sz="1400" dirty="0"/>
          </a:p>
        </p:txBody>
      </p:sp>
      <p:sp>
        <p:nvSpPr>
          <p:cNvPr id="30" name="29 - TextBox"/>
          <p:cNvSpPr txBox="1"/>
          <p:nvPr/>
        </p:nvSpPr>
        <p:spPr>
          <a:xfrm>
            <a:off x="245660" y="2019869"/>
            <a:ext cx="369854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/>
              <a:t>FiO</a:t>
            </a:r>
            <a:r>
              <a:rPr lang="en-US" b="1" baseline="-25000" dirty="0" smtClean="0"/>
              <a:t>2</a:t>
            </a:r>
            <a:r>
              <a:rPr lang="en-US" b="1" dirty="0" smtClean="0"/>
              <a:t> (can be modified)</a:t>
            </a:r>
          </a:p>
          <a:p>
            <a:pPr algn="l"/>
            <a:endParaRPr lang="en-US" b="1" dirty="0" smtClean="0"/>
          </a:p>
          <a:p>
            <a:pPr algn="l"/>
            <a:r>
              <a:rPr lang="en-US" b="1" dirty="0" smtClean="0"/>
              <a:t>blood gas analysis</a:t>
            </a:r>
          </a:p>
          <a:p>
            <a:pPr algn="l"/>
            <a:endParaRPr lang="en-US" b="1" dirty="0" smtClean="0"/>
          </a:p>
          <a:p>
            <a:pPr algn="l"/>
            <a:r>
              <a:rPr lang="en-US" b="1" dirty="0" smtClean="0"/>
              <a:t>pulse </a:t>
            </a:r>
            <a:r>
              <a:rPr lang="en-US" b="1" dirty="0" err="1" smtClean="0"/>
              <a:t>oxymetry</a:t>
            </a:r>
            <a:r>
              <a:rPr lang="en-US" b="1" dirty="0" smtClean="0"/>
              <a:t> (saturation)</a:t>
            </a:r>
          </a:p>
          <a:p>
            <a:pPr algn="l"/>
            <a:endParaRPr lang="en-US" b="1" dirty="0" smtClean="0"/>
          </a:p>
          <a:p>
            <a:pPr algn="l"/>
            <a:r>
              <a:rPr lang="en-US" b="1" dirty="0" smtClean="0"/>
              <a:t>SVO</a:t>
            </a:r>
            <a:r>
              <a:rPr lang="en-US" b="1" baseline="-25000" dirty="0" smtClean="0"/>
              <a:t>2</a:t>
            </a:r>
            <a:r>
              <a:rPr lang="en-US" b="1" dirty="0" smtClean="0"/>
              <a:t> (by SG catheter)</a:t>
            </a:r>
          </a:p>
          <a:p>
            <a:pPr algn="l"/>
            <a:r>
              <a:rPr lang="en-US" b="1" dirty="0" smtClean="0"/>
              <a:t>BGA (by SG catheter)</a:t>
            </a:r>
          </a:p>
          <a:p>
            <a:pPr algn="l"/>
            <a:endParaRPr lang="en-US" b="1" dirty="0" smtClean="0"/>
          </a:p>
          <a:p>
            <a:pPr algn="l"/>
            <a:r>
              <a:rPr lang="en-US" b="1" dirty="0" err="1" smtClean="0"/>
              <a:t>capnometry</a:t>
            </a:r>
            <a:endParaRPr lang="en-US" b="1" dirty="0" smtClean="0"/>
          </a:p>
          <a:p>
            <a:pPr algn="l"/>
            <a:endParaRPr lang="el-GR" b="1" dirty="0"/>
          </a:p>
        </p:txBody>
      </p:sp>
      <p:cxnSp>
        <p:nvCxnSpPr>
          <p:cNvPr id="32" name="31 - Ευθύγραμμο βέλος σύνδεσης"/>
          <p:cNvCxnSpPr>
            <a:endCxn id="12" idx="1"/>
          </p:cNvCxnSpPr>
          <p:nvPr/>
        </p:nvCxnSpPr>
        <p:spPr bwMode="auto">
          <a:xfrm flipV="1">
            <a:off x="3016155" y="484917"/>
            <a:ext cx="4039737" cy="173966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32 - Ευθύγραμμο βέλος σύνδεσης"/>
          <p:cNvCxnSpPr>
            <a:endCxn id="15" idx="1"/>
          </p:cNvCxnSpPr>
          <p:nvPr/>
        </p:nvCxnSpPr>
        <p:spPr bwMode="auto">
          <a:xfrm>
            <a:off x="3032077" y="2731827"/>
            <a:ext cx="4794913" cy="6668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34 - Ευθύγραμμο βέλος σύνδεσης"/>
          <p:cNvCxnSpPr>
            <a:endCxn id="25" idx="1"/>
          </p:cNvCxnSpPr>
          <p:nvPr/>
        </p:nvCxnSpPr>
        <p:spPr bwMode="auto">
          <a:xfrm>
            <a:off x="3034351" y="2870579"/>
            <a:ext cx="4792639" cy="96486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99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36 - Ευθύγραμμο βέλος σύνδεσης"/>
          <p:cNvCxnSpPr>
            <a:endCxn id="15" idx="1"/>
          </p:cNvCxnSpPr>
          <p:nvPr/>
        </p:nvCxnSpPr>
        <p:spPr bwMode="auto">
          <a:xfrm>
            <a:off x="3416489" y="3334603"/>
            <a:ext cx="4410501" cy="6411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38 - Ευθύγραμμο βέλος σύνδεσης"/>
          <p:cNvCxnSpPr>
            <a:endCxn id="19" idx="1"/>
          </p:cNvCxnSpPr>
          <p:nvPr/>
        </p:nvCxnSpPr>
        <p:spPr bwMode="auto">
          <a:xfrm flipV="1">
            <a:off x="2936543" y="1929305"/>
            <a:ext cx="2028966" cy="194893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40 - Ευθύγραμμο βέλος σύνδεσης"/>
          <p:cNvCxnSpPr>
            <a:endCxn id="19" idx="1"/>
          </p:cNvCxnSpPr>
          <p:nvPr/>
        </p:nvCxnSpPr>
        <p:spPr bwMode="auto">
          <a:xfrm flipV="1">
            <a:off x="2911522" y="1929305"/>
            <a:ext cx="2053987" cy="22105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42 - Ευθύγραμμο βέλος σύνδεσης"/>
          <p:cNvCxnSpPr>
            <a:endCxn id="28" idx="1"/>
          </p:cNvCxnSpPr>
          <p:nvPr/>
        </p:nvCxnSpPr>
        <p:spPr bwMode="auto">
          <a:xfrm flipV="1">
            <a:off x="2934269" y="2334188"/>
            <a:ext cx="2040338" cy="193756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99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45 - Ευθύγραμμο βέλος σύνδεσης"/>
          <p:cNvCxnSpPr>
            <a:endCxn id="23" idx="1"/>
          </p:cNvCxnSpPr>
          <p:nvPr/>
        </p:nvCxnSpPr>
        <p:spPr bwMode="auto">
          <a:xfrm flipV="1">
            <a:off x="2606722" y="2018015"/>
            <a:ext cx="4699378" cy="263587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99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49" name="48 - TextBox"/>
          <p:cNvSpPr txBox="1"/>
          <p:nvPr/>
        </p:nvSpPr>
        <p:spPr>
          <a:xfrm>
            <a:off x="4715299" y="197892"/>
            <a:ext cx="1371601" cy="369332"/>
          </a:xfrm>
          <a:prstGeom prst="rect">
            <a:avLst/>
          </a:prstGeom>
          <a:solidFill>
            <a:srgbClr val="FFFF66"/>
          </a:solidFill>
          <a:ln w="28575"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</a:rPr>
              <a:t>EtCO</a:t>
            </a:r>
            <a:r>
              <a:rPr lang="en-US" b="1" baseline="-25000" dirty="0" smtClean="0">
                <a:solidFill>
                  <a:srgbClr val="000099"/>
                </a:solidFill>
              </a:rPr>
              <a:t>2</a:t>
            </a:r>
            <a:r>
              <a:rPr lang="en-US" b="1" dirty="0" smtClean="0">
                <a:solidFill>
                  <a:srgbClr val="000099"/>
                </a:solidFill>
              </a:rPr>
              <a:t>&lt;40</a:t>
            </a:r>
            <a:endParaRPr lang="el-GR" b="1" dirty="0">
              <a:solidFill>
                <a:srgbClr val="000099"/>
              </a:solidFill>
            </a:endParaRPr>
          </a:p>
        </p:txBody>
      </p:sp>
      <p:cxnSp>
        <p:nvCxnSpPr>
          <p:cNvPr id="50" name="49 - Ευθύγραμμο βέλος σύνδεσης"/>
          <p:cNvCxnSpPr>
            <a:endCxn id="49" idx="2"/>
          </p:cNvCxnSpPr>
          <p:nvPr/>
        </p:nvCxnSpPr>
        <p:spPr bwMode="auto">
          <a:xfrm flipV="1">
            <a:off x="2333767" y="567224"/>
            <a:ext cx="3067333" cy="411395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99"/>
            </a:solidFill>
            <a:prstDash val="sysDash"/>
            <a:round/>
            <a:headEnd type="none" w="med" len="med"/>
            <a:tailEnd type="arrow"/>
          </a:ln>
          <a:effectLst/>
        </p:spPr>
      </p:cxnSp>
      <p:pic>
        <p:nvPicPr>
          <p:cNvPr id="54" name="Picture 2" descr="sa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46" y="4353636"/>
            <a:ext cx="3594184" cy="2326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723" y="426492"/>
            <a:ext cx="8229600" cy="239859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The Respiratory Tree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Upper respiratory tract is for all intensive purposes a single large conductive tube</a:t>
            </a:r>
          </a:p>
          <a:p>
            <a:pPr lvl="1" eaLnBrk="1" hangingPunct="1">
              <a:lnSpc>
                <a:spcPct val="90000"/>
              </a:lnSpc>
            </a:pPr>
            <a:endParaRPr lang="en-US" sz="800" dirty="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The lower respiratory tract starts after the larynx and divides again and again…and again to eventually get to the smallest regions which form the exchange membranes</a:t>
            </a:r>
          </a:p>
        </p:txBody>
      </p:sp>
      <p:pic>
        <p:nvPicPr>
          <p:cNvPr id="9" name="Picture 5" descr="figure_17_04_labeled"/>
          <p:cNvPicPr>
            <a:picLocks noChangeAspect="1" noChangeArrowheads="1"/>
          </p:cNvPicPr>
          <p:nvPr/>
        </p:nvPicPr>
        <p:blipFill>
          <a:blip r:embed="rId2" cstate="print"/>
          <a:srcRect l="1546" t="3693" r="1706" b="8762"/>
          <a:stretch>
            <a:fillRect/>
          </a:stretch>
        </p:blipFill>
        <p:spPr bwMode="auto">
          <a:xfrm>
            <a:off x="574390" y="3002106"/>
            <a:ext cx="7877175" cy="34464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13" name="12 - Ελεύθερη σχεδίαση"/>
          <p:cNvSpPr/>
          <p:nvPr/>
        </p:nvSpPr>
        <p:spPr bwMode="auto">
          <a:xfrm>
            <a:off x="541362" y="741528"/>
            <a:ext cx="7190095" cy="5045123"/>
          </a:xfrm>
          <a:custGeom>
            <a:avLst/>
            <a:gdLst>
              <a:gd name="connsiteX0" fmla="*/ 1287438 w 7190095"/>
              <a:gd name="connsiteY0" fmla="*/ 2028968 h 5045123"/>
              <a:gd name="connsiteX1" fmla="*/ 1724166 w 7190095"/>
              <a:gd name="connsiteY1" fmla="*/ 2711356 h 5045123"/>
              <a:gd name="connsiteX2" fmla="*/ 1464859 w 7190095"/>
              <a:gd name="connsiteY2" fmla="*/ 3311857 h 5045123"/>
              <a:gd name="connsiteX3" fmla="*/ 2338316 w 7190095"/>
              <a:gd name="connsiteY3" fmla="*/ 3953302 h 5045123"/>
              <a:gd name="connsiteX4" fmla="*/ 2365611 w 7190095"/>
              <a:gd name="connsiteY4" fmla="*/ 4676633 h 5045123"/>
              <a:gd name="connsiteX5" fmla="*/ 2679510 w 7190095"/>
              <a:gd name="connsiteY5" fmla="*/ 5017827 h 5045123"/>
              <a:gd name="connsiteX6" fmla="*/ 3280011 w 7190095"/>
              <a:gd name="connsiteY6" fmla="*/ 4512860 h 5045123"/>
              <a:gd name="connsiteX7" fmla="*/ 3375545 w 7190095"/>
              <a:gd name="connsiteY7" fmla="*/ 3584812 h 5045123"/>
              <a:gd name="connsiteX8" fmla="*/ 2461145 w 7190095"/>
              <a:gd name="connsiteY8" fmla="*/ 2711356 h 5045123"/>
              <a:gd name="connsiteX9" fmla="*/ 2188190 w 7190095"/>
              <a:gd name="connsiteY9" fmla="*/ 2110854 h 5045123"/>
              <a:gd name="connsiteX10" fmla="*/ 2024417 w 7190095"/>
              <a:gd name="connsiteY10" fmla="*/ 1442114 h 5045123"/>
              <a:gd name="connsiteX11" fmla="*/ 1492154 w 7190095"/>
              <a:gd name="connsiteY11" fmla="*/ 841612 h 5045123"/>
              <a:gd name="connsiteX12" fmla="*/ 1846996 w 7190095"/>
              <a:gd name="connsiteY12" fmla="*/ 677839 h 5045123"/>
              <a:gd name="connsiteX13" fmla="*/ 6500883 w 7190095"/>
              <a:gd name="connsiteY13" fmla="*/ 445827 h 5045123"/>
              <a:gd name="connsiteX14" fmla="*/ 5982268 w 7190095"/>
              <a:gd name="connsiteY14" fmla="*/ 90985 h 5045123"/>
              <a:gd name="connsiteX15" fmla="*/ 1710519 w 7190095"/>
              <a:gd name="connsiteY15" fmla="*/ 63690 h 5045123"/>
              <a:gd name="connsiteX16" fmla="*/ 222913 w 7190095"/>
              <a:gd name="connsiteY16" fmla="*/ 473123 h 5045123"/>
              <a:gd name="connsiteX17" fmla="*/ 373038 w 7190095"/>
              <a:gd name="connsiteY17" fmla="*/ 1469409 h 5045123"/>
              <a:gd name="connsiteX18" fmla="*/ 1287438 w 7190095"/>
              <a:gd name="connsiteY18" fmla="*/ 2028968 h 5045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190095" h="5045123">
                <a:moveTo>
                  <a:pt x="1287438" y="2028968"/>
                </a:moveTo>
                <a:cubicBezTo>
                  <a:pt x="1512626" y="2235959"/>
                  <a:pt x="1694596" y="2497541"/>
                  <a:pt x="1724166" y="2711356"/>
                </a:cubicBezTo>
                <a:cubicBezTo>
                  <a:pt x="1753736" y="2925171"/>
                  <a:pt x="1362501" y="3104866"/>
                  <a:pt x="1464859" y="3311857"/>
                </a:cubicBezTo>
                <a:cubicBezTo>
                  <a:pt x="1567217" y="3518848"/>
                  <a:pt x="2188191" y="3725839"/>
                  <a:pt x="2338316" y="3953302"/>
                </a:cubicBezTo>
                <a:cubicBezTo>
                  <a:pt x="2488441" y="4180765"/>
                  <a:pt x="2308745" y="4499212"/>
                  <a:pt x="2365611" y="4676633"/>
                </a:cubicBezTo>
                <a:cubicBezTo>
                  <a:pt x="2422477" y="4854054"/>
                  <a:pt x="2527110" y="5045123"/>
                  <a:pt x="2679510" y="5017827"/>
                </a:cubicBezTo>
                <a:cubicBezTo>
                  <a:pt x="2831910" y="4990532"/>
                  <a:pt x="3164005" y="4751696"/>
                  <a:pt x="3280011" y="4512860"/>
                </a:cubicBezTo>
                <a:cubicBezTo>
                  <a:pt x="3396017" y="4274024"/>
                  <a:pt x="3512023" y="3885063"/>
                  <a:pt x="3375545" y="3584812"/>
                </a:cubicBezTo>
                <a:cubicBezTo>
                  <a:pt x="3239067" y="3284561"/>
                  <a:pt x="2659037" y="2957016"/>
                  <a:pt x="2461145" y="2711356"/>
                </a:cubicBezTo>
                <a:cubicBezTo>
                  <a:pt x="2263253" y="2465696"/>
                  <a:pt x="2260978" y="2322394"/>
                  <a:pt x="2188190" y="2110854"/>
                </a:cubicBezTo>
                <a:cubicBezTo>
                  <a:pt x="2115402" y="1899314"/>
                  <a:pt x="2140423" y="1653654"/>
                  <a:pt x="2024417" y="1442114"/>
                </a:cubicBezTo>
                <a:cubicBezTo>
                  <a:pt x="1908411" y="1230574"/>
                  <a:pt x="1521724" y="968991"/>
                  <a:pt x="1492154" y="841612"/>
                </a:cubicBezTo>
                <a:cubicBezTo>
                  <a:pt x="1462584" y="714233"/>
                  <a:pt x="1012208" y="743803"/>
                  <a:pt x="1846996" y="677839"/>
                </a:cubicBezTo>
                <a:cubicBezTo>
                  <a:pt x="2681784" y="611875"/>
                  <a:pt x="5811671" y="543636"/>
                  <a:pt x="6500883" y="445827"/>
                </a:cubicBezTo>
                <a:cubicBezTo>
                  <a:pt x="7190095" y="348018"/>
                  <a:pt x="6780662" y="154674"/>
                  <a:pt x="5982268" y="90985"/>
                </a:cubicBezTo>
                <a:cubicBezTo>
                  <a:pt x="5183874" y="27296"/>
                  <a:pt x="2670411" y="0"/>
                  <a:pt x="1710519" y="63690"/>
                </a:cubicBezTo>
                <a:cubicBezTo>
                  <a:pt x="750627" y="127380"/>
                  <a:pt x="445826" y="238837"/>
                  <a:pt x="222913" y="473123"/>
                </a:cubicBezTo>
                <a:cubicBezTo>
                  <a:pt x="0" y="707409"/>
                  <a:pt x="195617" y="1207827"/>
                  <a:pt x="373038" y="1469409"/>
                </a:cubicBezTo>
                <a:cubicBezTo>
                  <a:pt x="550459" y="1730991"/>
                  <a:pt x="1062250" y="1821977"/>
                  <a:pt x="1287438" y="2028968"/>
                </a:cubicBezTo>
                <a:close/>
              </a:path>
            </a:pathLst>
          </a:custGeom>
          <a:solidFill>
            <a:srgbClr val="FFFF00">
              <a:alpha val="26000"/>
            </a:srgbClr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14 - Έλλειψη"/>
          <p:cNvSpPr/>
          <p:nvPr/>
        </p:nvSpPr>
        <p:spPr bwMode="auto">
          <a:xfrm>
            <a:off x="313899" y="2606722"/>
            <a:ext cx="1460310" cy="3016156"/>
          </a:xfrm>
          <a:prstGeom prst="ellipse">
            <a:avLst/>
          </a:prstGeom>
          <a:solidFill>
            <a:srgbClr val="FFFF00">
              <a:alpha val="31000"/>
            </a:srgbClr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682388" y="2579427"/>
            <a:ext cx="2811439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anatomical dead space</a:t>
            </a:r>
          </a:p>
          <a:p>
            <a:r>
              <a:rPr lang="en-US" b="1" dirty="0" smtClean="0"/>
              <a:t>[no gas exchange]</a:t>
            </a:r>
            <a:endParaRPr lang="el-GR" b="1" dirty="0"/>
          </a:p>
        </p:txBody>
      </p:sp>
      <p:sp>
        <p:nvSpPr>
          <p:cNvPr id="17" name="16 - TextBox"/>
          <p:cNvSpPr txBox="1"/>
          <p:nvPr/>
        </p:nvSpPr>
        <p:spPr>
          <a:xfrm>
            <a:off x="684662" y="3386920"/>
            <a:ext cx="2811439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en-US" sz="1400" b="1" dirty="0" smtClean="0">
              <a:latin typeface="Arial Narrow" pitchFamily="34" charset="0"/>
            </a:endParaRPr>
          </a:p>
          <a:p>
            <a:r>
              <a:rPr lang="en-US" sz="1400" b="1" dirty="0" smtClean="0">
                <a:latin typeface="Arial Narrow" pitchFamily="34" charset="0"/>
              </a:rPr>
              <a:t>2 X BW (adults)</a:t>
            </a:r>
          </a:p>
          <a:p>
            <a:r>
              <a:rPr lang="en-US" sz="1400" b="1" dirty="0" smtClean="0">
                <a:latin typeface="Arial Narrow" pitchFamily="34" charset="0"/>
              </a:rPr>
              <a:t>150 ml (each breath)</a:t>
            </a:r>
          </a:p>
          <a:p>
            <a:r>
              <a:rPr lang="en-US" sz="1400" b="1" dirty="0" smtClean="0">
                <a:latin typeface="Arial Narrow" pitchFamily="34" charset="0"/>
              </a:rPr>
              <a:t>reduced after tracheal intubation</a:t>
            </a:r>
          </a:p>
          <a:p>
            <a:r>
              <a:rPr lang="en-US" sz="1400" b="1" dirty="0" smtClean="0">
                <a:latin typeface="Arial Narrow" pitchFamily="34" charset="0"/>
              </a:rPr>
              <a:t>depending on tube’s dimensions</a:t>
            </a:r>
          </a:p>
          <a:p>
            <a:endParaRPr lang="en-US" sz="1400" b="1" dirty="0" smtClean="0">
              <a:latin typeface="Arial Narrow" pitchFamily="34" charset="0"/>
            </a:endParaRPr>
          </a:p>
        </p:txBody>
      </p:sp>
      <p:sp>
        <p:nvSpPr>
          <p:cNvPr id="25" name="24 - Επεξήγηση με αριστερό βέλος"/>
          <p:cNvSpPr/>
          <p:nvPr/>
        </p:nvSpPr>
        <p:spPr bwMode="auto">
          <a:xfrm flipH="1">
            <a:off x="5008728" y="5622878"/>
            <a:ext cx="2565778" cy="1044053"/>
          </a:xfrm>
          <a:prstGeom prst="leftArrowCallout">
            <a:avLst>
              <a:gd name="adj1" fmla="val 25000"/>
              <a:gd name="adj2" fmla="val 32843"/>
              <a:gd name="adj3" fmla="val 23693"/>
              <a:gd name="adj4" fmla="val 76679"/>
            </a:avLst>
          </a:prstGeom>
          <a:solidFill>
            <a:schemeClr val="bg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endParaRPr lang="en-US" sz="800" b="1" i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b="1" i="1" dirty="0" smtClean="0">
                <a:solidFill>
                  <a:srgbClr val="FF0000"/>
                </a:solidFill>
                <a:latin typeface="Arial Narrow" pitchFamily="34" charset="0"/>
              </a:rPr>
              <a:t>Q = V/t</a:t>
            </a:r>
          </a:p>
          <a:p>
            <a:pPr>
              <a:spcBef>
                <a:spcPts val="0"/>
              </a:spcBef>
            </a:pPr>
            <a:r>
              <a:rPr lang="en-US" sz="2000" b="1" i="1" dirty="0" smtClean="0">
                <a:solidFill>
                  <a:srgbClr val="FF0000"/>
                </a:solidFill>
                <a:latin typeface="Arial Narrow" pitchFamily="34" charset="0"/>
              </a:rPr>
              <a:t>Q = S u</a:t>
            </a:r>
            <a:endParaRPr lang="el-GR" sz="2000" b="1" i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25 - TextBox"/>
          <p:cNvSpPr txBox="1"/>
          <p:nvPr/>
        </p:nvSpPr>
        <p:spPr>
          <a:xfrm>
            <a:off x="4299046" y="4162567"/>
            <a:ext cx="3275462" cy="1354217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en-US" sz="1600" b="1" dirty="0" smtClean="0">
              <a:latin typeface="Arial Narrow" pitchFamily="34" charset="0"/>
            </a:endParaRPr>
          </a:p>
          <a:p>
            <a:r>
              <a:rPr lang="en-US" sz="1600" b="1" dirty="0" smtClean="0">
                <a:latin typeface="Arial Narrow" pitchFamily="34" charset="0"/>
              </a:rPr>
              <a:t>in exchange zone, practically air velocity is almost zero and gases are moving by diffusion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Respiratory">
  <a:themeElements>
    <a:clrScheme name="Respirator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espirato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espirator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spirator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spirator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spirator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spirator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spirator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spirator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spirator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spirator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spirator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spirator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spirator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Respiratory</Template>
  <TotalTime>1568</TotalTime>
  <Words>1771</Words>
  <Application>Microsoft Office PowerPoint</Application>
  <PresentationFormat>Προβολή στην οθόνη (4:3)</PresentationFormat>
  <Paragraphs>356</Paragraphs>
  <Slides>22</Slides>
  <Notes>1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4" baseType="lpstr">
      <vt:lpstr>Respiratory</vt:lpstr>
      <vt:lpstr>Bitmap Image</vt:lpstr>
      <vt:lpstr>Basics of the Respiratory System</vt:lpstr>
      <vt:lpstr>Basics of the Respiratory System</vt:lpstr>
      <vt:lpstr>Basics of the Respiratory System</vt:lpstr>
      <vt:lpstr>Basics of the Respiratory System</vt:lpstr>
      <vt:lpstr>Basics of the Respiratory System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Respiratory Physiology</dc:title>
  <dc:creator>Tim Plagge</dc:creator>
  <cp:lastModifiedBy>Georgios</cp:lastModifiedBy>
  <cp:revision>795</cp:revision>
  <dcterms:created xsi:type="dcterms:W3CDTF">2009-11-12T07:16:34Z</dcterms:created>
  <dcterms:modified xsi:type="dcterms:W3CDTF">2017-10-10T05:40:39Z</dcterms:modified>
</cp:coreProperties>
</file>