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6" r:id="rId5"/>
    <p:sldId id="267" r:id="rId6"/>
    <p:sldId id="268" r:id="rId7"/>
    <p:sldId id="269" r:id="rId8"/>
    <p:sldId id="257" r:id="rId9"/>
    <p:sldId id="258" r:id="rId10"/>
    <p:sldId id="259" r:id="rId11"/>
    <p:sldId id="265" r:id="rId12"/>
    <p:sldId id="260" r:id="rId13"/>
    <p:sldId id="261" r:id="rId14"/>
    <p:sldId id="262"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5BB30F1-E391-49C3-8BE2-B1728B18B45D}" type="datetimeFigureOut">
              <a:rPr lang="el-GR" smtClean="0"/>
              <a:pPr/>
              <a:t>12/10/2018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61BF6CB-9244-4441-A44C-18FD3FDAD57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5BB30F1-E391-49C3-8BE2-B1728B18B45D}" type="datetimeFigureOut">
              <a:rPr lang="el-GR" smtClean="0"/>
              <a:pPr/>
              <a:t>12/10/2018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61BF6CB-9244-4441-A44C-18FD3FDAD57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5BB30F1-E391-49C3-8BE2-B1728B18B45D}" type="datetimeFigureOut">
              <a:rPr lang="el-GR" smtClean="0"/>
              <a:pPr/>
              <a:t>12/10/2018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61BF6CB-9244-4441-A44C-18FD3FDAD57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5BB30F1-E391-49C3-8BE2-B1728B18B45D}" type="datetimeFigureOut">
              <a:rPr lang="el-GR" smtClean="0"/>
              <a:pPr/>
              <a:t>12/10/2018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61BF6CB-9244-4441-A44C-18FD3FDAD57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5BB30F1-E391-49C3-8BE2-B1728B18B45D}" type="datetimeFigureOut">
              <a:rPr lang="el-GR" smtClean="0"/>
              <a:pPr/>
              <a:t>12/10/2018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61BF6CB-9244-4441-A44C-18FD3FDAD57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5BB30F1-E391-49C3-8BE2-B1728B18B45D}" type="datetimeFigureOut">
              <a:rPr lang="el-GR" smtClean="0"/>
              <a:pPr/>
              <a:t>12/10/2018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61BF6CB-9244-4441-A44C-18FD3FDAD57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5BB30F1-E391-49C3-8BE2-B1728B18B45D}" type="datetimeFigureOut">
              <a:rPr lang="el-GR" smtClean="0"/>
              <a:pPr/>
              <a:t>12/10/2018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61BF6CB-9244-4441-A44C-18FD3FDAD57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5BB30F1-E391-49C3-8BE2-B1728B18B45D}" type="datetimeFigureOut">
              <a:rPr lang="el-GR" smtClean="0"/>
              <a:pPr/>
              <a:t>12/10/2018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61BF6CB-9244-4441-A44C-18FD3FDAD57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5BB30F1-E391-49C3-8BE2-B1728B18B45D}" type="datetimeFigureOut">
              <a:rPr lang="el-GR" smtClean="0"/>
              <a:pPr/>
              <a:t>12/10/2018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61BF6CB-9244-4441-A44C-18FD3FDAD57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5BB30F1-E391-49C3-8BE2-B1728B18B45D}" type="datetimeFigureOut">
              <a:rPr lang="el-GR" smtClean="0"/>
              <a:pPr/>
              <a:t>12/10/2018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61BF6CB-9244-4441-A44C-18FD3FDAD57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5BB30F1-E391-49C3-8BE2-B1728B18B45D}" type="datetimeFigureOut">
              <a:rPr lang="el-GR" smtClean="0"/>
              <a:pPr/>
              <a:t>12/10/2018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61BF6CB-9244-4441-A44C-18FD3FDAD57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BB30F1-E391-49C3-8BE2-B1728B18B45D}" type="datetimeFigureOut">
              <a:rPr lang="el-GR" smtClean="0"/>
              <a:pPr/>
              <a:t>12/10/2018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BF6CB-9244-4441-A44C-18FD3FDAD57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332656"/>
            <a:ext cx="889248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Σήμερα</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Διεθνικότητα (Διεθνείς Συμβάσεις και Ευρωπαϊκό Δίκαιο)</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Αντικείμενο και σκοπός προστασίας ευρεσιτεχνίας</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Δικαίωμα ευρεσιτεχνίας και δικαίωμα στην εφεύρεση (διαφορές)</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Νομοθετικές πηγές</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Προϋποθέσεις προστασίας</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1"/>
            <a:ext cx="9144000" cy="6555641"/>
          </a:xfrm>
          <a:prstGeom prst="rect">
            <a:avLst/>
          </a:prstGeom>
        </p:spPr>
        <p:txBody>
          <a:bodyPr wrap="square">
            <a:spAutoFit/>
          </a:bodyPr>
          <a:lstStyle/>
          <a:p>
            <a:pPr algn="just"/>
            <a:r>
              <a:rPr lang="el-GR" sz="2800" dirty="0" smtClean="0">
                <a:latin typeface="Times New Roman" pitchFamily="18" charset="0"/>
                <a:cs typeface="Times New Roman" pitchFamily="18" charset="0"/>
              </a:rPr>
              <a:t>8. ΔΗΛΑΔΗ 1. η κάθε εφεύρεση βελτιώνει συνθήκες ζωής κοινωνικού συνόλου ΑΛΛΑ ΚΑΙ 2. η λεπτομερής περιγραφή κάθε εφεύρεσης που κατατίθεται για προστασία ερέθισμα σε άλλους εφευρέτες για νέες εφευρέσεις.</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9.</a:t>
            </a:r>
            <a:r>
              <a:rPr lang="el-GR" sz="2800" u="sng" dirty="0" smtClean="0">
                <a:latin typeface="Times New Roman" pitchFamily="18" charset="0"/>
                <a:cs typeface="Times New Roman" pitchFamily="18" charset="0"/>
              </a:rPr>
              <a:t> Όμως </a:t>
            </a:r>
            <a:r>
              <a:rPr lang="el-GR" sz="2800" dirty="0" smtClean="0">
                <a:latin typeface="Times New Roman" pitchFamily="18" charset="0"/>
                <a:cs typeface="Times New Roman" pitchFamily="18" charset="0"/>
              </a:rPr>
              <a:t>ο αποκλεισμός άλλων εφευρετών από τη χρήση και βελτίωση της ίδιας εφεύρεσης ενδέχεται να παρεμποδίζει την τεχνολογική εξέλιξη.</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10. ΠΡΕΠΕΙ να εξισορροπηθούν τα δύο αυτά συμφέροντα.</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11. Γι’ αυτό οι απαιτήσεις του νομοθέτη υψηλές</a:t>
            </a:r>
            <a:r>
              <a:rPr lang="en-US" sz="2800"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1. εφευρέσεις νέες 2. εφευρετική δραστηριότητα 3. επιδεκτικές βιομηχανικής εφαρμογής</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260648"/>
            <a:ext cx="8712968" cy="2554545"/>
          </a:xfrm>
          <a:prstGeom prst="rect">
            <a:avLst/>
          </a:prstGeom>
        </p:spPr>
        <p:txBody>
          <a:bodyPr wrap="square">
            <a:spAutoFit/>
          </a:bodyPr>
          <a:lstStyle/>
          <a:p>
            <a:pPr algn="just"/>
            <a:r>
              <a:rPr lang="el-GR" sz="3200" dirty="0" smtClean="0">
                <a:latin typeface="Times New Roman" pitchFamily="18" charset="0"/>
                <a:cs typeface="Times New Roman" pitchFamily="18" charset="0"/>
              </a:rPr>
              <a:t>12. Αποκλείονται επινοήσεις που δεν συγκεντρώνουν τις προϋποθέσεις, ακόμα κι αν αποτελούν επιστημονικές συμβολές (π.χ. μαθηματικές μέθοδοι που είναι ελεύθερες για χρήση)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38662"/>
            <a:ext cx="9144000" cy="68941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Δικαίωμα ευρεσιτεχνίας και δικαίωμα στην εφεύρεση</a:t>
            </a:r>
            <a:endParaRPr kumimoji="0" lang="en-US"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 1733/1987, εφευρέσεις στις οποίες έχει χορηγηθεί δίπλωμα ευρεσιτεχνίας.</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Η εφεύρεση το τεχνικό επινόημα που ενδέχεται να οδηγήσει στο δίπλωμα ευρεσιτεχνίας</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6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ΕΝΩ</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το δίπλωμα ευρεσιτεχνίας διοικητική πράξη. 1. Αναγνωρίζει την εφεύρεση ως προστατευόμενο αγαθό 2. Παρέχει αποκλειστικό δικαίωμα</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Δικαίωμα στην εφεύρεση άυλο αγαθό. Δεν απαιτούνται διατυπώσεις για την κτήση του</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Και τα δύο είναι διφυή δικαιώματα. Συγκεντρώνουν προσωπικά και περιουσιακά στοιχεία.</a:t>
            </a:r>
            <a:endParaRPr kumimoji="0" lang="el-GR" sz="2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476672"/>
            <a:ext cx="9144000" cy="3970318"/>
          </a:xfrm>
          <a:prstGeom prst="rect">
            <a:avLst/>
          </a:prstGeom>
        </p:spPr>
        <p:txBody>
          <a:bodyPr wrap="square">
            <a:spAutoFit/>
          </a:bodyPr>
          <a:lstStyle/>
          <a:p>
            <a:pPr lvl="0" algn="just" eaLnBrk="0" fontAlgn="base" hangingPunct="0">
              <a:spcBef>
                <a:spcPct val="0"/>
              </a:spcBef>
              <a:spcAft>
                <a:spcPct val="0"/>
              </a:spcAft>
              <a:buFontTx/>
              <a:buChar char="•"/>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Προσωπικό στοιχείο: προστασία προσωπικών συμφερόντων π.χ. αναγνώριση πατρότητας, μη τροποποίηση χωρίς συγκατάθεση του εφευρέτη.</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buFontTx/>
              <a:buChar char="•"/>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lvl="0" algn="just" eaLnBrk="0" fontAlgn="base" hangingPunct="0">
              <a:spcBef>
                <a:spcPct val="0"/>
              </a:spcBef>
              <a:spcAft>
                <a:spcPct val="0"/>
              </a:spcAft>
              <a:buFontTx/>
              <a:buChar char="•"/>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Περιουσιακό στοιχείο: εξουσία οικονομικής εκμετάλλευσης.</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buFontTx/>
              <a:buChar char="•"/>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lvl="0" algn="just" eaLnBrk="0" fontAlgn="base" hangingPunct="0">
              <a:spcBef>
                <a:spcPct val="0"/>
              </a:spcBef>
              <a:spcAft>
                <a:spcPct val="0"/>
              </a:spcAft>
              <a:buFontTx/>
              <a:buChar char="•"/>
            </a:pPr>
            <a:r>
              <a:rPr kumimoji="0" lang="el-GR"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ΔΙΑΦΟΡΑ: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Εφευρετική ιδέα που γνωστοποιήθηκε αλλά δεν αναγγέλθηκε στον ΟΒΙ δεν παρέχει δικαίωμα απαγόρευσης χρήσης από τρίτους. </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436890"/>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Πηγές</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1.Κύρια πηγή ο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1733/1987 «Μεταφορά τεχνολογίας, εφευρέσεις, τεχνολογική καινοτομία και σύσταση επιτροπής ατομικής ενέργειας»</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2.Τροποποιήθηκε με τον Ν. 3966/2011 «περί διπλωμάτων ευρεσιτεχνίας». Αναγκαία μετά την κύρωση της Σύμβασης του Μονάχου για το ευρωπαϊκό δίπλωμα ευρεσιτεχνίας (1973)</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Σημαντικότερη πηγή ευρωπαϊκού δικαίου ευρεσιτεχνίας, η «Σύμβαση του Μονάχου για το Ευρωπαϊκό Δίπλωμα Ευρεσιτεχνίας». </a:t>
            </a:r>
            <a:endParaRPr kumimoji="0" lang="el-G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262390"/>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Προϋποθέσεις προστασίας: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Αποκτάται με πολιτειακή πράξη μετά από αίτηση στον ΟΒΙ.</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Προϋποθέσεις νόμου: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514350" marR="0" lvl="0" indent="-514350" algn="just" defTabSz="914400" rtl="0" eaLnBrk="0" fontAlgn="base" latinLnBrk="0" hangingPunct="0">
              <a:lnSpc>
                <a:spcPct val="100000"/>
              </a:lnSpc>
              <a:spcBef>
                <a:spcPct val="0"/>
              </a:spcBef>
              <a:spcAft>
                <a:spcPct val="0"/>
              </a:spcAft>
              <a:buClrTx/>
              <a:buSzTx/>
              <a:buFontTx/>
              <a:buAutoNum type="arabicPeriod"/>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Να πρόκειται για εφεύρεση </a:t>
            </a:r>
          </a:p>
          <a:p>
            <a:pPr marL="514350" marR="0" lvl="0" indent="-514350" algn="just" defTabSz="914400" rtl="0" eaLnBrk="0" fontAlgn="base" latinLnBrk="0" hangingPunct="0">
              <a:lnSpc>
                <a:spcPct val="100000"/>
              </a:lnSpc>
              <a:spcBef>
                <a:spcPct val="0"/>
              </a:spcBef>
              <a:spcAft>
                <a:spcPct val="0"/>
              </a:spcAft>
              <a:buClrTx/>
              <a:buSzTx/>
              <a:buFontTx/>
              <a:buAutoNum type="arabicPeriod"/>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Να είναι νέα  </a:t>
            </a:r>
          </a:p>
          <a:p>
            <a:pPr marL="514350" marR="0" lvl="0" indent="-514350" algn="just" defTabSz="914400" rtl="0" eaLnBrk="0" fontAlgn="base" latinLnBrk="0" hangingPunct="0">
              <a:lnSpc>
                <a:spcPct val="100000"/>
              </a:lnSpc>
              <a:spcBef>
                <a:spcPct val="0"/>
              </a:spcBef>
              <a:spcAft>
                <a:spcPct val="0"/>
              </a:spcAft>
              <a:buClrTx/>
              <a:buSzTx/>
              <a:buFontTx/>
              <a:buAutoNum type="arabicPeriod"/>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Να εμπεριέχει εφευρετική δραστηριότητα</a:t>
            </a:r>
          </a:p>
          <a:p>
            <a:pPr marL="514350" marR="0" lvl="0" indent="-514350" algn="just" defTabSz="914400" rtl="0" eaLnBrk="0" fontAlgn="base" latinLnBrk="0" hangingPunct="0">
              <a:lnSpc>
                <a:spcPct val="100000"/>
              </a:lnSpc>
              <a:spcBef>
                <a:spcPct val="0"/>
              </a:spcBef>
              <a:spcAft>
                <a:spcPct val="0"/>
              </a:spcAft>
              <a:buClrTx/>
              <a:buSzTx/>
              <a:buFontTx/>
              <a:buAutoNum type="arabicPeriod"/>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Να είναι επιδεκτική βιομηχανικής εφαρμογής</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117793"/>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Εφεύρεση: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τεκμηριωμένη και πρακτικά εφαρμόσιμη υπόδειξη τρόπου επίλυσης άλυτου μέχρι σήμερα τεχνικού προβλήματος ή η υπόδειξη επίλυσης του κατά τρόπο άγνωστο μέχρι σήμερα με την εφαρμογή των φυσικών νόμων.</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Αντικείμενο της εφεύρεσης η εφευρετική ιδέα και όχι το ενσώματο αντικείμενο που παράγεται με αυτή. (δεν έχει το στοιχείο της μοναδικότητας, στηρίζεται σε υπάρχοντα νόμο της φύσης. Οποιοσδήποτε ειδικός με τις ίδιες ικανότητες θα μπορούσε να επινοήσει το ίδιο τεχνικό επίτευγμα.</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Αναφέρεται στον τομέα της τεχνικής.  (όχι οι αισθητικές δημιουργίες, τα σχέδια, οι κανόνες και οι μέθοδοι για την άσκηση πνευματικών δραστηριοτήτων). Τεχνική σημαίνει </a:t>
            </a:r>
            <a:r>
              <a:rPr kumimoji="0" lang="el-GR"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εξουσίαση</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στις δυνάμεις της φύσης. </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404664"/>
            <a:ext cx="9144000" cy="3970318"/>
          </a:xfrm>
          <a:prstGeom prst="rect">
            <a:avLst/>
          </a:prstGeom>
        </p:spPr>
        <p:txBody>
          <a:bodyPr wrap="square">
            <a:spAutoFit/>
          </a:bodyPr>
          <a:lstStyle/>
          <a:p>
            <a:pPr lvl="0" algn="just" eaLnBrk="0" fontAlgn="base" hangingPunct="0">
              <a:spcBef>
                <a:spcPct val="0"/>
              </a:spcBef>
              <a:spcAft>
                <a:spcPct val="0"/>
              </a:spcAft>
              <a:buFontTx/>
              <a:buChar char="•"/>
            </a:pPr>
            <a:r>
              <a:rPr lang="el-GR" sz="2800" dirty="0" smtClean="0">
                <a:latin typeface="Times New Roman" pitchFamily="18" charset="0"/>
                <a:ea typeface="Calibri" pitchFamily="34" charset="0"/>
                <a:cs typeface="Times New Roman" pitchFamily="18" charset="0"/>
              </a:rPr>
              <a:t>Επενεργεί στην άψυχη φύση, σε πρώτες ή συνθετικές ύλες, στον φυσικό και </a:t>
            </a:r>
            <a:r>
              <a:rPr lang="el-GR" sz="2800" dirty="0" err="1" smtClean="0">
                <a:latin typeface="Times New Roman" pitchFamily="18" charset="0"/>
                <a:ea typeface="Calibri" pitchFamily="34" charset="0"/>
                <a:cs typeface="Times New Roman" pitchFamily="18" charset="0"/>
              </a:rPr>
              <a:t>ζωϊκό</a:t>
            </a:r>
            <a:r>
              <a:rPr lang="el-GR" sz="2800" dirty="0" smtClean="0">
                <a:latin typeface="Times New Roman" pitchFamily="18" charset="0"/>
                <a:ea typeface="Calibri" pitchFamily="34" charset="0"/>
                <a:cs typeface="Times New Roman" pitchFamily="18" charset="0"/>
              </a:rPr>
              <a:t> κόσμο. (Δεν εντάσσονται οι επιστημονικές μέθοδοι  και οι μαθηματικές μέθοδοι, είναι οδηγίες προς το ανθρώπινο πνεύμα.). Παραγωγή προϊόντος ή υπόδειξη μεθόδου παραγωγής. </a:t>
            </a:r>
          </a:p>
          <a:p>
            <a:pPr lvl="0" algn="just" eaLnBrk="0" fontAlgn="base" hangingPunct="0">
              <a:spcBef>
                <a:spcPct val="0"/>
              </a:spcBef>
              <a:spcAft>
                <a:spcPct val="0"/>
              </a:spcAft>
              <a:buFontTx/>
              <a:buChar char="•"/>
            </a:pPr>
            <a:endParaRPr lang="el-GR" sz="2800" dirty="0" smtClean="0">
              <a:latin typeface="Arial" pitchFamily="34" charset="0"/>
              <a:cs typeface="Arial" pitchFamily="34" charset="0"/>
            </a:endParaRPr>
          </a:p>
          <a:p>
            <a:pPr lvl="0" algn="just" eaLnBrk="0" fontAlgn="base" hangingPunct="0">
              <a:spcBef>
                <a:spcPct val="0"/>
              </a:spcBef>
              <a:spcAft>
                <a:spcPct val="0"/>
              </a:spcAft>
              <a:buFontTx/>
              <a:buChar char="•"/>
            </a:pPr>
            <a:r>
              <a:rPr lang="el-GR" sz="2800" dirty="0" smtClean="0">
                <a:latin typeface="Times New Roman" pitchFamily="18" charset="0"/>
                <a:ea typeface="Calibri" pitchFamily="34" charset="0"/>
                <a:cs typeface="Times New Roman" pitchFamily="18" charset="0"/>
              </a:rPr>
              <a:t>Η επίλυση πρέπει να επαληθεύεται στην πράξη. Δεν αρκεί η θεωρητική σύλληψη. Δυνατότητα εφαρμογής κατ</a:t>
            </a:r>
            <a:r>
              <a:rPr lang="el-GR" sz="2800" dirty="0" smtClean="0">
                <a:ea typeface="Calibri" pitchFamily="34" charset="0"/>
                <a:cs typeface="Times New Roman" pitchFamily="18" charset="0"/>
              </a:rPr>
              <a:t>’</a:t>
            </a:r>
            <a:r>
              <a:rPr lang="el-GR" sz="2800" dirty="0" smtClean="0">
                <a:latin typeface="Times New Roman" pitchFamily="18" charset="0"/>
                <a:ea typeface="Calibri" pitchFamily="34" charset="0"/>
                <a:cs typeface="Times New Roman" pitchFamily="18" charset="0"/>
              </a:rPr>
              <a:t> επανάληψη, προϋπόθεση του σκοπού προστασίας. </a:t>
            </a:r>
            <a:endParaRPr lang="el-G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564379"/>
            <a:ext cx="91440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Προγράμματα Η/Υ </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Αποκλείονται από την προστασία του Ν. 1733/87 (μόνο ως δικαιώματα πνευματικής ιδιοκτησίας). Δεν έχουν τεχνικό χαρακτήρα, διότι οι αλγόριθμοι στους οποίους βασίζεται το πρόγραμμα, αποτελούν απλές οδηγίες προς το ανθρώπινο πνεύμα χωρίς επενέργεια στις δυνάμεις της φύσης. </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261229"/>
            <a:ext cx="889248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νέο της εφεύρεσης</a:t>
            </a:r>
            <a:r>
              <a:rPr kumimoji="0" lang="en-US"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l-GR"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800" b="0" i="0" u="sng"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εφεύρεση νέα όταν δεν ανήκει στη στάθμη της τεχνικής. (Στη στάθμη της τεχνικής όλες οι γνώσεις όπου υπάρχει δυνατότητα πρόσβασης των ενδιαφερομένων με οποιονδήποτε τρόπο πριν την ημερομηνία κατάθεσης της αίτησης για τη χορήγηση του διπλώματος.)</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δυνατότητα πρόσβασης αφορά όλο τον κόσμο. Ακόμα και αν άγνωστη στην Ελλάδα, αν έχει κοινοποιηθεί κάπου τον πλανήτη, δεν χορηγείται δίπλωμα. </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Κρίσιμος χρόνος η ημερομηνία κατάθεσης της αίτησης για τη χορήγηση.</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555641"/>
          </a:xfrm>
          <a:prstGeom prst="rect">
            <a:avLst/>
          </a:prstGeom>
        </p:spPr>
        <p:txBody>
          <a:bodyPr wrap="square">
            <a:spAutoFit/>
          </a:bodyPr>
          <a:lstStyle/>
          <a:p>
            <a:pPr algn="just"/>
            <a:r>
              <a:rPr lang="el-GR" sz="2800" b="1" dirty="0" smtClean="0">
                <a:latin typeface="Times New Roman" pitchFamily="18" charset="0"/>
                <a:cs typeface="Times New Roman" pitchFamily="18" charset="0"/>
              </a:rPr>
              <a:t>Διεθνικότητα</a:t>
            </a:r>
            <a:r>
              <a:rPr lang="en-US" sz="2800" b="1" dirty="0" smtClean="0">
                <a:latin typeface="Times New Roman" pitchFamily="18" charset="0"/>
                <a:cs typeface="Times New Roman" pitchFamily="18" charset="0"/>
              </a:rPr>
              <a:t>:</a:t>
            </a:r>
          </a:p>
          <a:p>
            <a:pPr algn="just"/>
            <a:endParaRPr lang="el-GR" sz="2800" dirty="0" smtClean="0">
              <a:latin typeface="Times New Roman" pitchFamily="18" charset="0"/>
              <a:cs typeface="Times New Roman" pitchFamily="18" charset="0"/>
            </a:endParaRPr>
          </a:p>
          <a:p>
            <a:pPr lvl="0" algn="just"/>
            <a:r>
              <a:rPr lang="el-GR" sz="2800" dirty="0" smtClean="0">
                <a:latin typeface="Times New Roman" pitchFamily="18" charset="0"/>
                <a:cs typeface="Times New Roman" pitchFamily="18" charset="0"/>
              </a:rPr>
              <a:t>Το πρόβλημα ότι η ανάγκη προστασίας δεν περιορίζεται σε ορισμένη εδαφική περιοχή</a:t>
            </a:r>
            <a:r>
              <a:rPr lang="en-US" sz="2800" dirty="0" smtClean="0">
                <a:latin typeface="Times New Roman" pitchFamily="18" charset="0"/>
                <a:cs typeface="Times New Roman" pitchFamily="18" charset="0"/>
              </a:rPr>
              <a:t>.</a:t>
            </a:r>
            <a:r>
              <a:rPr lang="el-GR" sz="2800" dirty="0" smtClean="0">
                <a:latin typeface="Times New Roman" pitchFamily="18" charset="0"/>
                <a:cs typeface="Times New Roman" pitchFamily="18" charset="0"/>
              </a:rPr>
              <a:t> (εκτείνεται σε όσες χώρες υπάρχει κίνδυνος παράνομης εκμετάλλευσης)</a:t>
            </a:r>
            <a:endParaRPr lang="en-US" sz="2800" dirty="0" smtClean="0">
              <a:latin typeface="Times New Roman" pitchFamily="18" charset="0"/>
              <a:cs typeface="Times New Roman" pitchFamily="18" charset="0"/>
            </a:endParaRPr>
          </a:p>
          <a:p>
            <a:pPr lvl="0" algn="just"/>
            <a:endParaRPr lang="el-GR" sz="2800" dirty="0" smtClean="0">
              <a:latin typeface="Times New Roman" pitchFamily="18" charset="0"/>
              <a:cs typeface="Times New Roman" pitchFamily="18" charset="0"/>
            </a:endParaRPr>
          </a:p>
          <a:p>
            <a:pPr lvl="0" algn="just"/>
            <a:r>
              <a:rPr lang="el-GR" sz="2800" dirty="0" smtClean="0">
                <a:latin typeface="Times New Roman" pitchFamily="18" charset="0"/>
                <a:cs typeface="Times New Roman" pitchFamily="18" charset="0"/>
              </a:rPr>
              <a:t>Ένταση προβλήματος τα τελευταία χρόνια (απελευθέρωση αγορών, παγκοσμιοποίηση εμπορίου, χρήση διαδικτύου)</a:t>
            </a:r>
            <a:endParaRPr lang="en-US" sz="2800" dirty="0" smtClean="0">
              <a:latin typeface="Times New Roman" pitchFamily="18" charset="0"/>
              <a:cs typeface="Times New Roman" pitchFamily="18" charset="0"/>
            </a:endParaRPr>
          </a:p>
          <a:p>
            <a:pPr lvl="0" algn="just"/>
            <a:endParaRPr lang="el-GR" sz="2800" dirty="0" smtClean="0">
              <a:latin typeface="Times New Roman" pitchFamily="18" charset="0"/>
              <a:cs typeface="Times New Roman" pitchFamily="18" charset="0"/>
            </a:endParaRPr>
          </a:p>
          <a:p>
            <a:pPr lvl="0" algn="just"/>
            <a:r>
              <a:rPr lang="el-GR" sz="2800" dirty="0" smtClean="0">
                <a:latin typeface="Times New Roman" pitchFamily="18" charset="0"/>
                <a:cs typeface="Times New Roman" pitchFamily="18" charset="0"/>
              </a:rPr>
              <a:t>Ισχύον νομικό καθεστώς «αρχή της </a:t>
            </a:r>
            <a:r>
              <a:rPr lang="el-GR" sz="2800" dirty="0" err="1" smtClean="0">
                <a:latin typeface="Times New Roman" pitchFamily="18" charset="0"/>
                <a:cs typeface="Times New Roman" pitchFamily="18" charset="0"/>
              </a:rPr>
              <a:t>εδαφικότητας</a:t>
            </a:r>
            <a:r>
              <a:rPr lang="el-GR" sz="2800" dirty="0" smtClean="0">
                <a:latin typeface="Times New Roman" pitchFamily="18" charset="0"/>
                <a:cs typeface="Times New Roman" pitchFamily="18" charset="0"/>
              </a:rPr>
              <a:t>». Τα δικαιώματα βιομηχανικής ιδιοκτησίας προστατεύονται μέσα στα σύνορα του κράτους όπου αποκτήθηκαν (ισχύουν οι προϋποθέσεις που το δίκαιο αυτό προβλέπει).</a:t>
            </a:r>
            <a:endParaRPr lang="en-US" sz="2800" dirty="0" smtClean="0">
              <a:latin typeface="Times New Roman" pitchFamily="18" charset="0"/>
              <a:cs typeface="Times New Roman" pitchFamily="18" charset="0"/>
            </a:endParaRPr>
          </a:p>
          <a:p>
            <a:pPr lvl="0" algn="just"/>
            <a:endParaRPr lang="el-GR" sz="2800" dirty="0" smtClean="0">
              <a:latin typeface="Times New Roman" pitchFamily="18" charset="0"/>
              <a:cs typeface="Times New Roman" pitchFamily="18" charset="0"/>
            </a:endParaRPr>
          </a:p>
          <a:p>
            <a:pPr lvl="0" algn="just"/>
            <a:endParaRPr lang="el-GR" sz="28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620688"/>
            <a:ext cx="9144000" cy="2246769"/>
          </a:xfrm>
          <a:prstGeom prst="rect">
            <a:avLst/>
          </a:prstGeom>
        </p:spPr>
        <p:txBody>
          <a:bodyPr wrap="square">
            <a:spAutoFit/>
          </a:bodyPr>
          <a:lstStyle/>
          <a:p>
            <a:pPr lvl="0" algn="just" eaLnBrk="0" fontAlgn="base" hangingPunct="0">
              <a:spcBef>
                <a:spcPct val="0"/>
              </a:spcBef>
              <a:spcAft>
                <a:spcPct val="0"/>
              </a:spcAft>
            </a:pPr>
            <a:r>
              <a:rPr lang="el-GR" sz="2800" dirty="0" smtClean="0">
                <a:latin typeface="Times New Roman" pitchFamily="18" charset="0"/>
                <a:ea typeface="Calibri" pitchFamily="34" charset="0"/>
                <a:cs typeface="Times New Roman" pitchFamily="18" charset="0"/>
              </a:rPr>
              <a:t>Παραγωγή νέου προϊόντος , στοιχείο νέου, όταν διαφέρει από ομοειδή προϊόντα με ουσιώδη νέα χαρακτηριστικά.</a:t>
            </a:r>
          </a:p>
          <a:p>
            <a:pPr lvl="0" algn="just" eaLnBrk="0" fontAlgn="base" hangingPunct="0">
              <a:spcBef>
                <a:spcPct val="0"/>
              </a:spcBef>
              <a:spcAft>
                <a:spcPct val="0"/>
              </a:spcAft>
            </a:pPr>
            <a:endParaRPr lang="el-GR" sz="2800" dirty="0" smtClean="0">
              <a:latin typeface="Arial" pitchFamily="34" charset="0"/>
              <a:cs typeface="Arial" pitchFamily="34" charset="0"/>
            </a:endParaRPr>
          </a:p>
          <a:p>
            <a:pPr lvl="0" algn="just" eaLnBrk="0" fontAlgn="base" hangingPunct="0">
              <a:spcBef>
                <a:spcPct val="0"/>
              </a:spcBef>
              <a:spcAft>
                <a:spcPct val="0"/>
              </a:spcAft>
            </a:pPr>
            <a:r>
              <a:rPr lang="el-GR" sz="2800" dirty="0" smtClean="0">
                <a:latin typeface="Times New Roman" pitchFamily="18" charset="0"/>
                <a:ea typeface="Calibri" pitchFamily="34" charset="0"/>
                <a:cs typeface="Times New Roman" pitchFamily="18" charset="0"/>
              </a:rPr>
              <a:t>Παραγωγή αποτελέσματος, όταν εμφανίζει αξιόλογη βελτίωση ήδη γνωστού αποτελέσματος. </a:t>
            </a:r>
            <a:endParaRPr lang="el-GR" sz="2800" dirty="0" smtClean="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0"/>
            <a:ext cx="896448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Εφευρετική δραστηριότητα</a:t>
            </a:r>
            <a:r>
              <a:rPr kumimoji="0" lang="en-US"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l-GR"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Δίπλωμα σε εφευρέσεις που έχουν εφευρετικό ύψος.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Αρ. 5 παρ. 3 Ν. 1733/87: Μια εφεύρεση εμπεριέχει εφευρετική δραστηριότητα, αν, κατά την κρίση του ειδικού δεν προκύπτει με προφανή τρόπο από την υπάρχουσα στάθμη της τεχνικής.</a:t>
            </a:r>
          </a:p>
          <a:p>
            <a:pPr marL="0" marR="0" lvl="0" indent="0" algn="just" defTabSz="914400" rtl="0" eaLnBrk="0" fontAlgn="base" latinLnBrk="0" hangingPunct="0">
              <a:lnSpc>
                <a:spcPct val="100000"/>
              </a:lnSpc>
              <a:spcBef>
                <a:spcPct val="0"/>
              </a:spcBef>
              <a:spcAft>
                <a:spcPct val="0"/>
              </a:spcAft>
              <a:buClrTx/>
              <a:buSzTx/>
              <a:buFontTx/>
              <a:buNone/>
              <a:tabLst/>
            </a:pPr>
            <a:endParaRPr lang="el-GR" sz="2800" dirty="0" smtClean="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Πρέπει να αποτελεί βήμα προόδου και ο μέσος ειδικός να μην είναι σε θέση να βρει τη λύση.</a:t>
            </a:r>
          </a:p>
          <a:p>
            <a:pPr marL="0" marR="0" lvl="0" indent="0" algn="just" defTabSz="914400" rtl="0" eaLnBrk="0" fontAlgn="base" latinLnBrk="0" hangingPunct="0">
              <a:lnSpc>
                <a:spcPct val="100000"/>
              </a:lnSpc>
              <a:spcBef>
                <a:spcPct val="0"/>
              </a:spcBef>
              <a:spcAft>
                <a:spcPct val="0"/>
              </a:spcAft>
              <a:buClrTx/>
              <a:buSzTx/>
              <a:buFontTx/>
              <a:buNone/>
              <a:tabLst/>
            </a:pPr>
            <a:endParaRPr lang="el-GR" sz="2800" dirty="0" smtClean="0">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cs typeface="Times New Roman" pitchFamily="18" charset="0"/>
              </a:rPr>
              <a:t>Η προϋπόθεση ανταποκρίνεται στο σκοπό προστασίας των ευρεσιτεχνιών. Αντάλλαγμα για την παρεχόμενη προστασία, η συμβολή της εφεύρεσης στην τεχνολογική πρόοδο. </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476672"/>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Επιδεκτικότητα βιομηχανικής εφαρμογής</a:t>
            </a:r>
            <a:r>
              <a:rPr kumimoji="0" lang="en-US"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l-GR"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Δηλαδή οι εφευρέσεις πρέπει επιδεκτικές οικονομικής εκμετάλλευσης.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αντικείμενο μπορεί να παραχθεί ή να χρησιμοποιηθεί σε οποιονδήποτε τομέα της παραγωγικής δραστηριότητας.</a:t>
            </a:r>
          </a:p>
          <a:p>
            <a:pPr marL="0" marR="0" lvl="0" indent="0" algn="just" defTabSz="914400" rtl="0" eaLnBrk="0" fontAlgn="base" latinLnBrk="0" hangingPunct="0">
              <a:lnSpc>
                <a:spcPct val="100000"/>
              </a:lnSpc>
              <a:spcBef>
                <a:spcPct val="0"/>
              </a:spcBef>
              <a:spcAft>
                <a:spcPct val="0"/>
              </a:spcAft>
              <a:buClrTx/>
              <a:buSzTx/>
              <a:buFontTx/>
              <a:buNone/>
              <a:tabLst/>
            </a:pPr>
            <a:endParaRPr lang="el-GR" sz="2800" dirty="0" smtClean="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(Όχι μέθοδοι χειρουργικής και θεραπευτικής αγωγής. Ναι, οι ουσίες που χρησιμοποιούνται κατά την εφαρμογή των μεθόδων.)</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404664"/>
            <a:ext cx="8352928" cy="3046988"/>
          </a:xfrm>
          <a:prstGeom prst="rect">
            <a:avLst/>
          </a:prstGeom>
        </p:spPr>
        <p:txBody>
          <a:bodyPr wrap="square">
            <a:spAutoFit/>
          </a:bodyPr>
          <a:lstStyle/>
          <a:p>
            <a:pPr lvl="0" algn="just"/>
            <a:r>
              <a:rPr lang="el-GR" sz="3200" dirty="0" smtClean="0">
                <a:latin typeface="Times New Roman" pitchFamily="18" charset="0"/>
                <a:cs typeface="Times New Roman" pitchFamily="18" charset="0"/>
              </a:rPr>
              <a:t>Δηλαδή για προστασία σε περισσότερες χώρες πρέπει να έχει διαφορετικά διπλώματα ευρεσιτεχνίας για κάθε χώρα.</a:t>
            </a:r>
            <a:endParaRPr lang="en-US" sz="3200" dirty="0" smtClean="0">
              <a:latin typeface="Times New Roman" pitchFamily="18" charset="0"/>
              <a:cs typeface="Times New Roman" pitchFamily="18" charset="0"/>
            </a:endParaRPr>
          </a:p>
          <a:p>
            <a:pPr lvl="0" algn="just"/>
            <a:endParaRPr lang="el-GR" sz="3200" dirty="0" smtClean="0">
              <a:latin typeface="Times New Roman" pitchFamily="18" charset="0"/>
              <a:cs typeface="Times New Roman" pitchFamily="18" charset="0"/>
            </a:endParaRPr>
          </a:p>
          <a:p>
            <a:pPr lvl="0" algn="just"/>
            <a:r>
              <a:rPr lang="el-GR" sz="3200" dirty="0" smtClean="0">
                <a:latin typeface="Times New Roman" pitchFamily="18" charset="0"/>
                <a:cs typeface="Times New Roman" pitchFamily="18" charset="0"/>
              </a:rPr>
              <a:t>Για να αντιμετωπιστεί το πρόβλημα σύναψη διμερών και διεθνών συμβάσεων</a:t>
            </a:r>
            <a:endParaRPr lang="el-GR"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1"/>
            <a:ext cx="9144000" cy="6555641"/>
          </a:xfrm>
          <a:prstGeom prst="rect">
            <a:avLst/>
          </a:prstGeom>
        </p:spPr>
        <p:txBody>
          <a:bodyPr wrap="square">
            <a:spAutoFit/>
          </a:bodyPr>
          <a:lstStyle/>
          <a:p>
            <a:r>
              <a:rPr lang="el-GR" sz="2800" b="1" dirty="0" smtClean="0">
                <a:latin typeface="Times New Roman" pitchFamily="18" charset="0"/>
                <a:cs typeface="Times New Roman" pitchFamily="18" charset="0"/>
              </a:rPr>
              <a:t>Διεθνείς Συμβάσεις</a:t>
            </a:r>
            <a:endParaRPr lang="en-US" sz="2800" b="1"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lvl="0" algn="just"/>
            <a:r>
              <a:rPr lang="en-US" sz="2800" dirty="0" smtClean="0">
                <a:latin typeface="Times New Roman" pitchFamily="18" charset="0"/>
                <a:cs typeface="Times New Roman" pitchFamily="18" charset="0"/>
              </a:rPr>
              <a:t>1.</a:t>
            </a:r>
            <a:r>
              <a:rPr lang="el-GR" sz="2800" u="sng" dirty="0" smtClean="0">
                <a:latin typeface="Times New Roman" pitchFamily="18" charset="0"/>
                <a:cs typeface="Times New Roman" pitchFamily="18" charset="0"/>
              </a:rPr>
              <a:t>Διεθνής Σύμβαση των Παρισίων </a:t>
            </a:r>
            <a:r>
              <a:rPr lang="en-US" sz="2800" u="sng" dirty="0" smtClean="0">
                <a:latin typeface="Times New Roman" pitchFamily="18" charset="0"/>
                <a:cs typeface="Times New Roman" pitchFamily="18" charset="0"/>
              </a:rPr>
              <a:t>(1883) </a:t>
            </a:r>
            <a:r>
              <a:rPr lang="el-GR" sz="2800" dirty="0" smtClean="0">
                <a:latin typeface="Times New Roman" pitchFamily="18" charset="0"/>
                <a:cs typeface="Times New Roman" pitchFamily="18" charset="0"/>
              </a:rPr>
              <a:t>(παλαιότερη και σημαντικότερη). «Διεθνής σύμβαση για τη σύσταση Ένωσης για την προστασία της βιομηχανικής ιδιοκτησίας» </a:t>
            </a:r>
            <a:endParaRPr lang="en-US" sz="2800" dirty="0" smtClean="0">
              <a:latin typeface="Times New Roman" pitchFamily="18" charset="0"/>
              <a:cs typeface="Times New Roman" pitchFamily="18" charset="0"/>
            </a:endParaRPr>
          </a:p>
          <a:p>
            <a:pPr lvl="0" algn="just"/>
            <a:endParaRPr lang="el-GR" sz="2800" dirty="0" smtClean="0">
              <a:latin typeface="Times New Roman" pitchFamily="18" charset="0"/>
              <a:cs typeface="Times New Roman" pitchFamily="18" charset="0"/>
            </a:endParaRPr>
          </a:p>
          <a:p>
            <a:pPr lvl="0" algn="just"/>
            <a:r>
              <a:rPr lang="el-GR" sz="2800" dirty="0" smtClean="0">
                <a:latin typeface="Times New Roman" pitchFamily="18" charset="0"/>
                <a:cs typeface="Times New Roman" pitchFamily="18" charset="0"/>
              </a:rPr>
              <a:t> Αποβλέπει σε προστασία ευρεσιτεχνιών, σχεδίων και υποδειγμάτων, σημάτων, εμπορικής επωνυμίας, ενδείξεων γεωγραφικής προέλευσης, καταστολή αθέμιτου ανταγωνισμού.</a:t>
            </a:r>
            <a:endParaRPr lang="en-US" sz="2800" dirty="0" smtClean="0">
              <a:latin typeface="Times New Roman" pitchFamily="18" charset="0"/>
              <a:cs typeface="Times New Roman" pitchFamily="18" charset="0"/>
            </a:endParaRPr>
          </a:p>
          <a:p>
            <a:pPr lvl="0" algn="just"/>
            <a:endParaRPr lang="el-GR" sz="2800" dirty="0" smtClean="0">
              <a:latin typeface="Times New Roman" pitchFamily="18" charset="0"/>
              <a:cs typeface="Times New Roman" pitchFamily="18" charset="0"/>
            </a:endParaRPr>
          </a:p>
          <a:p>
            <a:pPr lvl="0" algn="just"/>
            <a:r>
              <a:rPr lang="el-GR" sz="2800" dirty="0" smtClean="0">
                <a:latin typeface="Times New Roman" pitchFamily="18" charset="0"/>
                <a:cs typeface="Times New Roman" pitchFamily="18" charset="0"/>
              </a:rPr>
              <a:t>Διεθνές γραφείο της Ένωσης στη Γενεύη.</a:t>
            </a:r>
          </a:p>
          <a:p>
            <a:pPr lvl="0" algn="just"/>
            <a:r>
              <a:rPr lang="el-GR" sz="2800" dirty="0" smtClean="0">
                <a:latin typeface="Times New Roman" pitchFamily="18" charset="0"/>
                <a:cs typeface="Times New Roman" pitchFamily="18" charset="0"/>
              </a:rPr>
              <a:t>Μετέχουν 144 κράτη.</a:t>
            </a:r>
            <a:r>
              <a:rPr lang="en-US" sz="2800"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Η Ελλάδα πρώτη φορά το 1924, έχει κυρώσει 2 τροποποιήσεις.</a:t>
            </a:r>
            <a:r>
              <a:rPr lang="en-US" sz="2800"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Η Σύμβαση εσωτερικό δίκαιο με αυξημένη τυπική ισχύ.</a:t>
            </a:r>
            <a:endParaRPr lang="el-GR"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1"/>
            <a:ext cx="9144000" cy="6986528"/>
          </a:xfrm>
          <a:prstGeom prst="rect">
            <a:avLst/>
          </a:prstGeom>
        </p:spPr>
        <p:txBody>
          <a:bodyPr wrap="square">
            <a:spAutoFit/>
          </a:bodyPr>
          <a:lstStyle/>
          <a:p>
            <a:pPr algn="just"/>
            <a:r>
              <a:rPr lang="el-GR" sz="2800" dirty="0" smtClean="0">
                <a:latin typeface="Times New Roman" pitchFamily="18" charset="0"/>
                <a:cs typeface="Times New Roman" pitchFamily="18" charset="0"/>
              </a:rPr>
              <a:t>Δεν δημιούργησε ενιαίο δίκαιο προστασίας της βιομηχανικής ιδιοκτησίας. Επέβαλε την παροχή προστασίας σε αλλοδαπούς με βάση το εθνικό δίκαιο κάθε χώρας.</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Οι αλλοδαποί να επικαλεσθούν ειδικά δικαιώματα της ΔΣ ακόμα κι αν το εθνικό δίκαιο το οποίο επικαλούνται δεν τα προβλέπει.</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Δικαίωμα διεκδίκησης προτεραιότητας: ο καταθέτης μπορεί να διεκδικήσει χρονική προτεραιότητα και στις άλλες χώρες της Ε.Ε.</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Αξίωση για προστασία αλλοδαπού σήματος που έχει καταχωρισθεί σε κράτος-μέλος της Ένωσης έστω κι αν δεν συντρέχουν οι προϋποθέσεις προστασίας στο εθνικό δίκαιο.</a:t>
            </a:r>
          </a:p>
          <a:p>
            <a:endParaRPr lang="el-GR"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764704"/>
            <a:ext cx="9144000" cy="2554545"/>
          </a:xfrm>
          <a:prstGeom prst="rect">
            <a:avLst/>
          </a:prstGeom>
        </p:spPr>
        <p:txBody>
          <a:bodyPr wrap="square">
            <a:spAutoFit/>
          </a:bodyPr>
          <a:lstStyle/>
          <a:p>
            <a:pPr algn="just"/>
            <a:r>
              <a:rPr lang="el-GR" sz="3200" dirty="0" smtClean="0">
                <a:latin typeface="Times New Roman" pitchFamily="18" charset="0"/>
                <a:cs typeface="Times New Roman" pitchFamily="18" charset="0"/>
              </a:rPr>
              <a:t>Η βασική αρχή: η αρχή της εξομοίωσης των αλλοδαπών με ημεδαπούς. ΔΗΛΑΔΗ: μεταχείριση υπηκόων κρατών-μελών Ένωσης και όσων έχουν επαγγελματική εγκατάσταση σε χώρα της Ένωσης, ως ημεδαπών</a:t>
            </a:r>
            <a:endParaRPr lang="el-GR"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64264"/>
            <a:ext cx="8964488"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a:t>
            </a:r>
            <a:r>
              <a:rPr kumimoji="0" lang="el-GR" sz="280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Συμφωνία </a:t>
            </a:r>
            <a:r>
              <a:rPr kumimoji="0" lang="en-US" sz="280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TRIPS:</a:t>
            </a:r>
            <a:endParaRPr kumimoji="0" lang="el-GR" sz="280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l-GR" sz="2800" dirty="0" smtClean="0">
                <a:latin typeface="Times New Roman" pitchFamily="18" charset="0"/>
                <a:cs typeface="Times New Roman" pitchFamily="18" charset="0"/>
              </a:rPr>
              <a:t>Συμφωνία για τα δικαιώματα διανοητικής ιδιοκτησίας ή αλλιώς Συμφωνία </a:t>
            </a:r>
            <a:r>
              <a:rPr lang="en-US" sz="2800" dirty="0" smtClean="0">
                <a:latin typeface="Times New Roman" pitchFamily="18" charset="0"/>
                <a:cs typeface="Times New Roman" pitchFamily="18" charset="0"/>
              </a:rPr>
              <a:t>TRIPS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l-GR" sz="2800" dirty="0" smtClean="0">
                <a:latin typeface="Times New Roman" pitchFamily="18" charset="0"/>
                <a:cs typeface="Times New Roman" pitchFamily="18" charset="0"/>
              </a:rPr>
              <a:t>Στη Γενεύη, το 1993. Έχει επικυρωθεί από 132 κράτη (κράτη-</a:t>
            </a:r>
            <a:r>
              <a:rPr lang="el-GR" sz="2800" dirty="0" err="1" smtClean="0">
                <a:latin typeface="Times New Roman" pitchFamily="18" charset="0"/>
                <a:cs typeface="Times New Roman" pitchFamily="18" charset="0"/>
              </a:rPr>
              <a:t>μέλη</a:t>
            </a:r>
            <a:r>
              <a:rPr lang="el-GR" sz="2800" dirty="0" smtClean="0">
                <a:latin typeface="Times New Roman" pitchFamily="18" charset="0"/>
                <a:cs typeface="Times New Roman" pitchFamily="18" charset="0"/>
              </a:rPr>
              <a:t> ΕΕ, Ελλάδα 1995)</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l-GR" sz="2800" dirty="0" smtClean="0">
                <a:latin typeface="Times New Roman" pitchFamily="18" charset="0"/>
                <a:cs typeface="Times New Roman" pitchFamily="18" charset="0"/>
              </a:rPr>
              <a:t>Αναφέρεται σε ευρύτατους τομείς βιομηχανικής ιδιοκτησίας.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l-GR" sz="2800" dirty="0" smtClean="0">
                <a:latin typeface="Times New Roman" pitchFamily="18" charset="0"/>
                <a:cs typeface="Times New Roman" pitchFamily="18" charset="0"/>
              </a:rPr>
              <a:t>Αρχή της ίσης μεταχείρισης των αλλοδαπών με τους ημεδαπούς.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l-GR" sz="2800" dirty="0" smtClean="0">
                <a:latin typeface="Times New Roman" pitchFamily="18" charset="0"/>
                <a:cs typeface="Times New Roman" pitchFamily="18" charset="0"/>
              </a:rPr>
              <a:t>Σκοπός, η προώθηση της διανοητικής ιδιοκτησίας με έμφαση στις τεχνολογικές καινοτομίες και η εξασφάλιση </a:t>
            </a:r>
            <a:r>
              <a:rPr lang="en-US" sz="2800" dirty="0" smtClean="0">
                <a:latin typeface="Times New Roman" pitchFamily="18" charset="0"/>
                <a:cs typeface="Times New Roman" pitchFamily="18" charset="0"/>
              </a:rPr>
              <a:t>minimum </a:t>
            </a:r>
            <a:r>
              <a:rPr lang="el-GR" sz="2800" dirty="0" smtClean="0">
                <a:latin typeface="Times New Roman" pitchFamily="18" charset="0"/>
                <a:cs typeface="Times New Roman" pitchFamily="18" charset="0"/>
              </a:rPr>
              <a:t>προστασίας των δικαιωμάτων.</a:t>
            </a:r>
            <a:endParaRPr kumimoji="0" lang="en-US" sz="28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1"/>
            <a:ext cx="9144000" cy="7417416"/>
          </a:xfrm>
          <a:prstGeom prst="rect">
            <a:avLst/>
          </a:prstGeom>
        </p:spPr>
        <p:txBody>
          <a:bodyPr wrap="square">
            <a:spAutoFit/>
          </a:bodyPr>
          <a:lstStyle/>
          <a:p>
            <a:pPr lvl="0" algn="just"/>
            <a:r>
              <a:rPr lang="el-GR" sz="2800" b="1" dirty="0" smtClean="0">
                <a:latin typeface="Times New Roman" pitchFamily="18" charset="0"/>
                <a:cs typeface="Times New Roman" pitchFamily="18" charset="0"/>
              </a:rPr>
              <a:t>                                  ΕΥΡΕΣΙΤΕΧΝΙΑ</a:t>
            </a:r>
            <a:endParaRPr lang="en-US" sz="2800" b="1" dirty="0" smtClean="0">
              <a:latin typeface="Times New Roman" pitchFamily="18" charset="0"/>
              <a:cs typeface="Times New Roman" pitchFamily="18" charset="0"/>
            </a:endParaRPr>
          </a:p>
          <a:p>
            <a:pPr lvl="0" algn="just"/>
            <a:r>
              <a:rPr lang="el-GR" sz="2800" b="1" dirty="0" smtClean="0">
                <a:latin typeface="Times New Roman" pitchFamily="18" charset="0"/>
                <a:cs typeface="Times New Roman" pitchFamily="18" charset="0"/>
              </a:rPr>
              <a:t>Αντικείμενο και σκοπός προστασίας</a:t>
            </a:r>
            <a:r>
              <a:rPr lang="en-US" sz="2800" b="1" dirty="0" smtClean="0">
                <a:latin typeface="Times New Roman" pitchFamily="18" charset="0"/>
                <a:cs typeface="Times New Roman" pitchFamily="18" charset="0"/>
              </a:rPr>
              <a:t>:</a:t>
            </a:r>
            <a:endParaRPr lang="el-GR" sz="2800" b="1" dirty="0" smtClean="0">
              <a:latin typeface="Times New Roman" pitchFamily="18" charset="0"/>
              <a:cs typeface="Times New Roman" pitchFamily="18" charset="0"/>
            </a:endParaRPr>
          </a:p>
          <a:p>
            <a:pPr lvl="0" algn="just"/>
            <a:endParaRPr lang="el-GR" sz="2800" dirty="0">
              <a:latin typeface="Times New Roman" pitchFamily="18" charset="0"/>
              <a:cs typeface="Times New Roman" pitchFamily="18" charset="0"/>
            </a:endParaRPr>
          </a:p>
          <a:p>
            <a:pPr marL="514350" lvl="0" indent="-514350" algn="just">
              <a:buAutoNum type="arabicPeriod"/>
            </a:pPr>
            <a:r>
              <a:rPr lang="el-GR" sz="2800" dirty="0" smtClean="0">
                <a:latin typeface="Times New Roman" pitchFamily="18" charset="0"/>
                <a:cs typeface="Times New Roman" pitchFamily="18" charset="0"/>
              </a:rPr>
              <a:t>Η </a:t>
            </a:r>
            <a:r>
              <a:rPr lang="el-GR" sz="2800" dirty="0">
                <a:latin typeface="Times New Roman" pitchFamily="18" charset="0"/>
                <a:cs typeface="Times New Roman" pitchFamily="18" charset="0"/>
              </a:rPr>
              <a:t>προστασία των εφευρέσεων (τεχνικά επινοήματα που πληρούν τις προϋποθέσεις του νόμου</a:t>
            </a:r>
            <a:r>
              <a:rPr lang="el-G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514350" lvl="0" indent="-514350" algn="just">
              <a:buAutoNum type="arabicPeriod"/>
            </a:pPr>
            <a:endParaRPr lang="el-GR" sz="2800" dirty="0">
              <a:latin typeface="Times New Roman" pitchFamily="18" charset="0"/>
              <a:cs typeface="Times New Roman" pitchFamily="18" charset="0"/>
            </a:endParaRPr>
          </a:p>
          <a:p>
            <a:pPr lvl="0" algn="just"/>
            <a:r>
              <a:rPr lang="el-GR" sz="2800" dirty="0" smtClean="0">
                <a:latin typeface="Times New Roman" pitchFamily="18" charset="0"/>
                <a:cs typeface="Times New Roman" pitchFamily="18" charset="0"/>
              </a:rPr>
              <a:t>2. Δηλαδή</a:t>
            </a:r>
            <a:r>
              <a:rPr lang="el-GR" sz="2800" dirty="0">
                <a:latin typeface="Times New Roman" pitchFamily="18" charset="0"/>
                <a:cs typeface="Times New Roman" pitchFamily="18" charset="0"/>
              </a:rPr>
              <a:t>: η απαγόρευση ανάληψης ή απομίμησης της εφευρετικής ιδέας ΑΛΛΑ ΚΑΙ η εξασφάλιση αποκλειστικής εκμετάλλευσης των εφευρέσεων</a:t>
            </a:r>
            <a:r>
              <a:rPr lang="el-G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lvl="0" algn="just"/>
            <a:endParaRPr lang="el-GR" sz="2800" dirty="0">
              <a:latin typeface="Times New Roman" pitchFamily="18" charset="0"/>
              <a:cs typeface="Times New Roman" pitchFamily="18" charset="0"/>
            </a:endParaRPr>
          </a:p>
          <a:p>
            <a:pPr lvl="0" algn="just"/>
            <a:r>
              <a:rPr lang="el-GR" sz="2800" dirty="0" smtClean="0">
                <a:latin typeface="Times New Roman" pitchFamily="18" charset="0"/>
                <a:cs typeface="Times New Roman" pitchFamily="18" charset="0"/>
              </a:rPr>
              <a:t>3. Θεωρείται </a:t>
            </a:r>
            <a:r>
              <a:rPr lang="el-GR" sz="2800" dirty="0">
                <a:latin typeface="Times New Roman" pitchFamily="18" charset="0"/>
                <a:cs typeface="Times New Roman" pitchFamily="18" charset="0"/>
              </a:rPr>
              <a:t>πως: 1. Η παραχώρηση αποκλειστικού δικαιώματος βιομηχανικής ιδιοκτησίας είναι ανταμοιβή για τον κόπο του δημιουργού.</a:t>
            </a:r>
          </a:p>
          <a:p>
            <a:pPr algn="just"/>
            <a:r>
              <a:rPr lang="el-GR" sz="2800" dirty="0">
                <a:latin typeface="Times New Roman" pitchFamily="18" charset="0"/>
                <a:cs typeface="Times New Roman" pitchFamily="18" charset="0"/>
              </a:rPr>
              <a:t>                                  2. Αν μπορούσε οποιοσδήποτε να χρησιμοποιεί μια νέα εφεύρεση δε θα υπήρχε κίνητρο από μέρους του δημιουργού να αποκαλύψει την εφεύρεση του</a:t>
            </a:r>
            <a:r>
              <a:rPr lang="el-GR" sz="2800" dirty="0" smtClean="0">
                <a:latin typeface="Times New Roman" pitchFamily="18" charset="0"/>
                <a:cs typeface="Times New Roman" pitchFamily="18" charset="0"/>
              </a:rPr>
              <a:t>.</a:t>
            </a:r>
          </a:p>
          <a:p>
            <a:r>
              <a:rPr lang="el-GR" sz="2800" dirty="0" smtClean="0">
                <a:latin typeface="Times New Roman" pitchFamily="18" charset="0"/>
                <a:cs typeface="Times New Roman" pitchFamily="18" charset="0"/>
              </a:rPr>
              <a:t>  </a:t>
            </a:r>
            <a:endParaRPr lang="el-GR"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986528"/>
          </a:xfrm>
          <a:prstGeom prst="rect">
            <a:avLst/>
          </a:prstGeom>
        </p:spPr>
        <p:txBody>
          <a:bodyPr wrap="square">
            <a:spAutoFit/>
          </a:bodyPr>
          <a:lstStyle/>
          <a:p>
            <a:pPr algn="just"/>
            <a:r>
              <a:rPr lang="el-GR" sz="2800" dirty="0" smtClean="0">
                <a:latin typeface="Times New Roman" pitchFamily="18" charset="0"/>
                <a:cs typeface="Times New Roman" pitchFamily="18" charset="0"/>
              </a:rPr>
              <a:t>4. Ιδίως στη </a:t>
            </a:r>
            <a:r>
              <a:rPr lang="el-GR" sz="2800" u="sng" dirty="0" smtClean="0">
                <a:latin typeface="Times New Roman" pitchFamily="18" charset="0"/>
                <a:cs typeface="Times New Roman" pitchFamily="18" charset="0"/>
              </a:rPr>
              <a:t>σημερινή εποχή:</a:t>
            </a:r>
            <a:r>
              <a:rPr lang="el-GR" sz="2800" dirty="0" smtClean="0">
                <a:latin typeface="Times New Roman" pitchFamily="18" charset="0"/>
                <a:cs typeface="Times New Roman" pitchFamily="18" charset="0"/>
              </a:rPr>
              <a:t>  Δεν υπάρχουν ατομικοί εφευρέτες, αλλά επιχειρήσεις   που επενδύουν σημαντικά κεφάλαια στην τεχνολογική έρευνα προκειμένου τελικά να έχουν αποκλειστικό δικαίωμα χρήσης των εφευρέσεων που προκύπτουν.</a:t>
            </a:r>
            <a:endParaRPr lang="en-US" sz="2800" dirty="0" smtClean="0">
              <a:latin typeface="Times New Roman" pitchFamily="18" charset="0"/>
              <a:cs typeface="Times New Roman" pitchFamily="18" charset="0"/>
            </a:endParaRPr>
          </a:p>
          <a:p>
            <a:pPr algn="just"/>
            <a:endParaRPr lang="el-GR" sz="2800" dirty="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5. Το δίπλωμα ευρεσιτεχνίας δεν ωφελεί μόνο τον δικαιούχο, αλλά και το κοινωνικό σύνολο.</a:t>
            </a:r>
            <a:endParaRPr lang="en-US" sz="2800" dirty="0" smtClean="0">
              <a:latin typeface="Times New Roman" pitchFamily="18" charset="0"/>
              <a:cs typeface="Times New Roman" pitchFamily="18" charset="0"/>
            </a:endParaRPr>
          </a:p>
          <a:p>
            <a:pPr algn="just"/>
            <a:endParaRPr lang="el-GR" sz="2800" dirty="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6.  ΔΗΛΑΔΗ 1. παρέχει κίνητρο για έρευνα και ανάπτυξη νέων τεχνολογιών.</a:t>
            </a:r>
          </a:p>
          <a:p>
            <a:pPr algn="just"/>
            <a:r>
              <a:rPr lang="el-GR" sz="2800" dirty="0">
                <a:latin typeface="Times New Roman" pitchFamily="18" charset="0"/>
                <a:cs typeface="Times New Roman" pitchFamily="18" charset="0"/>
              </a:rPr>
              <a:t> </a:t>
            </a:r>
            <a:r>
              <a:rPr lang="el-GR" sz="2800" dirty="0" smtClean="0">
                <a:latin typeface="Times New Roman" pitchFamily="18" charset="0"/>
                <a:cs typeface="Times New Roman" pitchFamily="18" charset="0"/>
              </a:rPr>
              <a:t>                        2. προϋπόθεση για τεχνολογική, οικονομική και κοινωνική πρόοδο.</a:t>
            </a:r>
            <a:endParaRPr lang="en-US" sz="2800" dirty="0" smtClean="0">
              <a:latin typeface="Times New Roman" pitchFamily="18" charset="0"/>
              <a:cs typeface="Times New Roman" pitchFamily="18" charset="0"/>
            </a:endParaRP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7. Σκοπός</a:t>
            </a:r>
            <a:r>
              <a:rPr lang="en-US" sz="2800" dirty="0" smtClean="0">
                <a:latin typeface="Times New Roman" pitchFamily="18" charset="0"/>
                <a:cs typeface="Times New Roman" pitchFamily="18" charset="0"/>
              </a:rPr>
              <a:t>: </a:t>
            </a:r>
            <a:r>
              <a:rPr lang="el-GR" sz="2800" dirty="0" smtClean="0">
                <a:latin typeface="Times New Roman" pitchFamily="18" charset="0"/>
                <a:cs typeface="Times New Roman" pitchFamily="18" charset="0"/>
              </a:rPr>
              <a:t>όχι μόνο η προστασία ιδιωτικών αλλά και δημόσιων συμφερόντων.</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1043</TotalTime>
  <Words>1382</Words>
  <Application>Microsoft Office PowerPoint</Application>
  <PresentationFormat>Προβολή στην οθόνη (4:3)</PresentationFormat>
  <Paragraphs>142</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Sofia Gourgouliani</dc:creator>
  <cp:lastModifiedBy>Sofia Gourgouliani</cp:lastModifiedBy>
  <cp:revision>92</cp:revision>
  <dcterms:created xsi:type="dcterms:W3CDTF">2018-10-08T05:45:41Z</dcterms:created>
  <dcterms:modified xsi:type="dcterms:W3CDTF">2018-10-12T12:26:12Z</dcterms:modified>
</cp:coreProperties>
</file>