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Override5.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charts/colors4.xml" ContentType="application/vnd.ms-office.chartcolorstyl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theme/themeOverride1.xml" ContentType="application/vnd.openxmlformats-officedocument.themeOverride+xml"/>
  <Override PartName="/ppt/charts/colors2.xml" ContentType="application/vnd.ms-office.chartcolorstyl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charts/colors1.xml" ContentType="application/vnd.ms-office.chartcolorstyl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style5.xml" ContentType="application/vnd.ms-office.chart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charts/style4.xml" ContentType="application/vnd.ms-office.chartstyle+xml"/>
  <Override PartName="/ppt/charts/style3.xml" ContentType="application/vnd.ms-office.chart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heme/themeOverride4.xml" ContentType="application/vnd.openxmlformats-officedocument.themeOverride+xml"/>
  <Default Extension="jpeg" ContentType="image/jpeg"/>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charts/colors3.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9" r:id="rId3"/>
    <p:sldId id="346" r:id="rId4"/>
    <p:sldId id="347" r:id="rId5"/>
    <p:sldId id="344" r:id="rId6"/>
    <p:sldId id="349" r:id="rId7"/>
    <p:sldId id="350" r:id="rId8"/>
    <p:sldId id="348" r:id="rId9"/>
    <p:sldId id="351" r:id="rId10"/>
    <p:sldId id="352" r:id="rId11"/>
    <p:sldId id="353" r:id="rId12"/>
    <p:sldId id="354" r:id="rId13"/>
    <p:sldId id="355" r:id="rId14"/>
    <p:sldId id="356" r:id="rId15"/>
    <p:sldId id="358" r:id="rId16"/>
    <p:sldId id="357" r:id="rId17"/>
    <p:sldId id="360" r:id="rId18"/>
    <p:sldId id="361" r:id="rId19"/>
    <p:sldId id="363" r:id="rId20"/>
    <p:sldId id="364" r:id="rId21"/>
    <p:sldId id="377" r:id="rId22"/>
    <p:sldId id="365" r:id="rId23"/>
    <p:sldId id="367" r:id="rId24"/>
    <p:sldId id="368" r:id="rId25"/>
    <p:sldId id="369" r:id="rId26"/>
    <p:sldId id="370" r:id="rId27"/>
    <p:sldId id="371" r:id="rId28"/>
    <p:sldId id="372" r:id="rId29"/>
    <p:sldId id="374" r:id="rId30"/>
    <p:sldId id="37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59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package" Target="../embeddings/___________________Microsoft_Office_Excel1.xlsx"/><Relationship Id="rId1" Type="http://schemas.openxmlformats.org/officeDocument/2006/relationships/themeOverride" Target="../theme/themeOverride1.xml"/><Relationship Id="rId4" Type="http://schemas.microsoft.com/office/2011/relationships/chartStyle" Target="style1.xm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package" Target="../embeddings/___________________Microsoft_Office_Excel2.xlsx"/><Relationship Id="rId1" Type="http://schemas.openxmlformats.org/officeDocument/2006/relationships/themeOverride" Target="../theme/themeOverride2.xml"/><Relationship Id="rId4" Type="http://schemas.microsoft.com/office/2011/relationships/chartStyle" Target="style2.xml"/></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openxmlformats.org/officeDocument/2006/relationships/package" Target="../embeddings/___________________Microsoft_Office_Excel3.xlsx"/><Relationship Id="rId1" Type="http://schemas.openxmlformats.org/officeDocument/2006/relationships/themeOverride" Target="../theme/themeOverride3.xml"/><Relationship Id="rId4" Type="http://schemas.microsoft.com/office/2011/relationships/chartStyle" Target="style3.xml"/></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openxmlformats.org/officeDocument/2006/relationships/package" Target="../embeddings/___________________Microsoft_Office_Excel4.xlsx"/><Relationship Id="rId1" Type="http://schemas.openxmlformats.org/officeDocument/2006/relationships/themeOverride" Target="../theme/themeOverride4.xml"/><Relationship Id="rId4" Type="http://schemas.microsoft.com/office/2011/relationships/chartStyle" Target="style4.xml"/></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openxmlformats.org/officeDocument/2006/relationships/package" Target="../embeddings/___________________Microsoft_Office_Excel5.xlsx"/><Relationship Id="rId1" Type="http://schemas.openxmlformats.org/officeDocument/2006/relationships/themeOverride" Target="../theme/themeOverride5.xml"/><Relationship Id="rId4"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manualLayout>
          <c:layoutTarget val="inner"/>
          <c:xMode val="edge"/>
          <c:yMode val="edge"/>
          <c:x val="0.14632416359149075"/>
          <c:y val="5.0925925925925923E-2"/>
          <c:w val="0.81056592033754948"/>
          <c:h val="0.79657269953054466"/>
        </c:manualLayout>
      </c:layout>
      <c:scatterChart>
        <c:scatterStyle val="lineMarker"/>
        <c:ser>
          <c:idx val="1"/>
          <c:order val="0"/>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Εσόδων'!$D$3:$D$13</c:f>
              <c:numCache>
                <c:formatCode>General</c:formatCode>
                <c:ptCount val="11"/>
                <c:pt idx="0">
                  <c:v>0</c:v>
                </c:pt>
                <c:pt idx="1">
                  <c:v>12000</c:v>
                </c:pt>
                <c:pt idx="2">
                  <c:v>24000</c:v>
                </c:pt>
                <c:pt idx="3">
                  <c:v>36000</c:v>
                </c:pt>
                <c:pt idx="4">
                  <c:v>48000</c:v>
                </c:pt>
                <c:pt idx="5">
                  <c:v>60000</c:v>
                </c:pt>
                <c:pt idx="6">
                  <c:v>72000</c:v>
                </c:pt>
                <c:pt idx="7">
                  <c:v>84000</c:v>
                </c:pt>
                <c:pt idx="8">
                  <c:v>96000</c:v>
                </c:pt>
                <c:pt idx="9">
                  <c:v>108000</c:v>
                </c:pt>
                <c:pt idx="10">
                  <c:v>120000</c:v>
                </c:pt>
              </c:numCache>
            </c:numRef>
          </c:yVal>
        </c:ser>
        <c:dLbls/>
        <c:axId val="141595392"/>
        <c:axId val="141597312"/>
      </c:scatterChart>
      <c:valAx>
        <c:axId val="141595392"/>
        <c:scaling>
          <c:orientation val="minMax"/>
          <c:max val="20"/>
        </c:scaling>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l-GR" sz="1600"/>
                  <a:t>Τόνοι Καφέ</a:t>
                </a:r>
              </a:p>
            </c:rich>
          </c:tx>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41597312"/>
        <c:crosses val="autoZero"/>
        <c:crossBetween val="midCat"/>
        <c:majorUnit val="2"/>
      </c:valAx>
      <c:valAx>
        <c:axId val="141597312"/>
        <c:scaling>
          <c:orientation val="minMax"/>
          <c:max val="200000"/>
          <c:min val="0"/>
        </c:scaling>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0" i="0" u="none" strike="noStrike" baseline="0"/>
                  <a:t>€</a:t>
                </a:r>
                <a:endParaRPr lang="en-US" sz="1600"/>
              </a:p>
            </c:rich>
          </c:tx>
          <c:layout>
            <c:manualLayout>
              <c:xMode val="edge"/>
              <c:yMode val="edge"/>
              <c:x val="9.0231704149786197E-3"/>
              <c:y val="0.38866990045240185"/>
            </c:manualLayout>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41595392"/>
        <c:crosses val="autoZero"/>
        <c:crossBetween val="midCat"/>
        <c:majorUnit val="20000"/>
      </c:valAx>
      <c:spPr>
        <a:noFill/>
        <a:ln>
          <a:noFill/>
        </a:ln>
        <a:effectLst/>
      </c:spPr>
    </c:plotArea>
    <c:plotVisOnly val="1"/>
    <c:dispBlanksAs val="gap"/>
  </c:chart>
  <c:spPr>
    <a:noFill/>
    <a:ln>
      <a:noFill/>
    </a:ln>
    <a:effectLst/>
  </c:spPr>
  <c:txPr>
    <a:bodyPr/>
    <a:lstStyle/>
    <a:p>
      <a:pPr>
        <a:defRPr/>
      </a:pPr>
      <a:endParaRPr lang="en-US"/>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manualLayout>
          <c:layoutTarget val="inner"/>
          <c:xMode val="edge"/>
          <c:yMode val="edge"/>
          <c:x val="0.14632416359149075"/>
          <c:y val="5.0925925925925923E-2"/>
          <c:w val="0.81056592033754948"/>
          <c:h val="0.79657269953054466"/>
        </c:manualLayout>
      </c:layout>
      <c:scatterChart>
        <c:scatterStyle val="lineMarker"/>
        <c:ser>
          <c:idx val="1"/>
          <c:order val="0"/>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Εσόδων'!$D$3:$D$13</c:f>
              <c:numCache>
                <c:formatCode>General</c:formatCode>
                <c:ptCount val="11"/>
                <c:pt idx="0">
                  <c:v>0</c:v>
                </c:pt>
                <c:pt idx="1">
                  <c:v>12000</c:v>
                </c:pt>
                <c:pt idx="2">
                  <c:v>24000</c:v>
                </c:pt>
                <c:pt idx="3">
                  <c:v>36000</c:v>
                </c:pt>
                <c:pt idx="4">
                  <c:v>48000</c:v>
                </c:pt>
                <c:pt idx="5">
                  <c:v>60000</c:v>
                </c:pt>
                <c:pt idx="6">
                  <c:v>72000</c:v>
                </c:pt>
                <c:pt idx="7">
                  <c:v>84000</c:v>
                </c:pt>
                <c:pt idx="8">
                  <c:v>96000</c:v>
                </c:pt>
                <c:pt idx="9">
                  <c:v>108000</c:v>
                </c:pt>
                <c:pt idx="10">
                  <c:v>120000</c:v>
                </c:pt>
              </c:numCache>
            </c:numRef>
          </c:yVal>
        </c:ser>
        <c:ser>
          <c:idx val="2"/>
          <c:order val="1"/>
          <c:spPr>
            <a:ln w="25400" cap="rnd">
              <a:solidFill>
                <a:schemeClr val="tx1">
                  <a:lumMod val="50000"/>
                  <a:lumOff val="50000"/>
                </a:schemeClr>
              </a:solidFill>
              <a:prstDash val="solid"/>
              <a:round/>
            </a:ln>
            <a:effectLst/>
          </c:spPr>
          <c:marker>
            <c:symbol val="circle"/>
            <c:size val="5"/>
            <c:spPr>
              <a:solidFill>
                <a:schemeClr val="accent3"/>
              </a:solidFill>
              <a:ln w="9525">
                <a:solidFill>
                  <a:schemeClr val="accent3"/>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Εσόδων'!$F$3:$F$13</c:f>
              <c:numCache>
                <c:formatCode>General</c:formatCode>
                <c:ptCount val="11"/>
                <c:pt idx="0">
                  <c:v>40000</c:v>
                </c:pt>
                <c:pt idx="1">
                  <c:v>52000</c:v>
                </c:pt>
                <c:pt idx="2">
                  <c:v>64000</c:v>
                </c:pt>
                <c:pt idx="3">
                  <c:v>76000</c:v>
                </c:pt>
                <c:pt idx="4">
                  <c:v>88000</c:v>
                </c:pt>
                <c:pt idx="5">
                  <c:v>100000</c:v>
                </c:pt>
                <c:pt idx="6">
                  <c:v>112000</c:v>
                </c:pt>
                <c:pt idx="7">
                  <c:v>124000</c:v>
                </c:pt>
                <c:pt idx="8">
                  <c:v>136000</c:v>
                </c:pt>
                <c:pt idx="9">
                  <c:v>148000</c:v>
                </c:pt>
                <c:pt idx="10">
                  <c:v>160000</c:v>
                </c:pt>
              </c:numCache>
            </c:numRef>
          </c:yVal>
        </c:ser>
        <c:dLbls/>
        <c:axId val="151127936"/>
        <c:axId val="151151744"/>
      </c:scatterChart>
      <c:valAx>
        <c:axId val="151127936"/>
        <c:scaling>
          <c:orientation val="minMax"/>
          <c:max val="20"/>
        </c:scaling>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l-GR" sz="1600"/>
                  <a:t>Τόνοι Καφέ</a:t>
                </a:r>
              </a:p>
            </c:rich>
          </c:tx>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1151744"/>
        <c:crosses val="autoZero"/>
        <c:crossBetween val="midCat"/>
        <c:majorUnit val="2"/>
      </c:valAx>
      <c:valAx>
        <c:axId val="151151744"/>
        <c:scaling>
          <c:orientation val="minMax"/>
          <c:max val="200000"/>
          <c:min val="0"/>
        </c:scaling>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0" i="0" u="none" strike="noStrike" baseline="0"/>
                  <a:t>€</a:t>
                </a:r>
                <a:endParaRPr lang="en-US" sz="1600"/>
              </a:p>
            </c:rich>
          </c:tx>
          <c:layout>
            <c:manualLayout>
              <c:xMode val="edge"/>
              <c:yMode val="edge"/>
              <c:x val="9.0231704149786197E-3"/>
              <c:y val="0.38866990045240185"/>
            </c:manualLayout>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1127936"/>
        <c:crosses val="autoZero"/>
        <c:crossBetween val="midCat"/>
        <c:majorUnit val="20000"/>
      </c:valAx>
      <c:spPr>
        <a:noFill/>
        <a:ln>
          <a:noFill/>
        </a:ln>
        <a:effectLst/>
      </c:spPr>
    </c:plotArea>
    <c:plotVisOnly val="1"/>
    <c:dispBlanksAs val="gap"/>
  </c:chart>
  <c:spPr>
    <a:noFill/>
    <a:ln>
      <a:noFill/>
    </a:ln>
    <a:effectLst/>
  </c:spPr>
  <c:txPr>
    <a:bodyPr/>
    <a:lstStyle/>
    <a:p>
      <a:pPr>
        <a:defRPr/>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manualLayout>
          <c:layoutTarget val="inner"/>
          <c:xMode val="edge"/>
          <c:yMode val="edge"/>
          <c:x val="0.14632416359149075"/>
          <c:y val="5.0925925925925923E-2"/>
          <c:w val="0.81056592033754948"/>
          <c:h val="0.79657269953054466"/>
        </c:manualLayout>
      </c:layout>
      <c:scatterChart>
        <c:scatterStyle val="lineMarker"/>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Εσόδων'!$M$3:$M$13</c:f>
              <c:numCache>
                <c:formatCode>General</c:formatCode>
                <c:ptCount val="11"/>
                <c:pt idx="0">
                  <c:v>0</c:v>
                </c:pt>
                <c:pt idx="1">
                  <c:v>20000</c:v>
                </c:pt>
                <c:pt idx="2">
                  <c:v>40000</c:v>
                </c:pt>
                <c:pt idx="3">
                  <c:v>60000</c:v>
                </c:pt>
                <c:pt idx="4">
                  <c:v>80000</c:v>
                </c:pt>
                <c:pt idx="5">
                  <c:v>100000</c:v>
                </c:pt>
                <c:pt idx="6">
                  <c:v>120000</c:v>
                </c:pt>
                <c:pt idx="7">
                  <c:v>140000</c:v>
                </c:pt>
                <c:pt idx="8">
                  <c:v>160000</c:v>
                </c:pt>
                <c:pt idx="9">
                  <c:v>180000</c:v>
                </c:pt>
                <c:pt idx="10">
                  <c:v>200000</c:v>
                </c:pt>
              </c:numCache>
            </c:numRef>
          </c:yVal>
        </c:ser>
        <c:ser>
          <c:idx val="1"/>
          <c:order val="1"/>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Εσόδων'!$D$3:$D$13</c:f>
              <c:numCache>
                <c:formatCode>General</c:formatCode>
                <c:ptCount val="11"/>
                <c:pt idx="0">
                  <c:v>0</c:v>
                </c:pt>
                <c:pt idx="1">
                  <c:v>12000</c:v>
                </c:pt>
                <c:pt idx="2">
                  <c:v>24000</c:v>
                </c:pt>
                <c:pt idx="3">
                  <c:v>36000</c:v>
                </c:pt>
                <c:pt idx="4">
                  <c:v>48000</c:v>
                </c:pt>
                <c:pt idx="5">
                  <c:v>60000</c:v>
                </c:pt>
                <c:pt idx="6">
                  <c:v>72000</c:v>
                </c:pt>
                <c:pt idx="7">
                  <c:v>84000</c:v>
                </c:pt>
                <c:pt idx="8">
                  <c:v>96000</c:v>
                </c:pt>
                <c:pt idx="9">
                  <c:v>108000</c:v>
                </c:pt>
                <c:pt idx="10">
                  <c:v>120000</c:v>
                </c:pt>
              </c:numCache>
            </c:numRef>
          </c:yVal>
        </c:ser>
        <c:ser>
          <c:idx val="2"/>
          <c:order val="2"/>
          <c:spPr>
            <a:ln w="25400" cap="rnd">
              <a:solidFill>
                <a:schemeClr val="tx1">
                  <a:lumMod val="50000"/>
                  <a:lumOff val="50000"/>
                </a:schemeClr>
              </a:solidFill>
              <a:prstDash val="solid"/>
              <a:round/>
            </a:ln>
            <a:effectLst/>
          </c:spPr>
          <c:marker>
            <c:symbol val="circle"/>
            <c:size val="5"/>
            <c:spPr>
              <a:solidFill>
                <a:schemeClr val="accent3"/>
              </a:solidFill>
              <a:ln w="9525">
                <a:solidFill>
                  <a:schemeClr val="accent3"/>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Εσόδων'!$F$3:$F$13</c:f>
              <c:numCache>
                <c:formatCode>General</c:formatCode>
                <c:ptCount val="11"/>
                <c:pt idx="0">
                  <c:v>40000</c:v>
                </c:pt>
                <c:pt idx="1">
                  <c:v>52000</c:v>
                </c:pt>
                <c:pt idx="2">
                  <c:v>64000</c:v>
                </c:pt>
                <c:pt idx="3">
                  <c:v>76000</c:v>
                </c:pt>
                <c:pt idx="4">
                  <c:v>88000</c:v>
                </c:pt>
                <c:pt idx="5">
                  <c:v>100000</c:v>
                </c:pt>
                <c:pt idx="6">
                  <c:v>112000</c:v>
                </c:pt>
                <c:pt idx="7">
                  <c:v>124000</c:v>
                </c:pt>
                <c:pt idx="8">
                  <c:v>136000</c:v>
                </c:pt>
                <c:pt idx="9">
                  <c:v>148000</c:v>
                </c:pt>
                <c:pt idx="10">
                  <c:v>160000</c:v>
                </c:pt>
              </c:numCache>
            </c:numRef>
          </c:yVal>
        </c:ser>
        <c:dLbls/>
        <c:axId val="151813120"/>
        <c:axId val="151819392"/>
      </c:scatterChart>
      <c:valAx>
        <c:axId val="151813120"/>
        <c:scaling>
          <c:orientation val="minMax"/>
          <c:max val="20"/>
        </c:scaling>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l-GR" sz="1600"/>
                  <a:t>Τόνοι Καφέ</a:t>
                </a:r>
              </a:p>
            </c:rich>
          </c:tx>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1819392"/>
        <c:crosses val="autoZero"/>
        <c:crossBetween val="midCat"/>
        <c:majorUnit val="2"/>
      </c:valAx>
      <c:valAx>
        <c:axId val="151819392"/>
        <c:scaling>
          <c:orientation val="minMax"/>
          <c:max val="200000"/>
          <c:min val="0"/>
        </c:scaling>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0" i="0" u="none" strike="noStrike" baseline="0"/>
                  <a:t>€</a:t>
                </a:r>
                <a:endParaRPr lang="en-US" sz="1600"/>
              </a:p>
            </c:rich>
          </c:tx>
          <c:layout>
            <c:manualLayout>
              <c:xMode val="edge"/>
              <c:yMode val="edge"/>
              <c:x val="9.0231704149786197E-3"/>
              <c:y val="0.38866990045240185"/>
            </c:manualLayout>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1813120"/>
        <c:crosses val="autoZero"/>
        <c:crossBetween val="midCat"/>
        <c:majorUnit val="20000"/>
      </c:valAx>
      <c:spPr>
        <a:noFill/>
        <a:ln>
          <a:noFill/>
        </a:ln>
        <a:effectLst/>
      </c:spPr>
    </c:plotArea>
    <c:plotVisOnly val="1"/>
    <c:dispBlanksAs val="gap"/>
  </c:chart>
  <c:spPr>
    <a:noFill/>
    <a:ln>
      <a:noFill/>
    </a:ln>
    <a:effectLst/>
  </c:spPr>
  <c:txPr>
    <a:bodyPr/>
    <a:lstStyle/>
    <a:p>
      <a:pPr>
        <a:defRPr/>
      </a:pPr>
      <a:endParaRPr lang="en-US"/>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manualLayout>
          <c:layoutTarget val="inner"/>
          <c:xMode val="edge"/>
          <c:yMode val="edge"/>
          <c:x val="0.14632416359149075"/>
          <c:y val="5.0925925925925923E-2"/>
          <c:w val="0.81056592033754948"/>
          <c:h val="0.79657269953054466"/>
        </c:manualLayout>
      </c:layout>
      <c:scatterChart>
        <c:scatterStyle val="lineMarker"/>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Εσόδων'!$M$3:$M$13</c:f>
              <c:numCache>
                <c:formatCode>General</c:formatCode>
                <c:ptCount val="11"/>
                <c:pt idx="0">
                  <c:v>0</c:v>
                </c:pt>
                <c:pt idx="1">
                  <c:v>20000</c:v>
                </c:pt>
                <c:pt idx="2">
                  <c:v>40000</c:v>
                </c:pt>
                <c:pt idx="3">
                  <c:v>60000</c:v>
                </c:pt>
                <c:pt idx="4">
                  <c:v>80000</c:v>
                </c:pt>
                <c:pt idx="5">
                  <c:v>100000</c:v>
                </c:pt>
                <c:pt idx="6">
                  <c:v>120000</c:v>
                </c:pt>
                <c:pt idx="7">
                  <c:v>140000</c:v>
                </c:pt>
                <c:pt idx="8">
                  <c:v>160000</c:v>
                </c:pt>
                <c:pt idx="9">
                  <c:v>180000</c:v>
                </c:pt>
                <c:pt idx="10">
                  <c:v>200000</c:v>
                </c:pt>
              </c:numCache>
            </c:numRef>
          </c:yVal>
        </c:ser>
        <c:ser>
          <c:idx val="1"/>
          <c:order val="1"/>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Εσόδων'!$D$3:$D$13</c:f>
              <c:numCache>
                <c:formatCode>General</c:formatCode>
                <c:ptCount val="11"/>
                <c:pt idx="0">
                  <c:v>0</c:v>
                </c:pt>
                <c:pt idx="1">
                  <c:v>12000</c:v>
                </c:pt>
                <c:pt idx="2">
                  <c:v>24000</c:v>
                </c:pt>
                <c:pt idx="3">
                  <c:v>36000</c:v>
                </c:pt>
                <c:pt idx="4">
                  <c:v>48000</c:v>
                </c:pt>
                <c:pt idx="5">
                  <c:v>60000</c:v>
                </c:pt>
                <c:pt idx="6">
                  <c:v>72000</c:v>
                </c:pt>
                <c:pt idx="7">
                  <c:v>84000</c:v>
                </c:pt>
                <c:pt idx="8">
                  <c:v>96000</c:v>
                </c:pt>
                <c:pt idx="9">
                  <c:v>108000</c:v>
                </c:pt>
                <c:pt idx="10">
                  <c:v>120000</c:v>
                </c:pt>
              </c:numCache>
            </c:numRef>
          </c:yVal>
        </c:ser>
        <c:ser>
          <c:idx val="2"/>
          <c:order val="2"/>
          <c:spPr>
            <a:ln w="25400" cap="rnd">
              <a:solidFill>
                <a:schemeClr val="tx1">
                  <a:lumMod val="50000"/>
                  <a:lumOff val="50000"/>
                </a:schemeClr>
              </a:solidFill>
              <a:prstDash val="solid"/>
              <a:round/>
            </a:ln>
            <a:effectLst/>
          </c:spPr>
          <c:marker>
            <c:symbol val="circle"/>
            <c:size val="5"/>
            <c:spPr>
              <a:solidFill>
                <a:schemeClr val="accent3"/>
              </a:solidFill>
              <a:ln w="9525">
                <a:solidFill>
                  <a:schemeClr val="accent3"/>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Εσόδων'!$F$3:$F$13</c:f>
              <c:numCache>
                <c:formatCode>General</c:formatCode>
                <c:ptCount val="11"/>
                <c:pt idx="0">
                  <c:v>40000</c:v>
                </c:pt>
                <c:pt idx="1">
                  <c:v>52000</c:v>
                </c:pt>
                <c:pt idx="2">
                  <c:v>64000</c:v>
                </c:pt>
                <c:pt idx="3">
                  <c:v>76000</c:v>
                </c:pt>
                <c:pt idx="4">
                  <c:v>88000</c:v>
                </c:pt>
                <c:pt idx="5">
                  <c:v>100000</c:v>
                </c:pt>
                <c:pt idx="6">
                  <c:v>112000</c:v>
                </c:pt>
                <c:pt idx="7">
                  <c:v>124000</c:v>
                </c:pt>
                <c:pt idx="8">
                  <c:v>136000</c:v>
                </c:pt>
                <c:pt idx="9">
                  <c:v>148000</c:v>
                </c:pt>
                <c:pt idx="10">
                  <c:v>160000</c:v>
                </c:pt>
              </c:numCache>
            </c:numRef>
          </c:yVal>
        </c:ser>
        <c:dLbls/>
        <c:axId val="152132224"/>
        <c:axId val="152143360"/>
      </c:scatterChart>
      <c:valAx>
        <c:axId val="152132224"/>
        <c:scaling>
          <c:orientation val="minMax"/>
          <c:max val="20"/>
        </c:scaling>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l-GR" sz="1600"/>
                  <a:t>Τόνοι Καφέ</a:t>
                </a:r>
              </a:p>
            </c:rich>
          </c:tx>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2143360"/>
        <c:crosses val="autoZero"/>
        <c:crossBetween val="midCat"/>
        <c:majorUnit val="2"/>
      </c:valAx>
      <c:valAx>
        <c:axId val="152143360"/>
        <c:scaling>
          <c:orientation val="minMax"/>
          <c:max val="200000"/>
          <c:min val="0"/>
        </c:scaling>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0" i="0" u="none" strike="noStrike" baseline="0"/>
                  <a:t>€</a:t>
                </a:r>
                <a:endParaRPr lang="en-US" sz="1600"/>
              </a:p>
            </c:rich>
          </c:tx>
          <c:layout>
            <c:manualLayout>
              <c:xMode val="edge"/>
              <c:yMode val="edge"/>
              <c:x val="9.0231704149786197E-3"/>
              <c:y val="0.38866990045240185"/>
            </c:manualLayout>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2132224"/>
        <c:crosses val="autoZero"/>
        <c:crossBetween val="midCat"/>
        <c:majorUnit val="20000"/>
      </c:valAx>
      <c:spPr>
        <a:noFill/>
        <a:ln>
          <a:noFill/>
        </a:ln>
        <a:effectLst/>
      </c:spPr>
    </c:plotArea>
    <c:plotVisOnly val="1"/>
    <c:dispBlanksAs val="gap"/>
  </c:chart>
  <c:spPr>
    <a:noFill/>
    <a:ln>
      <a:noFill/>
    </a:ln>
    <a:effectLst/>
  </c:spPr>
  <c:txPr>
    <a:bodyPr/>
    <a:lstStyle/>
    <a:p>
      <a:pPr>
        <a:defRPr/>
      </a:pPr>
      <a:endParaRPr lang="en-US"/>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manualLayout>
          <c:layoutTarget val="inner"/>
          <c:xMode val="edge"/>
          <c:yMode val="edge"/>
          <c:x val="0.17285845191527049"/>
          <c:y val="5.0925925925925923E-2"/>
          <c:w val="0.78403157518842614"/>
          <c:h val="0.75493099799694352"/>
        </c:manualLayout>
      </c:layout>
      <c:scatterChart>
        <c:scatterStyle val="lineMarker"/>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Εσόδων'!$M$3:$M$13</c:f>
              <c:numCache>
                <c:formatCode>General</c:formatCode>
                <c:ptCount val="11"/>
                <c:pt idx="0">
                  <c:v>0</c:v>
                </c:pt>
                <c:pt idx="1">
                  <c:v>20000</c:v>
                </c:pt>
                <c:pt idx="2">
                  <c:v>40000</c:v>
                </c:pt>
                <c:pt idx="3">
                  <c:v>60000</c:v>
                </c:pt>
                <c:pt idx="4">
                  <c:v>80000</c:v>
                </c:pt>
                <c:pt idx="5">
                  <c:v>100000</c:v>
                </c:pt>
                <c:pt idx="6">
                  <c:v>120000</c:v>
                </c:pt>
                <c:pt idx="7">
                  <c:v>140000</c:v>
                </c:pt>
                <c:pt idx="8">
                  <c:v>160000</c:v>
                </c:pt>
                <c:pt idx="9">
                  <c:v>180000</c:v>
                </c:pt>
                <c:pt idx="10">
                  <c:v>200000</c:v>
                </c:pt>
              </c:numCache>
            </c:numRef>
          </c:yVal>
        </c:ser>
        <c:ser>
          <c:idx val="1"/>
          <c:order val="1"/>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Εσόδων'!$D$3:$D$13</c:f>
              <c:numCache>
                <c:formatCode>General</c:formatCode>
                <c:ptCount val="11"/>
                <c:pt idx="0">
                  <c:v>0</c:v>
                </c:pt>
                <c:pt idx="1">
                  <c:v>12000</c:v>
                </c:pt>
                <c:pt idx="2">
                  <c:v>24000</c:v>
                </c:pt>
                <c:pt idx="3">
                  <c:v>36000</c:v>
                </c:pt>
                <c:pt idx="4">
                  <c:v>48000</c:v>
                </c:pt>
                <c:pt idx="5">
                  <c:v>60000</c:v>
                </c:pt>
                <c:pt idx="6">
                  <c:v>72000</c:v>
                </c:pt>
                <c:pt idx="7">
                  <c:v>84000</c:v>
                </c:pt>
                <c:pt idx="8">
                  <c:v>96000</c:v>
                </c:pt>
                <c:pt idx="9">
                  <c:v>108000</c:v>
                </c:pt>
                <c:pt idx="10">
                  <c:v>120000</c:v>
                </c:pt>
              </c:numCache>
            </c:numRef>
          </c:yVal>
        </c:ser>
        <c:ser>
          <c:idx val="2"/>
          <c:order val="2"/>
          <c:spPr>
            <a:ln w="25400" cap="rnd">
              <a:solidFill>
                <a:schemeClr val="tx1">
                  <a:lumMod val="50000"/>
                  <a:lumOff val="50000"/>
                </a:schemeClr>
              </a:solidFill>
              <a:prstDash val="solid"/>
              <a:round/>
            </a:ln>
            <a:effectLst/>
          </c:spPr>
          <c:marker>
            <c:symbol val="circle"/>
            <c:size val="5"/>
            <c:spPr>
              <a:solidFill>
                <a:schemeClr val="accent3"/>
              </a:solidFill>
              <a:ln w="9525">
                <a:solidFill>
                  <a:schemeClr val="accent3"/>
                </a:solidFill>
              </a:ln>
              <a:effectLst/>
            </c:spPr>
          </c:marker>
          <c:xVal>
            <c:numRef>
              <c:f>'Σχέσεις Κόστους - Εσόδων'!$C$3:$C$13</c:f>
              <c:numCache>
                <c:formatCode>General</c:formatCode>
                <c:ptCount val="11"/>
                <c:pt idx="0">
                  <c:v>0</c:v>
                </c:pt>
                <c:pt idx="1">
                  <c:v>2</c:v>
                </c:pt>
                <c:pt idx="2">
                  <c:v>4</c:v>
                </c:pt>
                <c:pt idx="3">
                  <c:v>6</c:v>
                </c:pt>
                <c:pt idx="4">
                  <c:v>8</c:v>
                </c:pt>
                <c:pt idx="5">
                  <c:v>10</c:v>
                </c:pt>
                <c:pt idx="6">
                  <c:v>12</c:v>
                </c:pt>
                <c:pt idx="7">
                  <c:v>14</c:v>
                </c:pt>
                <c:pt idx="8">
                  <c:v>16</c:v>
                </c:pt>
                <c:pt idx="9">
                  <c:v>18</c:v>
                </c:pt>
                <c:pt idx="10">
                  <c:v>20</c:v>
                </c:pt>
              </c:numCache>
            </c:numRef>
          </c:xVal>
          <c:yVal>
            <c:numRef>
              <c:f>'Σχέσεις Κόστους - Εσόδων'!$F$3:$F$13</c:f>
              <c:numCache>
                <c:formatCode>General</c:formatCode>
                <c:ptCount val="11"/>
                <c:pt idx="0">
                  <c:v>40000</c:v>
                </c:pt>
                <c:pt idx="1">
                  <c:v>52000</c:v>
                </c:pt>
                <c:pt idx="2">
                  <c:v>64000</c:v>
                </c:pt>
                <c:pt idx="3">
                  <c:v>76000</c:v>
                </c:pt>
                <c:pt idx="4">
                  <c:v>88000</c:v>
                </c:pt>
                <c:pt idx="5">
                  <c:v>100000</c:v>
                </c:pt>
                <c:pt idx="6">
                  <c:v>112000</c:v>
                </c:pt>
                <c:pt idx="7">
                  <c:v>124000</c:v>
                </c:pt>
                <c:pt idx="8">
                  <c:v>136000</c:v>
                </c:pt>
                <c:pt idx="9">
                  <c:v>148000</c:v>
                </c:pt>
                <c:pt idx="10">
                  <c:v>160000</c:v>
                </c:pt>
              </c:numCache>
            </c:numRef>
          </c:yVal>
        </c:ser>
        <c:dLbls/>
        <c:axId val="151153664"/>
        <c:axId val="151654784"/>
      </c:scatterChart>
      <c:valAx>
        <c:axId val="151153664"/>
        <c:scaling>
          <c:orientation val="minMax"/>
          <c:max val="20"/>
        </c:scaling>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l-GR" sz="1600"/>
                  <a:t>Τόνοι Καφέ</a:t>
                </a:r>
              </a:p>
            </c:rich>
          </c:tx>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1654784"/>
        <c:crosses val="autoZero"/>
        <c:crossBetween val="midCat"/>
        <c:majorUnit val="2"/>
      </c:valAx>
      <c:valAx>
        <c:axId val="151654784"/>
        <c:scaling>
          <c:orientation val="minMax"/>
          <c:max val="200000"/>
          <c:min val="0"/>
        </c:scaling>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0" i="0" u="none" strike="noStrike" baseline="0"/>
                  <a:t>€</a:t>
                </a:r>
                <a:endParaRPr lang="en-US" sz="1600"/>
              </a:p>
            </c:rich>
          </c:tx>
          <c:layout>
            <c:manualLayout>
              <c:xMode val="edge"/>
              <c:yMode val="edge"/>
              <c:x val="0"/>
              <c:y val="0.37201340792087723"/>
            </c:manualLayout>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1153664"/>
        <c:crosses val="autoZero"/>
        <c:crossBetween val="midCat"/>
        <c:majorUnit val="20000"/>
      </c:valAx>
      <c:spPr>
        <a:noFill/>
        <a:ln>
          <a:noFill/>
        </a:ln>
        <a:effectLst/>
      </c:spPr>
    </c:plotArea>
    <c:plotVisOnly val="1"/>
    <c:dispBlanksAs val="gap"/>
  </c:chart>
  <c:spPr>
    <a:noFill/>
    <a:ln>
      <a:noFill/>
    </a:ln>
    <a:effectLst/>
  </c:spPr>
  <c:txPr>
    <a:bodyPr/>
    <a:lstStyle/>
    <a:p>
      <a:pPr>
        <a:defRPr/>
      </a:pPr>
      <a:endParaRPr lang="en-US"/>
    </a:p>
  </c:txPr>
  <c:externalData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61555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492443"/>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3/20/2017</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847514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1">
                <a:solidFill>
                  <a:srgbClr val="22659C"/>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3200" b="0" i="0">
                <a:solidFill>
                  <a:srgbClr val="424262"/>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3/20/2017</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68220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1">
                <a:solidFill>
                  <a:srgbClr val="22659C"/>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492443"/>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9244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3/20/2017</a:t>
            </a:fld>
            <a:endParaRPr lang="en-US">
              <a:solidFill>
                <a:prstClr val="black">
                  <a:tint val="75000"/>
                </a:prstClr>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609764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1">
                <a:solidFill>
                  <a:srgbClr val="22659C"/>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3/20/2017</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94159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3/20/2017</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785220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405313" y="74548"/>
            <a:ext cx="1117600" cy="168910"/>
          </a:xfrm>
          <a:custGeom>
            <a:avLst/>
            <a:gdLst/>
            <a:ahLst/>
            <a:cxnLst/>
            <a:rect l="l" t="t" r="r" b="b"/>
            <a:pathLst>
              <a:path w="838200" h="168910">
                <a:moveTo>
                  <a:pt x="0" y="0"/>
                </a:moveTo>
                <a:lnTo>
                  <a:pt x="0" y="168401"/>
                </a:lnTo>
                <a:lnTo>
                  <a:pt x="838200" y="168401"/>
                </a:lnTo>
                <a:lnTo>
                  <a:pt x="8382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17" name="bk object 17"/>
          <p:cNvSpPr/>
          <p:nvPr/>
        </p:nvSpPr>
        <p:spPr>
          <a:xfrm>
            <a:off x="1405313"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18" name="bk object 18"/>
          <p:cNvSpPr/>
          <p:nvPr/>
        </p:nvSpPr>
        <p:spPr>
          <a:xfrm>
            <a:off x="287713" y="242950"/>
            <a:ext cx="1117600" cy="168910"/>
          </a:xfrm>
          <a:custGeom>
            <a:avLst/>
            <a:gdLst/>
            <a:ahLst/>
            <a:cxnLst/>
            <a:rect l="l" t="t" r="r" b="b"/>
            <a:pathLst>
              <a:path w="838200" h="168909">
                <a:moveTo>
                  <a:pt x="0" y="0"/>
                </a:moveTo>
                <a:lnTo>
                  <a:pt x="0" y="168401"/>
                </a:lnTo>
                <a:lnTo>
                  <a:pt x="838199" y="168401"/>
                </a:lnTo>
                <a:lnTo>
                  <a:pt x="838199"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19" name="bk object 19"/>
          <p:cNvSpPr/>
          <p:nvPr/>
        </p:nvSpPr>
        <p:spPr>
          <a:xfrm>
            <a:off x="287713" y="74548"/>
            <a:ext cx="1117600" cy="168910"/>
          </a:xfrm>
          <a:custGeom>
            <a:avLst/>
            <a:gdLst/>
            <a:ahLst/>
            <a:cxnLst/>
            <a:rect l="l" t="t" r="r" b="b"/>
            <a:pathLst>
              <a:path w="838200" h="168910">
                <a:moveTo>
                  <a:pt x="0" y="0"/>
                </a:moveTo>
                <a:lnTo>
                  <a:pt x="0" y="168401"/>
                </a:lnTo>
                <a:lnTo>
                  <a:pt x="838199" y="168401"/>
                </a:lnTo>
                <a:lnTo>
                  <a:pt x="838199"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20" name="bk object 20"/>
          <p:cNvSpPr/>
          <p:nvPr/>
        </p:nvSpPr>
        <p:spPr>
          <a:xfrm>
            <a:off x="400490" y="158368"/>
            <a:ext cx="2010833" cy="168910"/>
          </a:xfrm>
          <a:custGeom>
            <a:avLst/>
            <a:gdLst/>
            <a:ahLst/>
            <a:cxnLst/>
            <a:rect l="l" t="t" r="r" b="b"/>
            <a:pathLst>
              <a:path w="1508125" h="168910">
                <a:moveTo>
                  <a:pt x="0" y="0"/>
                </a:moveTo>
                <a:lnTo>
                  <a:pt x="0" y="168402"/>
                </a:lnTo>
                <a:lnTo>
                  <a:pt x="1507998" y="168402"/>
                </a:lnTo>
                <a:lnTo>
                  <a:pt x="1507998" y="0"/>
                </a:lnTo>
                <a:lnTo>
                  <a:pt x="0" y="0"/>
                </a:lnTo>
                <a:close/>
              </a:path>
            </a:pathLst>
          </a:custGeom>
          <a:solidFill>
            <a:srgbClr val="FFFFFF"/>
          </a:solidFill>
        </p:spPr>
        <p:txBody>
          <a:bodyPr wrap="square" lIns="0" tIns="0" rIns="0" bIns="0" rtlCol="0"/>
          <a:lstStyle/>
          <a:p>
            <a:endParaRPr sz="1800">
              <a:solidFill>
                <a:prstClr val="black"/>
              </a:solidFill>
            </a:endParaRPr>
          </a:p>
        </p:txBody>
      </p:sp>
      <p:sp>
        <p:nvSpPr>
          <p:cNvPr id="21" name="bk object 21"/>
          <p:cNvSpPr/>
          <p:nvPr/>
        </p:nvSpPr>
        <p:spPr>
          <a:xfrm>
            <a:off x="3742113" y="74548"/>
            <a:ext cx="1117600" cy="168910"/>
          </a:xfrm>
          <a:custGeom>
            <a:avLst/>
            <a:gdLst/>
            <a:ahLst/>
            <a:cxnLst/>
            <a:rect l="l" t="t" r="r" b="b"/>
            <a:pathLst>
              <a:path w="838200" h="168910">
                <a:moveTo>
                  <a:pt x="0" y="0"/>
                </a:moveTo>
                <a:lnTo>
                  <a:pt x="0" y="168401"/>
                </a:lnTo>
                <a:lnTo>
                  <a:pt x="838200" y="168401"/>
                </a:lnTo>
                <a:lnTo>
                  <a:pt x="8382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22" name="bk object 22"/>
          <p:cNvSpPr/>
          <p:nvPr/>
        </p:nvSpPr>
        <p:spPr>
          <a:xfrm>
            <a:off x="3742113"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23" name="bk object 23"/>
          <p:cNvSpPr/>
          <p:nvPr/>
        </p:nvSpPr>
        <p:spPr>
          <a:xfrm>
            <a:off x="2624513" y="242950"/>
            <a:ext cx="1117600" cy="168910"/>
          </a:xfrm>
          <a:custGeom>
            <a:avLst/>
            <a:gdLst/>
            <a:ahLst/>
            <a:cxnLst/>
            <a:rect l="l" t="t" r="r" b="b"/>
            <a:pathLst>
              <a:path w="838200" h="168909">
                <a:moveTo>
                  <a:pt x="0" y="0"/>
                </a:moveTo>
                <a:lnTo>
                  <a:pt x="0" y="168401"/>
                </a:lnTo>
                <a:lnTo>
                  <a:pt x="838199" y="168401"/>
                </a:lnTo>
                <a:lnTo>
                  <a:pt x="838199"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24" name="bk object 24"/>
          <p:cNvSpPr/>
          <p:nvPr/>
        </p:nvSpPr>
        <p:spPr>
          <a:xfrm>
            <a:off x="2624513" y="74548"/>
            <a:ext cx="1117600" cy="168910"/>
          </a:xfrm>
          <a:custGeom>
            <a:avLst/>
            <a:gdLst/>
            <a:ahLst/>
            <a:cxnLst/>
            <a:rect l="l" t="t" r="r" b="b"/>
            <a:pathLst>
              <a:path w="838200" h="168910">
                <a:moveTo>
                  <a:pt x="0" y="0"/>
                </a:moveTo>
                <a:lnTo>
                  <a:pt x="0" y="168401"/>
                </a:lnTo>
                <a:lnTo>
                  <a:pt x="838199" y="168401"/>
                </a:lnTo>
                <a:lnTo>
                  <a:pt x="838199"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25" name="bk object 25"/>
          <p:cNvSpPr/>
          <p:nvPr/>
        </p:nvSpPr>
        <p:spPr>
          <a:xfrm>
            <a:off x="2737290" y="158368"/>
            <a:ext cx="2010833" cy="168910"/>
          </a:xfrm>
          <a:custGeom>
            <a:avLst/>
            <a:gdLst/>
            <a:ahLst/>
            <a:cxnLst/>
            <a:rect l="l" t="t" r="r" b="b"/>
            <a:pathLst>
              <a:path w="1508125" h="168910">
                <a:moveTo>
                  <a:pt x="0" y="0"/>
                </a:moveTo>
                <a:lnTo>
                  <a:pt x="0" y="168402"/>
                </a:lnTo>
                <a:lnTo>
                  <a:pt x="1507998" y="168402"/>
                </a:lnTo>
                <a:lnTo>
                  <a:pt x="1507998" y="0"/>
                </a:lnTo>
                <a:lnTo>
                  <a:pt x="0" y="0"/>
                </a:lnTo>
                <a:close/>
              </a:path>
            </a:pathLst>
          </a:custGeom>
          <a:solidFill>
            <a:srgbClr val="FFFFFF"/>
          </a:solidFill>
        </p:spPr>
        <p:txBody>
          <a:bodyPr wrap="square" lIns="0" tIns="0" rIns="0" bIns="0" rtlCol="0"/>
          <a:lstStyle/>
          <a:p>
            <a:endParaRPr sz="1800">
              <a:solidFill>
                <a:prstClr val="black"/>
              </a:solidFill>
            </a:endParaRPr>
          </a:p>
        </p:txBody>
      </p:sp>
      <p:sp>
        <p:nvSpPr>
          <p:cNvPr id="26" name="bk object 26"/>
          <p:cNvSpPr/>
          <p:nvPr/>
        </p:nvSpPr>
        <p:spPr>
          <a:xfrm>
            <a:off x="6078913" y="74548"/>
            <a:ext cx="1117600" cy="168910"/>
          </a:xfrm>
          <a:custGeom>
            <a:avLst/>
            <a:gdLst/>
            <a:ahLst/>
            <a:cxnLst/>
            <a:rect l="l" t="t" r="r" b="b"/>
            <a:pathLst>
              <a:path w="838200" h="168910">
                <a:moveTo>
                  <a:pt x="0" y="0"/>
                </a:moveTo>
                <a:lnTo>
                  <a:pt x="0" y="168401"/>
                </a:lnTo>
                <a:lnTo>
                  <a:pt x="838200" y="168401"/>
                </a:lnTo>
                <a:lnTo>
                  <a:pt x="8382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27" name="bk object 27"/>
          <p:cNvSpPr/>
          <p:nvPr/>
        </p:nvSpPr>
        <p:spPr>
          <a:xfrm>
            <a:off x="6078913"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28" name="bk object 28"/>
          <p:cNvSpPr/>
          <p:nvPr/>
        </p:nvSpPr>
        <p:spPr>
          <a:xfrm>
            <a:off x="4961313"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29" name="bk object 29"/>
          <p:cNvSpPr/>
          <p:nvPr/>
        </p:nvSpPr>
        <p:spPr>
          <a:xfrm>
            <a:off x="4961313" y="74548"/>
            <a:ext cx="1117600" cy="168910"/>
          </a:xfrm>
          <a:custGeom>
            <a:avLst/>
            <a:gdLst/>
            <a:ahLst/>
            <a:cxnLst/>
            <a:rect l="l" t="t" r="r" b="b"/>
            <a:pathLst>
              <a:path w="838200" h="168910">
                <a:moveTo>
                  <a:pt x="0" y="0"/>
                </a:moveTo>
                <a:lnTo>
                  <a:pt x="0" y="168401"/>
                </a:lnTo>
                <a:lnTo>
                  <a:pt x="838200" y="168401"/>
                </a:lnTo>
                <a:lnTo>
                  <a:pt x="838200"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30" name="bk object 30"/>
          <p:cNvSpPr/>
          <p:nvPr/>
        </p:nvSpPr>
        <p:spPr>
          <a:xfrm>
            <a:off x="5074090" y="158368"/>
            <a:ext cx="2010833" cy="168910"/>
          </a:xfrm>
          <a:custGeom>
            <a:avLst/>
            <a:gdLst/>
            <a:ahLst/>
            <a:cxnLst/>
            <a:rect l="l" t="t" r="r" b="b"/>
            <a:pathLst>
              <a:path w="1508125" h="168910">
                <a:moveTo>
                  <a:pt x="0" y="0"/>
                </a:moveTo>
                <a:lnTo>
                  <a:pt x="0" y="168402"/>
                </a:lnTo>
                <a:lnTo>
                  <a:pt x="1507998" y="168402"/>
                </a:lnTo>
                <a:lnTo>
                  <a:pt x="1507998" y="0"/>
                </a:lnTo>
                <a:lnTo>
                  <a:pt x="0" y="0"/>
                </a:lnTo>
                <a:close/>
              </a:path>
            </a:pathLst>
          </a:custGeom>
          <a:solidFill>
            <a:srgbClr val="FFFFFF"/>
          </a:solidFill>
        </p:spPr>
        <p:txBody>
          <a:bodyPr wrap="square" lIns="0" tIns="0" rIns="0" bIns="0" rtlCol="0"/>
          <a:lstStyle/>
          <a:p>
            <a:endParaRPr sz="1800">
              <a:solidFill>
                <a:prstClr val="black"/>
              </a:solidFill>
            </a:endParaRPr>
          </a:p>
        </p:txBody>
      </p:sp>
      <p:sp>
        <p:nvSpPr>
          <p:cNvPr id="31" name="bk object 31"/>
          <p:cNvSpPr/>
          <p:nvPr/>
        </p:nvSpPr>
        <p:spPr>
          <a:xfrm>
            <a:off x="8415696" y="74548"/>
            <a:ext cx="1117600" cy="168910"/>
          </a:xfrm>
          <a:custGeom>
            <a:avLst/>
            <a:gdLst/>
            <a:ahLst/>
            <a:cxnLst/>
            <a:rect l="l" t="t" r="r" b="b"/>
            <a:pathLst>
              <a:path w="838200" h="168910">
                <a:moveTo>
                  <a:pt x="0" y="0"/>
                </a:moveTo>
                <a:lnTo>
                  <a:pt x="0" y="168401"/>
                </a:lnTo>
                <a:lnTo>
                  <a:pt x="838200" y="168401"/>
                </a:lnTo>
                <a:lnTo>
                  <a:pt x="8382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32" name="bk object 32"/>
          <p:cNvSpPr/>
          <p:nvPr/>
        </p:nvSpPr>
        <p:spPr>
          <a:xfrm>
            <a:off x="8415696"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33" name="bk object 33"/>
          <p:cNvSpPr/>
          <p:nvPr/>
        </p:nvSpPr>
        <p:spPr>
          <a:xfrm>
            <a:off x="7298113"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34" name="bk object 34"/>
          <p:cNvSpPr/>
          <p:nvPr/>
        </p:nvSpPr>
        <p:spPr>
          <a:xfrm>
            <a:off x="7298113" y="74548"/>
            <a:ext cx="1117600" cy="168910"/>
          </a:xfrm>
          <a:custGeom>
            <a:avLst/>
            <a:gdLst/>
            <a:ahLst/>
            <a:cxnLst/>
            <a:rect l="l" t="t" r="r" b="b"/>
            <a:pathLst>
              <a:path w="838200" h="168910">
                <a:moveTo>
                  <a:pt x="0" y="0"/>
                </a:moveTo>
                <a:lnTo>
                  <a:pt x="0" y="168401"/>
                </a:lnTo>
                <a:lnTo>
                  <a:pt x="838200" y="168401"/>
                </a:lnTo>
                <a:lnTo>
                  <a:pt x="838200"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35" name="bk object 35"/>
          <p:cNvSpPr/>
          <p:nvPr/>
        </p:nvSpPr>
        <p:spPr>
          <a:xfrm>
            <a:off x="7410890" y="158368"/>
            <a:ext cx="2010833" cy="168910"/>
          </a:xfrm>
          <a:custGeom>
            <a:avLst/>
            <a:gdLst/>
            <a:ahLst/>
            <a:cxnLst/>
            <a:rect l="l" t="t" r="r" b="b"/>
            <a:pathLst>
              <a:path w="1508125" h="168910">
                <a:moveTo>
                  <a:pt x="0" y="0"/>
                </a:moveTo>
                <a:lnTo>
                  <a:pt x="0" y="168402"/>
                </a:lnTo>
                <a:lnTo>
                  <a:pt x="1507997" y="168402"/>
                </a:lnTo>
                <a:lnTo>
                  <a:pt x="1507997" y="0"/>
                </a:lnTo>
                <a:lnTo>
                  <a:pt x="0" y="0"/>
                </a:lnTo>
                <a:close/>
              </a:path>
            </a:pathLst>
          </a:custGeom>
          <a:solidFill>
            <a:srgbClr val="FFFFFF"/>
          </a:solidFill>
        </p:spPr>
        <p:txBody>
          <a:bodyPr wrap="square" lIns="0" tIns="0" rIns="0" bIns="0" rtlCol="0"/>
          <a:lstStyle/>
          <a:p>
            <a:endParaRPr sz="1800">
              <a:solidFill>
                <a:prstClr val="black"/>
              </a:solidFill>
            </a:endParaRPr>
          </a:p>
        </p:txBody>
      </p:sp>
      <p:sp>
        <p:nvSpPr>
          <p:cNvPr id="36" name="bk object 36"/>
          <p:cNvSpPr/>
          <p:nvPr/>
        </p:nvSpPr>
        <p:spPr>
          <a:xfrm>
            <a:off x="10752496" y="74548"/>
            <a:ext cx="1117600" cy="168910"/>
          </a:xfrm>
          <a:custGeom>
            <a:avLst/>
            <a:gdLst/>
            <a:ahLst/>
            <a:cxnLst/>
            <a:rect l="l" t="t" r="r" b="b"/>
            <a:pathLst>
              <a:path w="838200" h="168910">
                <a:moveTo>
                  <a:pt x="0" y="0"/>
                </a:moveTo>
                <a:lnTo>
                  <a:pt x="0" y="168402"/>
                </a:lnTo>
                <a:lnTo>
                  <a:pt x="838200" y="168402"/>
                </a:lnTo>
                <a:lnTo>
                  <a:pt x="8382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37" name="bk object 37"/>
          <p:cNvSpPr/>
          <p:nvPr/>
        </p:nvSpPr>
        <p:spPr>
          <a:xfrm>
            <a:off x="10752496"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38" name="bk object 38"/>
          <p:cNvSpPr/>
          <p:nvPr/>
        </p:nvSpPr>
        <p:spPr>
          <a:xfrm>
            <a:off x="9634896" y="242950"/>
            <a:ext cx="1117600" cy="168910"/>
          </a:xfrm>
          <a:custGeom>
            <a:avLst/>
            <a:gdLst/>
            <a:ahLst/>
            <a:cxnLst/>
            <a:rect l="l" t="t" r="r" b="b"/>
            <a:pathLst>
              <a:path w="838200" h="168909">
                <a:moveTo>
                  <a:pt x="0" y="0"/>
                </a:moveTo>
                <a:lnTo>
                  <a:pt x="0" y="168401"/>
                </a:lnTo>
                <a:lnTo>
                  <a:pt x="838200" y="168401"/>
                </a:lnTo>
                <a:lnTo>
                  <a:pt x="838200"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39" name="bk object 39"/>
          <p:cNvSpPr/>
          <p:nvPr/>
        </p:nvSpPr>
        <p:spPr>
          <a:xfrm>
            <a:off x="9634896" y="74548"/>
            <a:ext cx="1117600" cy="168910"/>
          </a:xfrm>
          <a:custGeom>
            <a:avLst/>
            <a:gdLst/>
            <a:ahLst/>
            <a:cxnLst/>
            <a:rect l="l" t="t" r="r" b="b"/>
            <a:pathLst>
              <a:path w="838200" h="168910">
                <a:moveTo>
                  <a:pt x="0" y="0"/>
                </a:moveTo>
                <a:lnTo>
                  <a:pt x="0" y="168402"/>
                </a:lnTo>
                <a:lnTo>
                  <a:pt x="838200" y="168402"/>
                </a:lnTo>
                <a:lnTo>
                  <a:pt x="838200"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40" name="bk object 40"/>
          <p:cNvSpPr/>
          <p:nvPr/>
        </p:nvSpPr>
        <p:spPr>
          <a:xfrm>
            <a:off x="9747690" y="158368"/>
            <a:ext cx="2010833" cy="168910"/>
          </a:xfrm>
          <a:custGeom>
            <a:avLst/>
            <a:gdLst/>
            <a:ahLst/>
            <a:cxnLst/>
            <a:rect l="l" t="t" r="r" b="b"/>
            <a:pathLst>
              <a:path w="1508125" h="168910">
                <a:moveTo>
                  <a:pt x="0" y="0"/>
                </a:moveTo>
                <a:lnTo>
                  <a:pt x="0" y="168402"/>
                </a:lnTo>
                <a:lnTo>
                  <a:pt x="1507998" y="168402"/>
                </a:lnTo>
                <a:lnTo>
                  <a:pt x="1507998" y="0"/>
                </a:lnTo>
                <a:lnTo>
                  <a:pt x="0" y="0"/>
                </a:lnTo>
                <a:close/>
              </a:path>
            </a:pathLst>
          </a:custGeom>
          <a:solidFill>
            <a:srgbClr val="FFFFFF"/>
          </a:solidFill>
        </p:spPr>
        <p:txBody>
          <a:bodyPr wrap="square" lIns="0" tIns="0" rIns="0" bIns="0" rtlCol="0"/>
          <a:lstStyle/>
          <a:p>
            <a:endParaRPr sz="1800">
              <a:solidFill>
                <a:prstClr val="black"/>
              </a:solidFill>
            </a:endParaRPr>
          </a:p>
        </p:txBody>
      </p:sp>
      <p:sp>
        <p:nvSpPr>
          <p:cNvPr id="41" name="bk object 41"/>
          <p:cNvSpPr/>
          <p:nvPr/>
        </p:nvSpPr>
        <p:spPr>
          <a:xfrm>
            <a:off x="10669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42" name="bk object 42"/>
          <p:cNvSpPr/>
          <p:nvPr/>
        </p:nvSpPr>
        <p:spPr>
          <a:xfrm>
            <a:off x="4065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43" name="bk object 43"/>
          <p:cNvSpPr/>
          <p:nvPr/>
        </p:nvSpPr>
        <p:spPr>
          <a:xfrm>
            <a:off x="24893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44" name="bk object 44"/>
          <p:cNvSpPr/>
          <p:nvPr/>
        </p:nvSpPr>
        <p:spPr>
          <a:xfrm>
            <a:off x="18289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45" name="bk object 45"/>
          <p:cNvSpPr/>
          <p:nvPr/>
        </p:nvSpPr>
        <p:spPr>
          <a:xfrm>
            <a:off x="39117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46" name="bk object 46"/>
          <p:cNvSpPr/>
          <p:nvPr/>
        </p:nvSpPr>
        <p:spPr>
          <a:xfrm>
            <a:off x="32513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47" name="bk object 47"/>
          <p:cNvSpPr/>
          <p:nvPr/>
        </p:nvSpPr>
        <p:spPr>
          <a:xfrm>
            <a:off x="53341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48" name="bk object 48"/>
          <p:cNvSpPr/>
          <p:nvPr/>
        </p:nvSpPr>
        <p:spPr>
          <a:xfrm>
            <a:off x="46737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49" name="bk object 49"/>
          <p:cNvSpPr/>
          <p:nvPr/>
        </p:nvSpPr>
        <p:spPr>
          <a:xfrm>
            <a:off x="67565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50" name="bk object 50"/>
          <p:cNvSpPr/>
          <p:nvPr/>
        </p:nvSpPr>
        <p:spPr>
          <a:xfrm>
            <a:off x="6096185"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51" name="bk object 51"/>
          <p:cNvSpPr/>
          <p:nvPr/>
        </p:nvSpPr>
        <p:spPr>
          <a:xfrm>
            <a:off x="8178969"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52" name="bk object 52"/>
          <p:cNvSpPr/>
          <p:nvPr/>
        </p:nvSpPr>
        <p:spPr>
          <a:xfrm>
            <a:off x="7518569" y="6781672"/>
            <a:ext cx="660400" cy="74930"/>
          </a:xfrm>
          <a:custGeom>
            <a:avLst/>
            <a:gdLst/>
            <a:ahLst/>
            <a:cxnLst/>
            <a:rect l="l" t="t" r="r" b="b"/>
            <a:pathLst>
              <a:path w="495300" h="74929">
                <a:moveTo>
                  <a:pt x="0" y="0"/>
                </a:moveTo>
                <a:lnTo>
                  <a:pt x="0" y="74675"/>
                </a:lnTo>
                <a:lnTo>
                  <a:pt x="495299" y="74675"/>
                </a:lnTo>
                <a:lnTo>
                  <a:pt x="495299"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53" name="bk object 53"/>
          <p:cNvSpPr/>
          <p:nvPr/>
        </p:nvSpPr>
        <p:spPr>
          <a:xfrm>
            <a:off x="9601369"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6EADC4"/>
          </a:solidFill>
        </p:spPr>
        <p:txBody>
          <a:bodyPr wrap="square" lIns="0" tIns="0" rIns="0" bIns="0" rtlCol="0"/>
          <a:lstStyle/>
          <a:p>
            <a:endParaRPr sz="1800">
              <a:solidFill>
                <a:prstClr val="black"/>
              </a:solidFill>
            </a:endParaRPr>
          </a:p>
        </p:txBody>
      </p:sp>
      <p:sp>
        <p:nvSpPr>
          <p:cNvPr id="54" name="bk object 54"/>
          <p:cNvSpPr/>
          <p:nvPr/>
        </p:nvSpPr>
        <p:spPr>
          <a:xfrm>
            <a:off x="8940969"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3E688E"/>
          </a:solidFill>
        </p:spPr>
        <p:txBody>
          <a:bodyPr wrap="square" lIns="0" tIns="0" rIns="0" bIns="0" rtlCol="0"/>
          <a:lstStyle/>
          <a:p>
            <a:endParaRPr sz="1800">
              <a:solidFill>
                <a:prstClr val="black"/>
              </a:solidFill>
            </a:endParaRPr>
          </a:p>
        </p:txBody>
      </p:sp>
      <p:sp>
        <p:nvSpPr>
          <p:cNvPr id="55" name="bk object 55"/>
          <p:cNvSpPr/>
          <p:nvPr/>
        </p:nvSpPr>
        <p:spPr>
          <a:xfrm>
            <a:off x="11023769"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494983"/>
          </a:solidFill>
        </p:spPr>
        <p:txBody>
          <a:bodyPr wrap="square" lIns="0" tIns="0" rIns="0" bIns="0" rtlCol="0"/>
          <a:lstStyle/>
          <a:p>
            <a:endParaRPr sz="1800">
              <a:solidFill>
                <a:prstClr val="black"/>
              </a:solidFill>
            </a:endParaRPr>
          </a:p>
        </p:txBody>
      </p:sp>
      <p:sp>
        <p:nvSpPr>
          <p:cNvPr id="56" name="bk object 56"/>
          <p:cNvSpPr/>
          <p:nvPr/>
        </p:nvSpPr>
        <p:spPr>
          <a:xfrm>
            <a:off x="10363369" y="6781672"/>
            <a:ext cx="660400" cy="74930"/>
          </a:xfrm>
          <a:custGeom>
            <a:avLst/>
            <a:gdLst/>
            <a:ahLst/>
            <a:cxnLst/>
            <a:rect l="l" t="t" r="r" b="b"/>
            <a:pathLst>
              <a:path w="495300" h="74929">
                <a:moveTo>
                  <a:pt x="0" y="0"/>
                </a:moveTo>
                <a:lnTo>
                  <a:pt x="0" y="74675"/>
                </a:lnTo>
                <a:lnTo>
                  <a:pt x="495300" y="74675"/>
                </a:lnTo>
                <a:lnTo>
                  <a:pt x="495300" y="0"/>
                </a:lnTo>
                <a:lnTo>
                  <a:pt x="0" y="0"/>
                </a:lnTo>
                <a:close/>
              </a:path>
            </a:pathLst>
          </a:custGeom>
          <a:solidFill>
            <a:srgbClr val="B1C7E7"/>
          </a:solidFill>
        </p:spPr>
        <p:txBody>
          <a:bodyPr wrap="square" lIns="0" tIns="0" rIns="0" bIns="0" rtlCol="0"/>
          <a:lstStyle/>
          <a:p>
            <a:endParaRPr sz="1800">
              <a:solidFill>
                <a:prstClr val="black"/>
              </a:solidFill>
            </a:endParaRPr>
          </a:p>
        </p:txBody>
      </p:sp>
      <p:sp>
        <p:nvSpPr>
          <p:cNvPr id="2" name="Holder 2"/>
          <p:cNvSpPr>
            <a:spLocks noGrp="1"/>
          </p:cNvSpPr>
          <p:nvPr>
            <p:ph type="title"/>
          </p:nvPr>
        </p:nvSpPr>
        <p:spPr>
          <a:xfrm>
            <a:off x="439901" y="444627"/>
            <a:ext cx="11312195" cy="615553"/>
          </a:xfrm>
          <a:prstGeom prst="rect">
            <a:avLst/>
          </a:prstGeom>
        </p:spPr>
        <p:txBody>
          <a:bodyPr wrap="square" lIns="0" tIns="0" rIns="0" bIns="0">
            <a:spAutoFit/>
          </a:bodyPr>
          <a:lstStyle>
            <a:lvl1pPr>
              <a:defRPr sz="4000" b="0" i="1">
                <a:solidFill>
                  <a:srgbClr val="22659C"/>
                </a:solidFill>
                <a:latin typeface="Times New Roman"/>
                <a:cs typeface="Times New Roman"/>
              </a:defRPr>
            </a:lvl1pPr>
          </a:lstStyle>
          <a:p>
            <a:endParaRPr/>
          </a:p>
        </p:txBody>
      </p:sp>
      <p:sp>
        <p:nvSpPr>
          <p:cNvPr id="3" name="Holder 3"/>
          <p:cNvSpPr>
            <a:spLocks noGrp="1"/>
          </p:cNvSpPr>
          <p:nvPr>
            <p:ph type="body" idx="1"/>
          </p:nvPr>
        </p:nvSpPr>
        <p:spPr>
          <a:xfrm>
            <a:off x="1383030" y="2011299"/>
            <a:ext cx="9425940" cy="492443"/>
          </a:xfrm>
          <a:prstGeom prst="rect">
            <a:avLst/>
          </a:prstGeom>
        </p:spPr>
        <p:txBody>
          <a:bodyPr wrap="square" lIns="0" tIns="0" rIns="0" bIns="0">
            <a:spAutoFit/>
          </a:bodyPr>
          <a:lstStyle>
            <a:lvl1pPr>
              <a:defRPr sz="3200" b="0" i="0">
                <a:solidFill>
                  <a:srgbClr val="424262"/>
                </a:solidFill>
                <a:latin typeface="Times New Roman"/>
                <a:cs typeface="Times New Roman"/>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3/20/2017</a:t>
            </a:fld>
            <a:endParaRPr lang="en-US">
              <a:solidFill>
                <a:prstClr val="black">
                  <a:tint val="75000"/>
                </a:prstClr>
              </a:solidFill>
            </a:endParaRPr>
          </a:p>
        </p:txBody>
      </p:sp>
      <p:sp>
        <p:nvSpPr>
          <p:cNvPr id="6" name="Holder 6"/>
          <p:cNvSpPr>
            <a:spLocks noGrp="1"/>
          </p:cNvSpPr>
          <p:nvPr>
            <p:ph type="sldNum" sz="quarter" idx="7"/>
          </p:nvPr>
        </p:nvSpPr>
        <p:spPr>
          <a:xfrm>
            <a:off x="8778240"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286942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01153" y="1510553"/>
            <a:ext cx="7094220" cy="3693319"/>
          </a:xfrm>
          <a:prstGeom prst="rect">
            <a:avLst/>
          </a:prstGeom>
        </p:spPr>
        <p:txBody>
          <a:bodyPr vert="horz" wrap="square" lIns="0" tIns="0" rIns="0" bIns="0" rtlCol="0">
            <a:spAutoFit/>
          </a:bodyPr>
          <a:lstStyle/>
          <a:p>
            <a:pPr marL="12065" marR="5080" indent="-2540" algn="ctr"/>
            <a:r>
              <a:rPr lang="el-GR" sz="6000" i="0" dirty="0"/>
              <a:t>Αρχές Γεωργικής 	Οικονομίας και 	 </a:t>
            </a:r>
            <a:br>
              <a:rPr lang="el-GR" sz="6000" i="0" dirty="0"/>
            </a:br>
            <a:r>
              <a:rPr lang="el-GR" sz="6000" i="0" dirty="0" smtClean="0"/>
              <a:t>Οργάνωση </a:t>
            </a:r>
            <a:r>
              <a:rPr lang="el-GR" sz="6000" i="0" dirty="0"/>
              <a:t>Γεωργικών  Επιχειρήσεων</a:t>
            </a:r>
            <a:endParaRPr sz="6000" i="0" dirty="0"/>
          </a:p>
        </p:txBody>
      </p:sp>
    </p:spTree>
    <p:extLst>
      <p:ext uri="{BB962C8B-B14F-4D97-AF65-F5344CB8AC3E}">
        <p14:creationId xmlns:p14="http://schemas.microsoft.com/office/powerpoint/2010/main" xmlns="" val="6775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a:t>Παράδειγμα Προσδιορισμού Νεκρού Σημείου</a:t>
            </a:r>
            <a:endParaRPr lang="en-US" kern="0" spc="-5" dirty="0"/>
          </a:p>
        </p:txBody>
      </p:sp>
      <p:sp>
        <p:nvSpPr>
          <p:cNvPr id="7" name="object 3"/>
          <p:cNvSpPr txBox="1">
            <a:spLocks/>
          </p:cNvSpPr>
          <p:nvPr/>
        </p:nvSpPr>
        <p:spPr>
          <a:xfrm>
            <a:off x="672163" y="1609410"/>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Μαθηματικός Υπολογισμός Νεκρού Σημείου</a:t>
            </a:r>
            <a:endParaRPr lang="en-US" sz="2400" kern="0" spc="-5" dirty="0" smtClean="0"/>
          </a:p>
        </p:txBody>
      </p:sp>
      <p:graphicFrame>
        <p:nvGraphicFramePr>
          <p:cNvPr id="2" name="Table 1"/>
          <p:cNvGraphicFramePr>
            <a:graphicFrameLocks noGrp="1"/>
          </p:cNvGraphicFramePr>
          <p:nvPr>
            <p:extLst>
              <p:ext uri="{D42A27DB-BD31-4B8C-83A1-F6EECF244321}">
                <p14:modId xmlns:p14="http://schemas.microsoft.com/office/powerpoint/2010/main" xmlns="" val="742581371"/>
              </p:ext>
            </p:extLst>
          </p:nvPr>
        </p:nvGraphicFramePr>
        <p:xfrm>
          <a:off x="672163" y="2299979"/>
          <a:ext cx="4895273" cy="3337560"/>
        </p:xfrm>
        <a:graphic>
          <a:graphicData uri="http://schemas.openxmlformats.org/drawingml/2006/table">
            <a:tbl>
              <a:tblPr firstRow="1" bandRow="1">
                <a:tableStyleId>{69CF1AB2-1976-4502-BF36-3FF5EA218861}</a:tableStyleId>
              </a:tblPr>
              <a:tblGrid>
                <a:gridCol w="1029855"/>
                <a:gridCol w="3865418"/>
              </a:tblGrid>
              <a:tr h="370840">
                <a:tc>
                  <a:txBody>
                    <a:bodyPr/>
                    <a:lstStyle/>
                    <a:p>
                      <a:r>
                        <a:rPr lang="el-GR" dirty="0" smtClean="0">
                          <a:solidFill>
                            <a:schemeClr val="tx2">
                              <a:lumMod val="50000"/>
                            </a:schemeClr>
                          </a:solidFill>
                        </a:rPr>
                        <a:t>Σύμβολο</a:t>
                      </a:r>
                      <a:endParaRPr lang="en-US" dirty="0">
                        <a:solidFill>
                          <a:schemeClr val="tx2">
                            <a:lumMod val="50000"/>
                          </a:schemeClr>
                        </a:solidFill>
                      </a:endParaRPr>
                    </a:p>
                  </a:txBody>
                  <a:tcPr/>
                </a:tc>
                <a:tc>
                  <a:txBody>
                    <a:bodyPr/>
                    <a:lstStyle/>
                    <a:p>
                      <a:r>
                        <a:rPr lang="el-GR" dirty="0" smtClean="0">
                          <a:solidFill>
                            <a:schemeClr val="tx2">
                              <a:lumMod val="50000"/>
                            </a:schemeClr>
                          </a:solidFill>
                        </a:rPr>
                        <a:t>Επεξήγηση</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Π</a:t>
                      </a:r>
                      <a:endParaRPr lang="en-US" dirty="0">
                        <a:solidFill>
                          <a:schemeClr val="tx2">
                            <a:lumMod val="50000"/>
                          </a:schemeClr>
                        </a:solidFill>
                      </a:endParaRPr>
                    </a:p>
                  </a:txBody>
                  <a:tcPr/>
                </a:tc>
                <a:tc>
                  <a:txBody>
                    <a:bodyPr/>
                    <a:lstStyle/>
                    <a:p>
                      <a:r>
                        <a:rPr lang="el-GR" dirty="0" smtClean="0">
                          <a:solidFill>
                            <a:schemeClr val="tx2">
                              <a:lumMod val="50000"/>
                            </a:schemeClr>
                          </a:solidFill>
                        </a:rPr>
                        <a:t>Προϊόν</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Τ</a:t>
                      </a:r>
                      <a:endParaRPr lang="en-US" dirty="0">
                        <a:solidFill>
                          <a:schemeClr val="tx2">
                            <a:lumMod val="50000"/>
                          </a:schemeClr>
                        </a:solidFill>
                      </a:endParaRPr>
                    </a:p>
                  </a:txBody>
                  <a:tcPr/>
                </a:tc>
                <a:tc>
                  <a:txBody>
                    <a:bodyPr/>
                    <a:lstStyle/>
                    <a:p>
                      <a:r>
                        <a:rPr lang="el-GR" dirty="0" smtClean="0">
                          <a:solidFill>
                            <a:schemeClr val="tx2">
                              <a:lumMod val="50000"/>
                            </a:schemeClr>
                          </a:solidFill>
                        </a:rPr>
                        <a:t>Τιμή Προϊόντος ανά Μονάδα</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ΜΚ</a:t>
                      </a:r>
                      <a:endParaRPr lang="en-US" dirty="0">
                        <a:solidFill>
                          <a:schemeClr val="tx2">
                            <a:lumMod val="50000"/>
                          </a:schemeClr>
                        </a:solidFill>
                      </a:endParaRPr>
                    </a:p>
                  </a:txBody>
                  <a:tcPr/>
                </a:tc>
                <a:tc>
                  <a:txBody>
                    <a:bodyPr/>
                    <a:lstStyle/>
                    <a:p>
                      <a:r>
                        <a:rPr lang="el-GR" dirty="0" smtClean="0">
                          <a:solidFill>
                            <a:schemeClr val="tx2">
                              <a:lumMod val="50000"/>
                            </a:schemeClr>
                          </a:solidFill>
                        </a:rPr>
                        <a:t>Μεταβλητό Κόστος ανά</a:t>
                      </a:r>
                      <a:r>
                        <a:rPr lang="el-GR" baseline="0" dirty="0" smtClean="0">
                          <a:solidFill>
                            <a:schemeClr val="tx2">
                              <a:lumMod val="50000"/>
                            </a:schemeClr>
                          </a:solidFill>
                        </a:rPr>
                        <a:t> Μονάδα</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ΣΚ</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Σταθερό Κόστος</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ΣΕ</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Συνολικά Έσοδα</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ΣΜΚ</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Συνολικό Μεταβλητό Κόστος</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Ν/Σ</a:t>
                      </a:r>
                      <a:endParaRPr lang="en-US" dirty="0">
                        <a:solidFill>
                          <a:schemeClr val="tx2">
                            <a:lumMod val="50000"/>
                          </a:schemeClr>
                        </a:solidFill>
                      </a:endParaRPr>
                    </a:p>
                  </a:txBody>
                  <a:tcPr/>
                </a:tc>
                <a:tc>
                  <a:txBody>
                    <a:bodyPr/>
                    <a:lstStyle/>
                    <a:p>
                      <a:r>
                        <a:rPr lang="el-GR" dirty="0" smtClean="0">
                          <a:solidFill>
                            <a:schemeClr val="tx2">
                              <a:lumMod val="50000"/>
                            </a:schemeClr>
                          </a:solidFill>
                        </a:rPr>
                        <a:t>Νεκρό Σημείο</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ΣΥΚ</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Συνολικό Κόστος</a:t>
                      </a:r>
                      <a:endParaRPr lang="en-US" dirty="0">
                        <a:solidFill>
                          <a:schemeClr val="tx2">
                            <a:lumMod val="50000"/>
                          </a:schemeClr>
                        </a:solidFill>
                      </a:endParaRPr>
                    </a:p>
                  </a:txBody>
                  <a:tcPr/>
                </a:tc>
              </a:tr>
            </a:tbl>
          </a:graphicData>
        </a:graphic>
      </p:graphicFrame>
      <p:sp>
        <p:nvSpPr>
          <p:cNvPr id="9" name="object 3"/>
          <p:cNvSpPr txBox="1">
            <a:spLocks/>
          </p:cNvSpPr>
          <p:nvPr/>
        </p:nvSpPr>
        <p:spPr>
          <a:xfrm>
            <a:off x="5977449" y="2097044"/>
            <a:ext cx="5743497" cy="3323987"/>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r>
              <a:rPr lang="el-GR" sz="2400" kern="0" spc="-5" dirty="0" smtClean="0"/>
              <a:t>Νεκρό </a:t>
            </a:r>
            <a:r>
              <a:rPr lang="el-GR" sz="2400" kern="0" spc="-5" dirty="0" smtClean="0"/>
              <a:t>Σημείο</a:t>
            </a:r>
            <a:r>
              <a:rPr lang="el-GR" sz="2400" kern="0" spc="-5" dirty="0" smtClean="0"/>
              <a:t>: Το σημείο παραγωγής όπου τα συνολικά έσοδα καλύπτουν το συνολικό κόστος</a:t>
            </a:r>
          </a:p>
          <a:p>
            <a:pPr marL="12700" marR="5080"/>
            <a:r>
              <a:rPr lang="el-GR" sz="2400" kern="0" spc="-5" dirty="0" smtClean="0"/>
              <a:t>ΣΕ = </a:t>
            </a:r>
            <a:r>
              <a:rPr lang="el-GR" sz="2400" kern="0" spc="-5" dirty="0" smtClean="0"/>
              <a:t>ΣΥΚ</a:t>
            </a:r>
            <a:endParaRPr lang="el-GR" sz="2400" kern="0" spc="-5" dirty="0" smtClean="0"/>
          </a:p>
          <a:p>
            <a:pPr marL="12700" marR="5080"/>
            <a:r>
              <a:rPr lang="el-GR" sz="2400" kern="0" spc="-5" dirty="0" smtClean="0"/>
              <a:t>=&gt; ΣΕ = </a:t>
            </a:r>
            <a:r>
              <a:rPr lang="el-GR" sz="2400" kern="0" spc="-5" dirty="0" smtClean="0"/>
              <a:t>ΣΚ </a:t>
            </a:r>
            <a:r>
              <a:rPr lang="el-GR" sz="2400" kern="0" spc="-5" dirty="0" smtClean="0"/>
              <a:t>+ ΣΜΚ</a:t>
            </a:r>
          </a:p>
          <a:p>
            <a:pPr marL="12700" marR="5080"/>
            <a:r>
              <a:rPr lang="el-GR" sz="2400" kern="0" spc="-5" dirty="0" smtClean="0"/>
              <a:t>=&gt; Π*Τ = </a:t>
            </a:r>
            <a:r>
              <a:rPr lang="el-GR" sz="2400" kern="0" spc="-5" dirty="0" smtClean="0"/>
              <a:t>ΣΚ </a:t>
            </a:r>
            <a:r>
              <a:rPr lang="el-GR" sz="2400" kern="0" spc="-5" dirty="0" smtClean="0"/>
              <a:t>+ ΜΚ*Π</a:t>
            </a:r>
          </a:p>
          <a:p>
            <a:pPr marL="12700" marR="5080"/>
            <a:r>
              <a:rPr lang="el-GR" sz="2400" kern="0" spc="-5" dirty="0" smtClean="0"/>
              <a:t>=&gt; Π*Τ - ΜΚ*Π = </a:t>
            </a:r>
            <a:r>
              <a:rPr lang="el-GR" sz="2400" kern="0" spc="-5" dirty="0" smtClean="0"/>
              <a:t>ΣΚ</a:t>
            </a:r>
            <a:endParaRPr lang="el-GR" sz="2400" kern="0" spc="-5" dirty="0" smtClean="0"/>
          </a:p>
          <a:p>
            <a:pPr marL="12700" marR="5080"/>
            <a:r>
              <a:rPr lang="el-GR" sz="2400" kern="0" spc="-5" dirty="0"/>
              <a:t>=</a:t>
            </a:r>
            <a:r>
              <a:rPr lang="el-GR" sz="2400" kern="0" spc="-5" dirty="0" smtClean="0"/>
              <a:t>&gt; Π*(Τ – ΜΚ) = ΣΚ</a:t>
            </a:r>
          </a:p>
          <a:p>
            <a:pPr marL="12700" marR="5080"/>
            <a:r>
              <a:rPr lang="el-GR" sz="2400" kern="0" spc="-5" dirty="0" smtClean="0"/>
              <a:t>=&gt; Π = ΣΚ / (Τ – ΜΚ)</a:t>
            </a:r>
            <a:endParaRPr lang="el-GR" sz="2400" kern="0" spc="-5" dirty="0"/>
          </a:p>
        </p:txBody>
      </p:sp>
    </p:spTree>
    <p:extLst>
      <p:ext uri="{BB962C8B-B14F-4D97-AF65-F5344CB8AC3E}">
        <p14:creationId xmlns:p14="http://schemas.microsoft.com/office/powerpoint/2010/main" xmlns="" val="2081952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a:t>Παράδειγμα Προσδιορισμού Νεκρού Σημείου</a:t>
            </a:r>
            <a:endParaRPr lang="en-US" kern="0" spc="-5" dirty="0"/>
          </a:p>
        </p:txBody>
      </p:sp>
      <p:sp>
        <p:nvSpPr>
          <p:cNvPr id="7" name="object 3"/>
          <p:cNvSpPr txBox="1">
            <a:spLocks/>
          </p:cNvSpPr>
          <p:nvPr/>
        </p:nvSpPr>
        <p:spPr>
          <a:xfrm>
            <a:off x="672163" y="1609410"/>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Μαθηματικός Υπολογισμός Νεκρού Σημείου</a:t>
            </a:r>
            <a:endParaRPr lang="en-US" sz="2400" kern="0" spc="-5" dirty="0" smtClean="0"/>
          </a:p>
        </p:txBody>
      </p:sp>
      <p:graphicFrame>
        <p:nvGraphicFramePr>
          <p:cNvPr id="2" name="Table 1"/>
          <p:cNvGraphicFramePr>
            <a:graphicFrameLocks noGrp="1"/>
          </p:cNvGraphicFramePr>
          <p:nvPr/>
        </p:nvGraphicFramePr>
        <p:xfrm>
          <a:off x="672163" y="2299979"/>
          <a:ext cx="4895273" cy="3337560"/>
        </p:xfrm>
        <a:graphic>
          <a:graphicData uri="http://schemas.openxmlformats.org/drawingml/2006/table">
            <a:tbl>
              <a:tblPr firstRow="1" bandRow="1">
                <a:tableStyleId>{69CF1AB2-1976-4502-BF36-3FF5EA218861}</a:tableStyleId>
              </a:tblPr>
              <a:tblGrid>
                <a:gridCol w="1029855"/>
                <a:gridCol w="3865418"/>
              </a:tblGrid>
              <a:tr h="370840">
                <a:tc>
                  <a:txBody>
                    <a:bodyPr/>
                    <a:lstStyle/>
                    <a:p>
                      <a:r>
                        <a:rPr lang="el-GR" dirty="0" smtClean="0">
                          <a:solidFill>
                            <a:schemeClr val="tx2">
                              <a:lumMod val="50000"/>
                            </a:schemeClr>
                          </a:solidFill>
                        </a:rPr>
                        <a:t>Σύμβολο</a:t>
                      </a:r>
                      <a:endParaRPr lang="en-US" dirty="0">
                        <a:solidFill>
                          <a:schemeClr val="tx2">
                            <a:lumMod val="50000"/>
                          </a:schemeClr>
                        </a:solidFill>
                      </a:endParaRPr>
                    </a:p>
                  </a:txBody>
                  <a:tcPr/>
                </a:tc>
                <a:tc>
                  <a:txBody>
                    <a:bodyPr/>
                    <a:lstStyle/>
                    <a:p>
                      <a:r>
                        <a:rPr lang="el-GR" dirty="0" smtClean="0">
                          <a:solidFill>
                            <a:schemeClr val="tx2">
                              <a:lumMod val="50000"/>
                            </a:schemeClr>
                          </a:solidFill>
                        </a:rPr>
                        <a:t>Επεξήγηση</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Π</a:t>
                      </a:r>
                      <a:endParaRPr lang="en-US" dirty="0">
                        <a:solidFill>
                          <a:schemeClr val="tx2">
                            <a:lumMod val="50000"/>
                          </a:schemeClr>
                        </a:solidFill>
                      </a:endParaRPr>
                    </a:p>
                  </a:txBody>
                  <a:tcPr/>
                </a:tc>
                <a:tc>
                  <a:txBody>
                    <a:bodyPr/>
                    <a:lstStyle/>
                    <a:p>
                      <a:r>
                        <a:rPr lang="el-GR" dirty="0" smtClean="0">
                          <a:solidFill>
                            <a:schemeClr val="tx2">
                              <a:lumMod val="50000"/>
                            </a:schemeClr>
                          </a:solidFill>
                        </a:rPr>
                        <a:t>Προϊόν</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Τ</a:t>
                      </a:r>
                      <a:endParaRPr lang="en-US" dirty="0">
                        <a:solidFill>
                          <a:schemeClr val="tx2">
                            <a:lumMod val="50000"/>
                          </a:schemeClr>
                        </a:solidFill>
                      </a:endParaRPr>
                    </a:p>
                  </a:txBody>
                  <a:tcPr/>
                </a:tc>
                <a:tc>
                  <a:txBody>
                    <a:bodyPr/>
                    <a:lstStyle/>
                    <a:p>
                      <a:r>
                        <a:rPr lang="el-GR" dirty="0" smtClean="0">
                          <a:solidFill>
                            <a:schemeClr val="tx2">
                              <a:lumMod val="50000"/>
                            </a:schemeClr>
                          </a:solidFill>
                        </a:rPr>
                        <a:t>Τιμή Προϊόντος ανά Μονάδα</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ΜΚ</a:t>
                      </a:r>
                      <a:endParaRPr lang="en-US" dirty="0">
                        <a:solidFill>
                          <a:schemeClr val="tx2">
                            <a:lumMod val="50000"/>
                          </a:schemeClr>
                        </a:solidFill>
                      </a:endParaRPr>
                    </a:p>
                  </a:txBody>
                  <a:tcPr/>
                </a:tc>
                <a:tc>
                  <a:txBody>
                    <a:bodyPr/>
                    <a:lstStyle/>
                    <a:p>
                      <a:r>
                        <a:rPr lang="el-GR" dirty="0" smtClean="0">
                          <a:solidFill>
                            <a:schemeClr val="tx2">
                              <a:lumMod val="50000"/>
                            </a:schemeClr>
                          </a:solidFill>
                        </a:rPr>
                        <a:t>Μεταβλητό Κόστος ανά</a:t>
                      </a:r>
                      <a:r>
                        <a:rPr lang="el-GR" baseline="0" dirty="0" smtClean="0">
                          <a:solidFill>
                            <a:schemeClr val="tx2">
                              <a:lumMod val="50000"/>
                            </a:schemeClr>
                          </a:solidFill>
                        </a:rPr>
                        <a:t> Μονάδα</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ΣΚ</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Σταθερό Κόστος</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ΣΕ</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Συνολικά Έσοδα</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ΣΜΚ</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Συνολικό Μεταβλητό Κόστος</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Ν/Σ</a:t>
                      </a:r>
                      <a:endParaRPr lang="en-US" dirty="0">
                        <a:solidFill>
                          <a:schemeClr val="tx2">
                            <a:lumMod val="50000"/>
                          </a:schemeClr>
                        </a:solidFill>
                      </a:endParaRPr>
                    </a:p>
                  </a:txBody>
                  <a:tcPr/>
                </a:tc>
                <a:tc>
                  <a:txBody>
                    <a:bodyPr/>
                    <a:lstStyle/>
                    <a:p>
                      <a:r>
                        <a:rPr lang="el-GR" dirty="0" smtClean="0">
                          <a:solidFill>
                            <a:schemeClr val="tx2">
                              <a:lumMod val="50000"/>
                            </a:schemeClr>
                          </a:solidFill>
                        </a:rPr>
                        <a:t>Νεκρό Σημείο</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ΣΥΚ</a:t>
                      </a:r>
                      <a:endParaRPr lang="en-US" dirty="0">
                        <a:solidFill>
                          <a:schemeClr val="tx2">
                            <a:lumMod val="50000"/>
                          </a:schemeClr>
                        </a:solidFill>
                      </a:endParaRPr>
                    </a:p>
                  </a:txBody>
                  <a:tcPr/>
                </a:tc>
                <a:tc>
                  <a:txBody>
                    <a:bodyPr/>
                    <a:lstStyle/>
                    <a:p>
                      <a:r>
                        <a:rPr lang="el-GR" dirty="0" smtClean="0">
                          <a:solidFill>
                            <a:schemeClr val="tx2">
                              <a:lumMod val="50000"/>
                            </a:schemeClr>
                          </a:solidFill>
                        </a:rPr>
                        <a:t>Συνολικό Κόστος</a:t>
                      </a:r>
                      <a:endParaRPr lang="en-US" dirty="0">
                        <a:solidFill>
                          <a:schemeClr val="tx2">
                            <a:lumMod val="50000"/>
                          </a:schemeClr>
                        </a:solidFill>
                      </a:endParaRPr>
                    </a:p>
                  </a:txBody>
                  <a:tcPr/>
                </a:tc>
              </a:tr>
            </a:tbl>
          </a:graphicData>
        </a:graphic>
      </p:graphicFrame>
      <p:sp>
        <p:nvSpPr>
          <p:cNvPr id="9" name="object 3"/>
          <p:cNvSpPr txBox="1">
            <a:spLocks/>
          </p:cNvSpPr>
          <p:nvPr/>
        </p:nvSpPr>
        <p:spPr>
          <a:xfrm>
            <a:off x="5977449" y="2097044"/>
            <a:ext cx="5743497" cy="3323987"/>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r>
              <a:rPr lang="el-GR" sz="2400" kern="0" spc="-5" dirty="0" smtClean="0"/>
              <a:t>Νεκρό Σημείο: Το σημείο παραγωγής όπου τα συνολικά έσοδα καλύπτουν το συνολικό κόστος</a:t>
            </a:r>
          </a:p>
          <a:p>
            <a:pPr marL="12700" marR="5080"/>
            <a:r>
              <a:rPr lang="el-GR" sz="2400" kern="0" spc="-5" dirty="0" smtClean="0"/>
              <a:t>ΣΕ = </a:t>
            </a:r>
            <a:r>
              <a:rPr lang="el-GR" sz="2400" kern="0" spc="-5" dirty="0" smtClean="0"/>
              <a:t>ΣΥΚ</a:t>
            </a:r>
            <a:endParaRPr lang="el-GR" sz="2400" kern="0" spc="-5" dirty="0" smtClean="0"/>
          </a:p>
          <a:p>
            <a:pPr marL="12700" marR="5080"/>
            <a:r>
              <a:rPr lang="el-GR" sz="2400" kern="0" spc="-5" dirty="0" smtClean="0"/>
              <a:t>=&gt; ΣΕ = </a:t>
            </a:r>
            <a:r>
              <a:rPr lang="el-GR" sz="2400" kern="0" spc="-5" dirty="0" smtClean="0"/>
              <a:t>ΣΚ </a:t>
            </a:r>
            <a:r>
              <a:rPr lang="el-GR" sz="2400" kern="0" spc="-5" dirty="0" smtClean="0"/>
              <a:t>+ ΣΜΚ</a:t>
            </a:r>
          </a:p>
          <a:p>
            <a:pPr marL="12700" marR="5080"/>
            <a:r>
              <a:rPr lang="el-GR" sz="2400" kern="0" spc="-5" dirty="0" smtClean="0"/>
              <a:t>=&gt; Π*Τ = </a:t>
            </a:r>
            <a:r>
              <a:rPr lang="el-GR" sz="2400" kern="0" spc="-5" dirty="0" smtClean="0"/>
              <a:t>ΣΚ </a:t>
            </a:r>
            <a:r>
              <a:rPr lang="el-GR" sz="2400" kern="0" spc="-5" dirty="0" smtClean="0"/>
              <a:t>+ ΜΚ*Π</a:t>
            </a:r>
          </a:p>
          <a:p>
            <a:pPr marL="12700" marR="5080"/>
            <a:r>
              <a:rPr lang="el-GR" sz="2400" kern="0" spc="-5" dirty="0" smtClean="0"/>
              <a:t>=&gt; Π*Τ - ΜΚ*Π = </a:t>
            </a:r>
            <a:r>
              <a:rPr lang="el-GR" sz="2400" kern="0" spc="-5" dirty="0" smtClean="0"/>
              <a:t>ΣΚ</a:t>
            </a:r>
            <a:endParaRPr lang="el-GR" sz="2400" kern="0" spc="-5" dirty="0" smtClean="0"/>
          </a:p>
          <a:p>
            <a:pPr marL="12700" marR="5080"/>
            <a:r>
              <a:rPr lang="el-GR" sz="2400" kern="0" spc="-5" dirty="0"/>
              <a:t>=</a:t>
            </a:r>
            <a:r>
              <a:rPr lang="el-GR" sz="2400" kern="0" spc="-5" dirty="0" smtClean="0"/>
              <a:t>&gt; Π*(Τ – ΜΚ) = </a:t>
            </a:r>
            <a:r>
              <a:rPr lang="el-GR" sz="2400" kern="0" spc="-5" dirty="0" smtClean="0"/>
              <a:t>ΣΚ</a:t>
            </a:r>
            <a:endParaRPr lang="el-GR" sz="2400" kern="0" spc="-5" dirty="0" smtClean="0"/>
          </a:p>
          <a:p>
            <a:pPr marL="12700" marR="5080"/>
            <a:r>
              <a:rPr lang="el-GR" sz="2400" kern="0" spc="-5" dirty="0" smtClean="0">
                <a:solidFill>
                  <a:schemeClr val="accent3">
                    <a:lumMod val="75000"/>
                  </a:schemeClr>
                </a:solidFill>
              </a:rPr>
              <a:t>=&gt; Π = </a:t>
            </a:r>
            <a:r>
              <a:rPr lang="el-GR" sz="2400" kern="0" spc="-5" dirty="0" smtClean="0">
                <a:solidFill>
                  <a:schemeClr val="accent3">
                    <a:lumMod val="75000"/>
                  </a:schemeClr>
                </a:solidFill>
              </a:rPr>
              <a:t>ΣΚ </a:t>
            </a:r>
            <a:r>
              <a:rPr lang="el-GR" sz="2400" kern="0" spc="-5" dirty="0" smtClean="0">
                <a:solidFill>
                  <a:schemeClr val="accent3">
                    <a:lumMod val="75000"/>
                  </a:schemeClr>
                </a:solidFill>
              </a:rPr>
              <a:t>/ (Τ – ΜΚ)</a:t>
            </a:r>
            <a:endParaRPr lang="el-GR" sz="2400" kern="0" spc="-5" dirty="0">
              <a:solidFill>
                <a:schemeClr val="accent3">
                  <a:lumMod val="75000"/>
                </a:schemeClr>
              </a:solidFill>
            </a:endParaRPr>
          </a:p>
        </p:txBody>
      </p:sp>
      <p:sp>
        <p:nvSpPr>
          <p:cNvPr id="11" name="Oval 10"/>
          <p:cNvSpPr/>
          <p:nvPr/>
        </p:nvSpPr>
        <p:spPr>
          <a:xfrm>
            <a:off x="7467600" y="4972439"/>
            <a:ext cx="1482437" cy="44859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p:nvPr/>
        </p:nvCxnSpPr>
        <p:spPr>
          <a:xfrm flipV="1">
            <a:off x="6614758" y="5484410"/>
            <a:ext cx="700442" cy="439442"/>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
        <p:nvSpPr>
          <p:cNvPr id="12" name="object 3"/>
          <p:cNvSpPr txBox="1">
            <a:spLocks/>
          </p:cNvSpPr>
          <p:nvPr/>
        </p:nvSpPr>
        <p:spPr>
          <a:xfrm>
            <a:off x="5336786" y="5751663"/>
            <a:ext cx="3165546"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solidFill>
                  <a:schemeClr val="accent3">
                    <a:lumMod val="75000"/>
                  </a:schemeClr>
                </a:solidFill>
              </a:rPr>
              <a:t>Νεκρό Σημείο ΑΕ Καφέ</a:t>
            </a:r>
            <a:endParaRPr lang="en-US" sz="2400" kern="0" spc="-5" dirty="0" smtClean="0">
              <a:solidFill>
                <a:schemeClr val="accent3">
                  <a:lumMod val="75000"/>
                </a:schemeClr>
              </a:solidFill>
            </a:endParaRPr>
          </a:p>
        </p:txBody>
      </p:sp>
      <p:cxnSp>
        <p:nvCxnSpPr>
          <p:cNvPr id="8" name="Straight Arrow Connector 7"/>
          <p:cNvCxnSpPr/>
          <p:nvPr/>
        </p:nvCxnSpPr>
        <p:spPr>
          <a:xfrm>
            <a:off x="9088582" y="5266699"/>
            <a:ext cx="748146" cy="22765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4" name="object 3"/>
          <p:cNvSpPr txBox="1">
            <a:spLocks/>
          </p:cNvSpPr>
          <p:nvPr/>
        </p:nvSpPr>
        <p:spPr>
          <a:xfrm>
            <a:off x="8849197" y="5554520"/>
            <a:ext cx="3165546" cy="73866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r>
              <a:rPr lang="el-GR" sz="2400" kern="0" spc="-5" dirty="0" smtClean="0">
                <a:solidFill>
                  <a:schemeClr val="accent2">
                    <a:lumMod val="75000"/>
                  </a:schemeClr>
                </a:solidFill>
              </a:rPr>
              <a:t>Περιθώριο Συνεισφοράς ανά Μονάδα Προϊόντος</a:t>
            </a:r>
            <a:endParaRPr lang="en-US" sz="2400" kern="0" spc="-5" dirty="0" smtClean="0">
              <a:solidFill>
                <a:schemeClr val="accent2">
                  <a:lumMod val="75000"/>
                </a:schemeClr>
              </a:solidFill>
            </a:endParaRPr>
          </a:p>
        </p:txBody>
      </p:sp>
    </p:spTree>
    <p:extLst>
      <p:ext uri="{BB962C8B-B14F-4D97-AF65-F5344CB8AC3E}">
        <p14:creationId xmlns:p14="http://schemas.microsoft.com/office/powerpoint/2010/main" xmlns="" val="3058066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a:t>Παράδειγμα Προσδιορισμού Νεκρού Σημείου</a:t>
            </a:r>
            <a:endParaRPr lang="en-US" kern="0" spc="-5" dirty="0"/>
          </a:p>
        </p:txBody>
      </p:sp>
      <p:sp>
        <p:nvSpPr>
          <p:cNvPr id="7" name="object 3"/>
          <p:cNvSpPr txBox="1">
            <a:spLocks/>
          </p:cNvSpPr>
          <p:nvPr/>
        </p:nvSpPr>
        <p:spPr>
          <a:xfrm>
            <a:off x="672163" y="1609410"/>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Μαθηματικός Υπολογισμός Νεκρού Σημείου – Παράδειγμα ΑΕ Καφέ</a:t>
            </a:r>
            <a:endParaRPr lang="en-US" sz="2400" kern="0" spc="-5" dirty="0" smtClean="0"/>
          </a:p>
        </p:txBody>
      </p:sp>
      <p:graphicFrame>
        <p:nvGraphicFramePr>
          <p:cNvPr id="2" name="Table 1"/>
          <p:cNvGraphicFramePr>
            <a:graphicFrameLocks noGrp="1"/>
          </p:cNvGraphicFramePr>
          <p:nvPr>
            <p:extLst>
              <p:ext uri="{D42A27DB-BD31-4B8C-83A1-F6EECF244321}">
                <p14:modId xmlns:p14="http://schemas.microsoft.com/office/powerpoint/2010/main" xmlns="" val="2483905975"/>
              </p:ext>
            </p:extLst>
          </p:nvPr>
        </p:nvGraphicFramePr>
        <p:xfrm>
          <a:off x="672163" y="2299979"/>
          <a:ext cx="4895273" cy="1854200"/>
        </p:xfrm>
        <a:graphic>
          <a:graphicData uri="http://schemas.openxmlformats.org/drawingml/2006/table">
            <a:tbl>
              <a:tblPr firstRow="1" bandRow="1">
                <a:tableStyleId>{69CF1AB2-1976-4502-BF36-3FF5EA218861}</a:tableStyleId>
              </a:tblPr>
              <a:tblGrid>
                <a:gridCol w="1029855"/>
                <a:gridCol w="3865418"/>
              </a:tblGrid>
              <a:tr h="370840">
                <a:tc>
                  <a:txBody>
                    <a:bodyPr/>
                    <a:lstStyle/>
                    <a:p>
                      <a:r>
                        <a:rPr lang="el-GR" dirty="0" smtClean="0">
                          <a:solidFill>
                            <a:schemeClr val="tx2">
                              <a:lumMod val="50000"/>
                            </a:schemeClr>
                          </a:solidFill>
                        </a:rPr>
                        <a:t>Σύμβολο</a:t>
                      </a:r>
                      <a:endParaRPr lang="en-US" dirty="0">
                        <a:solidFill>
                          <a:schemeClr val="tx2">
                            <a:lumMod val="50000"/>
                          </a:schemeClr>
                        </a:solidFill>
                      </a:endParaRPr>
                    </a:p>
                  </a:txBody>
                  <a:tcPr/>
                </a:tc>
                <a:tc>
                  <a:txBody>
                    <a:bodyPr/>
                    <a:lstStyle/>
                    <a:p>
                      <a:r>
                        <a:rPr lang="el-GR" dirty="0" smtClean="0">
                          <a:solidFill>
                            <a:schemeClr val="tx2">
                              <a:lumMod val="50000"/>
                            </a:schemeClr>
                          </a:solidFill>
                        </a:rPr>
                        <a:t>Επεξήγηση</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Π</a:t>
                      </a:r>
                      <a:endParaRPr lang="en-US" dirty="0">
                        <a:solidFill>
                          <a:schemeClr val="tx2">
                            <a:lumMod val="50000"/>
                          </a:schemeClr>
                        </a:solidFill>
                      </a:endParaRPr>
                    </a:p>
                  </a:txBody>
                  <a:tcPr/>
                </a:tc>
                <a:tc>
                  <a:txBody>
                    <a:bodyPr/>
                    <a:lstStyle/>
                    <a:p>
                      <a:r>
                        <a:rPr lang="el-GR" dirty="0" smtClean="0">
                          <a:solidFill>
                            <a:schemeClr val="tx2">
                              <a:lumMod val="50000"/>
                            </a:schemeClr>
                          </a:solidFill>
                        </a:rPr>
                        <a:t>?</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Τ</a:t>
                      </a:r>
                      <a:endParaRPr lang="en-US" dirty="0">
                        <a:solidFill>
                          <a:schemeClr val="tx2">
                            <a:lumMod val="50000"/>
                          </a:schemeClr>
                        </a:solidFill>
                      </a:endParaRPr>
                    </a:p>
                  </a:txBody>
                  <a:tcPr/>
                </a:tc>
                <a:tc>
                  <a:txBody>
                    <a:bodyPr/>
                    <a:lstStyle/>
                    <a:p>
                      <a:r>
                        <a:rPr lang="el-GR" dirty="0" smtClean="0">
                          <a:solidFill>
                            <a:schemeClr val="tx2">
                              <a:lumMod val="50000"/>
                            </a:schemeClr>
                          </a:solidFill>
                        </a:rPr>
                        <a:t>10.000</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ΜΚ</a:t>
                      </a:r>
                      <a:endParaRPr lang="en-US" dirty="0">
                        <a:solidFill>
                          <a:schemeClr val="tx2">
                            <a:lumMod val="50000"/>
                          </a:schemeClr>
                        </a:solidFill>
                      </a:endParaRPr>
                    </a:p>
                  </a:txBody>
                  <a:tcPr/>
                </a:tc>
                <a:tc>
                  <a:txBody>
                    <a:bodyPr/>
                    <a:lstStyle/>
                    <a:p>
                      <a:r>
                        <a:rPr lang="el-GR" dirty="0" smtClean="0">
                          <a:solidFill>
                            <a:schemeClr val="tx2">
                              <a:lumMod val="50000"/>
                            </a:schemeClr>
                          </a:solidFill>
                        </a:rPr>
                        <a:t>6.000</a:t>
                      </a:r>
                      <a:endParaRPr lang="en-US" dirty="0">
                        <a:solidFill>
                          <a:schemeClr val="tx2">
                            <a:lumMod val="50000"/>
                          </a:schemeClr>
                        </a:solidFill>
                      </a:endParaRPr>
                    </a:p>
                  </a:txBody>
                  <a:tcPr/>
                </a:tc>
              </a:tr>
              <a:tr h="370840">
                <a:tc>
                  <a:txBody>
                    <a:bodyPr/>
                    <a:lstStyle/>
                    <a:p>
                      <a:r>
                        <a:rPr lang="el-GR" dirty="0" smtClean="0">
                          <a:solidFill>
                            <a:schemeClr val="tx2">
                              <a:lumMod val="50000"/>
                            </a:schemeClr>
                          </a:solidFill>
                        </a:rPr>
                        <a:t>ΣΚ</a:t>
                      </a:r>
                      <a:endParaRPr lang="en-US" dirty="0">
                        <a:solidFill>
                          <a:schemeClr val="tx2">
                            <a:lumMod val="50000"/>
                          </a:schemeClr>
                        </a:solidFill>
                      </a:endParaRPr>
                    </a:p>
                  </a:txBody>
                  <a:tcPr/>
                </a:tc>
                <a:tc>
                  <a:txBody>
                    <a:bodyPr/>
                    <a:lstStyle/>
                    <a:p>
                      <a:r>
                        <a:rPr lang="el-GR" dirty="0" smtClean="0">
                          <a:solidFill>
                            <a:schemeClr val="tx2">
                              <a:lumMod val="50000"/>
                            </a:schemeClr>
                          </a:solidFill>
                        </a:rPr>
                        <a:t>40.000</a:t>
                      </a:r>
                      <a:endParaRPr lang="en-US" dirty="0">
                        <a:solidFill>
                          <a:schemeClr val="tx2">
                            <a:lumMod val="50000"/>
                          </a:schemeClr>
                        </a:solidFill>
                      </a:endParaRPr>
                    </a:p>
                  </a:txBody>
                  <a:tcPr/>
                </a:tc>
              </a:tr>
            </a:tbl>
          </a:graphicData>
        </a:graphic>
      </p:graphicFrame>
      <p:sp>
        <p:nvSpPr>
          <p:cNvPr id="9" name="object 3"/>
          <p:cNvSpPr txBox="1">
            <a:spLocks/>
          </p:cNvSpPr>
          <p:nvPr/>
        </p:nvSpPr>
        <p:spPr>
          <a:xfrm>
            <a:off x="5809129" y="2183859"/>
            <a:ext cx="5743497" cy="1107996"/>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55600" marR="5080" indent="-342900">
              <a:buFont typeface="Symbol" panose="05050102010706020507" pitchFamily="18" charset="2"/>
              <a:buChar char="Þ"/>
            </a:pPr>
            <a:r>
              <a:rPr lang="el-GR" sz="2400" kern="0" spc="-5" dirty="0" smtClean="0">
                <a:solidFill>
                  <a:schemeClr val="accent3">
                    <a:lumMod val="75000"/>
                  </a:schemeClr>
                </a:solidFill>
              </a:rPr>
              <a:t>Π = ΣΚ / (Τ – ΜΚ)</a:t>
            </a:r>
          </a:p>
          <a:p>
            <a:pPr marL="355600" marR="5080" indent="-342900">
              <a:buFont typeface="Symbol" panose="05050102010706020507" pitchFamily="18" charset="2"/>
              <a:buChar char="Þ"/>
            </a:pPr>
            <a:r>
              <a:rPr lang="el-GR" sz="2400" kern="0" spc="-5" dirty="0" smtClean="0">
                <a:solidFill>
                  <a:schemeClr val="accent3">
                    <a:lumMod val="75000"/>
                  </a:schemeClr>
                </a:solidFill>
              </a:rPr>
              <a:t>Ν/Σ = 40.000 / (10.000 – 6.000)</a:t>
            </a:r>
          </a:p>
          <a:p>
            <a:pPr marL="355600" marR="5080" indent="-342900">
              <a:buFont typeface="Symbol" panose="05050102010706020507" pitchFamily="18" charset="2"/>
              <a:buChar char="Þ"/>
            </a:pPr>
            <a:r>
              <a:rPr lang="el-GR" sz="2400" kern="0" spc="-5" dirty="0" smtClean="0">
                <a:solidFill>
                  <a:schemeClr val="accent3">
                    <a:lumMod val="75000"/>
                  </a:schemeClr>
                </a:solidFill>
              </a:rPr>
              <a:t>Ν/Σ = 10 Τόνοι</a:t>
            </a:r>
            <a:endParaRPr lang="el-GR" sz="2400" kern="0" spc="-5" dirty="0">
              <a:solidFill>
                <a:schemeClr val="accent3">
                  <a:lumMod val="75000"/>
                </a:schemeClr>
              </a:solidFill>
            </a:endParaRPr>
          </a:p>
        </p:txBody>
      </p:sp>
      <p:graphicFrame>
        <p:nvGraphicFramePr>
          <p:cNvPr id="13" name="Chart 12"/>
          <p:cNvGraphicFramePr>
            <a:graphicFrameLocks/>
          </p:cNvGraphicFramePr>
          <p:nvPr>
            <p:extLst>
              <p:ext uri="{D42A27DB-BD31-4B8C-83A1-F6EECF244321}">
                <p14:modId xmlns:p14="http://schemas.microsoft.com/office/powerpoint/2010/main" xmlns="" val="1868090357"/>
              </p:ext>
            </p:extLst>
          </p:nvPr>
        </p:nvGraphicFramePr>
        <p:xfrm>
          <a:off x="5809129" y="3378670"/>
          <a:ext cx="5743497" cy="30498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73564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Σημαντικότητα Νεκρού Σημείου</a:t>
            </a:r>
            <a:endParaRPr lang="en-US" kern="0" spc="-5" dirty="0" smtClean="0"/>
          </a:p>
        </p:txBody>
      </p:sp>
      <p:sp>
        <p:nvSpPr>
          <p:cNvPr id="5" name="object 3"/>
          <p:cNvSpPr txBox="1">
            <a:spLocks/>
          </p:cNvSpPr>
          <p:nvPr/>
        </p:nvSpPr>
        <p:spPr>
          <a:xfrm>
            <a:off x="1021596" y="1611081"/>
            <a:ext cx="10273933" cy="3877985"/>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Η ΑΕ υπολογίζει τις προοπτικές κέρδους γνωρίζοντας τους διαθέσιμους παραγωγικούς συντελεστές</a:t>
            </a:r>
          </a:p>
          <a:p>
            <a:pPr marL="469900" marR="5080" indent="-457200">
              <a:lnSpc>
                <a:spcPct val="150000"/>
              </a:lnSpc>
              <a:buFont typeface="Arial" panose="020B0604020202020204" pitchFamily="34" charset="0"/>
              <a:buChar char="•"/>
            </a:pPr>
            <a:r>
              <a:rPr lang="el-GR" sz="2800" kern="0" spc="-5" dirty="0" smtClean="0"/>
              <a:t>Προσδιορίζεται το ελάχιστο ύψος παραγωγής προϊόντος που καθιστά μια καλλιέργεια οικονομικά βιώσιμη</a:t>
            </a:r>
          </a:p>
          <a:p>
            <a:pPr marL="469900" marR="5080" indent="-457200">
              <a:lnSpc>
                <a:spcPct val="150000"/>
              </a:lnSpc>
              <a:buFont typeface="Arial" panose="020B0604020202020204" pitchFamily="34" charset="0"/>
              <a:buChar char="•"/>
            </a:pPr>
            <a:r>
              <a:rPr lang="el-GR" sz="2800" kern="0" spc="-5" dirty="0" smtClean="0"/>
              <a:t>Η εκτίμηση του περιθωρίου συνεισφοράς βοηθάει στην επιλογή του προϊόντος παραγωγής εκ των εναλλακτικών διαθέσιμων</a:t>
            </a:r>
          </a:p>
        </p:txBody>
      </p:sp>
    </p:spTree>
    <p:extLst>
      <p:ext uri="{BB962C8B-B14F-4D97-AF65-F5344CB8AC3E}">
        <p14:creationId xmlns:p14="http://schemas.microsoft.com/office/powerpoint/2010/main" xmlns="" val="5223166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975958" y="2608608"/>
            <a:ext cx="10273933" cy="1861535"/>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a:t>«Ρίσκο είναι η αβεβαιότητα που επηρεάζει το status του καθένα και συχνά συνδέεται με αντιξοότητες και χάσιμο» (Bodie &amp; </a:t>
            </a:r>
            <a:r>
              <a:rPr lang="el-GR" sz="2800" kern="0" spc="-5" dirty="0" err="1"/>
              <a:t>Merton</a:t>
            </a:r>
            <a:r>
              <a:rPr lang="el-GR" sz="2800" kern="0" spc="-5" dirty="0"/>
              <a:t>, 1998) </a:t>
            </a:r>
          </a:p>
        </p:txBody>
      </p:sp>
    </p:spTree>
    <p:extLst>
      <p:ext uri="{BB962C8B-B14F-4D97-AF65-F5344CB8AC3E}">
        <p14:creationId xmlns:p14="http://schemas.microsoft.com/office/powerpoint/2010/main" xmlns="" val="22803131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875577"/>
            <a:ext cx="10273933" cy="258532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a:t>Παράγοντες δημιουργίας </a:t>
            </a:r>
            <a:r>
              <a:rPr lang="el-GR" sz="2800" kern="0" spc="-5" dirty="0" smtClean="0"/>
              <a:t>ρίσκου</a:t>
            </a:r>
          </a:p>
          <a:p>
            <a:pPr marL="900113" marR="5080" indent="-457200">
              <a:lnSpc>
                <a:spcPct val="150000"/>
              </a:lnSpc>
              <a:buFont typeface="Arial" panose="020B0604020202020204" pitchFamily="34" charset="0"/>
              <a:buChar char="•"/>
            </a:pPr>
            <a:r>
              <a:rPr lang="el-GR" sz="2800" kern="0" spc="-5" dirty="0" smtClean="0"/>
              <a:t>Διακύμανση </a:t>
            </a:r>
            <a:r>
              <a:rPr lang="el-GR" sz="2800" kern="0" spc="-5" dirty="0"/>
              <a:t>τιμών</a:t>
            </a:r>
          </a:p>
          <a:p>
            <a:pPr marL="900113" marR="5080" indent="-457200">
              <a:lnSpc>
                <a:spcPct val="150000"/>
              </a:lnSpc>
              <a:buFont typeface="Arial" panose="020B0604020202020204" pitchFamily="34" charset="0"/>
              <a:buChar char="•"/>
            </a:pPr>
            <a:r>
              <a:rPr lang="el-GR" sz="2800" kern="0" spc="-5" dirty="0"/>
              <a:t>Διακύμανση προσφοράς αγροτικών προϊόντων σε ετήσια βάση</a:t>
            </a:r>
          </a:p>
          <a:p>
            <a:pPr marL="900113" marR="5080" indent="-457200">
              <a:lnSpc>
                <a:spcPct val="150000"/>
              </a:lnSpc>
              <a:buFont typeface="Arial" panose="020B0604020202020204" pitchFamily="34" charset="0"/>
              <a:buChar char="•"/>
            </a:pPr>
            <a:r>
              <a:rPr lang="el-GR" sz="2800" kern="0" spc="-5" dirty="0"/>
              <a:t>Ρίσκο καλλιεργητικής περιόδου και ρίσκο εμπορικής </a:t>
            </a:r>
            <a:r>
              <a:rPr lang="el-GR" sz="2800" kern="0" spc="-5" dirty="0" smtClean="0"/>
              <a:t>περιόδου</a:t>
            </a:r>
            <a:endParaRPr lang="el-GR" sz="2800" kern="0" spc="-5" dirty="0"/>
          </a:p>
        </p:txBody>
      </p:sp>
    </p:spTree>
    <p:extLst>
      <p:ext uri="{BB962C8B-B14F-4D97-AF65-F5344CB8AC3E}">
        <p14:creationId xmlns:p14="http://schemas.microsoft.com/office/powerpoint/2010/main" xmlns="" val="20893480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350865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a:t>Ανάλυση της έννοιας του </a:t>
            </a:r>
            <a:r>
              <a:rPr lang="el-GR" sz="2800" kern="0" spc="-5" dirty="0" smtClean="0"/>
              <a:t>ρίσκου στη γεωργία</a:t>
            </a:r>
          </a:p>
          <a:p>
            <a:pPr marL="720725" marR="5080" indent="-554038">
              <a:lnSpc>
                <a:spcPct val="150000"/>
              </a:lnSpc>
              <a:buFont typeface="Arial" panose="020B0604020202020204" pitchFamily="34" charset="0"/>
              <a:buChar char="•"/>
            </a:pPr>
            <a:r>
              <a:rPr lang="el-GR" sz="2400" kern="0" spc="-5" dirty="0"/>
              <a:t>Ρίσκο παραγωγής ή </a:t>
            </a:r>
            <a:r>
              <a:rPr lang="el-GR" sz="2400" kern="0" spc="-5" dirty="0" smtClean="0"/>
              <a:t>συγκομιδής: Οι άμεσες ή έμμεσες επιπτώσεις </a:t>
            </a:r>
            <a:r>
              <a:rPr lang="el-GR" sz="2400" kern="0" spc="-5" dirty="0"/>
              <a:t>από ακραία καιρικά φαινόμενα και από την αλματώδη εξέλιξη της τεχνολογίας και βιοτεχνολογίας, που παρόλο ότι έχει σαν στόχο την αύξηση της παραγωγής και τη βελτίωση της παραγόμενης ποσότητας, μερικές φορές επηρεάζει αρνητικά την παραγωγική διαδικασία.</a:t>
            </a:r>
            <a:r>
              <a:rPr lang="el-GR" sz="2800" kern="0" spc="-5" dirty="0"/>
              <a:t> </a:t>
            </a:r>
          </a:p>
        </p:txBody>
      </p:sp>
    </p:spTree>
    <p:extLst>
      <p:ext uri="{BB962C8B-B14F-4D97-AF65-F5344CB8AC3E}">
        <p14:creationId xmlns:p14="http://schemas.microsoft.com/office/powerpoint/2010/main" xmlns="" val="12722527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5632311"/>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a:t>Ανάλυση της έννοιας του </a:t>
            </a:r>
            <a:r>
              <a:rPr lang="el-GR" sz="2800" kern="0" spc="-5" dirty="0" smtClean="0"/>
              <a:t>ρίσκου στη γεωργία</a:t>
            </a:r>
          </a:p>
          <a:p>
            <a:pPr marL="720725" marR="5080" indent="-554038">
              <a:lnSpc>
                <a:spcPct val="150000"/>
              </a:lnSpc>
              <a:buFont typeface="Arial" panose="020B0604020202020204" pitchFamily="34" charset="0"/>
              <a:buChar char="•"/>
            </a:pPr>
            <a:r>
              <a:rPr lang="el-GR" sz="2400" kern="0" spc="-5" dirty="0"/>
              <a:t>Ρίσκο της τιμής του προϊόντος ή γενικότερα της κατάστασης της αγοράς.</a:t>
            </a:r>
          </a:p>
          <a:p>
            <a:pPr marL="720725" marR="5080" indent="-554038">
              <a:lnSpc>
                <a:spcPct val="150000"/>
              </a:lnSpc>
              <a:buFont typeface="Arial" panose="020B0604020202020204" pitchFamily="34" charset="0"/>
              <a:buChar char="•"/>
            </a:pPr>
            <a:r>
              <a:rPr lang="el-GR" sz="2400" kern="0" spc="-5" dirty="0" smtClean="0"/>
              <a:t>Θεσμικό ρίσκο: Αναφέρεται στις επιπτώσεις των </a:t>
            </a:r>
            <a:r>
              <a:rPr lang="el-GR" sz="2400" kern="0" spc="-5" dirty="0"/>
              <a:t>εφαρμοζόμενων πολιτικών στη </a:t>
            </a:r>
            <a:r>
              <a:rPr lang="el-GR" sz="2400" kern="0" spc="-5" dirty="0" smtClean="0"/>
              <a:t>αγροτική παραγωγική </a:t>
            </a:r>
            <a:r>
              <a:rPr lang="el-GR" sz="2400" kern="0" spc="-5" dirty="0"/>
              <a:t>διαδικασία</a:t>
            </a:r>
            <a:r>
              <a:rPr lang="el-GR" sz="2400" kern="0" spc="-5" dirty="0" smtClean="0"/>
              <a:t>.</a:t>
            </a:r>
          </a:p>
          <a:p>
            <a:pPr marL="720725" marR="5080" indent="-554038">
              <a:lnSpc>
                <a:spcPct val="150000"/>
              </a:lnSpc>
              <a:buFont typeface="Arial" panose="020B0604020202020204" pitchFamily="34" charset="0"/>
              <a:buChar char="•"/>
            </a:pPr>
            <a:r>
              <a:rPr lang="el-GR" sz="2400" kern="0" spc="-5" dirty="0" smtClean="0"/>
              <a:t>Ρίσκο χρηματοδότησης: Η σχέση της εκμετάλλευσης με τα  </a:t>
            </a:r>
            <a:r>
              <a:rPr lang="el-GR" sz="2400" kern="0" spc="-5" dirty="0"/>
              <a:t>χρηματοπιστωτικά ιδρύματα εσωκλείει πολύ σημαντικό ρίσκο, γιατί η οποιαδήποτε διακύμανση στα επιτόκια ή γενικότερα στα κριτήρια δανεισμού επηρεάζει καθοριστικά τη ρευστότητα της επιχείρησης και προδικάζει σε πολύ μεγάλο ποσοστό τη μελλοντική πορεία της </a:t>
            </a:r>
          </a:p>
          <a:p>
            <a:pPr marL="720725" marR="5080" indent="-554038">
              <a:lnSpc>
                <a:spcPct val="150000"/>
              </a:lnSpc>
              <a:buFont typeface="Arial" panose="020B0604020202020204" pitchFamily="34" charset="0"/>
              <a:buChar char="•"/>
            </a:pPr>
            <a:endParaRPr lang="el-GR" sz="2400" kern="0" spc="-5" dirty="0"/>
          </a:p>
        </p:txBody>
      </p:sp>
    </p:spTree>
    <p:extLst>
      <p:ext uri="{BB962C8B-B14F-4D97-AF65-F5344CB8AC3E}">
        <p14:creationId xmlns:p14="http://schemas.microsoft.com/office/powerpoint/2010/main" xmlns="" val="37189291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397031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a:t>Ανάλυση της έννοιας του </a:t>
            </a:r>
            <a:r>
              <a:rPr lang="el-GR" sz="2800" kern="0" spc="-5" dirty="0" smtClean="0"/>
              <a:t>ρίσκου στη γεωργία</a:t>
            </a:r>
          </a:p>
          <a:p>
            <a:pPr marL="720725" marR="5080" indent="-554038">
              <a:lnSpc>
                <a:spcPct val="150000"/>
              </a:lnSpc>
              <a:buFont typeface="Arial" panose="020B0604020202020204" pitchFamily="34" charset="0"/>
              <a:buChar char="•"/>
            </a:pPr>
            <a:r>
              <a:rPr lang="el-GR" sz="2400" kern="0" spc="-5" dirty="0" smtClean="0"/>
              <a:t>Ανθρώπινο </a:t>
            </a:r>
            <a:r>
              <a:rPr lang="el-GR" sz="2400" kern="0" spc="-5" dirty="0"/>
              <a:t>ή προσωπικό </a:t>
            </a:r>
            <a:r>
              <a:rPr lang="el-GR" sz="2400" kern="0" spc="-5" dirty="0" smtClean="0"/>
              <a:t>ρίσκο: Σχετίζεται </a:t>
            </a:r>
            <a:r>
              <a:rPr lang="el-GR" sz="2400" kern="0" spc="-5" dirty="0"/>
              <a:t>με την καλή ή όχι σωματική και ψυχική κατάσταση του ιδιοκτήτη διαδραματίζει και αυτό σημαντικό ρόλο, ιδιαίτερα λόγω της φύσης των εκμεταλλεύσεων της πρωτογενούς παραγωγής που όπως είναι γνωστό είναι έντονα προσωπικού χαρακτήρα στη συντριπτική τους </a:t>
            </a:r>
            <a:r>
              <a:rPr lang="el-GR" sz="2400" kern="0" spc="-5" dirty="0" smtClean="0"/>
              <a:t>πλειονότητα.</a:t>
            </a:r>
            <a:endParaRPr lang="el-GR" sz="2400" kern="0" spc="-5" dirty="0"/>
          </a:p>
          <a:p>
            <a:pPr marL="720725" marR="5080" indent="-554038">
              <a:lnSpc>
                <a:spcPct val="150000"/>
              </a:lnSpc>
              <a:buFont typeface="Arial" panose="020B0604020202020204" pitchFamily="34" charset="0"/>
              <a:buChar char="•"/>
            </a:pPr>
            <a:endParaRPr lang="el-GR" sz="2400" kern="0" spc="-5" dirty="0"/>
          </a:p>
        </p:txBody>
      </p:sp>
    </p:spTree>
    <p:extLst>
      <p:ext uri="{BB962C8B-B14F-4D97-AF65-F5344CB8AC3E}">
        <p14:creationId xmlns:p14="http://schemas.microsoft.com/office/powerpoint/2010/main" xmlns="" val="3562856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230832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a:t>Στρατηγικές διαχείρισης ρίσκου στη </a:t>
            </a:r>
            <a:r>
              <a:rPr lang="el-GR" sz="2800" kern="0" spc="-5" dirty="0" smtClean="0"/>
              <a:t>γεωργία</a:t>
            </a:r>
          </a:p>
          <a:p>
            <a:pPr marL="720725" marR="5080" indent="-554038">
              <a:lnSpc>
                <a:spcPct val="150000"/>
              </a:lnSpc>
              <a:buFont typeface="Arial" panose="020B0604020202020204" pitchFamily="34" charset="0"/>
              <a:buChar char="•"/>
            </a:pPr>
            <a:r>
              <a:rPr lang="el-GR" sz="2400" kern="0" spc="-5" dirty="0"/>
              <a:t>Διαφοροποίηση</a:t>
            </a:r>
          </a:p>
          <a:p>
            <a:pPr marL="720725" marR="5080" indent="-554038">
              <a:lnSpc>
                <a:spcPct val="150000"/>
              </a:lnSpc>
              <a:buFont typeface="Arial" panose="020B0604020202020204" pitchFamily="34" charset="0"/>
              <a:buChar char="•"/>
            </a:pPr>
            <a:r>
              <a:rPr lang="el-GR" sz="2400" kern="0" spc="-5" dirty="0"/>
              <a:t>Διαχείριση κινητών </a:t>
            </a:r>
            <a:r>
              <a:rPr lang="el-GR" sz="2400" kern="0" spc="-5" dirty="0" smtClean="0"/>
              <a:t>αξιών</a:t>
            </a:r>
          </a:p>
          <a:p>
            <a:pPr marL="720725" marR="5080" indent="-554038">
              <a:lnSpc>
                <a:spcPct val="150000"/>
              </a:lnSpc>
              <a:buFont typeface="Arial" panose="020B0604020202020204" pitchFamily="34" charset="0"/>
              <a:buChar char="•"/>
            </a:pPr>
            <a:r>
              <a:rPr lang="el-GR" sz="2400" kern="0" spc="-5" dirty="0" smtClean="0"/>
              <a:t>Συμβολαιοποίηση</a:t>
            </a:r>
            <a:endParaRPr lang="el-GR" sz="2400" kern="0" spc="-5" dirty="0"/>
          </a:p>
        </p:txBody>
      </p:sp>
    </p:spTree>
    <p:extLst>
      <p:ext uri="{BB962C8B-B14F-4D97-AF65-F5344CB8AC3E}">
        <p14:creationId xmlns:p14="http://schemas.microsoft.com/office/powerpoint/2010/main" xmlns="" val="697422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73866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Ανάλυση Νεκρού Σημείου</a:t>
            </a:r>
            <a:endParaRPr lang="en-US" kern="0" spc="-5" dirty="0" smtClean="0"/>
          </a:p>
        </p:txBody>
      </p:sp>
      <p:sp>
        <p:nvSpPr>
          <p:cNvPr id="5" name="object 3"/>
          <p:cNvSpPr txBox="1">
            <a:spLocks/>
          </p:cNvSpPr>
          <p:nvPr/>
        </p:nvSpPr>
        <p:spPr>
          <a:xfrm>
            <a:off x="1021596" y="1611081"/>
            <a:ext cx="10273933" cy="4247317"/>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Λαμβάνοντας Υπόψη </a:t>
            </a:r>
          </a:p>
          <a:p>
            <a:pPr marL="901700" marR="5080" indent="-457200">
              <a:lnSpc>
                <a:spcPct val="150000"/>
              </a:lnSpc>
              <a:buFont typeface="Arial" panose="020B0604020202020204" pitchFamily="34" charset="0"/>
              <a:buChar char="•"/>
            </a:pPr>
            <a:r>
              <a:rPr lang="el-GR" sz="2400" kern="0" spc="-5" dirty="0" smtClean="0"/>
              <a:t>Η τιμή παραμένει σταθερή</a:t>
            </a:r>
          </a:p>
          <a:p>
            <a:pPr marL="901700" marR="5080" indent="-457200">
              <a:lnSpc>
                <a:spcPct val="150000"/>
              </a:lnSpc>
              <a:buFont typeface="Arial" panose="020B0604020202020204" pitchFamily="34" charset="0"/>
              <a:buChar char="•"/>
            </a:pPr>
            <a:r>
              <a:rPr lang="el-GR" sz="2400" kern="0" spc="-5" dirty="0" smtClean="0"/>
              <a:t>Τα μεταβλητά έξοδα αυξάνονται με την αύξηση του προϊόντος</a:t>
            </a:r>
          </a:p>
          <a:p>
            <a:pPr marL="901700" marR="5080" indent="-457200">
              <a:lnSpc>
                <a:spcPct val="150000"/>
              </a:lnSpc>
              <a:buFont typeface="Arial" panose="020B0604020202020204" pitchFamily="34" charset="0"/>
              <a:buChar char="•"/>
            </a:pPr>
            <a:r>
              <a:rPr lang="el-GR" sz="2400" kern="0" spc="-5" dirty="0" smtClean="0"/>
              <a:t>Τα σταθερά έξοδα δεν μεταβάλλονται</a:t>
            </a:r>
          </a:p>
          <a:p>
            <a:pPr marL="469900" marR="5080" indent="-457200">
              <a:lnSpc>
                <a:spcPct val="150000"/>
              </a:lnSpc>
              <a:buFont typeface="Arial" panose="020B0604020202020204" pitchFamily="34" charset="0"/>
              <a:buChar char="•"/>
            </a:pPr>
            <a:r>
              <a:rPr lang="el-GR" sz="2800" kern="0" spc="-5" dirty="0" smtClean="0"/>
              <a:t>Νεκρό Σημείο καλείται το σημείο εκείνο της παραγωγής στο οποίο: </a:t>
            </a:r>
            <a:endParaRPr lang="el-GR" sz="2800" kern="0" spc="-5" dirty="0"/>
          </a:p>
          <a:p>
            <a:pPr marL="901700" marR="5080" indent="-457200">
              <a:lnSpc>
                <a:spcPct val="150000"/>
              </a:lnSpc>
              <a:buFont typeface="Arial" panose="020B0604020202020204" pitchFamily="34" charset="0"/>
              <a:buChar char="•"/>
            </a:pPr>
            <a:r>
              <a:rPr lang="el-GR" sz="2400" kern="0" spc="-5" dirty="0" smtClean="0"/>
              <a:t>Η επιχείρηση καλύπτει πλήρως τα μεταβλητά και σταθερά έξοδα </a:t>
            </a:r>
          </a:p>
          <a:p>
            <a:pPr marL="901700" marR="5080" indent="-457200">
              <a:lnSpc>
                <a:spcPct val="150000"/>
              </a:lnSpc>
              <a:buFont typeface="Arial" panose="020B0604020202020204" pitchFamily="34" charset="0"/>
              <a:buChar char="•"/>
            </a:pPr>
            <a:r>
              <a:rPr lang="el-GR" sz="2400" kern="0" spc="-5" dirty="0" smtClean="0"/>
              <a:t>Δεν πραγματοποιεί ούτε κέρδη ούτε ζημίες</a:t>
            </a:r>
            <a:r>
              <a:rPr lang="el-GR" sz="2800" kern="0" spc="-5" dirty="0" smtClean="0"/>
              <a:t> </a:t>
            </a:r>
            <a:endParaRPr lang="en-US" sz="2800" kern="0" spc="-5" dirty="0" smtClean="0"/>
          </a:p>
        </p:txBody>
      </p:sp>
    </p:spTree>
    <p:extLst>
      <p:ext uri="{BB962C8B-B14F-4D97-AF65-F5344CB8AC3E}">
        <p14:creationId xmlns:p14="http://schemas.microsoft.com/office/powerpoint/2010/main" xmlns="" val="951514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507831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Διαφοροποίηση</a:t>
            </a:r>
          </a:p>
          <a:p>
            <a:pPr marL="720725" marR="5080" indent="-554038">
              <a:lnSpc>
                <a:spcPct val="150000"/>
              </a:lnSpc>
              <a:buFont typeface="Arial" panose="020B0604020202020204" pitchFamily="34" charset="0"/>
              <a:buChar char="•"/>
            </a:pPr>
            <a:r>
              <a:rPr lang="el-GR" sz="2400" kern="0" spc="-5" dirty="0"/>
              <a:t>Η διαφοροποίηση χρησιμοποιείται σαν στρατηγική βασισμένη στη λογική ότι τα κέρδη από διαφορετικού τύπου επιχειρηματικές δραστηριότητες δεν ακολουθούν όλα μαζί ανοδική ή καθοδική πορεία, συντελώντας με αυτό τον τρόπο στην απόκτηση ενός σταθερού εισοδήματος. </a:t>
            </a:r>
          </a:p>
          <a:p>
            <a:pPr marL="720725" marR="5080" indent="-554038">
              <a:lnSpc>
                <a:spcPct val="150000"/>
              </a:lnSpc>
              <a:buFont typeface="Arial" panose="020B0604020202020204" pitchFamily="34" charset="0"/>
              <a:buChar char="•"/>
            </a:pPr>
            <a:r>
              <a:rPr lang="el-GR" sz="2400" kern="0" spc="-5" dirty="0"/>
              <a:t>Οι συνήθεις εφαρμοσμένες μέθοδοι διαφοροποίησης είναι συνδυασμός καλλιεργειών ή συνδυασμός φυτικής και ζωικής παραγωγής όπου συνήθως η πρόσοδος της τελευταίας είναι η έκφραση της προστιθέμενης αξίας της </a:t>
            </a:r>
            <a:r>
              <a:rPr lang="el-GR" sz="2400" kern="0" spc="-5" dirty="0" smtClean="0"/>
              <a:t>πρώτης.</a:t>
            </a:r>
            <a:endParaRPr lang="el-GR" sz="2400" kern="0" spc="-5" dirty="0"/>
          </a:p>
        </p:txBody>
      </p:sp>
    </p:spTree>
    <p:extLst>
      <p:ext uri="{BB962C8B-B14F-4D97-AF65-F5344CB8AC3E}">
        <p14:creationId xmlns:p14="http://schemas.microsoft.com/office/powerpoint/2010/main" xmlns="" val="22015324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2862322"/>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a:t>Διαχείριση κινητών αξιών</a:t>
            </a:r>
          </a:p>
          <a:p>
            <a:pPr marL="720725" marR="5080" indent="-554038">
              <a:lnSpc>
                <a:spcPct val="150000"/>
              </a:lnSpc>
              <a:buFont typeface="Arial" panose="020B0604020202020204" pitchFamily="34" charset="0"/>
              <a:buChar char="•"/>
            </a:pPr>
            <a:r>
              <a:rPr lang="el-GR" sz="2400" kern="0" spc="-5" dirty="0" smtClean="0"/>
              <a:t>Αποτελεί στρατηγική αντιμετώπισης του ρίσκου μέσω της </a:t>
            </a:r>
            <a:r>
              <a:rPr lang="el-GR" sz="2400" kern="0" spc="-5" dirty="0"/>
              <a:t>οποίας η </a:t>
            </a:r>
            <a:r>
              <a:rPr lang="el-GR" sz="2400" kern="0" spc="-5" dirty="0" smtClean="0"/>
              <a:t>αναπτύσσεται μια αποτελεσματική διαχείριση των κινητών αξιών της ΑΕ. Οι βασικότερες κινητές αξίες είναι η συναλλαγματική</a:t>
            </a:r>
            <a:r>
              <a:rPr lang="el-GR" sz="2400" kern="0" spc="-5" dirty="0"/>
              <a:t>, το γραμμάτιο εις διαταγή, η επιταγή</a:t>
            </a:r>
            <a:r>
              <a:rPr lang="el-GR" sz="2400" kern="0" spc="-5" dirty="0" smtClean="0"/>
              <a:t>, οι μετοχές τα ασφάλιστρα κ.α.</a:t>
            </a:r>
            <a:endParaRPr lang="el-GR" sz="2400" kern="0" spc="-5" dirty="0"/>
          </a:p>
        </p:txBody>
      </p:sp>
    </p:spTree>
    <p:extLst>
      <p:ext uri="{BB962C8B-B14F-4D97-AF65-F5344CB8AC3E}">
        <p14:creationId xmlns:p14="http://schemas.microsoft.com/office/powerpoint/2010/main" xmlns="" val="520974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4524315"/>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a:t>
            </a:r>
          </a:p>
          <a:p>
            <a:pPr marL="720725" marR="5080" indent="-554038">
              <a:lnSpc>
                <a:spcPct val="150000"/>
              </a:lnSpc>
              <a:buFont typeface="Arial" panose="020B0604020202020204" pitchFamily="34" charset="0"/>
              <a:buChar char="•"/>
            </a:pPr>
            <a:r>
              <a:rPr lang="el-GR" sz="2400" kern="0" spc="-5" dirty="0"/>
              <a:t>Οι δύο βασικοί τύποι συμβολαίων παραγωγής που εφαρμόζονται είναι συμβόλαια διαχείρισης της παραγωγής και συμβόλαια παροχής εισροών. </a:t>
            </a:r>
          </a:p>
          <a:p>
            <a:pPr marL="720725" marR="5080" indent="-554038">
              <a:lnSpc>
                <a:spcPct val="150000"/>
              </a:lnSpc>
              <a:buFont typeface="Arial" panose="020B0604020202020204" pitchFamily="34" charset="0"/>
              <a:buChar char="•"/>
            </a:pPr>
            <a:r>
              <a:rPr lang="el-GR" sz="2400" kern="0" spc="-5" dirty="0"/>
              <a:t>Άλλη κατηγορία συμβολαίων είναι τα συμβόλαια αγοράς. Τα συμβόλαια αυτά είναι προφορικές ή γραπτές συμφωνίες μεταξύ αγοραστή και παραγωγού προκειμένου να καθοριστεί μια τιμή ή γενικότερα μια απολαβή πριν τη συγκομιδή ή πριν η παραχθείσα ποσότητα τύχει εμπορικής διαπραγμάτευσης</a:t>
            </a:r>
          </a:p>
        </p:txBody>
      </p:sp>
    </p:spTree>
    <p:extLst>
      <p:ext uri="{BB962C8B-B14F-4D97-AF65-F5344CB8AC3E}">
        <p14:creationId xmlns:p14="http://schemas.microsoft.com/office/powerpoint/2010/main" xmlns="" val="19464458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3416320"/>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 – Συμβόλαιο Καθορισμένης Τιμής</a:t>
            </a:r>
          </a:p>
          <a:p>
            <a:pPr marL="720725" marR="5080" indent="-554038">
              <a:lnSpc>
                <a:spcPct val="150000"/>
              </a:lnSpc>
              <a:buFont typeface="Arial" panose="020B0604020202020204" pitchFamily="34" charset="0"/>
              <a:buChar char="•"/>
            </a:pPr>
            <a:r>
              <a:rPr lang="el-GR" sz="2400" kern="0" spc="-5" dirty="0" smtClean="0"/>
              <a:t>Στο </a:t>
            </a:r>
            <a:r>
              <a:rPr lang="el-GR" sz="2400" kern="0" spc="-5" dirty="0"/>
              <a:t>συμβόλαιο οριζόντιας ή καθορισμένης τιμής (</a:t>
            </a:r>
            <a:r>
              <a:rPr lang="el-GR" sz="2400" kern="0" spc="-5" dirty="0" err="1"/>
              <a:t>flat</a:t>
            </a:r>
            <a:r>
              <a:rPr lang="el-GR" sz="2400" kern="0" spc="-5" dirty="0"/>
              <a:t> </a:t>
            </a:r>
            <a:r>
              <a:rPr lang="el-GR" sz="2400" kern="0" spc="-5" dirty="0" err="1"/>
              <a:t>or</a:t>
            </a:r>
            <a:r>
              <a:rPr lang="el-GR" sz="2400" kern="0" spc="-5" dirty="0"/>
              <a:t> </a:t>
            </a:r>
            <a:r>
              <a:rPr lang="el-GR" sz="2400" kern="0" spc="-5" dirty="0" err="1"/>
              <a:t>fixed</a:t>
            </a:r>
            <a:r>
              <a:rPr lang="el-GR" sz="2400" kern="0" spc="-5" dirty="0"/>
              <a:t> </a:t>
            </a:r>
            <a:r>
              <a:rPr lang="el-GR" sz="2400" kern="0" spc="-5" dirty="0" err="1"/>
              <a:t>price</a:t>
            </a:r>
            <a:r>
              <a:rPr lang="el-GR" sz="2400" kern="0" spc="-5" dirty="0"/>
              <a:t> </a:t>
            </a:r>
            <a:r>
              <a:rPr lang="el-GR" sz="2400" kern="0" spc="-5" dirty="0" err="1" smtClean="0"/>
              <a:t>contracts</a:t>
            </a:r>
            <a:r>
              <a:rPr lang="el-GR" sz="2400" kern="0" spc="-5" dirty="0" smtClean="0"/>
              <a:t>) ο </a:t>
            </a:r>
            <a:r>
              <a:rPr lang="el-GR" sz="2400" kern="0" spc="-5" dirty="0"/>
              <a:t>αγοραστής συμφωνεί να αγοράσει από τον παραγωγό συγκεκριμένη ποσότητα προϊόντος ορισμένης ποιότητας σε συγκεκριμένη τιμή. Η τιμή που προσφέρουν οι αγοραστές είναι απόρροια των τιμών των προθεσμιακών συμβολαίων (</a:t>
            </a:r>
            <a:r>
              <a:rPr lang="el-GR" sz="2400" kern="0" spc="-5" dirty="0" err="1"/>
              <a:t>futures</a:t>
            </a:r>
            <a:r>
              <a:rPr lang="el-GR" sz="2400" kern="0" spc="-5" dirty="0"/>
              <a:t> </a:t>
            </a:r>
            <a:r>
              <a:rPr lang="el-GR" sz="2400" kern="0" spc="-5" dirty="0" err="1"/>
              <a:t>contracts</a:t>
            </a:r>
            <a:r>
              <a:rPr lang="el-GR" sz="2400" kern="0" spc="-5" dirty="0" smtClean="0"/>
              <a:t>).</a:t>
            </a:r>
            <a:endParaRPr lang="el-GR" sz="2400" kern="0" spc="-5" dirty="0"/>
          </a:p>
        </p:txBody>
      </p:sp>
    </p:spTree>
    <p:extLst>
      <p:ext uri="{BB962C8B-B14F-4D97-AF65-F5344CB8AC3E}">
        <p14:creationId xmlns:p14="http://schemas.microsoft.com/office/powerpoint/2010/main" xmlns="" val="31637313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507831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 - Συμβόλαιο Βάσης</a:t>
            </a:r>
          </a:p>
          <a:p>
            <a:pPr marL="720725" marR="5080" indent="-554038">
              <a:lnSpc>
                <a:spcPct val="150000"/>
              </a:lnSpc>
              <a:buFont typeface="Arial" panose="020B0604020202020204" pitchFamily="34" charset="0"/>
              <a:buChar char="•"/>
            </a:pPr>
            <a:r>
              <a:rPr lang="el-GR" sz="2400" kern="0" spc="-5" dirty="0" smtClean="0"/>
              <a:t>Συμβόλαια </a:t>
            </a:r>
            <a:r>
              <a:rPr lang="el-GR" sz="2400" kern="0" spc="-5" dirty="0"/>
              <a:t>βάσης (</a:t>
            </a:r>
            <a:r>
              <a:rPr lang="el-GR" sz="2400" kern="0" spc="-5" dirty="0" err="1"/>
              <a:t>basis</a:t>
            </a:r>
            <a:r>
              <a:rPr lang="el-GR" sz="2400" kern="0" spc="-5" dirty="0"/>
              <a:t> </a:t>
            </a:r>
            <a:r>
              <a:rPr lang="el-GR" sz="2400" kern="0" spc="-5" dirty="0" err="1"/>
              <a:t>contracts</a:t>
            </a:r>
            <a:r>
              <a:rPr lang="el-GR" sz="2400" kern="0" spc="-5" dirty="0"/>
              <a:t>) είναι τα συμβόλαια όπου η τιμή πώλησης δεν είναι καθορισμένη, αλλά δεσμευμένη με την τιμή των προθεσμιακών συμβολαίων, αφήνοντας ανοικτή την ημερομηνία εκτέλεσης της εμπορικής πράξης και συνήθως η απόφαση αυτή είναι του παραγωγού. Σαν βάση (</a:t>
            </a:r>
            <a:r>
              <a:rPr lang="el-GR" sz="2400" kern="0" spc="-5" dirty="0" err="1"/>
              <a:t>basis</a:t>
            </a:r>
            <a:r>
              <a:rPr lang="el-GR" sz="2400" kern="0" spc="-5" dirty="0"/>
              <a:t>) λογίζεται η τιμή μετρητοίς που δίνεται εκείνη τη στιγμή, ίση με την τιμή των προθεσμιακών συμβολαίων την ίδια χρονική στιγμή, ενώ η τελική τιμή πώλησης είναι το άθροισμα της βάσης με την τιμή του προθεσμιακού συμβολαίου τη χρονική στιγμή της εμπορικής πράξης. </a:t>
            </a:r>
          </a:p>
        </p:txBody>
      </p:sp>
    </p:spTree>
    <p:extLst>
      <p:ext uri="{BB962C8B-B14F-4D97-AF65-F5344CB8AC3E}">
        <p14:creationId xmlns:p14="http://schemas.microsoft.com/office/powerpoint/2010/main" xmlns="" val="29184841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4524315"/>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 - Συμβόλαιο Ελάχιστης Τιμής</a:t>
            </a:r>
          </a:p>
          <a:p>
            <a:pPr marL="720725" marR="5080" indent="-554038">
              <a:lnSpc>
                <a:spcPct val="150000"/>
              </a:lnSpc>
              <a:buFont typeface="Arial" panose="020B0604020202020204" pitchFamily="34" charset="0"/>
              <a:buChar char="•"/>
            </a:pPr>
            <a:r>
              <a:rPr lang="el-GR" sz="2400" kern="0" spc="-5" dirty="0"/>
              <a:t>Το συμβόλαιο ελάχιστης </a:t>
            </a:r>
            <a:r>
              <a:rPr lang="el-GR" sz="2400" kern="0" spc="-5" dirty="0" smtClean="0"/>
              <a:t>τιμής (</a:t>
            </a:r>
            <a:r>
              <a:rPr lang="el-GR" sz="2400" kern="0" spc="-5" dirty="0" err="1"/>
              <a:t>minimum</a:t>
            </a:r>
            <a:r>
              <a:rPr lang="el-GR" sz="2400" kern="0" spc="-5" dirty="0"/>
              <a:t> – </a:t>
            </a:r>
            <a:r>
              <a:rPr lang="el-GR" sz="2400" kern="0" spc="-5" dirty="0" err="1"/>
              <a:t>price</a:t>
            </a:r>
            <a:r>
              <a:rPr lang="el-GR" sz="2400" kern="0" spc="-5" dirty="0"/>
              <a:t> </a:t>
            </a:r>
            <a:r>
              <a:rPr lang="el-GR" sz="2400" kern="0" spc="-5" dirty="0" err="1"/>
              <a:t>contracts</a:t>
            </a:r>
            <a:r>
              <a:rPr lang="el-GR" sz="2400" kern="0" spc="-5" dirty="0"/>
              <a:t>) είναι βασισμένο στις τιμές των προθεσμιακών συμβολαίων την περίοδο της συγκομιδής, δίνοντας όμως παράλληλα στον παραγωγό τη δυνατότητα να πραγματοποιήσει την εμπορική πράξη σε ένα συγκεκριμένο χρονικό διάστημα και ενδεχόμενα να πουλήσει σε υψηλότερη τιμή, αν οι τιμές των προθεσμιακών αυξηθούν, πραγματοποιώντας όμως αυτή την εμπορική πράξη εντός των χρονικών ορίων που έχουν συμφωνηθεί στο συμβόλαιο. </a:t>
            </a:r>
          </a:p>
        </p:txBody>
      </p:sp>
    </p:spTree>
    <p:extLst>
      <p:ext uri="{BB962C8B-B14F-4D97-AF65-F5344CB8AC3E}">
        <p14:creationId xmlns:p14="http://schemas.microsoft.com/office/powerpoint/2010/main" xmlns="" val="7501155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4524315"/>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 - </a:t>
            </a:r>
            <a:r>
              <a:rPr lang="en-US" sz="2800" kern="0" spc="-5" dirty="0"/>
              <a:t>Hedge –to – arrive contract</a:t>
            </a:r>
            <a:endParaRPr lang="el-GR" sz="2800" kern="0" spc="-5" dirty="0" smtClean="0"/>
          </a:p>
          <a:p>
            <a:pPr marL="720725" marR="5080" indent="-554038">
              <a:lnSpc>
                <a:spcPct val="150000"/>
              </a:lnSpc>
              <a:buFont typeface="Arial" panose="020B0604020202020204" pitchFamily="34" charset="0"/>
              <a:buChar char="•"/>
            </a:pPr>
            <a:r>
              <a:rPr lang="el-GR" sz="2400" kern="0" spc="-5" dirty="0"/>
              <a:t>Μια άλλη μορφή συμβολαίων χρησιμοποιεί σαν σταθερό σημείο μια συγκεκριμένη στιγμή προθεσμιακού συμβολαίου και αφήνει σαν αντικείμενο διαπραγμάτευσης την τιμή που προσφέρει ο τοπικός αγοραστής (</a:t>
            </a:r>
            <a:r>
              <a:rPr lang="el-GR" sz="2400" kern="0" spc="-5" dirty="0" err="1"/>
              <a:t>hedge</a:t>
            </a:r>
            <a:r>
              <a:rPr lang="el-GR" sz="2400" kern="0" spc="-5" dirty="0"/>
              <a:t> –</a:t>
            </a:r>
            <a:r>
              <a:rPr lang="el-GR" sz="2400" kern="0" spc="-5" dirty="0" err="1"/>
              <a:t>to</a:t>
            </a:r>
            <a:r>
              <a:rPr lang="el-GR" sz="2400" kern="0" spc="-5" dirty="0"/>
              <a:t> – </a:t>
            </a:r>
            <a:r>
              <a:rPr lang="el-GR" sz="2400" kern="0" spc="-5" dirty="0" err="1"/>
              <a:t>arrive</a:t>
            </a:r>
            <a:r>
              <a:rPr lang="el-GR" sz="2400" kern="0" spc="-5" dirty="0"/>
              <a:t> </a:t>
            </a:r>
            <a:r>
              <a:rPr lang="el-GR" sz="2400" kern="0" spc="-5" dirty="0" err="1"/>
              <a:t>contract</a:t>
            </a:r>
            <a:r>
              <a:rPr lang="el-GR" sz="2400" kern="0" spc="-5" dirty="0"/>
              <a:t>, HTA). Συμφωνημένο χρονικό διάστημα μέσα στο οποίο μπορεί να πραγματοποιηθεί η συναλλαγή υπάρχει και σε αυτή την περίπτωση, αλλά αποφεύγεται η καταβολή προμηθειών σε χρηματιστές όπως συμβαίνει όταν η τελική τιμή πώλησης διαμορφώνεται από τα προθεσμιακά συμβόλαια</a:t>
            </a:r>
            <a:r>
              <a:rPr lang="el-GR" sz="2400" kern="0" spc="-5" dirty="0" smtClean="0"/>
              <a:t>. </a:t>
            </a:r>
            <a:endParaRPr lang="el-GR" sz="2400" kern="0" spc="-5" dirty="0"/>
          </a:p>
        </p:txBody>
      </p:sp>
    </p:spTree>
    <p:extLst>
      <p:ext uri="{BB962C8B-B14F-4D97-AF65-F5344CB8AC3E}">
        <p14:creationId xmlns:p14="http://schemas.microsoft.com/office/powerpoint/2010/main" xmlns="" val="23237908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461664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 - </a:t>
            </a:r>
            <a:r>
              <a:rPr lang="en-US" sz="2800" kern="0" spc="-5" dirty="0"/>
              <a:t>Futures </a:t>
            </a:r>
            <a:r>
              <a:rPr lang="en-US" sz="2800" kern="0" spc="-5" dirty="0" smtClean="0"/>
              <a:t>contracts</a:t>
            </a:r>
            <a:r>
              <a:rPr lang="el-GR" sz="2800" kern="0" spc="-5" dirty="0" smtClean="0"/>
              <a:t> (Συμβόλαια Μελλοντικής Εκπλήρωσης)</a:t>
            </a:r>
          </a:p>
          <a:p>
            <a:pPr marL="720725" marR="5080" indent="-554038">
              <a:lnSpc>
                <a:spcPct val="150000"/>
              </a:lnSpc>
              <a:buFont typeface="Arial" panose="020B0604020202020204" pitchFamily="34" charset="0"/>
              <a:buChar char="•"/>
            </a:pPr>
            <a:r>
              <a:rPr lang="el-GR" sz="2400" kern="0" spc="-5" dirty="0"/>
              <a:t>Τα </a:t>
            </a:r>
            <a:r>
              <a:rPr lang="el-GR" sz="2400" kern="0" spc="-5" dirty="0" err="1"/>
              <a:t>futures</a:t>
            </a:r>
            <a:r>
              <a:rPr lang="el-GR" sz="2400" kern="0" spc="-5" dirty="0"/>
              <a:t> είναι μια συμφωνία μεταξύ δύο μερών τα οποία συμφωνούν να προχωρήσουν σε μια συγκεκριμένη αγοραπωλησία σε μια συγκεκριμένη μελλοντική χρονική στιγμή και σε συγκεκριμένη τιμή. Στο κείμενο των </a:t>
            </a:r>
            <a:r>
              <a:rPr lang="el-GR" sz="2400" kern="0" spc="-5" dirty="0" err="1"/>
              <a:t>futures</a:t>
            </a:r>
            <a:r>
              <a:rPr lang="el-GR" sz="2400" kern="0" spc="-5" dirty="0"/>
              <a:t> περιγράφονται με κάθε λεπτομέρεια οι όροι της συναλλαγής και το μόνο στοιχείο που αποτελεί μεταβλητό αντικείμενο συναλλαγής είναι η τιμή που διαμορφώνεται με βάση τη προσφορά και τη ζήτηση του προϊόντος. </a:t>
            </a:r>
          </a:p>
        </p:txBody>
      </p:sp>
    </p:spTree>
    <p:extLst>
      <p:ext uri="{BB962C8B-B14F-4D97-AF65-F5344CB8AC3E}">
        <p14:creationId xmlns:p14="http://schemas.microsoft.com/office/powerpoint/2010/main" xmlns="" val="11993741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507831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 - </a:t>
            </a:r>
            <a:r>
              <a:rPr lang="en-US" sz="2800" kern="0" spc="-5" dirty="0"/>
              <a:t>Futures contracts</a:t>
            </a:r>
            <a:endParaRPr lang="el-GR" sz="2800" kern="0" spc="-5" dirty="0" smtClean="0"/>
          </a:p>
          <a:p>
            <a:pPr marL="720725" marR="5080" indent="-554038">
              <a:lnSpc>
                <a:spcPct val="150000"/>
              </a:lnSpc>
              <a:buFont typeface="Arial" panose="020B0604020202020204" pitchFamily="34" charset="0"/>
              <a:buChar char="•"/>
            </a:pPr>
            <a:r>
              <a:rPr lang="el-GR" sz="2400" kern="0" spc="-5" dirty="0"/>
              <a:t>Τα </a:t>
            </a:r>
            <a:r>
              <a:rPr lang="el-GR" sz="2400" kern="0" spc="-5" dirty="0" err="1"/>
              <a:t>futures</a:t>
            </a:r>
            <a:r>
              <a:rPr lang="el-GR" sz="2400" kern="0" spc="-5" dirty="0"/>
              <a:t> που είναι αντικείμενο συναλλαγής στα χρηματιστήρια έχουν σταθερούς όρους συναλλαγής, γιατί αυτό διευκολύνει όλους τους εμπλεκόμενους φορείς να αποκτήσουν εμπειρία στις συναλλαγές, τα στατιστικά στοιχεία να είναι συγκρίσιμα αφού αναφέρονται στις ίδιες παραμέτρους και να εξασφαλίζεται η μεγαλύτερη δυνατή διαφάνεια τη στιγμή που οι όροι συναλλαγής είναι σταθεροί για μεγάλο χρονικό διάστημα και δεν επιδέχονται παρερμηνείες ούτε δικαιολογούν εσφαλμένες κατανοήσεις. </a:t>
            </a:r>
          </a:p>
        </p:txBody>
      </p:sp>
    </p:spTree>
    <p:extLst>
      <p:ext uri="{BB962C8B-B14F-4D97-AF65-F5344CB8AC3E}">
        <p14:creationId xmlns:p14="http://schemas.microsoft.com/office/powerpoint/2010/main" xmlns="" val="12927704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5" name="object 3"/>
          <p:cNvSpPr txBox="1">
            <a:spLocks/>
          </p:cNvSpPr>
          <p:nvPr/>
        </p:nvSpPr>
        <p:spPr>
          <a:xfrm>
            <a:off x="672163" y="1404522"/>
            <a:ext cx="10273933" cy="507831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Συμβολαιοποίηση </a:t>
            </a:r>
            <a:r>
              <a:rPr lang="el-GR" sz="2800" kern="0" spc="-5" dirty="0"/>
              <a:t>- Πλεονεκτήματα </a:t>
            </a:r>
            <a:r>
              <a:rPr lang="en-US" sz="2800" kern="0" spc="-5" dirty="0" smtClean="0"/>
              <a:t>futures</a:t>
            </a:r>
            <a:endParaRPr lang="el-GR" sz="2800" kern="0" spc="-5" dirty="0" smtClean="0"/>
          </a:p>
          <a:p>
            <a:pPr marL="720725" marR="5080" indent="-554038">
              <a:lnSpc>
                <a:spcPct val="150000"/>
              </a:lnSpc>
              <a:buFont typeface="Arial" panose="020B0604020202020204" pitchFamily="34" charset="0"/>
              <a:buChar char="•"/>
            </a:pPr>
            <a:r>
              <a:rPr lang="el-GR" sz="2400" kern="0" spc="-5" dirty="0"/>
              <a:t>Είναι ευέλικτα γιατί μπορούν να μεταπωληθούν χωρίς τη συμφωνία του αντισυμβαλλομένου</a:t>
            </a:r>
          </a:p>
          <a:p>
            <a:pPr marL="720725" marR="5080" indent="-554038">
              <a:lnSpc>
                <a:spcPct val="150000"/>
              </a:lnSpc>
              <a:buFont typeface="Arial" panose="020B0604020202020204" pitchFamily="34" charset="0"/>
              <a:buChar char="•"/>
            </a:pPr>
            <a:r>
              <a:rPr lang="el-GR" sz="2400" kern="0" spc="-5" dirty="0"/>
              <a:t>Δεν απαιτείται επενδυτικό κεφάλαιο, αλλά μόνο εγγύηση (</a:t>
            </a:r>
            <a:r>
              <a:rPr lang="el-GR" sz="2400" kern="0" spc="-5" dirty="0" err="1"/>
              <a:t>margin</a:t>
            </a:r>
            <a:r>
              <a:rPr lang="el-GR" sz="2400" kern="0" spc="-5" dirty="0"/>
              <a:t>) ίση με το 5-10% της αξία του συμβολαίου</a:t>
            </a:r>
          </a:p>
          <a:p>
            <a:pPr marL="720725" marR="5080" indent="-554038">
              <a:lnSpc>
                <a:spcPct val="150000"/>
              </a:lnSpc>
              <a:buFont typeface="Arial" panose="020B0604020202020204" pitchFamily="34" charset="0"/>
              <a:buChar char="•"/>
            </a:pPr>
            <a:r>
              <a:rPr lang="el-GR" sz="2400" kern="0" spc="-5" dirty="0"/>
              <a:t>Ελαττώνεται η σφοδρότητα των διακυμάνσεων της προσφοράς και της ζήτησης</a:t>
            </a:r>
          </a:p>
          <a:p>
            <a:pPr marL="720725" marR="5080" indent="-554038">
              <a:lnSpc>
                <a:spcPct val="150000"/>
              </a:lnSpc>
              <a:buFont typeface="Arial" panose="020B0604020202020204" pitchFamily="34" charset="0"/>
              <a:buChar char="•"/>
            </a:pPr>
            <a:r>
              <a:rPr lang="el-GR" sz="2400" kern="0" spc="-5" dirty="0"/>
              <a:t>Οδηγεί τη λειτουργία της αγοράς σε καθεστώς ωρίμανσης</a:t>
            </a:r>
          </a:p>
          <a:p>
            <a:pPr marL="720725" marR="5080" indent="-554038">
              <a:lnSpc>
                <a:spcPct val="150000"/>
              </a:lnSpc>
              <a:buFont typeface="Arial" panose="020B0604020202020204" pitchFamily="34" charset="0"/>
              <a:buChar char="•"/>
            </a:pPr>
            <a:endParaRPr lang="el-GR" sz="2400" kern="0" spc="-5" dirty="0"/>
          </a:p>
        </p:txBody>
      </p:sp>
    </p:spTree>
    <p:extLst>
      <p:ext uri="{BB962C8B-B14F-4D97-AF65-F5344CB8AC3E}">
        <p14:creationId xmlns:p14="http://schemas.microsoft.com/office/powerpoint/2010/main" xmlns="" val="437791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Παράδειγμα Προσδιορισμού Νεκρού Σημείου</a:t>
            </a:r>
            <a:endParaRPr lang="en-US" kern="0" spc="-5" dirty="0" smtClean="0"/>
          </a:p>
        </p:txBody>
      </p:sp>
      <p:sp>
        <p:nvSpPr>
          <p:cNvPr id="7" name="object 3"/>
          <p:cNvSpPr txBox="1">
            <a:spLocks/>
          </p:cNvSpPr>
          <p:nvPr/>
        </p:nvSpPr>
        <p:spPr>
          <a:xfrm>
            <a:off x="672163" y="1582425"/>
            <a:ext cx="10273933" cy="55399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Πίνακας Κόστους Αγροτικής Εκμετάλλευσης Καφέ</a:t>
            </a:r>
            <a:endParaRPr lang="en-US" sz="2400" kern="0" spc="-5" dirty="0" smtClean="0"/>
          </a:p>
        </p:txBody>
      </p:sp>
      <p:graphicFrame>
        <p:nvGraphicFramePr>
          <p:cNvPr id="6" name="Table 5"/>
          <p:cNvGraphicFramePr>
            <a:graphicFrameLocks noGrp="1"/>
          </p:cNvGraphicFramePr>
          <p:nvPr>
            <p:extLst>
              <p:ext uri="{D42A27DB-BD31-4B8C-83A1-F6EECF244321}">
                <p14:modId xmlns:p14="http://schemas.microsoft.com/office/powerpoint/2010/main" xmlns="" val="1024456994"/>
              </p:ext>
            </p:extLst>
          </p:nvPr>
        </p:nvGraphicFramePr>
        <p:xfrm>
          <a:off x="672163" y="2276382"/>
          <a:ext cx="4837161" cy="2753651"/>
        </p:xfrm>
        <a:graphic>
          <a:graphicData uri="http://schemas.openxmlformats.org/drawingml/2006/table">
            <a:tbl>
              <a:tblPr>
                <a:tableStyleId>{5C22544A-7EE6-4342-B048-85BDC9FD1C3A}</a:tableStyleId>
              </a:tblPr>
              <a:tblGrid>
                <a:gridCol w="905021"/>
                <a:gridCol w="2509509"/>
                <a:gridCol w="501977"/>
                <a:gridCol w="920654"/>
              </a:tblGrid>
              <a:tr h="607745">
                <a:tc>
                  <a:txBody>
                    <a:bodyPr/>
                    <a:lstStyle/>
                    <a:p>
                      <a:pPr algn="ctr" fontAlgn="ctr"/>
                      <a:r>
                        <a:rPr lang="el-GR" sz="1400" b="0" i="0" u="none" strike="noStrike" dirty="0" err="1" smtClean="0">
                          <a:solidFill>
                            <a:schemeClr val="tx2">
                              <a:lumMod val="50000"/>
                            </a:schemeClr>
                          </a:solidFill>
                          <a:effectLst/>
                          <a:latin typeface="Calibri" panose="020F0502020204030204" pitchFamily="34" charset="0"/>
                        </a:rPr>
                        <a:t>Νο</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b="0" i="0" u="none" strike="noStrike" dirty="0" smtClean="0">
                          <a:solidFill>
                            <a:schemeClr val="tx2">
                              <a:lumMod val="50000"/>
                            </a:schemeClr>
                          </a:solidFill>
                          <a:effectLst/>
                          <a:latin typeface="+mn-lt"/>
                        </a:rPr>
                        <a:t>Δαπάνη</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n-US" sz="1400" dirty="0" smtClean="0">
                          <a:solidFill>
                            <a:schemeClr val="tx2">
                              <a:lumMod val="50000"/>
                            </a:schemeClr>
                          </a:solidFill>
                        </a:rPr>
                        <a:t>€</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Κατηγορία Κόστους</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1</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Εργατικό Κόστος</a:t>
                      </a:r>
                      <a:r>
                        <a:rPr lang="el-GR" sz="1400" u="none" strike="noStrike" baseline="0" dirty="0" smtClean="0">
                          <a:solidFill>
                            <a:schemeClr val="tx2">
                              <a:lumMod val="50000"/>
                            </a:schemeClr>
                          </a:solidFill>
                          <a:effectLst/>
                        </a:rPr>
                        <a:t> ανά τόνο προϊόντος</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2000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2</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Κόστος καυσίμων</a:t>
                      </a:r>
                      <a:r>
                        <a:rPr lang="el-GR" sz="1400" u="none" strike="noStrike" baseline="0" dirty="0" smtClean="0">
                          <a:solidFill>
                            <a:schemeClr val="tx2">
                              <a:lumMod val="50000"/>
                            </a:schemeClr>
                          </a:solidFill>
                          <a:effectLst/>
                        </a:rPr>
                        <a:t> </a:t>
                      </a:r>
                      <a:r>
                        <a:rPr lang="el-GR" sz="1400" u="none" strike="noStrike" dirty="0" smtClean="0">
                          <a:solidFill>
                            <a:schemeClr val="tx2">
                              <a:lumMod val="50000"/>
                            </a:schemeClr>
                          </a:solidFill>
                          <a:effectLst/>
                        </a:rPr>
                        <a:t>ανά τόνο προϊόντος</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1000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3</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Κόστος λιπάσματος</a:t>
                      </a:r>
                      <a:r>
                        <a:rPr lang="el-GR" sz="1400" u="none" strike="noStrike" baseline="0" dirty="0" smtClean="0">
                          <a:solidFill>
                            <a:schemeClr val="tx2">
                              <a:lumMod val="50000"/>
                            </a:schemeClr>
                          </a:solidFill>
                          <a:effectLst/>
                        </a:rPr>
                        <a:t> ανά τόνο προϊόντος</a:t>
                      </a:r>
                    </a:p>
                  </a:txBody>
                  <a:tcPr marL="1758" marR="1758" marT="1758" marB="0" anchor="ctr"/>
                </a:tc>
                <a:tc>
                  <a:txBody>
                    <a:bodyPr/>
                    <a:lstStyle/>
                    <a:p>
                      <a:pPr algn="ctr" fontAlgn="ctr"/>
                      <a:r>
                        <a:rPr lang="el-GR" sz="1400" u="none" strike="noStrike" dirty="0" smtClean="0">
                          <a:solidFill>
                            <a:schemeClr val="tx2">
                              <a:lumMod val="50000"/>
                            </a:schemeClr>
                          </a:solidFill>
                          <a:effectLst/>
                        </a:rPr>
                        <a:t>2000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4</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b="0" i="0" u="none" strike="noStrike" dirty="0" smtClean="0">
                          <a:solidFill>
                            <a:schemeClr val="tx2">
                              <a:lumMod val="50000"/>
                            </a:schemeClr>
                          </a:solidFill>
                          <a:effectLst/>
                          <a:latin typeface="+mn-lt"/>
                        </a:rPr>
                        <a:t>Κόστος</a:t>
                      </a:r>
                      <a:r>
                        <a:rPr lang="el-GR" sz="1400" b="0" i="0" u="none" strike="noStrike" baseline="0" dirty="0" smtClean="0">
                          <a:solidFill>
                            <a:schemeClr val="tx2">
                              <a:lumMod val="50000"/>
                            </a:schemeClr>
                          </a:solidFill>
                          <a:effectLst/>
                          <a:latin typeface="+mn-lt"/>
                        </a:rPr>
                        <a:t> νερού ανά τόνο προϊόντος</a:t>
                      </a:r>
                    </a:p>
                  </a:txBody>
                  <a:tcPr marL="1758" marR="1758" marT="1758" marB="0" anchor="ctr"/>
                </a:tc>
                <a:tc>
                  <a:txBody>
                    <a:bodyPr/>
                    <a:lstStyle/>
                    <a:p>
                      <a:pPr algn="ctr" fontAlgn="ctr"/>
                      <a:r>
                        <a:rPr lang="el-GR" sz="1400" u="none" strike="noStrike" dirty="0" smtClean="0">
                          <a:solidFill>
                            <a:schemeClr val="tx2">
                              <a:lumMod val="50000"/>
                            </a:schemeClr>
                          </a:solidFill>
                          <a:effectLst/>
                        </a:rPr>
                        <a:t>1000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5</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Ασφάλιστρα</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10000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6</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Απόσβεση μηχανημάτων</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10000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7</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b="0" i="0" u="none" strike="noStrike" dirty="0" smtClean="0">
                          <a:solidFill>
                            <a:schemeClr val="tx2">
                              <a:lumMod val="50000"/>
                            </a:schemeClr>
                          </a:solidFill>
                          <a:effectLst/>
                          <a:latin typeface="Calibri" panose="020F0502020204030204" pitchFamily="34" charset="0"/>
                        </a:rPr>
                        <a:t>Ενοίκιο</a:t>
                      </a:r>
                      <a:r>
                        <a:rPr lang="el-GR" sz="1400" b="0" i="0" u="none" strike="noStrike" baseline="0" dirty="0" smtClean="0">
                          <a:solidFill>
                            <a:schemeClr val="tx2">
                              <a:lumMod val="50000"/>
                            </a:schemeClr>
                          </a:solidFill>
                          <a:effectLst/>
                          <a:latin typeface="Calibri" panose="020F0502020204030204" pitchFamily="34" charset="0"/>
                        </a:rPr>
                        <a:t> Εκμετάλλευσης</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20000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bl>
          </a:graphicData>
        </a:graphic>
      </p:graphicFrame>
    </p:spTree>
    <p:extLst>
      <p:ext uri="{BB962C8B-B14F-4D97-AF65-F5344CB8AC3E}">
        <p14:creationId xmlns:p14="http://schemas.microsoft.com/office/powerpoint/2010/main" xmlns="" val="1266283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a:t>
            </a:r>
            <a:r>
              <a:rPr lang="el-GR" sz="3200" b="1" dirty="0" smtClean="0">
                <a:solidFill>
                  <a:schemeClr val="tx2">
                    <a:lumMod val="75000"/>
                  </a:schemeClr>
                </a:solidFill>
              </a:rPr>
              <a:t>Ρίσκο</a:t>
            </a:r>
            <a:endParaRPr lang="el-GR" sz="3200" b="1" dirty="0">
              <a:solidFill>
                <a:schemeClr val="tx2">
                  <a:lumMod val="75000"/>
                </a:schemeClr>
              </a:solidFill>
            </a:endParaRPr>
          </a:p>
        </p:txBody>
      </p:sp>
      <p:sp>
        <p:nvSpPr>
          <p:cNvPr id="6" name="object 3"/>
          <p:cNvSpPr txBox="1">
            <a:spLocks/>
          </p:cNvSpPr>
          <p:nvPr/>
        </p:nvSpPr>
        <p:spPr>
          <a:xfrm>
            <a:off x="505907" y="1277274"/>
            <a:ext cx="10273933" cy="507831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900" marR="5080" indent="-457200">
              <a:lnSpc>
                <a:spcPct val="150000"/>
              </a:lnSpc>
              <a:buFont typeface="Arial" panose="020B0604020202020204" pitchFamily="34" charset="0"/>
              <a:buChar char="•"/>
            </a:pPr>
            <a:r>
              <a:rPr lang="el-GR" sz="2800" kern="0" spc="-5" dirty="0" smtClean="0"/>
              <a:t>Επιμέρους Ενέργειες Αντιμετώπισης του Ρίσκου</a:t>
            </a:r>
          </a:p>
          <a:p>
            <a:pPr marL="720725" marR="5080" indent="-554038">
              <a:lnSpc>
                <a:spcPct val="150000"/>
              </a:lnSpc>
              <a:buFont typeface="Arial" panose="020B0604020202020204" pitchFamily="34" charset="0"/>
              <a:buChar char="•"/>
            </a:pPr>
            <a:r>
              <a:rPr lang="el-GR" sz="2400" kern="0" spc="-5" dirty="0" smtClean="0"/>
              <a:t>Προσδιορισμός των πιο σημαντικών γεγονότων που εμπεριέχουν ρίσκο</a:t>
            </a:r>
          </a:p>
          <a:p>
            <a:pPr marL="720725" marR="5080" indent="-554038">
              <a:lnSpc>
                <a:spcPct val="150000"/>
              </a:lnSpc>
              <a:buFont typeface="Arial" panose="020B0604020202020204" pitchFamily="34" charset="0"/>
              <a:buChar char="•"/>
            </a:pPr>
            <a:r>
              <a:rPr lang="el-GR" sz="2400" kern="0" spc="-5" dirty="0" smtClean="0"/>
              <a:t>Σχηματοποίηση </a:t>
            </a:r>
            <a:r>
              <a:rPr lang="el-GR" sz="2400" kern="0" spc="-5" dirty="0"/>
              <a:t>και ποσοτικός προσδιορισμός </a:t>
            </a:r>
            <a:r>
              <a:rPr lang="el-GR" sz="2400" kern="0" spc="-5" dirty="0" smtClean="0"/>
              <a:t>των </a:t>
            </a:r>
            <a:r>
              <a:rPr lang="el-GR" sz="2400" kern="0" spc="-5" dirty="0"/>
              <a:t>πιθανών αποτελεσμάτων, καθώς και οι επιπτώσεις τους</a:t>
            </a:r>
          </a:p>
          <a:p>
            <a:pPr marL="720725" marR="5080" indent="-554038">
              <a:lnSpc>
                <a:spcPct val="150000"/>
              </a:lnSpc>
              <a:buFont typeface="Arial" panose="020B0604020202020204" pitchFamily="34" charset="0"/>
              <a:buChar char="•"/>
            </a:pPr>
            <a:r>
              <a:rPr lang="el-GR" sz="2400" kern="0" spc="-5" dirty="0"/>
              <a:t>Λήψη των κατάλληλων πρωτοβουλιών προκειμένου να επιτευχθεί ένα άριστο μείγμα ρίσκου και προσδοκώμενων απολαβών</a:t>
            </a:r>
          </a:p>
          <a:p>
            <a:pPr marL="720725" marR="5080" indent="-554038">
              <a:lnSpc>
                <a:spcPct val="150000"/>
              </a:lnSpc>
              <a:buFont typeface="Arial" panose="020B0604020202020204" pitchFamily="34" charset="0"/>
              <a:buChar char="•"/>
            </a:pPr>
            <a:r>
              <a:rPr lang="el-GR" sz="2400" kern="0" spc="-5" dirty="0" smtClean="0"/>
              <a:t>Χρησιμοποίηση </a:t>
            </a:r>
            <a:r>
              <a:rPr lang="el-GR" sz="2400" kern="0" spc="-5" dirty="0"/>
              <a:t>της </a:t>
            </a:r>
            <a:r>
              <a:rPr lang="el-GR" sz="2400" kern="0" spc="-5" dirty="0" err="1"/>
              <a:t>αποκτηθείσας</a:t>
            </a:r>
            <a:r>
              <a:rPr lang="el-GR" sz="2400" kern="0" spc="-5" dirty="0"/>
              <a:t> εμπειρίας προκειμένου να σχεδιαστεί η μελλοντική διαχείριση ρίσκου </a:t>
            </a:r>
          </a:p>
          <a:p>
            <a:pPr marL="720725" marR="5080" indent="-554038">
              <a:lnSpc>
                <a:spcPct val="150000"/>
              </a:lnSpc>
              <a:buFont typeface="Arial" panose="020B0604020202020204" pitchFamily="34" charset="0"/>
              <a:buChar char="•"/>
            </a:pPr>
            <a:endParaRPr lang="el-GR" sz="2400" kern="0" spc="-5" dirty="0" smtClean="0"/>
          </a:p>
        </p:txBody>
      </p:sp>
    </p:spTree>
    <p:extLst>
      <p:ext uri="{BB962C8B-B14F-4D97-AF65-F5344CB8AC3E}">
        <p14:creationId xmlns:p14="http://schemas.microsoft.com/office/powerpoint/2010/main" xmlns="" val="2254379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Παράδειγμα Προσδιορισμού Νεκρού Σημείου</a:t>
            </a:r>
            <a:endParaRPr lang="en-US" kern="0" spc="-5" dirty="0" smtClean="0"/>
          </a:p>
        </p:txBody>
      </p:sp>
      <p:sp>
        <p:nvSpPr>
          <p:cNvPr id="7" name="object 3"/>
          <p:cNvSpPr txBox="1">
            <a:spLocks/>
          </p:cNvSpPr>
          <p:nvPr/>
        </p:nvSpPr>
        <p:spPr>
          <a:xfrm>
            <a:off x="672163" y="1582425"/>
            <a:ext cx="10273933" cy="55399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Πίνακας Κόστους Αγροτικής Εκμετάλλευσης Καφέ</a:t>
            </a:r>
            <a:endParaRPr lang="en-US" sz="2400" kern="0" spc="-5" dirty="0" smtClean="0"/>
          </a:p>
        </p:txBody>
      </p:sp>
      <p:graphicFrame>
        <p:nvGraphicFramePr>
          <p:cNvPr id="6" name="Table 5"/>
          <p:cNvGraphicFramePr>
            <a:graphicFrameLocks noGrp="1"/>
          </p:cNvGraphicFramePr>
          <p:nvPr>
            <p:extLst/>
          </p:nvPr>
        </p:nvGraphicFramePr>
        <p:xfrm>
          <a:off x="672163" y="2276382"/>
          <a:ext cx="4837161" cy="2753651"/>
        </p:xfrm>
        <a:graphic>
          <a:graphicData uri="http://schemas.openxmlformats.org/drawingml/2006/table">
            <a:tbl>
              <a:tblPr>
                <a:tableStyleId>{5C22544A-7EE6-4342-B048-85BDC9FD1C3A}</a:tableStyleId>
              </a:tblPr>
              <a:tblGrid>
                <a:gridCol w="905021"/>
                <a:gridCol w="2509509"/>
                <a:gridCol w="501977"/>
                <a:gridCol w="920654"/>
              </a:tblGrid>
              <a:tr h="607745">
                <a:tc>
                  <a:txBody>
                    <a:bodyPr/>
                    <a:lstStyle/>
                    <a:p>
                      <a:pPr algn="ctr" fontAlgn="ctr"/>
                      <a:r>
                        <a:rPr lang="el-GR" sz="1400" b="0" i="0" u="none" strike="noStrike" dirty="0" err="1" smtClean="0">
                          <a:solidFill>
                            <a:schemeClr val="tx2">
                              <a:lumMod val="50000"/>
                            </a:schemeClr>
                          </a:solidFill>
                          <a:effectLst/>
                          <a:latin typeface="Calibri" panose="020F0502020204030204" pitchFamily="34" charset="0"/>
                        </a:rPr>
                        <a:t>Νο</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b="0" i="0" u="none" strike="noStrike" dirty="0" smtClean="0">
                          <a:solidFill>
                            <a:schemeClr val="tx2">
                              <a:lumMod val="50000"/>
                            </a:schemeClr>
                          </a:solidFill>
                          <a:effectLst/>
                          <a:latin typeface="+mn-lt"/>
                        </a:rPr>
                        <a:t>Δαπάνη</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n-US" sz="1400" dirty="0" smtClean="0">
                          <a:solidFill>
                            <a:schemeClr val="tx2">
                              <a:lumMod val="50000"/>
                            </a:schemeClr>
                          </a:solidFill>
                        </a:rPr>
                        <a:t>€</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Κατηγορία Κόστους</a:t>
                      </a:r>
                      <a:endParaRPr lang="el-GR"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1</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Εργατικό Κόστος</a:t>
                      </a:r>
                      <a:r>
                        <a:rPr lang="el-GR" sz="1400" u="none" strike="noStrike" baseline="0" dirty="0" smtClean="0">
                          <a:solidFill>
                            <a:schemeClr val="tx2">
                              <a:lumMod val="50000"/>
                            </a:schemeClr>
                          </a:solidFill>
                          <a:effectLst/>
                        </a:rPr>
                        <a:t> ανά τόνο προϊόντος</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2000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Μεταβλητό</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2</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Κόστος καυσίμων</a:t>
                      </a:r>
                      <a:r>
                        <a:rPr lang="el-GR" sz="1400" u="none" strike="noStrike" baseline="0" dirty="0" smtClean="0">
                          <a:solidFill>
                            <a:schemeClr val="tx2">
                              <a:lumMod val="50000"/>
                            </a:schemeClr>
                          </a:solidFill>
                          <a:effectLst/>
                        </a:rPr>
                        <a:t> </a:t>
                      </a:r>
                      <a:r>
                        <a:rPr lang="el-GR" sz="1400" u="none" strike="noStrike" dirty="0" smtClean="0">
                          <a:solidFill>
                            <a:schemeClr val="tx2">
                              <a:lumMod val="50000"/>
                            </a:schemeClr>
                          </a:solidFill>
                          <a:effectLst/>
                        </a:rPr>
                        <a:t>ανά τόνο προϊόντος</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1000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Μεταβλητό</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3</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Κόστος λιπάσματος</a:t>
                      </a:r>
                      <a:r>
                        <a:rPr lang="el-GR" sz="1400" u="none" strike="noStrike" baseline="0" dirty="0" smtClean="0">
                          <a:solidFill>
                            <a:schemeClr val="tx2">
                              <a:lumMod val="50000"/>
                            </a:schemeClr>
                          </a:solidFill>
                          <a:effectLst/>
                        </a:rPr>
                        <a:t> ανά τόνο προϊόντος</a:t>
                      </a:r>
                    </a:p>
                  </a:txBody>
                  <a:tcPr marL="1758" marR="1758" marT="1758" marB="0" anchor="ctr"/>
                </a:tc>
                <a:tc>
                  <a:txBody>
                    <a:bodyPr/>
                    <a:lstStyle/>
                    <a:p>
                      <a:pPr algn="ctr" fontAlgn="ctr"/>
                      <a:r>
                        <a:rPr lang="el-GR" sz="1400" u="none" strike="noStrike" dirty="0" smtClean="0">
                          <a:solidFill>
                            <a:schemeClr val="tx2">
                              <a:lumMod val="50000"/>
                            </a:schemeClr>
                          </a:solidFill>
                          <a:effectLst/>
                        </a:rPr>
                        <a:t>2000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Μεταβλητό</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4</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b="0" i="0" u="none" strike="noStrike" dirty="0" smtClean="0">
                          <a:solidFill>
                            <a:schemeClr val="tx2">
                              <a:lumMod val="50000"/>
                            </a:schemeClr>
                          </a:solidFill>
                          <a:effectLst/>
                          <a:latin typeface="+mn-lt"/>
                        </a:rPr>
                        <a:t>Κόστος</a:t>
                      </a:r>
                      <a:r>
                        <a:rPr lang="el-GR" sz="1400" b="0" i="0" u="none" strike="noStrike" baseline="0" dirty="0" smtClean="0">
                          <a:solidFill>
                            <a:schemeClr val="tx2">
                              <a:lumMod val="50000"/>
                            </a:schemeClr>
                          </a:solidFill>
                          <a:effectLst/>
                          <a:latin typeface="+mn-lt"/>
                        </a:rPr>
                        <a:t> νερού ανά τόνο προϊόντος</a:t>
                      </a:r>
                    </a:p>
                  </a:txBody>
                  <a:tcPr marL="1758" marR="1758" marT="1758" marB="0" anchor="ctr"/>
                </a:tc>
                <a:tc>
                  <a:txBody>
                    <a:bodyPr/>
                    <a:lstStyle/>
                    <a:p>
                      <a:pPr algn="ctr" fontAlgn="ctr"/>
                      <a:r>
                        <a:rPr lang="el-GR" sz="1400" u="none" strike="noStrike" dirty="0" smtClean="0">
                          <a:solidFill>
                            <a:schemeClr val="tx2">
                              <a:lumMod val="50000"/>
                            </a:schemeClr>
                          </a:solidFill>
                          <a:effectLst/>
                        </a:rPr>
                        <a:t>1000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Μεταβλητό</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5</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Ασφάλιστρα</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10000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Σταθερό</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6</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Απόσβεση μηχανημάτων</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u="none" strike="noStrike" dirty="0" smtClean="0">
                          <a:solidFill>
                            <a:schemeClr val="tx2">
                              <a:lumMod val="50000"/>
                            </a:schemeClr>
                          </a:solidFill>
                          <a:effectLst/>
                        </a:rPr>
                        <a:t>10000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u="none" strike="noStrike" dirty="0" smtClean="0">
                          <a:solidFill>
                            <a:schemeClr val="tx2">
                              <a:lumMod val="50000"/>
                            </a:schemeClr>
                          </a:solidFill>
                          <a:effectLst/>
                        </a:rPr>
                        <a:t>Σταθερό</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r h="202583">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7</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b="0" i="0" u="none" strike="noStrike" dirty="0" smtClean="0">
                          <a:solidFill>
                            <a:schemeClr val="tx2">
                              <a:lumMod val="50000"/>
                            </a:schemeClr>
                          </a:solidFill>
                          <a:effectLst/>
                          <a:latin typeface="Calibri" panose="020F0502020204030204" pitchFamily="34" charset="0"/>
                        </a:rPr>
                        <a:t>Ενοίκιο</a:t>
                      </a:r>
                      <a:r>
                        <a:rPr lang="el-GR" sz="1400" b="0" i="0" u="none" strike="noStrike" baseline="0" dirty="0" smtClean="0">
                          <a:solidFill>
                            <a:schemeClr val="tx2">
                              <a:lumMod val="50000"/>
                            </a:schemeClr>
                          </a:solidFill>
                          <a:effectLst/>
                          <a:latin typeface="Calibri" panose="020F0502020204030204" pitchFamily="34" charset="0"/>
                        </a:rPr>
                        <a:t> Εκμετάλλευσης</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ctr" fontAlgn="ctr"/>
                      <a:r>
                        <a:rPr lang="el-GR" sz="1400" b="0" i="0" u="none" strike="noStrike" dirty="0" smtClean="0">
                          <a:solidFill>
                            <a:schemeClr val="tx2">
                              <a:lumMod val="50000"/>
                            </a:schemeClr>
                          </a:solidFill>
                          <a:effectLst/>
                          <a:latin typeface="Calibri" panose="020F0502020204030204" pitchFamily="34" charset="0"/>
                        </a:rPr>
                        <a:t>20000</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c>
                  <a:txBody>
                    <a:bodyPr/>
                    <a:lstStyle/>
                    <a:p>
                      <a:pPr algn="l" fontAlgn="ctr"/>
                      <a:r>
                        <a:rPr lang="el-GR" sz="1400" b="0" i="0" u="none" strike="noStrike" dirty="0" smtClean="0">
                          <a:solidFill>
                            <a:schemeClr val="tx2">
                              <a:lumMod val="50000"/>
                            </a:schemeClr>
                          </a:solidFill>
                          <a:effectLst/>
                          <a:latin typeface="Calibri" panose="020F0502020204030204" pitchFamily="34" charset="0"/>
                        </a:rPr>
                        <a:t>Σταθερό</a:t>
                      </a:r>
                      <a:endParaRPr lang="en-US" sz="1400" b="0" i="0" u="none" strike="noStrike" dirty="0">
                        <a:solidFill>
                          <a:schemeClr val="tx2">
                            <a:lumMod val="50000"/>
                          </a:schemeClr>
                        </a:solidFill>
                        <a:effectLst/>
                        <a:latin typeface="Calibri" panose="020F0502020204030204" pitchFamily="34" charset="0"/>
                      </a:endParaRPr>
                    </a:p>
                  </a:txBody>
                  <a:tcPr marL="1758" marR="1758" marT="1758" marB="0" anchor="ctr"/>
                </a:tc>
              </a:tr>
            </a:tbl>
          </a:graphicData>
        </a:graphic>
      </p:graphicFrame>
      <p:sp>
        <p:nvSpPr>
          <p:cNvPr id="8" name="object 3"/>
          <p:cNvSpPr txBox="1">
            <a:spLocks/>
          </p:cNvSpPr>
          <p:nvPr/>
        </p:nvSpPr>
        <p:spPr>
          <a:xfrm>
            <a:off x="5691452" y="2217017"/>
            <a:ext cx="5970665" cy="923330"/>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82550" marR="5080" indent="635" algn="just"/>
            <a:r>
              <a:rPr lang="el-GR" sz="2000" b="1" i="1" u="sng" kern="0" spc="-5" dirty="0" smtClean="0"/>
              <a:t>Μεταβλητό Κόστος</a:t>
            </a:r>
            <a:r>
              <a:rPr lang="el-GR" sz="2000" kern="0" spc="-5" dirty="0" smtClean="0"/>
              <a:t>: Κόστος ανά τόνους προϊόντος</a:t>
            </a:r>
          </a:p>
          <a:p>
            <a:pPr marL="425450" marR="5080" indent="-342900" algn="just">
              <a:buFont typeface="Arial" panose="020B0604020202020204" pitchFamily="34" charset="0"/>
              <a:buChar char="•"/>
            </a:pPr>
            <a:r>
              <a:rPr lang="el-GR" sz="2000" kern="0" spc="-5" dirty="0" smtClean="0"/>
              <a:t>Συνολικό Μεταβλητό Κόστος = (1+2+3+4)*Τόνοι Προϊόντος</a:t>
            </a:r>
          </a:p>
        </p:txBody>
      </p:sp>
      <p:sp>
        <p:nvSpPr>
          <p:cNvPr id="9" name="object 3"/>
          <p:cNvSpPr txBox="1">
            <a:spLocks/>
          </p:cNvSpPr>
          <p:nvPr/>
        </p:nvSpPr>
        <p:spPr>
          <a:xfrm>
            <a:off x="5691452" y="3526992"/>
            <a:ext cx="5970665" cy="61555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82550" marR="5080" indent="635" algn="just"/>
            <a:r>
              <a:rPr lang="el-GR" sz="2000" b="1" i="1" u="sng" kern="0" spc="-5" dirty="0" smtClean="0"/>
              <a:t>Σταθερό Κόστος</a:t>
            </a:r>
            <a:r>
              <a:rPr lang="el-GR" sz="2000" kern="0" spc="-5" dirty="0" smtClean="0"/>
              <a:t>  Κόστος Σταθερών Δαπανών</a:t>
            </a:r>
          </a:p>
          <a:p>
            <a:pPr marL="425450" marR="5080" indent="-342900" algn="just">
              <a:buFont typeface="Arial" panose="020B0604020202020204" pitchFamily="34" charset="0"/>
              <a:buChar char="•"/>
            </a:pPr>
            <a:r>
              <a:rPr lang="el-GR" sz="2000" kern="0" spc="-5" dirty="0" smtClean="0"/>
              <a:t>Συνολικό Σταθερό Κόστος = 5+6+7</a:t>
            </a:r>
          </a:p>
        </p:txBody>
      </p:sp>
      <p:sp>
        <p:nvSpPr>
          <p:cNvPr id="11" name="object 3"/>
          <p:cNvSpPr txBox="1">
            <a:spLocks/>
          </p:cNvSpPr>
          <p:nvPr/>
        </p:nvSpPr>
        <p:spPr>
          <a:xfrm>
            <a:off x="5691451" y="4529190"/>
            <a:ext cx="5970665" cy="923330"/>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82550" marR="5080" indent="635" algn="just"/>
            <a:r>
              <a:rPr lang="el-GR" sz="2000" b="1" i="1" u="sng" kern="0" spc="-5" dirty="0" smtClean="0"/>
              <a:t>Συνολικό Κόστος</a:t>
            </a:r>
            <a:r>
              <a:rPr lang="el-GR" sz="2000" kern="0" spc="-5" dirty="0" smtClean="0"/>
              <a:t>: Συνολικό </a:t>
            </a:r>
            <a:r>
              <a:rPr lang="el-GR" sz="2000" kern="0" spc="-5" dirty="0"/>
              <a:t>Μεταβλητό Κόστος </a:t>
            </a:r>
            <a:r>
              <a:rPr lang="el-GR" sz="2000" kern="0" spc="-5" dirty="0" smtClean="0"/>
              <a:t>+ Συνολικό Σταθερό Κόστος</a:t>
            </a:r>
            <a:endParaRPr lang="el-GR" sz="2000" kern="0" spc="-5" dirty="0"/>
          </a:p>
          <a:p>
            <a:pPr marL="425450" marR="5080" indent="-342900" algn="just">
              <a:buFont typeface="Arial" panose="020B0604020202020204" pitchFamily="34" charset="0"/>
              <a:buChar char="•"/>
            </a:pPr>
            <a:r>
              <a:rPr lang="el-GR" sz="2000" kern="0" spc="-5" dirty="0" smtClean="0"/>
              <a:t>[(</a:t>
            </a:r>
            <a:r>
              <a:rPr lang="en-US" sz="2000" kern="0" spc="-5" smtClean="0"/>
              <a:t>1+</a:t>
            </a:r>
            <a:r>
              <a:rPr lang="el-GR" sz="2000" kern="0" spc="-5" smtClean="0"/>
              <a:t>2+3+4</a:t>
            </a:r>
            <a:r>
              <a:rPr lang="el-GR" sz="2000" kern="0" spc="-5" dirty="0"/>
              <a:t>)*Μονάδες </a:t>
            </a:r>
            <a:r>
              <a:rPr lang="el-GR" sz="2000" kern="0" spc="-5" dirty="0" smtClean="0"/>
              <a:t>Προϊόντος] + (5+6+7)</a:t>
            </a:r>
            <a:endParaRPr lang="el-GR" sz="2000" kern="0" spc="-5" dirty="0"/>
          </a:p>
        </p:txBody>
      </p:sp>
    </p:spTree>
    <p:extLst>
      <p:ext uri="{BB962C8B-B14F-4D97-AF65-F5344CB8AC3E}">
        <p14:creationId xmlns:p14="http://schemas.microsoft.com/office/powerpoint/2010/main" xmlns="" val="25604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Παράδειγμα Προσδιορισμού Νεκρού Σημείου</a:t>
            </a:r>
            <a:endParaRPr lang="en-US" kern="0" spc="-5" dirty="0" smtClean="0"/>
          </a:p>
        </p:txBody>
      </p:sp>
      <p:graphicFrame>
        <p:nvGraphicFramePr>
          <p:cNvPr id="2" name="Table 1"/>
          <p:cNvGraphicFramePr>
            <a:graphicFrameLocks noGrp="1"/>
          </p:cNvGraphicFramePr>
          <p:nvPr>
            <p:extLst>
              <p:ext uri="{D42A27DB-BD31-4B8C-83A1-F6EECF244321}">
                <p14:modId xmlns:p14="http://schemas.microsoft.com/office/powerpoint/2010/main" xmlns="" val="2306205859"/>
              </p:ext>
            </p:extLst>
          </p:nvPr>
        </p:nvGraphicFramePr>
        <p:xfrm>
          <a:off x="672163" y="2266855"/>
          <a:ext cx="6817661" cy="3009756"/>
        </p:xfrm>
        <a:graphic>
          <a:graphicData uri="http://schemas.openxmlformats.org/drawingml/2006/table">
            <a:tbl>
              <a:tblPr>
                <a:tableStyleId>{5C22544A-7EE6-4342-B048-85BDC9FD1C3A}</a:tableStyleId>
              </a:tblPr>
              <a:tblGrid>
                <a:gridCol w="1064219"/>
                <a:gridCol w="1123347"/>
                <a:gridCol w="1359835"/>
                <a:gridCol w="1141817"/>
                <a:gridCol w="709481"/>
                <a:gridCol w="709481"/>
                <a:gridCol w="709481"/>
              </a:tblGrid>
              <a:tr h="269818">
                <a:tc>
                  <a:txBody>
                    <a:bodyPr/>
                    <a:lstStyle/>
                    <a:p>
                      <a:pPr algn="ctr" fontAlgn="ctr"/>
                      <a:r>
                        <a:rPr lang="el-GR" sz="1400" u="none" strike="noStrike" dirty="0">
                          <a:solidFill>
                            <a:schemeClr val="tx2">
                              <a:lumMod val="50000"/>
                            </a:schemeClr>
                          </a:solidFill>
                          <a:effectLst/>
                        </a:rPr>
                        <a:t>Εργάτες</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dirty="0">
                          <a:solidFill>
                            <a:schemeClr val="tx2">
                              <a:lumMod val="50000"/>
                            </a:schemeClr>
                          </a:solidFill>
                          <a:effectLst/>
                        </a:rPr>
                        <a:t>Συνολικό </a:t>
                      </a:r>
                      <a:r>
                        <a:rPr lang="el-GR" sz="1400" u="none" strike="noStrike" dirty="0" smtClean="0">
                          <a:solidFill>
                            <a:schemeClr val="tx2">
                              <a:lumMod val="50000"/>
                            </a:schemeClr>
                          </a:solidFill>
                          <a:effectLst/>
                        </a:rPr>
                        <a:t>Προϊόν        (Τόνοι Καφέ)</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dirty="0" smtClean="0">
                          <a:solidFill>
                            <a:schemeClr val="tx2">
                              <a:lumMod val="50000"/>
                            </a:schemeClr>
                          </a:solidFill>
                          <a:effectLst/>
                        </a:rPr>
                        <a:t>Συνολικό Μεταβλητό </a:t>
                      </a:r>
                      <a:r>
                        <a:rPr lang="el-GR" sz="1400" u="none" strike="noStrike" dirty="0">
                          <a:solidFill>
                            <a:schemeClr val="tx2">
                              <a:lumMod val="50000"/>
                            </a:schemeClr>
                          </a:solidFill>
                          <a:effectLst/>
                        </a:rPr>
                        <a:t>Κόστος</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Σταθερό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Συνολικό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l-GR" sz="1400" u="none" strike="noStrike" dirty="0" smtClean="0">
                          <a:solidFill>
                            <a:schemeClr val="tx2">
                              <a:lumMod val="50000"/>
                            </a:schemeClr>
                          </a:solidFill>
                          <a:effectLst/>
                        </a:rPr>
                        <a:t>Τιμή </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l-GR" sz="1400" u="none" strike="noStrike" dirty="0">
                          <a:solidFill>
                            <a:schemeClr val="tx2">
                              <a:lumMod val="50000"/>
                            </a:schemeClr>
                          </a:solidFill>
                          <a:effectLst/>
                        </a:rPr>
                        <a:t>Συνολικό Έσοδο</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52000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3</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88000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80000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5</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100000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120000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7</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84000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140000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96000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160000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9</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a:solidFill>
                            <a:schemeClr val="tx2">
                              <a:lumMod val="50000"/>
                            </a:schemeClr>
                          </a:solidFill>
                          <a:effectLst/>
                        </a:rPr>
                        <a:t>180000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dirty="0">
                          <a:solidFill>
                            <a:schemeClr val="tx2">
                              <a:lumMod val="50000"/>
                            </a:schemeClr>
                          </a:solidFill>
                          <a:effectLst/>
                        </a:rPr>
                        <a:t>10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20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c>
                  <a:txBody>
                    <a:bodyPr/>
                    <a:lstStyle/>
                    <a:p>
                      <a:pPr algn="ctr" fontAlgn="b"/>
                      <a:r>
                        <a:rPr lang="en-US" sz="1400" u="none" strike="noStrike" dirty="0">
                          <a:solidFill>
                            <a:schemeClr val="tx2">
                              <a:lumMod val="50000"/>
                            </a:schemeClr>
                          </a:solidFill>
                          <a:effectLst/>
                        </a:rPr>
                        <a:t>200000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b"/>
                </a:tc>
              </a:tr>
            </a:tbl>
          </a:graphicData>
        </a:graphic>
      </p:graphicFrame>
      <p:sp>
        <p:nvSpPr>
          <p:cNvPr id="7" name="object 3"/>
          <p:cNvSpPr txBox="1">
            <a:spLocks/>
          </p:cNvSpPr>
          <p:nvPr/>
        </p:nvSpPr>
        <p:spPr>
          <a:xfrm>
            <a:off x="672163" y="1582425"/>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Πίνακας Κόστους και Προσόδου Αγροτικής Εκμετάλλευσης Καφέ</a:t>
            </a:r>
            <a:endParaRPr lang="en-US" sz="2400" kern="0" spc="-5" dirty="0" smtClean="0"/>
          </a:p>
        </p:txBody>
      </p:sp>
    </p:spTree>
    <p:extLst>
      <p:ext uri="{BB962C8B-B14F-4D97-AF65-F5344CB8AC3E}">
        <p14:creationId xmlns:p14="http://schemas.microsoft.com/office/powerpoint/2010/main" xmlns="" val="638468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Παράδειγμα Προσδιορισμού Νεκρού Σημείου</a:t>
            </a:r>
            <a:endParaRPr lang="en-US" kern="0" spc="-5" dirty="0" smtClean="0"/>
          </a:p>
        </p:txBody>
      </p:sp>
      <p:sp>
        <p:nvSpPr>
          <p:cNvPr id="7" name="object 3"/>
          <p:cNvSpPr txBox="1">
            <a:spLocks/>
          </p:cNvSpPr>
          <p:nvPr/>
        </p:nvSpPr>
        <p:spPr>
          <a:xfrm>
            <a:off x="335986" y="1568190"/>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Διαγραμματική Απεικόνιση Νεκρού Σημείου</a:t>
            </a:r>
            <a:endParaRPr lang="en-US" sz="2400" kern="0" spc="-5" dirty="0" smtClean="0"/>
          </a:p>
        </p:txBody>
      </p:sp>
      <p:graphicFrame>
        <p:nvGraphicFramePr>
          <p:cNvPr id="8" name="Chart 7"/>
          <p:cNvGraphicFramePr>
            <a:graphicFrameLocks/>
          </p:cNvGraphicFramePr>
          <p:nvPr/>
        </p:nvGraphicFramePr>
        <p:xfrm>
          <a:off x="0" y="2105097"/>
          <a:ext cx="7200130" cy="41633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xmlns="" val="717349308"/>
              </p:ext>
            </p:extLst>
          </p:nvPr>
        </p:nvGraphicFramePr>
        <p:xfrm>
          <a:off x="7053910" y="2293750"/>
          <a:ext cx="2483182" cy="3009756"/>
        </p:xfrm>
        <a:graphic>
          <a:graphicData uri="http://schemas.openxmlformats.org/drawingml/2006/table">
            <a:tbl>
              <a:tblPr>
                <a:tableStyleId>{5C22544A-7EE6-4342-B048-85BDC9FD1C3A}</a:tableStyleId>
              </a:tblPr>
              <a:tblGrid>
                <a:gridCol w="1123347"/>
                <a:gridCol w="1359835"/>
              </a:tblGrid>
              <a:tr h="269818">
                <a:tc>
                  <a:txBody>
                    <a:bodyPr/>
                    <a:lstStyle/>
                    <a:p>
                      <a:pPr algn="ctr" fontAlgn="ctr"/>
                      <a:r>
                        <a:rPr lang="el-GR" sz="1400" u="none" strike="noStrike" dirty="0">
                          <a:solidFill>
                            <a:schemeClr val="tx2">
                              <a:lumMod val="50000"/>
                            </a:schemeClr>
                          </a:solidFill>
                          <a:effectLst/>
                        </a:rPr>
                        <a:t>Συνολικό </a:t>
                      </a:r>
                      <a:r>
                        <a:rPr lang="el-GR" sz="1400" u="none" strike="noStrike" dirty="0" smtClean="0">
                          <a:solidFill>
                            <a:schemeClr val="tx2">
                              <a:lumMod val="50000"/>
                            </a:schemeClr>
                          </a:solidFill>
                          <a:effectLst/>
                        </a:rPr>
                        <a:t>Προϊόν        (Τόνοι Καφέ)</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dirty="0" smtClean="0">
                          <a:solidFill>
                            <a:schemeClr val="tx2">
                              <a:lumMod val="50000"/>
                            </a:schemeClr>
                          </a:solidFill>
                          <a:effectLst/>
                        </a:rPr>
                        <a:t>Συνολικό Μεταβλητό </a:t>
                      </a:r>
                      <a:r>
                        <a:rPr lang="el-GR" sz="1400" u="none" strike="noStrike" dirty="0">
                          <a:solidFill>
                            <a:schemeClr val="tx2">
                              <a:lumMod val="50000"/>
                            </a:schemeClr>
                          </a:solidFill>
                          <a:effectLst/>
                        </a:rPr>
                        <a:t>Κόστος</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dirty="0">
                          <a:solidFill>
                            <a:schemeClr val="tx2">
                              <a:lumMod val="50000"/>
                            </a:schemeClr>
                          </a:solidFill>
                          <a:effectLst/>
                        </a:rPr>
                        <a:t>84000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96000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20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dirty="0">
                          <a:solidFill>
                            <a:schemeClr val="tx2">
                              <a:lumMod val="50000"/>
                            </a:schemeClr>
                          </a:solidFill>
                          <a:effectLst/>
                        </a:rPr>
                        <a:t>120000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ctr"/>
                </a:tc>
              </a:tr>
            </a:tbl>
          </a:graphicData>
        </a:graphic>
      </p:graphicFrame>
      <p:sp>
        <p:nvSpPr>
          <p:cNvPr id="11" name="Rectangle 10"/>
          <p:cNvSpPr/>
          <p:nvPr/>
        </p:nvSpPr>
        <p:spPr>
          <a:xfrm>
            <a:off x="6328993" y="3298105"/>
            <a:ext cx="705642" cy="338554"/>
          </a:xfrm>
          <a:prstGeom prst="rect">
            <a:avLst/>
          </a:prstGeom>
        </p:spPr>
        <p:txBody>
          <a:bodyPr wrap="none">
            <a:spAutoFit/>
          </a:bodyPr>
          <a:lstStyle/>
          <a:p>
            <a:pPr marL="82550" marR="5080" indent="635" algn="just"/>
            <a:r>
              <a:rPr lang="el-GR" sz="1600" b="1" kern="0" spc="-5" dirty="0" smtClean="0">
                <a:solidFill>
                  <a:schemeClr val="accent6"/>
                </a:solidFill>
              </a:rPr>
              <a:t>ΣΜΚ </a:t>
            </a:r>
            <a:endParaRPr lang="el-GR" sz="1600" b="1" kern="0" spc="-5" baseline="-25000" dirty="0">
              <a:solidFill>
                <a:schemeClr val="accent1">
                  <a:lumMod val="50000"/>
                </a:schemeClr>
              </a:solidFill>
            </a:endParaRPr>
          </a:p>
        </p:txBody>
      </p:sp>
    </p:spTree>
    <p:extLst>
      <p:ext uri="{BB962C8B-B14F-4D97-AF65-F5344CB8AC3E}">
        <p14:creationId xmlns:p14="http://schemas.microsoft.com/office/powerpoint/2010/main" xmlns="" val="406706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Παράδειγμα Προσδιορισμού Νεκρού Σημείου</a:t>
            </a:r>
            <a:endParaRPr lang="en-US" kern="0" spc="-5" dirty="0" smtClean="0"/>
          </a:p>
        </p:txBody>
      </p:sp>
      <p:sp>
        <p:nvSpPr>
          <p:cNvPr id="7" name="object 3"/>
          <p:cNvSpPr txBox="1">
            <a:spLocks/>
          </p:cNvSpPr>
          <p:nvPr/>
        </p:nvSpPr>
        <p:spPr>
          <a:xfrm>
            <a:off x="335986" y="1568190"/>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Διαγραμματική Απεικόνιση Νεκρού Σημείου</a:t>
            </a:r>
            <a:endParaRPr lang="en-US" sz="2400" kern="0" spc="-5" dirty="0" smtClean="0"/>
          </a:p>
        </p:txBody>
      </p:sp>
      <p:graphicFrame>
        <p:nvGraphicFramePr>
          <p:cNvPr id="8" name="Chart 7"/>
          <p:cNvGraphicFramePr>
            <a:graphicFrameLocks/>
          </p:cNvGraphicFramePr>
          <p:nvPr/>
        </p:nvGraphicFramePr>
        <p:xfrm>
          <a:off x="0" y="2105097"/>
          <a:ext cx="7200130" cy="41633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xmlns="" val="2003979934"/>
              </p:ext>
            </p:extLst>
          </p:nvPr>
        </p:nvGraphicFramePr>
        <p:xfrm>
          <a:off x="7053910" y="2293750"/>
          <a:ext cx="4334480" cy="3009756"/>
        </p:xfrm>
        <a:graphic>
          <a:graphicData uri="http://schemas.openxmlformats.org/drawingml/2006/table">
            <a:tbl>
              <a:tblPr>
                <a:tableStyleId>{5C22544A-7EE6-4342-B048-85BDC9FD1C3A}</a:tableStyleId>
              </a:tblPr>
              <a:tblGrid>
                <a:gridCol w="1123347"/>
                <a:gridCol w="1359835"/>
                <a:gridCol w="1141817"/>
                <a:gridCol w="709481"/>
              </a:tblGrid>
              <a:tr h="269818">
                <a:tc>
                  <a:txBody>
                    <a:bodyPr/>
                    <a:lstStyle/>
                    <a:p>
                      <a:pPr algn="ctr" fontAlgn="ctr"/>
                      <a:r>
                        <a:rPr lang="el-GR" sz="1400" u="none" strike="noStrike" dirty="0">
                          <a:solidFill>
                            <a:schemeClr val="tx2">
                              <a:lumMod val="50000"/>
                            </a:schemeClr>
                          </a:solidFill>
                          <a:effectLst/>
                        </a:rPr>
                        <a:t>Συνολικό </a:t>
                      </a:r>
                      <a:r>
                        <a:rPr lang="el-GR" sz="1400" u="none" strike="noStrike" dirty="0" smtClean="0">
                          <a:solidFill>
                            <a:schemeClr val="tx2">
                              <a:lumMod val="50000"/>
                            </a:schemeClr>
                          </a:solidFill>
                          <a:effectLst/>
                        </a:rPr>
                        <a:t>Προϊόν        (Τόνοι Καφέ)</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dirty="0" smtClean="0">
                          <a:solidFill>
                            <a:schemeClr val="tx2">
                              <a:lumMod val="50000"/>
                            </a:schemeClr>
                          </a:solidFill>
                          <a:effectLst/>
                        </a:rPr>
                        <a:t>Συνολικό Μεταβλητό </a:t>
                      </a:r>
                      <a:r>
                        <a:rPr lang="el-GR" sz="1400" u="none" strike="noStrike" dirty="0">
                          <a:solidFill>
                            <a:schemeClr val="tx2">
                              <a:lumMod val="50000"/>
                            </a:schemeClr>
                          </a:solidFill>
                          <a:effectLst/>
                        </a:rPr>
                        <a:t>Κόστος</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Σταθερό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Συνολικό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52000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88000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dirty="0">
                          <a:solidFill>
                            <a:schemeClr val="tx2">
                              <a:lumMod val="50000"/>
                            </a:schemeClr>
                          </a:solidFill>
                          <a:effectLst/>
                        </a:rPr>
                        <a:t>84000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96000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18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r>
              <a:tr h="134909">
                <a:tc>
                  <a:txBody>
                    <a:bodyPr/>
                    <a:lstStyle/>
                    <a:p>
                      <a:pPr algn="ctr" fontAlgn="ctr"/>
                      <a:r>
                        <a:rPr lang="en-US" sz="1400" u="none" strike="noStrike">
                          <a:solidFill>
                            <a:schemeClr val="tx2">
                              <a:lumMod val="50000"/>
                            </a:schemeClr>
                          </a:solidFill>
                          <a:effectLst/>
                        </a:rPr>
                        <a:t>20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dirty="0">
                          <a:solidFill>
                            <a:schemeClr val="tx2">
                              <a:lumMod val="50000"/>
                            </a:schemeClr>
                          </a:solidFill>
                          <a:effectLst/>
                        </a:rPr>
                        <a:t>160000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ctr"/>
                </a:tc>
              </a:tr>
            </a:tbl>
          </a:graphicData>
        </a:graphic>
      </p:graphicFrame>
      <p:sp>
        <p:nvSpPr>
          <p:cNvPr id="11" name="Rectangle 10"/>
          <p:cNvSpPr/>
          <p:nvPr/>
        </p:nvSpPr>
        <p:spPr>
          <a:xfrm>
            <a:off x="6328993" y="3298105"/>
            <a:ext cx="705642" cy="338554"/>
          </a:xfrm>
          <a:prstGeom prst="rect">
            <a:avLst/>
          </a:prstGeom>
        </p:spPr>
        <p:txBody>
          <a:bodyPr wrap="none">
            <a:spAutoFit/>
          </a:bodyPr>
          <a:lstStyle/>
          <a:p>
            <a:pPr marL="82550" marR="5080" indent="635" algn="just"/>
            <a:r>
              <a:rPr lang="el-GR" sz="1600" b="1" kern="0" spc="-5" dirty="0" smtClean="0">
                <a:solidFill>
                  <a:schemeClr val="accent6"/>
                </a:solidFill>
              </a:rPr>
              <a:t>ΣΜΚ </a:t>
            </a:r>
            <a:endParaRPr lang="el-GR" sz="1600" b="1" kern="0" spc="-5" baseline="-25000" dirty="0">
              <a:solidFill>
                <a:schemeClr val="accent1">
                  <a:lumMod val="50000"/>
                </a:schemeClr>
              </a:solidFill>
            </a:endParaRPr>
          </a:p>
        </p:txBody>
      </p:sp>
      <p:sp>
        <p:nvSpPr>
          <p:cNvPr id="12" name="Rectangle 11"/>
          <p:cNvSpPr/>
          <p:nvPr/>
        </p:nvSpPr>
        <p:spPr>
          <a:xfrm>
            <a:off x="6418439" y="2669204"/>
            <a:ext cx="526747" cy="338554"/>
          </a:xfrm>
          <a:prstGeom prst="rect">
            <a:avLst/>
          </a:prstGeom>
        </p:spPr>
        <p:txBody>
          <a:bodyPr wrap="none">
            <a:spAutoFit/>
          </a:bodyPr>
          <a:lstStyle/>
          <a:p>
            <a:pPr marL="82550" marR="5080" indent="635" algn="just"/>
            <a:r>
              <a:rPr lang="el-GR" sz="1600" b="1" kern="0" spc="-5" dirty="0" smtClean="0">
                <a:solidFill>
                  <a:schemeClr val="bg1">
                    <a:lumMod val="50000"/>
                  </a:schemeClr>
                </a:solidFill>
              </a:rPr>
              <a:t>ΣΚ</a:t>
            </a:r>
            <a:r>
              <a:rPr lang="el-GR" sz="1600" b="1" kern="0" spc="-5" dirty="0" smtClean="0">
                <a:solidFill>
                  <a:schemeClr val="accent6"/>
                </a:solidFill>
              </a:rPr>
              <a:t> </a:t>
            </a:r>
            <a:endParaRPr lang="el-GR" sz="1600" b="1" kern="0" spc="-5" baseline="-25000" dirty="0">
              <a:solidFill>
                <a:schemeClr val="accent1">
                  <a:lumMod val="50000"/>
                </a:schemeClr>
              </a:solidFill>
            </a:endParaRPr>
          </a:p>
        </p:txBody>
      </p:sp>
    </p:spTree>
    <p:extLst>
      <p:ext uri="{BB962C8B-B14F-4D97-AF65-F5344CB8AC3E}">
        <p14:creationId xmlns:p14="http://schemas.microsoft.com/office/powerpoint/2010/main" xmlns="" val="541877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Παράδειγμα Προσδιορισμού Νεκρού Σημείου</a:t>
            </a:r>
            <a:endParaRPr lang="en-US" kern="0" spc="-5" dirty="0" smtClean="0"/>
          </a:p>
        </p:txBody>
      </p:sp>
      <p:sp>
        <p:nvSpPr>
          <p:cNvPr id="7" name="object 3"/>
          <p:cNvSpPr txBox="1">
            <a:spLocks/>
          </p:cNvSpPr>
          <p:nvPr/>
        </p:nvSpPr>
        <p:spPr>
          <a:xfrm>
            <a:off x="335986" y="1568190"/>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Διαγραμματική Απεικόνιση Νεκρού Σημείου</a:t>
            </a:r>
            <a:endParaRPr lang="en-US" sz="2400" kern="0" spc="-5" dirty="0" smtClean="0"/>
          </a:p>
        </p:txBody>
      </p:sp>
      <p:graphicFrame>
        <p:nvGraphicFramePr>
          <p:cNvPr id="8" name="Chart 7"/>
          <p:cNvGraphicFramePr>
            <a:graphicFrameLocks/>
          </p:cNvGraphicFramePr>
          <p:nvPr>
            <p:extLst>
              <p:ext uri="{D42A27DB-BD31-4B8C-83A1-F6EECF244321}">
                <p14:modId xmlns:p14="http://schemas.microsoft.com/office/powerpoint/2010/main" xmlns="" val="3633398948"/>
              </p:ext>
            </p:extLst>
          </p:nvPr>
        </p:nvGraphicFramePr>
        <p:xfrm>
          <a:off x="0" y="2105097"/>
          <a:ext cx="7200130" cy="41633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xmlns="" val="2854819411"/>
              </p:ext>
            </p:extLst>
          </p:nvPr>
        </p:nvGraphicFramePr>
        <p:xfrm>
          <a:off x="7053910" y="2293750"/>
          <a:ext cx="5043961" cy="3009756"/>
        </p:xfrm>
        <a:graphic>
          <a:graphicData uri="http://schemas.openxmlformats.org/drawingml/2006/table">
            <a:tbl>
              <a:tblPr>
                <a:tableStyleId>{5C22544A-7EE6-4342-B048-85BDC9FD1C3A}</a:tableStyleId>
              </a:tblPr>
              <a:tblGrid>
                <a:gridCol w="1123347"/>
                <a:gridCol w="1359835"/>
                <a:gridCol w="1141817"/>
                <a:gridCol w="709481"/>
                <a:gridCol w="709481"/>
              </a:tblGrid>
              <a:tr h="269818">
                <a:tc>
                  <a:txBody>
                    <a:bodyPr/>
                    <a:lstStyle/>
                    <a:p>
                      <a:pPr algn="ctr" fontAlgn="ctr"/>
                      <a:r>
                        <a:rPr lang="el-GR" sz="1400" u="none" strike="noStrike" dirty="0">
                          <a:solidFill>
                            <a:schemeClr val="tx2">
                              <a:lumMod val="50000"/>
                            </a:schemeClr>
                          </a:solidFill>
                          <a:effectLst/>
                        </a:rPr>
                        <a:t>Συνολικό </a:t>
                      </a:r>
                      <a:r>
                        <a:rPr lang="el-GR" sz="1400" u="none" strike="noStrike" dirty="0" smtClean="0">
                          <a:solidFill>
                            <a:schemeClr val="tx2">
                              <a:lumMod val="50000"/>
                            </a:schemeClr>
                          </a:solidFill>
                          <a:effectLst/>
                        </a:rPr>
                        <a:t>Προϊόν        (Τόνοι Καφέ)</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dirty="0" smtClean="0">
                          <a:solidFill>
                            <a:schemeClr val="tx2">
                              <a:lumMod val="50000"/>
                            </a:schemeClr>
                          </a:solidFill>
                          <a:effectLst/>
                        </a:rPr>
                        <a:t>Συνολικό</a:t>
                      </a:r>
                      <a:r>
                        <a:rPr lang="el-GR" sz="1400" u="none" strike="noStrike" baseline="0" dirty="0" smtClean="0">
                          <a:solidFill>
                            <a:schemeClr val="tx2">
                              <a:lumMod val="50000"/>
                            </a:schemeClr>
                          </a:solidFill>
                          <a:effectLst/>
                        </a:rPr>
                        <a:t> </a:t>
                      </a:r>
                      <a:r>
                        <a:rPr lang="el-GR" sz="1400" u="none" strike="noStrike" dirty="0" smtClean="0">
                          <a:solidFill>
                            <a:schemeClr val="tx2">
                              <a:lumMod val="50000"/>
                            </a:schemeClr>
                          </a:solidFill>
                          <a:effectLst/>
                        </a:rPr>
                        <a:t>Μεταβλητό </a:t>
                      </a:r>
                      <a:r>
                        <a:rPr lang="el-GR" sz="1400" u="none" strike="noStrike" dirty="0">
                          <a:solidFill>
                            <a:schemeClr val="tx2">
                              <a:lumMod val="50000"/>
                            </a:schemeClr>
                          </a:solidFill>
                          <a:effectLst/>
                        </a:rPr>
                        <a:t>Κόστος</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Σταθερό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Συνολικό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l-GR" sz="1400" u="none" strike="noStrike" dirty="0">
                          <a:solidFill>
                            <a:schemeClr val="tx2">
                              <a:lumMod val="50000"/>
                            </a:schemeClr>
                          </a:solidFill>
                          <a:effectLst/>
                        </a:rPr>
                        <a:t>Συνολικό Έσοδο</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52000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88000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80000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dirty="0">
                          <a:solidFill>
                            <a:schemeClr val="tx2">
                              <a:lumMod val="50000"/>
                            </a:schemeClr>
                          </a:solidFill>
                          <a:effectLst/>
                        </a:rPr>
                        <a:t>84000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96000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180000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20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dirty="0">
                          <a:solidFill>
                            <a:schemeClr val="tx2">
                              <a:lumMod val="50000"/>
                            </a:schemeClr>
                          </a:solidFill>
                          <a:effectLst/>
                        </a:rPr>
                        <a:t>200000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b"/>
                </a:tc>
              </a:tr>
            </a:tbl>
          </a:graphicData>
        </a:graphic>
      </p:graphicFrame>
      <p:sp>
        <p:nvSpPr>
          <p:cNvPr id="11" name="Rectangle 10"/>
          <p:cNvSpPr/>
          <p:nvPr/>
        </p:nvSpPr>
        <p:spPr>
          <a:xfrm>
            <a:off x="6418439" y="2669204"/>
            <a:ext cx="526747" cy="338554"/>
          </a:xfrm>
          <a:prstGeom prst="rect">
            <a:avLst/>
          </a:prstGeom>
        </p:spPr>
        <p:txBody>
          <a:bodyPr wrap="none">
            <a:spAutoFit/>
          </a:bodyPr>
          <a:lstStyle/>
          <a:p>
            <a:pPr marL="82550" marR="5080" indent="635" algn="just"/>
            <a:r>
              <a:rPr lang="el-GR" sz="1600" b="1" kern="0" spc="-5" dirty="0" smtClean="0">
                <a:solidFill>
                  <a:schemeClr val="bg1">
                    <a:lumMod val="50000"/>
                  </a:schemeClr>
                </a:solidFill>
              </a:rPr>
              <a:t>ΣΚ</a:t>
            </a:r>
            <a:r>
              <a:rPr lang="el-GR" sz="1600" b="1" kern="0" spc="-5" dirty="0" smtClean="0">
                <a:solidFill>
                  <a:schemeClr val="accent6"/>
                </a:solidFill>
              </a:rPr>
              <a:t> </a:t>
            </a:r>
            <a:endParaRPr lang="el-GR" sz="1600" b="1" kern="0" spc="-5" baseline="-25000" dirty="0">
              <a:solidFill>
                <a:schemeClr val="accent1">
                  <a:lumMod val="50000"/>
                </a:schemeClr>
              </a:solidFill>
            </a:endParaRPr>
          </a:p>
        </p:txBody>
      </p:sp>
      <p:sp>
        <p:nvSpPr>
          <p:cNvPr id="12" name="Rectangle 11"/>
          <p:cNvSpPr/>
          <p:nvPr/>
        </p:nvSpPr>
        <p:spPr>
          <a:xfrm>
            <a:off x="6328993" y="3298105"/>
            <a:ext cx="705642" cy="338554"/>
          </a:xfrm>
          <a:prstGeom prst="rect">
            <a:avLst/>
          </a:prstGeom>
        </p:spPr>
        <p:txBody>
          <a:bodyPr wrap="none">
            <a:spAutoFit/>
          </a:bodyPr>
          <a:lstStyle/>
          <a:p>
            <a:pPr marL="82550" marR="5080" indent="635" algn="just"/>
            <a:r>
              <a:rPr lang="el-GR" sz="1600" b="1" kern="0" spc="-5" dirty="0" smtClean="0">
                <a:solidFill>
                  <a:schemeClr val="accent6"/>
                </a:solidFill>
              </a:rPr>
              <a:t>ΣΜΚ </a:t>
            </a:r>
            <a:endParaRPr lang="el-GR" sz="1600" b="1" kern="0" spc="-5" baseline="-25000" dirty="0">
              <a:solidFill>
                <a:schemeClr val="accent1">
                  <a:lumMod val="50000"/>
                </a:schemeClr>
              </a:solidFill>
            </a:endParaRPr>
          </a:p>
        </p:txBody>
      </p:sp>
      <p:sp>
        <p:nvSpPr>
          <p:cNvPr id="13" name="Rectangle 12"/>
          <p:cNvSpPr/>
          <p:nvPr/>
        </p:nvSpPr>
        <p:spPr>
          <a:xfrm>
            <a:off x="6119800" y="2268865"/>
            <a:ext cx="513923" cy="338554"/>
          </a:xfrm>
          <a:prstGeom prst="rect">
            <a:avLst/>
          </a:prstGeom>
        </p:spPr>
        <p:txBody>
          <a:bodyPr wrap="none">
            <a:spAutoFit/>
          </a:bodyPr>
          <a:lstStyle/>
          <a:p>
            <a:pPr marL="82550" marR="5080" indent="635" algn="just"/>
            <a:r>
              <a:rPr lang="el-GR" sz="1600" b="1" kern="0" spc="-5" dirty="0" smtClean="0">
                <a:solidFill>
                  <a:schemeClr val="accent1"/>
                </a:solidFill>
              </a:rPr>
              <a:t>ΣΕ</a:t>
            </a:r>
            <a:r>
              <a:rPr lang="el-GR" sz="1600" b="1" kern="0" spc="-5" dirty="0" smtClean="0">
                <a:solidFill>
                  <a:schemeClr val="accent6"/>
                </a:solidFill>
              </a:rPr>
              <a:t> </a:t>
            </a:r>
            <a:endParaRPr lang="el-GR" sz="1600" b="1" kern="0" spc="-5" baseline="-25000" dirty="0">
              <a:solidFill>
                <a:schemeClr val="accent1">
                  <a:lumMod val="50000"/>
                </a:schemeClr>
              </a:solidFill>
            </a:endParaRPr>
          </a:p>
        </p:txBody>
      </p:sp>
    </p:spTree>
    <p:extLst>
      <p:ext uri="{BB962C8B-B14F-4D97-AF65-F5344CB8AC3E}">
        <p14:creationId xmlns:p14="http://schemas.microsoft.com/office/powerpoint/2010/main" xmlns="" val="4757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260" y="431820"/>
            <a:ext cx="11241740" cy="584775"/>
          </a:xfrm>
          <a:prstGeom prst="rect">
            <a:avLst/>
          </a:prstGeom>
          <a:noFill/>
        </p:spPr>
        <p:txBody>
          <a:bodyPr wrap="square" rtlCol="0">
            <a:spAutoFit/>
          </a:bodyPr>
          <a:lstStyle/>
          <a:p>
            <a:r>
              <a:rPr lang="el-GR" sz="3200" b="1" dirty="0" smtClean="0">
                <a:solidFill>
                  <a:schemeClr val="tx2">
                    <a:lumMod val="75000"/>
                  </a:schemeClr>
                </a:solidFill>
              </a:rPr>
              <a:t>Στοιχεία Αγροτικής Παραγωγής </a:t>
            </a:r>
            <a:r>
              <a:rPr lang="el-GR" sz="3200" b="1" dirty="0">
                <a:solidFill>
                  <a:schemeClr val="tx2">
                    <a:lumMod val="75000"/>
                  </a:schemeClr>
                </a:solidFill>
              </a:rPr>
              <a:t>– Στο δρόμο προς το κέρδος</a:t>
            </a:r>
          </a:p>
        </p:txBody>
      </p:sp>
      <p:sp>
        <p:nvSpPr>
          <p:cNvPr id="10" name="object 3"/>
          <p:cNvSpPr txBox="1">
            <a:spLocks/>
          </p:cNvSpPr>
          <p:nvPr/>
        </p:nvSpPr>
        <p:spPr>
          <a:xfrm>
            <a:off x="672163" y="872417"/>
            <a:ext cx="10273933" cy="650178"/>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kern="0" spc="-5" dirty="0" smtClean="0"/>
              <a:t>Παράδειγμα Προσδιορισμού Νεκρού Σημείου</a:t>
            </a:r>
            <a:endParaRPr lang="en-US" kern="0" spc="-5" dirty="0" smtClean="0"/>
          </a:p>
        </p:txBody>
      </p:sp>
      <p:sp>
        <p:nvSpPr>
          <p:cNvPr id="7" name="object 3"/>
          <p:cNvSpPr txBox="1">
            <a:spLocks/>
          </p:cNvSpPr>
          <p:nvPr/>
        </p:nvSpPr>
        <p:spPr>
          <a:xfrm>
            <a:off x="335986" y="1568190"/>
            <a:ext cx="10273933" cy="487634"/>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5080">
              <a:lnSpc>
                <a:spcPct val="150000"/>
              </a:lnSpc>
            </a:pPr>
            <a:r>
              <a:rPr lang="el-GR" sz="2400" kern="0" spc="-5" dirty="0" smtClean="0"/>
              <a:t>Διαγραμματική Απεικόνιση Νεκρού Σημείου</a:t>
            </a:r>
            <a:endParaRPr lang="en-US" sz="2400" kern="0" spc="-5" dirty="0" smtClean="0"/>
          </a:p>
        </p:txBody>
      </p:sp>
      <p:graphicFrame>
        <p:nvGraphicFramePr>
          <p:cNvPr id="8" name="Chart 7"/>
          <p:cNvGraphicFramePr>
            <a:graphicFrameLocks/>
          </p:cNvGraphicFramePr>
          <p:nvPr/>
        </p:nvGraphicFramePr>
        <p:xfrm>
          <a:off x="0" y="2105097"/>
          <a:ext cx="7200130" cy="41633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xmlns="" val="4080940163"/>
              </p:ext>
            </p:extLst>
          </p:nvPr>
        </p:nvGraphicFramePr>
        <p:xfrm>
          <a:off x="7053910" y="2293750"/>
          <a:ext cx="5043961" cy="3009756"/>
        </p:xfrm>
        <a:graphic>
          <a:graphicData uri="http://schemas.openxmlformats.org/drawingml/2006/table">
            <a:tbl>
              <a:tblPr>
                <a:tableStyleId>{5C22544A-7EE6-4342-B048-85BDC9FD1C3A}</a:tableStyleId>
              </a:tblPr>
              <a:tblGrid>
                <a:gridCol w="1123347"/>
                <a:gridCol w="1359835"/>
                <a:gridCol w="1141817"/>
                <a:gridCol w="709481"/>
                <a:gridCol w="709481"/>
              </a:tblGrid>
              <a:tr h="269818">
                <a:tc>
                  <a:txBody>
                    <a:bodyPr/>
                    <a:lstStyle/>
                    <a:p>
                      <a:pPr algn="ctr" fontAlgn="ctr"/>
                      <a:r>
                        <a:rPr lang="el-GR" sz="1400" u="none" strike="noStrike" dirty="0">
                          <a:solidFill>
                            <a:schemeClr val="tx2">
                              <a:lumMod val="50000"/>
                            </a:schemeClr>
                          </a:solidFill>
                          <a:effectLst/>
                        </a:rPr>
                        <a:t>Συνολικό </a:t>
                      </a:r>
                      <a:r>
                        <a:rPr lang="el-GR" sz="1400" u="none" strike="noStrike" dirty="0" smtClean="0">
                          <a:solidFill>
                            <a:schemeClr val="tx2">
                              <a:lumMod val="50000"/>
                            </a:schemeClr>
                          </a:solidFill>
                          <a:effectLst/>
                        </a:rPr>
                        <a:t>Προϊόν        (Τόνοι Καφέ)</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dirty="0" smtClean="0">
                          <a:solidFill>
                            <a:schemeClr val="tx2">
                              <a:lumMod val="50000"/>
                            </a:schemeClr>
                          </a:solidFill>
                          <a:effectLst/>
                        </a:rPr>
                        <a:t>Συνολικό Μεταβλητό </a:t>
                      </a:r>
                      <a:r>
                        <a:rPr lang="el-GR" sz="1400" u="none" strike="noStrike" dirty="0">
                          <a:solidFill>
                            <a:schemeClr val="tx2">
                              <a:lumMod val="50000"/>
                            </a:schemeClr>
                          </a:solidFill>
                          <a:effectLst/>
                        </a:rPr>
                        <a:t>Κόστος</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Σταθερό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l-GR" sz="1400" u="none" strike="noStrike">
                          <a:solidFill>
                            <a:schemeClr val="tx2">
                              <a:lumMod val="50000"/>
                            </a:schemeClr>
                          </a:solidFill>
                          <a:effectLst/>
                        </a:rPr>
                        <a:t>Συνολικό Κόστος</a:t>
                      </a:r>
                      <a:endParaRPr lang="el-GR"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l-GR" sz="1400" u="none" strike="noStrike" dirty="0">
                          <a:solidFill>
                            <a:schemeClr val="tx2">
                              <a:lumMod val="50000"/>
                            </a:schemeClr>
                          </a:solidFill>
                          <a:effectLst/>
                        </a:rPr>
                        <a:t>Συνολικό Έσοδο</a:t>
                      </a:r>
                      <a:endParaRPr lang="el-GR" sz="1400" b="0" i="0" u="none" strike="noStrike" dirty="0">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52000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88000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80000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100000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12</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72000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112000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14</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dirty="0">
                          <a:solidFill>
                            <a:schemeClr val="tx2">
                              <a:lumMod val="50000"/>
                            </a:schemeClr>
                          </a:solidFill>
                          <a:effectLst/>
                        </a:rPr>
                        <a:t>84000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124000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16</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96000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136000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18</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108000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148000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a:solidFill>
                            <a:schemeClr val="tx2">
                              <a:lumMod val="50000"/>
                            </a:schemeClr>
                          </a:solidFill>
                          <a:effectLst/>
                        </a:rPr>
                        <a:t>180000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b"/>
                </a:tc>
              </a:tr>
              <a:tr h="134909">
                <a:tc>
                  <a:txBody>
                    <a:bodyPr/>
                    <a:lstStyle/>
                    <a:p>
                      <a:pPr algn="ctr" fontAlgn="ctr"/>
                      <a:r>
                        <a:rPr lang="en-US" sz="1400" u="none" strike="noStrike">
                          <a:solidFill>
                            <a:schemeClr val="tx2">
                              <a:lumMod val="50000"/>
                            </a:schemeClr>
                          </a:solidFill>
                          <a:effectLst/>
                        </a:rPr>
                        <a:t>20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120000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40000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ctr"/>
                      <a:r>
                        <a:rPr lang="en-US" sz="1400" u="none" strike="noStrike">
                          <a:solidFill>
                            <a:schemeClr val="tx2">
                              <a:lumMod val="50000"/>
                            </a:schemeClr>
                          </a:solidFill>
                          <a:effectLst/>
                        </a:rPr>
                        <a:t>160000</a:t>
                      </a:r>
                      <a:endParaRPr lang="en-US" sz="1400" b="0" i="0" u="none" strike="noStrike">
                        <a:solidFill>
                          <a:schemeClr val="tx2">
                            <a:lumMod val="50000"/>
                          </a:schemeClr>
                        </a:solidFill>
                        <a:effectLst/>
                        <a:latin typeface="Calibri" panose="020F0502020204030204" pitchFamily="34" charset="0"/>
                      </a:endParaRPr>
                    </a:p>
                  </a:txBody>
                  <a:tcPr marL="1893" marR="1893" marT="1893" marB="0" anchor="ctr"/>
                </a:tc>
                <a:tc>
                  <a:txBody>
                    <a:bodyPr/>
                    <a:lstStyle/>
                    <a:p>
                      <a:pPr algn="ctr" fontAlgn="b"/>
                      <a:r>
                        <a:rPr lang="en-US" sz="1400" u="none" strike="noStrike" dirty="0">
                          <a:solidFill>
                            <a:schemeClr val="tx2">
                              <a:lumMod val="50000"/>
                            </a:schemeClr>
                          </a:solidFill>
                          <a:effectLst/>
                        </a:rPr>
                        <a:t>200000</a:t>
                      </a:r>
                      <a:endParaRPr lang="en-US" sz="1400" b="0" i="0" u="none" strike="noStrike" dirty="0">
                        <a:solidFill>
                          <a:schemeClr val="tx2">
                            <a:lumMod val="50000"/>
                          </a:schemeClr>
                        </a:solidFill>
                        <a:effectLst/>
                        <a:latin typeface="Calibri" panose="020F0502020204030204" pitchFamily="34" charset="0"/>
                      </a:endParaRPr>
                    </a:p>
                  </a:txBody>
                  <a:tcPr marL="1893" marR="1893" marT="1893" marB="0" anchor="b"/>
                </a:tc>
              </a:tr>
            </a:tbl>
          </a:graphicData>
        </a:graphic>
      </p:graphicFrame>
      <p:sp>
        <p:nvSpPr>
          <p:cNvPr id="11" name="Rectangle 10"/>
          <p:cNvSpPr/>
          <p:nvPr/>
        </p:nvSpPr>
        <p:spPr>
          <a:xfrm>
            <a:off x="6418439" y="2669204"/>
            <a:ext cx="526747" cy="338554"/>
          </a:xfrm>
          <a:prstGeom prst="rect">
            <a:avLst/>
          </a:prstGeom>
        </p:spPr>
        <p:txBody>
          <a:bodyPr wrap="none">
            <a:spAutoFit/>
          </a:bodyPr>
          <a:lstStyle/>
          <a:p>
            <a:pPr marL="82550" marR="5080" indent="635" algn="just"/>
            <a:r>
              <a:rPr lang="el-GR" sz="1600" b="1" kern="0" spc="-5" dirty="0" smtClean="0">
                <a:solidFill>
                  <a:schemeClr val="bg1">
                    <a:lumMod val="50000"/>
                  </a:schemeClr>
                </a:solidFill>
              </a:rPr>
              <a:t>ΣΚ</a:t>
            </a:r>
            <a:r>
              <a:rPr lang="el-GR" sz="1600" b="1" kern="0" spc="-5" dirty="0" smtClean="0">
                <a:solidFill>
                  <a:schemeClr val="accent6"/>
                </a:solidFill>
              </a:rPr>
              <a:t> </a:t>
            </a:r>
            <a:endParaRPr lang="el-GR" sz="1600" b="1" kern="0" spc="-5" baseline="-25000" dirty="0">
              <a:solidFill>
                <a:schemeClr val="accent1">
                  <a:lumMod val="50000"/>
                </a:schemeClr>
              </a:solidFill>
            </a:endParaRPr>
          </a:p>
        </p:txBody>
      </p:sp>
      <p:sp>
        <p:nvSpPr>
          <p:cNvPr id="12" name="Rectangle 11"/>
          <p:cNvSpPr/>
          <p:nvPr/>
        </p:nvSpPr>
        <p:spPr>
          <a:xfrm>
            <a:off x="6328993" y="3298105"/>
            <a:ext cx="705642" cy="338554"/>
          </a:xfrm>
          <a:prstGeom prst="rect">
            <a:avLst/>
          </a:prstGeom>
        </p:spPr>
        <p:txBody>
          <a:bodyPr wrap="none">
            <a:spAutoFit/>
          </a:bodyPr>
          <a:lstStyle/>
          <a:p>
            <a:pPr marL="82550" marR="5080" indent="635" algn="just"/>
            <a:r>
              <a:rPr lang="el-GR" sz="1600" b="1" kern="0" spc="-5" dirty="0" smtClean="0">
                <a:solidFill>
                  <a:schemeClr val="accent6"/>
                </a:solidFill>
              </a:rPr>
              <a:t>ΣΜΚ </a:t>
            </a:r>
            <a:endParaRPr lang="el-GR" sz="1600" b="1" kern="0" spc="-5" baseline="-25000" dirty="0">
              <a:solidFill>
                <a:schemeClr val="accent1">
                  <a:lumMod val="50000"/>
                </a:schemeClr>
              </a:solidFill>
            </a:endParaRPr>
          </a:p>
        </p:txBody>
      </p:sp>
      <p:sp>
        <p:nvSpPr>
          <p:cNvPr id="13" name="Rectangle 12"/>
          <p:cNvSpPr/>
          <p:nvPr/>
        </p:nvSpPr>
        <p:spPr>
          <a:xfrm>
            <a:off x="6119800" y="2268865"/>
            <a:ext cx="513923" cy="338554"/>
          </a:xfrm>
          <a:prstGeom prst="rect">
            <a:avLst/>
          </a:prstGeom>
        </p:spPr>
        <p:txBody>
          <a:bodyPr wrap="none">
            <a:spAutoFit/>
          </a:bodyPr>
          <a:lstStyle/>
          <a:p>
            <a:pPr marL="82550" marR="5080" indent="635" algn="just"/>
            <a:r>
              <a:rPr lang="el-GR" sz="1600" b="1" kern="0" spc="-5" dirty="0" smtClean="0">
                <a:solidFill>
                  <a:schemeClr val="accent1"/>
                </a:solidFill>
              </a:rPr>
              <a:t>ΣΕ</a:t>
            </a:r>
            <a:r>
              <a:rPr lang="el-GR" sz="1600" b="1" kern="0" spc="-5" dirty="0" smtClean="0">
                <a:solidFill>
                  <a:schemeClr val="accent6"/>
                </a:solidFill>
              </a:rPr>
              <a:t> </a:t>
            </a:r>
            <a:endParaRPr lang="el-GR" sz="1600" b="1" kern="0" spc="-5" baseline="-25000" dirty="0">
              <a:solidFill>
                <a:schemeClr val="accent1">
                  <a:lumMod val="50000"/>
                </a:schemeClr>
              </a:solidFill>
            </a:endParaRPr>
          </a:p>
        </p:txBody>
      </p:sp>
      <p:sp>
        <p:nvSpPr>
          <p:cNvPr id="14" name="object 3"/>
          <p:cNvSpPr txBox="1">
            <a:spLocks/>
          </p:cNvSpPr>
          <p:nvPr/>
        </p:nvSpPr>
        <p:spPr>
          <a:xfrm>
            <a:off x="7503459" y="5593853"/>
            <a:ext cx="4654843" cy="615553"/>
          </a:xfrm>
          <a:prstGeom prst="rect">
            <a:avLst/>
          </a:prstGeom>
        </p:spPr>
        <p:txBody>
          <a:bodyPr vert="horz" wrap="square" lIns="0" tIns="0" rIns="0" bIns="0" rtlCol="0">
            <a:spAutoFit/>
          </a:bodyPr>
          <a:lstStyle>
            <a:lvl1pPr marL="0">
              <a:defRPr sz="3200" b="0" i="0">
                <a:solidFill>
                  <a:srgbClr val="424262"/>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82550" marR="5080" indent="635" algn="just"/>
            <a:r>
              <a:rPr lang="el-GR" sz="2000" kern="0" spc="-5" dirty="0" smtClean="0"/>
              <a:t>Νεκρό Σημείο ΑΕ Καφέ: 10 Τόνοι Προϊόντος</a:t>
            </a:r>
            <a:endParaRPr lang="en-US" sz="2000" kern="0" spc="-5" dirty="0" smtClean="0"/>
          </a:p>
        </p:txBody>
      </p:sp>
      <p:sp>
        <p:nvSpPr>
          <p:cNvPr id="15" name="Oval 14"/>
          <p:cNvSpPr/>
          <p:nvPr/>
        </p:nvSpPr>
        <p:spPr>
          <a:xfrm>
            <a:off x="3668165" y="3852417"/>
            <a:ext cx="616857" cy="25932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834741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2243</TotalTime>
  <Words>2037</Words>
  <Application>Microsoft Office PowerPoint</Application>
  <PresentationFormat>Προσαρμογή</PresentationFormat>
  <Paragraphs>532</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1_Office Theme</vt:lpstr>
      <vt:lpstr>Αρχές Γεωργικής  Οικονομίας και    Οργάνωση Γεωργικών  Επιχειρήσεων</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spyros</dc:creator>
  <cp:lastModifiedBy>George</cp:lastModifiedBy>
  <cp:revision>191</cp:revision>
  <dcterms:created xsi:type="dcterms:W3CDTF">2016-02-17T10:16:47Z</dcterms:created>
  <dcterms:modified xsi:type="dcterms:W3CDTF">2017-03-20T11:40:31Z</dcterms:modified>
</cp:coreProperties>
</file>