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theme/themeOverride5.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Override PartName="/ppt/charts/colors4.xml" ContentType="application/vnd.ms-office.chartcolorstyl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theme/themeOverride1.xml" ContentType="application/vnd.openxmlformats-officedocument.themeOverride+xml"/>
  <Override PartName="/ppt/charts/colors2.xml" ContentType="application/vnd.ms-office.chartcolorstyl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charts/colors1.xml" ContentType="application/vnd.ms-office.chartcolorstyle+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style5.xml" ContentType="application/vnd.ms-office.chart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charts/style4.xml" ContentType="application/vnd.ms-office.chartstyle+xml"/>
  <Override PartName="/ppt/charts/style3.xml" ContentType="application/vnd.ms-office.chart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theme/themeOverride4.xml" ContentType="application/vnd.openxmlformats-officedocument.themeOverride+xml"/>
  <Default Extension="jpeg" ContentType="image/jpeg"/>
  <Override PartName="/ppt/charts/colors5.xml" ContentType="application/vnd.ms-office.chartcolor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charts/colors3.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9" r:id="rId3"/>
    <p:sldId id="346" r:id="rId4"/>
    <p:sldId id="347" r:id="rId5"/>
    <p:sldId id="344" r:id="rId6"/>
    <p:sldId id="349" r:id="rId7"/>
    <p:sldId id="350" r:id="rId8"/>
    <p:sldId id="348" r:id="rId9"/>
    <p:sldId id="351" r:id="rId10"/>
    <p:sldId id="352" r:id="rId11"/>
    <p:sldId id="353" r:id="rId12"/>
    <p:sldId id="354" r:id="rId13"/>
    <p:sldId id="355" r:id="rId14"/>
    <p:sldId id="356" r:id="rId15"/>
    <p:sldId id="358" r:id="rId16"/>
    <p:sldId id="357" r:id="rId17"/>
    <p:sldId id="360" r:id="rId18"/>
    <p:sldId id="361" r:id="rId19"/>
    <p:sldId id="363" r:id="rId20"/>
    <p:sldId id="364" r:id="rId21"/>
    <p:sldId id="377" r:id="rId22"/>
    <p:sldId id="365" r:id="rId23"/>
    <p:sldId id="367" r:id="rId24"/>
    <p:sldId id="368" r:id="rId25"/>
    <p:sldId id="369" r:id="rId26"/>
    <p:sldId id="370" r:id="rId27"/>
    <p:sldId id="371" r:id="rId28"/>
    <p:sldId id="372" r:id="rId29"/>
    <p:sldId id="374" r:id="rId30"/>
    <p:sldId id="378"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59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package" Target="../embeddings/___________________Microsoft_Office_Excel1.xlsx"/><Relationship Id="rId1" Type="http://schemas.openxmlformats.org/officeDocument/2006/relationships/themeOverride" Target="../theme/themeOverride1.xml"/><Relationship Id="rId4" Type="http://schemas.microsoft.com/office/2011/relationships/chartStyle" Target="style1.xml"/></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package" Target="../embeddings/___________________Microsoft_Office_Excel2.xlsx"/><Relationship Id="rId1" Type="http://schemas.openxmlformats.org/officeDocument/2006/relationships/themeOverride" Target="../theme/themeOverride2.xml"/><Relationship Id="rId4" Type="http://schemas.microsoft.com/office/2011/relationships/chartStyle" Target="style2.xml"/></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openxmlformats.org/officeDocument/2006/relationships/package" Target="../embeddings/___________________Microsoft_Office_Excel3.xlsx"/><Relationship Id="rId1" Type="http://schemas.openxmlformats.org/officeDocument/2006/relationships/themeOverride" Target="../theme/themeOverride3.xml"/><Relationship Id="rId4" Type="http://schemas.microsoft.com/office/2011/relationships/chartStyle" Target="style3.xml"/></Relationships>
</file>

<file path=ppt/charts/_rels/chart4.xml.rels><?xml version="1.0" encoding="UTF-8" standalone="yes"?>
<Relationships xmlns="http://schemas.openxmlformats.org/package/2006/relationships"><Relationship Id="rId3" Type="http://schemas.microsoft.com/office/2011/relationships/chartColorStyle" Target="colors4.xml"/><Relationship Id="rId2" Type="http://schemas.openxmlformats.org/officeDocument/2006/relationships/package" Target="../embeddings/___________________Microsoft_Office_Excel4.xlsx"/><Relationship Id="rId1" Type="http://schemas.openxmlformats.org/officeDocument/2006/relationships/themeOverride" Target="../theme/themeOverride4.xml"/><Relationship Id="rId4" Type="http://schemas.microsoft.com/office/2011/relationships/chartStyle" Target="style4.xml"/></Relationships>
</file>

<file path=ppt/charts/_rels/chart5.xml.rels><?xml version="1.0" encoding="UTF-8" standalone="yes"?>
<Relationships xmlns="http://schemas.openxmlformats.org/package/2006/relationships"><Relationship Id="rId3" Type="http://schemas.microsoft.com/office/2011/relationships/chartColorStyle" Target="colors5.xml"/><Relationship Id="rId2" Type="http://schemas.openxmlformats.org/officeDocument/2006/relationships/package" Target="../embeddings/___________________Microsoft_Office_Excel5.xlsx"/><Relationship Id="rId1" Type="http://schemas.openxmlformats.org/officeDocument/2006/relationships/themeOverride" Target="../theme/themeOverride5.xml"/><Relationship Id="rId4"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0.14632416359149075"/>
          <c:y val="5.0925925925925923E-2"/>
          <c:w val="0.81056592033754948"/>
          <c:h val="0.79657269953054466"/>
        </c:manualLayout>
      </c:layout>
      <c:scatterChart>
        <c:scatterStyle val="lineMarker"/>
        <c:ser>
          <c:idx val="1"/>
          <c:order val="0"/>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'Σχέσεις Κόστους - Εσόδων'!$C$3:$C$13</c:f>
              <c:numCache>
                <c:formatCode>General</c:formatCode>
                <c:ptCount val="11"/>
                <c:pt idx="0">
                  <c:v>0</c:v>
                </c:pt>
                <c:pt idx="1">
                  <c:v>2</c:v>
                </c:pt>
                <c:pt idx="2">
                  <c:v>4</c:v>
                </c:pt>
                <c:pt idx="3">
                  <c:v>6</c:v>
                </c:pt>
                <c:pt idx="4">
                  <c:v>8</c:v>
                </c:pt>
                <c:pt idx="5">
                  <c:v>10</c:v>
                </c:pt>
                <c:pt idx="6">
                  <c:v>12</c:v>
                </c:pt>
                <c:pt idx="7">
                  <c:v>14</c:v>
                </c:pt>
                <c:pt idx="8">
                  <c:v>16</c:v>
                </c:pt>
                <c:pt idx="9">
                  <c:v>18</c:v>
                </c:pt>
                <c:pt idx="10">
                  <c:v>20</c:v>
                </c:pt>
              </c:numCache>
            </c:numRef>
          </c:xVal>
          <c:yVal>
            <c:numRef>
              <c:f>'Σχέσεις Κόστους - Εσόδων'!$D$3:$D$13</c:f>
              <c:numCache>
                <c:formatCode>General</c:formatCode>
                <c:ptCount val="11"/>
                <c:pt idx="0">
                  <c:v>0</c:v>
                </c:pt>
                <c:pt idx="1">
                  <c:v>12000</c:v>
                </c:pt>
                <c:pt idx="2">
                  <c:v>24000</c:v>
                </c:pt>
                <c:pt idx="3">
                  <c:v>36000</c:v>
                </c:pt>
                <c:pt idx="4">
                  <c:v>48000</c:v>
                </c:pt>
                <c:pt idx="5">
                  <c:v>60000</c:v>
                </c:pt>
                <c:pt idx="6">
                  <c:v>72000</c:v>
                </c:pt>
                <c:pt idx="7">
                  <c:v>84000</c:v>
                </c:pt>
                <c:pt idx="8">
                  <c:v>96000</c:v>
                </c:pt>
                <c:pt idx="9">
                  <c:v>108000</c:v>
                </c:pt>
                <c:pt idx="10">
                  <c:v>120000</c:v>
                </c:pt>
              </c:numCache>
            </c:numRef>
          </c:yVal>
        </c:ser>
        <c:dLbls/>
        <c:axId val="141595392"/>
        <c:axId val="141597312"/>
      </c:scatterChart>
      <c:valAx>
        <c:axId val="141595392"/>
        <c:scaling>
          <c:orientation val="minMax"/>
          <c:max val="20"/>
        </c:scaling>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l-GR" sz="1600"/>
                  <a:t>Τόνοι Καφέ</a:t>
                </a:r>
              </a:p>
            </c:rich>
          </c:tx>
          <c:layout/>
          <c:spPr>
            <a:noFill/>
            <a:ln>
              <a:noFill/>
            </a:ln>
            <a:effectLst/>
          </c:spPr>
        </c:title>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41597312"/>
        <c:crosses val="autoZero"/>
        <c:crossBetween val="midCat"/>
        <c:majorUnit val="2"/>
      </c:valAx>
      <c:valAx>
        <c:axId val="141597312"/>
        <c:scaling>
          <c:orientation val="minMax"/>
          <c:max val="200000"/>
          <c:min val="0"/>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b="0" i="0" u="none" strike="noStrike" baseline="0"/>
                  <a:t>€</a:t>
                </a:r>
                <a:endParaRPr lang="en-US" sz="1600"/>
              </a:p>
            </c:rich>
          </c:tx>
          <c:layout>
            <c:manualLayout>
              <c:xMode val="edge"/>
              <c:yMode val="edge"/>
              <c:x val="9.0231704149786197E-3"/>
              <c:y val="0.38866990045240185"/>
            </c:manualLayout>
          </c:layout>
          <c:spPr>
            <a:noFill/>
            <a:ln>
              <a:noFill/>
            </a:ln>
            <a:effectLst/>
          </c:spPr>
        </c:title>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41595392"/>
        <c:crosses val="autoZero"/>
        <c:crossBetween val="midCat"/>
        <c:majorUnit val="20000"/>
      </c:valAx>
      <c:spPr>
        <a:noFill/>
        <a:ln>
          <a:noFill/>
        </a:ln>
        <a:effectLst/>
      </c:spPr>
    </c:plotArea>
    <c:plotVisOnly val="1"/>
    <c:dispBlanksAs val="gap"/>
  </c:chart>
  <c:spPr>
    <a:noFill/>
    <a:ln>
      <a:noFill/>
    </a:ln>
    <a:effectLst/>
  </c:spPr>
  <c:txPr>
    <a:bodyPr/>
    <a:lstStyle/>
    <a:p>
      <a:pPr>
        <a:defRPr/>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0.14632416359149075"/>
          <c:y val="5.0925925925925923E-2"/>
          <c:w val="0.81056592033754948"/>
          <c:h val="0.79657269953054466"/>
        </c:manualLayout>
      </c:layout>
      <c:scatterChart>
        <c:scatterStyle val="lineMarker"/>
        <c:ser>
          <c:idx val="1"/>
          <c:order val="0"/>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'Σχέσεις Κόστους - Εσόδων'!$C$3:$C$13</c:f>
              <c:numCache>
                <c:formatCode>General</c:formatCode>
                <c:ptCount val="11"/>
                <c:pt idx="0">
                  <c:v>0</c:v>
                </c:pt>
                <c:pt idx="1">
                  <c:v>2</c:v>
                </c:pt>
                <c:pt idx="2">
                  <c:v>4</c:v>
                </c:pt>
                <c:pt idx="3">
                  <c:v>6</c:v>
                </c:pt>
                <c:pt idx="4">
                  <c:v>8</c:v>
                </c:pt>
                <c:pt idx="5">
                  <c:v>10</c:v>
                </c:pt>
                <c:pt idx="6">
                  <c:v>12</c:v>
                </c:pt>
                <c:pt idx="7">
                  <c:v>14</c:v>
                </c:pt>
                <c:pt idx="8">
                  <c:v>16</c:v>
                </c:pt>
                <c:pt idx="9">
                  <c:v>18</c:v>
                </c:pt>
                <c:pt idx="10">
                  <c:v>20</c:v>
                </c:pt>
              </c:numCache>
            </c:numRef>
          </c:xVal>
          <c:yVal>
            <c:numRef>
              <c:f>'Σχέσεις Κόστους - Εσόδων'!$D$3:$D$13</c:f>
              <c:numCache>
                <c:formatCode>General</c:formatCode>
                <c:ptCount val="11"/>
                <c:pt idx="0">
                  <c:v>0</c:v>
                </c:pt>
                <c:pt idx="1">
                  <c:v>12000</c:v>
                </c:pt>
                <c:pt idx="2">
                  <c:v>24000</c:v>
                </c:pt>
                <c:pt idx="3">
                  <c:v>36000</c:v>
                </c:pt>
                <c:pt idx="4">
                  <c:v>48000</c:v>
                </c:pt>
                <c:pt idx="5">
                  <c:v>60000</c:v>
                </c:pt>
                <c:pt idx="6">
                  <c:v>72000</c:v>
                </c:pt>
                <c:pt idx="7">
                  <c:v>84000</c:v>
                </c:pt>
                <c:pt idx="8">
                  <c:v>96000</c:v>
                </c:pt>
                <c:pt idx="9">
                  <c:v>108000</c:v>
                </c:pt>
                <c:pt idx="10">
                  <c:v>120000</c:v>
                </c:pt>
              </c:numCache>
            </c:numRef>
          </c:yVal>
        </c:ser>
        <c:ser>
          <c:idx val="2"/>
          <c:order val="1"/>
          <c:spPr>
            <a:ln w="25400" cap="rnd">
              <a:solidFill>
                <a:schemeClr val="tx1">
                  <a:lumMod val="50000"/>
                  <a:lumOff val="50000"/>
                </a:schemeClr>
              </a:solidFill>
              <a:prstDash val="solid"/>
              <a:round/>
            </a:ln>
            <a:effectLst/>
          </c:spPr>
          <c:marker>
            <c:symbol val="circle"/>
            <c:size val="5"/>
            <c:spPr>
              <a:solidFill>
                <a:schemeClr val="accent3"/>
              </a:solidFill>
              <a:ln w="9525">
                <a:solidFill>
                  <a:schemeClr val="accent3"/>
                </a:solidFill>
              </a:ln>
              <a:effectLst/>
            </c:spPr>
          </c:marker>
          <c:xVal>
            <c:numRef>
              <c:f>'Σχέσεις Κόστους - Εσόδων'!$C$3:$C$13</c:f>
              <c:numCache>
                <c:formatCode>General</c:formatCode>
                <c:ptCount val="11"/>
                <c:pt idx="0">
                  <c:v>0</c:v>
                </c:pt>
                <c:pt idx="1">
                  <c:v>2</c:v>
                </c:pt>
                <c:pt idx="2">
                  <c:v>4</c:v>
                </c:pt>
                <c:pt idx="3">
                  <c:v>6</c:v>
                </c:pt>
                <c:pt idx="4">
                  <c:v>8</c:v>
                </c:pt>
                <c:pt idx="5">
                  <c:v>10</c:v>
                </c:pt>
                <c:pt idx="6">
                  <c:v>12</c:v>
                </c:pt>
                <c:pt idx="7">
                  <c:v>14</c:v>
                </c:pt>
                <c:pt idx="8">
                  <c:v>16</c:v>
                </c:pt>
                <c:pt idx="9">
                  <c:v>18</c:v>
                </c:pt>
                <c:pt idx="10">
                  <c:v>20</c:v>
                </c:pt>
              </c:numCache>
            </c:numRef>
          </c:xVal>
          <c:yVal>
            <c:numRef>
              <c:f>'Σχέσεις Κόστους - Εσόδων'!$F$3:$F$13</c:f>
              <c:numCache>
                <c:formatCode>General</c:formatCode>
                <c:ptCount val="11"/>
                <c:pt idx="0">
                  <c:v>40000</c:v>
                </c:pt>
                <c:pt idx="1">
                  <c:v>52000</c:v>
                </c:pt>
                <c:pt idx="2">
                  <c:v>64000</c:v>
                </c:pt>
                <c:pt idx="3">
                  <c:v>76000</c:v>
                </c:pt>
                <c:pt idx="4">
                  <c:v>88000</c:v>
                </c:pt>
                <c:pt idx="5">
                  <c:v>100000</c:v>
                </c:pt>
                <c:pt idx="6">
                  <c:v>112000</c:v>
                </c:pt>
                <c:pt idx="7">
                  <c:v>124000</c:v>
                </c:pt>
                <c:pt idx="8">
                  <c:v>136000</c:v>
                </c:pt>
                <c:pt idx="9">
                  <c:v>148000</c:v>
                </c:pt>
                <c:pt idx="10">
                  <c:v>160000</c:v>
                </c:pt>
              </c:numCache>
            </c:numRef>
          </c:yVal>
        </c:ser>
        <c:dLbls/>
        <c:axId val="151127936"/>
        <c:axId val="151151744"/>
      </c:scatterChart>
      <c:valAx>
        <c:axId val="151127936"/>
        <c:scaling>
          <c:orientation val="minMax"/>
          <c:max val="20"/>
        </c:scaling>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l-GR" sz="1600"/>
                  <a:t>Τόνοι Καφέ</a:t>
                </a:r>
              </a:p>
            </c:rich>
          </c:tx>
          <c:layout/>
          <c:spPr>
            <a:noFill/>
            <a:ln>
              <a:noFill/>
            </a:ln>
            <a:effectLst/>
          </c:spPr>
        </c:title>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51151744"/>
        <c:crosses val="autoZero"/>
        <c:crossBetween val="midCat"/>
        <c:majorUnit val="2"/>
      </c:valAx>
      <c:valAx>
        <c:axId val="151151744"/>
        <c:scaling>
          <c:orientation val="minMax"/>
          <c:max val="200000"/>
          <c:min val="0"/>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b="0" i="0" u="none" strike="noStrike" baseline="0"/>
                  <a:t>€</a:t>
                </a:r>
                <a:endParaRPr lang="en-US" sz="1600"/>
              </a:p>
            </c:rich>
          </c:tx>
          <c:layout>
            <c:manualLayout>
              <c:xMode val="edge"/>
              <c:yMode val="edge"/>
              <c:x val="9.0231704149786197E-3"/>
              <c:y val="0.38866990045240185"/>
            </c:manualLayout>
          </c:layout>
          <c:spPr>
            <a:noFill/>
            <a:ln>
              <a:noFill/>
            </a:ln>
            <a:effectLst/>
          </c:spPr>
        </c:title>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51127936"/>
        <c:crosses val="autoZero"/>
        <c:crossBetween val="midCat"/>
        <c:majorUnit val="20000"/>
      </c:valAx>
      <c:spPr>
        <a:noFill/>
        <a:ln>
          <a:noFill/>
        </a:ln>
        <a:effectLst/>
      </c:spPr>
    </c:plotArea>
    <c:plotVisOnly val="1"/>
    <c:dispBlanksAs val="gap"/>
  </c:chart>
  <c:spPr>
    <a:noFill/>
    <a:ln>
      <a:noFill/>
    </a:ln>
    <a:effectLst/>
  </c:spPr>
  <c:txPr>
    <a:bodyPr/>
    <a:lstStyle/>
    <a:p>
      <a:pPr>
        <a:defRPr/>
      </a:pPr>
      <a:endParaRPr lang="en-US"/>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0.14632416359149075"/>
          <c:y val="5.0925925925925923E-2"/>
          <c:w val="0.81056592033754948"/>
          <c:h val="0.79657269953054466"/>
        </c:manualLayout>
      </c:layout>
      <c:scatterChart>
        <c:scatterStyle val="lineMarker"/>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'Σχέσεις Κόστους - Εσόδων'!$C$3:$C$13</c:f>
              <c:numCache>
                <c:formatCode>General</c:formatCode>
                <c:ptCount val="11"/>
                <c:pt idx="0">
                  <c:v>0</c:v>
                </c:pt>
                <c:pt idx="1">
                  <c:v>2</c:v>
                </c:pt>
                <c:pt idx="2">
                  <c:v>4</c:v>
                </c:pt>
                <c:pt idx="3">
                  <c:v>6</c:v>
                </c:pt>
                <c:pt idx="4">
                  <c:v>8</c:v>
                </c:pt>
                <c:pt idx="5">
                  <c:v>10</c:v>
                </c:pt>
                <c:pt idx="6">
                  <c:v>12</c:v>
                </c:pt>
                <c:pt idx="7">
                  <c:v>14</c:v>
                </c:pt>
                <c:pt idx="8">
                  <c:v>16</c:v>
                </c:pt>
                <c:pt idx="9">
                  <c:v>18</c:v>
                </c:pt>
                <c:pt idx="10">
                  <c:v>20</c:v>
                </c:pt>
              </c:numCache>
            </c:numRef>
          </c:xVal>
          <c:yVal>
            <c:numRef>
              <c:f>'Σχέσεις Κόστους - Εσόδων'!$M$3:$M$13</c:f>
              <c:numCache>
                <c:formatCode>General</c:formatCode>
                <c:ptCount val="11"/>
                <c:pt idx="0">
                  <c:v>0</c:v>
                </c:pt>
                <c:pt idx="1">
                  <c:v>20000</c:v>
                </c:pt>
                <c:pt idx="2">
                  <c:v>40000</c:v>
                </c:pt>
                <c:pt idx="3">
                  <c:v>60000</c:v>
                </c:pt>
                <c:pt idx="4">
                  <c:v>80000</c:v>
                </c:pt>
                <c:pt idx="5">
                  <c:v>100000</c:v>
                </c:pt>
                <c:pt idx="6">
                  <c:v>120000</c:v>
                </c:pt>
                <c:pt idx="7">
                  <c:v>140000</c:v>
                </c:pt>
                <c:pt idx="8">
                  <c:v>160000</c:v>
                </c:pt>
                <c:pt idx="9">
                  <c:v>180000</c:v>
                </c:pt>
                <c:pt idx="10">
                  <c:v>200000</c:v>
                </c:pt>
              </c:numCache>
            </c:numRef>
          </c:yVal>
        </c:ser>
        <c:ser>
          <c:idx val="1"/>
          <c:order val="1"/>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'Σχέσεις Κόστους - Εσόδων'!$C$3:$C$13</c:f>
              <c:numCache>
                <c:formatCode>General</c:formatCode>
                <c:ptCount val="11"/>
                <c:pt idx="0">
                  <c:v>0</c:v>
                </c:pt>
                <c:pt idx="1">
                  <c:v>2</c:v>
                </c:pt>
                <c:pt idx="2">
                  <c:v>4</c:v>
                </c:pt>
                <c:pt idx="3">
                  <c:v>6</c:v>
                </c:pt>
                <c:pt idx="4">
                  <c:v>8</c:v>
                </c:pt>
                <c:pt idx="5">
                  <c:v>10</c:v>
                </c:pt>
                <c:pt idx="6">
                  <c:v>12</c:v>
                </c:pt>
                <c:pt idx="7">
                  <c:v>14</c:v>
                </c:pt>
                <c:pt idx="8">
                  <c:v>16</c:v>
                </c:pt>
                <c:pt idx="9">
                  <c:v>18</c:v>
                </c:pt>
                <c:pt idx="10">
                  <c:v>20</c:v>
                </c:pt>
              </c:numCache>
            </c:numRef>
          </c:xVal>
          <c:yVal>
            <c:numRef>
              <c:f>'Σχέσεις Κόστους - Εσόδων'!$D$3:$D$13</c:f>
              <c:numCache>
                <c:formatCode>General</c:formatCode>
                <c:ptCount val="11"/>
                <c:pt idx="0">
                  <c:v>0</c:v>
                </c:pt>
                <c:pt idx="1">
                  <c:v>12000</c:v>
                </c:pt>
                <c:pt idx="2">
                  <c:v>24000</c:v>
                </c:pt>
                <c:pt idx="3">
                  <c:v>36000</c:v>
                </c:pt>
                <c:pt idx="4">
                  <c:v>48000</c:v>
                </c:pt>
                <c:pt idx="5">
                  <c:v>60000</c:v>
                </c:pt>
                <c:pt idx="6">
                  <c:v>72000</c:v>
                </c:pt>
                <c:pt idx="7">
                  <c:v>84000</c:v>
                </c:pt>
                <c:pt idx="8">
                  <c:v>96000</c:v>
                </c:pt>
                <c:pt idx="9">
                  <c:v>108000</c:v>
                </c:pt>
                <c:pt idx="10">
                  <c:v>120000</c:v>
                </c:pt>
              </c:numCache>
            </c:numRef>
          </c:yVal>
        </c:ser>
        <c:ser>
          <c:idx val="2"/>
          <c:order val="2"/>
          <c:spPr>
            <a:ln w="25400" cap="rnd">
              <a:solidFill>
                <a:schemeClr val="tx1">
                  <a:lumMod val="50000"/>
                  <a:lumOff val="50000"/>
                </a:schemeClr>
              </a:solidFill>
              <a:prstDash val="solid"/>
              <a:round/>
            </a:ln>
            <a:effectLst/>
          </c:spPr>
          <c:marker>
            <c:symbol val="circle"/>
            <c:size val="5"/>
            <c:spPr>
              <a:solidFill>
                <a:schemeClr val="accent3"/>
              </a:solidFill>
              <a:ln w="9525">
                <a:solidFill>
                  <a:schemeClr val="accent3"/>
                </a:solidFill>
              </a:ln>
              <a:effectLst/>
            </c:spPr>
          </c:marker>
          <c:xVal>
            <c:numRef>
              <c:f>'Σχέσεις Κόστους - Εσόδων'!$C$3:$C$13</c:f>
              <c:numCache>
                <c:formatCode>General</c:formatCode>
                <c:ptCount val="11"/>
                <c:pt idx="0">
                  <c:v>0</c:v>
                </c:pt>
                <c:pt idx="1">
                  <c:v>2</c:v>
                </c:pt>
                <c:pt idx="2">
                  <c:v>4</c:v>
                </c:pt>
                <c:pt idx="3">
                  <c:v>6</c:v>
                </c:pt>
                <c:pt idx="4">
                  <c:v>8</c:v>
                </c:pt>
                <c:pt idx="5">
                  <c:v>10</c:v>
                </c:pt>
                <c:pt idx="6">
                  <c:v>12</c:v>
                </c:pt>
                <c:pt idx="7">
                  <c:v>14</c:v>
                </c:pt>
                <c:pt idx="8">
                  <c:v>16</c:v>
                </c:pt>
                <c:pt idx="9">
                  <c:v>18</c:v>
                </c:pt>
                <c:pt idx="10">
                  <c:v>20</c:v>
                </c:pt>
              </c:numCache>
            </c:numRef>
          </c:xVal>
          <c:yVal>
            <c:numRef>
              <c:f>'Σχέσεις Κόστους - Εσόδων'!$F$3:$F$13</c:f>
              <c:numCache>
                <c:formatCode>General</c:formatCode>
                <c:ptCount val="11"/>
                <c:pt idx="0">
                  <c:v>40000</c:v>
                </c:pt>
                <c:pt idx="1">
                  <c:v>52000</c:v>
                </c:pt>
                <c:pt idx="2">
                  <c:v>64000</c:v>
                </c:pt>
                <c:pt idx="3">
                  <c:v>76000</c:v>
                </c:pt>
                <c:pt idx="4">
                  <c:v>88000</c:v>
                </c:pt>
                <c:pt idx="5">
                  <c:v>100000</c:v>
                </c:pt>
                <c:pt idx="6">
                  <c:v>112000</c:v>
                </c:pt>
                <c:pt idx="7">
                  <c:v>124000</c:v>
                </c:pt>
                <c:pt idx="8">
                  <c:v>136000</c:v>
                </c:pt>
                <c:pt idx="9">
                  <c:v>148000</c:v>
                </c:pt>
                <c:pt idx="10">
                  <c:v>160000</c:v>
                </c:pt>
              </c:numCache>
            </c:numRef>
          </c:yVal>
        </c:ser>
        <c:dLbls/>
        <c:axId val="151813120"/>
        <c:axId val="151819392"/>
      </c:scatterChart>
      <c:valAx>
        <c:axId val="151813120"/>
        <c:scaling>
          <c:orientation val="minMax"/>
          <c:max val="20"/>
        </c:scaling>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l-GR" sz="1600"/>
                  <a:t>Τόνοι Καφέ</a:t>
                </a:r>
              </a:p>
            </c:rich>
          </c:tx>
          <c:layout/>
          <c:spPr>
            <a:noFill/>
            <a:ln>
              <a:noFill/>
            </a:ln>
            <a:effectLst/>
          </c:spPr>
        </c:title>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51819392"/>
        <c:crosses val="autoZero"/>
        <c:crossBetween val="midCat"/>
        <c:majorUnit val="2"/>
      </c:valAx>
      <c:valAx>
        <c:axId val="151819392"/>
        <c:scaling>
          <c:orientation val="minMax"/>
          <c:max val="200000"/>
          <c:min val="0"/>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b="0" i="0" u="none" strike="noStrike" baseline="0"/>
                  <a:t>€</a:t>
                </a:r>
                <a:endParaRPr lang="en-US" sz="1600"/>
              </a:p>
            </c:rich>
          </c:tx>
          <c:layout>
            <c:manualLayout>
              <c:xMode val="edge"/>
              <c:yMode val="edge"/>
              <c:x val="9.0231704149786197E-3"/>
              <c:y val="0.38866990045240185"/>
            </c:manualLayout>
          </c:layout>
          <c:spPr>
            <a:noFill/>
            <a:ln>
              <a:noFill/>
            </a:ln>
            <a:effectLst/>
          </c:spPr>
        </c:title>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51813120"/>
        <c:crosses val="autoZero"/>
        <c:crossBetween val="midCat"/>
        <c:majorUnit val="20000"/>
      </c:valAx>
      <c:spPr>
        <a:noFill/>
        <a:ln>
          <a:noFill/>
        </a:ln>
        <a:effectLst/>
      </c:spPr>
    </c:plotArea>
    <c:plotVisOnly val="1"/>
    <c:dispBlanksAs val="gap"/>
  </c:chart>
  <c:spPr>
    <a:noFill/>
    <a:ln>
      <a:noFill/>
    </a:ln>
    <a:effectLst/>
  </c:spPr>
  <c:txPr>
    <a:bodyPr/>
    <a:lstStyle/>
    <a:p>
      <a:pPr>
        <a:defRPr/>
      </a:pPr>
      <a:endParaRPr lang="en-US"/>
    </a:p>
  </c:tx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0.14632416359149075"/>
          <c:y val="5.0925925925925923E-2"/>
          <c:w val="0.81056592033754948"/>
          <c:h val="0.79657269953054466"/>
        </c:manualLayout>
      </c:layout>
      <c:scatterChart>
        <c:scatterStyle val="lineMarker"/>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'Σχέσεις Κόστους - Εσόδων'!$C$3:$C$13</c:f>
              <c:numCache>
                <c:formatCode>General</c:formatCode>
                <c:ptCount val="11"/>
                <c:pt idx="0">
                  <c:v>0</c:v>
                </c:pt>
                <c:pt idx="1">
                  <c:v>2</c:v>
                </c:pt>
                <c:pt idx="2">
                  <c:v>4</c:v>
                </c:pt>
                <c:pt idx="3">
                  <c:v>6</c:v>
                </c:pt>
                <c:pt idx="4">
                  <c:v>8</c:v>
                </c:pt>
                <c:pt idx="5">
                  <c:v>10</c:v>
                </c:pt>
                <c:pt idx="6">
                  <c:v>12</c:v>
                </c:pt>
                <c:pt idx="7">
                  <c:v>14</c:v>
                </c:pt>
                <c:pt idx="8">
                  <c:v>16</c:v>
                </c:pt>
                <c:pt idx="9">
                  <c:v>18</c:v>
                </c:pt>
                <c:pt idx="10">
                  <c:v>20</c:v>
                </c:pt>
              </c:numCache>
            </c:numRef>
          </c:xVal>
          <c:yVal>
            <c:numRef>
              <c:f>'Σχέσεις Κόστους - Εσόδων'!$M$3:$M$13</c:f>
              <c:numCache>
                <c:formatCode>General</c:formatCode>
                <c:ptCount val="11"/>
                <c:pt idx="0">
                  <c:v>0</c:v>
                </c:pt>
                <c:pt idx="1">
                  <c:v>20000</c:v>
                </c:pt>
                <c:pt idx="2">
                  <c:v>40000</c:v>
                </c:pt>
                <c:pt idx="3">
                  <c:v>60000</c:v>
                </c:pt>
                <c:pt idx="4">
                  <c:v>80000</c:v>
                </c:pt>
                <c:pt idx="5">
                  <c:v>100000</c:v>
                </c:pt>
                <c:pt idx="6">
                  <c:v>120000</c:v>
                </c:pt>
                <c:pt idx="7">
                  <c:v>140000</c:v>
                </c:pt>
                <c:pt idx="8">
                  <c:v>160000</c:v>
                </c:pt>
                <c:pt idx="9">
                  <c:v>180000</c:v>
                </c:pt>
                <c:pt idx="10">
                  <c:v>200000</c:v>
                </c:pt>
              </c:numCache>
            </c:numRef>
          </c:yVal>
        </c:ser>
        <c:ser>
          <c:idx val="1"/>
          <c:order val="1"/>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'Σχέσεις Κόστους - Εσόδων'!$C$3:$C$13</c:f>
              <c:numCache>
                <c:formatCode>General</c:formatCode>
                <c:ptCount val="11"/>
                <c:pt idx="0">
                  <c:v>0</c:v>
                </c:pt>
                <c:pt idx="1">
                  <c:v>2</c:v>
                </c:pt>
                <c:pt idx="2">
                  <c:v>4</c:v>
                </c:pt>
                <c:pt idx="3">
                  <c:v>6</c:v>
                </c:pt>
                <c:pt idx="4">
                  <c:v>8</c:v>
                </c:pt>
                <c:pt idx="5">
                  <c:v>10</c:v>
                </c:pt>
                <c:pt idx="6">
                  <c:v>12</c:v>
                </c:pt>
                <c:pt idx="7">
                  <c:v>14</c:v>
                </c:pt>
                <c:pt idx="8">
                  <c:v>16</c:v>
                </c:pt>
                <c:pt idx="9">
                  <c:v>18</c:v>
                </c:pt>
                <c:pt idx="10">
                  <c:v>20</c:v>
                </c:pt>
              </c:numCache>
            </c:numRef>
          </c:xVal>
          <c:yVal>
            <c:numRef>
              <c:f>'Σχέσεις Κόστους - Εσόδων'!$D$3:$D$13</c:f>
              <c:numCache>
                <c:formatCode>General</c:formatCode>
                <c:ptCount val="11"/>
                <c:pt idx="0">
                  <c:v>0</c:v>
                </c:pt>
                <c:pt idx="1">
                  <c:v>12000</c:v>
                </c:pt>
                <c:pt idx="2">
                  <c:v>24000</c:v>
                </c:pt>
                <c:pt idx="3">
                  <c:v>36000</c:v>
                </c:pt>
                <c:pt idx="4">
                  <c:v>48000</c:v>
                </c:pt>
                <c:pt idx="5">
                  <c:v>60000</c:v>
                </c:pt>
                <c:pt idx="6">
                  <c:v>72000</c:v>
                </c:pt>
                <c:pt idx="7">
                  <c:v>84000</c:v>
                </c:pt>
                <c:pt idx="8">
                  <c:v>96000</c:v>
                </c:pt>
                <c:pt idx="9">
                  <c:v>108000</c:v>
                </c:pt>
                <c:pt idx="10">
                  <c:v>120000</c:v>
                </c:pt>
              </c:numCache>
            </c:numRef>
          </c:yVal>
        </c:ser>
        <c:ser>
          <c:idx val="2"/>
          <c:order val="2"/>
          <c:spPr>
            <a:ln w="25400" cap="rnd">
              <a:solidFill>
                <a:schemeClr val="tx1">
                  <a:lumMod val="50000"/>
                  <a:lumOff val="50000"/>
                </a:schemeClr>
              </a:solidFill>
              <a:prstDash val="solid"/>
              <a:round/>
            </a:ln>
            <a:effectLst/>
          </c:spPr>
          <c:marker>
            <c:symbol val="circle"/>
            <c:size val="5"/>
            <c:spPr>
              <a:solidFill>
                <a:schemeClr val="accent3"/>
              </a:solidFill>
              <a:ln w="9525">
                <a:solidFill>
                  <a:schemeClr val="accent3"/>
                </a:solidFill>
              </a:ln>
              <a:effectLst/>
            </c:spPr>
          </c:marker>
          <c:xVal>
            <c:numRef>
              <c:f>'Σχέσεις Κόστους - Εσόδων'!$C$3:$C$13</c:f>
              <c:numCache>
                <c:formatCode>General</c:formatCode>
                <c:ptCount val="11"/>
                <c:pt idx="0">
                  <c:v>0</c:v>
                </c:pt>
                <c:pt idx="1">
                  <c:v>2</c:v>
                </c:pt>
                <c:pt idx="2">
                  <c:v>4</c:v>
                </c:pt>
                <c:pt idx="3">
                  <c:v>6</c:v>
                </c:pt>
                <c:pt idx="4">
                  <c:v>8</c:v>
                </c:pt>
                <c:pt idx="5">
                  <c:v>10</c:v>
                </c:pt>
                <c:pt idx="6">
                  <c:v>12</c:v>
                </c:pt>
                <c:pt idx="7">
                  <c:v>14</c:v>
                </c:pt>
                <c:pt idx="8">
                  <c:v>16</c:v>
                </c:pt>
                <c:pt idx="9">
                  <c:v>18</c:v>
                </c:pt>
                <c:pt idx="10">
                  <c:v>20</c:v>
                </c:pt>
              </c:numCache>
            </c:numRef>
          </c:xVal>
          <c:yVal>
            <c:numRef>
              <c:f>'Σχέσεις Κόστους - Εσόδων'!$F$3:$F$13</c:f>
              <c:numCache>
                <c:formatCode>General</c:formatCode>
                <c:ptCount val="11"/>
                <c:pt idx="0">
                  <c:v>40000</c:v>
                </c:pt>
                <c:pt idx="1">
                  <c:v>52000</c:v>
                </c:pt>
                <c:pt idx="2">
                  <c:v>64000</c:v>
                </c:pt>
                <c:pt idx="3">
                  <c:v>76000</c:v>
                </c:pt>
                <c:pt idx="4">
                  <c:v>88000</c:v>
                </c:pt>
                <c:pt idx="5">
                  <c:v>100000</c:v>
                </c:pt>
                <c:pt idx="6">
                  <c:v>112000</c:v>
                </c:pt>
                <c:pt idx="7">
                  <c:v>124000</c:v>
                </c:pt>
                <c:pt idx="8">
                  <c:v>136000</c:v>
                </c:pt>
                <c:pt idx="9">
                  <c:v>148000</c:v>
                </c:pt>
                <c:pt idx="10">
                  <c:v>160000</c:v>
                </c:pt>
              </c:numCache>
            </c:numRef>
          </c:yVal>
        </c:ser>
        <c:dLbls/>
        <c:axId val="152132224"/>
        <c:axId val="152143360"/>
      </c:scatterChart>
      <c:valAx>
        <c:axId val="152132224"/>
        <c:scaling>
          <c:orientation val="minMax"/>
          <c:max val="20"/>
        </c:scaling>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l-GR" sz="1600"/>
                  <a:t>Τόνοι Καφέ</a:t>
                </a:r>
              </a:p>
            </c:rich>
          </c:tx>
          <c:layout/>
          <c:spPr>
            <a:noFill/>
            <a:ln>
              <a:noFill/>
            </a:ln>
            <a:effectLst/>
          </c:spPr>
        </c:title>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52143360"/>
        <c:crosses val="autoZero"/>
        <c:crossBetween val="midCat"/>
        <c:majorUnit val="2"/>
      </c:valAx>
      <c:valAx>
        <c:axId val="152143360"/>
        <c:scaling>
          <c:orientation val="minMax"/>
          <c:max val="200000"/>
          <c:min val="0"/>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b="0" i="0" u="none" strike="noStrike" baseline="0"/>
                  <a:t>€</a:t>
                </a:r>
                <a:endParaRPr lang="en-US" sz="1600"/>
              </a:p>
            </c:rich>
          </c:tx>
          <c:layout>
            <c:manualLayout>
              <c:xMode val="edge"/>
              <c:yMode val="edge"/>
              <c:x val="9.0231704149786197E-3"/>
              <c:y val="0.38866990045240185"/>
            </c:manualLayout>
          </c:layout>
          <c:spPr>
            <a:noFill/>
            <a:ln>
              <a:noFill/>
            </a:ln>
            <a:effectLst/>
          </c:spPr>
        </c:title>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52132224"/>
        <c:crosses val="autoZero"/>
        <c:crossBetween val="midCat"/>
        <c:majorUnit val="20000"/>
      </c:valAx>
      <c:spPr>
        <a:noFill/>
        <a:ln>
          <a:noFill/>
        </a:ln>
        <a:effectLst/>
      </c:spPr>
    </c:plotArea>
    <c:plotVisOnly val="1"/>
    <c:dispBlanksAs val="gap"/>
  </c:chart>
  <c:spPr>
    <a:noFill/>
    <a:ln>
      <a:noFill/>
    </a:ln>
    <a:effectLst/>
  </c:spPr>
  <c:txPr>
    <a:bodyPr/>
    <a:lstStyle/>
    <a:p>
      <a:pPr>
        <a:defRPr/>
      </a:pPr>
      <a:endParaRPr lang="en-US"/>
    </a:p>
  </c:tx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0.17285845191527049"/>
          <c:y val="5.0925925925925923E-2"/>
          <c:w val="0.78403157518842614"/>
          <c:h val="0.75493099799694352"/>
        </c:manualLayout>
      </c:layout>
      <c:scatterChart>
        <c:scatterStyle val="lineMarker"/>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'Σχέσεις Κόστους - Εσόδων'!$C$3:$C$13</c:f>
              <c:numCache>
                <c:formatCode>General</c:formatCode>
                <c:ptCount val="11"/>
                <c:pt idx="0">
                  <c:v>0</c:v>
                </c:pt>
                <c:pt idx="1">
                  <c:v>2</c:v>
                </c:pt>
                <c:pt idx="2">
                  <c:v>4</c:v>
                </c:pt>
                <c:pt idx="3">
                  <c:v>6</c:v>
                </c:pt>
                <c:pt idx="4">
                  <c:v>8</c:v>
                </c:pt>
                <c:pt idx="5">
                  <c:v>10</c:v>
                </c:pt>
                <c:pt idx="6">
                  <c:v>12</c:v>
                </c:pt>
                <c:pt idx="7">
                  <c:v>14</c:v>
                </c:pt>
                <c:pt idx="8">
                  <c:v>16</c:v>
                </c:pt>
                <c:pt idx="9">
                  <c:v>18</c:v>
                </c:pt>
                <c:pt idx="10">
                  <c:v>20</c:v>
                </c:pt>
              </c:numCache>
            </c:numRef>
          </c:xVal>
          <c:yVal>
            <c:numRef>
              <c:f>'Σχέσεις Κόστους - Εσόδων'!$M$3:$M$13</c:f>
              <c:numCache>
                <c:formatCode>General</c:formatCode>
                <c:ptCount val="11"/>
                <c:pt idx="0">
                  <c:v>0</c:v>
                </c:pt>
                <c:pt idx="1">
                  <c:v>20000</c:v>
                </c:pt>
                <c:pt idx="2">
                  <c:v>40000</c:v>
                </c:pt>
                <c:pt idx="3">
                  <c:v>60000</c:v>
                </c:pt>
                <c:pt idx="4">
                  <c:v>80000</c:v>
                </c:pt>
                <c:pt idx="5">
                  <c:v>100000</c:v>
                </c:pt>
                <c:pt idx="6">
                  <c:v>120000</c:v>
                </c:pt>
                <c:pt idx="7">
                  <c:v>140000</c:v>
                </c:pt>
                <c:pt idx="8">
                  <c:v>160000</c:v>
                </c:pt>
                <c:pt idx="9">
                  <c:v>180000</c:v>
                </c:pt>
                <c:pt idx="10">
                  <c:v>200000</c:v>
                </c:pt>
              </c:numCache>
            </c:numRef>
          </c:yVal>
        </c:ser>
        <c:ser>
          <c:idx val="1"/>
          <c:order val="1"/>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'Σχέσεις Κόστους - Εσόδων'!$C$3:$C$13</c:f>
              <c:numCache>
                <c:formatCode>General</c:formatCode>
                <c:ptCount val="11"/>
                <c:pt idx="0">
                  <c:v>0</c:v>
                </c:pt>
                <c:pt idx="1">
                  <c:v>2</c:v>
                </c:pt>
                <c:pt idx="2">
                  <c:v>4</c:v>
                </c:pt>
                <c:pt idx="3">
                  <c:v>6</c:v>
                </c:pt>
                <c:pt idx="4">
                  <c:v>8</c:v>
                </c:pt>
                <c:pt idx="5">
                  <c:v>10</c:v>
                </c:pt>
                <c:pt idx="6">
                  <c:v>12</c:v>
                </c:pt>
                <c:pt idx="7">
                  <c:v>14</c:v>
                </c:pt>
                <c:pt idx="8">
                  <c:v>16</c:v>
                </c:pt>
                <c:pt idx="9">
                  <c:v>18</c:v>
                </c:pt>
                <c:pt idx="10">
                  <c:v>20</c:v>
                </c:pt>
              </c:numCache>
            </c:numRef>
          </c:xVal>
          <c:yVal>
            <c:numRef>
              <c:f>'Σχέσεις Κόστους - Εσόδων'!$D$3:$D$13</c:f>
              <c:numCache>
                <c:formatCode>General</c:formatCode>
                <c:ptCount val="11"/>
                <c:pt idx="0">
                  <c:v>0</c:v>
                </c:pt>
                <c:pt idx="1">
                  <c:v>12000</c:v>
                </c:pt>
                <c:pt idx="2">
                  <c:v>24000</c:v>
                </c:pt>
                <c:pt idx="3">
                  <c:v>36000</c:v>
                </c:pt>
                <c:pt idx="4">
                  <c:v>48000</c:v>
                </c:pt>
                <c:pt idx="5">
                  <c:v>60000</c:v>
                </c:pt>
                <c:pt idx="6">
                  <c:v>72000</c:v>
                </c:pt>
                <c:pt idx="7">
                  <c:v>84000</c:v>
                </c:pt>
                <c:pt idx="8">
                  <c:v>96000</c:v>
                </c:pt>
                <c:pt idx="9">
                  <c:v>108000</c:v>
                </c:pt>
                <c:pt idx="10">
                  <c:v>120000</c:v>
                </c:pt>
              </c:numCache>
            </c:numRef>
          </c:yVal>
        </c:ser>
        <c:ser>
          <c:idx val="2"/>
          <c:order val="2"/>
          <c:spPr>
            <a:ln w="25400" cap="rnd">
              <a:solidFill>
                <a:schemeClr val="tx1">
                  <a:lumMod val="50000"/>
                  <a:lumOff val="50000"/>
                </a:schemeClr>
              </a:solidFill>
              <a:prstDash val="solid"/>
              <a:round/>
            </a:ln>
            <a:effectLst/>
          </c:spPr>
          <c:marker>
            <c:symbol val="circle"/>
            <c:size val="5"/>
            <c:spPr>
              <a:solidFill>
                <a:schemeClr val="accent3"/>
              </a:solidFill>
              <a:ln w="9525">
                <a:solidFill>
                  <a:schemeClr val="accent3"/>
                </a:solidFill>
              </a:ln>
              <a:effectLst/>
            </c:spPr>
          </c:marker>
          <c:xVal>
            <c:numRef>
              <c:f>'Σχέσεις Κόστους - Εσόδων'!$C$3:$C$13</c:f>
              <c:numCache>
                <c:formatCode>General</c:formatCode>
                <c:ptCount val="11"/>
                <c:pt idx="0">
                  <c:v>0</c:v>
                </c:pt>
                <c:pt idx="1">
                  <c:v>2</c:v>
                </c:pt>
                <c:pt idx="2">
                  <c:v>4</c:v>
                </c:pt>
                <c:pt idx="3">
                  <c:v>6</c:v>
                </c:pt>
                <c:pt idx="4">
                  <c:v>8</c:v>
                </c:pt>
                <c:pt idx="5">
                  <c:v>10</c:v>
                </c:pt>
                <c:pt idx="6">
                  <c:v>12</c:v>
                </c:pt>
                <c:pt idx="7">
                  <c:v>14</c:v>
                </c:pt>
                <c:pt idx="8">
                  <c:v>16</c:v>
                </c:pt>
                <c:pt idx="9">
                  <c:v>18</c:v>
                </c:pt>
                <c:pt idx="10">
                  <c:v>20</c:v>
                </c:pt>
              </c:numCache>
            </c:numRef>
          </c:xVal>
          <c:yVal>
            <c:numRef>
              <c:f>'Σχέσεις Κόστους - Εσόδων'!$F$3:$F$13</c:f>
              <c:numCache>
                <c:formatCode>General</c:formatCode>
                <c:ptCount val="11"/>
                <c:pt idx="0">
                  <c:v>40000</c:v>
                </c:pt>
                <c:pt idx="1">
                  <c:v>52000</c:v>
                </c:pt>
                <c:pt idx="2">
                  <c:v>64000</c:v>
                </c:pt>
                <c:pt idx="3">
                  <c:v>76000</c:v>
                </c:pt>
                <c:pt idx="4">
                  <c:v>88000</c:v>
                </c:pt>
                <c:pt idx="5">
                  <c:v>100000</c:v>
                </c:pt>
                <c:pt idx="6">
                  <c:v>112000</c:v>
                </c:pt>
                <c:pt idx="7">
                  <c:v>124000</c:v>
                </c:pt>
                <c:pt idx="8">
                  <c:v>136000</c:v>
                </c:pt>
                <c:pt idx="9">
                  <c:v>148000</c:v>
                </c:pt>
                <c:pt idx="10">
                  <c:v>160000</c:v>
                </c:pt>
              </c:numCache>
            </c:numRef>
          </c:yVal>
        </c:ser>
        <c:dLbls/>
        <c:axId val="151153664"/>
        <c:axId val="151654784"/>
      </c:scatterChart>
      <c:valAx>
        <c:axId val="151153664"/>
        <c:scaling>
          <c:orientation val="minMax"/>
          <c:max val="20"/>
        </c:scaling>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l-GR" sz="1600"/>
                  <a:t>Τόνοι Καφέ</a:t>
                </a:r>
              </a:p>
            </c:rich>
          </c:tx>
          <c:layout/>
          <c:spPr>
            <a:noFill/>
            <a:ln>
              <a:noFill/>
            </a:ln>
            <a:effectLst/>
          </c:spPr>
        </c:title>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51654784"/>
        <c:crosses val="autoZero"/>
        <c:crossBetween val="midCat"/>
        <c:majorUnit val="2"/>
      </c:valAx>
      <c:valAx>
        <c:axId val="151654784"/>
        <c:scaling>
          <c:orientation val="minMax"/>
          <c:max val="200000"/>
          <c:min val="0"/>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b="0" i="0" u="none" strike="noStrike" baseline="0"/>
                  <a:t>€</a:t>
                </a:r>
                <a:endParaRPr lang="en-US" sz="1600"/>
              </a:p>
            </c:rich>
          </c:tx>
          <c:layout>
            <c:manualLayout>
              <c:xMode val="edge"/>
              <c:yMode val="edge"/>
              <c:x val="0"/>
              <c:y val="0.37201340792087723"/>
            </c:manualLayout>
          </c:layout>
          <c:spPr>
            <a:noFill/>
            <a:ln>
              <a:noFill/>
            </a:ln>
            <a:effectLst/>
          </c:spPr>
        </c:title>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51153664"/>
        <c:crosses val="autoZero"/>
        <c:crossBetween val="midCat"/>
        <c:majorUnit val="20000"/>
      </c:valAx>
      <c:spPr>
        <a:noFill/>
        <a:ln>
          <a:noFill/>
        </a:ln>
        <a:effectLst/>
      </c:spPr>
    </c:plotArea>
    <c:plotVisOnly val="1"/>
    <c:dispBlanksAs val="gap"/>
  </c:chart>
  <c:spPr>
    <a:noFill/>
    <a:ln>
      <a:noFill/>
    </a:ln>
    <a:effectLst/>
  </c:spPr>
  <c:txPr>
    <a:bodyPr/>
    <a:lstStyle/>
    <a:p>
      <a:pPr>
        <a:defRPr/>
      </a:pPr>
      <a:endParaRPr lang="en-US"/>
    </a:p>
  </c:txPr>
  <c:externalData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61555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492443"/>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3/20/2017</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1847514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1">
                <a:solidFill>
                  <a:srgbClr val="22659C"/>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sz="3200" b="0" i="0">
                <a:solidFill>
                  <a:srgbClr val="424262"/>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3/20/2017</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682202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1">
                <a:solidFill>
                  <a:srgbClr val="22659C"/>
                </a:solidFill>
                <a:latin typeface="Times New Roman"/>
                <a:cs typeface="Times New Roman"/>
              </a:defRPr>
            </a:lvl1pPr>
          </a:lstStyle>
          <a:p>
            <a:endParaRPr/>
          </a:p>
        </p:txBody>
      </p:sp>
      <p:sp>
        <p:nvSpPr>
          <p:cNvPr id="3" name="Holder 3"/>
          <p:cNvSpPr>
            <a:spLocks noGrp="1"/>
          </p:cNvSpPr>
          <p:nvPr>
            <p:ph sz="half" idx="2"/>
          </p:nvPr>
        </p:nvSpPr>
        <p:spPr>
          <a:xfrm>
            <a:off x="609600" y="1577340"/>
            <a:ext cx="5303520" cy="492443"/>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92443"/>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3/20/2017</a:t>
            </a:fld>
            <a:endParaRPr lang="en-US">
              <a:solidFill>
                <a:prstClr val="black">
                  <a:tint val="75000"/>
                </a:prstClr>
              </a:solidFill>
            </a:endParaRPr>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1609764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1">
                <a:solidFill>
                  <a:srgbClr val="22659C"/>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3/20/2017</a:t>
            </a:fld>
            <a:endParaRPr lang="en-US">
              <a:solidFill>
                <a:prstClr val="black">
                  <a:tint val="75000"/>
                </a:prstClr>
              </a:solidFill>
            </a:endParaRPr>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2941590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3/20/2017</a:t>
            </a:fld>
            <a:endParaRPr lang="en-US">
              <a:solidFill>
                <a:prstClr val="black">
                  <a:tint val="75000"/>
                </a:prstClr>
              </a:solidFill>
            </a:endParaRP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17852200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405313" y="74548"/>
            <a:ext cx="1117600" cy="168910"/>
          </a:xfrm>
          <a:custGeom>
            <a:avLst/>
            <a:gdLst/>
            <a:ahLst/>
            <a:cxnLst/>
            <a:rect l="l" t="t" r="r" b="b"/>
            <a:pathLst>
              <a:path w="838200" h="168910">
                <a:moveTo>
                  <a:pt x="0" y="0"/>
                </a:moveTo>
                <a:lnTo>
                  <a:pt x="0" y="168401"/>
                </a:lnTo>
                <a:lnTo>
                  <a:pt x="838200" y="168401"/>
                </a:lnTo>
                <a:lnTo>
                  <a:pt x="838200" y="0"/>
                </a:lnTo>
                <a:lnTo>
                  <a:pt x="0" y="0"/>
                </a:lnTo>
                <a:close/>
              </a:path>
            </a:pathLst>
          </a:custGeom>
          <a:solidFill>
            <a:srgbClr val="494983"/>
          </a:solidFill>
        </p:spPr>
        <p:txBody>
          <a:bodyPr wrap="square" lIns="0" tIns="0" rIns="0" bIns="0" rtlCol="0"/>
          <a:lstStyle/>
          <a:p>
            <a:endParaRPr sz="1800">
              <a:solidFill>
                <a:prstClr val="black"/>
              </a:solidFill>
            </a:endParaRPr>
          </a:p>
        </p:txBody>
      </p:sp>
      <p:sp>
        <p:nvSpPr>
          <p:cNvPr id="17" name="bk object 17"/>
          <p:cNvSpPr/>
          <p:nvPr/>
        </p:nvSpPr>
        <p:spPr>
          <a:xfrm>
            <a:off x="1405313" y="242950"/>
            <a:ext cx="1117600" cy="168910"/>
          </a:xfrm>
          <a:custGeom>
            <a:avLst/>
            <a:gdLst/>
            <a:ahLst/>
            <a:cxnLst/>
            <a:rect l="l" t="t" r="r" b="b"/>
            <a:pathLst>
              <a:path w="838200" h="168909">
                <a:moveTo>
                  <a:pt x="0" y="0"/>
                </a:moveTo>
                <a:lnTo>
                  <a:pt x="0" y="168401"/>
                </a:lnTo>
                <a:lnTo>
                  <a:pt x="838200" y="168401"/>
                </a:lnTo>
                <a:lnTo>
                  <a:pt x="838200" y="0"/>
                </a:lnTo>
                <a:lnTo>
                  <a:pt x="0" y="0"/>
                </a:lnTo>
                <a:close/>
              </a:path>
            </a:pathLst>
          </a:custGeom>
          <a:solidFill>
            <a:srgbClr val="6EADC4"/>
          </a:solidFill>
        </p:spPr>
        <p:txBody>
          <a:bodyPr wrap="square" lIns="0" tIns="0" rIns="0" bIns="0" rtlCol="0"/>
          <a:lstStyle/>
          <a:p>
            <a:endParaRPr sz="1800">
              <a:solidFill>
                <a:prstClr val="black"/>
              </a:solidFill>
            </a:endParaRPr>
          </a:p>
        </p:txBody>
      </p:sp>
      <p:sp>
        <p:nvSpPr>
          <p:cNvPr id="18" name="bk object 18"/>
          <p:cNvSpPr/>
          <p:nvPr/>
        </p:nvSpPr>
        <p:spPr>
          <a:xfrm>
            <a:off x="287713" y="242950"/>
            <a:ext cx="1117600" cy="168910"/>
          </a:xfrm>
          <a:custGeom>
            <a:avLst/>
            <a:gdLst/>
            <a:ahLst/>
            <a:cxnLst/>
            <a:rect l="l" t="t" r="r" b="b"/>
            <a:pathLst>
              <a:path w="838200" h="168909">
                <a:moveTo>
                  <a:pt x="0" y="0"/>
                </a:moveTo>
                <a:lnTo>
                  <a:pt x="0" y="168401"/>
                </a:lnTo>
                <a:lnTo>
                  <a:pt x="838199" y="168401"/>
                </a:lnTo>
                <a:lnTo>
                  <a:pt x="838199" y="0"/>
                </a:lnTo>
                <a:lnTo>
                  <a:pt x="0" y="0"/>
                </a:lnTo>
                <a:close/>
              </a:path>
            </a:pathLst>
          </a:custGeom>
          <a:solidFill>
            <a:srgbClr val="3E688E"/>
          </a:solidFill>
        </p:spPr>
        <p:txBody>
          <a:bodyPr wrap="square" lIns="0" tIns="0" rIns="0" bIns="0" rtlCol="0"/>
          <a:lstStyle/>
          <a:p>
            <a:endParaRPr sz="1800">
              <a:solidFill>
                <a:prstClr val="black"/>
              </a:solidFill>
            </a:endParaRPr>
          </a:p>
        </p:txBody>
      </p:sp>
      <p:sp>
        <p:nvSpPr>
          <p:cNvPr id="19" name="bk object 19"/>
          <p:cNvSpPr/>
          <p:nvPr/>
        </p:nvSpPr>
        <p:spPr>
          <a:xfrm>
            <a:off x="287713" y="74548"/>
            <a:ext cx="1117600" cy="168910"/>
          </a:xfrm>
          <a:custGeom>
            <a:avLst/>
            <a:gdLst/>
            <a:ahLst/>
            <a:cxnLst/>
            <a:rect l="l" t="t" r="r" b="b"/>
            <a:pathLst>
              <a:path w="838200" h="168910">
                <a:moveTo>
                  <a:pt x="0" y="0"/>
                </a:moveTo>
                <a:lnTo>
                  <a:pt x="0" y="168401"/>
                </a:lnTo>
                <a:lnTo>
                  <a:pt x="838199" y="168401"/>
                </a:lnTo>
                <a:lnTo>
                  <a:pt x="838199" y="0"/>
                </a:lnTo>
                <a:lnTo>
                  <a:pt x="0" y="0"/>
                </a:lnTo>
                <a:close/>
              </a:path>
            </a:pathLst>
          </a:custGeom>
          <a:solidFill>
            <a:srgbClr val="B1C7E7"/>
          </a:solidFill>
        </p:spPr>
        <p:txBody>
          <a:bodyPr wrap="square" lIns="0" tIns="0" rIns="0" bIns="0" rtlCol="0"/>
          <a:lstStyle/>
          <a:p>
            <a:endParaRPr sz="1800">
              <a:solidFill>
                <a:prstClr val="black"/>
              </a:solidFill>
            </a:endParaRPr>
          </a:p>
        </p:txBody>
      </p:sp>
      <p:sp>
        <p:nvSpPr>
          <p:cNvPr id="20" name="bk object 20"/>
          <p:cNvSpPr/>
          <p:nvPr/>
        </p:nvSpPr>
        <p:spPr>
          <a:xfrm>
            <a:off x="400490" y="158368"/>
            <a:ext cx="2010833" cy="168910"/>
          </a:xfrm>
          <a:custGeom>
            <a:avLst/>
            <a:gdLst/>
            <a:ahLst/>
            <a:cxnLst/>
            <a:rect l="l" t="t" r="r" b="b"/>
            <a:pathLst>
              <a:path w="1508125" h="168910">
                <a:moveTo>
                  <a:pt x="0" y="0"/>
                </a:moveTo>
                <a:lnTo>
                  <a:pt x="0" y="168402"/>
                </a:lnTo>
                <a:lnTo>
                  <a:pt x="1507998" y="168402"/>
                </a:lnTo>
                <a:lnTo>
                  <a:pt x="1507998" y="0"/>
                </a:lnTo>
                <a:lnTo>
                  <a:pt x="0" y="0"/>
                </a:lnTo>
                <a:close/>
              </a:path>
            </a:pathLst>
          </a:custGeom>
          <a:solidFill>
            <a:srgbClr val="FFFFFF"/>
          </a:solidFill>
        </p:spPr>
        <p:txBody>
          <a:bodyPr wrap="square" lIns="0" tIns="0" rIns="0" bIns="0" rtlCol="0"/>
          <a:lstStyle/>
          <a:p>
            <a:endParaRPr sz="1800">
              <a:solidFill>
                <a:prstClr val="black"/>
              </a:solidFill>
            </a:endParaRPr>
          </a:p>
        </p:txBody>
      </p:sp>
      <p:sp>
        <p:nvSpPr>
          <p:cNvPr id="21" name="bk object 21"/>
          <p:cNvSpPr/>
          <p:nvPr/>
        </p:nvSpPr>
        <p:spPr>
          <a:xfrm>
            <a:off x="3742113" y="74548"/>
            <a:ext cx="1117600" cy="168910"/>
          </a:xfrm>
          <a:custGeom>
            <a:avLst/>
            <a:gdLst/>
            <a:ahLst/>
            <a:cxnLst/>
            <a:rect l="l" t="t" r="r" b="b"/>
            <a:pathLst>
              <a:path w="838200" h="168910">
                <a:moveTo>
                  <a:pt x="0" y="0"/>
                </a:moveTo>
                <a:lnTo>
                  <a:pt x="0" y="168401"/>
                </a:lnTo>
                <a:lnTo>
                  <a:pt x="838200" y="168401"/>
                </a:lnTo>
                <a:lnTo>
                  <a:pt x="838200" y="0"/>
                </a:lnTo>
                <a:lnTo>
                  <a:pt x="0" y="0"/>
                </a:lnTo>
                <a:close/>
              </a:path>
            </a:pathLst>
          </a:custGeom>
          <a:solidFill>
            <a:srgbClr val="494983"/>
          </a:solidFill>
        </p:spPr>
        <p:txBody>
          <a:bodyPr wrap="square" lIns="0" tIns="0" rIns="0" bIns="0" rtlCol="0"/>
          <a:lstStyle/>
          <a:p>
            <a:endParaRPr sz="1800">
              <a:solidFill>
                <a:prstClr val="black"/>
              </a:solidFill>
            </a:endParaRPr>
          </a:p>
        </p:txBody>
      </p:sp>
      <p:sp>
        <p:nvSpPr>
          <p:cNvPr id="22" name="bk object 22"/>
          <p:cNvSpPr/>
          <p:nvPr/>
        </p:nvSpPr>
        <p:spPr>
          <a:xfrm>
            <a:off x="3742113" y="242950"/>
            <a:ext cx="1117600" cy="168910"/>
          </a:xfrm>
          <a:custGeom>
            <a:avLst/>
            <a:gdLst/>
            <a:ahLst/>
            <a:cxnLst/>
            <a:rect l="l" t="t" r="r" b="b"/>
            <a:pathLst>
              <a:path w="838200" h="168909">
                <a:moveTo>
                  <a:pt x="0" y="0"/>
                </a:moveTo>
                <a:lnTo>
                  <a:pt x="0" y="168401"/>
                </a:lnTo>
                <a:lnTo>
                  <a:pt x="838200" y="168401"/>
                </a:lnTo>
                <a:lnTo>
                  <a:pt x="838200" y="0"/>
                </a:lnTo>
                <a:lnTo>
                  <a:pt x="0" y="0"/>
                </a:lnTo>
                <a:close/>
              </a:path>
            </a:pathLst>
          </a:custGeom>
          <a:solidFill>
            <a:srgbClr val="6EADC4"/>
          </a:solidFill>
        </p:spPr>
        <p:txBody>
          <a:bodyPr wrap="square" lIns="0" tIns="0" rIns="0" bIns="0" rtlCol="0"/>
          <a:lstStyle/>
          <a:p>
            <a:endParaRPr sz="1800">
              <a:solidFill>
                <a:prstClr val="black"/>
              </a:solidFill>
            </a:endParaRPr>
          </a:p>
        </p:txBody>
      </p:sp>
      <p:sp>
        <p:nvSpPr>
          <p:cNvPr id="23" name="bk object 23"/>
          <p:cNvSpPr/>
          <p:nvPr/>
        </p:nvSpPr>
        <p:spPr>
          <a:xfrm>
            <a:off x="2624513" y="242950"/>
            <a:ext cx="1117600" cy="168910"/>
          </a:xfrm>
          <a:custGeom>
            <a:avLst/>
            <a:gdLst/>
            <a:ahLst/>
            <a:cxnLst/>
            <a:rect l="l" t="t" r="r" b="b"/>
            <a:pathLst>
              <a:path w="838200" h="168909">
                <a:moveTo>
                  <a:pt x="0" y="0"/>
                </a:moveTo>
                <a:lnTo>
                  <a:pt x="0" y="168401"/>
                </a:lnTo>
                <a:lnTo>
                  <a:pt x="838199" y="168401"/>
                </a:lnTo>
                <a:lnTo>
                  <a:pt x="838199" y="0"/>
                </a:lnTo>
                <a:lnTo>
                  <a:pt x="0" y="0"/>
                </a:lnTo>
                <a:close/>
              </a:path>
            </a:pathLst>
          </a:custGeom>
          <a:solidFill>
            <a:srgbClr val="3E688E"/>
          </a:solidFill>
        </p:spPr>
        <p:txBody>
          <a:bodyPr wrap="square" lIns="0" tIns="0" rIns="0" bIns="0" rtlCol="0"/>
          <a:lstStyle/>
          <a:p>
            <a:endParaRPr sz="1800">
              <a:solidFill>
                <a:prstClr val="black"/>
              </a:solidFill>
            </a:endParaRPr>
          </a:p>
        </p:txBody>
      </p:sp>
      <p:sp>
        <p:nvSpPr>
          <p:cNvPr id="24" name="bk object 24"/>
          <p:cNvSpPr/>
          <p:nvPr/>
        </p:nvSpPr>
        <p:spPr>
          <a:xfrm>
            <a:off x="2624513" y="74548"/>
            <a:ext cx="1117600" cy="168910"/>
          </a:xfrm>
          <a:custGeom>
            <a:avLst/>
            <a:gdLst/>
            <a:ahLst/>
            <a:cxnLst/>
            <a:rect l="l" t="t" r="r" b="b"/>
            <a:pathLst>
              <a:path w="838200" h="168910">
                <a:moveTo>
                  <a:pt x="0" y="0"/>
                </a:moveTo>
                <a:lnTo>
                  <a:pt x="0" y="168401"/>
                </a:lnTo>
                <a:lnTo>
                  <a:pt x="838199" y="168401"/>
                </a:lnTo>
                <a:lnTo>
                  <a:pt x="838199" y="0"/>
                </a:lnTo>
                <a:lnTo>
                  <a:pt x="0" y="0"/>
                </a:lnTo>
                <a:close/>
              </a:path>
            </a:pathLst>
          </a:custGeom>
          <a:solidFill>
            <a:srgbClr val="B1C7E7"/>
          </a:solidFill>
        </p:spPr>
        <p:txBody>
          <a:bodyPr wrap="square" lIns="0" tIns="0" rIns="0" bIns="0" rtlCol="0"/>
          <a:lstStyle/>
          <a:p>
            <a:endParaRPr sz="1800">
              <a:solidFill>
                <a:prstClr val="black"/>
              </a:solidFill>
            </a:endParaRPr>
          </a:p>
        </p:txBody>
      </p:sp>
      <p:sp>
        <p:nvSpPr>
          <p:cNvPr id="25" name="bk object 25"/>
          <p:cNvSpPr/>
          <p:nvPr/>
        </p:nvSpPr>
        <p:spPr>
          <a:xfrm>
            <a:off x="2737290" y="158368"/>
            <a:ext cx="2010833" cy="168910"/>
          </a:xfrm>
          <a:custGeom>
            <a:avLst/>
            <a:gdLst/>
            <a:ahLst/>
            <a:cxnLst/>
            <a:rect l="l" t="t" r="r" b="b"/>
            <a:pathLst>
              <a:path w="1508125" h="168910">
                <a:moveTo>
                  <a:pt x="0" y="0"/>
                </a:moveTo>
                <a:lnTo>
                  <a:pt x="0" y="168402"/>
                </a:lnTo>
                <a:lnTo>
                  <a:pt x="1507998" y="168402"/>
                </a:lnTo>
                <a:lnTo>
                  <a:pt x="1507998" y="0"/>
                </a:lnTo>
                <a:lnTo>
                  <a:pt x="0" y="0"/>
                </a:lnTo>
                <a:close/>
              </a:path>
            </a:pathLst>
          </a:custGeom>
          <a:solidFill>
            <a:srgbClr val="FFFFFF"/>
          </a:solidFill>
        </p:spPr>
        <p:txBody>
          <a:bodyPr wrap="square" lIns="0" tIns="0" rIns="0" bIns="0" rtlCol="0"/>
          <a:lstStyle/>
          <a:p>
            <a:endParaRPr sz="1800">
              <a:solidFill>
                <a:prstClr val="black"/>
              </a:solidFill>
            </a:endParaRPr>
          </a:p>
        </p:txBody>
      </p:sp>
      <p:sp>
        <p:nvSpPr>
          <p:cNvPr id="26" name="bk object 26"/>
          <p:cNvSpPr/>
          <p:nvPr/>
        </p:nvSpPr>
        <p:spPr>
          <a:xfrm>
            <a:off x="6078913" y="74548"/>
            <a:ext cx="1117600" cy="168910"/>
          </a:xfrm>
          <a:custGeom>
            <a:avLst/>
            <a:gdLst/>
            <a:ahLst/>
            <a:cxnLst/>
            <a:rect l="l" t="t" r="r" b="b"/>
            <a:pathLst>
              <a:path w="838200" h="168910">
                <a:moveTo>
                  <a:pt x="0" y="0"/>
                </a:moveTo>
                <a:lnTo>
                  <a:pt x="0" y="168401"/>
                </a:lnTo>
                <a:lnTo>
                  <a:pt x="838200" y="168401"/>
                </a:lnTo>
                <a:lnTo>
                  <a:pt x="838200" y="0"/>
                </a:lnTo>
                <a:lnTo>
                  <a:pt x="0" y="0"/>
                </a:lnTo>
                <a:close/>
              </a:path>
            </a:pathLst>
          </a:custGeom>
          <a:solidFill>
            <a:srgbClr val="494983"/>
          </a:solidFill>
        </p:spPr>
        <p:txBody>
          <a:bodyPr wrap="square" lIns="0" tIns="0" rIns="0" bIns="0" rtlCol="0"/>
          <a:lstStyle/>
          <a:p>
            <a:endParaRPr sz="1800">
              <a:solidFill>
                <a:prstClr val="black"/>
              </a:solidFill>
            </a:endParaRPr>
          </a:p>
        </p:txBody>
      </p:sp>
      <p:sp>
        <p:nvSpPr>
          <p:cNvPr id="27" name="bk object 27"/>
          <p:cNvSpPr/>
          <p:nvPr/>
        </p:nvSpPr>
        <p:spPr>
          <a:xfrm>
            <a:off x="6078913" y="242950"/>
            <a:ext cx="1117600" cy="168910"/>
          </a:xfrm>
          <a:custGeom>
            <a:avLst/>
            <a:gdLst/>
            <a:ahLst/>
            <a:cxnLst/>
            <a:rect l="l" t="t" r="r" b="b"/>
            <a:pathLst>
              <a:path w="838200" h="168909">
                <a:moveTo>
                  <a:pt x="0" y="0"/>
                </a:moveTo>
                <a:lnTo>
                  <a:pt x="0" y="168401"/>
                </a:lnTo>
                <a:lnTo>
                  <a:pt x="838200" y="168401"/>
                </a:lnTo>
                <a:lnTo>
                  <a:pt x="838200" y="0"/>
                </a:lnTo>
                <a:lnTo>
                  <a:pt x="0" y="0"/>
                </a:lnTo>
                <a:close/>
              </a:path>
            </a:pathLst>
          </a:custGeom>
          <a:solidFill>
            <a:srgbClr val="6EADC4"/>
          </a:solidFill>
        </p:spPr>
        <p:txBody>
          <a:bodyPr wrap="square" lIns="0" tIns="0" rIns="0" bIns="0" rtlCol="0"/>
          <a:lstStyle/>
          <a:p>
            <a:endParaRPr sz="1800">
              <a:solidFill>
                <a:prstClr val="black"/>
              </a:solidFill>
            </a:endParaRPr>
          </a:p>
        </p:txBody>
      </p:sp>
      <p:sp>
        <p:nvSpPr>
          <p:cNvPr id="28" name="bk object 28"/>
          <p:cNvSpPr/>
          <p:nvPr/>
        </p:nvSpPr>
        <p:spPr>
          <a:xfrm>
            <a:off x="4961313" y="242950"/>
            <a:ext cx="1117600" cy="168910"/>
          </a:xfrm>
          <a:custGeom>
            <a:avLst/>
            <a:gdLst/>
            <a:ahLst/>
            <a:cxnLst/>
            <a:rect l="l" t="t" r="r" b="b"/>
            <a:pathLst>
              <a:path w="838200" h="168909">
                <a:moveTo>
                  <a:pt x="0" y="0"/>
                </a:moveTo>
                <a:lnTo>
                  <a:pt x="0" y="168401"/>
                </a:lnTo>
                <a:lnTo>
                  <a:pt x="838200" y="168401"/>
                </a:lnTo>
                <a:lnTo>
                  <a:pt x="838200" y="0"/>
                </a:lnTo>
                <a:lnTo>
                  <a:pt x="0" y="0"/>
                </a:lnTo>
                <a:close/>
              </a:path>
            </a:pathLst>
          </a:custGeom>
          <a:solidFill>
            <a:srgbClr val="3E688E"/>
          </a:solidFill>
        </p:spPr>
        <p:txBody>
          <a:bodyPr wrap="square" lIns="0" tIns="0" rIns="0" bIns="0" rtlCol="0"/>
          <a:lstStyle/>
          <a:p>
            <a:endParaRPr sz="1800">
              <a:solidFill>
                <a:prstClr val="black"/>
              </a:solidFill>
            </a:endParaRPr>
          </a:p>
        </p:txBody>
      </p:sp>
      <p:sp>
        <p:nvSpPr>
          <p:cNvPr id="29" name="bk object 29"/>
          <p:cNvSpPr/>
          <p:nvPr/>
        </p:nvSpPr>
        <p:spPr>
          <a:xfrm>
            <a:off x="4961313" y="74548"/>
            <a:ext cx="1117600" cy="168910"/>
          </a:xfrm>
          <a:custGeom>
            <a:avLst/>
            <a:gdLst/>
            <a:ahLst/>
            <a:cxnLst/>
            <a:rect l="l" t="t" r="r" b="b"/>
            <a:pathLst>
              <a:path w="838200" h="168910">
                <a:moveTo>
                  <a:pt x="0" y="0"/>
                </a:moveTo>
                <a:lnTo>
                  <a:pt x="0" y="168401"/>
                </a:lnTo>
                <a:lnTo>
                  <a:pt x="838200" y="168401"/>
                </a:lnTo>
                <a:lnTo>
                  <a:pt x="838200" y="0"/>
                </a:lnTo>
                <a:lnTo>
                  <a:pt x="0" y="0"/>
                </a:lnTo>
                <a:close/>
              </a:path>
            </a:pathLst>
          </a:custGeom>
          <a:solidFill>
            <a:srgbClr val="B1C7E7"/>
          </a:solidFill>
        </p:spPr>
        <p:txBody>
          <a:bodyPr wrap="square" lIns="0" tIns="0" rIns="0" bIns="0" rtlCol="0"/>
          <a:lstStyle/>
          <a:p>
            <a:endParaRPr sz="1800">
              <a:solidFill>
                <a:prstClr val="black"/>
              </a:solidFill>
            </a:endParaRPr>
          </a:p>
        </p:txBody>
      </p:sp>
      <p:sp>
        <p:nvSpPr>
          <p:cNvPr id="30" name="bk object 30"/>
          <p:cNvSpPr/>
          <p:nvPr/>
        </p:nvSpPr>
        <p:spPr>
          <a:xfrm>
            <a:off x="5074090" y="158368"/>
            <a:ext cx="2010833" cy="168910"/>
          </a:xfrm>
          <a:custGeom>
            <a:avLst/>
            <a:gdLst/>
            <a:ahLst/>
            <a:cxnLst/>
            <a:rect l="l" t="t" r="r" b="b"/>
            <a:pathLst>
              <a:path w="1508125" h="168910">
                <a:moveTo>
                  <a:pt x="0" y="0"/>
                </a:moveTo>
                <a:lnTo>
                  <a:pt x="0" y="168402"/>
                </a:lnTo>
                <a:lnTo>
                  <a:pt x="1507998" y="168402"/>
                </a:lnTo>
                <a:lnTo>
                  <a:pt x="1507998" y="0"/>
                </a:lnTo>
                <a:lnTo>
                  <a:pt x="0" y="0"/>
                </a:lnTo>
                <a:close/>
              </a:path>
            </a:pathLst>
          </a:custGeom>
          <a:solidFill>
            <a:srgbClr val="FFFFFF"/>
          </a:solidFill>
        </p:spPr>
        <p:txBody>
          <a:bodyPr wrap="square" lIns="0" tIns="0" rIns="0" bIns="0" rtlCol="0"/>
          <a:lstStyle/>
          <a:p>
            <a:endParaRPr sz="1800">
              <a:solidFill>
                <a:prstClr val="black"/>
              </a:solidFill>
            </a:endParaRPr>
          </a:p>
        </p:txBody>
      </p:sp>
      <p:sp>
        <p:nvSpPr>
          <p:cNvPr id="31" name="bk object 31"/>
          <p:cNvSpPr/>
          <p:nvPr/>
        </p:nvSpPr>
        <p:spPr>
          <a:xfrm>
            <a:off x="8415696" y="74548"/>
            <a:ext cx="1117600" cy="168910"/>
          </a:xfrm>
          <a:custGeom>
            <a:avLst/>
            <a:gdLst/>
            <a:ahLst/>
            <a:cxnLst/>
            <a:rect l="l" t="t" r="r" b="b"/>
            <a:pathLst>
              <a:path w="838200" h="168910">
                <a:moveTo>
                  <a:pt x="0" y="0"/>
                </a:moveTo>
                <a:lnTo>
                  <a:pt x="0" y="168401"/>
                </a:lnTo>
                <a:lnTo>
                  <a:pt x="838200" y="168401"/>
                </a:lnTo>
                <a:lnTo>
                  <a:pt x="838200" y="0"/>
                </a:lnTo>
                <a:lnTo>
                  <a:pt x="0" y="0"/>
                </a:lnTo>
                <a:close/>
              </a:path>
            </a:pathLst>
          </a:custGeom>
          <a:solidFill>
            <a:srgbClr val="494983"/>
          </a:solidFill>
        </p:spPr>
        <p:txBody>
          <a:bodyPr wrap="square" lIns="0" tIns="0" rIns="0" bIns="0" rtlCol="0"/>
          <a:lstStyle/>
          <a:p>
            <a:endParaRPr sz="1800">
              <a:solidFill>
                <a:prstClr val="black"/>
              </a:solidFill>
            </a:endParaRPr>
          </a:p>
        </p:txBody>
      </p:sp>
      <p:sp>
        <p:nvSpPr>
          <p:cNvPr id="32" name="bk object 32"/>
          <p:cNvSpPr/>
          <p:nvPr/>
        </p:nvSpPr>
        <p:spPr>
          <a:xfrm>
            <a:off x="8415696" y="242950"/>
            <a:ext cx="1117600" cy="168910"/>
          </a:xfrm>
          <a:custGeom>
            <a:avLst/>
            <a:gdLst/>
            <a:ahLst/>
            <a:cxnLst/>
            <a:rect l="l" t="t" r="r" b="b"/>
            <a:pathLst>
              <a:path w="838200" h="168909">
                <a:moveTo>
                  <a:pt x="0" y="0"/>
                </a:moveTo>
                <a:lnTo>
                  <a:pt x="0" y="168401"/>
                </a:lnTo>
                <a:lnTo>
                  <a:pt x="838200" y="168401"/>
                </a:lnTo>
                <a:lnTo>
                  <a:pt x="838200" y="0"/>
                </a:lnTo>
                <a:lnTo>
                  <a:pt x="0" y="0"/>
                </a:lnTo>
                <a:close/>
              </a:path>
            </a:pathLst>
          </a:custGeom>
          <a:solidFill>
            <a:srgbClr val="6EADC4"/>
          </a:solidFill>
        </p:spPr>
        <p:txBody>
          <a:bodyPr wrap="square" lIns="0" tIns="0" rIns="0" bIns="0" rtlCol="0"/>
          <a:lstStyle/>
          <a:p>
            <a:endParaRPr sz="1800">
              <a:solidFill>
                <a:prstClr val="black"/>
              </a:solidFill>
            </a:endParaRPr>
          </a:p>
        </p:txBody>
      </p:sp>
      <p:sp>
        <p:nvSpPr>
          <p:cNvPr id="33" name="bk object 33"/>
          <p:cNvSpPr/>
          <p:nvPr/>
        </p:nvSpPr>
        <p:spPr>
          <a:xfrm>
            <a:off x="7298113" y="242950"/>
            <a:ext cx="1117600" cy="168910"/>
          </a:xfrm>
          <a:custGeom>
            <a:avLst/>
            <a:gdLst/>
            <a:ahLst/>
            <a:cxnLst/>
            <a:rect l="l" t="t" r="r" b="b"/>
            <a:pathLst>
              <a:path w="838200" h="168909">
                <a:moveTo>
                  <a:pt x="0" y="0"/>
                </a:moveTo>
                <a:lnTo>
                  <a:pt x="0" y="168401"/>
                </a:lnTo>
                <a:lnTo>
                  <a:pt x="838200" y="168401"/>
                </a:lnTo>
                <a:lnTo>
                  <a:pt x="838200" y="0"/>
                </a:lnTo>
                <a:lnTo>
                  <a:pt x="0" y="0"/>
                </a:lnTo>
                <a:close/>
              </a:path>
            </a:pathLst>
          </a:custGeom>
          <a:solidFill>
            <a:srgbClr val="3E688E"/>
          </a:solidFill>
        </p:spPr>
        <p:txBody>
          <a:bodyPr wrap="square" lIns="0" tIns="0" rIns="0" bIns="0" rtlCol="0"/>
          <a:lstStyle/>
          <a:p>
            <a:endParaRPr sz="1800">
              <a:solidFill>
                <a:prstClr val="black"/>
              </a:solidFill>
            </a:endParaRPr>
          </a:p>
        </p:txBody>
      </p:sp>
      <p:sp>
        <p:nvSpPr>
          <p:cNvPr id="34" name="bk object 34"/>
          <p:cNvSpPr/>
          <p:nvPr/>
        </p:nvSpPr>
        <p:spPr>
          <a:xfrm>
            <a:off x="7298113" y="74548"/>
            <a:ext cx="1117600" cy="168910"/>
          </a:xfrm>
          <a:custGeom>
            <a:avLst/>
            <a:gdLst/>
            <a:ahLst/>
            <a:cxnLst/>
            <a:rect l="l" t="t" r="r" b="b"/>
            <a:pathLst>
              <a:path w="838200" h="168910">
                <a:moveTo>
                  <a:pt x="0" y="0"/>
                </a:moveTo>
                <a:lnTo>
                  <a:pt x="0" y="168401"/>
                </a:lnTo>
                <a:lnTo>
                  <a:pt x="838200" y="168401"/>
                </a:lnTo>
                <a:lnTo>
                  <a:pt x="838200" y="0"/>
                </a:lnTo>
                <a:lnTo>
                  <a:pt x="0" y="0"/>
                </a:lnTo>
                <a:close/>
              </a:path>
            </a:pathLst>
          </a:custGeom>
          <a:solidFill>
            <a:srgbClr val="B1C7E7"/>
          </a:solidFill>
        </p:spPr>
        <p:txBody>
          <a:bodyPr wrap="square" lIns="0" tIns="0" rIns="0" bIns="0" rtlCol="0"/>
          <a:lstStyle/>
          <a:p>
            <a:endParaRPr sz="1800">
              <a:solidFill>
                <a:prstClr val="black"/>
              </a:solidFill>
            </a:endParaRPr>
          </a:p>
        </p:txBody>
      </p:sp>
      <p:sp>
        <p:nvSpPr>
          <p:cNvPr id="35" name="bk object 35"/>
          <p:cNvSpPr/>
          <p:nvPr/>
        </p:nvSpPr>
        <p:spPr>
          <a:xfrm>
            <a:off x="7410890" y="158368"/>
            <a:ext cx="2010833" cy="168910"/>
          </a:xfrm>
          <a:custGeom>
            <a:avLst/>
            <a:gdLst/>
            <a:ahLst/>
            <a:cxnLst/>
            <a:rect l="l" t="t" r="r" b="b"/>
            <a:pathLst>
              <a:path w="1508125" h="168910">
                <a:moveTo>
                  <a:pt x="0" y="0"/>
                </a:moveTo>
                <a:lnTo>
                  <a:pt x="0" y="168402"/>
                </a:lnTo>
                <a:lnTo>
                  <a:pt x="1507997" y="168402"/>
                </a:lnTo>
                <a:lnTo>
                  <a:pt x="1507997" y="0"/>
                </a:lnTo>
                <a:lnTo>
                  <a:pt x="0" y="0"/>
                </a:lnTo>
                <a:close/>
              </a:path>
            </a:pathLst>
          </a:custGeom>
          <a:solidFill>
            <a:srgbClr val="FFFFFF"/>
          </a:solidFill>
        </p:spPr>
        <p:txBody>
          <a:bodyPr wrap="square" lIns="0" tIns="0" rIns="0" bIns="0" rtlCol="0"/>
          <a:lstStyle/>
          <a:p>
            <a:endParaRPr sz="1800">
              <a:solidFill>
                <a:prstClr val="black"/>
              </a:solidFill>
            </a:endParaRPr>
          </a:p>
        </p:txBody>
      </p:sp>
      <p:sp>
        <p:nvSpPr>
          <p:cNvPr id="36" name="bk object 36"/>
          <p:cNvSpPr/>
          <p:nvPr/>
        </p:nvSpPr>
        <p:spPr>
          <a:xfrm>
            <a:off x="10752496" y="74548"/>
            <a:ext cx="1117600" cy="168910"/>
          </a:xfrm>
          <a:custGeom>
            <a:avLst/>
            <a:gdLst/>
            <a:ahLst/>
            <a:cxnLst/>
            <a:rect l="l" t="t" r="r" b="b"/>
            <a:pathLst>
              <a:path w="838200" h="168910">
                <a:moveTo>
                  <a:pt x="0" y="0"/>
                </a:moveTo>
                <a:lnTo>
                  <a:pt x="0" y="168402"/>
                </a:lnTo>
                <a:lnTo>
                  <a:pt x="838200" y="168402"/>
                </a:lnTo>
                <a:lnTo>
                  <a:pt x="838200" y="0"/>
                </a:lnTo>
                <a:lnTo>
                  <a:pt x="0" y="0"/>
                </a:lnTo>
                <a:close/>
              </a:path>
            </a:pathLst>
          </a:custGeom>
          <a:solidFill>
            <a:srgbClr val="494983"/>
          </a:solidFill>
        </p:spPr>
        <p:txBody>
          <a:bodyPr wrap="square" lIns="0" tIns="0" rIns="0" bIns="0" rtlCol="0"/>
          <a:lstStyle/>
          <a:p>
            <a:endParaRPr sz="1800">
              <a:solidFill>
                <a:prstClr val="black"/>
              </a:solidFill>
            </a:endParaRPr>
          </a:p>
        </p:txBody>
      </p:sp>
      <p:sp>
        <p:nvSpPr>
          <p:cNvPr id="37" name="bk object 37"/>
          <p:cNvSpPr/>
          <p:nvPr/>
        </p:nvSpPr>
        <p:spPr>
          <a:xfrm>
            <a:off x="10752496" y="242950"/>
            <a:ext cx="1117600" cy="168910"/>
          </a:xfrm>
          <a:custGeom>
            <a:avLst/>
            <a:gdLst/>
            <a:ahLst/>
            <a:cxnLst/>
            <a:rect l="l" t="t" r="r" b="b"/>
            <a:pathLst>
              <a:path w="838200" h="168909">
                <a:moveTo>
                  <a:pt x="0" y="0"/>
                </a:moveTo>
                <a:lnTo>
                  <a:pt x="0" y="168401"/>
                </a:lnTo>
                <a:lnTo>
                  <a:pt x="838200" y="168401"/>
                </a:lnTo>
                <a:lnTo>
                  <a:pt x="838200" y="0"/>
                </a:lnTo>
                <a:lnTo>
                  <a:pt x="0" y="0"/>
                </a:lnTo>
                <a:close/>
              </a:path>
            </a:pathLst>
          </a:custGeom>
          <a:solidFill>
            <a:srgbClr val="6EADC4"/>
          </a:solidFill>
        </p:spPr>
        <p:txBody>
          <a:bodyPr wrap="square" lIns="0" tIns="0" rIns="0" bIns="0" rtlCol="0"/>
          <a:lstStyle/>
          <a:p>
            <a:endParaRPr sz="1800">
              <a:solidFill>
                <a:prstClr val="black"/>
              </a:solidFill>
            </a:endParaRPr>
          </a:p>
        </p:txBody>
      </p:sp>
      <p:sp>
        <p:nvSpPr>
          <p:cNvPr id="38" name="bk object 38"/>
          <p:cNvSpPr/>
          <p:nvPr/>
        </p:nvSpPr>
        <p:spPr>
          <a:xfrm>
            <a:off x="9634896" y="242950"/>
            <a:ext cx="1117600" cy="168910"/>
          </a:xfrm>
          <a:custGeom>
            <a:avLst/>
            <a:gdLst/>
            <a:ahLst/>
            <a:cxnLst/>
            <a:rect l="l" t="t" r="r" b="b"/>
            <a:pathLst>
              <a:path w="838200" h="168909">
                <a:moveTo>
                  <a:pt x="0" y="0"/>
                </a:moveTo>
                <a:lnTo>
                  <a:pt x="0" y="168401"/>
                </a:lnTo>
                <a:lnTo>
                  <a:pt x="838200" y="168401"/>
                </a:lnTo>
                <a:lnTo>
                  <a:pt x="838200" y="0"/>
                </a:lnTo>
                <a:lnTo>
                  <a:pt x="0" y="0"/>
                </a:lnTo>
                <a:close/>
              </a:path>
            </a:pathLst>
          </a:custGeom>
          <a:solidFill>
            <a:srgbClr val="3E688E"/>
          </a:solidFill>
        </p:spPr>
        <p:txBody>
          <a:bodyPr wrap="square" lIns="0" tIns="0" rIns="0" bIns="0" rtlCol="0"/>
          <a:lstStyle/>
          <a:p>
            <a:endParaRPr sz="1800">
              <a:solidFill>
                <a:prstClr val="black"/>
              </a:solidFill>
            </a:endParaRPr>
          </a:p>
        </p:txBody>
      </p:sp>
      <p:sp>
        <p:nvSpPr>
          <p:cNvPr id="39" name="bk object 39"/>
          <p:cNvSpPr/>
          <p:nvPr/>
        </p:nvSpPr>
        <p:spPr>
          <a:xfrm>
            <a:off x="9634896" y="74548"/>
            <a:ext cx="1117600" cy="168910"/>
          </a:xfrm>
          <a:custGeom>
            <a:avLst/>
            <a:gdLst/>
            <a:ahLst/>
            <a:cxnLst/>
            <a:rect l="l" t="t" r="r" b="b"/>
            <a:pathLst>
              <a:path w="838200" h="168910">
                <a:moveTo>
                  <a:pt x="0" y="0"/>
                </a:moveTo>
                <a:lnTo>
                  <a:pt x="0" y="168402"/>
                </a:lnTo>
                <a:lnTo>
                  <a:pt x="838200" y="168402"/>
                </a:lnTo>
                <a:lnTo>
                  <a:pt x="838200" y="0"/>
                </a:lnTo>
                <a:lnTo>
                  <a:pt x="0" y="0"/>
                </a:lnTo>
                <a:close/>
              </a:path>
            </a:pathLst>
          </a:custGeom>
          <a:solidFill>
            <a:srgbClr val="B1C7E7"/>
          </a:solidFill>
        </p:spPr>
        <p:txBody>
          <a:bodyPr wrap="square" lIns="0" tIns="0" rIns="0" bIns="0" rtlCol="0"/>
          <a:lstStyle/>
          <a:p>
            <a:endParaRPr sz="1800">
              <a:solidFill>
                <a:prstClr val="black"/>
              </a:solidFill>
            </a:endParaRPr>
          </a:p>
        </p:txBody>
      </p:sp>
      <p:sp>
        <p:nvSpPr>
          <p:cNvPr id="40" name="bk object 40"/>
          <p:cNvSpPr/>
          <p:nvPr/>
        </p:nvSpPr>
        <p:spPr>
          <a:xfrm>
            <a:off x="9747690" y="158368"/>
            <a:ext cx="2010833" cy="168910"/>
          </a:xfrm>
          <a:custGeom>
            <a:avLst/>
            <a:gdLst/>
            <a:ahLst/>
            <a:cxnLst/>
            <a:rect l="l" t="t" r="r" b="b"/>
            <a:pathLst>
              <a:path w="1508125" h="168910">
                <a:moveTo>
                  <a:pt x="0" y="0"/>
                </a:moveTo>
                <a:lnTo>
                  <a:pt x="0" y="168402"/>
                </a:lnTo>
                <a:lnTo>
                  <a:pt x="1507998" y="168402"/>
                </a:lnTo>
                <a:lnTo>
                  <a:pt x="1507998" y="0"/>
                </a:lnTo>
                <a:lnTo>
                  <a:pt x="0" y="0"/>
                </a:lnTo>
                <a:close/>
              </a:path>
            </a:pathLst>
          </a:custGeom>
          <a:solidFill>
            <a:srgbClr val="FFFFFF"/>
          </a:solidFill>
        </p:spPr>
        <p:txBody>
          <a:bodyPr wrap="square" lIns="0" tIns="0" rIns="0" bIns="0" rtlCol="0"/>
          <a:lstStyle/>
          <a:p>
            <a:endParaRPr sz="1800">
              <a:solidFill>
                <a:prstClr val="black"/>
              </a:solidFill>
            </a:endParaRPr>
          </a:p>
        </p:txBody>
      </p:sp>
      <p:sp>
        <p:nvSpPr>
          <p:cNvPr id="41" name="bk object 41"/>
          <p:cNvSpPr/>
          <p:nvPr/>
        </p:nvSpPr>
        <p:spPr>
          <a:xfrm>
            <a:off x="1066985" y="6781672"/>
            <a:ext cx="660400" cy="74930"/>
          </a:xfrm>
          <a:custGeom>
            <a:avLst/>
            <a:gdLst/>
            <a:ahLst/>
            <a:cxnLst/>
            <a:rect l="l" t="t" r="r" b="b"/>
            <a:pathLst>
              <a:path w="495300" h="74929">
                <a:moveTo>
                  <a:pt x="0" y="0"/>
                </a:moveTo>
                <a:lnTo>
                  <a:pt x="0" y="74675"/>
                </a:lnTo>
                <a:lnTo>
                  <a:pt x="495300" y="74675"/>
                </a:lnTo>
                <a:lnTo>
                  <a:pt x="495300" y="0"/>
                </a:lnTo>
                <a:lnTo>
                  <a:pt x="0" y="0"/>
                </a:lnTo>
                <a:close/>
              </a:path>
            </a:pathLst>
          </a:custGeom>
          <a:solidFill>
            <a:srgbClr val="6EADC4"/>
          </a:solidFill>
        </p:spPr>
        <p:txBody>
          <a:bodyPr wrap="square" lIns="0" tIns="0" rIns="0" bIns="0" rtlCol="0"/>
          <a:lstStyle/>
          <a:p>
            <a:endParaRPr sz="1800">
              <a:solidFill>
                <a:prstClr val="black"/>
              </a:solidFill>
            </a:endParaRPr>
          </a:p>
        </p:txBody>
      </p:sp>
      <p:sp>
        <p:nvSpPr>
          <p:cNvPr id="42" name="bk object 42"/>
          <p:cNvSpPr/>
          <p:nvPr/>
        </p:nvSpPr>
        <p:spPr>
          <a:xfrm>
            <a:off x="406585" y="6781672"/>
            <a:ext cx="660400" cy="74930"/>
          </a:xfrm>
          <a:custGeom>
            <a:avLst/>
            <a:gdLst/>
            <a:ahLst/>
            <a:cxnLst/>
            <a:rect l="l" t="t" r="r" b="b"/>
            <a:pathLst>
              <a:path w="495300" h="74929">
                <a:moveTo>
                  <a:pt x="0" y="0"/>
                </a:moveTo>
                <a:lnTo>
                  <a:pt x="0" y="74675"/>
                </a:lnTo>
                <a:lnTo>
                  <a:pt x="495300" y="74675"/>
                </a:lnTo>
                <a:lnTo>
                  <a:pt x="495300" y="0"/>
                </a:lnTo>
                <a:lnTo>
                  <a:pt x="0" y="0"/>
                </a:lnTo>
                <a:close/>
              </a:path>
            </a:pathLst>
          </a:custGeom>
          <a:solidFill>
            <a:srgbClr val="3E688E"/>
          </a:solidFill>
        </p:spPr>
        <p:txBody>
          <a:bodyPr wrap="square" lIns="0" tIns="0" rIns="0" bIns="0" rtlCol="0"/>
          <a:lstStyle/>
          <a:p>
            <a:endParaRPr sz="1800">
              <a:solidFill>
                <a:prstClr val="black"/>
              </a:solidFill>
            </a:endParaRPr>
          </a:p>
        </p:txBody>
      </p:sp>
      <p:sp>
        <p:nvSpPr>
          <p:cNvPr id="43" name="bk object 43"/>
          <p:cNvSpPr/>
          <p:nvPr/>
        </p:nvSpPr>
        <p:spPr>
          <a:xfrm>
            <a:off x="2489385" y="6781672"/>
            <a:ext cx="660400" cy="74930"/>
          </a:xfrm>
          <a:custGeom>
            <a:avLst/>
            <a:gdLst/>
            <a:ahLst/>
            <a:cxnLst/>
            <a:rect l="l" t="t" r="r" b="b"/>
            <a:pathLst>
              <a:path w="495300" h="74929">
                <a:moveTo>
                  <a:pt x="0" y="0"/>
                </a:moveTo>
                <a:lnTo>
                  <a:pt x="0" y="74675"/>
                </a:lnTo>
                <a:lnTo>
                  <a:pt x="495300" y="74675"/>
                </a:lnTo>
                <a:lnTo>
                  <a:pt x="495300" y="0"/>
                </a:lnTo>
                <a:lnTo>
                  <a:pt x="0" y="0"/>
                </a:lnTo>
                <a:close/>
              </a:path>
            </a:pathLst>
          </a:custGeom>
          <a:solidFill>
            <a:srgbClr val="494983"/>
          </a:solidFill>
        </p:spPr>
        <p:txBody>
          <a:bodyPr wrap="square" lIns="0" tIns="0" rIns="0" bIns="0" rtlCol="0"/>
          <a:lstStyle/>
          <a:p>
            <a:endParaRPr sz="1800">
              <a:solidFill>
                <a:prstClr val="black"/>
              </a:solidFill>
            </a:endParaRPr>
          </a:p>
        </p:txBody>
      </p:sp>
      <p:sp>
        <p:nvSpPr>
          <p:cNvPr id="44" name="bk object 44"/>
          <p:cNvSpPr/>
          <p:nvPr/>
        </p:nvSpPr>
        <p:spPr>
          <a:xfrm>
            <a:off x="1828985" y="6781672"/>
            <a:ext cx="660400" cy="74930"/>
          </a:xfrm>
          <a:custGeom>
            <a:avLst/>
            <a:gdLst/>
            <a:ahLst/>
            <a:cxnLst/>
            <a:rect l="l" t="t" r="r" b="b"/>
            <a:pathLst>
              <a:path w="495300" h="74929">
                <a:moveTo>
                  <a:pt x="0" y="0"/>
                </a:moveTo>
                <a:lnTo>
                  <a:pt x="0" y="74675"/>
                </a:lnTo>
                <a:lnTo>
                  <a:pt x="495300" y="74675"/>
                </a:lnTo>
                <a:lnTo>
                  <a:pt x="495300" y="0"/>
                </a:lnTo>
                <a:lnTo>
                  <a:pt x="0" y="0"/>
                </a:lnTo>
                <a:close/>
              </a:path>
            </a:pathLst>
          </a:custGeom>
          <a:solidFill>
            <a:srgbClr val="B1C7E7"/>
          </a:solidFill>
        </p:spPr>
        <p:txBody>
          <a:bodyPr wrap="square" lIns="0" tIns="0" rIns="0" bIns="0" rtlCol="0"/>
          <a:lstStyle/>
          <a:p>
            <a:endParaRPr sz="1800">
              <a:solidFill>
                <a:prstClr val="black"/>
              </a:solidFill>
            </a:endParaRPr>
          </a:p>
        </p:txBody>
      </p:sp>
      <p:sp>
        <p:nvSpPr>
          <p:cNvPr id="45" name="bk object 45"/>
          <p:cNvSpPr/>
          <p:nvPr/>
        </p:nvSpPr>
        <p:spPr>
          <a:xfrm>
            <a:off x="3911785" y="6781672"/>
            <a:ext cx="660400" cy="74930"/>
          </a:xfrm>
          <a:custGeom>
            <a:avLst/>
            <a:gdLst/>
            <a:ahLst/>
            <a:cxnLst/>
            <a:rect l="l" t="t" r="r" b="b"/>
            <a:pathLst>
              <a:path w="495300" h="74929">
                <a:moveTo>
                  <a:pt x="0" y="0"/>
                </a:moveTo>
                <a:lnTo>
                  <a:pt x="0" y="74675"/>
                </a:lnTo>
                <a:lnTo>
                  <a:pt x="495300" y="74675"/>
                </a:lnTo>
                <a:lnTo>
                  <a:pt x="495300" y="0"/>
                </a:lnTo>
                <a:lnTo>
                  <a:pt x="0" y="0"/>
                </a:lnTo>
                <a:close/>
              </a:path>
            </a:pathLst>
          </a:custGeom>
          <a:solidFill>
            <a:srgbClr val="6EADC4"/>
          </a:solidFill>
        </p:spPr>
        <p:txBody>
          <a:bodyPr wrap="square" lIns="0" tIns="0" rIns="0" bIns="0" rtlCol="0"/>
          <a:lstStyle/>
          <a:p>
            <a:endParaRPr sz="1800">
              <a:solidFill>
                <a:prstClr val="black"/>
              </a:solidFill>
            </a:endParaRPr>
          </a:p>
        </p:txBody>
      </p:sp>
      <p:sp>
        <p:nvSpPr>
          <p:cNvPr id="46" name="bk object 46"/>
          <p:cNvSpPr/>
          <p:nvPr/>
        </p:nvSpPr>
        <p:spPr>
          <a:xfrm>
            <a:off x="3251385" y="6781672"/>
            <a:ext cx="660400" cy="74930"/>
          </a:xfrm>
          <a:custGeom>
            <a:avLst/>
            <a:gdLst/>
            <a:ahLst/>
            <a:cxnLst/>
            <a:rect l="l" t="t" r="r" b="b"/>
            <a:pathLst>
              <a:path w="495300" h="74929">
                <a:moveTo>
                  <a:pt x="0" y="0"/>
                </a:moveTo>
                <a:lnTo>
                  <a:pt x="0" y="74675"/>
                </a:lnTo>
                <a:lnTo>
                  <a:pt x="495300" y="74675"/>
                </a:lnTo>
                <a:lnTo>
                  <a:pt x="495300" y="0"/>
                </a:lnTo>
                <a:lnTo>
                  <a:pt x="0" y="0"/>
                </a:lnTo>
                <a:close/>
              </a:path>
            </a:pathLst>
          </a:custGeom>
          <a:solidFill>
            <a:srgbClr val="3E688E"/>
          </a:solidFill>
        </p:spPr>
        <p:txBody>
          <a:bodyPr wrap="square" lIns="0" tIns="0" rIns="0" bIns="0" rtlCol="0"/>
          <a:lstStyle/>
          <a:p>
            <a:endParaRPr sz="1800">
              <a:solidFill>
                <a:prstClr val="black"/>
              </a:solidFill>
            </a:endParaRPr>
          </a:p>
        </p:txBody>
      </p:sp>
      <p:sp>
        <p:nvSpPr>
          <p:cNvPr id="47" name="bk object 47"/>
          <p:cNvSpPr/>
          <p:nvPr/>
        </p:nvSpPr>
        <p:spPr>
          <a:xfrm>
            <a:off x="5334185" y="6781672"/>
            <a:ext cx="660400" cy="74930"/>
          </a:xfrm>
          <a:custGeom>
            <a:avLst/>
            <a:gdLst/>
            <a:ahLst/>
            <a:cxnLst/>
            <a:rect l="l" t="t" r="r" b="b"/>
            <a:pathLst>
              <a:path w="495300" h="74929">
                <a:moveTo>
                  <a:pt x="0" y="0"/>
                </a:moveTo>
                <a:lnTo>
                  <a:pt x="0" y="74675"/>
                </a:lnTo>
                <a:lnTo>
                  <a:pt x="495300" y="74675"/>
                </a:lnTo>
                <a:lnTo>
                  <a:pt x="495300" y="0"/>
                </a:lnTo>
                <a:lnTo>
                  <a:pt x="0" y="0"/>
                </a:lnTo>
                <a:close/>
              </a:path>
            </a:pathLst>
          </a:custGeom>
          <a:solidFill>
            <a:srgbClr val="494983"/>
          </a:solidFill>
        </p:spPr>
        <p:txBody>
          <a:bodyPr wrap="square" lIns="0" tIns="0" rIns="0" bIns="0" rtlCol="0"/>
          <a:lstStyle/>
          <a:p>
            <a:endParaRPr sz="1800">
              <a:solidFill>
                <a:prstClr val="black"/>
              </a:solidFill>
            </a:endParaRPr>
          </a:p>
        </p:txBody>
      </p:sp>
      <p:sp>
        <p:nvSpPr>
          <p:cNvPr id="48" name="bk object 48"/>
          <p:cNvSpPr/>
          <p:nvPr/>
        </p:nvSpPr>
        <p:spPr>
          <a:xfrm>
            <a:off x="4673785" y="6781672"/>
            <a:ext cx="660400" cy="74930"/>
          </a:xfrm>
          <a:custGeom>
            <a:avLst/>
            <a:gdLst/>
            <a:ahLst/>
            <a:cxnLst/>
            <a:rect l="l" t="t" r="r" b="b"/>
            <a:pathLst>
              <a:path w="495300" h="74929">
                <a:moveTo>
                  <a:pt x="0" y="0"/>
                </a:moveTo>
                <a:lnTo>
                  <a:pt x="0" y="74675"/>
                </a:lnTo>
                <a:lnTo>
                  <a:pt x="495300" y="74675"/>
                </a:lnTo>
                <a:lnTo>
                  <a:pt x="495300" y="0"/>
                </a:lnTo>
                <a:lnTo>
                  <a:pt x="0" y="0"/>
                </a:lnTo>
                <a:close/>
              </a:path>
            </a:pathLst>
          </a:custGeom>
          <a:solidFill>
            <a:srgbClr val="B1C7E7"/>
          </a:solidFill>
        </p:spPr>
        <p:txBody>
          <a:bodyPr wrap="square" lIns="0" tIns="0" rIns="0" bIns="0" rtlCol="0"/>
          <a:lstStyle/>
          <a:p>
            <a:endParaRPr sz="1800">
              <a:solidFill>
                <a:prstClr val="black"/>
              </a:solidFill>
            </a:endParaRPr>
          </a:p>
        </p:txBody>
      </p:sp>
      <p:sp>
        <p:nvSpPr>
          <p:cNvPr id="49" name="bk object 49"/>
          <p:cNvSpPr/>
          <p:nvPr/>
        </p:nvSpPr>
        <p:spPr>
          <a:xfrm>
            <a:off x="6756585" y="6781672"/>
            <a:ext cx="660400" cy="74930"/>
          </a:xfrm>
          <a:custGeom>
            <a:avLst/>
            <a:gdLst/>
            <a:ahLst/>
            <a:cxnLst/>
            <a:rect l="l" t="t" r="r" b="b"/>
            <a:pathLst>
              <a:path w="495300" h="74929">
                <a:moveTo>
                  <a:pt x="0" y="0"/>
                </a:moveTo>
                <a:lnTo>
                  <a:pt x="0" y="74675"/>
                </a:lnTo>
                <a:lnTo>
                  <a:pt x="495300" y="74675"/>
                </a:lnTo>
                <a:lnTo>
                  <a:pt x="495300" y="0"/>
                </a:lnTo>
                <a:lnTo>
                  <a:pt x="0" y="0"/>
                </a:lnTo>
                <a:close/>
              </a:path>
            </a:pathLst>
          </a:custGeom>
          <a:solidFill>
            <a:srgbClr val="6EADC4"/>
          </a:solidFill>
        </p:spPr>
        <p:txBody>
          <a:bodyPr wrap="square" lIns="0" tIns="0" rIns="0" bIns="0" rtlCol="0"/>
          <a:lstStyle/>
          <a:p>
            <a:endParaRPr sz="1800">
              <a:solidFill>
                <a:prstClr val="black"/>
              </a:solidFill>
            </a:endParaRPr>
          </a:p>
        </p:txBody>
      </p:sp>
      <p:sp>
        <p:nvSpPr>
          <p:cNvPr id="50" name="bk object 50"/>
          <p:cNvSpPr/>
          <p:nvPr/>
        </p:nvSpPr>
        <p:spPr>
          <a:xfrm>
            <a:off x="6096185" y="6781672"/>
            <a:ext cx="660400" cy="74930"/>
          </a:xfrm>
          <a:custGeom>
            <a:avLst/>
            <a:gdLst/>
            <a:ahLst/>
            <a:cxnLst/>
            <a:rect l="l" t="t" r="r" b="b"/>
            <a:pathLst>
              <a:path w="495300" h="74929">
                <a:moveTo>
                  <a:pt x="0" y="0"/>
                </a:moveTo>
                <a:lnTo>
                  <a:pt x="0" y="74675"/>
                </a:lnTo>
                <a:lnTo>
                  <a:pt x="495300" y="74675"/>
                </a:lnTo>
                <a:lnTo>
                  <a:pt x="495300" y="0"/>
                </a:lnTo>
                <a:lnTo>
                  <a:pt x="0" y="0"/>
                </a:lnTo>
                <a:close/>
              </a:path>
            </a:pathLst>
          </a:custGeom>
          <a:solidFill>
            <a:srgbClr val="3E688E"/>
          </a:solidFill>
        </p:spPr>
        <p:txBody>
          <a:bodyPr wrap="square" lIns="0" tIns="0" rIns="0" bIns="0" rtlCol="0"/>
          <a:lstStyle/>
          <a:p>
            <a:endParaRPr sz="1800">
              <a:solidFill>
                <a:prstClr val="black"/>
              </a:solidFill>
            </a:endParaRPr>
          </a:p>
        </p:txBody>
      </p:sp>
      <p:sp>
        <p:nvSpPr>
          <p:cNvPr id="51" name="bk object 51"/>
          <p:cNvSpPr/>
          <p:nvPr/>
        </p:nvSpPr>
        <p:spPr>
          <a:xfrm>
            <a:off x="8178969" y="6781672"/>
            <a:ext cx="660400" cy="74930"/>
          </a:xfrm>
          <a:custGeom>
            <a:avLst/>
            <a:gdLst/>
            <a:ahLst/>
            <a:cxnLst/>
            <a:rect l="l" t="t" r="r" b="b"/>
            <a:pathLst>
              <a:path w="495300" h="74929">
                <a:moveTo>
                  <a:pt x="0" y="0"/>
                </a:moveTo>
                <a:lnTo>
                  <a:pt x="0" y="74675"/>
                </a:lnTo>
                <a:lnTo>
                  <a:pt x="495300" y="74675"/>
                </a:lnTo>
                <a:lnTo>
                  <a:pt x="495300" y="0"/>
                </a:lnTo>
                <a:lnTo>
                  <a:pt x="0" y="0"/>
                </a:lnTo>
                <a:close/>
              </a:path>
            </a:pathLst>
          </a:custGeom>
          <a:solidFill>
            <a:srgbClr val="494983"/>
          </a:solidFill>
        </p:spPr>
        <p:txBody>
          <a:bodyPr wrap="square" lIns="0" tIns="0" rIns="0" bIns="0" rtlCol="0"/>
          <a:lstStyle/>
          <a:p>
            <a:endParaRPr sz="1800">
              <a:solidFill>
                <a:prstClr val="black"/>
              </a:solidFill>
            </a:endParaRPr>
          </a:p>
        </p:txBody>
      </p:sp>
      <p:sp>
        <p:nvSpPr>
          <p:cNvPr id="52" name="bk object 52"/>
          <p:cNvSpPr/>
          <p:nvPr/>
        </p:nvSpPr>
        <p:spPr>
          <a:xfrm>
            <a:off x="7518569" y="6781672"/>
            <a:ext cx="660400" cy="74930"/>
          </a:xfrm>
          <a:custGeom>
            <a:avLst/>
            <a:gdLst/>
            <a:ahLst/>
            <a:cxnLst/>
            <a:rect l="l" t="t" r="r" b="b"/>
            <a:pathLst>
              <a:path w="495300" h="74929">
                <a:moveTo>
                  <a:pt x="0" y="0"/>
                </a:moveTo>
                <a:lnTo>
                  <a:pt x="0" y="74675"/>
                </a:lnTo>
                <a:lnTo>
                  <a:pt x="495299" y="74675"/>
                </a:lnTo>
                <a:lnTo>
                  <a:pt x="495299" y="0"/>
                </a:lnTo>
                <a:lnTo>
                  <a:pt x="0" y="0"/>
                </a:lnTo>
                <a:close/>
              </a:path>
            </a:pathLst>
          </a:custGeom>
          <a:solidFill>
            <a:srgbClr val="B1C7E7"/>
          </a:solidFill>
        </p:spPr>
        <p:txBody>
          <a:bodyPr wrap="square" lIns="0" tIns="0" rIns="0" bIns="0" rtlCol="0"/>
          <a:lstStyle/>
          <a:p>
            <a:endParaRPr sz="1800">
              <a:solidFill>
                <a:prstClr val="black"/>
              </a:solidFill>
            </a:endParaRPr>
          </a:p>
        </p:txBody>
      </p:sp>
      <p:sp>
        <p:nvSpPr>
          <p:cNvPr id="53" name="bk object 53"/>
          <p:cNvSpPr/>
          <p:nvPr/>
        </p:nvSpPr>
        <p:spPr>
          <a:xfrm>
            <a:off x="9601369" y="6781672"/>
            <a:ext cx="660400" cy="74930"/>
          </a:xfrm>
          <a:custGeom>
            <a:avLst/>
            <a:gdLst/>
            <a:ahLst/>
            <a:cxnLst/>
            <a:rect l="l" t="t" r="r" b="b"/>
            <a:pathLst>
              <a:path w="495300" h="74929">
                <a:moveTo>
                  <a:pt x="0" y="0"/>
                </a:moveTo>
                <a:lnTo>
                  <a:pt x="0" y="74675"/>
                </a:lnTo>
                <a:lnTo>
                  <a:pt x="495300" y="74675"/>
                </a:lnTo>
                <a:lnTo>
                  <a:pt x="495300" y="0"/>
                </a:lnTo>
                <a:lnTo>
                  <a:pt x="0" y="0"/>
                </a:lnTo>
                <a:close/>
              </a:path>
            </a:pathLst>
          </a:custGeom>
          <a:solidFill>
            <a:srgbClr val="6EADC4"/>
          </a:solidFill>
        </p:spPr>
        <p:txBody>
          <a:bodyPr wrap="square" lIns="0" tIns="0" rIns="0" bIns="0" rtlCol="0"/>
          <a:lstStyle/>
          <a:p>
            <a:endParaRPr sz="1800">
              <a:solidFill>
                <a:prstClr val="black"/>
              </a:solidFill>
            </a:endParaRPr>
          </a:p>
        </p:txBody>
      </p:sp>
      <p:sp>
        <p:nvSpPr>
          <p:cNvPr id="54" name="bk object 54"/>
          <p:cNvSpPr/>
          <p:nvPr/>
        </p:nvSpPr>
        <p:spPr>
          <a:xfrm>
            <a:off x="8940969" y="6781672"/>
            <a:ext cx="660400" cy="74930"/>
          </a:xfrm>
          <a:custGeom>
            <a:avLst/>
            <a:gdLst/>
            <a:ahLst/>
            <a:cxnLst/>
            <a:rect l="l" t="t" r="r" b="b"/>
            <a:pathLst>
              <a:path w="495300" h="74929">
                <a:moveTo>
                  <a:pt x="0" y="0"/>
                </a:moveTo>
                <a:lnTo>
                  <a:pt x="0" y="74675"/>
                </a:lnTo>
                <a:lnTo>
                  <a:pt x="495300" y="74675"/>
                </a:lnTo>
                <a:lnTo>
                  <a:pt x="495300" y="0"/>
                </a:lnTo>
                <a:lnTo>
                  <a:pt x="0" y="0"/>
                </a:lnTo>
                <a:close/>
              </a:path>
            </a:pathLst>
          </a:custGeom>
          <a:solidFill>
            <a:srgbClr val="3E688E"/>
          </a:solidFill>
        </p:spPr>
        <p:txBody>
          <a:bodyPr wrap="square" lIns="0" tIns="0" rIns="0" bIns="0" rtlCol="0"/>
          <a:lstStyle/>
          <a:p>
            <a:endParaRPr sz="1800">
              <a:solidFill>
                <a:prstClr val="black"/>
              </a:solidFill>
            </a:endParaRPr>
          </a:p>
        </p:txBody>
      </p:sp>
      <p:sp>
        <p:nvSpPr>
          <p:cNvPr id="55" name="bk object 55"/>
          <p:cNvSpPr/>
          <p:nvPr/>
        </p:nvSpPr>
        <p:spPr>
          <a:xfrm>
            <a:off x="11023769" y="6781672"/>
            <a:ext cx="660400" cy="74930"/>
          </a:xfrm>
          <a:custGeom>
            <a:avLst/>
            <a:gdLst/>
            <a:ahLst/>
            <a:cxnLst/>
            <a:rect l="l" t="t" r="r" b="b"/>
            <a:pathLst>
              <a:path w="495300" h="74929">
                <a:moveTo>
                  <a:pt x="0" y="0"/>
                </a:moveTo>
                <a:lnTo>
                  <a:pt x="0" y="74675"/>
                </a:lnTo>
                <a:lnTo>
                  <a:pt x="495300" y="74675"/>
                </a:lnTo>
                <a:lnTo>
                  <a:pt x="495300" y="0"/>
                </a:lnTo>
                <a:lnTo>
                  <a:pt x="0" y="0"/>
                </a:lnTo>
                <a:close/>
              </a:path>
            </a:pathLst>
          </a:custGeom>
          <a:solidFill>
            <a:srgbClr val="494983"/>
          </a:solidFill>
        </p:spPr>
        <p:txBody>
          <a:bodyPr wrap="square" lIns="0" tIns="0" rIns="0" bIns="0" rtlCol="0"/>
          <a:lstStyle/>
          <a:p>
            <a:endParaRPr sz="1800">
              <a:solidFill>
                <a:prstClr val="black"/>
              </a:solidFill>
            </a:endParaRPr>
          </a:p>
        </p:txBody>
      </p:sp>
      <p:sp>
        <p:nvSpPr>
          <p:cNvPr id="56" name="bk object 56"/>
          <p:cNvSpPr/>
          <p:nvPr/>
        </p:nvSpPr>
        <p:spPr>
          <a:xfrm>
            <a:off x="10363369" y="6781672"/>
            <a:ext cx="660400" cy="74930"/>
          </a:xfrm>
          <a:custGeom>
            <a:avLst/>
            <a:gdLst/>
            <a:ahLst/>
            <a:cxnLst/>
            <a:rect l="l" t="t" r="r" b="b"/>
            <a:pathLst>
              <a:path w="495300" h="74929">
                <a:moveTo>
                  <a:pt x="0" y="0"/>
                </a:moveTo>
                <a:lnTo>
                  <a:pt x="0" y="74675"/>
                </a:lnTo>
                <a:lnTo>
                  <a:pt x="495300" y="74675"/>
                </a:lnTo>
                <a:lnTo>
                  <a:pt x="495300" y="0"/>
                </a:lnTo>
                <a:lnTo>
                  <a:pt x="0" y="0"/>
                </a:lnTo>
                <a:close/>
              </a:path>
            </a:pathLst>
          </a:custGeom>
          <a:solidFill>
            <a:srgbClr val="B1C7E7"/>
          </a:solidFill>
        </p:spPr>
        <p:txBody>
          <a:bodyPr wrap="square" lIns="0" tIns="0" rIns="0" bIns="0" rtlCol="0"/>
          <a:lstStyle/>
          <a:p>
            <a:endParaRPr sz="1800">
              <a:solidFill>
                <a:prstClr val="black"/>
              </a:solidFill>
            </a:endParaRPr>
          </a:p>
        </p:txBody>
      </p:sp>
      <p:sp>
        <p:nvSpPr>
          <p:cNvPr id="2" name="Holder 2"/>
          <p:cNvSpPr>
            <a:spLocks noGrp="1"/>
          </p:cNvSpPr>
          <p:nvPr>
            <p:ph type="title"/>
          </p:nvPr>
        </p:nvSpPr>
        <p:spPr>
          <a:xfrm>
            <a:off x="439901" y="444627"/>
            <a:ext cx="11312195" cy="615553"/>
          </a:xfrm>
          <a:prstGeom prst="rect">
            <a:avLst/>
          </a:prstGeom>
        </p:spPr>
        <p:txBody>
          <a:bodyPr wrap="square" lIns="0" tIns="0" rIns="0" bIns="0">
            <a:spAutoFit/>
          </a:bodyPr>
          <a:lstStyle>
            <a:lvl1pPr>
              <a:defRPr sz="4000" b="0" i="1">
                <a:solidFill>
                  <a:srgbClr val="22659C"/>
                </a:solidFill>
                <a:latin typeface="Times New Roman"/>
                <a:cs typeface="Times New Roman"/>
              </a:defRPr>
            </a:lvl1pPr>
          </a:lstStyle>
          <a:p>
            <a:endParaRPr/>
          </a:p>
        </p:txBody>
      </p:sp>
      <p:sp>
        <p:nvSpPr>
          <p:cNvPr id="3" name="Holder 3"/>
          <p:cNvSpPr>
            <a:spLocks noGrp="1"/>
          </p:cNvSpPr>
          <p:nvPr>
            <p:ph type="body" idx="1"/>
          </p:nvPr>
        </p:nvSpPr>
        <p:spPr>
          <a:xfrm>
            <a:off x="1383030" y="2011299"/>
            <a:ext cx="9425940" cy="492443"/>
          </a:xfrm>
          <a:prstGeom prst="rect">
            <a:avLst/>
          </a:prstGeom>
        </p:spPr>
        <p:txBody>
          <a:bodyPr wrap="square" lIns="0" tIns="0" rIns="0" bIns="0">
            <a:spAutoFit/>
          </a:bodyPr>
          <a:lstStyle>
            <a:lvl1pPr>
              <a:defRPr sz="3200" b="0" i="0">
                <a:solidFill>
                  <a:srgbClr val="424262"/>
                </a:solidFill>
                <a:latin typeface="Times New Roman"/>
                <a:cs typeface="Times New Roman"/>
              </a:defRPr>
            </a:lvl1pPr>
          </a:lstStyle>
          <a:p>
            <a:endParaRPr/>
          </a:p>
        </p:txBody>
      </p:sp>
      <p:sp>
        <p:nvSpPr>
          <p:cNvPr id="4" name="Holder 4"/>
          <p:cNvSpPr>
            <a:spLocks noGrp="1"/>
          </p:cNvSpPr>
          <p:nvPr>
            <p:ph type="ftr" sz="quarter" idx="5"/>
          </p:nvPr>
        </p:nvSpPr>
        <p:spPr>
          <a:xfrm>
            <a:off x="4145280" y="6377940"/>
            <a:ext cx="3901440" cy="276999"/>
          </a:xfrm>
          <a:prstGeom prst="rect">
            <a:avLst/>
          </a:prstGeom>
        </p:spPr>
        <p:txBody>
          <a:bodyPr wrap="square" lIns="0" tIns="0" rIns="0" bIns="0">
            <a:spAutoFit/>
          </a:bodyPr>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a:xfrm>
            <a:off x="609600" y="6377940"/>
            <a:ext cx="280416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3/20/2017</a:t>
            </a:fld>
            <a:endParaRPr lang="en-US">
              <a:solidFill>
                <a:prstClr val="black">
                  <a:tint val="75000"/>
                </a:prstClr>
              </a:solidFill>
            </a:endParaRPr>
          </a:p>
        </p:txBody>
      </p:sp>
      <p:sp>
        <p:nvSpPr>
          <p:cNvPr id="6" name="Holder 6"/>
          <p:cNvSpPr>
            <a:spLocks noGrp="1"/>
          </p:cNvSpPr>
          <p:nvPr>
            <p:ph type="sldNum" sz="quarter" idx="7"/>
          </p:nvPr>
        </p:nvSpPr>
        <p:spPr>
          <a:xfrm>
            <a:off x="8778240" y="6377940"/>
            <a:ext cx="280416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12869427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01153" y="1510553"/>
            <a:ext cx="7094220" cy="3693319"/>
          </a:xfrm>
          <a:prstGeom prst="rect">
            <a:avLst/>
          </a:prstGeom>
        </p:spPr>
        <p:txBody>
          <a:bodyPr vert="horz" wrap="square" lIns="0" tIns="0" rIns="0" bIns="0" rtlCol="0">
            <a:spAutoFit/>
          </a:bodyPr>
          <a:lstStyle/>
          <a:p>
            <a:pPr marL="12065" marR="5080" indent="-2540" algn="ctr"/>
            <a:r>
              <a:rPr lang="el-GR" sz="6000" i="0" dirty="0"/>
              <a:t>Αρχές Γεωργικής 	Οικονομίας και 	 </a:t>
            </a:r>
            <a:br>
              <a:rPr lang="el-GR" sz="6000" i="0" dirty="0"/>
            </a:br>
            <a:r>
              <a:rPr lang="el-GR" sz="6000" i="0" dirty="0" smtClean="0"/>
              <a:t>Οργάνωση </a:t>
            </a:r>
            <a:r>
              <a:rPr lang="el-GR" sz="6000" i="0" dirty="0"/>
              <a:t>Γεωργικών  Επιχειρήσεων</a:t>
            </a:r>
            <a:endParaRPr sz="6000" i="0" dirty="0"/>
          </a:p>
        </p:txBody>
      </p:sp>
    </p:spTree>
    <p:extLst>
      <p:ext uri="{BB962C8B-B14F-4D97-AF65-F5344CB8AC3E}">
        <p14:creationId xmlns:p14="http://schemas.microsoft.com/office/powerpoint/2010/main" xmlns="" val="67758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260" y="431820"/>
            <a:ext cx="11241740" cy="584775"/>
          </a:xfrm>
          <a:prstGeom prst="rect">
            <a:avLst/>
          </a:prstGeom>
          <a:noFill/>
        </p:spPr>
        <p:txBody>
          <a:bodyPr wrap="square" rtlCol="0">
            <a:spAutoFit/>
          </a:bodyPr>
          <a:lstStyle/>
          <a:p>
            <a:r>
              <a:rPr lang="el-GR" sz="3200" b="1" dirty="0" smtClean="0">
                <a:solidFill>
                  <a:schemeClr val="tx2">
                    <a:lumMod val="75000"/>
                  </a:schemeClr>
                </a:solidFill>
              </a:rPr>
              <a:t>Στοιχεία Αγροτικής Παραγωγής </a:t>
            </a:r>
            <a:r>
              <a:rPr lang="el-GR" sz="3200" b="1" dirty="0">
                <a:solidFill>
                  <a:schemeClr val="tx2">
                    <a:lumMod val="75000"/>
                  </a:schemeClr>
                </a:solidFill>
              </a:rPr>
              <a:t>– Στο δρόμο προς το κέρδος</a:t>
            </a:r>
          </a:p>
        </p:txBody>
      </p:sp>
      <p:sp>
        <p:nvSpPr>
          <p:cNvPr id="10" name="object 3"/>
          <p:cNvSpPr txBox="1">
            <a:spLocks/>
          </p:cNvSpPr>
          <p:nvPr/>
        </p:nvSpPr>
        <p:spPr>
          <a:xfrm>
            <a:off x="672163" y="872417"/>
            <a:ext cx="10273933" cy="650178"/>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marR="5080">
              <a:lnSpc>
                <a:spcPct val="150000"/>
              </a:lnSpc>
            </a:pPr>
            <a:r>
              <a:rPr lang="el-GR" kern="0" spc="-5" dirty="0"/>
              <a:t>Παράδειγμα Προσδιορισμού Νεκρού Σημείου</a:t>
            </a:r>
            <a:endParaRPr lang="en-US" kern="0" spc="-5" dirty="0"/>
          </a:p>
        </p:txBody>
      </p:sp>
      <p:sp>
        <p:nvSpPr>
          <p:cNvPr id="7" name="object 3"/>
          <p:cNvSpPr txBox="1">
            <a:spLocks/>
          </p:cNvSpPr>
          <p:nvPr/>
        </p:nvSpPr>
        <p:spPr>
          <a:xfrm>
            <a:off x="672163" y="1609410"/>
            <a:ext cx="10273933" cy="487634"/>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marR="5080">
              <a:lnSpc>
                <a:spcPct val="150000"/>
              </a:lnSpc>
            </a:pPr>
            <a:r>
              <a:rPr lang="el-GR" sz="2400" kern="0" spc="-5" dirty="0" smtClean="0"/>
              <a:t>Μαθηματικός Υπολογισμός Νεκρού Σημείου</a:t>
            </a:r>
            <a:endParaRPr lang="en-US" sz="2400" kern="0" spc="-5" dirty="0" smtClean="0"/>
          </a:p>
        </p:txBody>
      </p:sp>
      <p:graphicFrame>
        <p:nvGraphicFramePr>
          <p:cNvPr id="2" name="Table 1"/>
          <p:cNvGraphicFramePr>
            <a:graphicFrameLocks noGrp="1"/>
          </p:cNvGraphicFramePr>
          <p:nvPr>
            <p:extLst>
              <p:ext uri="{D42A27DB-BD31-4B8C-83A1-F6EECF244321}">
                <p14:modId xmlns:p14="http://schemas.microsoft.com/office/powerpoint/2010/main" xmlns="" val="742581371"/>
              </p:ext>
            </p:extLst>
          </p:nvPr>
        </p:nvGraphicFramePr>
        <p:xfrm>
          <a:off x="672163" y="2299979"/>
          <a:ext cx="4895273" cy="3337560"/>
        </p:xfrm>
        <a:graphic>
          <a:graphicData uri="http://schemas.openxmlformats.org/drawingml/2006/table">
            <a:tbl>
              <a:tblPr firstRow="1" bandRow="1">
                <a:tableStyleId>{69CF1AB2-1976-4502-BF36-3FF5EA218861}</a:tableStyleId>
              </a:tblPr>
              <a:tblGrid>
                <a:gridCol w="1029855"/>
                <a:gridCol w="3865418"/>
              </a:tblGrid>
              <a:tr h="370840">
                <a:tc>
                  <a:txBody>
                    <a:bodyPr/>
                    <a:lstStyle/>
                    <a:p>
                      <a:r>
                        <a:rPr lang="el-GR" dirty="0" smtClean="0">
                          <a:solidFill>
                            <a:schemeClr val="tx2">
                              <a:lumMod val="50000"/>
                            </a:schemeClr>
                          </a:solidFill>
                        </a:rPr>
                        <a:t>Σύμβολο</a:t>
                      </a:r>
                      <a:endParaRPr lang="en-US" dirty="0">
                        <a:solidFill>
                          <a:schemeClr val="tx2">
                            <a:lumMod val="50000"/>
                          </a:schemeClr>
                        </a:solidFill>
                      </a:endParaRPr>
                    </a:p>
                  </a:txBody>
                  <a:tcPr/>
                </a:tc>
                <a:tc>
                  <a:txBody>
                    <a:bodyPr/>
                    <a:lstStyle/>
                    <a:p>
                      <a:r>
                        <a:rPr lang="el-GR" dirty="0" smtClean="0">
                          <a:solidFill>
                            <a:schemeClr val="tx2">
                              <a:lumMod val="50000"/>
                            </a:schemeClr>
                          </a:solidFill>
                        </a:rPr>
                        <a:t>Επεξήγηση</a:t>
                      </a:r>
                      <a:endParaRPr lang="en-US" dirty="0">
                        <a:solidFill>
                          <a:schemeClr val="tx2">
                            <a:lumMod val="50000"/>
                          </a:schemeClr>
                        </a:solidFill>
                      </a:endParaRPr>
                    </a:p>
                  </a:txBody>
                  <a:tcPr/>
                </a:tc>
              </a:tr>
              <a:tr h="370840">
                <a:tc>
                  <a:txBody>
                    <a:bodyPr/>
                    <a:lstStyle/>
                    <a:p>
                      <a:r>
                        <a:rPr lang="el-GR" dirty="0" smtClean="0">
                          <a:solidFill>
                            <a:schemeClr val="tx2">
                              <a:lumMod val="50000"/>
                            </a:schemeClr>
                          </a:solidFill>
                        </a:rPr>
                        <a:t>Π</a:t>
                      </a:r>
                      <a:endParaRPr lang="en-US" dirty="0">
                        <a:solidFill>
                          <a:schemeClr val="tx2">
                            <a:lumMod val="50000"/>
                          </a:schemeClr>
                        </a:solidFill>
                      </a:endParaRPr>
                    </a:p>
                  </a:txBody>
                  <a:tcPr/>
                </a:tc>
                <a:tc>
                  <a:txBody>
                    <a:bodyPr/>
                    <a:lstStyle/>
                    <a:p>
                      <a:r>
                        <a:rPr lang="el-GR" dirty="0" smtClean="0">
                          <a:solidFill>
                            <a:schemeClr val="tx2">
                              <a:lumMod val="50000"/>
                            </a:schemeClr>
                          </a:solidFill>
                        </a:rPr>
                        <a:t>Προϊόν</a:t>
                      </a:r>
                      <a:endParaRPr lang="en-US" dirty="0">
                        <a:solidFill>
                          <a:schemeClr val="tx2">
                            <a:lumMod val="50000"/>
                          </a:schemeClr>
                        </a:solidFill>
                      </a:endParaRPr>
                    </a:p>
                  </a:txBody>
                  <a:tcPr/>
                </a:tc>
              </a:tr>
              <a:tr h="370840">
                <a:tc>
                  <a:txBody>
                    <a:bodyPr/>
                    <a:lstStyle/>
                    <a:p>
                      <a:r>
                        <a:rPr lang="el-GR" dirty="0" smtClean="0">
                          <a:solidFill>
                            <a:schemeClr val="tx2">
                              <a:lumMod val="50000"/>
                            </a:schemeClr>
                          </a:solidFill>
                        </a:rPr>
                        <a:t>Τ</a:t>
                      </a:r>
                      <a:endParaRPr lang="en-US" dirty="0">
                        <a:solidFill>
                          <a:schemeClr val="tx2">
                            <a:lumMod val="50000"/>
                          </a:schemeClr>
                        </a:solidFill>
                      </a:endParaRPr>
                    </a:p>
                  </a:txBody>
                  <a:tcPr/>
                </a:tc>
                <a:tc>
                  <a:txBody>
                    <a:bodyPr/>
                    <a:lstStyle/>
                    <a:p>
                      <a:r>
                        <a:rPr lang="el-GR" dirty="0" smtClean="0">
                          <a:solidFill>
                            <a:schemeClr val="tx2">
                              <a:lumMod val="50000"/>
                            </a:schemeClr>
                          </a:solidFill>
                        </a:rPr>
                        <a:t>Τιμή Προϊόντος ανά Μονάδα</a:t>
                      </a:r>
                      <a:endParaRPr lang="en-US" dirty="0">
                        <a:solidFill>
                          <a:schemeClr val="tx2">
                            <a:lumMod val="50000"/>
                          </a:schemeClr>
                        </a:solidFill>
                      </a:endParaRPr>
                    </a:p>
                  </a:txBody>
                  <a:tcPr/>
                </a:tc>
              </a:tr>
              <a:tr h="370840">
                <a:tc>
                  <a:txBody>
                    <a:bodyPr/>
                    <a:lstStyle/>
                    <a:p>
                      <a:r>
                        <a:rPr lang="el-GR" dirty="0" smtClean="0">
                          <a:solidFill>
                            <a:schemeClr val="tx2">
                              <a:lumMod val="50000"/>
                            </a:schemeClr>
                          </a:solidFill>
                        </a:rPr>
                        <a:t>ΜΚ</a:t>
                      </a:r>
                      <a:endParaRPr lang="en-US" dirty="0">
                        <a:solidFill>
                          <a:schemeClr val="tx2">
                            <a:lumMod val="50000"/>
                          </a:schemeClr>
                        </a:solidFill>
                      </a:endParaRPr>
                    </a:p>
                  </a:txBody>
                  <a:tcPr/>
                </a:tc>
                <a:tc>
                  <a:txBody>
                    <a:bodyPr/>
                    <a:lstStyle/>
                    <a:p>
                      <a:r>
                        <a:rPr lang="el-GR" dirty="0" smtClean="0">
                          <a:solidFill>
                            <a:schemeClr val="tx2">
                              <a:lumMod val="50000"/>
                            </a:schemeClr>
                          </a:solidFill>
                        </a:rPr>
                        <a:t>Μεταβλητό Κόστος ανά</a:t>
                      </a:r>
                      <a:r>
                        <a:rPr lang="el-GR" baseline="0" dirty="0" smtClean="0">
                          <a:solidFill>
                            <a:schemeClr val="tx2">
                              <a:lumMod val="50000"/>
                            </a:schemeClr>
                          </a:solidFill>
                        </a:rPr>
                        <a:t> Μονάδα</a:t>
                      </a:r>
                      <a:endParaRPr lang="en-US" dirty="0">
                        <a:solidFill>
                          <a:schemeClr val="tx2">
                            <a:lumMod val="50000"/>
                          </a:schemeClr>
                        </a:solidFill>
                      </a:endParaRPr>
                    </a:p>
                  </a:txBody>
                  <a:tcPr/>
                </a:tc>
              </a:tr>
              <a:tr h="370840">
                <a:tc>
                  <a:txBody>
                    <a:bodyPr/>
                    <a:lstStyle/>
                    <a:p>
                      <a:r>
                        <a:rPr lang="el-GR" dirty="0" smtClean="0">
                          <a:solidFill>
                            <a:schemeClr val="tx2">
                              <a:lumMod val="50000"/>
                            </a:schemeClr>
                          </a:solidFill>
                        </a:rPr>
                        <a:t>ΣΚ</a:t>
                      </a:r>
                      <a:endParaRPr lang="en-US" dirty="0">
                        <a:solidFill>
                          <a:schemeClr val="tx2">
                            <a:lumMod val="50000"/>
                          </a:schemeClr>
                        </a:solidFill>
                      </a:endParaRPr>
                    </a:p>
                  </a:txBody>
                  <a:tcPr/>
                </a:tc>
                <a:tc>
                  <a:txBody>
                    <a:bodyPr/>
                    <a:lstStyle/>
                    <a:p>
                      <a:r>
                        <a:rPr lang="el-GR" dirty="0" smtClean="0">
                          <a:solidFill>
                            <a:schemeClr val="tx2">
                              <a:lumMod val="50000"/>
                            </a:schemeClr>
                          </a:solidFill>
                        </a:rPr>
                        <a:t>Σταθερό Κόστος</a:t>
                      </a:r>
                      <a:endParaRPr lang="en-US" dirty="0">
                        <a:solidFill>
                          <a:schemeClr val="tx2">
                            <a:lumMod val="50000"/>
                          </a:schemeClr>
                        </a:solidFill>
                      </a:endParaRPr>
                    </a:p>
                  </a:txBody>
                  <a:tcPr/>
                </a:tc>
              </a:tr>
              <a:tr h="370840">
                <a:tc>
                  <a:txBody>
                    <a:bodyPr/>
                    <a:lstStyle/>
                    <a:p>
                      <a:r>
                        <a:rPr lang="el-GR" dirty="0" smtClean="0">
                          <a:solidFill>
                            <a:schemeClr val="tx2">
                              <a:lumMod val="50000"/>
                            </a:schemeClr>
                          </a:solidFill>
                        </a:rPr>
                        <a:t>ΣΕ</a:t>
                      </a:r>
                      <a:endParaRPr lang="en-US" dirty="0">
                        <a:solidFill>
                          <a:schemeClr val="tx2">
                            <a:lumMod val="50000"/>
                          </a:schemeClr>
                        </a:solidFill>
                      </a:endParaRPr>
                    </a:p>
                  </a:txBody>
                  <a:tcPr/>
                </a:tc>
                <a:tc>
                  <a:txBody>
                    <a:bodyPr/>
                    <a:lstStyle/>
                    <a:p>
                      <a:r>
                        <a:rPr lang="el-GR" dirty="0" smtClean="0">
                          <a:solidFill>
                            <a:schemeClr val="tx2">
                              <a:lumMod val="50000"/>
                            </a:schemeClr>
                          </a:solidFill>
                        </a:rPr>
                        <a:t>Συνολικά Έσοδα</a:t>
                      </a:r>
                      <a:endParaRPr lang="en-US" dirty="0">
                        <a:solidFill>
                          <a:schemeClr val="tx2">
                            <a:lumMod val="50000"/>
                          </a:schemeClr>
                        </a:solidFill>
                      </a:endParaRPr>
                    </a:p>
                  </a:txBody>
                  <a:tcPr/>
                </a:tc>
              </a:tr>
              <a:tr h="370840">
                <a:tc>
                  <a:txBody>
                    <a:bodyPr/>
                    <a:lstStyle/>
                    <a:p>
                      <a:r>
                        <a:rPr lang="el-GR" dirty="0" smtClean="0">
                          <a:solidFill>
                            <a:schemeClr val="tx2">
                              <a:lumMod val="50000"/>
                            </a:schemeClr>
                          </a:solidFill>
                        </a:rPr>
                        <a:t>ΣΜΚ</a:t>
                      </a:r>
                      <a:endParaRPr lang="en-US" dirty="0">
                        <a:solidFill>
                          <a:schemeClr val="tx2">
                            <a:lumMod val="50000"/>
                          </a:schemeClr>
                        </a:solidFill>
                      </a:endParaRPr>
                    </a:p>
                  </a:txBody>
                  <a:tcPr/>
                </a:tc>
                <a:tc>
                  <a:txBody>
                    <a:bodyPr/>
                    <a:lstStyle/>
                    <a:p>
                      <a:r>
                        <a:rPr lang="el-GR" dirty="0" smtClean="0">
                          <a:solidFill>
                            <a:schemeClr val="tx2">
                              <a:lumMod val="50000"/>
                            </a:schemeClr>
                          </a:solidFill>
                        </a:rPr>
                        <a:t>Συνολικό Μεταβλητό Κόστος</a:t>
                      </a:r>
                      <a:endParaRPr lang="en-US" dirty="0">
                        <a:solidFill>
                          <a:schemeClr val="tx2">
                            <a:lumMod val="50000"/>
                          </a:schemeClr>
                        </a:solidFill>
                      </a:endParaRPr>
                    </a:p>
                  </a:txBody>
                  <a:tcPr/>
                </a:tc>
              </a:tr>
              <a:tr h="370840">
                <a:tc>
                  <a:txBody>
                    <a:bodyPr/>
                    <a:lstStyle/>
                    <a:p>
                      <a:r>
                        <a:rPr lang="el-GR" dirty="0" smtClean="0">
                          <a:solidFill>
                            <a:schemeClr val="tx2">
                              <a:lumMod val="50000"/>
                            </a:schemeClr>
                          </a:solidFill>
                        </a:rPr>
                        <a:t>Ν/Σ</a:t>
                      </a:r>
                      <a:endParaRPr lang="en-US" dirty="0">
                        <a:solidFill>
                          <a:schemeClr val="tx2">
                            <a:lumMod val="50000"/>
                          </a:schemeClr>
                        </a:solidFill>
                      </a:endParaRPr>
                    </a:p>
                  </a:txBody>
                  <a:tcPr/>
                </a:tc>
                <a:tc>
                  <a:txBody>
                    <a:bodyPr/>
                    <a:lstStyle/>
                    <a:p>
                      <a:r>
                        <a:rPr lang="el-GR" dirty="0" smtClean="0">
                          <a:solidFill>
                            <a:schemeClr val="tx2">
                              <a:lumMod val="50000"/>
                            </a:schemeClr>
                          </a:solidFill>
                        </a:rPr>
                        <a:t>Νεκρό Σημείο</a:t>
                      </a:r>
                      <a:endParaRPr lang="en-US" dirty="0">
                        <a:solidFill>
                          <a:schemeClr val="tx2">
                            <a:lumMod val="50000"/>
                          </a:schemeClr>
                        </a:solidFill>
                      </a:endParaRPr>
                    </a:p>
                  </a:txBody>
                  <a:tcPr/>
                </a:tc>
              </a:tr>
              <a:tr h="370840">
                <a:tc>
                  <a:txBody>
                    <a:bodyPr/>
                    <a:lstStyle/>
                    <a:p>
                      <a:r>
                        <a:rPr lang="el-GR" dirty="0" smtClean="0">
                          <a:solidFill>
                            <a:schemeClr val="tx2">
                              <a:lumMod val="50000"/>
                            </a:schemeClr>
                          </a:solidFill>
                        </a:rPr>
                        <a:t>ΣΥΚ</a:t>
                      </a:r>
                      <a:endParaRPr lang="en-US" dirty="0">
                        <a:solidFill>
                          <a:schemeClr val="tx2">
                            <a:lumMod val="50000"/>
                          </a:schemeClr>
                        </a:solidFill>
                      </a:endParaRPr>
                    </a:p>
                  </a:txBody>
                  <a:tcPr/>
                </a:tc>
                <a:tc>
                  <a:txBody>
                    <a:bodyPr/>
                    <a:lstStyle/>
                    <a:p>
                      <a:r>
                        <a:rPr lang="el-GR" dirty="0" smtClean="0">
                          <a:solidFill>
                            <a:schemeClr val="tx2">
                              <a:lumMod val="50000"/>
                            </a:schemeClr>
                          </a:solidFill>
                        </a:rPr>
                        <a:t>Συνολικό Κόστος</a:t>
                      </a:r>
                      <a:endParaRPr lang="en-US" dirty="0">
                        <a:solidFill>
                          <a:schemeClr val="tx2">
                            <a:lumMod val="50000"/>
                          </a:schemeClr>
                        </a:solidFill>
                      </a:endParaRPr>
                    </a:p>
                  </a:txBody>
                  <a:tcPr/>
                </a:tc>
              </a:tr>
            </a:tbl>
          </a:graphicData>
        </a:graphic>
      </p:graphicFrame>
      <p:sp>
        <p:nvSpPr>
          <p:cNvPr id="9" name="object 3"/>
          <p:cNvSpPr txBox="1">
            <a:spLocks/>
          </p:cNvSpPr>
          <p:nvPr/>
        </p:nvSpPr>
        <p:spPr>
          <a:xfrm>
            <a:off x="5977449" y="2097044"/>
            <a:ext cx="5743497" cy="3323987"/>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marR="5080"/>
            <a:r>
              <a:rPr lang="el-GR" sz="2400" kern="0" spc="-5" dirty="0" smtClean="0"/>
              <a:t>Νεκρό </a:t>
            </a:r>
            <a:r>
              <a:rPr lang="el-GR" sz="2400" kern="0" spc="-5" dirty="0" smtClean="0"/>
              <a:t>Σημείο</a:t>
            </a:r>
            <a:r>
              <a:rPr lang="el-GR" sz="2400" kern="0" spc="-5" dirty="0" smtClean="0"/>
              <a:t>: Το σημείο παραγωγής όπου τα συνολικά έσοδα καλύπτουν το συνολικό κόστος</a:t>
            </a:r>
          </a:p>
          <a:p>
            <a:pPr marL="12700" marR="5080"/>
            <a:r>
              <a:rPr lang="el-GR" sz="2400" kern="0" spc="-5" dirty="0" smtClean="0"/>
              <a:t>ΣΕ = </a:t>
            </a:r>
            <a:r>
              <a:rPr lang="el-GR" sz="2400" kern="0" spc="-5" dirty="0" smtClean="0"/>
              <a:t>ΣΥΚ</a:t>
            </a:r>
            <a:endParaRPr lang="el-GR" sz="2400" kern="0" spc="-5" dirty="0" smtClean="0"/>
          </a:p>
          <a:p>
            <a:pPr marL="12700" marR="5080"/>
            <a:r>
              <a:rPr lang="el-GR" sz="2400" kern="0" spc="-5" dirty="0" smtClean="0"/>
              <a:t>=&gt; ΣΕ = </a:t>
            </a:r>
            <a:r>
              <a:rPr lang="el-GR" sz="2400" kern="0" spc="-5" dirty="0" smtClean="0"/>
              <a:t>ΣΚ </a:t>
            </a:r>
            <a:r>
              <a:rPr lang="el-GR" sz="2400" kern="0" spc="-5" dirty="0" smtClean="0"/>
              <a:t>+ ΣΜΚ</a:t>
            </a:r>
          </a:p>
          <a:p>
            <a:pPr marL="12700" marR="5080"/>
            <a:r>
              <a:rPr lang="el-GR" sz="2400" kern="0" spc="-5" dirty="0" smtClean="0"/>
              <a:t>=&gt; Π*Τ = </a:t>
            </a:r>
            <a:r>
              <a:rPr lang="el-GR" sz="2400" kern="0" spc="-5" dirty="0" smtClean="0"/>
              <a:t>ΣΚ </a:t>
            </a:r>
            <a:r>
              <a:rPr lang="el-GR" sz="2400" kern="0" spc="-5" dirty="0" smtClean="0"/>
              <a:t>+ ΜΚ*Π</a:t>
            </a:r>
          </a:p>
          <a:p>
            <a:pPr marL="12700" marR="5080"/>
            <a:r>
              <a:rPr lang="el-GR" sz="2400" kern="0" spc="-5" dirty="0" smtClean="0"/>
              <a:t>=&gt; Π*Τ - ΜΚ*Π = </a:t>
            </a:r>
            <a:r>
              <a:rPr lang="el-GR" sz="2400" kern="0" spc="-5" dirty="0" smtClean="0"/>
              <a:t>ΣΚ</a:t>
            </a:r>
            <a:endParaRPr lang="el-GR" sz="2400" kern="0" spc="-5" dirty="0" smtClean="0"/>
          </a:p>
          <a:p>
            <a:pPr marL="12700" marR="5080"/>
            <a:r>
              <a:rPr lang="el-GR" sz="2400" kern="0" spc="-5" dirty="0"/>
              <a:t>=</a:t>
            </a:r>
            <a:r>
              <a:rPr lang="el-GR" sz="2400" kern="0" spc="-5" dirty="0" smtClean="0"/>
              <a:t>&gt; Π*(Τ – ΜΚ) = ΣΚ</a:t>
            </a:r>
          </a:p>
          <a:p>
            <a:pPr marL="12700" marR="5080"/>
            <a:r>
              <a:rPr lang="el-GR" sz="2400" kern="0" spc="-5" dirty="0" smtClean="0"/>
              <a:t>=&gt; Π = ΣΚ / (Τ – ΜΚ)</a:t>
            </a:r>
            <a:endParaRPr lang="el-GR" sz="2400" kern="0" spc="-5" dirty="0"/>
          </a:p>
        </p:txBody>
      </p:sp>
    </p:spTree>
    <p:extLst>
      <p:ext uri="{BB962C8B-B14F-4D97-AF65-F5344CB8AC3E}">
        <p14:creationId xmlns:p14="http://schemas.microsoft.com/office/powerpoint/2010/main" xmlns="" val="2081952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260" y="431820"/>
            <a:ext cx="11241740" cy="584775"/>
          </a:xfrm>
          <a:prstGeom prst="rect">
            <a:avLst/>
          </a:prstGeom>
          <a:noFill/>
        </p:spPr>
        <p:txBody>
          <a:bodyPr wrap="square" rtlCol="0">
            <a:spAutoFit/>
          </a:bodyPr>
          <a:lstStyle/>
          <a:p>
            <a:r>
              <a:rPr lang="el-GR" sz="3200" b="1" dirty="0" smtClean="0">
                <a:solidFill>
                  <a:schemeClr val="tx2">
                    <a:lumMod val="75000"/>
                  </a:schemeClr>
                </a:solidFill>
              </a:rPr>
              <a:t>Στοιχεία Αγροτικής Παραγωγής </a:t>
            </a:r>
            <a:r>
              <a:rPr lang="el-GR" sz="3200" b="1" dirty="0">
                <a:solidFill>
                  <a:schemeClr val="tx2">
                    <a:lumMod val="75000"/>
                  </a:schemeClr>
                </a:solidFill>
              </a:rPr>
              <a:t>– Στο δρόμο προς το κέρδος</a:t>
            </a:r>
          </a:p>
        </p:txBody>
      </p:sp>
      <p:sp>
        <p:nvSpPr>
          <p:cNvPr id="10" name="object 3"/>
          <p:cNvSpPr txBox="1">
            <a:spLocks/>
          </p:cNvSpPr>
          <p:nvPr/>
        </p:nvSpPr>
        <p:spPr>
          <a:xfrm>
            <a:off x="672163" y="872417"/>
            <a:ext cx="10273933" cy="650178"/>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marR="5080">
              <a:lnSpc>
                <a:spcPct val="150000"/>
              </a:lnSpc>
            </a:pPr>
            <a:r>
              <a:rPr lang="el-GR" kern="0" spc="-5" dirty="0"/>
              <a:t>Παράδειγμα Προσδιορισμού Νεκρού Σημείου</a:t>
            </a:r>
            <a:endParaRPr lang="en-US" kern="0" spc="-5" dirty="0"/>
          </a:p>
        </p:txBody>
      </p:sp>
      <p:sp>
        <p:nvSpPr>
          <p:cNvPr id="7" name="object 3"/>
          <p:cNvSpPr txBox="1">
            <a:spLocks/>
          </p:cNvSpPr>
          <p:nvPr/>
        </p:nvSpPr>
        <p:spPr>
          <a:xfrm>
            <a:off x="672163" y="1609410"/>
            <a:ext cx="10273933" cy="487634"/>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marR="5080">
              <a:lnSpc>
                <a:spcPct val="150000"/>
              </a:lnSpc>
            </a:pPr>
            <a:r>
              <a:rPr lang="el-GR" sz="2400" kern="0" spc="-5" dirty="0" smtClean="0"/>
              <a:t>Μαθηματικός Υπολογισμός Νεκρού Σημείου</a:t>
            </a:r>
            <a:endParaRPr lang="en-US" sz="2400" kern="0" spc="-5" dirty="0" smtClean="0"/>
          </a:p>
        </p:txBody>
      </p:sp>
      <p:graphicFrame>
        <p:nvGraphicFramePr>
          <p:cNvPr id="2" name="Table 1"/>
          <p:cNvGraphicFramePr>
            <a:graphicFrameLocks noGrp="1"/>
          </p:cNvGraphicFramePr>
          <p:nvPr/>
        </p:nvGraphicFramePr>
        <p:xfrm>
          <a:off x="672163" y="2299979"/>
          <a:ext cx="4895273" cy="3337560"/>
        </p:xfrm>
        <a:graphic>
          <a:graphicData uri="http://schemas.openxmlformats.org/drawingml/2006/table">
            <a:tbl>
              <a:tblPr firstRow="1" bandRow="1">
                <a:tableStyleId>{69CF1AB2-1976-4502-BF36-3FF5EA218861}</a:tableStyleId>
              </a:tblPr>
              <a:tblGrid>
                <a:gridCol w="1029855"/>
                <a:gridCol w="3865418"/>
              </a:tblGrid>
              <a:tr h="370840">
                <a:tc>
                  <a:txBody>
                    <a:bodyPr/>
                    <a:lstStyle/>
                    <a:p>
                      <a:r>
                        <a:rPr lang="el-GR" dirty="0" smtClean="0">
                          <a:solidFill>
                            <a:schemeClr val="tx2">
                              <a:lumMod val="50000"/>
                            </a:schemeClr>
                          </a:solidFill>
                        </a:rPr>
                        <a:t>Σύμβολο</a:t>
                      </a:r>
                      <a:endParaRPr lang="en-US" dirty="0">
                        <a:solidFill>
                          <a:schemeClr val="tx2">
                            <a:lumMod val="50000"/>
                          </a:schemeClr>
                        </a:solidFill>
                      </a:endParaRPr>
                    </a:p>
                  </a:txBody>
                  <a:tcPr/>
                </a:tc>
                <a:tc>
                  <a:txBody>
                    <a:bodyPr/>
                    <a:lstStyle/>
                    <a:p>
                      <a:r>
                        <a:rPr lang="el-GR" dirty="0" smtClean="0">
                          <a:solidFill>
                            <a:schemeClr val="tx2">
                              <a:lumMod val="50000"/>
                            </a:schemeClr>
                          </a:solidFill>
                        </a:rPr>
                        <a:t>Επεξήγηση</a:t>
                      </a:r>
                      <a:endParaRPr lang="en-US" dirty="0">
                        <a:solidFill>
                          <a:schemeClr val="tx2">
                            <a:lumMod val="50000"/>
                          </a:schemeClr>
                        </a:solidFill>
                      </a:endParaRPr>
                    </a:p>
                  </a:txBody>
                  <a:tcPr/>
                </a:tc>
              </a:tr>
              <a:tr h="370840">
                <a:tc>
                  <a:txBody>
                    <a:bodyPr/>
                    <a:lstStyle/>
                    <a:p>
                      <a:r>
                        <a:rPr lang="el-GR" dirty="0" smtClean="0">
                          <a:solidFill>
                            <a:schemeClr val="tx2">
                              <a:lumMod val="50000"/>
                            </a:schemeClr>
                          </a:solidFill>
                        </a:rPr>
                        <a:t>Π</a:t>
                      </a:r>
                      <a:endParaRPr lang="en-US" dirty="0">
                        <a:solidFill>
                          <a:schemeClr val="tx2">
                            <a:lumMod val="50000"/>
                          </a:schemeClr>
                        </a:solidFill>
                      </a:endParaRPr>
                    </a:p>
                  </a:txBody>
                  <a:tcPr/>
                </a:tc>
                <a:tc>
                  <a:txBody>
                    <a:bodyPr/>
                    <a:lstStyle/>
                    <a:p>
                      <a:r>
                        <a:rPr lang="el-GR" dirty="0" smtClean="0">
                          <a:solidFill>
                            <a:schemeClr val="tx2">
                              <a:lumMod val="50000"/>
                            </a:schemeClr>
                          </a:solidFill>
                        </a:rPr>
                        <a:t>Προϊόν</a:t>
                      </a:r>
                      <a:endParaRPr lang="en-US" dirty="0">
                        <a:solidFill>
                          <a:schemeClr val="tx2">
                            <a:lumMod val="50000"/>
                          </a:schemeClr>
                        </a:solidFill>
                      </a:endParaRPr>
                    </a:p>
                  </a:txBody>
                  <a:tcPr/>
                </a:tc>
              </a:tr>
              <a:tr h="370840">
                <a:tc>
                  <a:txBody>
                    <a:bodyPr/>
                    <a:lstStyle/>
                    <a:p>
                      <a:r>
                        <a:rPr lang="el-GR" dirty="0" smtClean="0">
                          <a:solidFill>
                            <a:schemeClr val="tx2">
                              <a:lumMod val="50000"/>
                            </a:schemeClr>
                          </a:solidFill>
                        </a:rPr>
                        <a:t>Τ</a:t>
                      </a:r>
                      <a:endParaRPr lang="en-US" dirty="0">
                        <a:solidFill>
                          <a:schemeClr val="tx2">
                            <a:lumMod val="50000"/>
                          </a:schemeClr>
                        </a:solidFill>
                      </a:endParaRPr>
                    </a:p>
                  </a:txBody>
                  <a:tcPr/>
                </a:tc>
                <a:tc>
                  <a:txBody>
                    <a:bodyPr/>
                    <a:lstStyle/>
                    <a:p>
                      <a:r>
                        <a:rPr lang="el-GR" dirty="0" smtClean="0">
                          <a:solidFill>
                            <a:schemeClr val="tx2">
                              <a:lumMod val="50000"/>
                            </a:schemeClr>
                          </a:solidFill>
                        </a:rPr>
                        <a:t>Τιμή Προϊόντος ανά Μονάδα</a:t>
                      </a:r>
                      <a:endParaRPr lang="en-US" dirty="0">
                        <a:solidFill>
                          <a:schemeClr val="tx2">
                            <a:lumMod val="50000"/>
                          </a:schemeClr>
                        </a:solidFill>
                      </a:endParaRPr>
                    </a:p>
                  </a:txBody>
                  <a:tcPr/>
                </a:tc>
              </a:tr>
              <a:tr h="370840">
                <a:tc>
                  <a:txBody>
                    <a:bodyPr/>
                    <a:lstStyle/>
                    <a:p>
                      <a:r>
                        <a:rPr lang="el-GR" dirty="0" smtClean="0">
                          <a:solidFill>
                            <a:schemeClr val="tx2">
                              <a:lumMod val="50000"/>
                            </a:schemeClr>
                          </a:solidFill>
                        </a:rPr>
                        <a:t>ΜΚ</a:t>
                      </a:r>
                      <a:endParaRPr lang="en-US" dirty="0">
                        <a:solidFill>
                          <a:schemeClr val="tx2">
                            <a:lumMod val="50000"/>
                          </a:schemeClr>
                        </a:solidFill>
                      </a:endParaRPr>
                    </a:p>
                  </a:txBody>
                  <a:tcPr/>
                </a:tc>
                <a:tc>
                  <a:txBody>
                    <a:bodyPr/>
                    <a:lstStyle/>
                    <a:p>
                      <a:r>
                        <a:rPr lang="el-GR" dirty="0" smtClean="0">
                          <a:solidFill>
                            <a:schemeClr val="tx2">
                              <a:lumMod val="50000"/>
                            </a:schemeClr>
                          </a:solidFill>
                        </a:rPr>
                        <a:t>Μεταβλητό Κόστος ανά</a:t>
                      </a:r>
                      <a:r>
                        <a:rPr lang="el-GR" baseline="0" dirty="0" smtClean="0">
                          <a:solidFill>
                            <a:schemeClr val="tx2">
                              <a:lumMod val="50000"/>
                            </a:schemeClr>
                          </a:solidFill>
                        </a:rPr>
                        <a:t> Μονάδα</a:t>
                      </a:r>
                      <a:endParaRPr lang="en-US" dirty="0">
                        <a:solidFill>
                          <a:schemeClr val="tx2">
                            <a:lumMod val="50000"/>
                          </a:schemeClr>
                        </a:solidFill>
                      </a:endParaRPr>
                    </a:p>
                  </a:txBody>
                  <a:tcPr/>
                </a:tc>
              </a:tr>
              <a:tr h="370840">
                <a:tc>
                  <a:txBody>
                    <a:bodyPr/>
                    <a:lstStyle/>
                    <a:p>
                      <a:r>
                        <a:rPr lang="el-GR" dirty="0" smtClean="0">
                          <a:solidFill>
                            <a:schemeClr val="tx2">
                              <a:lumMod val="50000"/>
                            </a:schemeClr>
                          </a:solidFill>
                        </a:rPr>
                        <a:t>ΣΚ</a:t>
                      </a:r>
                      <a:endParaRPr lang="en-US" dirty="0">
                        <a:solidFill>
                          <a:schemeClr val="tx2">
                            <a:lumMod val="50000"/>
                          </a:schemeClr>
                        </a:solidFill>
                      </a:endParaRPr>
                    </a:p>
                  </a:txBody>
                  <a:tcPr/>
                </a:tc>
                <a:tc>
                  <a:txBody>
                    <a:bodyPr/>
                    <a:lstStyle/>
                    <a:p>
                      <a:r>
                        <a:rPr lang="el-GR" dirty="0" smtClean="0">
                          <a:solidFill>
                            <a:schemeClr val="tx2">
                              <a:lumMod val="50000"/>
                            </a:schemeClr>
                          </a:solidFill>
                        </a:rPr>
                        <a:t>Σταθερό Κόστος</a:t>
                      </a:r>
                      <a:endParaRPr lang="en-US" dirty="0">
                        <a:solidFill>
                          <a:schemeClr val="tx2">
                            <a:lumMod val="50000"/>
                          </a:schemeClr>
                        </a:solidFill>
                      </a:endParaRPr>
                    </a:p>
                  </a:txBody>
                  <a:tcPr/>
                </a:tc>
              </a:tr>
              <a:tr h="370840">
                <a:tc>
                  <a:txBody>
                    <a:bodyPr/>
                    <a:lstStyle/>
                    <a:p>
                      <a:r>
                        <a:rPr lang="el-GR" dirty="0" smtClean="0">
                          <a:solidFill>
                            <a:schemeClr val="tx2">
                              <a:lumMod val="50000"/>
                            </a:schemeClr>
                          </a:solidFill>
                        </a:rPr>
                        <a:t>ΣΕ</a:t>
                      </a:r>
                      <a:endParaRPr lang="en-US" dirty="0">
                        <a:solidFill>
                          <a:schemeClr val="tx2">
                            <a:lumMod val="50000"/>
                          </a:schemeClr>
                        </a:solidFill>
                      </a:endParaRPr>
                    </a:p>
                  </a:txBody>
                  <a:tcPr/>
                </a:tc>
                <a:tc>
                  <a:txBody>
                    <a:bodyPr/>
                    <a:lstStyle/>
                    <a:p>
                      <a:r>
                        <a:rPr lang="el-GR" dirty="0" smtClean="0">
                          <a:solidFill>
                            <a:schemeClr val="tx2">
                              <a:lumMod val="50000"/>
                            </a:schemeClr>
                          </a:solidFill>
                        </a:rPr>
                        <a:t>Συνολικά Έσοδα</a:t>
                      </a:r>
                      <a:endParaRPr lang="en-US" dirty="0">
                        <a:solidFill>
                          <a:schemeClr val="tx2">
                            <a:lumMod val="50000"/>
                          </a:schemeClr>
                        </a:solidFill>
                      </a:endParaRPr>
                    </a:p>
                  </a:txBody>
                  <a:tcPr/>
                </a:tc>
              </a:tr>
              <a:tr h="370840">
                <a:tc>
                  <a:txBody>
                    <a:bodyPr/>
                    <a:lstStyle/>
                    <a:p>
                      <a:r>
                        <a:rPr lang="el-GR" dirty="0" smtClean="0">
                          <a:solidFill>
                            <a:schemeClr val="tx2">
                              <a:lumMod val="50000"/>
                            </a:schemeClr>
                          </a:solidFill>
                        </a:rPr>
                        <a:t>ΣΜΚ</a:t>
                      </a:r>
                      <a:endParaRPr lang="en-US" dirty="0">
                        <a:solidFill>
                          <a:schemeClr val="tx2">
                            <a:lumMod val="50000"/>
                          </a:schemeClr>
                        </a:solidFill>
                      </a:endParaRPr>
                    </a:p>
                  </a:txBody>
                  <a:tcPr/>
                </a:tc>
                <a:tc>
                  <a:txBody>
                    <a:bodyPr/>
                    <a:lstStyle/>
                    <a:p>
                      <a:r>
                        <a:rPr lang="el-GR" dirty="0" smtClean="0">
                          <a:solidFill>
                            <a:schemeClr val="tx2">
                              <a:lumMod val="50000"/>
                            </a:schemeClr>
                          </a:solidFill>
                        </a:rPr>
                        <a:t>Συνολικό Μεταβλητό Κόστος</a:t>
                      </a:r>
                      <a:endParaRPr lang="en-US" dirty="0">
                        <a:solidFill>
                          <a:schemeClr val="tx2">
                            <a:lumMod val="50000"/>
                          </a:schemeClr>
                        </a:solidFill>
                      </a:endParaRPr>
                    </a:p>
                  </a:txBody>
                  <a:tcPr/>
                </a:tc>
              </a:tr>
              <a:tr h="370840">
                <a:tc>
                  <a:txBody>
                    <a:bodyPr/>
                    <a:lstStyle/>
                    <a:p>
                      <a:r>
                        <a:rPr lang="el-GR" dirty="0" smtClean="0">
                          <a:solidFill>
                            <a:schemeClr val="tx2">
                              <a:lumMod val="50000"/>
                            </a:schemeClr>
                          </a:solidFill>
                        </a:rPr>
                        <a:t>Ν/Σ</a:t>
                      </a:r>
                      <a:endParaRPr lang="en-US" dirty="0">
                        <a:solidFill>
                          <a:schemeClr val="tx2">
                            <a:lumMod val="50000"/>
                          </a:schemeClr>
                        </a:solidFill>
                      </a:endParaRPr>
                    </a:p>
                  </a:txBody>
                  <a:tcPr/>
                </a:tc>
                <a:tc>
                  <a:txBody>
                    <a:bodyPr/>
                    <a:lstStyle/>
                    <a:p>
                      <a:r>
                        <a:rPr lang="el-GR" dirty="0" smtClean="0">
                          <a:solidFill>
                            <a:schemeClr val="tx2">
                              <a:lumMod val="50000"/>
                            </a:schemeClr>
                          </a:solidFill>
                        </a:rPr>
                        <a:t>Νεκρό Σημείο</a:t>
                      </a:r>
                      <a:endParaRPr lang="en-US" dirty="0">
                        <a:solidFill>
                          <a:schemeClr val="tx2">
                            <a:lumMod val="50000"/>
                          </a:schemeClr>
                        </a:solidFill>
                      </a:endParaRPr>
                    </a:p>
                  </a:txBody>
                  <a:tcPr/>
                </a:tc>
              </a:tr>
              <a:tr h="370840">
                <a:tc>
                  <a:txBody>
                    <a:bodyPr/>
                    <a:lstStyle/>
                    <a:p>
                      <a:r>
                        <a:rPr lang="el-GR" dirty="0" smtClean="0">
                          <a:solidFill>
                            <a:schemeClr val="tx2">
                              <a:lumMod val="50000"/>
                            </a:schemeClr>
                          </a:solidFill>
                        </a:rPr>
                        <a:t>ΣΥΚ</a:t>
                      </a:r>
                      <a:endParaRPr lang="en-US" dirty="0">
                        <a:solidFill>
                          <a:schemeClr val="tx2">
                            <a:lumMod val="50000"/>
                          </a:schemeClr>
                        </a:solidFill>
                      </a:endParaRPr>
                    </a:p>
                  </a:txBody>
                  <a:tcPr/>
                </a:tc>
                <a:tc>
                  <a:txBody>
                    <a:bodyPr/>
                    <a:lstStyle/>
                    <a:p>
                      <a:r>
                        <a:rPr lang="el-GR" dirty="0" smtClean="0">
                          <a:solidFill>
                            <a:schemeClr val="tx2">
                              <a:lumMod val="50000"/>
                            </a:schemeClr>
                          </a:solidFill>
                        </a:rPr>
                        <a:t>Συνολικό Κόστος</a:t>
                      </a:r>
                      <a:endParaRPr lang="en-US" dirty="0">
                        <a:solidFill>
                          <a:schemeClr val="tx2">
                            <a:lumMod val="50000"/>
                          </a:schemeClr>
                        </a:solidFill>
                      </a:endParaRPr>
                    </a:p>
                  </a:txBody>
                  <a:tcPr/>
                </a:tc>
              </a:tr>
            </a:tbl>
          </a:graphicData>
        </a:graphic>
      </p:graphicFrame>
      <p:sp>
        <p:nvSpPr>
          <p:cNvPr id="9" name="object 3"/>
          <p:cNvSpPr txBox="1">
            <a:spLocks/>
          </p:cNvSpPr>
          <p:nvPr/>
        </p:nvSpPr>
        <p:spPr>
          <a:xfrm>
            <a:off x="5977449" y="2097044"/>
            <a:ext cx="5743497" cy="3323987"/>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marR="5080"/>
            <a:r>
              <a:rPr lang="el-GR" sz="2400" kern="0" spc="-5" dirty="0" smtClean="0"/>
              <a:t>Νεκρό Σημείο: Το σημείο παραγωγής όπου τα συνολικά έσοδα καλύπτουν το συνολικό κόστος</a:t>
            </a:r>
          </a:p>
          <a:p>
            <a:pPr marL="12700" marR="5080"/>
            <a:r>
              <a:rPr lang="el-GR" sz="2400" kern="0" spc="-5" dirty="0" smtClean="0"/>
              <a:t>ΣΕ = </a:t>
            </a:r>
            <a:r>
              <a:rPr lang="el-GR" sz="2400" kern="0" spc="-5" dirty="0" smtClean="0"/>
              <a:t>ΣΥΚ</a:t>
            </a:r>
            <a:endParaRPr lang="el-GR" sz="2400" kern="0" spc="-5" dirty="0" smtClean="0"/>
          </a:p>
          <a:p>
            <a:pPr marL="12700" marR="5080"/>
            <a:r>
              <a:rPr lang="el-GR" sz="2400" kern="0" spc="-5" dirty="0" smtClean="0"/>
              <a:t>=&gt; ΣΕ = </a:t>
            </a:r>
            <a:r>
              <a:rPr lang="el-GR" sz="2400" kern="0" spc="-5" dirty="0" smtClean="0"/>
              <a:t>ΣΚ </a:t>
            </a:r>
            <a:r>
              <a:rPr lang="el-GR" sz="2400" kern="0" spc="-5" dirty="0" smtClean="0"/>
              <a:t>+ ΣΜΚ</a:t>
            </a:r>
          </a:p>
          <a:p>
            <a:pPr marL="12700" marR="5080"/>
            <a:r>
              <a:rPr lang="el-GR" sz="2400" kern="0" spc="-5" dirty="0" smtClean="0"/>
              <a:t>=&gt; Π*Τ = </a:t>
            </a:r>
            <a:r>
              <a:rPr lang="el-GR" sz="2400" kern="0" spc="-5" dirty="0" smtClean="0"/>
              <a:t>ΣΚ </a:t>
            </a:r>
            <a:r>
              <a:rPr lang="el-GR" sz="2400" kern="0" spc="-5" dirty="0" smtClean="0"/>
              <a:t>+ ΜΚ*Π</a:t>
            </a:r>
          </a:p>
          <a:p>
            <a:pPr marL="12700" marR="5080"/>
            <a:r>
              <a:rPr lang="el-GR" sz="2400" kern="0" spc="-5" dirty="0" smtClean="0"/>
              <a:t>=&gt; Π*Τ - ΜΚ*Π = </a:t>
            </a:r>
            <a:r>
              <a:rPr lang="el-GR" sz="2400" kern="0" spc="-5" dirty="0" smtClean="0"/>
              <a:t>ΣΚ</a:t>
            </a:r>
            <a:endParaRPr lang="el-GR" sz="2400" kern="0" spc="-5" dirty="0" smtClean="0"/>
          </a:p>
          <a:p>
            <a:pPr marL="12700" marR="5080"/>
            <a:r>
              <a:rPr lang="el-GR" sz="2400" kern="0" spc="-5" dirty="0"/>
              <a:t>=</a:t>
            </a:r>
            <a:r>
              <a:rPr lang="el-GR" sz="2400" kern="0" spc="-5" dirty="0" smtClean="0"/>
              <a:t>&gt; Π*(Τ – ΜΚ) = </a:t>
            </a:r>
            <a:r>
              <a:rPr lang="el-GR" sz="2400" kern="0" spc="-5" dirty="0" smtClean="0"/>
              <a:t>ΣΚ</a:t>
            </a:r>
            <a:endParaRPr lang="el-GR" sz="2400" kern="0" spc="-5" dirty="0" smtClean="0"/>
          </a:p>
          <a:p>
            <a:pPr marL="12700" marR="5080"/>
            <a:r>
              <a:rPr lang="el-GR" sz="2400" kern="0" spc="-5" dirty="0" smtClean="0">
                <a:solidFill>
                  <a:schemeClr val="accent3">
                    <a:lumMod val="75000"/>
                  </a:schemeClr>
                </a:solidFill>
              </a:rPr>
              <a:t>=&gt; Π = </a:t>
            </a:r>
            <a:r>
              <a:rPr lang="el-GR" sz="2400" kern="0" spc="-5" dirty="0" smtClean="0">
                <a:solidFill>
                  <a:schemeClr val="accent3">
                    <a:lumMod val="75000"/>
                  </a:schemeClr>
                </a:solidFill>
              </a:rPr>
              <a:t>ΣΚ </a:t>
            </a:r>
            <a:r>
              <a:rPr lang="el-GR" sz="2400" kern="0" spc="-5" dirty="0" smtClean="0">
                <a:solidFill>
                  <a:schemeClr val="accent3">
                    <a:lumMod val="75000"/>
                  </a:schemeClr>
                </a:solidFill>
              </a:rPr>
              <a:t>/ (Τ – ΜΚ)</a:t>
            </a:r>
            <a:endParaRPr lang="el-GR" sz="2400" kern="0" spc="-5" dirty="0">
              <a:solidFill>
                <a:schemeClr val="accent3">
                  <a:lumMod val="75000"/>
                </a:schemeClr>
              </a:solidFill>
            </a:endParaRPr>
          </a:p>
        </p:txBody>
      </p:sp>
      <p:sp>
        <p:nvSpPr>
          <p:cNvPr id="11" name="Oval 10"/>
          <p:cNvSpPr/>
          <p:nvPr/>
        </p:nvSpPr>
        <p:spPr>
          <a:xfrm>
            <a:off x="7467600" y="4972439"/>
            <a:ext cx="1482437" cy="448592"/>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a:xfrm flipV="1">
            <a:off x="6614758" y="5484410"/>
            <a:ext cx="700442" cy="439442"/>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sp>
        <p:nvSpPr>
          <p:cNvPr id="12" name="object 3"/>
          <p:cNvSpPr txBox="1">
            <a:spLocks/>
          </p:cNvSpPr>
          <p:nvPr/>
        </p:nvSpPr>
        <p:spPr>
          <a:xfrm>
            <a:off x="5336786" y="5751663"/>
            <a:ext cx="3165546" cy="487634"/>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marR="5080">
              <a:lnSpc>
                <a:spcPct val="150000"/>
              </a:lnSpc>
            </a:pPr>
            <a:r>
              <a:rPr lang="el-GR" sz="2400" kern="0" spc="-5" dirty="0" smtClean="0">
                <a:solidFill>
                  <a:schemeClr val="accent3">
                    <a:lumMod val="75000"/>
                  </a:schemeClr>
                </a:solidFill>
              </a:rPr>
              <a:t>Νεκρό Σημείο ΑΕ Καφέ</a:t>
            </a:r>
            <a:endParaRPr lang="en-US" sz="2400" kern="0" spc="-5" dirty="0" smtClean="0">
              <a:solidFill>
                <a:schemeClr val="accent3">
                  <a:lumMod val="75000"/>
                </a:schemeClr>
              </a:solidFill>
            </a:endParaRPr>
          </a:p>
        </p:txBody>
      </p:sp>
      <p:cxnSp>
        <p:nvCxnSpPr>
          <p:cNvPr id="8" name="Straight Arrow Connector 7"/>
          <p:cNvCxnSpPr/>
          <p:nvPr/>
        </p:nvCxnSpPr>
        <p:spPr>
          <a:xfrm>
            <a:off x="9088582" y="5266699"/>
            <a:ext cx="748146" cy="227651"/>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14" name="object 3"/>
          <p:cNvSpPr txBox="1">
            <a:spLocks/>
          </p:cNvSpPr>
          <p:nvPr/>
        </p:nvSpPr>
        <p:spPr>
          <a:xfrm>
            <a:off x="8849197" y="5554520"/>
            <a:ext cx="3165546" cy="738664"/>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marR="5080"/>
            <a:r>
              <a:rPr lang="el-GR" sz="2400" kern="0" spc="-5" dirty="0" smtClean="0">
                <a:solidFill>
                  <a:schemeClr val="accent2">
                    <a:lumMod val="75000"/>
                  </a:schemeClr>
                </a:solidFill>
              </a:rPr>
              <a:t>Περιθώριο Συνεισφοράς ανά Μονάδα Προϊόντος</a:t>
            </a:r>
            <a:endParaRPr lang="en-US" sz="2400" kern="0" spc="-5" dirty="0" smtClean="0">
              <a:solidFill>
                <a:schemeClr val="accent2">
                  <a:lumMod val="75000"/>
                </a:schemeClr>
              </a:solidFill>
            </a:endParaRPr>
          </a:p>
        </p:txBody>
      </p:sp>
    </p:spTree>
    <p:extLst>
      <p:ext uri="{BB962C8B-B14F-4D97-AF65-F5344CB8AC3E}">
        <p14:creationId xmlns:p14="http://schemas.microsoft.com/office/powerpoint/2010/main" xmlns="" val="3058066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260" y="431820"/>
            <a:ext cx="11241740" cy="584775"/>
          </a:xfrm>
          <a:prstGeom prst="rect">
            <a:avLst/>
          </a:prstGeom>
          <a:noFill/>
        </p:spPr>
        <p:txBody>
          <a:bodyPr wrap="square" rtlCol="0">
            <a:spAutoFit/>
          </a:bodyPr>
          <a:lstStyle/>
          <a:p>
            <a:r>
              <a:rPr lang="el-GR" sz="3200" b="1" dirty="0" smtClean="0">
                <a:solidFill>
                  <a:schemeClr val="tx2">
                    <a:lumMod val="75000"/>
                  </a:schemeClr>
                </a:solidFill>
              </a:rPr>
              <a:t>Στοιχεία Αγροτικής Παραγωγής </a:t>
            </a:r>
            <a:r>
              <a:rPr lang="el-GR" sz="3200" b="1" dirty="0">
                <a:solidFill>
                  <a:schemeClr val="tx2">
                    <a:lumMod val="75000"/>
                  </a:schemeClr>
                </a:solidFill>
              </a:rPr>
              <a:t>– Στο δρόμο προς το κέρδος</a:t>
            </a:r>
          </a:p>
        </p:txBody>
      </p:sp>
      <p:sp>
        <p:nvSpPr>
          <p:cNvPr id="10" name="object 3"/>
          <p:cNvSpPr txBox="1">
            <a:spLocks/>
          </p:cNvSpPr>
          <p:nvPr/>
        </p:nvSpPr>
        <p:spPr>
          <a:xfrm>
            <a:off x="672163" y="872417"/>
            <a:ext cx="10273933" cy="650178"/>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marR="5080">
              <a:lnSpc>
                <a:spcPct val="150000"/>
              </a:lnSpc>
            </a:pPr>
            <a:r>
              <a:rPr lang="el-GR" kern="0" spc="-5" dirty="0"/>
              <a:t>Παράδειγμα Προσδιορισμού Νεκρού Σημείου</a:t>
            </a:r>
            <a:endParaRPr lang="en-US" kern="0" spc="-5" dirty="0"/>
          </a:p>
        </p:txBody>
      </p:sp>
      <p:sp>
        <p:nvSpPr>
          <p:cNvPr id="7" name="object 3"/>
          <p:cNvSpPr txBox="1">
            <a:spLocks/>
          </p:cNvSpPr>
          <p:nvPr/>
        </p:nvSpPr>
        <p:spPr>
          <a:xfrm>
            <a:off x="672163" y="1609410"/>
            <a:ext cx="10273933" cy="487634"/>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marR="5080">
              <a:lnSpc>
                <a:spcPct val="150000"/>
              </a:lnSpc>
            </a:pPr>
            <a:r>
              <a:rPr lang="el-GR" sz="2400" kern="0" spc="-5" dirty="0" smtClean="0"/>
              <a:t>Μαθηματικός Υπολογισμός Νεκρού Σημείου – Παράδειγμα ΑΕ Καφέ</a:t>
            </a:r>
            <a:endParaRPr lang="en-US" sz="2400" kern="0" spc="-5" dirty="0" smtClean="0"/>
          </a:p>
        </p:txBody>
      </p:sp>
      <p:graphicFrame>
        <p:nvGraphicFramePr>
          <p:cNvPr id="2" name="Table 1"/>
          <p:cNvGraphicFramePr>
            <a:graphicFrameLocks noGrp="1"/>
          </p:cNvGraphicFramePr>
          <p:nvPr>
            <p:extLst>
              <p:ext uri="{D42A27DB-BD31-4B8C-83A1-F6EECF244321}">
                <p14:modId xmlns:p14="http://schemas.microsoft.com/office/powerpoint/2010/main" xmlns="" val="2483905975"/>
              </p:ext>
            </p:extLst>
          </p:nvPr>
        </p:nvGraphicFramePr>
        <p:xfrm>
          <a:off x="672163" y="2299979"/>
          <a:ext cx="4895273" cy="1854200"/>
        </p:xfrm>
        <a:graphic>
          <a:graphicData uri="http://schemas.openxmlformats.org/drawingml/2006/table">
            <a:tbl>
              <a:tblPr firstRow="1" bandRow="1">
                <a:tableStyleId>{69CF1AB2-1976-4502-BF36-3FF5EA218861}</a:tableStyleId>
              </a:tblPr>
              <a:tblGrid>
                <a:gridCol w="1029855"/>
                <a:gridCol w="3865418"/>
              </a:tblGrid>
              <a:tr h="370840">
                <a:tc>
                  <a:txBody>
                    <a:bodyPr/>
                    <a:lstStyle/>
                    <a:p>
                      <a:r>
                        <a:rPr lang="el-GR" dirty="0" smtClean="0">
                          <a:solidFill>
                            <a:schemeClr val="tx2">
                              <a:lumMod val="50000"/>
                            </a:schemeClr>
                          </a:solidFill>
                        </a:rPr>
                        <a:t>Σύμβολο</a:t>
                      </a:r>
                      <a:endParaRPr lang="en-US" dirty="0">
                        <a:solidFill>
                          <a:schemeClr val="tx2">
                            <a:lumMod val="50000"/>
                          </a:schemeClr>
                        </a:solidFill>
                      </a:endParaRPr>
                    </a:p>
                  </a:txBody>
                  <a:tcPr/>
                </a:tc>
                <a:tc>
                  <a:txBody>
                    <a:bodyPr/>
                    <a:lstStyle/>
                    <a:p>
                      <a:r>
                        <a:rPr lang="el-GR" dirty="0" smtClean="0">
                          <a:solidFill>
                            <a:schemeClr val="tx2">
                              <a:lumMod val="50000"/>
                            </a:schemeClr>
                          </a:solidFill>
                        </a:rPr>
                        <a:t>Επεξήγηση</a:t>
                      </a:r>
                      <a:endParaRPr lang="en-US" dirty="0">
                        <a:solidFill>
                          <a:schemeClr val="tx2">
                            <a:lumMod val="50000"/>
                          </a:schemeClr>
                        </a:solidFill>
                      </a:endParaRPr>
                    </a:p>
                  </a:txBody>
                  <a:tcPr/>
                </a:tc>
              </a:tr>
              <a:tr h="370840">
                <a:tc>
                  <a:txBody>
                    <a:bodyPr/>
                    <a:lstStyle/>
                    <a:p>
                      <a:r>
                        <a:rPr lang="el-GR" dirty="0" smtClean="0">
                          <a:solidFill>
                            <a:schemeClr val="tx2">
                              <a:lumMod val="50000"/>
                            </a:schemeClr>
                          </a:solidFill>
                        </a:rPr>
                        <a:t>Π</a:t>
                      </a:r>
                      <a:endParaRPr lang="en-US" dirty="0">
                        <a:solidFill>
                          <a:schemeClr val="tx2">
                            <a:lumMod val="50000"/>
                          </a:schemeClr>
                        </a:solidFill>
                      </a:endParaRPr>
                    </a:p>
                  </a:txBody>
                  <a:tcPr/>
                </a:tc>
                <a:tc>
                  <a:txBody>
                    <a:bodyPr/>
                    <a:lstStyle/>
                    <a:p>
                      <a:r>
                        <a:rPr lang="el-GR" dirty="0" smtClean="0">
                          <a:solidFill>
                            <a:schemeClr val="tx2">
                              <a:lumMod val="50000"/>
                            </a:schemeClr>
                          </a:solidFill>
                        </a:rPr>
                        <a:t>?</a:t>
                      </a:r>
                      <a:endParaRPr lang="en-US" dirty="0">
                        <a:solidFill>
                          <a:schemeClr val="tx2">
                            <a:lumMod val="50000"/>
                          </a:schemeClr>
                        </a:solidFill>
                      </a:endParaRPr>
                    </a:p>
                  </a:txBody>
                  <a:tcPr/>
                </a:tc>
              </a:tr>
              <a:tr h="370840">
                <a:tc>
                  <a:txBody>
                    <a:bodyPr/>
                    <a:lstStyle/>
                    <a:p>
                      <a:r>
                        <a:rPr lang="el-GR" dirty="0" smtClean="0">
                          <a:solidFill>
                            <a:schemeClr val="tx2">
                              <a:lumMod val="50000"/>
                            </a:schemeClr>
                          </a:solidFill>
                        </a:rPr>
                        <a:t>Τ</a:t>
                      </a:r>
                      <a:endParaRPr lang="en-US" dirty="0">
                        <a:solidFill>
                          <a:schemeClr val="tx2">
                            <a:lumMod val="50000"/>
                          </a:schemeClr>
                        </a:solidFill>
                      </a:endParaRPr>
                    </a:p>
                  </a:txBody>
                  <a:tcPr/>
                </a:tc>
                <a:tc>
                  <a:txBody>
                    <a:bodyPr/>
                    <a:lstStyle/>
                    <a:p>
                      <a:r>
                        <a:rPr lang="el-GR" dirty="0" smtClean="0">
                          <a:solidFill>
                            <a:schemeClr val="tx2">
                              <a:lumMod val="50000"/>
                            </a:schemeClr>
                          </a:solidFill>
                        </a:rPr>
                        <a:t>10.000</a:t>
                      </a:r>
                      <a:endParaRPr lang="en-US" dirty="0">
                        <a:solidFill>
                          <a:schemeClr val="tx2">
                            <a:lumMod val="50000"/>
                          </a:schemeClr>
                        </a:solidFill>
                      </a:endParaRPr>
                    </a:p>
                  </a:txBody>
                  <a:tcPr/>
                </a:tc>
              </a:tr>
              <a:tr h="370840">
                <a:tc>
                  <a:txBody>
                    <a:bodyPr/>
                    <a:lstStyle/>
                    <a:p>
                      <a:r>
                        <a:rPr lang="el-GR" dirty="0" smtClean="0">
                          <a:solidFill>
                            <a:schemeClr val="tx2">
                              <a:lumMod val="50000"/>
                            </a:schemeClr>
                          </a:solidFill>
                        </a:rPr>
                        <a:t>ΜΚ</a:t>
                      </a:r>
                      <a:endParaRPr lang="en-US" dirty="0">
                        <a:solidFill>
                          <a:schemeClr val="tx2">
                            <a:lumMod val="50000"/>
                          </a:schemeClr>
                        </a:solidFill>
                      </a:endParaRPr>
                    </a:p>
                  </a:txBody>
                  <a:tcPr/>
                </a:tc>
                <a:tc>
                  <a:txBody>
                    <a:bodyPr/>
                    <a:lstStyle/>
                    <a:p>
                      <a:r>
                        <a:rPr lang="el-GR" dirty="0" smtClean="0">
                          <a:solidFill>
                            <a:schemeClr val="tx2">
                              <a:lumMod val="50000"/>
                            </a:schemeClr>
                          </a:solidFill>
                        </a:rPr>
                        <a:t>6.000</a:t>
                      </a:r>
                      <a:endParaRPr lang="en-US" dirty="0">
                        <a:solidFill>
                          <a:schemeClr val="tx2">
                            <a:lumMod val="50000"/>
                          </a:schemeClr>
                        </a:solidFill>
                      </a:endParaRPr>
                    </a:p>
                  </a:txBody>
                  <a:tcPr/>
                </a:tc>
              </a:tr>
              <a:tr h="370840">
                <a:tc>
                  <a:txBody>
                    <a:bodyPr/>
                    <a:lstStyle/>
                    <a:p>
                      <a:r>
                        <a:rPr lang="el-GR" dirty="0" smtClean="0">
                          <a:solidFill>
                            <a:schemeClr val="tx2">
                              <a:lumMod val="50000"/>
                            </a:schemeClr>
                          </a:solidFill>
                        </a:rPr>
                        <a:t>ΣΚ</a:t>
                      </a:r>
                      <a:endParaRPr lang="en-US" dirty="0">
                        <a:solidFill>
                          <a:schemeClr val="tx2">
                            <a:lumMod val="50000"/>
                          </a:schemeClr>
                        </a:solidFill>
                      </a:endParaRPr>
                    </a:p>
                  </a:txBody>
                  <a:tcPr/>
                </a:tc>
                <a:tc>
                  <a:txBody>
                    <a:bodyPr/>
                    <a:lstStyle/>
                    <a:p>
                      <a:r>
                        <a:rPr lang="el-GR" dirty="0" smtClean="0">
                          <a:solidFill>
                            <a:schemeClr val="tx2">
                              <a:lumMod val="50000"/>
                            </a:schemeClr>
                          </a:solidFill>
                        </a:rPr>
                        <a:t>40.000</a:t>
                      </a:r>
                      <a:endParaRPr lang="en-US" dirty="0">
                        <a:solidFill>
                          <a:schemeClr val="tx2">
                            <a:lumMod val="50000"/>
                          </a:schemeClr>
                        </a:solidFill>
                      </a:endParaRPr>
                    </a:p>
                  </a:txBody>
                  <a:tcPr/>
                </a:tc>
              </a:tr>
            </a:tbl>
          </a:graphicData>
        </a:graphic>
      </p:graphicFrame>
      <p:sp>
        <p:nvSpPr>
          <p:cNvPr id="9" name="object 3"/>
          <p:cNvSpPr txBox="1">
            <a:spLocks/>
          </p:cNvSpPr>
          <p:nvPr/>
        </p:nvSpPr>
        <p:spPr>
          <a:xfrm>
            <a:off x="5809129" y="2183859"/>
            <a:ext cx="5743497" cy="1107996"/>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355600" marR="5080" indent="-342900">
              <a:buFont typeface="Symbol" panose="05050102010706020507" pitchFamily="18" charset="2"/>
              <a:buChar char="Þ"/>
            </a:pPr>
            <a:r>
              <a:rPr lang="el-GR" sz="2400" kern="0" spc="-5" dirty="0" smtClean="0">
                <a:solidFill>
                  <a:schemeClr val="accent3">
                    <a:lumMod val="75000"/>
                  </a:schemeClr>
                </a:solidFill>
              </a:rPr>
              <a:t>Π = ΣΚ / (Τ – ΜΚ)</a:t>
            </a:r>
          </a:p>
          <a:p>
            <a:pPr marL="355600" marR="5080" indent="-342900">
              <a:buFont typeface="Symbol" panose="05050102010706020507" pitchFamily="18" charset="2"/>
              <a:buChar char="Þ"/>
            </a:pPr>
            <a:r>
              <a:rPr lang="el-GR" sz="2400" kern="0" spc="-5" dirty="0" smtClean="0">
                <a:solidFill>
                  <a:schemeClr val="accent3">
                    <a:lumMod val="75000"/>
                  </a:schemeClr>
                </a:solidFill>
              </a:rPr>
              <a:t>Ν/Σ = 40.000 / (10.000 – 6.000)</a:t>
            </a:r>
          </a:p>
          <a:p>
            <a:pPr marL="355600" marR="5080" indent="-342900">
              <a:buFont typeface="Symbol" panose="05050102010706020507" pitchFamily="18" charset="2"/>
              <a:buChar char="Þ"/>
            </a:pPr>
            <a:r>
              <a:rPr lang="el-GR" sz="2400" kern="0" spc="-5" dirty="0" smtClean="0">
                <a:solidFill>
                  <a:schemeClr val="accent3">
                    <a:lumMod val="75000"/>
                  </a:schemeClr>
                </a:solidFill>
              </a:rPr>
              <a:t>Ν/Σ = 10 Τόνοι</a:t>
            </a:r>
            <a:endParaRPr lang="el-GR" sz="2400" kern="0" spc="-5" dirty="0">
              <a:solidFill>
                <a:schemeClr val="accent3">
                  <a:lumMod val="75000"/>
                </a:schemeClr>
              </a:solidFill>
            </a:endParaRPr>
          </a:p>
        </p:txBody>
      </p:sp>
      <p:graphicFrame>
        <p:nvGraphicFramePr>
          <p:cNvPr id="13" name="Chart 12"/>
          <p:cNvGraphicFramePr>
            <a:graphicFrameLocks/>
          </p:cNvGraphicFramePr>
          <p:nvPr>
            <p:extLst>
              <p:ext uri="{D42A27DB-BD31-4B8C-83A1-F6EECF244321}">
                <p14:modId xmlns:p14="http://schemas.microsoft.com/office/powerpoint/2010/main" xmlns="" val="1868090357"/>
              </p:ext>
            </p:extLst>
          </p:nvPr>
        </p:nvGraphicFramePr>
        <p:xfrm>
          <a:off x="5809129" y="3378670"/>
          <a:ext cx="5743497" cy="30498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73564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260" y="431820"/>
            <a:ext cx="11241740" cy="584775"/>
          </a:xfrm>
          <a:prstGeom prst="rect">
            <a:avLst/>
          </a:prstGeom>
          <a:noFill/>
        </p:spPr>
        <p:txBody>
          <a:bodyPr wrap="square" rtlCol="0">
            <a:spAutoFit/>
          </a:bodyPr>
          <a:lstStyle/>
          <a:p>
            <a:r>
              <a:rPr lang="el-GR" sz="3200" b="1" dirty="0" smtClean="0">
                <a:solidFill>
                  <a:schemeClr val="tx2">
                    <a:lumMod val="75000"/>
                  </a:schemeClr>
                </a:solidFill>
              </a:rPr>
              <a:t>Στοιχεία Αγροτικής Παραγωγής </a:t>
            </a:r>
            <a:r>
              <a:rPr lang="el-GR" sz="3200" b="1" dirty="0">
                <a:solidFill>
                  <a:schemeClr val="tx2">
                    <a:lumMod val="75000"/>
                  </a:schemeClr>
                </a:solidFill>
              </a:rPr>
              <a:t>– Στο δρόμο προς το κέρδος</a:t>
            </a:r>
          </a:p>
        </p:txBody>
      </p:sp>
      <p:sp>
        <p:nvSpPr>
          <p:cNvPr id="10" name="object 3"/>
          <p:cNvSpPr txBox="1">
            <a:spLocks/>
          </p:cNvSpPr>
          <p:nvPr/>
        </p:nvSpPr>
        <p:spPr>
          <a:xfrm>
            <a:off x="672163" y="872417"/>
            <a:ext cx="10273933" cy="650178"/>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marR="5080">
              <a:lnSpc>
                <a:spcPct val="150000"/>
              </a:lnSpc>
            </a:pPr>
            <a:r>
              <a:rPr lang="el-GR" kern="0" spc="-5" dirty="0" smtClean="0"/>
              <a:t>Σημαντικότητα Νεκρού Σημείου</a:t>
            </a:r>
            <a:endParaRPr lang="en-US" kern="0" spc="-5" dirty="0" smtClean="0"/>
          </a:p>
        </p:txBody>
      </p:sp>
      <p:sp>
        <p:nvSpPr>
          <p:cNvPr id="5" name="object 3"/>
          <p:cNvSpPr txBox="1">
            <a:spLocks/>
          </p:cNvSpPr>
          <p:nvPr/>
        </p:nvSpPr>
        <p:spPr>
          <a:xfrm>
            <a:off x="1021596" y="1611081"/>
            <a:ext cx="10273933" cy="3877985"/>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469900" marR="5080" indent="-457200">
              <a:lnSpc>
                <a:spcPct val="150000"/>
              </a:lnSpc>
              <a:buFont typeface="Arial" panose="020B0604020202020204" pitchFamily="34" charset="0"/>
              <a:buChar char="•"/>
            </a:pPr>
            <a:r>
              <a:rPr lang="el-GR" sz="2800" kern="0" spc="-5" dirty="0" smtClean="0"/>
              <a:t>Η ΑΕ υπολογίζει τις προοπτικές κέρδους γνωρίζοντας τους διαθέσιμους παραγωγικούς συντελεστές</a:t>
            </a:r>
          </a:p>
          <a:p>
            <a:pPr marL="469900" marR="5080" indent="-457200">
              <a:lnSpc>
                <a:spcPct val="150000"/>
              </a:lnSpc>
              <a:buFont typeface="Arial" panose="020B0604020202020204" pitchFamily="34" charset="0"/>
              <a:buChar char="•"/>
            </a:pPr>
            <a:r>
              <a:rPr lang="el-GR" sz="2800" kern="0" spc="-5" dirty="0" smtClean="0"/>
              <a:t>Προσδιορίζεται το ελάχιστο ύψος παραγωγής προϊόντος που καθιστά μια καλλιέργεια οικονομικά βιώσιμη</a:t>
            </a:r>
          </a:p>
          <a:p>
            <a:pPr marL="469900" marR="5080" indent="-457200">
              <a:lnSpc>
                <a:spcPct val="150000"/>
              </a:lnSpc>
              <a:buFont typeface="Arial" panose="020B0604020202020204" pitchFamily="34" charset="0"/>
              <a:buChar char="•"/>
            </a:pPr>
            <a:r>
              <a:rPr lang="el-GR" sz="2800" kern="0" spc="-5" dirty="0" smtClean="0"/>
              <a:t>Η εκτίμηση του περιθωρίου συνεισφοράς βοηθάει στην επιλογή του προϊόντος παραγωγής εκ των εναλλακτικών διαθέσιμων</a:t>
            </a:r>
          </a:p>
        </p:txBody>
      </p:sp>
    </p:spTree>
    <p:extLst>
      <p:ext uri="{BB962C8B-B14F-4D97-AF65-F5344CB8AC3E}">
        <p14:creationId xmlns:p14="http://schemas.microsoft.com/office/powerpoint/2010/main" xmlns="" val="5223166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260" y="431820"/>
            <a:ext cx="11241740" cy="584775"/>
          </a:xfrm>
          <a:prstGeom prst="rect">
            <a:avLst/>
          </a:prstGeom>
          <a:noFill/>
        </p:spPr>
        <p:txBody>
          <a:bodyPr wrap="square" rtlCol="0">
            <a:spAutoFit/>
          </a:bodyPr>
          <a:lstStyle/>
          <a:p>
            <a:r>
              <a:rPr lang="el-GR" sz="3200" b="1" dirty="0" smtClean="0">
                <a:solidFill>
                  <a:schemeClr val="tx2">
                    <a:lumMod val="75000"/>
                  </a:schemeClr>
                </a:solidFill>
              </a:rPr>
              <a:t>Στοιχεία Αγροτικής Παραγωγής </a:t>
            </a:r>
            <a:r>
              <a:rPr lang="el-GR" sz="3200" b="1" dirty="0">
                <a:solidFill>
                  <a:schemeClr val="tx2">
                    <a:lumMod val="75000"/>
                  </a:schemeClr>
                </a:solidFill>
              </a:rPr>
              <a:t>– </a:t>
            </a:r>
            <a:r>
              <a:rPr lang="el-GR" sz="3200" b="1" dirty="0" smtClean="0">
                <a:solidFill>
                  <a:schemeClr val="tx2">
                    <a:lumMod val="75000"/>
                  </a:schemeClr>
                </a:solidFill>
              </a:rPr>
              <a:t>Ρίσκο</a:t>
            </a:r>
            <a:endParaRPr lang="el-GR" sz="3200" b="1" dirty="0">
              <a:solidFill>
                <a:schemeClr val="tx2">
                  <a:lumMod val="75000"/>
                </a:schemeClr>
              </a:solidFill>
            </a:endParaRPr>
          </a:p>
        </p:txBody>
      </p:sp>
      <p:sp>
        <p:nvSpPr>
          <p:cNvPr id="5" name="object 3"/>
          <p:cNvSpPr txBox="1">
            <a:spLocks/>
          </p:cNvSpPr>
          <p:nvPr/>
        </p:nvSpPr>
        <p:spPr>
          <a:xfrm>
            <a:off x="975958" y="2608608"/>
            <a:ext cx="10273933" cy="1861535"/>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469900" marR="5080" indent="-457200">
              <a:lnSpc>
                <a:spcPct val="150000"/>
              </a:lnSpc>
              <a:buFont typeface="Arial" panose="020B0604020202020204" pitchFamily="34" charset="0"/>
              <a:buChar char="•"/>
            </a:pPr>
            <a:r>
              <a:rPr lang="el-GR" sz="2800" kern="0" spc="-5" dirty="0"/>
              <a:t>«Ρίσκο είναι η αβεβαιότητα που επηρεάζει το status του καθένα και συχνά συνδέεται με αντιξοότητες και χάσιμο» (Bodie &amp; </a:t>
            </a:r>
            <a:r>
              <a:rPr lang="el-GR" sz="2800" kern="0" spc="-5" dirty="0" err="1"/>
              <a:t>Merton</a:t>
            </a:r>
            <a:r>
              <a:rPr lang="el-GR" sz="2800" kern="0" spc="-5" dirty="0"/>
              <a:t>, 1998) </a:t>
            </a:r>
          </a:p>
        </p:txBody>
      </p:sp>
    </p:spTree>
    <p:extLst>
      <p:ext uri="{BB962C8B-B14F-4D97-AF65-F5344CB8AC3E}">
        <p14:creationId xmlns:p14="http://schemas.microsoft.com/office/powerpoint/2010/main" xmlns="" val="22803131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260" y="431820"/>
            <a:ext cx="11241740" cy="584775"/>
          </a:xfrm>
          <a:prstGeom prst="rect">
            <a:avLst/>
          </a:prstGeom>
          <a:noFill/>
        </p:spPr>
        <p:txBody>
          <a:bodyPr wrap="square" rtlCol="0">
            <a:spAutoFit/>
          </a:bodyPr>
          <a:lstStyle/>
          <a:p>
            <a:r>
              <a:rPr lang="el-GR" sz="3200" b="1" dirty="0" smtClean="0">
                <a:solidFill>
                  <a:schemeClr val="tx2">
                    <a:lumMod val="75000"/>
                  </a:schemeClr>
                </a:solidFill>
              </a:rPr>
              <a:t>Στοιχεία Αγροτικής Παραγωγής </a:t>
            </a:r>
            <a:r>
              <a:rPr lang="el-GR" sz="3200" b="1" dirty="0">
                <a:solidFill>
                  <a:schemeClr val="tx2">
                    <a:lumMod val="75000"/>
                  </a:schemeClr>
                </a:solidFill>
              </a:rPr>
              <a:t>– </a:t>
            </a:r>
            <a:r>
              <a:rPr lang="el-GR" sz="3200" b="1" dirty="0" smtClean="0">
                <a:solidFill>
                  <a:schemeClr val="tx2">
                    <a:lumMod val="75000"/>
                  </a:schemeClr>
                </a:solidFill>
              </a:rPr>
              <a:t>Ρίσκο</a:t>
            </a:r>
            <a:endParaRPr lang="el-GR" sz="3200" b="1" dirty="0">
              <a:solidFill>
                <a:schemeClr val="tx2">
                  <a:lumMod val="75000"/>
                </a:schemeClr>
              </a:solidFill>
            </a:endParaRPr>
          </a:p>
        </p:txBody>
      </p:sp>
      <p:sp>
        <p:nvSpPr>
          <p:cNvPr id="5" name="object 3"/>
          <p:cNvSpPr txBox="1">
            <a:spLocks/>
          </p:cNvSpPr>
          <p:nvPr/>
        </p:nvSpPr>
        <p:spPr>
          <a:xfrm>
            <a:off x="672163" y="1875577"/>
            <a:ext cx="10273933" cy="2585323"/>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469900" marR="5080" indent="-457200">
              <a:lnSpc>
                <a:spcPct val="150000"/>
              </a:lnSpc>
              <a:buFont typeface="Arial" panose="020B0604020202020204" pitchFamily="34" charset="0"/>
              <a:buChar char="•"/>
            </a:pPr>
            <a:r>
              <a:rPr lang="el-GR" sz="2800" kern="0" spc="-5" dirty="0"/>
              <a:t>Παράγοντες δημιουργίας </a:t>
            </a:r>
            <a:r>
              <a:rPr lang="el-GR" sz="2800" kern="0" spc="-5" dirty="0" smtClean="0"/>
              <a:t>ρίσκου</a:t>
            </a:r>
          </a:p>
          <a:p>
            <a:pPr marL="900113" marR="5080" indent="-457200">
              <a:lnSpc>
                <a:spcPct val="150000"/>
              </a:lnSpc>
              <a:buFont typeface="Arial" panose="020B0604020202020204" pitchFamily="34" charset="0"/>
              <a:buChar char="•"/>
            </a:pPr>
            <a:r>
              <a:rPr lang="el-GR" sz="2800" kern="0" spc="-5" dirty="0" smtClean="0"/>
              <a:t>Διακύμανση </a:t>
            </a:r>
            <a:r>
              <a:rPr lang="el-GR" sz="2800" kern="0" spc="-5" dirty="0"/>
              <a:t>τιμών</a:t>
            </a:r>
          </a:p>
          <a:p>
            <a:pPr marL="900113" marR="5080" indent="-457200">
              <a:lnSpc>
                <a:spcPct val="150000"/>
              </a:lnSpc>
              <a:buFont typeface="Arial" panose="020B0604020202020204" pitchFamily="34" charset="0"/>
              <a:buChar char="•"/>
            </a:pPr>
            <a:r>
              <a:rPr lang="el-GR" sz="2800" kern="0" spc="-5" dirty="0"/>
              <a:t>Διακύμανση προσφοράς αγροτικών προϊόντων σε ετήσια βάση</a:t>
            </a:r>
          </a:p>
          <a:p>
            <a:pPr marL="900113" marR="5080" indent="-457200">
              <a:lnSpc>
                <a:spcPct val="150000"/>
              </a:lnSpc>
              <a:buFont typeface="Arial" panose="020B0604020202020204" pitchFamily="34" charset="0"/>
              <a:buChar char="•"/>
            </a:pPr>
            <a:r>
              <a:rPr lang="el-GR" sz="2800" kern="0" spc="-5" dirty="0"/>
              <a:t>Ρίσκο καλλιεργητικής περιόδου και ρίσκο εμπορικής </a:t>
            </a:r>
            <a:r>
              <a:rPr lang="el-GR" sz="2800" kern="0" spc="-5" dirty="0" smtClean="0"/>
              <a:t>περιόδου</a:t>
            </a:r>
            <a:endParaRPr lang="el-GR" sz="2800" kern="0" spc="-5" dirty="0"/>
          </a:p>
        </p:txBody>
      </p:sp>
    </p:spTree>
    <p:extLst>
      <p:ext uri="{BB962C8B-B14F-4D97-AF65-F5344CB8AC3E}">
        <p14:creationId xmlns:p14="http://schemas.microsoft.com/office/powerpoint/2010/main" xmlns="" val="20893480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260" y="431820"/>
            <a:ext cx="11241740" cy="584775"/>
          </a:xfrm>
          <a:prstGeom prst="rect">
            <a:avLst/>
          </a:prstGeom>
          <a:noFill/>
        </p:spPr>
        <p:txBody>
          <a:bodyPr wrap="square" rtlCol="0">
            <a:spAutoFit/>
          </a:bodyPr>
          <a:lstStyle/>
          <a:p>
            <a:r>
              <a:rPr lang="el-GR" sz="3200" b="1" dirty="0" smtClean="0">
                <a:solidFill>
                  <a:schemeClr val="tx2">
                    <a:lumMod val="75000"/>
                  </a:schemeClr>
                </a:solidFill>
              </a:rPr>
              <a:t>Στοιχεία Αγροτικής Παραγωγής </a:t>
            </a:r>
            <a:r>
              <a:rPr lang="el-GR" sz="3200" b="1" dirty="0">
                <a:solidFill>
                  <a:schemeClr val="tx2">
                    <a:lumMod val="75000"/>
                  </a:schemeClr>
                </a:solidFill>
              </a:rPr>
              <a:t>– </a:t>
            </a:r>
            <a:r>
              <a:rPr lang="el-GR" sz="3200" b="1" dirty="0" smtClean="0">
                <a:solidFill>
                  <a:schemeClr val="tx2">
                    <a:lumMod val="75000"/>
                  </a:schemeClr>
                </a:solidFill>
              </a:rPr>
              <a:t>Ρίσκο</a:t>
            </a:r>
            <a:endParaRPr lang="el-GR" sz="3200" b="1" dirty="0">
              <a:solidFill>
                <a:schemeClr val="tx2">
                  <a:lumMod val="75000"/>
                </a:schemeClr>
              </a:solidFill>
            </a:endParaRPr>
          </a:p>
        </p:txBody>
      </p:sp>
      <p:sp>
        <p:nvSpPr>
          <p:cNvPr id="5" name="object 3"/>
          <p:cNvSpPr txBox="1">
            <a:spLocks/>
          </p:cNvSpPr>
          <p:nvPr/>
        </p:nvSpPr>
        <p:spPr>
          <a:xfrm>
            <a:off x="672163" y="1404522"/>
            <a:ext cx="10273933" cy="3508653"/>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469900" marR="5080" indent="-457200">
              <a:lnSpc>
                <a:spcPct val="150000"/>
              </a:lnSpc>
              <a:buFont typeface="Arial" panose="020B0604020202020204" pitchFamily="34" charset="0"/>
              <a:buChar char="•"/>
            </a:pPr>
            <a:r>
              <a:rPr lang="el-GR" sz="2800" kern="0" spc="-5" dirty="0"/>
              <a:t>Ανάλυση της έννοιας του </a:t>
            </a:r>
            <a:r>
              <a:rPr lang="el-GR" sz="2800" kern="0" spc="-5" dirty="0" smtClean="0"/>
              <a:t>ρίσκου στη γεωργία</a:t>
            </a:r>
          </a:p>
          <a:p>
            <a:pPr marL="720725" marR="5080" indent="-554038">
              <a:lnSpc>
                <a:spcPct val="150000"/>
              </a:lnSpc>
              <a:buFont typeface="Arial" panose="020B0604020202020204" pitchFamily="34" charset="0"/>
              <a:buChar char="•"/>
            </a:pPr>
            <a:r>
              <a:rPr lang="el-GR" sz="2400" kern="0" spc="-5" dirty="0"/>
              <a:t>Ρίσκο παραγωγής ή </a:t>
            </a:r>
            <a:r>
              <a:rPr lang="el-GR" sz="2400" kern="0" spc="-5" dirty="0" smtClean="0"/>
              <a:t>συγκομιδής: Οι άμεσες ή έμμεσες επιπτώσεις </a:t>
            </a:r>
            <a:r>
              <a:rPr lang="el-GR" sz="2400" kern="0" spc="-5" dirty="0"/>
              <a:t>από ακραία καιρικά φαινόμενα και από την αλματώδη εξέλιξη της τεχνολογίας και βιοτεχνολογίας, που παρόλο ότι έχει σαν στόχο την αύξηση της παραγωγής και τη βελτίωση της παραγόμενης ποσότητας, μερικές φορές επηρεάζει αρνητικά την παραγωγική διαδικασία.</a:t>
            </a:r>
            <a:r>
              <a:rPr lang="el-GR" sz="2800" kern="0" spc="-5" dirty="0"/>
              <a:t> </a:t>
            </a:r>
          </a:p>
        </p:txBody>
      </p:sp>
    </p:spTree>
    <p:extLst>
      <p:ext uri="{BB962C8B-B14F-4D97-AF65-F5344CB8AC3E}">
        <p14:creationId xmlns:p14="http://schemas.microsoft.com/office/powerpoint/2010/main" xmlns="" val="12722527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260" y="431820"/>
            <a:ext cx="11241740" cy="584775"/>
          </a:xfrm>
          <a:prstGeom prst="rect">
            <a:avLst/>
          </a:prstGeom>
          <a:noFill/>
        </p:spPr>
        <p:txBody>
          <a:bodyPr wrap="square" rtlCol="0">
            <a:spAutoFit/>
          </a:bodyPr>
          <a:lstStyle/>
          <a:p>
            <a:r>
              <a:rPr lang="el-GR" sz="3200" b="1" dirty="0" smtClean="0">
                <a:solidFill>
                  <a:schemeClr val="tx2">
                    <a:lumMod val="75000"/>
                  </a:schemeClr>
                </a:solidFill>
              </a:rPr>
              <a:t>Στοιχεία Αγροτικής Παραγωγής </a:t>
            </a:r>
            <a:r>
              <a:rPr lang="el-GR" sz="3200" b="1" dirty="0">
                <a:solidFill>
                  <a:schemeClr val="tx2">
                    <a:lumMod val="75000"/>
                  </a:schemeClr>
                </a:solidFill>
              </a:rPr>
              <a:t>– </a:t>
            </a:r>
            <a:r>
              <a:rPr lang="el-GR" sz="3200" b="1" dirty="0" smtClean="0">
                <a:solidFill>
                  <a:schemeClr val="tx2">
                    <a:lumMod val="75000"/>
                  </a:schemeClr>
                </a:solidFill>
              </a:rPr>
              <a:t>Ρίσκο</a:t>
            </a:r>
            <a:endParaRPr lang="el-GR" sz="3200" b="1" dirty="0">
              <a:solidFill>
                <a:schemeClr val="tx2">
                  <a:lumMod val="75000"/>
                </a:schemeClr>
              </a:solidFill>
            </a:endParaRPr>
          </a:p>
        </p:txBody>
      </p:sp>
      <p:sp>
        <p:nvSpPr>
          <p:cNvPr id="5" name="object 3"/>
          <p:cNvSpPr txBox="1">
            <a:spLocks/>
          </p:cNvSpPr>
          <p:nvPr/>
        </p:nvSpPr>
        <p:spPr>
          <a:xfrm>
            <a:off x="672163" y="1404522"/>
            <a:ext cx="10273933" cy="5632311"/>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469900" marR="5080" indent="-457200">
              <a:lnSpc>
                <a:spcPct val="150000"/>
              </a:lnSpc>
              <a:buFont typeface="Arial" panose="020B0604020202020204" pitchFamily="34" charset="0"/>
              <a:buChar char="•"/>
            </a:pPr>
            <a:r>
              <a:rPr lang="el-GR" sz="2800" kern="0" spc="-5" dirty="0"/>
              <a:t>Ανάλυση της έννοιας του </a:t>
            </a:r>
            <a:r>
              <a:rPr lang="el-GR" sz="2800" kern="0" spc="-5" dirty="0" smtClean="0"/>
              <a:t>ρίσκου στη γεωργία</a:t>
            </a:r>
          </a:p>
          <a:p>
            <a:pPr marL="720725" marR="5080" indent="-554038">
              <a:lnSpc>
                <a:spcPct val="150000"/>
              </a:lnSpc>
              <a:buFont typeface="Arial" panose="020B0604020202020204" pitchFamily="34" charset="0"/>
              <a:buChar char="•"/>
            </a:pPr>
            <a:r>
              <a:rPr lang="el-GR" sz="2400" kern="0" spc="-5" dirty="0"/>
              <a:t>Ρίσκο της τιμής του προϊόντος ή γενικότερα της κατάστασης της αγοράς.</a:t>
            </a:r>
          </a:p>
          <a:p>
            <a:pPr marL="720725" marR="5080" indent="-554038">
              <a:lnSpc>
                <a:spcPct val="150000"/>
              </a:lnSpc>
              <a:buFont typeface="Arial" panose="020B0604020202020204" pitchFamily="34" charset="0"/>
              <a:buChar char="•"/>
            </a:pPr>
            <a:r>
              <a:rPr lang="el-GR" sz="2400" kern="0" spc="-5" dirty="0" smtClean="0"/>
              <a:t>Θεσμικό ρίσκο: Αναφέρεται στις επιπτώσεις των </a:t>
            </a:r>
            <a:r>
              <a:rPr lang="el-GR" sz="2400" kern="0" spc="-5" dirty="0"/>
              <a:t>εφαρμοζόμενων πολιτικών στη </a:t>
            </a:r>
            <a:r>
              <a:rPr lang="el-GR" sz="2400" kern="0" spc="-5" dirty="0" smtClean="0"/>
              <a:t>αγροτική παραγωγική </a:t>
            </a:r>
            <a:r>
              <a:rPr lang="el-GR" sz="2400" kern="0" spc="-5" dirty="0"/>
              <a:t>διαδικασία</a:t>
            </a:r>
            <a:r>
              <a:rPr lang="el-GR" sz="2400" kern="0" spc="-5" dirty="0" smtClean="0"/>
              <a:t>.</a:t>
            </a:r>
          </a:p>
          <a:p>
            <a:pPr marL="720725" marR="5080" indent="-554038">
              <a:lnSpc>
                <a:spcPct val="150000"/>
              </a:lnSpc>
              <a:buFont typeface="Arial" panose="020B0604020202020204" pitchFamily="34" charset="0"/>
              <a:buChar char="•"/>
            </a:pPr>
            <a:r>
              <a:rPr lang="el-GR" sz="2400" kern="0" spc="-5" dirty="0" smtClean="0"/>
              <a:t>Ρίσκο χρηματοδότησης: Η σχέση της εκμετάλλευσης με τα  </a:t>
            </a:r>
            <a:r>
              <a:rPr lang="el-GR" sz="2400" kern="0" spc="-5" dirty="0"/>
              <a:t>χρηματοπιστωτικά ιδρύματα εσωκλείει πολύ σημαντικό ρίσκο, γιατί η οποιαδήποτε διακύμανση στα επιτόκια ή γενικότερα στα κριτήρια δανεισμού επηρεάζει καθοριστικά τη ρευστότητα της επιχείρησης και προδικάζει σε πολύ μεγάλο ποσοστό τη μελλοντική πορεία της </a:t>
            </a:r>
          </a:p>
          <a:p>
            <a:pPr marL="720725" marR="5080" indent="-554038">
              <a:lnSpc>
                <a:spcPct val="150000"/>
              </a:lnSpc>
              <a:buFont typeface="Arial" panose="020B0604020202020204" pitchFamily="34" charset="0"/>
              <a:buChar char="•"/>
            </a:pPr>
            <a:endParaRPr lang="el-GR" sz="2400" kern="0" spc="-5" dirty="0"/>
          </a:p>
        </p:txBody>
      </p:sp>
    </p:spTree>
    <p:extLst>
      <p:ext uri="{BB962C8B-B14F-4D97-AF65-F5344CB8AC3E}">
        <p14:creationId xmlns:p14="http://schemas.microsoft.com/office/powerpoint/2010/main" xmlns="" val="37189291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260" y="431820"/>
            <a:ext cx="11241740" cy="584775"/>
          </a:xfrm>
          <a:prstGeom prst="rect">
            <a:avLst/>
          </a:prstGeom>
          <a:noFill/>
        </p:spPr>
        <p:txBody>
          <a:bodyPr wrap="square" rtlCol="0">
            <a:spAutoFit/>
          </a:bodyPr>
          <a:lstStyle/>
          <a:p>
            <a:r>
              <a:rPr lang="el-GR" sz="3200" b="1" dirty="0" smtClean="0">
                <a:solidFill>
                  <a:schemeClr val="tx2">
                    <a:lumMod val="75000"/>
                  </a:schemeClr>
                </a:solidFill>
              </a:rPr>
              <a:t>Στοιχεία Αγροτικής Παραγωγής </a:t>
            </a:r>
            <a:r>
              <a:rPr lang="el-GR" sz="3200" b="1" dirty="0">
                <a:solidFill>
                  <a:schemeClr val="tx2">
                    <a:lumMod val="75000"/>
                  </a:schemeClr>
                </a:solidFill>
              </a:rPr>
              <a:t>– </a:t>
            </a:r>
            <a:r>
              <a:rPr lang="el-GR" sz="3200" b="1" dirty="0" smtClean="0">
                <a:solidFill>
                  <a:schemeClr val="tx2">
                    <a:lumMod val="75000"/>
                  </a:schemeClr>
                </a:solidFill>
              </a:rPr>
              <a:t>Ρίσκο</a:t>
            </a:r>
            <a:endParaRPr lang="el-GR" sz="3200" b="1" dirty="0">
              <a:solidFill>
                <a:schemeClr val="tx2">
                  <a:lumMod val="75000"/>
                </a:schemeClr>
              </a:solidFill>
            </a:endParaRPr>
          </a:p>
        </p:txBody>
      </p:sp>
      <p:sp>
        <p:nvSpPr>
          <p:cNvPr id="5" name="object 3"/>
          <p:cNvSpPr txBox="1">
            <a:spLocks/>
          </p:cNvSpPr>
          <p:nvPr/>
        </p:nvSpPr>
        <p:spPr>
          <a:xfrm>
            <a:off x="672163" y="1404522"/>
            <a:ext cx="10273933" cy="3970318"/>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469900" marR="5080" indent="-457200">
              <a:lnSpc>
                <a:spcPct val="150000"/>
              </a:lnSpc>
              <a:buFont typeface="Arial" panose="020B0604020202020204" pitchFamily="34" charset="0"/>
              <a:buChar char="•"/>
            </a:pPr>
            <a:r>
              <a:rPr lang="el-GR" sz="2800" kern="0" spc="-5" dirty="0"/>
              <a:t>Ανάλυση της έννοιας του </a:t>
            </a:r>
            <a:r>
              <a:rPr lang="el-GR" sz="2800" kern="0" spc="-5" dirty="0" smtClean="0"/>
              <a:t>ρίσκου στη γεωργία</a:t>
            </a:r>
          </a:p>
          <a:p>
            <a:pPr marL="720725" marR="5080" indent="-554038">
              <a:lnSpc>
                <a:spcPct val="150000"/>
              </a:lnSpc>
              <a:buFont typeface="Arial" panose="020B0604020202020204" pitchFamily="34" charset="0"/>
              <a:buChar char="•"/>
            </a:pPr>
            <a:r>
              <a:rPr lang="el-GR" sz="2400" kern="0" spc="-5" dirty="0" smtClean="0"/>
              <a:t>Ανθρώπινο </a:t>
            </a:r>
            <a:r>
              <a:rPr lang="el-GR" sz="2400" kern="0" spc="-5" dirty="0"/>
              <a:t>ή προσωπικό </a:t>
            </a:r>
            <a:r>
              <a:rPr lang="el-GR" sz="2400" kern="0" spc="-5" dirty="0" smtClean="0"/>
              <a:t>ρίσκο: Σχετίζεται </a:t>
            </a:r>
            <a:r>
              <a:rPr lang="el-GR" sz="2400" kern="0" spc="-5" dirty="0"/>
              <a:t>με την καλή ή όχι σωματική και ψυχική κατάσταση του ιδιοκτήτη διαδραματίζει και αυτό σημαντικό ρόλο, ιδιαίτερα λόγω της φύσης των εκμεταλλεύσεων της πρωτογενούς παραγωγής που όπως είναι γνωστό είναι έντονα προσωπικού χαρακτήρα στη συντριπτική τους </a:t>
            </a:r>
            <a:r>
              <a:rPr lang="el-GR" sz="2400" kern="0" spc="-5" dirty="0" smtClean="0"/>
              <a:t>πλειονότητα.</a:t>
            </a:r>
            <a:endParaRPr lang="el-GR" sz="2400" kern="0" spc="-5" dirty="0"/>
          </a:p>
          <a:p>
            <a:pPr marL="720725" marR="5080" indent="-554038">
              <a:lnSpc>
                <a:spcPct val="150000"/>
              </a:lnSpc>
              <a:buFont typeface="Arial" panose="020B0604020202020204" pitchFamily="34" charset="0"/>
              <a:buChar char="•"/>
            </a:pPr>
            <a:endParaRPr lang="el-GR" sz="2400" kern="0" spc="-5" dirty="0"/>
          </a:p>
        </p:txBody>
      </p:sp>
    </p:spTree>
    <p:extLst>
      <p:ext uri="{BB962C8B-B14F-4D97-AF65-F5344CB8AC3E}">
        <p14:creationId xmlns:p14="http://schemas.microsoft.com/office/powerpoint/2010/main" xmlns="" val="3562856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260" y="431820"/>
            <a:ext cx="11241740" cy="584775"/>
          </a:xfrm>
          <a:prstGeom prst="rect">
            <a:avLst/>
          </a:prstGeom>
          <a:noFill/>
        </p:spPr>
        <p:txBody>
          <a:bodyPr wrap="square" rtlCol="0">
            <a:spAutoFit/>
          </a:bodyPr>
          <a:lstStyle/>
          <a:p>
            <a:r>
              <a:rPr lang="el-GR" sz="3200" b="1" dirty="0" smtClean="0">
                <a:solidFill>
                  <a:schemeClr val="tx2">
                    <a:lumMod val="75000"/>
                  </a:schemeClr>
                </a:solidFill>
              </a:rPr>
              <a:t>Στοιχεία Αγροτικής Παραγωγής </a:t>
            </a:r>
            <a:r>
              <a:rPr lang="el-GR" sz="3200" b="1" dirty="0">
                <a:solidFill>
                  <a:schemeClr val="tx2">
                    <a:lumMod val="75000"/>
                  </a:schemeClr>
                </a:solidFill>
              </a:rPr>
              <a:t>– </a:t>
            </a:r>
            <a:r>
              <a:rPr lang="el-GR" sz="3200" b="1" dirty="0" smtClean="0">
                <a:solidFill>
                  <a:schemeClr val="tx2">
                    <a:lumMod val="75000"/>
                  </a:schemeClr>
                </a:solidFill>
              </a:rPr>
              <a:t>Ρίσκο</a:t>
            </a:r>
            <a:endParaRPr lang="el-GR" sz="3200" b="1" dirty="0">
              <a:solidFill>
                <a:schemeClr val="tx2">
                  <a:lumMod val="75000"/>
                </a:schemeClr>
              </a:solidFill>
            </a:endParaRPr>
          </a:p>
        </p:txBody>
      </p:sp>
      <p:sp>
        <p:nvSpPr>
          <p:cNvPr id="5" name="object 3"/>
          <p:cNvSpPr txBox="1">
            <a:spLocks/>
          </p:cNvSpPr>
          <p:nvPr/>
        </p:nvSpPr>
        <p:spPr>
          <a:xfrm>
            <a:off x="672163" y="1404522"/>
            <a:ext cx="10273933" cy="2308324"/>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469900" marR="5080" indent="-457200">
              <a:lnSpc>
                <a:spcPct val="150000"/>
              </a:lnSpc>
              <a:buFont typeface="Arial" panose="020B0604020202020204" pitchFamily="34" charset="0"/>
              <a:buChar char="•"/>
            </a:pPr>
            <a:r>
              <a:rPr lang="el-GR" sz="2800" kern="0" spc="-5" dirty="0"/>
              <a:t>Στρατηγικές διαχείρισης ρίσκου στη </a:t>
            </a:r>
            <a:r>
              <a:rPr lang="el-GR" sz="2800" kern="0" spc="-5" dirty="0" smtClean="0"/>
              <a:t>γεωργία</a:t>
            </a:r>
          </a:p>
          <a:p>
            <a:pPr marL="720725" marR="5080" indent="-554038">
              <a:lnSpc>
                <a:spcPct val="150000"/>
              </a:lnSpc>
              <a:buFont typeface="Arial" panose="020B0604020202020204" pitchFamily="34" charset="0"/>
              <a:buChar char="•"/>
            </a:pPr>
            <a:r>
              <a:rPr lang="el-GR" sz="2400" kern="0" spc="-5" dirty="0"/>
              <a:t>Διαφοροποίηση</a:t>
            </a:r>
          </a:p>
          <a:p>
            <a:pPr marL="720725" marR="5080" indent="-554038">
              <a:lnSpc>
                <a:spcPct val="150000"/>
              </a:lnSpc>
              <a:buFont typeface="Arial" panose="020B0604020202020204" pitchFamily="34" charset="0"/>
              <a:buChar char="•"/>
            </a:pPr>
            <a:r>
              <a:rPr lang="el-GR" sz="2400" kern="0" spc="-5" dirty="0"/>
              <a:t>Διαχείριση κινητών </a:t>
            </a:r>
            <a:r>
              <a:rPr lang="el-GR" sz="2400" kern="0" spc="-5" dirty="0" smtClean="0"/>
              <a:t>αξιών</a:t>
            </a:r>
          </a:p>
          <a:p>
            <a:pPr marL="720725" marR="5080" indent="-554038">
              <a:lnSpc>
                <a:spcPct val="150000"/>
              </a:lnSpc>
              <a:buFont typeface="Arial" panose="020B0604020202020204" pitchFamily="34" charset="0"/>
              <a:buChar char="•"/>
            </a:pPr>
            <a:r>
              <a:rPr lang="el-GR" sz="2400" kern="0" spc="-5" dirty="0" smtClean="0"/>
              <a:t>Συμβολαιοποίηση</a:t>
            </a:r>
            <a:endParaRPr lang="el-GR" sz="2400" kern="0" spc="-5" dirty="0"/>
          </a:p>
        </p:txBody>
      </p:sp>
    </p:spTree>
    <p:extLst>
      <p:ext uri="{BB962C8B-B14F-4D97-AF65-F5344CB8AC3E}">
        <p14:creationId xmlns:p14="http://schemas.microsoft.com/office/powerpoint/2010/main" xmlns="" val="6974220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260" y="431820"/>
            <a:ext cx="11241740" cy="584775"/>
          </a:xfrm>
          <a:prstGeom prst="rect">
            <a:avLst/>
          </a:prstGeom>
          <a:noFill/>
        </p:spPr>
        <p:txBody>
          <a:bodyPr wrap="square" rtlCol="0">
            <a:spAutoFit/>
          </a:bodyPr>
          <a:lstStyle/>
          <a:p>
            <a:r>
              <a:rPr lang="el-GR" sz="3200" b="1" dirty="0" smtClean="0">
                <a:solidFill>
                  <a:schemeClr val="tx2">
                    <a:lumMod val="75000"/>
                  </a:schemeClr>
                </a:solidFill>
              </a:rPr>
              <a:t>Στοιχεία Αγροτικής Παραγωγής </a:t>
            </a:r>
            <a:r>
              <a:rPr lang="el-GR" sz="3200" b="1" dirty="0">
                <a:solidFill>
                  <a:schemeClr val="tx2">
                    <a:lumMod val="75000"/>
                  </a:schemeClr>
                </a:solidFill>
              </a:rPr>
              <a:t>– Στο δρόμο προς το κέρδος</a:t>
            </a:r>
          </a:p>
        </p:txBody>
      </p:sp>
      <p:sp>
        <p:nvSpPr>
          <p:cNvPr id="10" name="object 3"/>
          <p:cNvSpPr txBox="1">
            <a:spLocks/>
          </p:cNvSpPr>
          <p:nvPr/>
        </p:nvSpPr>
        <p:spPr>
          <a:xfrm>
            <a:off x="672163" y="872417"/>
            <a:ext cx="10273933" cy="738664"/>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marR="5080">
              <a:lnSpc>
                <a:spcPct val="150000"/>
              </a:lnSpc>
            </a:pPr>
            <a:r>
              <a:rPr lang="el-GR" kern="0" spc="-5" dirty="0" smtClean="0"/>
              <a:t>Ανάλυση Νεκρού Σημείου</a:t>
            </a:r>
            <a:endParaRPr lang="en-US" kern="0" spc="-5" dirty="0" smtClean="0"/>
          </a:p>
        </p:txBody>
      </p:sp>
      <p:sp>
        <p:nvSpPr>
          <p:cNvPr id="5" name="object 3"/>
          <p:cNvSpPr txBox="1">
            <a:spLocks/>
          </p:cNvSpPr>
          <p:nvPr/>
        </p:nvSpPr>
        <p:spPr>
          <a:xfrm>
            <a:off x="1021596" y="1611081"/>
            <a:ext cx="10273933" cy="4247317"/>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469900" marR="5080" indent="-457200">
              <a:lnSpc>
                <a:spcPct val="150000"/>
              </a:lnSpc>
              <a:buFont typeface="Arial" panose="020B0604020202020204" pitchFamily="34" charset="0"/>
              <a:buChar char="•"/>
            </a:pPr>
            <a:r>
              <a:rPr lang="el-GR" sz="2800" kern="0" spc="-5" dirty="0" smtClean="0"/>
              <a:t>Λαμβάνοντας Υπόψη </a:t>
            </a:r>
          </a:p>
          <a:p>
            <a:pPr marL="901700" marR="5080" indent="-457200">
              <a:lnSpc>
                <a:spcPct val="150000"/>
              </a:lnSpc>
              <a:buFont typeface="Arial" panose="020B0604020202020204" pitchFamily="34" charset="0"/>
              <a:buChar char="•"/>
            </a:pPr>
            <a:r>
              <a:rPr lang="el-GR" sz="2400" kern="0" spc="-5" dirty="0" smtClean="0"/>
              <a:t>Η τιμή παραμένει σταθερή</a:t>
            </a:r>
          </a:p>
          <a:p>
            <a:pPr marL="901700" marR="5080" indent="-457200">
              <a:lnSpc>
                <a:spcPct val="150000"/>
              </a:lnSpc>
              <a:buFont typeface="Arial" panose="020B0604020202020204" pitchFamily="34" charset="0"/>
              <a:buChar char="•"/>
            </a:pPr>
            <a:r>
              <a:rPr lang="el-GR" sz="2400" kern="0" spc="-5" dirty="0" smtClean="0"/>
              <a:t>Τα μεταβλητά έξοδα αυξάνονται με την αύξηση του προϊόντος</a:t>
            </a:r>
          </a:p>
          <a:p>
            <a:pPr marL="901700" marR="5080" indent="-457200">
              <a:lnSpc>
                <a:spcPct val="150000"/>
              </a:lnSpc>
              <a:buFont typeface="Arial" panose="020B0604020202020204" pitchFamily="34" charset="0"/>
              <a:buChar char="•"/>
            </a:pPr>
            <a:r>
              <a:rPr lang="el-GR" sz="2400" kern="0" spc="-5" dirty="0" smtClean="0"/>
              <a:t>Τα σταθερά έξοδα δεν μεταβάλλονται</a:t>
            </a:r>
          </a:p>
          <a:p>
            <a:pPr marL="469900" marR="5080" indent="-457200">
              <a:lnSpc>
                <a:spcPct val="150000"/>
              </a:lnSpc>
              <a:buFont typeface="Arial" panose="020B0604020202020204" pitchFamily="34" charset="0"/>
              <a:buChar char="•"/>
            </a:pPr>
            <a:r>
              <a:rPr lang="el-GR" sz="2800" kern="0" spc="-5" dirty="0" smtClean="0"/>
              <a:t>Νεκρό Σημείο καλείται το σημείο εκείνο της παραγωγής στο οποίο: </a:t>
            </a:r>
            <a:endParaRPr lang="el-GR" sz="2800" kern="0" spc="-5" dirty="0"/>
          </a:p>
          <a:p>
            <a:pPr marL="901700" marR="5080" indent="-457200">
              <a:lnSpc>
                <a:spcPct val="150000"/>
              </a:lnSpc>
              <a:buFont typeface="Arial" panose="020B0604020202020204" pitchFamily="34" charset="0"/>
              <a:buChar char="•"/>
            </a:pPr>
            <a:r>
              <a:rPr lang="el-GR" sz="2400" kern="0" spc="-5" dirty="0" smtClean="0"/>
              <a:t>Η επιχείρηση καλύπτει πλήρως τα μεταβλητά και σταθερά έξοδα </a:t>
            </a:r>
          </a:p>
          <a:p>
            <a:pPr marL="901700" marR="5080" indent="-457200">
              <a:lnSpc>
                <a:spcPct val="150000"/>
              </a:lnSpc>
              <a:buFont typeface="Arial" panose="020B0604020202020204" pitchFamily="34" charset="0"/>
              <a:buChar char="•"/>
            </a:pPr>
            <a:r>
              <a:rPr lang="el-GR" sz="2400" kern="0" spc="-5" dirty="0" smtClean="0"/>
              <a:t>Δεν πραγματοποιεί ούτε κέρδη ούτε ζημίες</a:t>
            </a:r>
            <a:r>
              <a:rPr lang="el-GR" sz="2800" kern="0" spc="-5" dirty="0" smtClean="0"/>
              <a:t> </a:t>
            </a:r>
            <a:endParaRPr lang="en-US" sz="2800" kern="0" spc="-5" dirty="0" smtClean="0"/>
          </a:p>
        </p:txBody>
      </p:sp>
    </p:spTree>
    <p:extLst>
      <p:ext uri="{BB962C8B-B14F-4D97-AF65-F5344CB8AC3E}">
        <p14:creationId xmlns:p14="http://schemas.microsoft.com/office/powerpoint/2010/main" xmlns="" val="951514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260" y="431820"/>
            <a:ext cx="11241740" cy="584775"/>
          </a:xfrm>
          <a:prstGeom prst="rect">
            <a:avLst/>
          </a:prstGeom>
          <a:noFill/>
        </p:spPr>
        <p:txBody>
          <a:bodyPr wrap="square" rtlCol="0">
            <a:spAutoFit/>
          </a:bodyPr>
          <a:lstStyle/>
          <a:p>
            <a:r>
              <a:rPr lang="el-GR" sz="3200" b="1" dirty="0" smtClean="0">
                <a:solidFill>
                  <a:schemeClr val="tx2">
                    <a:lumMod val="75000"/>
                  </a:schemeClr>
                </a:solidFill>
              </a:rPr>
              <a:t>Στοιχεία Αγροτικής Παραγωγής </a:t>
            </a:r>
            <a:r>
              <a:rPr lang="el-GR" sz="3200" b="1" dirty="0">
                <a:solidFill>
                  <a:schemeClr val="tx2">
                    <a:lumMod val="75000"/>
                  </a:schemeClr>
                </a:solidFill>
              </a:rPr>
              <a:t>– </a:t>
            </a:r>
            <a:r>
              <a:rPr lang="el-GR" sz="3200" b="1" dirty="0" smtClean="0">
                <a:solidFill>
                  <a:schemeClr val="tx2">
                    <a:lumMod val="75000"/>
                  </a:schemeClr>
                </a:solidFill>
              </a:rPr>
              <a:t>Ρίσκο</a:t>
            </a:r>
            <a:endParaRPr lang="el-GR" sz="3200" b="1" dirty="0">
              <a:solidFill>
                <a:schemeClr val="tx2">
                  <a:lumMod val="75000"/>
                </a:schemeClr>
              </a:solidFill>
            </a:endParaRPr>
          </a:p>
        </p:txBody>
      </p:sp>
      <p:sp>
        <p:nvSpPr>
          <p:cNvPr id="5" name="object 3"/>
          <p:cNvSpPr txBox="1">
            <a:spLocks/>
          </p:cNvSpPr>
          <p:nvPr/>
        </p:nvSpPr>
        <p:spPr>
          <a:xfrm>
            <a:off x="672163" y="1404522"/>
            <a:ext cx="10273933" cy="5078313"/>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469900" marR="5080" indent="-457200">
              <a:lnSpc>
                <a:spcPct val="150000"/>
              </a:lnSpc>
              <a:buFont typeface="Arial" panose="020B0604020202020204" pitchFamily="34" charset="0"/>
              <a:buChar char="•"/>
            </a:pPr>
            <a:r>
              <a:rPr lang="el-GR" sz="2800" kern="0" spc="-5" dirty="0" smtClean="0"/>
              <a:t>Διαφοροποίηση</a:t>
            </a:r>
          </a:p>
          <a:p>
            <a:pPr marL="720725" marR="5080" indent="-554038">
              <a:lnSpc>
                <a:spcPct val="150000"/>
              </a:lnSpc>
              <a:buFont typeface="Arial" panose="020B0604020202020204" pitchFamily="34" charset="0"/>
              <a:buChar char="•"/>
            </a:pPr>
            <a:r>
              <a:rPr lang="el-GR" sz="2400" kern="0" spc="-5" dirty="0"/>
              <a:t>Η διαφοροποίηση χρησιμοποιείται σαν στρατηγική βασισμένη στη λογική ότι τα κέρδη από διαφορετικού τύπου επιχειρηματικές δραστηριότητες δεν ακολουθούν όλα μαζί ανοδική ή καθοδική πορεία, συντελώντας με αυτό τον τρόπο στην απόκτηση ενός σταθερού εισοδήματος. </a:t>
            </a:r>
          </a:p>
          <a:p>
            <a:pPr marL="720725" marR="5080" indent="-554038">
              <a:lnSpc>
                <a:spcPct val="150000"/>
              </a:lnSpc>
              <a:buFont typeface="Arial" panose="020B0604020202020204" pitchFamily="34" charset="0"/>
              <a:buChar char="•"/>
            </a:pPr>
            <a:r>
              <a:rPr lang="el-GR" sz="2400" kern="0" spc="-5" dirty="0"/>
              <a:t>Οι συνήθεις εφαρμοσμένες μέθοδοι διαφοροποίησης είναι συνδυασμός καλλιεργειών ή συνδυασμός φυτικής και ζωικής παραγωγής όπου συνήθως η πρόσοδος της τελευταίας είναι η έκφραση της προστιθέμενης αξίας της </a:t>
            </a:r>
            <a:r>
              <a:rPr lang="el-GR" sz="2400" kern="0" spc="-5" dirty="0" smtClean="0"/>
              <a:t>πρώτης.</a:t>
            </a:r>
            <a:endParaRPr lang="el-GR" sz="2400" kern="0" spc="-5" dirty="0"/>
          </a:p>
        </p:txBody>
      </p:sp>
    </p:spTree>
    <p:extLst>
      <p:ext uri="{BB962C8B-B14F-4D97-AF65-F5344CB8AC3E}">
        <p14:creationId xmlns:p14="http://schemas.microsoft.com/office/powerpoint/2010/main" xmlns="" val="22015324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260" y="431820"/>
            <a:ext cx="11241740" cy="584775"/>
          </a:xfrm>
          <a:prstGeom prst="rect">
            <a:avLst/>
          </a:prstGeom>
          <a:noFill/>
        </p:spPr>
        <p:txBody>
          <a:bodyPr wrap="square" rtlCol="0">
            <a:spAutoFit/>
          </a:bodyPr>
          <a:lstStyle/>
          <a:p>
            <a:r>
              <a:rPr lang="el-GR" sz="3200" b="1" dirty="0" smtClean="0">
                <a:solidFill>
                  <a:schemeClr val="tx2">
                    <a:lumMod val="75000"/>
                  </a:schemeClr>
                </a:solidFill>
              </a:rPr>
              <a:t>Στοιχεία Αγροτικής Παραγωγής </a:t>
            </a:r>
            <a:r>
              <a:rPr lang="el-GR" sz="3200" b="1" dirty="0">
                <a:solidFill>
                  <a:schemeClr val="tx2">
                    <a:lumMod val="75000"/>
                  </a:schemeClr>
                </a:solidFill>
              </a:rPr>
              <a:t>– </a:t>
            </a:r>
            <a:r>
              <a:rPr lang="el-GR" sz="3200" b="1" dirty="0" smtClean="0">
                <a:solidFill>
                  <a:schemeClr val="tx2">
                    <a:lumMod val="75000"/>
                  </a:schemeClr>
                </a:solidFill>
              </a:rPr>
              <a:t>Ρίσκο</a:t>
            </a:r>
            <a:endParaRPr lang="el-GR" sz="3200" b="1" dirty="0">
              <a:solidFill>
                <a:schemeClr val="tx2">
                  <a:lumMod val="75000"/>
                </a:schemeClr>
              </a:solidFill>
            </a:endParaRPr>
          </a:p>
        </p:txBody>
      </p:sp>
      <p:sp>
        <p:nvSpPr>
          <p:cNvPr id="5" name="object 3"/>
          <p:cNvSpPr txBox="1">
            <a:spLocks/>
          </p:cNvSpPr>
          <p:nvPr/>
        </p:nvSpPr>
        <p:spPr>
          <a:xfrm>
            <a:off x="672163" y="1404522"/>
            <a:ext cx="10273933" cy="2862322"/>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469900" marR="5080" indent="-457200">
              <a:lnSpc>
                <a:spcPct val="150000"/>
              </a:lnSpc>
              <a:buFont typeface="Arial" panose="020B0604020202020204" pitchFamily="34" charset="0"/>
              <a:buChar char="•"/>
            </a:pPr>
            <a:r>
              <a:rPr lang="el-GR" sz="2800" kern="0" spc="-5" dirty="0"/>
              <a:t>Διαχείριση κινητών αξιών</a:t>
            </a:r>
          </a:p>
          <a:p>
            <a:pPr marL="720725" marR="5080" indent="-554038">
              <a:lnSpc>
                <a:spcPct val="150000"/>
              </a:lnSpc>
              <a:buFont typeface="Arial" panose="020B0604020202020204" pitchFamily="34" charset="0"/>
              <a:buChar char="•"/>
            </a:pPr>
            <a:r>
              <a:rPr lang="el-GR" sz="2400" kern="0" spc="-5" dirty="0" smtClean="0"/>
              <a:t>Αποτελεί στρατηγική αντιμετώπισης του ρίσκου μέσω της </a:t>
            </a:r>
            <a:r>
              <a:rPr lang="el-GR" sz="2400" kern="0" spc="-5" dirty="0"/>
              <a:t>οποίας η </a:t>
            </a:r>
            <a:r>
              <a:rPr lang="el-GR" sz="2400" kern="0" spc="-5" dirty="0" smtClean="0"/>
              <a:t>αναπτύσσεται μια αποτελεσματική διαχείριση των κινητών αξιών της ΑΕ. Οι βασικότερες κινητές αξίες είναι η συναλλαγματική</a:t>
            </a:r>
            <a:r>
              <a:rPr lang="el-GR" sz="2400" kern="0" spc="-5" dirty="0"/>
              <a:t>, το γραμμάτιο εις διαταγή, η επιταγή</a:t>
            </a:r>
            <a:r>
              <a:rPr lang="el-GR" sz="2400" kern="0" spc="-5" dirty="0" smtClean="0"/>
              <a:t>, οι μετοχές τα ασφάλιστρα κ.α.</a:t>
            </a:r>
            <a:endParaRPr lang="el-GR" sz="2400" kern="0" spc="-5" dirty="0"/>
          </a:p>
        </p:txBody>
      </p:sp>
    </p:spTree>
    <p:extLst>
      <p:ext uri="{BB962C8B-B14F-4D97-AF65-F5344CB8AC3E}">
        <p14:creationId xmlns:p14="http://schemas.microsoft.com/office/powerpoint/2010/main" xmlns="" val="5209747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260" y="431820"/>
            <a:ext cx="11241740" cy="584775"/>
          </a:xfrm>
          <a:prstGeom prst="rect">
            <a:avLst/>
          </a:prstGeom>
          <a:noFill/>
        </p:spPr>
        <p:txBody>
          <a:bodyPr wrap="square" rtlCol="0">
            <a:spAutoFit/>
          </a:bodyPr>
          <a:lstStyle/>
          <a:p>
            <a:r>
              <a:rPr lang="el-GR" sz="3200" b="1" dirty="0" smtClean="0">
                <a:solidFill>
                  <a:schemeClr val="tx2">
                    <a:lumMod val="75000"/>
                  </a:schemeClr>
                </a:solidFill>
              </a:rPr>
              <a:t>Στοιχεία Αγροτικής Παραγωγής </a:t>
            </a:r>
            <a:r>
              <a:rPr lang="el-GR" sz="3200" b="1" dirty="0">
                <a:solidFill>
                  <a:schemeClr val="tx2">
                    <a:lumMod val="75000"/>
                  </a:schemeClr>
                </a:solidFill>
              </a:rPr>
              <a:t>– </a:t>
            </a:r>
            <a:r>
              <a:rPr lang="el-GR" sz="3200" b="1" dirty="0" smtClean="0">
                <a:solidFill>
                  <a:schemeClr val="tx2">
                    <a:lumMod val="75000"/>
                  </a:schemeClr>
                </a:solidFill>
              </a:rPr>
              <a:t>Ρίσκο</a:t>
            </a:r>
            <a:endParaRPr lang="el-GR" sz="3200" b="1" dirty="0">
              <a:solidFill>
                <a:schemeClr val="tx2">
                  <a:lumMod val="75000"/>
                </a:schemeClr>
              </a:solidFill>
            </a:endParaRPr>
          </a:p>
        </p:txBody>
      </p:sp>
      <p:sp>
        <p:nvSpPr>
          <p:cNvPr id="5" name="object 3"/>
          <p:cNvSpPr txBox="1">
            <a:spLocks/>
          </p:cNvSpPr>
          <p:nvPr/>
        </p:nvSpPr>
        <p:spPr>
          <a:xfrm>
            <a:off x="672163" y="1404522"/>
            <a:ext cx="10273933" cy="4524315"/>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469900" marR="5080" indent="-457200">
              <a:lnSpc>
                <a:spcPct val="150000"/>
              </a:lnSpc>
              <a:buFont typeface="Arial" panose="020B0604020202020204" pitchFamily="34" charset="0"/>
              <a:buChar char="•"/>
            </a:pPr>
            <a:r>
              <a:rPr lang="el-GR" sz="2800" kern="0" spc="-5" dirty="0" smtClean="0"/>
              <a:t>Συμβολαιοποίηση</a:t>
            </a:r>
          </a:p>
          <a:p>
            <a:pPr marL="720725" marR="5080" indent="-554038">
              <a:lnSpc>
                <a:spcPct val="150000"/>
              </a:lnSpc>
              <a:buFont typeface="Arial" panose="020B0604020202020204" pitchFamily="34" charset="0"/>
              <a:buChar char="•"/>
            </a:pPr>
            <a:r>
              <a:rPr lang="el-GR" sz="2400" kern="0" spc="-5" dirty="0"/>
              <a:t>Οι δύο βασικοί τύποι συμβολαίων παραγωγής που εφαρμόζονται είναι συμβόλαια διαχείρισης της παραγωγής και συμβόλαια παροχής εισροών. </a:t>
            </a:r>
          </a:p>
          <a:p>
            <a:pPr marL="720725" marR="5080" indent="-554038">
              <a:lnSpc>
                <a:spcPct val="150000"/>
              </a:lnSpc>
              <a:buFont typeface="Arial" panose="020B0604020202020204" pitchFamily="34" charset="0"/>
              <a:buChar char="•"/>
            </a:pPr>
            <a:r>
              <a:rPr lang="el-GR" sz="2400" kern="0" spc="-5" dirty="0"/>
              <a:t>Άλλη κατηγορία συμβολαίων είναι τα συμβόλαια αγοράς. Τα συμβόλαια αυτά είναι προφορικές ή γραπτές συμφωνίες μεταξύ αγοραστή και παραγωγού προκειμένου να καθοριστεί μια τιμή ή γενικότερα μια απολαβή πριν τη συγκομιδή ή πριν η παραχθείσα ποσότητα τύχει εμπορικής διαπραγμάτευσης</a:t>
            </a:r>
          </a:p>
        </p:txBody>
      </p:sp>
    </p:spTree>
    <p:extLst>
      <p:ext uri="{BB962C8B-B14F-4D97-AF65-F5344CB8AC3E}">
        <p14:creationId xmlns:p14="http://schemas.microsoft.com/office/powerpoint/2010/main" xmlns="" val="19464458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260" y="431820"/>
            <a:ext cx="11241740" cy="584775"/>
          </a:xfrm>
          <a:prstGeom prst="rect">
            <a:avLst/>
          </a:prstGeom>
          <a:noFill/>
        </p:spPr>
        <p:txBody>
          <a:bodyPr wrap="square" rtlCol="0">
            <a:spAutoFit/>
          </a:bodyPr>
          <a:lstStyle/>
          <a:p>
            <a:r>
              <a:rPr lang="el-GR" sz="3200" b="1" dirty="0" smtClean="0">
                <a:solidFill>
                  <a:schemeClr val="tx2">
                    <a:lumMod val="75000"/>
                  </a:schemeClr>
                </a:solidFill>
              </a:rPr>
              <a:t>Στοιχεία Αγροτικής Παραγωγής </a:t>
            </a:r>
            <a:r>
              <a:rPr lang="el-GR" sz="3200" b="1" dirty="0">
                <a:solidFill>
                  <a:schemeClr val="tx2">
                    <a:lumMod val="75000"/>
                  </a:schemeClr>
                </a:solidFill>
              </a:rPr>
              <a:t>– </a:t>
            </a:r>
            <a:r>
              <a:rPr lang="el-GR" sz="3200" b="1" dirty="0" smtClean="0">
                <a:solidFill>
                  <a:schemeClr val="tx2">
                    <a:lumMod val="75000"/>
                  </a:schemeClr>
                </a:solidFill>
              </a:rPr>
              <a:t>Ρίσκο</a:t>
            </a:r>
            <a:endParaRPr lang="el-GR" sz="3200" b="1" dirty="0">
              <a:solidFill>
                <a:schemeClr val="tx2">
                  <a:lumMod val="75000"/>
                </a:schemeClr>
              </a:solidFill>
            </a:endParaRPr>
          </a:p>
        </p:txBody>
      </p:sp>
      <p:sp>
        <p:nvSpPr>
          <p:cNvPr id="5" name="object 3"/>
          <p:cNvSpPr txBox="1">
            <a:spLocks/>
          </p:cNvSpPr>
          <p:nvPr/>
        </p:nvSpPr>
        <p:spPr>
          <a:xfrm>
            <a:off x="672163" y="1404522"/>
            <a:ext cx="10273933" cy="3416320"/>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469900" marR="5080" indent="-457200">
              <a:lnSpc>
                <a:spcPct val="150000"/>
              </a:lnSpc>
              <a:buFont typeface="Arial" panose="020B0604020202020204" pitchFamily="34" charset="0"/>
              <a:buChar char="•"/>
            </a:pPr>
            <a:r>
              <a:rPr lang="el-GR" sz="2800" kern="0" spc="-5" dirty="0" smtClean="0"/>
              <a:t>Συμβολαιοποίηση – Συμβόλαιο Καθορισμένης Τιμής</a:t>
            </a:r>
          </a:p>
          <a:p>
            <a:pPr marL="720725" marR="5080" indent="-554038">
              <a:lnSpc>
                <a:spcPct val="150000"/>
              </a:lnSpc>
              <a:buFont typeface="Arial" panose="020B0604020202020204" pitchFamily="34" charset="0"/>
              <a:buChar char="•"/>
            </a:pPr>
            <a:r>
              <a:rPr lang="el-GR" sz="2400" kern="0" spc="-5" dirty="0" smtClean="0"/>
              <a:t>Στο </a:t>
            </a:r>
            <a:r>
              <a:rPr lang="el-GR" sz="2400" kern="0" spc="-5" dirty="0"/>
              <a:t>συμβόλαιο οριζόντιας ή καθορισμένης τιμής (</a:t>
            </a:r>
            <a:r>
              <a:rPr lang="el-GR" sz="2400" kern="0" spc="-5" dirty="0" err="1"/>
              <a:t>flat</a:t>
            </a:r>
            <a:r>
              <a:rPr lang="el-GR" sz="2400" kern="0" spc="-5" dirty="0"/>
              <a:t> </a:t>
            </a:r>
            <a:r>
              <a:rPr lang="el-GR" sz="2400" kern="0" spc="-5" dirty="0" err="1"/>
              <a:t>or</a:t>
            </a:r>
            <a:r>
              <a:rPr lang="el-GR" sz="2400" kern="0" spc="-5" dirty="0"/>
              <a:t> </a:t>
            </a:r>
            <a:r>
              <a:rPr lang="el-GR" sz="2400" kern="0" spc="-5" dirty="0" err="1"/>
              <a:t>fixed</a:t>
            </a:r>
            <a:r>
              <a:rPr lang="el-GR" sz="2400" kern="0" spc="-5" dirty="0"/>
              <a:t> </a:t>
            </a:r>
            <a:r>
              <a:rPr lang="el-GR" sz="2400" kern="0" spc="-5" dirty="0" err="1"/>
              <a:t>price</a:t>
            </a:r>
            <a:r>
              <a:rPr lang="el-GR" sz="2400" kern="0" spc="-5" dirty="0"/>
              <a:t> </a:t>
            </a:r>
            <a:r>
              <a:rPr lang="el-GR" sz="2400" kern="0" spc="-5" dirty="0" err="1" smtClean="0"/>
              <a:t>contracts</a:t>
            </a:r>
            <a:r>
              <a:rPr lang="el-GR" sz="2400" kern="0" spc="-5" dirty="0" smtClean="0"/>
              <a:t>) ο </a:t>
            </a:r>
            <a:r>
              <a:rPr lang="el-GR" sz="2400" kern="0" spc="-5" dirty="0"/>
              <a:t>αγοραστής συμφωνεί να αγοράσει από τον παραγωγό συγκεκριμένη ποσότητα προϊόντος ορισμένης ποιότητας σε συγκεκριμένη τιμή. Η τιμή που προσφέρουν οι αγοραστές είναι απόρροια των τιμών των προθεσμιακών συμβολαίων (</a:t>
            </a:r>
            <a:r>
              <a:rPr lang="el-GR" sz="2400" kern="0" spc="-5" dirty="0" err="1"/>
              <a:t>futures</a:t>
            </a:r>
            <a:r>
              <a:rPr lang="el-GR" sz="2400" kern="0" spc="-5" dirty="0"/>
              <a:t> </a:t>
            </a:r>
            <a:r>
              <a:rPr lang="el-GR" sz="2400" kern="0" spc="-5" dirty="0" err="1"/>
              <a:t>contracts</a:t>
            </a:r>
            <a:r>
              <a:rPr lang="el-GR" sz="2400" kern="0" spc="-5" dirty="0" smtClean="0"/>
              <a:t>).</a:t>
            </a:r>
            <a:endParaRPr lang="el-GR" sz="2400" kern="0" spc="-5" dirty="0"/>
          </a:p>
        </p:txBody>
      </p:sp>
    </p:spTree>
    <p:extLst>
      <p:ext uri="{BB962C8B-B14F-4D97-AF65-F5344CB8AC3E}">
        <p14:creationId xmlns:p14="http://schemas.microsoft.com/office/powerpoint/2010/main" xmlns="" val="31637313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260" y="431820"/>
            <a:ext cx="11241740" cy="584775"/>
          </a:xfrm>
          <a:prstGeom prst="rect">
            <a:avLst/>
          </a:prstGeom>
          <a:noFill/>
        </p:spPr>
        <p:txBody>
          <a:bodyPr wrap="square" rtlCol="0">
            <a:spAutoFit/>
          </a:bodyPr>
          <a:lstStyle/>
          <a:p>
            <a:r>
              <a:rPr lang="el-GR" sz="3200" b="1" dirty="0" smtClean="0">
                <a:solidFill>
                  <a:schemeClr val="tx2">
                    <a:lumMod val="75000"/>
                  </a:schemeClr>
                </a:solidFill>
              </a:rPr>
              <a:t>Στοιχεία Αγροτικής Παραγωγής </a:t>
            </a:r>
            <a:r>
              <a:rPr lang="el-GR" sz="3200" b="1" dirty="0">
                <a:solidFill>
                  <a:schemeClr val="tx2">
                    <a:lumMod val="75000"/>
                  </a:schemeClr>
                </a:solidFill>
              </a:rPr>
              <a:t>– </a:t>
            </a:r>
            <a:r>
              <a:rPr lang="el-GR" sz="3200" b="1" dirty="0" smtClean="0">
                <a:solidFill>
                  <a:schemeClr val="tx2">
                    <a:lumMod val="75000"/>
                  </a:schemeClr>
                </a:solidFill>
              </a:rPr>
              <a:t>Ρίσκο</a:t>
            </a:r>
            <a:endParaRPr lang="el-GR" sz="3200" b="1" dirty="0">
              <a:solidFill>
                <a:schemeClr val="tx2">
                  <a:lumMod val="75000"/>
                </a:schemeClr>
              </a:solidFill>
            </a:endParaRPr>
          </a:p>
        </p:txBody>
      </p:sp>
      <p:sp>
        <p:nvSpPr>
          <p:cNvPr id="5" name="object 3"/>
          <p:cNvSpPr txBox="1">
            <a:spLocks/>
          </p:cNvSpPr>
          <p:nvPr/>
        </p:nvSpPr>
        <p:spPr>
          <a:xfrm>
            <a:off x="672163" y="1404522"/>
            <a:ext cx="10273933" cy="5078313"/>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469900" marR="5080" indent="-457200">
              <a:lnSpc>
                <a:spcPct val="150000"/>
              </a:lnSpc>
              <a:buFont typeface="Arial" panose="020B0604020202020204" pitchFamily="34" charset="0"/>
              <a:buChar char="•"/>
            </a:pPr>
            <a:r>
              <a:rPr lang="el-GR" sz="2800" kern="0" spc="-5" dirty="0" smtClean="0"/>
              <a:t>Συμβολαιοποίηση - Συμβόλαιο Βάσης</a:t>
            </a:r>
          </a:p>
          <a:p>
            <a:pPr marL="720725" marR="5080" indent="-554038">
              <a:lnSpc>
                <a:spcPct val="150000"/>
              </a:lnSpc>
              <a:buFont typeface="Arial" panose="020B0604020202020204" pitchFamily="34" charset="0"/>
              <a:buChar char="•"/>
            </a:pPr>
            <a:r>
              <a:rPr lang="el-GR" sz="2400" kern="0" spc="-5" dirty="0" smtClean="0"/>
              <a:t>Συμβόλαια </a:t>
            </a:r>
            <a:r>
              <a:rPr lang="el-GR" sz="2400" kern="0" spc="-5" dirty="0"/>
              <a:t>βάσης (</a:t>
            </a:r>
            <a:r>
              <a:rPr lang="el-GR" sz="2400" kern="0" spc="-5" dirty="0" err="1"/>
              <a:t>basis</a:t>
            </a:r>
            <a:r>
              <a:rPr lang="el-GR" sz="2400" kern="0" spc="-5" dirty="0"/>
              <a:t> </a:t>
            </a:r>
            <a:r>
              <a:rPr lang="el-GR" sz="2400" kern="0" spc="-5" dirty="0" err="1"/>
              <a:t>contracts</a:t>
            </a:r>
            <a:r>
              <a:rPr lang="el-GR" sz="2400" kern="0" spc="-5" dirty="0"/>
              <a:t>) είναι τα συμβόλαια όπου η τιμή πώλησης δεν είναι καθορισμένη, αλλά δεσμευμένη με την τιμή των προθεσμιακών συμβολαίων, αφήνοντας ανοικτή την ημερομηνία εκτέλεσης της εμπορικής πράξης και συνήθως η απόφαση αυτή είναι του παραγωγού. Σαν βάση (</a:t>
            </a:r>
            <a:r>
              <a:rPr lang="el-GR" sz="2400" kern="0" spc="-5" dirty="0" err="1"/>
              <a:t>basis</a:t>
            </a:r>
            <a:r>
              <a:rPr lang="el-GR" sz="2400" kern="0" spc="-5" dirty="0"/>
              <a:t>) λογίζεται η τιμή μετρητοίς που δίνεται εκείνη τη στιγμή, ίση με την τιμή των προθεσμιακών συμβολαίων την ίδια χρονική στιγμή, ενώ η τελική τιμή πώλησης είναι το άθροισμα της βάσης με την τιμή του προθεσμιακού συμβολαίου τη χρονική στιγμή της εμπορικής πράξης. </a:t>
            </a:r>
          </a:p>
        </p:txBody>
      </p:sp>
    </p:spTree>
    <p:extLst>
      <p:ext uri="{BB962C8B-B14F-4D97-AF65-F5344CB8AC3E}">
        <p14:creationId xmlns:p14="http://schemas.microsoft.com/office/powerpoint/2010/main" xmlns="" val="29184841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260" y="431820"/>
            <a:ext cx="11241740" cy="584775"/>
          </a:xfrm>
          <a:prstGeom prst="rect">
            <a:avLst/>
          </a:prstGeom>
          <a:noFill/>
        </p:spPr>
        <p:txBody>
          <a:bodyPr wrap="square" rtlCol="0">
            <a:spAutoFit/>
          </a:bodyPr>
          <a:lstStyle/>
          <a:p>
            <a:r>
              <a:rPr lang="el-GR" sz="3200" b="1" dirty="0" smtClean="0">
                <a:solidFill>
                  <a:schemeClr val="tx2">
                    <a:lumMod val="75000"/>
                  </a:schemeClr>
                </a:solidFill>
              </a:rPr>
              <a:t>Στοιχεία Αγροτικής Παραγωγής </a:t>
            </a:r>
            <a:r>
              <a:rPr lang="el-GR" sz="3200" b="1" dirty="0">
                <a:solidFill>
                  <a:schemeClr val="tx2">
                    <a:lumMod val="75000"/>
                  </a:schemeClr>
                </a:solidFill>
              </a:rPr>
              <a:t>– </a:t>
            </a:r>
            <a:r>
              <a:rPr lang="el-GR" sz="3200" b="1" dirty="0" smtClean="0">
                <a:solidFill>
                  <a:schemeClr val="tx2">
                    <a:lumMod val="75000"/>
                  </a:schemeClr>
                </a:solidFill>
              </a:rPr>
              <a:t>Ρίσκο</a:t>
            </a:r>
            <a:endParaRPr lang="el-GR" sz="3200" b="1" dirty="0">
              <a:solidFill>
                <a:schemeClr val="tx2">
                  <a:lumMod val="75000"/>
                </a:schemeClr>
              </a:solidFill>
            </a:endParaRPr>
          </a:p>
        </p:txBody>
      </p:sp>
      <p:sp>
        <p:nvSpPr>
          <p:cNvPr id="5" name="object 3"/>
          <p:cNvSpPr txBox="1">
            <a:spLocks/>
          </p:cNvSpPr>
          <p:nvPr/>
        </p:nvSpPr>
        <p:spPr>
          <a:xfrm>
            <a:off x="672163" y="1404522"/>
            <a:ext cx="10273933" cy="4524315"/>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469900" marR="5080" indent="-457200">
              <a:lnSpc>
                <a:spcPct val="150000"/>
              </a:lnSpc>
              <a:buFont typeface="Arial" panose="020B0604020202020204" pitchFamily="34" charset="0"/>
              <a:buChar char="•"/>
            </a:pPr>
            <a:r>
              <a:rPr lang="el-GR" sz="2800" kern="0" spc="-5" dirty="0" smtClean="0"/>
              <a:t>Συμβολαιοποίηση - Συμβόλαιο Ελάχιστης Τιμής</a:t>
            </a:r>
          </a:p>
          <a:p>
            <a:pPr marL="720725" marR="5080" indent="-554038">
              <a:lnSpc>
                <a:spcPct val="150000"/>
              </a:lnSpc>
              <a:buFont typeface="Arial" panose="020B0604020202020204" pitchFamily="34" charset="0"/>
              <a:buChar char="•"/>
            </a:pPr>
            <a:r>
              <a:rPr lang="el-GR" sz="2400" kern="0" spc="-5" dirty="0"/>
              <a:t>Το συμβόλαιο ελάχιστης </a:t>
            </a:r>
            <a:r>
              <a:rPr lang="el-GR" sz="2400" kern="0" spc="-5" dirty="0" smtClean="0"/>
              <a:t>τιμής (</a:t>
            </a:r>
            <a:r>
              <a:rPr lang="el-GR" sz="2400" kern="0" spc="-5" dirty="0" err="1"/>
              <a:t>minimum</a:t>
            </a:r>
            <a:r>
              <a:rPr lang="el-GR" sz="2400" kern="0" spc="-5" dirty="0"/>
              <a:t> – </a:t>
            </a:r>
            <a:r>
              <a:rPr lang="el-GR" sz="2400" kern="0" spc="-5" dirty="0" err="1"/>
              <a:t>price</a:t>
            </a:r>
            <a:r>
              <a:rPr lang="el-GR" sz="2400" kern="0" spc="-5" dirty="0"/>
              <a:t> </a:t>
            </a:r>
            <a:r>
              <a:rPr lang="el-GR" sz="2400" kern="0" spc="-5" dirty="0" err="1"/>
              <a:t>contracts</a:t>
            </a:r>
            <a:r>
              <a:rPr lang="el-GR" sz="2400" kern="0" spc="-5" dirty="0"/>
              <a:t>) είναι βασισμένο στις τιμές των προθεσμιακών συμβολαίων την περίοδο της συγκομιδής, δίνοντας όμως παράλληλα στον παραγωγό τη δυνατότητα να πραγματοποιήσει την εμπορική πράξη σε ένα συγκεκριμένο χρονικό διάστημα και ενδεχόμενα να πουλήσει σε υψηλότερη τιμή, αν οι τιμές των προθεσμιακών αυξηθούν, πραγματοποιώντας όμως αυτή την εμπορική πράξη εντός των χρονικών ορίων που έχουν συμφωνηθεί στο συμβόλαιο. </a:t>
            </a:r>
          </a:p>
        </p:txBody>
      </p:sp>
    </p:spTree>
    <p:extLst>
      <p:ext uri="{BB962C8B-B14F-4D97-AF65-F5344CB8AC3E}">
        <p14:creationId xmlns:p14="http://schemas.microsoft.com/office/powerpoint/2010/main" xmlns="" val="7501155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260" y="431820"/>
            <a:ext cx="11241740" cy="584775"/>
          </a:xfrm>
          <a:prstGeom prst="rect">
            <a:avLst/>
          </a:prstGeom>
          <a:noFill/>
        </p:spPr>
        <p:txBody>
          <a:bodyPr wrap="square" rtlCol="0">
            <a:spAutoFit/>
          </a:bodyPr>
          <a:lstStyle/>
          <a:p>
            <a:r>
              <a:rPr lang="el-GR" sz="3200" b="1" dirty="0" smtClean="0">
                <a:solidFill>
                  <a:schemeClr val="tx2">
                    <a:lumMod val="75000"/>
                  </a:schemeClr>
                </a:solidFill>
              </a:rPr>
              <a:t>Στοιχεία Αγροτικής Παραγωγής </a:t>
            </a:r>
            <a:r>
              <a:rPr lang="el-GR" sz="3200" b="1" dirty="0">
                <a:solidFill>
                  <a:schemeClr val="tx2">
                    <a:lumMod val="75000"/>
                  </a:schemeClr>
                </a:solidFill>
              </a:rPr>
              <a:t>– </a:t>
            </a:r>
            <a:r>
              <a:rPr lang="el-GR" sz="3200" b="1" dirty="0" smtClean="0">
                <a:solidFill>
                  <a:schemeClr val="tx2">
                    <a:lumMod val="75000"/>
                  </a:schemeClr>
                </a:solidFill>
              </a:rPr>
              <a:t>Ρίσκο</a:t>
            </a:r>
            <a:endParaRPr lang="el-GR" sz="3200" b="1" dirty="0">
              <a:solidFill>
                <a:schemeClr val="tx2">
                  <a:lumMod val="75000"/>
                </a:schemeClr>
              </a:solidFill>
            </a:endParaRPr>
          </a:p>
        </p:txBody>
      </p:sp>
      <p:sp>
        <p:nvSpPr>
          <p:cNvPr id="5" name="object 3"/>
          <p:cNvSpPr txBox="1">
            <a:spLocks/>
          </p:cNvSpPr>
          <p:nvPr/>
        </p:nvSpPr>
        <p:spPr>
          <a:xfrm>
            <a:off x="672163" y="1404522"/>
            <a:ext cx="10273933" cy="4524315"/>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469900" marR="5080" indent="-457200">
              <a:lnSpc>
                <a:spcPct val="150000"/>
              </a:lnSpc>
              <a:buFont typeface="Arial" panose="020B0604020202020204" pitchFamily="34" charset="0"/>
              <a:buChar char="•"/>
            </a:pPr>
            <a:r>
              <a:rPr lang="el-GR" sz="2800" kern="0" spc="-5" dirty="0" smtClean="0"/>
              <a:t>Συμβολαιοποίηση - </a:t>
            </a:r>
            <a:r>
              <a:rPr lang="en-US" sz="2800" kern="0" spc="-5" dirty="0"/>
              <a:t>Hedge –to – arrive contract</a:t>
            </a:r>
            <a:endParaRPr lang="el-GR" sz="2800" kern="0" spc="-5" dirty="0" smtClean="0"/>
          </a:p>
          <a:p>
            <a:pPr marL="720725" marR="5080" indent="-554038">
              <a:lnSpc>
                <a:spcPct val="150000"/>
              </a:lnSpc>
              <a:buFont typeface="Arial" panose="020B0604020202020204" pitchFamily="34" charset="0"/>
              <a:buChar char="•"/>
            </a:pPr>
            <a:r>
              <a:rPr lang="el-GR" sz="2400" kern="0" spc="-5" dirty="0"/>
              <a:t>Μια άλλη μορφή συμβολαίων χρησιμοποιεί σαν σταθερό σημείο μια συγκεκριμένη στιγμή προθεσμιακού συμβολαίου και αφήνει σαν αντικείμενο διαπραγμάτευσης την τιμή που προσφέρει ο τοπικός αγοραστής (</a:t>
            </a:r>
            <a:r>
              <a:rPr lang="el-GR" sz="2400" kern="0" spc="-5" dirty="0" err="1"/>
              <a:t>hedge</a:t>
            </a:r>
            <a:r>
              <a:rPr lang="el-GR" sz="2400" kern="0" spc="-5" dirty="0"/>
              <a:t> –</a:t>
            </a:r>
            <a:r>
              <a:rPr lang="el-GR" sz="2400" kern="0" spc="-5" dirty="0" err="1"/>
              <a:t>to</a:t>
            </a:r>
            <a:r>
              <a:rPr lang="el-GR" sz="2400" kern="0" spc="-5" dirty="0"/>
              <a:t> – </a:t>
            </a:r>
            <a:r>
              <a:rPr lang="el-GR" sz="2400" kern="0" spc="-5" dirty="0" err="1"/>
              <a:t>arrive</a:t>
            </a:r>
            <a:r>
              <a:rPr lang="el-GR" sz="2400" kern="0" spc="-5" dirty="0"/>
              <a:t> </a:t>
            </a:r>
            <a:r>
              <a:rPr lang="el-GR" sz="2400" kern="0" spc="-5" dirty="0" err="1"/>
              <a:t>contract</a:t>
            </a:r>
            <a:r>
              <a:rPr lang="el-GR" sz="2400" kern="0" spc="-5" dirty="0"/>
              <a:t>, HTA). Συμφωνημένο χρονικό διάστημα μέσα στο οποίο μπορεί να πραγματοποιηθεί η συναλλαγή υπάρχει και σε αυτή την περίπτωση, αλλά αποφεύγεται η καταβολή προμηθειών σε χρηματιστές όπως συμβαίνει όταν η τελική τιμή πώλησης διαμορφώνεται από τα προθεσμιακά συμβόλαια</a:t>
            </a:r>
            <a:r>
              <a:rPr lang="el-GR" sz="2400" kern="0" spc="-5" dirty="0" smtClean="0"/>
              <a:t>. </a:t>
            </a:r>
            <a:endParaRPr lang="el-GR" sz="2400" kern="0" spc="-5" dirty="0"/>
          </a:p>
        </p:txBody>
      </p:sp>
    </p:spTree>
    <p:extLst>
      <p:ext uri="{BB962C8B-B14F-4D97-AF65-F5344CB8AC3E}">
        <p14:creationId xmlns:p14="http://schemas.microsoft.com/office/powerpoint/2010/main" xmlns="" val="23237908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260" y="431820"/>
            <a:ext cx="11241740" cy="584775"/>
          </a:xfrm>
          <a:prstGeom prst="rect">
            <a:avLst/>
          </a:prstGeom>
          <a:noFill/>
        </p:spPr>
        <p:txBody>
          <a:bodyPr wrap="square" rtlCol="0">
            <a:spAutoFit/>
          </a:bodyPr>
          <a:lstStyle/>
          <a:p>
            <a:r>
              <a:rPr lang="el-GR" sz="3200" b="1" dirty="0" smtClean="0">
                <a:solidFill>
                  <a:schemeClr val="tx2">
                    <a:lumMod val="75000"/>
                  </a:schemeClr>
                </a:solidFill>
              </a:rPr>
              <a:t>Στοιχεία Αγροτικής Παραγωγής </a:t>
            </a:r>
            <a:r>
              <a:rPr lang="el-GR" sz="3200" b="1" dirty="0">
                <a:solidFill>
                  <a:schemeClr val="tx2">
                    <a:lumMod val="75000"/>
                  </a:schemeClr>
                </a:solidFill>
              </a:rPr>
              <a:t>– </a:t>
            </a:r>
            <a:r>
              <a:rPr lang="el-GR" sz="3200" b="1" dirty="0" smtClean="0">
                <a:solidFill>
                  <a:schemeClr val="tx2">
                    <a:lumMod val="75000"/>
                  </a:schemeClr>
                </a:solidFill>
              </a:rPr>
              <a:t>Ρίσκο</a:t>
            </a:r>
            <a:endParaRPr lang="el-GR" sz="3200" b="1" dirty="0">
              <a:solidFill>
                <a:schemeClr val="tx2">
                  <a:lumMod val="75000"/>
                </a:schemeClr>
              </a:solidFill>
            </a:endParaRPr>
          </a:p>
        </p:txBody>
      </p:sp>
      <p:sp>
        <p:nvSpPr>
          <p:cNvPr id="5" name="object 3"/>
          <p:cNvSpPr txBox="1">
            <a:spLocks/>
          </p:cNvSpPr>
          <p:nvPr/>
        </p:nvSpPr>
        <p:spPr>
          <a:xfrm>
            <a:off x="672163" y="1404522"/>
            <a:ext cx="10273933" cy="4616648"/>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469900" marR="5080" indent="-457200">
              <a:lnSpc>
                <a:spcPct val="150000"/>
              </a:lnSpc>
              <a:buFont typeface="Arial" panose="020B0604020202020204" pitchFamily="34" charset="0"/>
              <a:buChar char="•"/>
            </a:pPr>
            <a:r>
              <a:rPr lang="el-GR" sz="2800" kern="0" spc="-5" dirty="0" smtClean="0"/>
              <a:t>Συμβολαιοποίηση - </a:t>
            </a:r>
            <a:r>
              <a:rPr lang="en-US" sz="2800" kern="0" spc="-5" dirty="0"/>
              <a:t>Futures </a:t>
            </a:r>
            <a:r>
              <a:rPr lang="en-US" sz="2800" kern="0" spc="-5" dirty="0" smtClean="0"/>
              <a:t>contracts</a:t>
            </a:r>
            <a:r>
              <a:rPr lang="el-GR" sz="2800" kern="0" spc="-5" dirty="0" smtClean="0"/>
              <a:t> (Συμβόλαια Μελλοντικής Εκπλήρωσης)</a:t>
            </a:r>
          </a:p>
          <a:p>
            <a:pPr marL="720725" marR="5080" indent="-554038">
              <a:lnSpc>
                <a:spcPct val="150000"/>
              </a:lnSpc>
              <a:buFont typeface="Arial" panose="020B0604020202020204" pitchFamily="34" charset="0"/>
              <a:buChar char="•"/>
            </a:pPr>
            <a:r>
              <a:rPr lang="el-GR" sz="2400" kern="0" spc="-5" dirty="0"/>
              <a:t>Τα </a:t>
            </a:r>
            <a:r>
              <a:rPr lang="el-GR" sz="2400" kern="0" spc="-5" dirty="0" err="1"/>
              <a:t>futures</a:t>
            </a:r>
            <a:r>
              <a:rPr lang="el-GR" sz="2400" kern="0" spc="-5" dirty="0"/>
              <a:t> είναι μια συμφωνία μεταξύ δύο μερών τα οποία συμφωνούν να προχωρήσουν σε μια συγκεκριμένη αγοραπωλησία σε μια συγκεκριμένη μελλοντική χρονική στιγμή και σε συγκεκριμένη τιμή. Στο κείμενο των </a:t>
            </a:r>
            <a:r>
              <a:rPr lang="el-GR" sz="2400" kern="0" spc="-5" dirty="0" err="1"/>
              <a:t>futures</a:t>
            </a:r>
            <a:r>
              <a:rPr lang="el-GR" sz="2400" kern="0" spc="-5" dirty="0"/>
              <a:t> περιγράφονται με κάθε λεπτομέρεια οι όροι της συναλλαγής και το μόνο στοιχείο που αποτελεί μεταβλητό αντικείμενο συναλλαγής είναι η τιμή που διαμορφώνεται με βάση τη προσφορά και τη ζήτηση του προϊόντος. </a:t>
            </a:r>
          </a:p>
        </p:txBody>
      </p:sp>
    </p:spTree>
    <p:extLst>
      <p:ext uri="{BB962C8B-B14F-4D97-AF65-F5344CB8AC3E}">
        <p14:creationId xmlns:p14="http://schemas.microsoft.com/office/powerpoint/2010/main" xmlns="" val="11993741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260" y="431820"/>
            <a:ext cx="11241740" cy="584775"/>
          </a:xfrm>
          <a:prstGeom prst="rect">
            <a:avLst/>
          </a:prstGeom>
          <a:noFill/>
        </p:spPr>
        <p:txBody>
          <a:bodyPr wrap="square" rtlCol="0">
            <a:spAutoFit/>
          </a:bodyPr>
          <a:lstStyle/>
          <a:p>
            <a:r>
              <a:rPr lang="el-GR" sz="3200" b="1" dirty="0" smtClean="0">
                <a:solidFill>
                  <a:schemeClr val="tx2">
                    <a:lumMod val="75000"/>
                  </a:schemeClr>
                </a:solidFill>
              </a:rPr>
              <a:t>Στοιχεία Αγροτικής Παραγωγής </a:t>
            </a:r>
            <a:r>
              <a:rPr lang="el-GR" sz="3200" b="1" dirty="0">
                <a:solidFill>
                  <a:schemeClr val="tx2">
                    <a:lumMod val="75000"/>
                  </a:schemeClr>
                </a:solidFill>
              </a:rPr>
              <a:t>– </a:t>
            </a:r>
            <a:r>
              <a:rPr lang="el-GR" sz="3200" b="1" dirty="0" smtClean="0">
                <a:solidFill>
                  <a:schemeClr val="tx2">
                    <a:lumMod val="75000"/>
                  </a:schemeClr>
                </a:solidFill>
              </a:rPr>
              <a:t>Ρίσκο</a:t>
            </a:r>
            <a:endParaRPr lang="el-GR" sz="3200" b="1" dirty="0">
              <a:solidFill>
                <a:schemeClr val="tx2">
                  <a:lumMod val="75000"/>
                </a:schemeClr>
              </a:solidFill>
            </a:endParaRPr>
          </a:p>
        </p:txBody>
      </p:sp>
      <p:sp>
        <p:nvSpPr>
          <p:cNvPr id="5" name="object 3"/>
          <p:cNvSpPr txBox="1">
            <a:spLocks/>
          </p:cNvSpPr>
          <p:nvPr/>
        </p:nvSpPr>
        <p:spPr>
          <a:xfrm>
            <a:off x="672163" y="1404522"/>
            <a:ext cx="10273933" cy="5078313"/>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469900" marR="5080" indent="-457200">
              <a:lnSpc>
                <a:spcPct val="150000"/>
              </a:lnSpc>
              <a:buFont typeface="Arial" panose="020B0604020202020204" pitchFamily="34" charset="0"/>
              <a:buChar char="•"/>
            </a:pPr>
            <a:r>
              <a:rPr lang="el-GR" sz="2800" kern="0" spc="-5" dirty="0" smtClean="0"/>
              <a:t>Συμβολαιοποίηση - </a:t>
            </a:r>
            <a:r>
              <a:rPr lang="en-US" sz="2800" kern="0" spc="-5" dirty="0"/>
              <a:t>Futures contracts</a:t>
            </a:r>
            <a:endParaRPr lang="el-GR" sz="2800" kern="0" spc="-5" dirty="0" smtClean="0"/>
          </a:p>
          <a:p>
            <a:pPr marL="720725" marR="5080" indent="-554038">
              <a:lnSpc>
                <a:spcPct val="150000"/>
              </a:lnSpc>
              <a:buFont typeface="Arial" panose="020B0604020202020204" pitchFamily="34" charset="0"/>
              <a:buChar char="•"/>
            </a:pPr>
            <a:r>
              <a:rPr lang="el-GR" sz="2400" kern="0" spc="-5" dirty="0"/>
              <a:t>Τα </a:t>
            </a:r>
            <a:r>
              <a:rPr lang="el-GR" sz="2400" kern="0" spc="-5" dirty="0" err="1"/>
              <a:t>futures</a:t>
            </a:r>
            <a:r>
              <a:rPr lang="el-GR" sz="2400" kern="0" spc="-5" dirty="0"/>
              <a:t> που είναι αντικείμενο συναλλαγής στα χρηματιστήρια έχουν σταθερούς όρους συναλλαγής, γιατί αυτό διευκολύνει όλους τους εμπλεκόμενους φορείς να αποκτήσουν εμπειρία στις συναλλαγές, τα στατιστικά στοιχεία να είναι συγκρίσιμα αφού αναφέρονται στις ίδιες παραμέτρους και να εξασφαλίζεται η μεγαλύτερη δυνατή διαφάνεια τη στιγμή που οι όροι συναλλαγής είναι σταθεροί για μεγάλο χρονικό διάστημα και δεν επιδέχονται παρερμηνείες ούτε δικαιολογούν εσφαλμένες κατανοήσεις. </a:t>
            </a:r>
          </a:p>
        </p:txBody>
      </p:sp>
    </p:spTree>
    <p:extLst>
      <p:ext uri="{BB962C8B-B14F-4D97-AF65-F5344CB8AC3E}">
        <p14:creationId xmlns:p14="http://schemas.microsoft.com/office/powerpoint/2010/main" xmlns="" val="12927704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260" y="431820"/>
            <a:ext cx="11241740" cy="584775"/>
          </a:xfrm>
          <a:prstGeom prst="rect">
            <a:avLst/>
          </a:prstGeom>
          <a:noFill/>
        </p:spPr>
        <p:txBody>
          <a:bodyPr wrap="square" rtlCol="0">
            <a:spAutoFit/>
          </a:bodyPr>
          <a:lstStyle/>
          <a:p>
            <a:r>
              <a:rPr lang="el-GR" sz="3200" b="1" dirty="0" smtClean="0">
                <a:solidFill>
                  <a:schemeClr val="tx2">
                    <a:lumMod val="75000"/>
                  </a:schemeClr>
                </a:solidFill>
              </a:rPr>
              <a:t>Στοιχεία Αγροτικής Παραγωγής </a:t>
            </a:r>
            <a:r>
              <a:rPr lang="el-GR" sz="3200" b="1" dirty="0">
                <a:solidFill>
                  <a:schemeClr val="tx2">
                    <a:lumMod val="75000"/>
                  </a:schemeClr>
                </a:solidFill>
              </a:rPr>
              <a:t>– </a:t>
            </a:r>
            <a:r>
              <a:rPr lang="el-GR" sz="3200" b="1" dirty="0" smtClean="0">
                <a:solidFill>
                  <a:schemeClr val="tx2">
                    <a:lumMod val="75000"/>
                  </a:schemeClr>
                </a:solidFill>
              </a:rPr>
              <a:t>Ρίσκο</a:t>
            </a:r>
            <a:endParaRPr lang="el-GR" sz="3200" b="1" dirty="0">
              <a:solidFill>
                <a:schemeClr val="tx2">
                  <a:lumMod val="75000"/>
                </a:schemeClr>
              </a:solidFill>
            </a:endParaRPr>
          </a:p>
        </p:txBody>
      </p:sp>
      <p:sp>
        <p:nvSpPr>
          <p:cNvPr id="5" name="object 3"/>
          <p:cNvSpPr txBox="1">
            <a:spLocks/>
          </p:cNvSpPr>
          <p:nvPr/>
        </p:nvSpPr>
        <p:spPr>
          <a:xfrm>
            <a:off x="672163" y="1404522"/>
            <a:ext cx="10273933" cy="5078313"/>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469900" marR="5080" indent="-457200">
              <a:lnSpc>
                <a:spcPct val="150000"/>
              </a:lnSpc>
              <a:buFont typeface="Arial" panose="020B0604020202020204" pitchFamily="34" charset="0"/>
              <a:buChar char="•"/>
            </a:pPr>
            <a:r>
              <a:rPr lang="el-GR" sz="2800" kern="0" spc="-5" dirty="0" smtClean="0"/>
              <a:t>Συμβολαιοποίηση </a:t>
            </a:r>
            <a:r>
              <a:rPr lang="el-GR" sz="2800" kern="0" spc="-5" dirty="0"/>
              <a:t>- Πλεονεκτήματα </a:t>
            </a:r>
            <a:r>
              <a:rPr lang="en-US" sz="2800" kern="0" spc="-5" dirty="0" smtClean="0"/>
              <a:t>futures</a:t>
            </a:r>
            <a:endParaRPr lang="el-GR" sz="2800" kern="0" spc="-5" dirty="0" smtClean="0"/>
          </a:p>
          <a:p>
            <a:pPr marL="720725" marR="5080" indent="-554038">
              <a:lnSpc>
                <a:spcPct val="150000"/>
              </a:lnSpc>
              <a:buFont typeface="Arial" panose="020B0604020202020204" pitchFamily="34" charset="0"/>
              <a:buChar char="•"/>
            </a:pPr>
            <a:r>
              <a:rPr lang="el-GR" sz="2400" kern="0" spc="-5" dirty="0"/>
              <a:t>Είναι ευέλικτα γιατί μπορούν να μεταπωληθούν χωρίς τη συμφωνία του αντισυμβαλλομένου</a:t>
            </a:r>
          </a:p>
          <a:p>
            <a:pPr marL="720725" marR="5080" indent="-554038">
              <a:lnSpc>
                <a:spcPct val="150000"/>
              </a:lnSpc>
              <a:buFont typeface="Arial" panose="020B0604020202020204" pitchFamily="34" charset="0"/>
              <a:buChar char="•"/>
            </a:pPr>
            <a:r>
              <a:rPr lang="el-GR" sz="2400" kern="0" spc="-5" dirty="0"/>
              <a:t>Δεν απαιτείται επενδυτικό κεφάλαιο, αλλά μόνο εγγύηση (</a:t>
            </a:r>
            <a:r>
              <a:rPr lang="el-GR" sz="2400" kern="0" spc="-5" dirty="0" err="1"/>
              <a:t>margin</a:t>
            </a:r>
            <a:r>
              <a:rPr lang="el-GR" sz="2400" kern="0" spc="-5" dirty="0"/>
              <a:t>) ίση με το 5-10% της αξία του συμβολαίου</a:t>
            </a:r>
          </a:p>
          <a:p>
            <a:pPr marL="720725" marR="5080" indent="-554038">
              <a:lnSpc>
                <a:spcPct val="150000"/>
              </a:lnSpc>
              <a:buFont typeface="Arial" panose="020B0604020202020204" pitchFamily="34" charset="0"/>
              <a:buChar char="•"/>
            </a:pPr>
            <a:r>
              <a:rPr lang="el-GR" sz="2400" kern="0" spc="-5" dirty="0"/>
              <a:t>Ελαττώνεται η σφοδρότητα των διακυμάνσεων της προσφοράς και της ζήτησης</a:t>
            </a:r>
          </a:p>
          <a:p>
            <a:pPr marL="720725" marR="5080" indent="-554038">
              <a:lnSpc>
                <a:spcPct val="150000"/>
              </a:lnSpc>
              <a:buFont typeface="Arial" panose="020B0604020202020204" pitchFamily="34" charset="0"/>
              <a:buChar char="•"/>
            </a:pPr>
            <a:r>
              <a:rPr lang="el-GR" sz="2400" kern="0" spc="-5" dirty="0"/>
              <a:t>Οδηγεί τη λειτουργία της αγοράς σε καθεστώς ωρίμανσης</a:t>
            </a:r>
          </a:p>
          <a:p>
            <a:pPr marL="720725" marR="5080" indent="-554038">
              <a:lnSpc>
                <a:spcPct val="150000"/>
              </a:lnSpc>
              <a:buFont typeface="Arial" panose="020B0604020202020204" pitchFamily="34" charset="0"/>
              <a:buChar char="•"/>
            </a:pPr>
            <a:endParaRPr lang="el-GR" sz="2400" kern="0" spc="-5" dirty="0"/>
          </a:p>
        </p:txBody>
      </p:sp>
    </p:spTree>
    <p:extLst>
      <p:ext uri="{BB962C8B-B14F-4D97-AF65-F5344CB8AC3E}">
        <p14:creationId xmlns:p14="http://schemas.microsoft.com/office/powerpoint/2010/main" xmlns="" val="4377911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260" y="431820"/>
            <a:ext cx="11241740" cy="584775"/>
          </a:xfrm>
          <a:prstGeom prst="rect">
            <a:avLst/>
          </a:prstGeom>
          <a:noFill/>
        </p:spPr>
        <p:txBody>
          <a:bodyPr wrap="square" rtlCol="0">
            <a:spAutoFit/>
          </a:bodyPr>
          <a:lstStyle/>
          <a:p>
            <a:r>
              <a:rPr lang="el-GR" sz="3200" b="1" dirty="0" smtClean="0">
                <a:solidFill>
                  <a:schemeClr val="tx2">
                    <a:lumMod val="75000"/>
                  </a:schemeClr>
                </a:solidFill>
              </a:rPr>
              <a:t>Στοιχεία Αγροτικής Παραγωγής </a:t>
            </a:r>
            <a:r>
              <a:rPr lang="el-GR" sz="3200" b="1" dirty="0">
                <a:solidFill>
                  <a:schemeClr val="tx2">
                    <a:lumMod val="75000"/>
                  </a:schemeClr>
                </a:solidFill>
              </a:rPr>
              <a:t>– Στο δρόμο προς το κέρδος</a:t>
            </a:r>
          </a:p>
        </p:txBody>
      </p:sp>
      <p:sp>
        <p:nvSpPr>
          <p:cNvPr id="10" name="object 3"/>
          <p:cNvSpPr txBox="1">
            <a:spLocks/>
          </p:cNvSpPr>
          <p:nvPr/>
        </p:nvSpPr>
        <p:spPr>
          <a:xfrm>
            <a:off x="672163" y="872417"/>
            <a:ext cx="10273933" cy="650178"/>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marR="5080">
              <a:lnSpc>
                <a:spcPct val="150000"/>
              </a:lnSpc>
            </a:pPr>
            <a:r>
              <a:rPr lang="el-GR" kern="0" spc="-5" dirty="0" smtClean="0"/>
              <a:t>Παράδειγμα Προσδιορισμού Νεκρού Σημείου</a:t>
            </a:r>
            <a:endParaRPr lang="en-US" kern="0" spc="-5" dirty="0" smtClean="0"/>
          </a:p>
        </p:txBody>
      </p:sp>
      <p:sp>
        <p:nvSpPr>
          <p:cNvPr id="7" name="object 3"/>
          <p:cNvSpPr txBox="1">
            <a:spLocks/>
          </p:cNvSpPr>
          <p:nvPr/>
        </p:nvSpPr>
        <p:spPr>
          <a:xfrm>
            <a:off x="672163" y="1582425"/>
            <a:ext cx="10273933" cy="553998"/>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marR="5080">
              <a:lnSpc>
                <a:spcPct val="150000"/>
              </a:lnSpc>
            </a:pPr>
            <a:r>
              <a:rPr lang="el-GR" sz="2400" kern="0" spc="-5" dirty="0" smtClean="0"/>
              <a:t>Πίνακας Κόστους Αγροτικής Εκμετάλλευσης Καφέ</a:t>
            </a:r>
            <a:endParaRPr lang="en-US" sz="2400" kern="0" spc="-5" dirty="0" smtClean="0"/>
          </a:p>
        </p:txBody>
      </p:sp>
      <p:graphicFrame>
        <p:nvGraphicFramePr>
          <p:cNvPr id="6" name="Table 5"/>
          <p:cNvGraphicFramePr>
            <a:graphicFrameLocks noGrp="1"/>
          </p:cNvGraphicFramePr>
          <p:nvPr>
            <p:extLst>
              <p:ext uri="{D42A27DB-BD31-4B8C-83A1-F6EECF244321}">
                <p14:modId xmlns:p14="http://schemas.microsoft.com/office/powerpoint/2010/main" xmlns="" val="1024456994"/>
              </p:ext>
            </p:extLst>
          </p:nvPr>
        </p:nvGraphicFramePr>
        <p:xfrm>
          <a:off x="672163" y="2276382"/>
          <a:ext cx="4837161" cy="2753651"/>
        </p:xfrm>
        <a:graphic>
          <a:graphicData uri="http://schemas.openxmlformats.org/drawingml/2006/table">
            <a:tbl>
              <a:tblPr>
                <a:tableStyleId>{5C22544A-7EE6-4342-B048-85BDC9FD1C3A}</a:tableStyleId>
              </a:tblPr>
              <a:tblGrid>
                <a:gridCol w="905021"/>
                <a:gridCol w="2509509"/>
                <a:gridCol w="501977"/>
                <a:gridCol w="920654"/>
              </a:tblGrid>
              <a:tr h="607745">
                <a:tc>
                  <a:txBody>
                    <a:bodyPr/>
                    <a:lstStyle/>
                    <a:p>
                      <a:pPr algn="ctr" fontAlgn="ctr"/>
                      <a:r>
                        <a:rPr lang="el-GR" sz="1400" b="0" i="0" u="none" strike="noStrike" dirty="0" err="1" smtClean="0">
                          <a:solidFill>
                            <a:schemeClr val="tx2">
                              <a:lumMod val="50000"/>
                            </a:schemeClr>
                          </a:solidFill>
                          <a:effectLst/>
                          <a:latin typeface="Calibri" panose="020F0502020204030204" pitchFamily="34" charset="0"/>
                        </a:rPr>
                        <a:t>Νο</a:t>
                      </a:r>
                      <a:endParaRPr lang="el-GR"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l" fontAlgn="ctr"/>
                      <a:r>
                        <a:rPr lang="el-GR" sz="1400" b="0" i="0" u="none" strike="noStrike" dirty="0" smtClean="0">
                          <a:solidFill>
                            <a:schemeClr val="tx2">
                              <a:lumMod val="50000"/>
                            </a:schemeClr>
                          </a:solidFill>
                          <a:effectLst/>
                          <a:latin typeface="+mn-lt"/>
                        </a:rPr>
                        <a:t>Δαπάνη</a:t>
                      </a:r>
                      <a:endParaRPr lang="el-GR"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ctr" fontAlgn="ctr"/>
                      <a:r>
                        <a:rPr lang="en-US" sz="1400" dirty="0" smtClean="0">
                          <a:solidFill>
                            <a:schemeClr val="tx2">
                              <a:lumMod val="50000"/>
                            </a:schemeClr>
                          </a:solidFill>
                        </a:rPr>
                        <a:t>€</a:t>
                      </a:r>
                      <a:endParaRPr lang="el-GR"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l" fontAlgn="ctr"/>
                      <a:r>
                        <a:rPr lang="el-GR" sz="1400" u="none" strike="noStrike" dirty="0" smtClean="0">
                          <a:solidFill>
                            <a:schemeClr val="tx2">
                              <a:lumMod val="50000"/>
                            </a:schemeClr>
                          </a:solidFill>
                          <a:effectLst/>
                        </a:rPr>
                        <a:t>Κατηγορία Κόστους</a:t>
                      </a:r>
                      <a:endParaRPr lang="el-GR" sz="1400" b="0" i="0" u="none" strike="noStrike" dirty="0">
                        <a:solidFill>
                          <a:schemeClr val="tx2">
                            <a:lumMod val="50000"/>
                          </a:schemeClr>
                        </a:solidFill>
                        <a:effectLst/>
                        <a:latin typeface="Calibri" panose="020F0502020204030204" pitchFamily="34" charset="0"/>
                      </a:endParaRPr>
                    </a:p>
                  </a:txBody>
                  <a:tcPr marL="1758" marR="1758" marT="1758" marB="0" anchor="ctr"/>
                </a:tc>
              </a:tr>
              <a:tr h="202583">
                <a:tc>
                  <a:txBody>
                    <a:bodyPr/>
                    <a:lstStyle/>
                    <a:p>
                      <a:pPr algn="ctr" fontAlgn="ctr"/>
                      <a:r>
                        <a:rPr lang="el-GR" sz="1400" b="0" i="0" u="none" strike="noStrike" dirty="0" smtClean="0">
                          <a:solidFill>
                            <a:schemeClr val="tx2">
                              <a:lumMod val="50000"/>
                            </a:schemeClr>
                          </a:solidFill>
                          <a:effectLst/>
                          <a:latin typeface="Calibri" panose="020F0502020204030204" pitchFamily="34" charset="0"/>
                        </a:rPr>
                        <a:t>1</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l" fontAlgn="ctr"/>
                      <a:r>
                        <a:rPr lang="el-GR" sz="1400" u="none" strike="noStrike" dirty="0" smtClean="0">
                          <a:solidFill>
                            <a:schemeClr val="tx2">
                              <a:lumMod val="50000"/>
                            </a:schemeClr>
                          </a:solidFill>
                          <a:effectLst/>
                        </a:rPr>
                        <a:t>Εργατικό Κόστος</a:t>
                      </a:r>
                      <a:r>
                        <a:rPr lang="el-GR" sz="1400" u="none" strike="noStrike" baseline="0" dirty="0" smtClean="0">
                          <a:solidFill>
                            <a:schemeClr val="tx2">
                              <a:lumMod val="50000"/>
                            </a:schemeClr>
                          </a:solidFill>
                          <a:effectLst/>
                        </a:rPr>
                        <a:t> ανά τόνο προϊόντος</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ctr" fontAlgn="ctr"/>
                      <a:r>
                        <a:rPr lang="el-GR" sz="1400" u="none" strike="noStrike" dirty="0" smtClean="0">
                          <a:solidFill>
                            <a:schemeClr val="tx2">
                              <a:lumMod val="50000"/>
                            </a:schemeClr>
                          </a:solidFill>
                          <a:effectLst/>
                        </a:rPr>
                        <a:t>2000</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l" fontAlgn="ct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r>
              <a:tr h="202583">
                <a:tc>
                  <a:txBody>
                    <a:bodyPr/>
                    <a:lstStyle/>
                    <a:p>
                      <a:pPr algn="ctr" fontAlgn="ctr"/>
                      <a:r>
                        <a:rPr lang="el-GR" sz="1400" b="0" i="0" u="none" strike="noStrike" dirty="0" smtClean="0">
                          <a:solidFill>
                            <a:schemeClr val="tx2">
                              <a:lumMod val="50000"/>
                            </a:schemeClr>
                          </a:solidFill>
                          <a:effectLst/>
                          <a:latin typeface="Calibri" panose="020F0502020204030204" pitchFamily="34" charset="0"/>
                        </a:rPr>
                        <a:t>2</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l" fontAlgn="ctr"/>
                      <a:r>
                        <a:rPr lang="el-GR" sz="1400" u="none" strike="noStrike" dirty="0" smtClean="0">
                          <a:solidFill>
                            <a:schemeClr val="tx2">
                              <a:lumMod val="50000"/>
                            </a:schemeClr>
                          </a:solidFill>
                          <a:effectLst/>
                        </a:rPr>
                        <a:t>Κόστος καυσίμων</a:t>
                      </a:r>
                      <a:r>
                        <a:rPr lang="el-GR" sz="1400" u="none" strike="noStrike" baseline="0" dirty="0" smtClean="0">
                          <a:solidFill>
                            <a:schemeClr val="tx2">
                              <a:lumMod val="50000"/>
                            </a:schemeClr>
                          </a:solidFill>
                          <a:effectLst/>
                        </a:rPr>
                        <a:t> </a:t>
                      </a:r>
                      <a:r>
                        <a:rPr lang="el-GR" sz="1400" u="none" strike="noStrike" dirty="0" smtClean="0">
                          <a:solidFill>
                            <a:schemeClr val="tx2">
                              <a:lumMod val="50000"/>
                            </a:schemeClr>
                          </a:solidFill>
                          <a:effectLst/>
                        </a:rPr>
                        <a:t>ανά τόνο προϊόντος</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ctr" fontAlgn="ctr"/>
                      <a:r>
                        <a:rPr lang="el-GR" sz="1400" u="none" strike="noStrike" dirty="0" smtClean="0">
                          <a:solidFill>
                            <a:schemeClr val="tx2">
                              <a:lumMod val="50000"/>
                            </a:schemeClr>
                          </a:solidFill>
                          <a:effectLst/>
                        </a:rPr>
                        <a:t>1000</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l" fontAlgn="ct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r>
              <a:tr h="202583">
                <a:tc>
                  <a:txBody>
                    <a:bodyPr/>
                    <a:lstStyle/>
                    <a:p>
                      <a:pPr algn="ctr" fontAlgn="ctr"/>
                      <a:r>
                        <a:rPr lang="el-GR" sz="1400" b="0" i="0" u="none" strike="noStrike" dirty="0" smtClean="0">
                          <a:solidFill>
                            <a:schemeClr val="tx2">
                              <a:lumMod val="50000"/>
                            </a:schemeClr>
                          </a:solidFill>
                          <a:effectLst/>
                          <a:latin typeface="Calibri" panose="020F0502020204030204" pitchFamily="34" charset="0"/>
                        </a:rPr>
                        <a:t>3</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l" fontAlgn="ctr"/>
                      <a:r>
                        <a:rPr lang="el-GR" sz="1400" u="none" strike="noStrike" dirty="0" smtClean="0">
                          <a:solidFill>
                            <a:schemeClr val="tx2">
                              <a:lumMod val="50000"/>
                            </a:schemeClr>
                          </a:solidFill>
                          <a:effectLst/>
                        </a:rPr>
                        <a:t>Κόστος λιπάσματος</a:t>
                      </a:r>
                      <a:r>
                        <a:rPr lang="el-GR" sz="1400" u="none" strike="noStrike" baseline="0" dirty="0" smtClean="0">
                          <a:solidFill>
                            <a:schemeClr val="tx2">
                              <a:lumMod val="50000"/>
                            </a:schemeClr>
                          </a:solidFill>
                          <a:effectLst/>
                        </a:rPr>
                        <a:t> ανά τόνο προϊόντος</a:t>
                      </a:r>
                    </a:p>
                  </a:txBody>
                  <a:tcPr marL="1758" marR="1758" marT="1758" marB="0" anchor="ctr"/>
                </a:tc>
                <a:tc>
                  <a:txBody>
                    <a:bodyPr/>
                    <a:lstStyle/>
                    <a:p>
                      <a:pPr algn="ctr" fontAlgn="ctr"/>
                      <a:r>
                        <a:rPr lang="el-GR" sz="1400" u="none" strike="noStrike" dirty="0" smtClean="0">
                          <a:solidFill>
                            <a:schemeClr val="tx2">
                              <a:lumMod val="50000"/>
                            </a:schemeClr>
                          </a:solidFill>
                          <a:effectLst/>
                        </a:rPr>
                        <a:t>2000</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l" fontAlgn="ct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r>
              <a:tr h="202583">
                <a:tc>
                  <a:txBody>
                    <a:bodyPr/>
                    <a:lstStyle/>
                    <a:p>
                      <a:pPr algn="ctr" fontAlgn="ctr"/>
                      <a:r>
                        <a:rPr lang="el-GR" sz="1400" b="0" i="0" u="none" strike="noStrike" dirty="0" smtClean="0">
                          <a:solidFill>
                            <a:schemeClr val="tx2">
                              <a:lumMod val="50000"/>
                            </a:schemeClr>
                          </a:solidFill>
                          <a:effectLst/>
                          <a:latin typeface="Calibri" panose="020F0502020204030204" pitchFamily="34" charset="0"/>
                        </a:rPr>
                        <a:t>4</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l" fontAlgn="ctr"/>
                      <a:r>
                        <a:rPr lang="el-GR" sz="1400" b="0" i="0" u="none" strike="noStrike" dirty="0" smtClean="0">
                          <a:solidFill>
                            <a:schemeClr val="tx2">
                              <a:lumMod val="50000"/>
                            </a:schemeClr>
                          </a:solidFill>
                          <a:effectLst/>
                          <a:latin typeface="+mn-lt"/>
                        </a:rPr>
                        <a:t>Κόστος</a:t>
                      </a:r>
                      <a:r>
                        <a:rPr lang="el-GR" sz="1400" b="0" i="0" u="none" strike="noStrike" baseline="0" dirty="0" smtClean="0">
                          <a:solidFill>
                            <a:schemeClr val="tx2">
                              <a:lumMod val="50000"/>
                            </a:schemeClr>
                          </a:solidFill>
                          <a:effectLst/>
                          <a:latin typeface="+mn-lt"/>
                        </a:rPr>
                        <a:t> νερού ανά τόνο προϊόντος</a:t>
                      </a:r>
                    </a:p>
                  </a:txBody>
                  <a:tcPr marL="1758" marR="1758" marT="1758" marB="0" anchor="ctr"/>
                </a:tc>
                <a:tc>
                  <a:txBody>
                    <a:bodyPr/>
                    <a:lstStyle/>
                    <a:p>
                      <a:pPr algn="ctr" fontAlgn="ctr"/>
                      <a:r>
                        <a:rPr lang="el-GR" sz="1400" u="none" strike="noStrike" dirty="0" smtClean="0">
                          <a:solidFill>
                            <a:schemeClr val="tx2">
                              <a:lumMod val="50000"/>
                            </a:schemeClr>
                          </a:solidFill>
                          <a:effectLst/>
                        </a:rPr>
                        <a:t>1000</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l" fontAlgn="ct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r>
              <a:tr h="202583">
                <a:tc>
                  <a:txBody>
                    <a:bodyPr/>
                    <a:lstStyle/>
                    <a:p>
                      <a:pPr algn="ctr" fontAlgn="ctr"/>
                      <a:r>
                        <a:rPr lang="el-GR" sz="1400" b="0" i="0" u="none" strike="noStrike" dirty="0" smtClean="0">
                          <a:solidFill>
                            <a:schemeClr val="tx2">
                              <a:lumMod val="50000"/>
                            </a:schemeClr>
                          </a:solidFill>
                          <a:effectLst/>
                          <a:latin typeface="Calibri" panose="020F0502020204030204" pitchFamily="34" charset="0"/>
                        </a:rPr>
                        <a:t>5</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l" fontAlgn="ctr"/>
                      <a:r>
                        <a:rPr lang="el-GR" sz="1400" u="none" strike="noStrike" dirty="0" smtClean="0">
                          <a:solidFill>
                            <a:schemeClr val="tx2">
                              <a:lumMod val="50000"/>
                            </a:schemeClr>
                          </a:solidFill>
                          <a:effectLst/>
                        </a:rPr>
                        <a:t>Ασφάλιστρα</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ctr" fontAlgn="ctr"/>
                      <a:r>
                        <a:rPr lang="el-GR" sz="1400" u="none" strike="noStrike" dirty="0" smtClean="0">
                          <a:solidFill>
                            <a:schemeClr val="tx2">
                              <a:lumMod val="50000"/>
                            </a:schemeClr>
                          </a:solidFill>
                          <a:effectLst/>
                        </a:rPr>
                        <a:t>10000</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l" fontAlgn="ct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r>
              <a:tr h="202583">
                <a:tc>
                  <a:txBody>
                    <a:bodyPr/>
                    <a:lstStyle/>
                    <a:p>
                      <a:pPr algn="ctr" fontAlgn="ctr"/>
                      <a:r>
                        <a:rPr lang="el-GR" sz="1400" b="0" i="0" u="none" strike="noStrike" dirty="0" smtClean="0">
                          <a:solidFill>
                            <a:schemeClr val="tx2">
                              <a:lumMod val="50000"/>
                            </a:schemeClr>
                          </a:solidFill>
                          <a:effectLst/>
                          <a:latin typeface="Calibri" panose="020F0502020204030204" pitchFamily="34" charset="0"/>
                        </a:rPr>
                        <a:t>6</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l" fontAlgn="ctr"/>
                      <a:r>
                        <a:rPr lang="el-GR" sz="1400" u="none" strike="noStrike" dirty="0" smtClean="0">
                          <a:solidFill>
                            <a:schemeClr val="tx2">
                              <a:lumMod val="50000"/>
                            </a:schemeClr>
                          </a:solidFill>
                          <a:effectLst/>
                        </a:rPr>
                        <a:t>Απόσβεση μηχανημάτων</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ctr" fontAlgn="ctr"/>
                      <a:r>
                        <a:rPr lang="el-GR" sz="1400" u="none" strike="noStrike" dirty="0" smtClean="0">
                          <a:solidFill>
                            <a:schemeClr val="tx2">
                              <a:lumMod val="50000"/>
                            </a:schemeClr>
                          </a:solidFill>
                          <a:effectLst/>
                        </a:rPr>
                        <a:t>10000</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l" fontAlgn="ct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r>
              <a:tr h="202583">
                <a:tc>
                  <a:txBody>
                    <a:bodyPr/>
                    <a:lstStyle/>
                    <a:p>
                      <a:pPr algn="ctr" fontAlgn="ctr"/>
                      <a:r>
                        <a:rPr lang="el-GR" sz="1400" b="0" i="0" u="none" strike="noStrike" dirty="0" smtClean="0">
                          <a:solidFill>
                            <a:schemeClr val="tx2">
                              <a:lumMod val="50000"/>
                            </a:schemeClr>
                          </a:solidFill>
                          <a:effectLst/>
                          <a:latin typeface="Calibri" panose="020F0502020204030204" pitchFamily="34" charset="0"/>
                        </a:rPr>
                        <a:t>7</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l" fontAlgn="ctr"/>
                      <a:r>
                        <a:rPr lang="el-GR" sz="1400" b="0" i="0" u="none" strike="noStrike" dirty="0" smtClean="0">
                          <a:solidFill>
                            <a:schemeClr val="tx2">
                              <a:lumMod val="50000"/>
                            </a:schemeClr>
                          </a:solidFill>
                          <a:effectLst/>
                          <a:latin typeface="Calibri" panose="020F0502020204030204" pitchFamily="34" charset="0"/>
                        </a:rPr>
                        <a:t>Ενοίκιο</a:t>
                      </a:r>
                      <a:r>
                        <a:rPr lang="el-GR" sz="1400" b="0" i="0" u="none" strike="noStrike" baseline="0" dirty="0" smtClean="0">
                          <a:solidFill>
                            <a:schemeClr val="tx2">
                              <a:lumMod val="50000"/>
                            </a:schemeClr>
                          </a:solidFill>
                          <a:effectLst/>
                          <a:latin typeface="Calibri" panose="020F0502020204030204" pitchFamily="34" charset="0"/>
                        </a:rPr>
                        <a:t> Εκμετάλλευσης</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ctr" fontAlgn="ctr"/>
                      <a:r>
                        <a:rPr lang="el-GR" sz="1400" b="0" i="0" u="none" strike="noStrike" dirty="0" smtClean="0">
                          <a:solidFill>
                            <a:schemeClr val="tx2">
                              <a:lumMod val="50000"/>
                            </a:schemeClr>
                          </a:solidFill>
                          <a:effectLst/>
                          <a:latin typeface="Calibri" panose="020F0502020204030204" pitchFamily="34" charset="0"/>
                        </a:rPr>
                        <a:t>20000</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l" fontAlgn="ct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r>
            </a:tbl>
          </a:graphicData>
        </a:graphic>
      </p:graphicFrame>
    </p:spTree>
    <p:extLst>
      <p:ext uri="{BB962C8B-B14F-4D97-AF65-F5344CB8AC3E}">
        <p14:creationId xmlns:p14="http://schemas.microsoft.com/office/powerpoint/2010/main" xmlns="" val="1266283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260" y="431820"/>
            <a:ext cx="11241740" cy="584775"/>
          </a:xfrm>
          <a:prstGeom prst="rect">
            <a:avLst/>
          </a:prstGeom>
          <a:noFill/>
        </p:spPr>
        <p:txBody>
          <a:bodyPr wrap="square" rtlCol="0">
            <a:spAutoFit/>
          </a:bodyPr>
          <a:lstStyle/>
          <a:p>
            <a:r>
              <a:rPr lang="el-GR" sz="3200" b="1" dirty="0" smtClean="0">
                <a:solidFill>
                  <a:schemeClr val="tx2">
                    <a:lumMod val="75000"/>
                  </a:schemeClr>
                </a:solidFill>
              </a:rPr>
              <a:t>Στοιχεία Αγροτικής Παραγωγής </a:t>
            </a:r>
            <a:r>
              <a:rPr lang="el-GR" sz="3200" b="1" dirty="0">
                <a:solidFill>
                  <a:schemeClr val="tx2">
                    <a:lumMod val="75000"/>
                  </a:schemeClr>
                </a:solidFill>
              </a:rPr>
              <a:t>– </a:t>
            </a:r>
            <a:r>
              <a:rPr lang="el-GR" sz="3200" b="1" dirty="0" smtClean="0">
                <a:solidFill>
                  <a:schemeClr val="tx2">
                    <a:lumMod val="75000"/>
                  </a:schemeClr>
                </a:solidFill>
              </a:rPr>
              <a:t>Ρίσκο</a:t>
            </a:r>
            <a:endParaRPr lang="el-GR" sz="3200" b="1" dirty="0">
              <a:solidFill>
                <a:schemeClr val="tx2">
                  <a:lumMod val="75000"/>
                </a:schemeClr>
              </a:solidFill>
            </a:endParaRPr>
          </a:p>
        </p:txBody>
      </p:sp>
      <p:sp>
        <p:nvSpPr>
          <p:cNvPr id="6" name="object 3"/>
          <p:cNvSpPr txBox="1">
            <a:spLocks/>
          </p:cNvSpPr>
          <p:nvPr/>
        </p:nvSpPr>
        <p:spPr>
          <a:xfrm>
            <a:off x="505907" y="1277274"/>
            <a:ext cx="10273933" cy="5078313"/>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469900" marR="5080" indent="-457200">
              <a:lnSpc>
                <a:spcPct val="150000"/>
              </a:lnSpc>
              <a:buFont typeface="Arial" panose="020B0604020202020204" pitchFamily="34" charset="0"/>
              <a:buChar char="•"/>
            </a:pPr>
            <a:r>
              <a:rPr lang="el-GR" sz="2800" kern="0" spc="-5" dirty="0" smtClean="0"/>
              <a:t>Επιμέρους Ενέργειες Αντιμετώπισης του Ρίσκου</a:t>
            </a:r>
          </a:p>
          <a:p>
            <a:pPr marL="720725" marR="5080" indent="-554038">
              <a:lnSpc>
                <a:spcPct val="150000"/>
              </a:lnSpc>
              <a:buFont typeface="Arial" panose="020B0604020202020204" pitchFamily="34" charset="0"/>
              <a:buChar char="•"/>
            </a:pPr>
            <a:r>
              <a:rPr lang="el-GR" sz="2400" kern="0" spc="-5" dirty="0" smtClean="0"/>
              <a:t>Προσδιορισμός των πιο σημαντικών γεγονότων που εμπεριέχουν ρίσκο</a:t>
            </a:r>
          </a:p>
          <a:p>
            <a:pPr marL="720725" marR="5080" indent="-554038">
              <a:lnSpc>
                <a:spcPct val="150000"/>
              </a:lnSpc>
              <a:buFont typeface="Arial" panose="020B0604020202020204" pitchFamily="34" charset="0"/>
              <a:buChar char="•"/>
            </a:pPr>
            <a:r>
              <a:rPr lang="el-GR" sz="2400" kern="0" spc="-5" dirty="0" smtClean="0"/>
              <a:t>Σχηματοποίηση </a:t>
            </a:r>
            <a:r>
              <a:rPr lang="el-GR" sz="2400" kern="0" spc="-5" dirty="0"/>
              <a:t>και ποσοτικός προσδιορισμός </a:t>
            </a:r>
            <a:r>
              <a:rPr lang="el-GR" sz="2400" kern="0" spc="-5" dirty="0" smtClean="0"/>
              <a:t>των </a:t>
            </a:r>
            <a:r>
              <a:rPr lang="el-GR" sz="2400" kern="0" spc="-5" dirty="0"/>
              <a:t>πιθανών αποτελεσμάτων, καθώς και οι επιπτώσεις τους</a:t>
            </a:r>
          </a:p>
          <a:p>
            <a:pPr marL="720725" marR="5080" indent="-554038">
              <a:lnSpc>
                <a:spcPct val="150000"/>
              </a:lnSpc>
              <a:buFont typeface="Arial" panose="020B0604020202020204" pitchFamily="34" charset="0"/>
              <a:buChar char="•"/>
            </a:pPr>
            <a:r>
              <a:rPr lang="el-GR" sz="2400" kern="0" spc="-5" dirty="0"/>
              <a:t>Λήψη των κατάλληλων πρωτοβουλιών προκειμένου να επιτευχθεί ένα άριστο μείγμα ρίσκου και προσδοκώμενων απολαβών</a:t>
            </a:r>
          </a:p>
          <a:p>
            <a:pPr marL="720725" marR="5080" indent="-554038">
              <a:lnSpc>
                <a:spcPct val="150000"/>
              </a:lnSpc>
              <a:buFont typeface="Arial" panose="020B0604020202020204" pitchFamily="34" charset="0"/>
              <a:buChar char="•"/>
            </a:pPr>
            <a:r>
              <a:rPr lang="el-GR" sz="2400" kern="0" spc="-5" dirty="0" smtClean="0"/>
              <a:t>Χρησιμοποίηση </a:t>
            </a:r>
            <a:r>
              <a:rPr lang="el-GR" sz="2400" kern="0" spc="-5" dirty="0"/>
              <a:t>της </a:t>
            </a:r>
            <a:r>
              <a:rPr lang="el-GR" sz="2400" kern="0" spc="-5" dirty="0" err="1"/>
              <a:t>αποκτηθείσας</a:t>
            </a:r>
            <a:r>
              <a:rPr lang="el-GR" sz="2400" kern="0" spc="-5" dirty="0"/>
              <a:t> εμπειρίας προκειμένου να σχεδιαστεί η μελλοντική διαχείριση ρίσκου </a:t>
            </a:r>
          </a:p>
          <a:p>
            <a:pPr marL="720725" marR="5080" indent="-554038">
              <a:lnSpc>
                <a:spcPct val="150000"/>
              </a:lnSpc>
              <a:buFont typeface="Arial" panose="020B0604020202020204" pitchFamily="34" charset="0"/>
              <a:buChar char="•"/>
            </a:pPr>
            <a:endParaRPr lang="el-GR" sz="2400" kern="0" spc="-5" dirty="0" smtClean="0"/>
          </a:p>
        </p:txBody>
      </p:sp>
    </p:spTree>
    <p:extLst>
      <p:ext uri="{BB962C8B-B14F-4D97-AF65-F5344CB8AC3E}">
        <p14:creationId xmlns:p14="http://schemas.microsoft.com/office/powerpoint/2010/main" xmlns="" val="22543791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260" y="431820"/>
            <a:ext cx="11241740" cy="584775"/>
          </a:xfrm>
          <a:prstGeom prst="rect">
            <a:avLst/>
          </a:prstGeom>
          <a:noFill/>
        </p:spPr>
        <p:txBody>
          <a:bodyPr wrap="square" rtlCol="0">
            <a:spAutoFit/>
          </a:bodyPr>
          <a:lstStyle/>
          <a:p>
            <a:r>
              <a:rPr lang="el-GR" sz="3200" b="1" dirty="0" smtClean="0">
                <a:solidFill>
                  <a:schemeClr val="tx2">
                    <a:lumMod val="75000"/>
                  </a:schemeClr>
                </a:solidFill>
              </a:rPr>
              <a:t>Στοιχεία Αγροτικής Παραγωγής </a:t>
            </a:r>
            <a:r>
              <a:rPr lang="el-GR" sz="3200" b="1" dirty="0">
                <a:solidFill>
                  <a:schemeClr val="tx2">
                    <a:lumMod val="75000"/>
                  </a:schemeClr>
                </a:solidFill>
              </a:rPr>
              <a:t>– Στο δρόμο προς το κέρδος</a:t>
            </a:r>
          </a:p>
        </p:txBody>
      </p:sp>
      <p:sp>
        <p:nvSpPr>
          <p:cNvPr id="10" name="object 3"/>
          <p:cNvSpPr txBox="1">
            <a:spLocks/>
          </p:cNvSpPr>
          <p:nvPr/>
        </p:nvSpPr>
        <p:spPr>
          <a:xfrm>
            <a:off x="672163" y="872417"/>
            <a:ext cx="10273933" cy="650178"/>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marR="5080">
              <a:lnSpc>
                <a:spcPct val="150000"/>
              </a:lnSpc>
            </a:pPr>
            <a:r>
              <a:rPr lang="el-GR" kern="0" spc="-5" dirty="0" smtClean="0"/>
              <a:t>Παράδειγμα Προσδιορισμού Νεκρού Σημείου</a:t>
            </a:r>
            <a:endParaRPr lang="en-US" kern="0" spc="-5" dirty="0" smtClean="0"/>
          </a:p>
        </p:txBody>
      </p:sp>
      <p:sp>
        <p:nvSpPr>
          <p:cNvPr id="7" name="object 3"/>
          <p:cNvSpPr txBox="1">
            <a:spLocks/>
          </p:cNvSpPr>
          <p:nvPr/>
        </p:nvSpPr>
        <p:spPr>
          <a:xfrm>
            <a:off x="672163" y="1582425"/>
            <a:ext cx="10273933" cy="553998"/>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marR="5080">
              <a:lnSpc>
                <a:spcPct val="150000"/>
              </a:lnSpc>
            </a:pPr>
            <a:r>
              <a:rPr lang="el-GR" sz="2400" kern="0" spc="-5" dirty="0" smtClean="0"/>
              <a:t>Πίνακας Κόστους Αγροτικής Εκμετάλλευσης Καφέ</a:t>
            </a:r>
            <a:endParaRPr lang="en-US" sz="2400" kern="0" spc="-5" dirty="0" smtClean="0"/>
          </a:p>
        </p:txBody>
      </p:sp>
      <p:graphicFrame>
        <p:nvGraphicFramePr>
          <p:cNvPr id="6" name="Table 5"/>
          <p:cNvGraphicFramePr>
            <a:graphicFrameLocks noGrp="1"/>
          </p:cNvGraphicFramePr>
          <p:nvPr>
            <p:extLst/>
          </p:nvPr>
        </p:nvGraphicFramePr>
        <p:xfrm>
          <a:off x="672163" y="2276382"/>
          <a:ext cx="4837161" cy="2753651"/>
        </p:xfrm>
        <a:graphic>
          <a:graphicData uri="http://schemas.openxmlformats.org/drawingml/2006/table">
            <a:tbl>
              <a:tblPr>
                <a:tableStyleId>{5C22544A-7EE6-4342-B048-85BDC9FD1C3A}</a:tableStyleId>
              </a:tblPr>
              <a:tblGrid>
                <a:gridCol w="905021"/>
                <a:gridCol w="2509509"/>
                <a:gridCol w="501977"/>
                <a:gridCol w="920654"/>
              </a:tblGrid>
              <a:tr h="607745">
                <a:tc>
                  <a:txBody>
                    <a:bodyPr/>
                    <a:lstStyle/>
                    <a:p>
                      <a:pPr algn="ctr" fontAlgn="ctr"/>
                      <a:r>
                        <a:rPr lang="el-GR" sz="1400" b="0" i="0" u="none" strike="noStrike" dirty="0" err="1" smtClean="0">
                          <a:solidFill>
                            <a:schemeClr val="tx2">
                              <a:lumMod val="50000"/>
                            </a:schemeClr>
                          </a:solidFill>
                          <a:effectLst/>
                          <a:latin typeface="Calibri" panose="020F0502020204030204" pitchFamily="34" charset="0"/>
                        </a:rPr>
                        <a:t>Νο</a:t>
                      </a:r>
                      <a:endParaRPr lang="el-GR"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l" fontAlgn="ctr"/>
                      <a:r>
                        <a:rPr lang="el-GR" sz="1400" b="0" i="0" u="none" strike="noStrike" dirty="0" smtClean="0">
                          <a:solidFill>
                            <a:schemeClr val="tx2">
                              <a:lumMod val="50000"/>
                            </a:schemeClr>
                          </a:solidFill>
                          <a:effectLst/>
                          <a:latin typeface="+mn-lt"/>
                        </a:rPr>
                        <a:t>Δαπάνη</a:t>
                      </a:r>
                      <a:endParaRPr lang="el-GR"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ctr" fontAlgn="ctr"/>
                      <a:r>
                        <a:rPr lang="en-US" sz="1400" dirty="0" smtClean="0">
                          <a:solidFill>
                            <a:schemeClr val="tx2">
                              <a:lumMod val="50000"/>
                            </a:schemeClr>
                          </a:solidFill>
                        </a:rPr>
                        <a:t>€</a:t>
                      </a:r>
                      <a:endParaRPr lang="el-GR"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l" fontAlgn="ctr"/>
                      <a:r>
                        <a:rPr lang="el-GR" sz="1400" u="none" strike="noStrike" dirty="0" smtClean="0">
                          <a:solidFill>
                            <a:schemeClr val="tx2">
                              <a:lumMod val="50000"/>
                            </a:schemeClr>
                          </a:solidFill>
                          <a:effectLst/>
                        </a:rPr>
                        <a:t>Κατηγορία Κόστους</a:t>
                      </a:r>
                      <a:endParaRPr lang="el-GR" sz="1400" b="0" i="0" u="none" strike="noStrike" dirty="0">
                        <a:solidFill>
                          <a:schemeClr val="tx2">
                            <a:lumMod val="50000"/>
                          </a:schemeClr>
                        </a:solidFill>
                        <a:effectLst/>
                        <a:latin typeface="Calibri" panose="020F0502020204030204" pitchFamily="34" charset="0"/>
                      </a:endParaRPr>
                    </a:p>
                  </a:txBody>
                  <a:tcPr marL="1758" marR="1758" marT="1758" marB="0" anchor="ctr"/>
                </a:tc>
              </a:tr>
              <a:tr h="202583">
                <a:tc>
                  <a:txBody>
                    <a:bodyPr/>
                    <a:lstStyle/>
                    <a:p>
                      <a:pPr algn="ctr" fontAlgn="ctr"/>
                      <a:r>
                        <a:rPr lang="el-GR" sz="1400" b="0" i="0" u="none" strike="noStrike" dirty="0" smtClean="0">
                          <a:solidFill>
                            <a:schemeClr val="tx2">
                              <a:lumMod val="50000"/>
                            </a:schemeClr>
                          </a:solidFill>
                          <a:effectLst/>
                          <a:latin typeface="Calibri" panose="020F0502020204030204" pitchFamily="34" charset="0"/>
                        </a:rPr>
                        <a:t>1</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l" fontAlgn="ctr"/>
                      <a:r>
                        <a:rPr lang="el-GR" sz="1400" u="none" strike="noStrike" dirty="0" smtClean="0">
                          <a:solidFill>
                            <a:schemeClr val="tx2">
                              <a:lumMod val="50000"/>
                            </a:schemeClr>
                          </a:solidFill>
                          <a:effectLst/>
                        </a:rPr>
                        <a:t>Εργατικό Κόστος</a:t>
                      </a:r>
                      <a:r>
                        <a:rPr lang="el-GR" sz="1400" u="none" strike="noStrike" baseline="0" dirty="0" smtClean="0">
                          <a:solidFill>
                            <a:schemeClr val="tx2">
                              <a:lumMod val="50000"/>
                            </a:schemeClr>
                          </a:solidFill>
                          <a:effectLst/>
                        </a:rPr>
                        <a:t> ανά τόνο προϊόντος</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ctr" fontAlgn="ctr"/>
                      <a:r>
                        <a:rPr lang="el-GR" sz="1400" u="none" strike="noStrike" dirty="0" smtClean="0">
                          <a:solidFill>
                            <a:schemeClr val="tx2">
                              <a:lumMod val="50000"/>
                            </a:schemeClr>
                          </a:solidFill>
                          <a:effectLst/>
                        </a:rPr>
                        <a:t>2000</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l" fontAlgn="ctr"/>
                      <a:r>
                        <a:rPr lang="el-GR" sz="1400" u="none" strike="noStrike" dirty="0" smtClean="0">
                          <a:solidFill>
                            <a:schemeClr val="tx2">
                              <a:lumMod val="50000"/>
                            </a:schemeClr>
                          </a:solidFill>
                          <a:effectLst/>
                        </a:rPr>
                        <a:t>Μεταβλητό</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r>
              <a:tr h="202583">
                <a:tc>
                  <a:txBody>
                    <a:bodyPr/>
                    <a:lstStyle/>
                    <a:p>
                      <a:pPr algn="ctr" fontAlgn="ctr"/>
                      <a:r>
                        <a:rPr lang="el-GR" sz="1400" b="0" i="0" u="none" strike="noStrike" dirty="0" smtClean="0">
                          <a:solidFill>
                            <a:schemeClr val="tx2">
                              <a:lumMod val="50000"/>
                            </a:schemeClr>
                          </a:solidFill>
                          <a:effectLst/>
                          <a:latin typeface="Calibri" panose="020F0502020204030204" pitchFamily="34" charset="0"/>
                        </a:rPr>
                        <a:t>2</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l" fontAlgn="ctr"/>
                      <a:r>
                        <a:rPr lang="el-GR" sz="1400" u="none" strike="noStrike" dirty="0" smtClean="0">
                          <a:solidFill>
                            <a:schemeClr val="tx2">
                              <a:lumMod val="50000"/>
                            </a:schemeClr>
                          </a:solidFill>
                          <a:effectLst/>
                        </a:rPr>
                        <a:t>Κόστος καυσίμων</a:t>
                      </a:r>
                      <a:r>
                        <a:rPr lang="el-GR" sz="1400" u="none" strike="noStrike" baseline="0" dirty="0" smtClean="0">
                          <a:solidFill>
                            <a:schemeClr val="tx2">
                              <a:lumMod val="50000"/>
                            </a:schemeClr>
                          </a:solidFill>
                          <a:effectLst/>
                        </a:rPr>
                        <a:t> </a:t>
                      </a:r>
                      <a:r>
                        <a:rPr lang="el-GR" sz="1400" u="none" strike="noStrike" dirty="0" smtClean="0">
                          <a:solidFill>
                            <a:schemeClr val="tx2">
                              <a:lumMod val="50000"/>
                            </a:schemeClr>
                          </a:solidFill>
                          <a:effectLst/>
                        </a:rPr>
                        <a:t>ανά τόνο προϊόντος</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ctr" fontAlgn="ctr"/>
                      <a:r>
                        <a:rPr lang="el-GR" sz="1400" u="none" strike="noStrike" dirty="0" smtClean="0">
                          <a:solidFill>
                            <a:schemeClr val="tx2">
                              <a:lumMod val="50000"/>
                            </a:schemeClr>
                          </a:solidFill>
                          <a:effectLst/>
                        </a:rPr>
                        <a:t>1000</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l" fontAlgn="ctr"/>
                      <a:r>
                        <a:rPr lang="el-GR" sz="1400" u="none" strike="noStrike" dirty="0" smtClean="0">
                          <a:solidFill>
                            <a:schemeClr val="tx2">
                              <a:lumMod val="50000"/>
                            </a:schemeClr>
                          </a:solidFill>
                          <a:effectLst/>
                        </a:rPr>
                        <a:t>Μεταβλητό</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r>
              <a:tr h="202583">
                <a:tc>
                  <a:txBody>
                    <a:bodyPr/>
                    <a:lstStyle/>
                    <a:p>
                      <a:pPr algn="ctr" fontAlgn="ctr"/>
                      <a:r>
                        <a:rPr lang="el-GR" sz="1400" b="0" i="0" u="none" strike="noStrike" dirty="0" smtClean="0">
                          <a:solidFill>
                            <a:schemeClr val="tx2">
                              <a:lumMod val="50000"/>
                            </a:schemeClr>
                          </a:solidFill>
                          <a:effectLst/>
                          <a:latin typeface="Calibri" panose="020F0502020204030204" pitchFamily="34" charset="0"/>
                        </a:rPr>
                        <a:t>3</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l" fontAlgn="ctr"/>
                      <a:r>
                        <a:rPr lang="el-GR" sz="1400" u="none" strike="noStrike" dirty="0" smtClean="0">
                          <a:solidFill>
                            <a:schemeClr val="tx2">
                              <a:lumMod val="50000"/>
                            </a:schemeClr>
                          </a:solidFill>
                          <a:effectLst/>
                        </a:rPr>
                        <a:t>Κόστος λιπάσματος</a:t>
                      </a:r>
                      <a:r>
                        <a:rPr lang="el-GR" sz="1400" u="none" strike="noStrike" baseline="0" dirty="0" smtClean="0">
                          <a:solidFill>
                            <a:schemeClr val="tx2">
                              <a:lumMod val="50000"/>
                            </a:schemeClr>
                          </a:solidFill>
                          <a:effectLst/>
                        </a:rPr>
                        <a:t> ανά τόνο προϊόντος</a:t>
                      </a:r>
                    </a:p>
                  </a:txBody>
                  <a:tcPr marL="1758" marR="1758" marT="1758" marB="0" anchor="ctr"/>
                </a:tc>
                <a:tc>
                  <a:txBody>
                    <a:bodyPr/>
                    <a:lstStyle/>
                    <a:p>
                      <a:pPr algn="ctr" fontAlgn="ctr"/>
                      <a:r>
                        <a:rPr lang="el-GR" sz="1400" u="none" strike="noStrike" dirty="0" smtClean="0">
                          <a:solidFill>
                            <a:schemeClr val="tx2">
                              <a:lumMod val="50000"/>
                            </a:schemeClr>
                          </a:solidFill>
                          <a:effectLst/>
                        </a:rPr>
                        <a:t>2000</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l" fontAlgn="ctr"/>
                      <a:r>
                        <a:rPr lang="el-GR" sz="1400" u="none" strike="noStrike" dirty="0" smtClean="0">
                          <a:solidFill>
                            <a:schemeClr val="tx2">
                              <a:lumMod val="50000"/>
                            </a:schemeClr>
                          </a:solidFill>
                          <a:effectLst/>
                        </a:rPr>
                        <a:t>Μεταβλητό</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r>
              <a:tr h="202583">
                <a:tc>
                  <a:txBody>
                    <a:bodyPr/>
                    <a:lstStyle/>
                    <a:p>
                      <a:pPr algn="ctr" fontAlgn="ctr"/>
                      <a:r>
                        <a:rPr lang="el-GR" sz="1400" b="0" i="0" u="none" strike="noStrike" dirty="0" smtClean="0">
                          <a:solidFill>
                            <a:schemeClr val="tx2">
                              <a:lumMod val="50000"/>
                            </a:schemeClr>
                          </a:solidFill>
                          <a:effectLst/>
                          <a:latin typeface="Calibri" panose="020F0502020204030204" pitchFamily="34" charset="0"/>
                        </a:rPr>
                        <a:t>4</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l" fontAlgn="ctr"/>
                      <a:r>
                        <a:rPr lang="el-GR" sz="1400" b="0" i="0" u="none" strike="noStrike" dirty="0" smtClean="0">
                          <a:solidFill>
                            <a:schemeClr val="tx2">
                              <a:lumMod val="50000"/>
                            </a:schemeClr>
                          </a:solidFill>
                          <a:effectLst/>
                          <a:latin typeface="+mn-lt"/>
                        </a:rPr>
                        <a:t>Κόστος</a:t>
                      </a:r>
                      <a:r>
                        <a:rPr lang="el-GR" sz="1400" b="0" i="0" u="none" strike="noStrike" baseline="0" dirty="0" smtClean="0">
                          <a:solidFill>
                            <a:schemeClr val="tx2">
                              <a:lumMod val="50000"/>
                            </a:schemeClr>
                          </a:solidFill>
                          <a:effectLst/>
                          <a:latin typeface="+mn-lt"/>
                        </a:rPr>
                        <a:t> νερού ανά τόνο προϊόντος</a:t>
                      </a:r>
                    </a:p>
                  </a:txBody>
                  <a:tcPr marL="1758" marR="1758" marT="1758" marB="0" anchor="ctr"/>
                </a:tc>
                <a:tc>
                  <a:txBody>
                    <a:bodyPr/>
                    <a:lstStyle/>
                    <a:p>
                      <a:pPr algn="ctr" fontAlgn="ctr"/>
                      <a:r>
                        <a:rPr lang="el-GR" sz="1400" u="none" strike="noStrike" dirty="0" smtClean="0">
                          <a:solidFill>
                            <a:schemeClr val="tx2">
                              <a:lumMod val="50000"/>
                            </a:schemeClr>
                          </a:solidFill>
                          <a:effectLst/>
                        </a:rPr>
                        <a:t>1000</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l" fontAlgn="ctr"/>
                      <a:r>
                        <a:rPr lang="el-GR" sz="1400" u="none" strike="noStrike" dirty="0" smtClean="0">
                          <a:solidFill>
                            <a:schemeClr val="tx2">
                              <a:lumMod val="50000"/>
                            </a:schemeClr>
                          </a:solidFill>
                          <a:effectLst/>
                        </a:rPr>
                        <a:t>Μεταβλητό</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r>
              <a:tr h="202583">
                <a:tc>
                  <a:txBody>
                    <a:bodyPr/>
                    <a:lstStyle/>
                    <a:p>
                      <a:pPr algn="ctr" fontAlgn="ctr"/>
                      <a:r>
                        <a:rPr lang="el-GR" sz="1400" b="0" i="0" u="none" strike="noStrike" dirty="0" smtClean="0">
                          <a:solidFill>
                            <a:schemeClr val="tx2">
                              <a:lumMod val="50000"/>
                            </a:schemeClr>
                          </a:solidFill>
                          <a:effectLst/>
                          <a:latin typeface="Calibri" panose="020F0502020204030204" pitchFamily="34" charset="0"/>
                        </a:rPr>
                        <a:t>5</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l" fontAlgn="ctr"/>
                      <a:r>
                        <a:rPr lang="el-GR" sz="1400" u="none" strike="noStrike" dirty="0" smtClean="0">
                          <a:solidFill>
                            <a:schemeClr val="tx2">
                              <a:lumMod val="50000"/>
                            </a:schemeClr>
                          </a:solidFill>
                          <a:effectLst/>
                        </a:rPr>
                        <a:t>Ασφάλιστρα</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ctr" fontAlgn="ctr"/>
                      <a:r>
                        <a:rPr lang="el-GR" sz="1400" u="none" strike="noStrike" dirty="0" smtClean="0">
                          <a:solidFill>
                            <a:schemeClr val="tx2">
                              <a:lumMod val="50000"/>
                            </a:schemeClr>
                          </a:solidFill>
                          <a:effectLst/>
                        </a:rPr>
                        <a:t>10000</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l" fontAlgn="ctr"/>
                      <a:r>
                        <a:rPr lang="el-GR" sz="1400" u="none" strike="noStrike" dirty="0" smtClean="0">
                          <a:solidFill>
                            <a:schemeClr val="tx2">
                              <a:lumMod val="50000"/>
                            </a:schemeClr>
                          </a:solidFill>
                          <a:effectLst/>
                        </a:rPr>
                        <a:t>Σταθερό</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r>
              <a:tr h="202583">
                <a:tc>
                  <a:txBody>
                    <a:bodyPr/>
                    <a:lstStyle/>
                    <a:p>
                      <a:pPr algn="ctr" fontAlgn="ctr"/>
                      <a:r>
                        <a:rPr lang="el-GR" sz="1400" b="0" i="0" u="none" strike="noStrike" dirty="0" smtClean="0">
                          <a:solidFill>
                            <a:schemeClr val="tx2">
                              <a:lumMod val="50000"/>
                            </a:schemeClr>
                          </a:solidFill>
                          <a:effectLst/>
                          <a:latin typeface="Calibri" panose="020F0502020204030204" pitchFamily="34" charset="0"/>
                        </a:rPr>
                        <a:t>6</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l" fontAlgn="ctr"/>
                      <a:r>
                        <a:rPr lang="el-GR" sz="1400" u="none" strike="noStrike" dirty="0" smtClean="0">
                          <a:solidFill>
                            <a:schemeClr val="tx2">
                              <a:lumMod val="50000"/>
                            </a:schemeClr>
                          </a:solidFill>
                          <a:effectLst/>
                        </a:rPr>
                        <a:t>Απόσβεση μηχανημάτων</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ctr" fontAlgn="ctr"/>
                      <a:r>
                        <a:rPr lang="el-GR" sz="1400" u="none" strike="noStrike" dirty="0" smtClean="0">
                          <a:solidFill>
                            <a:schemeClr val="tx2">
                              <a:lumMod val="50000"/>
                            </a:schemeClr>
                          </a:solidFill>
                          <a:effectLst/>
                        </a:rPr>
                        <a:t>10000</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l" fontAlgn="ctr"/>
                      <a:r>
                        <a:rPr lang="el-GR" sz="1400" u="none" strike="noStrike" dirty="0" smtClean="0">
                          <a:solidFill>
                            <a:schemeClr val="tx2">
                              <a:lumMod val="50000"/>
                            </a:schemeClr>
                          </a:solidFill>
                          <a:effectLst/>
                        </a:rPr>
                        <a:t>Σταθερό</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r>
              <a:tr h="202583">
                <a:tc>
                  <a:txBody>
                    <a:bodyPr/>
                    <a:lstStyle/>
                    <a:p>
                      <a:pPr algn="ctr" fontAlgn="ctr"/>
                      <a:r>
                        <a:rPr lang="el-GR" sz="1400" b="0" i="0" u="none" strike="noStrike" dirty="0" smtClean="0">
                          <a:solidFill>
                            <a:schemeClr val="tx2">
                              <a:lumMod val="50000"/>
                            </a:schemeClr>
                          </a:solidFill>
                          <a:effectLst/>
                          <a:latin typeface="Calibri" panose="020F0502020204030204" pitchFamily="34" charset="0"/>
                        </a:rPr>
                        <a:t>7</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l" fontAlgn="ctr"/>
                      <a:r>
                        <a:rPr lang="el-GR" sz="1400" b="0" i="0" u="none" strike="noStrike" dirty="0" smtClean="0">
                          <a:solidFill>
                            <a:schemeClr val="tx2">
                              <a:lumMod val="50000"/>
                            </a:schemeClr>
                          </a:solidFill>
                          <a:effectLst/>
                          <a:latin typeface="Calibri" panose="020F0502020204030204" pitchFamily="34" charset="0"/>
                        </a:rPr>
                        <a:t>Ενοίκιο</a:t>
                      </a:r>
                      <a:r>
                        <a:rPr lang="el-GR" sz="1400" b="0" i="0" u="none" strike="noStrike" baseline="0" dirty="0" smtClean="0">
                          <a:solidFill>
                            <a:schemeClr val="tx2">
                              <a:lumMod val="50000"/>
                            </a:schemeClr>
                          </a:solidFill>
                          <a:effectLst/>
                          <a:latin typeface="Calibri" panose="020F0502020204030204" pitchFamily="34" charset="0"/>
                        </a:rPr>
                        <a:t> Εκμετάλλευσης</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ctr" fontAlgn="ctr"/>
                      <a:r>
                        <a:rPr lang="el-GR" sz="1400" b="0" i="0" u="none" strike="noStrike" dirty="0" smtClean="0">
                          <a:solidFill>
                            <a:schemeClr val="tx2">
                              <a:lumMod val="50000"/>
                            </a:schemeClr>
                          </a:solidFill>
                          <a:effectLst/>
                          <a:latin typeface="Calibri" panose="020F0502020204030204" pitchFamily="34" charset="0"/>
                        </a:rPr>
                        <a:t>20000</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c>
                  <a:txBody>
                    <a:bodyPr/>
                    <a:lstStyle/>
                    <a:p>
                      <a:pPr algn="l" fontAlgn="ctr"/>
                      <a:r>
                        <a:rPr lang="el-GR" sz="1400" b="0" i="0" u="none" strike="noStrike" dirty="0" smtClean="0">
                          <a:solidFill>
                            <a:schemeClr val="tx2">
                              <a:lumMod val="50000"/>
                            </a:schemeClr>
                          </a:solidFill>
                          <a:effectLst/>
                          <a:latin typeface="Calibri" panose="020F0502020204030204" pitchFamily="34" charset="0"/>
                        </a:rPr>
                        <a:t>Σταθερό</a:t>
                      </a:r>
                      <a:endParaRPr lang="en-US" sz="1400" b="0" i="0" u="none" strike="noStrike" dirty="0">
                        <a:solidFill>
                          <a:schemeClr val="tx2">
                            <a:lumMod val="50000"/>
                          </a:schemeClr>
                        </a:solidFill>
                        <a:effectLst/>
                        <a:latin typeface="Calibri" panose="020F0502020204030204" pitchFamily="34" charset="0"/>
                      </a:endParaRPr>
                    </a:p>
                  </a:txBody>
                  <a:tcPr marL="1758" marR="1758" marT="1758" marB="0" anchor="ctr"/>
                </a:tc>
              </a:tr>
            </a:tbl>
          </a:graphicData>
        </a:graphic>
      </p:graphicFrame>
      <p:sp>
        <p:nvSpPr>
          <p:cNvPr id="8" name="object 3"/>
          <p:cNvSpPr txBox="1">
            <a:spLocks/>
          </p:cNvSpPr>
          <p:nvPr/>
        </p:nvSpPr>
        <p:spPr>
          <a:xfrm>
            <a:off x="5691452" y="2217017"/>
            <a:ext cx="5970665" cy="923330"/>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82550" marR="5080" indent="635" algn="just"/>
            <a:r>
              <a:rPr lang="el-GR" sz="2000" b="1" i="1" u="sng" kern="0" spc="-5" dirty="0" smtClean="0"/>
              <a:t>Μεταβλητό Κόστος</a:t>
            </a:r>
            <a:r>
              <a:rPr lang="el-GR" sz="2000" kern="0" spc="-5" dirty="0" smtClean="0"/>
              <a:t>: Κόστος ανά τόνους προϊόντος</a:t>
            </a:r>
          </a:p>
          <a:p>
            <a:pPr marL="425450" marR="5080" indent="-342900" algn="just">
              <a:buFont typeface="Arial" panose="020B0604020202020204" pitchFamily="34" charset="0"/>
              <a:buChar char="•"/>
            </a:pPr>
            <a:r>
              <a:rPr lang="el-GR" sz="2000" kern="0" spc="-5" dirty="0" smtClean="0"/>
              <a:t>Συνολικό Μεταβλητό Κόστος = (1+2+3+4)*Τόνοι Προϊόντος</a:t>
            </a:r>
          </a:p>
        </p:txBody>
      </p:sp>
      <p:sp>
        <p:nvSpPr>
          <p:cNvPr id="9" name="object 3"/>
          <p:cNvSpPr txBox="1">
            <a:spLocks/>
          </p:cNvSpPr>
          <p:nvPr/>
        </p:nvSpPr>
        <p:spPr>
          <a:xfrm>
            <a:off x="5691452" y="3526992"/>
            <a:ext cx="5970665" cy="615553"/>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82550" marR="5080" indent="635" algn="just"/>
            <a:r>
              <a:rPr lang="el-GR" sz="2000" b="1" i="1" u="sng" kern="0" spc="-5" dirty="0" smtClean="0"/>
              <a:t>Σταθερό Κόστος</a:t>
            </a:r>
            <a:r>
              <a:rPr lang="el-GR" sz="2000" kern="0" spc="-5" dirty="0" smtClean="0"/>
              <a:t>  Κόστος Σταθερών Δαπανών</a:t>
            </a:r>
          </a:p>
          <a:p>
            <a:pPr marL="425450" marR="5080" indent="-342900" algn="just">
              <a:buFont typeface="Arial" panose="020B0604020202020204" pitchFamily="34" charset="0"/>
              <a:buChar char="•"/>
            </a:pPr>
            <a:r>
              <a:rPr lang="el-GR" sz="2000" kern="0" spc="-5" dirty="0" smtClean="0"/>
              <a:t>Συνολικό Σταθερό Κόστος = 5+6+7</a:t>
            </a:r>
          </a:p>
        </p:txBody>
      </p:sp>
      <p:sp>
        <p:nvSpPr>
          <p:cNvPr id="11" name="object 3"/>
          <p:cNvSpPr txBox="1">
            <a:spLocks/>
          </p:cNvSpPr>
          <p:nvPr/>
        </p:nvSpPr>
        <p:spPr>
          <a:xfrm>
            <a:off x="5691451" y="4529190"/>
            <a:ext cx="5970665" cy="923330"/>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82550" marR="5080" indent="635" algn="just"/>
            <a:r>
              <a:rPr lang="el-GR" sz="2000" b="1" i="1" u="sng" kern="0" spc="-5" dirty="0" smtClean="0"/>
              <a:t>Συνολικό Κόστος</a:t>
            </a:r>
            <a:r>
              <a:rPr lang="el-GR" sz="2000" kern="0" spc="-5" dirty="0" smtClean="0"/>
              <a:t>: Συνολικό </a:t>
            </a:r>
            <a:r>
              <a:rPr lang="el-GR" sz="2000" kern="0" spc="-5" dirty="0"/>
              <a:t>Μεταβλητό Κόστος </a:t>
            </a:r>
            <a:r>
              <a:rPr lang="el-GR" sz="2000" kern="0" spc="-5" dirty="0" smtClean="0"/>
              <a:t>+ Συνολικό Σταθερό Κόστος</a:t>
            </a:r>
            <a:endParaRPr lang="el-GR" sz="2000" kern="0" spc="-5" dirty="0"/>
          </a:p>
          <a:p>
            <a:pPr marL="425450" marR="5080" indent="-342900" algn="just">
              <a:buFont typeface="Arial" panose="020B0604020202020204" pitchFamily="34" charset="0"/>
              <a:buChar char="•"/>
            </a:pPr>
            <a:r>
              <a:rPr lang="el-GR" sz="2000" kern="0" spc="-5" dirty="0" smtClean="0"/>
              <a:t>[(</a:t>
            </a:r>
            <a:r>
              <a:rPr lang="en-US" sz="2000" kern="0" spc="-5" smtClean="0"/>
              <a:t>1+</a:t>
            </a:r>
            <a:r>
              <a:rPr lang="el-GR" sz="2000" kern="0" spc="-5" smtClean="0"/>
              <a:t>2+3+4</a:t>
            </a:r>
            <a:r>
              <a:rPr lang="el-GR" sz="2000" kern="0" spc="-5" dirty="0"/>
              <a:t>)*Μονάδες </a:t>
            </a:r>
            <a:r>
              <a:rPr lang="el-GR" sz="2000" kern="0" spc="-5" dirty="0" smtClean="0"/>
              <a:t>Προϊόντος] + (5+6+7)</a:t>
            </a:r>
            <a:endParaRPr lang="el-GR" sz="2000" kern="0" spc="-5" dirty="0"/>
          </a:p>
        </p:txBody>
      </p:sp>
    </p:spTree>
    <p:extLst>
      <p:ext uri="{BB962C8B-B14F-4D97-AF65-F5344CB8AC3E}">
        <p14:creationId xmlns:p14="http://schemas.microsoft.com/office/powerpoint/2010/main" xmlns="" val="256045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260" y="431820"/>
            <a:ext cx="11241740" cy="584775"/>
          </a:xfrm>
          <a:prstGeom prst="rect">
            <a:avLst/>
          </a:prstGeom>
          <a:noFill/>
        </p:spPr>
        <p:txBody>
          <a:bodyPr wrap="square" rtlCol="0">
            <a:spAutoFit/>
          </a:bodyPr>
          <a:lstStyle/>
          <a:p>
            <a:r>
              <a:rPr lang="el-GR" sz="3200" b="1" dirty="0" smtClean="0">
                <a:solidFill>
                  <a:schemeClr val="tx2">
                    <a:lumMod val="75000"/>
                  </a:schemeClr>
                </a:solidFill>
              </a:rPr>
              <a:t>Στοιχεία Αγροτικής Παραγωγής </a:t>
            </a:r>
            <a:r>
              <a:rPr lang="el-GR" sz="3200" b="1" dirty="0">
                <a:solidFill>
                  <a:schemeClr val="tx2">
                    <a:lumMod val="75000"/>
                  </a:schemeClr>
                </a:solidFill>
              </a:rPr>
              <a:t>– Στο δρόμο προς το κέρδος</a:t>
            </a:r>
          </a:p>
        </p:txBody>
      </p:sp>
      <p:sp>
        <p:nvSpPr>
          <p:cNvPr id="10" name="object 3"/>
          <p:cNvSpPr txBox="1">
            <a:spLocks/>
          </p:cNvSpPr>
          <p:nvPr/>
        </p:nvSpPr>
        <p:spPr>
          <a:xfrm>
            <a:off x="672163" y="872417"/>
            <a:ext cx="10273933" cy="650178"/>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marR="5080">
              <a:lnSpc>
                <a:spcPct val="150000"/>
              </a:lnSpc>
            </a:pPr>
            <a:r>
              <a:rPr lang="el-GR" kern="0" spc="-5" dirty="0" smtClean="0"/>
              <a:t>Παράδειγμα Προσδιορισμού Νεκρού Σημείου</a:t>
            </a:r>
            <a:endParaRPr lang="en-US" kern="0" spc="-5" dirty="0" smtClean="0"/>
          </a:p>
        </p:txBody>
      </p:sp>
      <p:graphicFrame>
        <p:nvGraphicFramePr>
          <p:cNvPr id="2" name="Table 1"/>
          <p:cNvGraphicFramePr>
            <a:graphicFrameLocks noGrp="1"/>
          </p:cNvGraphicFramePr>
          <p:nvPr>
            <p:extLst>
              <p:ext uri="{D42A27DB-BD31-4B8C-83A1-F6EECF244321}">
                <p14:modId xmlns:p14="http://schemas.microsoft.com/office/powerpoint/2010/main" xmlns="" val="2306205859"/>
              </p:ext>
            </p:extLst>
          </p:nvPr>
        </p:nvGraphicFramePr>
        <p:xfrm>
          <a:off x="672163" y="2266855"/>
          <a:ext cx="6817661" cy="3009756"/>
        </p:xfrm>
        <a:graphic>
          <a:graphicData uri="http://schemas.openxmlformats.org/drawingml/2006/table">
            <a:tbl>
              <a:tblPr>
                <a:tableStyleId>{5C22544A-7EE6-4342-B048-85BDC9FD1C3A}</a:tableStyleId>
              </a:tblPr>
              <a:tblGrid>
                <a:gridCol w="1064219"/>
                <a:gridCol w="1123347"/>
                <a:gridCol w="1359835"/>
                <a:gridCol w="1141817"/>
                <a:gridCol w="709481"/>
                <a:gridCol w="709481"/>
                <a:gridCol w="709481"/>
              </a:tblGrid>
              <a:tr h="269818">
                <a:tc>
                  <a:txBody>
                    <a:bodyPr/>
                    <a:lstStyle/>
                    <a:p>
                      <a:pPr algn="ctr" fontAlgn="ctr"/>
                      <a:r>
                        <a:rPr lang="el-GR" sz="1400" u="none" strike="noStrike" dirty="0">
                          <a:solidFill>
                            <a:schemeClr val="tx2">
                              <a:lumMod val="50000"/>
                            </a:schemeClr>
                          </a:solidFill>
                          <a:effectLst/>
                        </a:rPr>
                        <a:t>Εργάτες</a:t>
                      </a:r>
                      <a:endParaRPr lang="el-GR" sz="1400" b="0" i="0" u="none" strike="noStrike" dirty="0">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l-GR" sz="1400" u="none" strike="noStrike" dirty="0">
                          <a:solidFill>
                            <a:schemeClr val="tx2">
                              <a:lumMod val="50000"/>
                            </a:schemeClr>
                          </a:solidFill>
                          <a:effectLst/>
                        </a:rPr>
                        <a:t>Συνολικό </a:t>
                      </a:r>
                      <a:r>
                        <a:rPr lang="el-GR" sz="1400" u="none" strike="noStrike" dirty="0" smtClean="0">
                          <a:solidFill>
                            <a:schemeClr val="tx2">
                              <a:lumMod val="50000"/>
                            </a:schemeClr>
                          </a:solidFill>
                          <a:effectLst/>
                        </a:rPr>
                        <a:t>Προϊόν        (Τόνοι Καφέ)</a:t>
                      </a:r>
                      <a:endParaRPr lang="el-GR" sz="1400" b="0" i="0" u="none" strike="noStrike" dirty="0">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l-GR" sz="1400" u="none" strike="noStrike" dirty="0" smtClean="0">
                          <a:solidFill>
                            <a:schemeClr val="tx2">
                              <a:lumMod val="50000"/>
                            </a:schemeClr>
                          </a:solidFill>
                          <a:effectLst/>
                        </a:rPr>
                        <a:t>Συνολικό Μεταβλητό </a:t>
                      </a:r>
                      <a:r>
                        <a:rPr lang="el-GR" sz="1400" u="none" strike="noStrike" dirty="0">
                          <a:solidFill>
                            <a:schemeClr val="tx2">
                              <a:lumMod val="50000"/>
                            </a:schemeClr>
                          </a:solidFill>
                          <a:effectLst/>
                        </a:rPr>
                        <a:t>Κόστος</a:t>
                      </a:r>
                      <a:endParaRPr lang="el-GR" sz="1400" b="0" i="0" u="none" strike="noStrike" dirty="0">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l-GR" sz="1400" u="none" strike="noStrike">
                          <a:solidFill>
                            <a:schemeClr val="tx2">
                              <a:lumMod val="50000"/>
                            </a:schemeClr>
                          </a:solidFill>
                          <a:effectLst/>
                        </a:rPr>
                        <a:t>Σταθερό Κόστος</a:t>
                      </a:r>
                      <a:endParaRPr lang="el-GR"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l-GR" sz="1400" u="none" strike="noStrike">
                          <a:solidFill>
                            <a:schemeClr val="tx2">
                              <a:lumMod val="50000"/>
                            </a:schemeClr>
                          </a:solidFill>
                          <a:effectLst/>
                        </a:rPr>
                        <a:t>Συνολικό Κόστος</a:t>
                      </a:r>
                      <a:endParaRPr lang="el-GR"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b"/>
                      <a:r>
                        <a:rPr lang="el-GR" sz="1400" u="none" strike="noStrike" dirty="0" smtClean="0">
                          <a:solidFill>
                            <a:schemeClr val="tx2">
                              <a:lumMod val="50000"/>
                            </a:schemeClr>
                          </a:solidFill>
                          <a:effectLst/>
                        </a:rPr>
                        <a:t>Τιμή </a:t>
                      </a:r>
                      <a:endParaRPr lang="el-GR" sz="1400" b="0" i="0" u="none" strike="noStrike" dirty="0">
                        <a:solidFill>
                          <a:schemeClr val="tx2">
                            <a:lumMod val="50000"/>
                          </a:schemeClr>
                        </a:solidFill>
                        <a:effectLst/>
                        <a:latin typeface="Calibri" panose="020F0502020204030204" pitchFamily="34" charset="0"/>
                      </a:endParaRPr>
                    </a:p>
                  </a:txBody>
                  <a:tcPr marL="1893" marR="1893" marT="1893" marB="0" anchor="b"/>
                </a:tc>
                <a:tc>
                  <a:txBody>
                    <a:bodyPr/>
                    <a:lstStyle/>
                    <a:p>
                      <a:pPr algn="ctr" fontAlgn="b"/>
                      <a:r>
                        <a:rPr lang="el-GR" sz="1400" u="none" strike="noStrike" dirty="0">
                          <a:solidFill>
                            <a:schemeClr val="tx2">
                              <a:lumMod val="50000"/>
                            </a:schemeClr>
                          </a:solidFill>
                          <a:effectLst/>
                        </a:rPr>
                        <a:t>Συνολικό Έσοδο</a:t>
                      </a:r>
                      <a:endParaRPr lang="el-GR" sz="1400" b="0" i="0" u="none" strike="noStrike" dirty="0">
                        <a:solidFill>
                          <a:schemeClr val="tx2">
                            <a:lumMod val="50000"/>
                          </a:schemeClr>
                        </a:solidFill>
                        <a:effectLst/>
                        <a:latin typeface="Calibri" panose="020F0502020204030204" pitchFamily="34" charset="0"/>
                      </a:endParaRPr>
                    </a:p>
                  </a:txBody>
                  <a:tcPr marL="1893" marR="1893" marT="1893" marB="0" anchor="b"/>
                </a:tc>
              </a:tr>
              <a:tr h="134909">
                <a:tc>
                  <a:txBody>
                    <a:bodyPr/>
                    <a:lstStyle/>
                    <a:p>
                      <a:pPr algn="ctr" fontAlgn="ctr"/>
                      <a:r>
                        <a:rPr lang="en-US" sz="1400" u="none" strike="noStrike">
                          <a:solidFill>
                            <a:schemeClr val="tx2">
                              <a:lumMod val="50000"/>
                            </a:schemeClr>
                          </a:solidFill>
                          <a:effectLst/>
                        </a:rPr>
                        <a:t>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b"/>
                      <a:endParaRPr lang="en-US" sz="1400" b="0" i="0" u="none" strike="noStrike">
                        <a:solidFill>
                          <a:schemeClr val="tx2">
                            <a:lumMod val="50000"/>
                          </a:schemeClr>
                        </a:solidFill>
                        <a:effectLst/>
                        <a:latin typeface="Calibri" panose="020F0502020204030204" pitchFamily="34" charset="0"/>
                      </a:endParaRPr>
                    </a:p>
                  </a:txBody>
                  <a:tcPr marL="1893" marR="1893" marT="1893" marB="0" anchor="b"/>
                </a:tc>
                <a:tc>
                  <a:txBody>
                    <a:bodyPr/>
                    <a:lstStyle/>
                    <a:p>
                      <a:pPr algn="ctr" fontAlgn="b"/>
                      <a:r>
                        <a:rPr lang="en-US" sz="1400" u="none" strike="noStrike">
                          <a:solidFill>
                            <a:schemeClr val="tx2">
                              <a:lumMod val="50000"/>
                            </a:schemeClr>
                          </a:solidFill>
                          <a:effectLst/>
                        </a:rPr>
                        <a:t>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b"/>
                </a:tc>
              </a:tr>
              <a:tr h="134909">
                <a:tc>
                  <a:txBody>
                    <a:bodyPr/>
                    <a:lstStyle/>
                    <a:p>
                      <a:pPr algn="ctr" fontAlgn="ctr"/>
                      <a:r>
                        <a:rPr lang="en-US" sz="1400" u="none" strike="noStrike">
                          <a:solidFill>
                            <a:schemeClr val="tx2">
                              <a:lumMod val="50000"/>
                            </a:schemeClr>
                          </a:solidFill>
                          <a:effectLst/>
                        </a:rPr>
                        <a:t>1</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2</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12000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52000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b"/>
                      <a:r>
                        <a:rPr lang="en-US" sz="1400" u="none" strike="noStrike">
                          <a:solidFill>
                            <a:schemeClr val="tx2">
                              <a:lumMod val="50000"/>
                            </a:schemeClr>
                          </a:solidFill>
                          <a:effectLst/>
                        </a:rPr>
                        <a:t>10000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b"/>
                </a:tc>
                <a:tc>
                  <a:txBody>
                    <a:bodyPr/>
                    <a:lstStyle/>
                    <a:p>
                      <a:pPr algn="ctr" fontAlgn="b"/>
                      <a:r>
                        <a:rPr lang="en-US" sz="1400" u="none" strike="noStrike">
                          <a:solidFill>
                            <a:schemeClr val="tx2">
                              <a:lumMod val="50000"/>
                            </a:schemeClr>
                          </a:solidFill>
                          <a:effectLst/>
                        </a:rPr>
                        <a:t>20000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b"/>
                </a:tc>
              </a:tr>
              <a:tr h="134909">
                <a:tc>
                  <a:txBody>
                    <a:bodyPr/>
                    <a:lstStyle/>
                    <a:p>
                      <a:pPr algn="ctr" fontAlgn="ctr"/>
                      <a:r>
                        <a:rPr lang="en-US" sz="1400" u="none" strike="noStrike">
                          <a:solidFill>
                            <a:schemeClr val="tx2">
                              <a:lumMod val="50000"/>
                            </a:schemeClr>
                          </a:solidFill>
                          <a:effectLst/>
                        </a:rPr>
                        <a:t>2</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24000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64000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b"/>
                      <a:r>
                        <a:rPr lang="en-US" sz="1400" u="none" strike="noStrike">
                          <a:solidFill>
                            <a:schemeClr val="tx2">
                              <a:lumMod val="50000"/>
                            </a:schemeClr>
                          </a:solidFill>
                          <a:effectLst/>
                        </a:rPr>
                        <a:t>10000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b"/>
                </a:tc>
                <a:tc>
                  <a:txBody>
                    <a:bodyPr/>
                    <a:lstStyle/>
                    <a:p>
                      <a:pPr algn="ctr" fontAlgn="b"/>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b"/>
                </a:tc>
              </a:tr>
              <a:tr h="134909">
                <a:tc>
                  <a:txBody>
                    <a:bodyPr/>
                    <a:lstStyle/>
                    <a:p>
                      <a:pPr algn="ctr" fontAlgn="ctr"/>
                      <a:r>
                        <a:rPr lang="en-US" sz="1400" u="none" strike="noStrike">
                          <a:solidFill>
                            <a:schemeClr val="tx2">
                              <a:lumMod val="50000"/>
                            </a:schemeClr>
                          </a:solidFill>
                          <a:effectLst/>
                        </a:rPr>
                        <a:t>3</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6</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36000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76000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b"/>
                      <a:r>
                        <a:rPr lang="en-US" sz="1400" u="none" strike="noStrike">
                          <a:solidFill>
                            <a:schemeClr val="tx2">
                              <a:lumMod val="50000"/>
                            </a:schemeClr>
                          </a:solidFill>
                          <a:effectLst/>
                        </a:rPr>
                        <a:t>10000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b"/>
                </a:tc>
                <a:tc>
                  <a:txBody>
                    <a:bodyPr/>
                    <a:lstStyle/>
                    <a:p>
                      <a:pPr algn="ctr" fontAlgn="b"/>
                      <a:r>
                        <a:rPr lang="en-US" sz="1400" u="none" strike="noStrike">
                          <a:solidFill>
                            <a:schemeClr val="tx2">
                              <a:lumMod val="50000"/>
                            </a:schemeClr>
                          </a:solidFill>
                          <a:effectLst/>
                        </a:rPr>
                        <a:t>60000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b"/>
                </a:tc>
              </a:tr>
              <a:tr h="134909">
                <a:tc>
                  <a:txBody>
                    <a:bodyPr/>
                    <a:lstStyle/>
                    <a:p>
                      <a:pPr algn="ctr" fontAlgn="ctr"/>
                      <a:r>
                        <a:rPr lang="en-US" sz="1400" u="none" strike="noStrike">
                          <a:solidFill>
                            <a:schemeClr val="tx2">
                              <a:lumMod val="50000"/>
                            </a:schemeClr>
                          </a:solidFill>
                          <a:effectLst/>
                        </a:rPr>
                        <a:t>4</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8</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48000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88000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b"/>
                      <a:r>
                        <a:rPr lang="en-US" sz="1400" u="none" strike="noStrike">
                          <a:solidFill>
                            <a:schemeClr val="tx2">
                              <a:lumMod val="50000"/>
                            </a:schemeClr>
                          </a:solidFill>
                          <a:effectLst/>
                        </a:rPr>
                        <a:t>10000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b"/>
                </a:tc>
                <a:tc>
                  <a:txBody>
                    <a:bodyPr/>
                    <a:lstStyle/>
                    <a:p>
                      <a:pPr algn="ctr" fontAlgn="b"/>
                      <a:r>
                        <a:rPr lang="en-US" sz="1400" u="none" strike="noStrike">
                          <a:solidFill>
                            <a:schemeClr val="tx2">
                              <a:lumMod val="50000"/>
                            </a:schemeClr>
                          </a:solidFill>
                          <a:effectLst/>
                        </a:rPr>
                        <a:t>80000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b"/>
                </a:tc>
              </a:tr>
              <a:tr h="134909">
                <a:tc>
                  <a:txBody>
                    <a:bodyPr/>
                    <a:lstStyle/>
                    <a:p>
                      <a:pPr algn="ctr" fontAlgn="ctr"/>
                      <a:r>
                        <a:rPr lang="en-US" sz="1400" u="none" strike="noStrike">
                          <a:solidFill>
                            <a:schemeClr val="tx2">
                              <a:lumMod val="50000"/>
                            </a:schemeClr>
                          </a:solidFill>
                          <a:effectLst/>
                        </a:rPr>
                        <a:t>5</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10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60000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100000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b"/>
                      <a:r>
                        <a:rPr lang="en-US" sz="1400" u="none" strike="noStrike">
                          <a:solidFill>
                            <a:schemeClr val="tx2">
                              <a:lumMod val="50000"/>
                            </a:schemeClr>
                          </a:solidFill>
                          <a:effectLst/>
                        </a:rPr>
                        <a:t>10000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b"/>
                </a:tc>
                <a:tc>
                  <a:txBody>
                    <a:bodyPr/>
                    <a:lstStyle/>
                    <a:p>
                      <a:pPr algn="ctr" fontAlgn="b"/>
                      <a:r>
                        <a:rPr lang="en-US" sz="1400" u="none" strike="noStrike">
                          <a:solidFill>
                            <a:schemeClr val="tx2">
                              <a:lumMod val="50000"/>
                            </a:schemeClr>
                          </a:solidFill>
                          <a:effectLst/>
                        </a:rPr>
                        <a:t>100000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b"/>
                </a:tc>
              </a:tr>
              <a:tr h="134909">
                <a:tc>
                  <a:txBody>
                    <a:bodyPr/>
                    <a:lstStyle/>
                    <a:p>
                      <a:pPr algn="ctr" fontAlgn="ctr"/>
                      <a:r>
                        <a:rPr lang="en-US" sz="1400" u="none" strike="noStrike">
                          <a:solidFill>
                            <a:schemeClr val="tx2">
                              <a:lumMod val="50000"/>
                            </a:schemeClr>
                          </a:solidFill>
                          <a:effectLst/>
                        </a:rPr>
                        <a:t>6</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12</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72000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112000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b"/>
                      <a:r>
                        <a:rPr lang="en-US" sz="1400" u="none" strike="noStrike">
                          <a:solidFill>
                            <a:schemeClr val="tx2">
                              <a:lumMod val="50000"/>
                            </a:schemeClr>
                          </a:solidFill>
                          <a:effectLst/>
                        </a:rPr>
                        <a:t>10000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b"/>
                </a:tc>
                <a:tc>
                  <a:txBody>
                    <a:bodyPr/>
                    <a:lstStyle/>
                    <a:p>
                      <a:pPr algn="ctr" fontAlgn="b"/>
                      <a:r>
                        <a:rPr lang="en-US" sz="1400" u="none" strike="noStrike">
                          <a:solidFill>
                            <a:schemeClr val="tx2">
                              <a:lumMod val="50000"/>
                            </a:schemeClr>
                          </a:solidFill>
                          <a:effectLst/>
                        </a:rPr>
                        <a:t>120000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b"/>
                </a:tc>
              </a:tr>
              <a:tr h="134909">
                <a:tc>
                  <a:txBody>
                    <a:bodyPr/>
                    <a:lstStyle/>
                    <a:p>
                      <a:pPr algn="ctr" fontAlgn="ctr"/>
                      <a:r>
                        <a:rPr lang="en-US" sz="1400" u="none" strike="noStrike">
                          <a:solidFill>
                            <a:schemeClr val="tx2">
                              <a:lumMod val="50000"/>
                            </a:schemeClr>
                          </a:solidFill>
                          <a:effectLst/>
                        </a:rPr>
                        <a:t>7</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14</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84000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124000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b"/>
                      <a:r>
                        <a:rPr lang="en-US" sz="1400" u="none" strike="noStrike">
                          <a:solidFill>
                            <a:schemeClr val="tx2">
                              <a:lumMod val="50000"/>
                            </a:schemeClr>
                          </a:solidFill>
                          <a:effectLst/>
                        </a:rPr>
                        <a:t>10000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b"/>
                </a:tc>
                <a:tc>
                  <a:txBody>
                    <a:bodyPr/>
                    <a:lstStyle/>
                    <a:p>
                      <a:pPr algn="ctr" fontAlgn="b"/>
                      <a:r>
                        <a:rPr lang="en-US" sz="1400" u="none" strike="noStrike">
                          <a:solidFill>
                            <a:schemeClr val="tx2">
                              <a:lumMod val="50000"/>
                            </a:schemeClr>
                          </a:solidFill>
                          <a:effectLst/>
                        </a:rPr>
                        <a:t>140000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b"/>
                </a:tc>
              </a:tr>
              <a:tr h="134909">
                <a:tc>
                  <a:txBody>
                    <a:bodyPr/>
                    <a:lstStyle/>
                    <a:p>
                      <a:pPr algn="ctr" fontAlgn="ctr"/>
                      <a:r>
                        <a:rPr lang="en-US" sz="1400" u="none" strike="noStrike">
                          <a:solidFill>
                            <a:schemeClr val="tx2">
                              <a:lumMod val="50000"/>
                            </a:schemeClr>
                          </a:solidFill>
                          <a:effectLst/>
                        </a:rPr>
                        <a:t>8</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16</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96000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136000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b"/>
                      <a:r>
                        <a:rPr lang="en-US" sz="1400" u="none" strike="noStrike">
                          <a:solidFill>
                            <a:schemeClr val="tx2">
                              <a:lumMod val="50000"/>
                            </a:schemeClr>
                          </a:solidFill>
                          <a:effectLst/>
                        </a:rPr>
                        <a:t>10000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b"/>
                </a:tc>
                <a:tc>
                  <a:txBody>
                    <a:bodyPr/>
                    <a:lstStyle/>
                    <a:p>
                      <a:pPr algn="ctr" fontAlgn="b"/>
                      <a:r>
                        <a:rPr lang="en-US" sz="1400" u="none" strike="noStrike">
                          <a:solidFill>
                            <a:schemeClr val="tx2">
                              <a:lumMod val="50000"/>
                            </a:schemeClr>
                          </a:solidFill>
                          <a:effectLst/>
                        </a:rPr>
                        <a:t>160000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b"/>
                </a:tc>
              </a:tr>
              <a:tr h="134909">
                <a:tc>
                  <a:txBody>
                    <a:bodyPr/>
                    <a:lstStyle/>
                    <a:p>
                      <a:pPr algn="ctr" fontAlgn="ctr"/>
                      <a:r>
                        <a:rPr lang="en-US" sz="1400" u="none" strike="noStrike">
                          <a:solidFill>
                            <a:schemeClr val="tx2">
                              <a:lumMod val="50000"/>
                            </a:schemeClr>
                          </a:solidFill>
                          <a:effectLst/>
                        </a:rPr>
                        <a:t>9</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18</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108000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148000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b"/>
                      <a:r>
                        <a:rPr lang="en-US" sz="1400" u="none" strike="noStrike">
                          <a:solidFill>
                            <a:schemeClr val="tx2">
                              <a:lumMod val="50000"/>
                            </a:schemeClr>
                          </a:solidFill>
                          <a:effectLst/>
                        </a:rPr>
                        <a:t>10000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b"/>
                </a:tc>
                <a:tc>
                  <a:txBody>
                    <a:bodyPr/>
                    <a:lstStyle/>
                    <a:p>
                      <a:pPr algn="ctr" fontAlgn="b"/>
                      <a:r>
                        <a:rPr lang="en-US" sz="1400" u="none" strike="noStrike">
                          <a:solidFill>
                            <a:schemeClr val="tx2">
                              <a:lumMod val="50000"/>
                            </a:schemeClr>
                          </a:solidFill>
                          <a:effectLst/>
                        </a:rPr>
                        <a:t>180000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b"/>
                </a:tc>
              </a:tr>
              <a:tr h="134909">
                <a:tc>
                  <a:txBody>
                    <a:bodyPr/>
                    <a:lstStyle/>
                    <a:p>
                      <a:pPr algn="ctr" fontAlgn="ctr"/>
                      <a:r>
                        <a:rPr lang="en-US" sz="1400" u="none" strike="noStrike" dirty="0">
                          <a:solidFill>
                            <a:schemeClr val="tx2">
                              <a:lumMod val="50000"/>
                            </a:schemeClr>
                          </a:solidFill>
                          <a:effectLst/>
                        </a:rPr>
                        <a:t>10</a:t>
                      </a:r>
                      <a:endParaRPr lang="en-US" sz="1400" b="0" i="0" u="none" strike="noStrike" dirty="0">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20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120000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160000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b"/>
                      <a:r>
                        <a:rPr lang="en-US" sz="1400" u="none" strike="noStrike">
                          <a:solidFill>
                            <a:schemeClr val="tx2">
                              <a:lumMod val="50000"/>
                            </a:schemeClr>
                          </a:solidFill>
                          <a:effectLst/>
                        </a:rPr>
                        <a:t>10000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b"/>
                </a:tc>
                <a:tc>
                  <a:txBody>
                    <a:bodyPr/>
                    <a:lstStyle/>
                    <a:p>
                      <a:pPr algn="ctr" fontAlgn="b"/>
                      <a:r>
                        <a:rPr lang="en-US" sz="1400" u="none" strike="noStrike" dirty="0">
                          <a:solidFill>
                            <a:schemeClr val="tx2">
                              <a:lumMod val="50000"/>
                            </a:schemeClr>
                          </a:solidFill>
                          <a:effectLst/>
                        </a:rPr>
                        <a:t>200000</a:t>
                      </a:r>
                      <a:endParaRPr lang="en-US" sz="1400" b="0" i="0" u="none" strike="noStrike" dirty="0">
                        <a:solidFill>
                          <a:schemeClr val="tx2">
                            <a:lumMod val="50000"/>
                          </a:schemeClr>
                        </a:solidFill>
                        <a:effectLst/>
                        <a:latin typeface="Calibri" panose="020F0502020204030204" pitchFamily="34" charset="0"/>
                      </a:endParaRPr>
                    </a:p>
                  </a:txBody>
                  <a:tcPr marL="1893" marR="1893" marT="1893" marB="0" anchor="b"/>
                </a:tc>
              </a:tr>
            </a:tbl>
          </a:graphicData>
        </a:graphic>
      </p:graphicFrame>
      <p:sp>
        <p:nvSpPr>
          <p:cNvPr id="7" name="object 3"/>
          <p:cNvSpPr txBox="1">
            <a:spLocks/>
          </p:cNvSpPr>
          <p:nvPr/>
        </p:nvSpPr>
        <p:spPr>
          <a:xfrm>
            <a:off x="672163" y="1582425"/>
            <a:ext cx="10273933" cy="487634"/>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marR="5080">
              <a:lnSpc>
                <a:spcPct val="150000"/>
              </a:lnSpc>
            </a:pPr>
            <a:r>
              <a:rPr lang="el-GR" sz="2400" kern="0" spc="-5" dirty="0" smtClean="0"/>
              <a:t>Πίνακας Κόστους και Προσόδου Αγροτικής Εκμετάλλευσης Καφέ</a:t>
            </a:r>
            <a:endParaRPr lang="en-US" sz="2400" kern="0" spc="-5" dirty="0" smtClean="0"/>
          </a:p>
        </p:txBody>
      </p:sp>
    </p:spTree>
    <p:extLst>
      <p:ext uri="{BB962C8B-B14F-4D97-AF65-F5344CB8AC3E}">
        <p14:creationId xmlns:p14="http://schemas.microsoft.com/office/powerpoint/2010/main" xmlns="" val="6384681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260" y="431820"/>
            <a:ext cx="11241740" cy="584775"/>
          </a:xfrm>
          <a:prstGeom prst="rect">
            <a:avLst/>
          </a:prstGeom>
          <a:noFill/>
        </p:spPr>
        <p:txBody>
          <a:bodyPr wrap="square" rtlCol="0">
            <a:spAutoFit/>
          </a:bodyPr>
          <a:lstStyle/>
          <a:p>
            <a:r>
              <a:rPr lang="el-GR" sz="3200" b="1" dirty="0" smtClean="0">
                <a:solidFill>
                  <a:schemeClr val="tx2">
                    <a:lumMod val="75000"/>
                  </a:schemeClr>
                </a:solidFill>
              </a:rPr>
              <a:t>Στοιχεία Αγροτικής Παραγωγής </a:t>
            </a:r>
            <a:r>
              <a:rPr lang="el-GR" sz="3200" b="1" dirty="0">
                <a:solidFill>
                  <a:schemeClr val="tx2">
                    <a:lumMod val="75000"/>
                  </a:schemeClr>
                </a:solidFill>
              </a:rPr>
              <a:t>– Στο δρόμο προς το κέρδος</a:t>
            </a:r>
          </a:p>
        </p:txBody>
      </p:sp>
      <p:sp>
        <p:nvSpPr>
          <p:cNvPr id="10" name="object 3"/>
          <p:cNvSpPr txBox="1">
            <a:spLocks/>
          </p:cNvSpPr>
          <p:nvPr/>
        </p:nvSpPr>
        <p:spPr>
          <a:xfrm>
            <a:off x="672163" y="872417"/>
            <a:ext cx="10273933" cy="650178"/>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marR="5080">
              <a:lnSpc>
                <a:spcPct val="150000"/>
              </a:lnSpc>
            </a:pPr>
            <a:r>
              <a:rPr lang="el-GR" kern="0" spc="-5" dirty="0" smtClean="0"/>
              <a:t>Παράδειγμα Προσδιορισμού Νεκρού Σημείου</a:t>
            </a:r>
            <a:endParaRPr lang="en-US" kern="0" spc="-5" dirty="0" smtClean="0"/>
          </a:p>
        </p:txBody>
      </p:sp>
      <p:sp>
        <p:nvSpPr>
          <p:cNvPr id="7" name="object 3"/>
          <p:cNvSpPr txBox="1">
            <a:spLocks/>
          </p:cNvSpPr>
          <p:nvPr/>
        </p:nvSpPr>
        <p:spPr>
          <a:xfrm>
            <a:off x="335986" y="1568190"/>
            <a:ext cx="10273933" cy="487634"/>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marR="5080">
              <a:lnSpc>
                <a:spcPct val="150000"/>
              </a:lnSpc>
            </a:pPr>
            <a:r>
              <a:rPr lang="el-GR" sz="2400" kern="0" spc="-5" dirty="0" smtClean="0"/>
              <a:t>Διαγραμματική Απεικόνιση Νεκρού Σημείου</a:t>
            </a:r>
            <a:endParaRPr lang="en-US" sz="2400" kern="0" spc="-5" dirty="0" smtClean="0"/>
          </a:p>
        </p:txBody>
      </p:sp>
      <p:graphicFrame>
        <p:nvGraphicFramePr>
          <p:cNvPr id="8" name="Chart 7"/>
          <p:cNvGraphicFramePr>
            <a:graphicFrameLocks/>
          </p:cNvGraphicFramePr>
          <p:nvPr/>
        </p:nvGraphicFramePr>
        <p:xfrm>
          <a:off x="0" y="2105097"/>
          <a:ext cx="7200130" cy="416333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Table 8"/>
          <p:cNvGraphicFramePr>
            <a:graphicFrameLocks noGrp="1"/>
          </p:cNvGraphicFramePr>
          <p:nvPr>
            <p:extLst>
              <p:ext uri="{D42A27DB-BD31-4B8C-83A1-F6EECF244321}">
                <p14:modId xmlns:p14="http://schemas.microsoft.com/office/powerpoint/2010/main" xmlns="" val="717349308"/>
              </p:ext>
            </p:extLst>
          </p:nvPr>
        </p:nvGraphicFramePr>
        <p:xfrm>
          <a:off x="7053910" y="2293750"/>
          <a:ext cx="2483182" cy="3009756"/>
        </p:xfrm>
        <a:graphic>
          <a:graphicData uri="http://schemas.openxmlformats.org/drawingml/2006/table">
            <a:tbl>
              <a:tblPr>
                <a:tableStyleId>{5C22544A-7EE6-4342-B048-85BDC9FD1C3A}</a:tableStyleId>
              </a:tblPr>
              <a:tblGrid>
                <a:gridCol w="1123347"/>
                <a:gridCol w="1359835"/>
              </a:tblGrid>
              <a:tr h="269818">
                <a:tc>
                  <a:txBody>
                    <a:bodyPr/>
                    <a:lstStyle/>
                    <a:p>
                      <a:pPr algn="ctr" fontAlgn="ctr"/>
                      <a:r>
                        <a:rPr lang="el-GR" sz="1400" u="none" strike="noStrike" dirty="0">
                          <a:solidFill>
                            <a:schemeClr val="tx2">
                              <a:lumMod val="50000"/>
                            </a:schemeClr>
                          </a:solidFill>
                          <a:effectLst/>
                        </a:rPr>
                        <a:t>Συνολικό </a:t>
                      </a:r>
                      <a:r>
                        <a:rPr lang="el-GR" sz="1400" u="none" strike="noStrike" dirty="0" smtClean="0">
                          <a:solidFill>
                            <a:schemeClr val="tx2">
                              <a:lumMod val="50000"/>
                            </a:schemeClr>
                          </a:solidFill>
                          <a:effectLst/>
                        </a:rPr>
                        <a:t>Προϊόν        (Τόνοι Καφέ)</a:t>
                      </a:r>
                      <a:endParaRPr lang="el-GR" sz="1400" b="0" i="0" u="none" strike="noStrike" dirty="0">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l-GR" sz="1400" u="none" strike="noStrike" dirty="0" smtClean="0">
                          <a:solidFill>
                            <a:schemeClr val="tx2">
                              <a:lumMod val="50000"/>
                            </a:schemeClr>
                          </a:solidFill>
                          <a:effectLst/>
                        </a:rPr>
                        <a:t>Συνολικό Μεταβλητό </a:t>
                      </a:r>
                      <a:r>
                        <a:rPr lang="el-GR" sz="1400" u="none" strike="noStrike" dirty="0">
                          <a:solidFill>
                            <a:schemeClr val="tx2">
                              <a:lumMod val="50000"/>
                            </a:schemeClr>
                          </a:solidFill>
                          <a:effectLst/>
                        </a:rPr>
                        <a:t>Κόστος</a:t>
                      </a:r>
                      <a:endParaRPr lang="el-GR" sz="1400" b="0" i="0" u="none" strike="noStrike" dirty="0">
                        <a:solidFill>
                          <a:schemeClr val="tx2">
                            <a:lumMod val="50000"/>
                          </a:schemeClr>
                        </a:solidFill>
                        <a:effectLst/>
                        <a:latin typeface="Calibri" panose="020F0502020204030204" pitchFamily="34" charset="0"/>
                      </a:endParaRPr>
                    </a:p>
                  </a:txBody>
                  <a:tcPr marL="1893" marR="1893" marT="1893" marB="0" anchor="ctr"/>
                </a:tc>
              </a:tr>
              <a:tr h="134909">
                <a:tc>
                  <a:txBody>
                    <a:bodyPr/>
                    <a:lstStyle/>
                    <a:p>
                      <a:pPr algn="ctr" fontAlgn="ctr"/>
                      <a:r>
                        <a:rPr lang="en-US" sz="1400" u="none" strike="noStrike">
                          <a:solidFill>
                            <a:schemeClr val="tx2">
                              <a:lumMod val="50000"/>
                            </a:schemeClr>
                          </a:solidFill>
                          <a:effectLst/>
                        </a:rPr>
                        <a:t>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r>
              <a:tr h="134909">
                <a:tc>
                  <a:txBody>
                    <a:bodyPr/>
                    <a:lstStyle/>
                    <a:p>
                      <a:pPr algn="ctr" fontAlgn="ctr"/>
                      <a:r>
                        <a:rPr lang="en-US" sz="1400" u="none" strike="noStrike">
                          <a:solidFill>
                            <a:schemeClr val="tx2">
                              <a:lumMod val="50000"/>
                            </a:schemeClr>
                          </a:solidFill>
                          <a:effectLst/>
                        </a:rPr>
                        <a:t>2</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12000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r>
              <a:tr h="134909">
                <a:tc>
                  <a:txBody>
                    <a:bodyPr/>
                    <a:lstStyle/>
                    <a:p>
                      <a:pPr algn="ctr" fontAlgn="ctr"/>
                      <a:r>
                        <a:rPr lang="en-US" sz="1400" u="none" strike="noStrike">
                          <a:solidFill>
                            <a:schemeClr val="tx2">
                              <a:lumMod val="50000"/>
                            </a:schemeClr>
                          </a:solidFill>
                          <a:effectLst/>
                        </a:rPr>
                        <a:t>4</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24000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r>
              <a:tr h="134909">
                <a:tc>
                  <a:txBody>
                    <a:bodyPr/>
                    <a:lstStyle/>
                    <a:p>
                      <a:pPr algn="ctr" fontAlgn="ctr"/>
                      <a:r>
                        <a:rPr lang="en-US" sz="1400" u="none" strike="noStrike">
                          <a:solidFill>
                            <a:schemeClr val="tx2">
                              <a:lumMod val="50000"/>
                            </a:schemeClr>
                          </a:solidFill>
                          <a:effectLst/>
                        </a:rPr>
                        <a:t>6</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36000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r>
              <a:tr h="134909">
                <a:tc>
                  <a:txBody>
                    <a:bodyPr/>
                    <a:lstStyle/>
                    <a:p>
                      <a:pPr algn="ctr" fontAlgn="ctr"/>
                      <a:r>
                        <a:rPr lang="en-US" sz="1400" u="none" strike="noStrike">
                          <a:solidFill>
                            <a:schemeClr val="tx2">
                              <a:lumMod val="50000"/>
                            </a:schemeClr>
                          </a:solidFill>
                          <a:effectLst/>
                        </a:rPr>
                        <a:t>8</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48000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r>
              <a:tr h="134909">
                <a:tc>
                  <a:txBody>
                    <a:bodyPr/>
                    <a:lstStyle/>
                    <a:p>
                      <a:pPr algn="ctr" fontAlgn="ctr"/>
                      <a:r>
                        <a:rPr lang="en-US" sz="1400" u="none" strike="noStrike">
                          <a:solidFill>
                            <a:schemeClr val="tx2">
                              <a:lumMod val="50000"/>
                            </a:schemeClr>
                          </a:solidFill>
                          <a:effectLst/>
                        </a:rPr>
                        <a:t>10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60000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r>
              <a:tr h="134909">
                <a:tc>
                  <a:txBody>
                    <a:bodyPr/>
                    <a:lstStyle/>
                    <a:p>
                      <a:pPr algn="ctr" fontAlgn="ctr"/>
                      <a:r>
                        <a:rPr lang="en-US" sz="1400" u="none" strike="noStrike">
                          <a:solidFill>
                            <a:schemeClr val="tx2">
                              <a:lumMod val="50000"/>
                            </a:schemeClr>
                          </a:solidFill>
                          <a:effectLst/>
                        </a:rPr>
                        <a:t>12</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72000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r>
              <a:tr h="134909">
                <a:tc>
                  <a:txBody>
                    <a:bodyPr/>
                    <a:lstStyle/>
                    <a:p>
                      <a:pPr algn="ctr" fontAlgn="ctr"/>
                      <a:r>
                        <a:rPr lang="en-US" sz="1400" u="none" strike="noStrike">
                          <a:solidFill>
                            <a:schemeClr val="tx2">
                              <a:lumMod val="50000"/>
                            </a:schemeClr>
                          </a:solidFill>
                          <a:effectLst/>
                        </a:rPr>
                        <a:t>14</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dirty="0">
                          <a:solidFill>
                            <a:schemeClr val="tx2">
                              <a:lumMod val="50000"/>
                            </a:schemeClr>
                          </a:solidFill>
                          <a:effectLst/>
                        </a:rPr>
                        <a:t>84000</a:t>
                      </a:r>
                      <a:endParaRPr lang="en-US" sz="1400" b="0" i="0" u="none" strike="noStrike" dirty="0">
                        <a:solidFill>
                          <a:schemeClr val="tx2">
                            <a:lumMod val="50000"/>
                          </a:schemeClr>
                        </a:solidFill>
                        <a:effectLst/>
                        <a:latin typeface="Calibri" panose="020F0502020204030204" pitchFamily="34" charset="0"/>
                      </a:endParaRPr>
                    </a:p>
                  </a:txBody>
                  <a:tcPr marL="1893" marR="1893" marT="1893" marB="0" anchor="ctr"/>
                </a:tc>
              </a:tr>
              <a:tr h="134909">
                <a:tc>
                  <a:txBody>
                    <a:bodyPr/>
                    <a:lstStyle/>
                    <a:p>
                      <a:pPr algn="ctr" fontAlgn="ctr"/>
                      <a:r>
                        <a:rPr lang="en-US" sz="1400" u="none" strike="noStrike">
                          <a:solidFill>
                            <a:schemeClr val="tx2">
                              <a:lumMod val="50000"/>
                            </a:schemeClr>
                          </a:solidFill>
                          <a:effectLst/>
                        </a:rPr>
                        <a:t>16</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96000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r>
              <a:tr h="134909">
                <a:tc>
                  <a:txBody>
                    <a:bodyPr/>
                    <a:lstStyle/>
                    <a:p>
                      <a:pPr algn="ctr" fontAlgn="ctr"/>
                      <a:r>
                        <a:rPr lang="en-US" sz="1400" u="none" strike="noStrike">
                          <a:solidFill>
                            <a:schemeClr val="tx2">
                              <a:lumMod val="50000"/>
                            </a:schemeClr>
                          </a:solidFill>
                          <a:effectLst/>
                        </a:rPr>
                        <a:t>18</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108000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r>
              <a:tr h="134909">
                <a:tc>
                  <a:txBody>
                    <a:bodyPr/>
                    <a:lstStyle/>
                    <a:p>
                      <a:pPr algn="ctr" fontAlgn="ctr"/>
                      <a:r>
                        <a:rPr lang="en-US" sz="1400" u="none" strike="noStrike">
                          <a:solidFill>
                            <a:schemeClr val="tx2">
                              <a:lumMod val="50000"/>
                            </a:schemeClr>
                          </a:solidFill>
                          <a:effectLst/>
                        </a:rPr>
                        <a:t>20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dirty="0">
                          <a:solidFill>
                            <a:schemeClr val="tx2">
                              <a:lumMod val="50000"/>
                            </a:schemeClr>
                          </a:solidFill>
                          <a:effectLst/>
                        </a:rPr>
                        <a:t>120000</a:t>
                      </a:r>
                      <a:endParaRPr lang="en-US" sz="1400" b="0" i="0" u="none" strike="noStrike" dirty="0">
                        <a:solidFill>
                          <a:schemeClr val="tx2">
                            <a:lumMod val="50000"/>
                          </a:schemeClr>
                        </a:solidFill>
                        <a:effectLst/>
                        <a:latin typeface="Calibri" panose="020F0502020204030204" pitchFamily="34" charset="0"/>
                      </a:endParaRPr>
                    </a:p>
                  </a:txBody>
                  <a:tcPr marL="1893" marR="1893" marT="1893" marB="0" anchor="ctr"/>
                </a:tc>
              </a:tr>
            </a:tbl>
          </a:graphicData>
        </a:graphic>
      </p:graphicFrame>
      <p:sp>
        <p:nvSpPr>
          <p:cNvPr id="11" name="Rectangle 10"/>
          <p:cNvSpPr/>
          <p:nvPr/>
        </p:nvSpPr>
        <p:spPr>
          <a:xfrm>
            <a:off x="6328993" y="3298105"/>
            <a:ext cx="705642" cy="338554"/>
          </a:xfrm>
          <a:prstGeom prst="rect">
            <a:avLst/>
          </a:prstGeom>
        </p:spPr>
        <p:txBody>
          <a:bodyPr wrap="none">
            <a:spAutoFit/>
          </a:bodyPr>
          <a:lstStyle/>
          <a:p>
            <a:pPr marL="82550" marR="5080" indent="635" algn="just"/>
            <a:r>
              <a:rPr lang="el-GR" sz="1600" b="1" kern="0" spc="-5" dirty="0" smtClean="0">
                <a:solidFill>
                  <a:schemeClr val="accent6"/>
                </a:solidFill>
              </a:rPr>
              <a:t>ΣΜΚ </a:t>
            </a:r>
            <a:endParaRPr lang="el-GR" sz="1600" b="1" kern="0" spc="-5" baseline="-25000" dirty="0">
              <a:solidFill>
                <a:schemeClr val="accent1">
                  <a:lumMod val="50000"/>
                </a:schemeClr>
              </a:solidFill>
            </a:endParaRPr>
          </a:p>
        </p:txBody>
      </p:sp>
    </p:spTree>
    <p:extLst>
      <p:ext uri="{BB962C8B-B14F-4D97-AF65-F5344CB8AC3E}">
        <p14:creationId xmlns:p14="http://schemas.microsoft.com/office/powerpoint/2010/main" xmlns="" val="4067060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260" y="431820"/>
            <a:ext cx="11241740" cy="584775"/>
          </a:xfrm>
          <a:prstGeom prst="rect">
            <a:avLst/>
          </a:prstGeom>
          <a:noFill/>
        </p:spPr>
        <p:txBody>
          <a:bodyPr wrap="square" rtlCol="0">
            <a:spAutoFit/>
          </a:bodyPr>
          <a:lstStyle/>
          <a:p>
            <a:r>
              <a:rPr lang="el-GR" sz="3200" b="1" dirty="0" smtClean="0">
                <a:solidFill>
                  <a:schemeClr val="tx2">
                    <a:lumMod val="75000"/>
                  </a:schemeClr>
                </a:solidFill>
              </a:rPr>
              <a:t>Στοιχεία Αγροτικής Παραγωγής </a:t>
            </a:r>
            <a:r>
              <a:rPr lang="el-GR" sz="3200" b="1" dirty="0">
                <a:solidFill>
                  <a:schemeClr val="tx2">
                    <a:lumMod val="75000"/>
                  </a:schemeClr>
                </a:solidFill>
              </a:rPr>
              <a:t>– Στο δρόμο προς το κέρδος</a:t>
            </a:r>
          </a:p>
        </p:txBody>
      </p:sp>
      <p:sp>
        <p:nvSpPr>
          <p:cNvPr id="10" name="object 3"/>
          <p:cNvSpPr txBox="1">
            <a:spLocks/>
          </p:cNvSpPr>
          <p:nvPr/>
        </p:nvSpPr>
        <p:spPr>
          <a:xfrm>
            <a:off x="672163" y="872417"/>
            <a:ext cx="10273933" cy="650178"/>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marR="5080">
              <a:lnSpc>
                <a:spcPct val="150000"/>
              </a:lnSpc>
            </a:pPr>
            <a:r>
              <a:rPr lang="el-GR" kern="0" spc="-5" dirty="0" smtClean="0"/>
              <a:t>Παράδειγμα Προσδιορισμού Νεκρού Σημείου</a:t>
            </a:r>
            <a:endParaRPr lang="en-US" kern="0" spc="-5" dirty="0" smtClean="0"/>
          </a:p>
        </p:txBody>
      </p:sp>
      <p:sp>
        <p:nvSpPr>
          <p:cNvPr id="7" name="object 3"/>
          <p:cNvSpPr txBox="1">
            <a:spLocks/>
          </p:cNvSpPr>
          <p:nvPr/>
        </p:nvSpPr>
        <p:spPr>
          <a:xfrm>
            <a:off x="335986" y="1568190"/>
            <a:ext cx="10273933" cy="487634"/>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marR="5080">
              <a:lnSpc>
                <a:spcPct val="150000"/>
              </a:lnSpc>
            </a:pPr>
            <a:r>
              <a:rPr lang="el-GR" sz="2400" kern="0" spc="-5" dirty="0" smtClean="0"/>
              <a:t>Διαγραμματική Απεικόνιση Νεκρού Σημείου</a:t>
            </a:r>
            <a:endParaRPr lang="en-US" sz="2400" kern="0" spc="-5" dirty="0" smtClean="0"/>
          </a:p>
        </p:txBody>
      </p:sp>
      <p:graphicFrame>
        <p:nvGraphicFramePr>
          <p:cNvPr id="8" name="Chart 7"/>
          <p:cNvGraphicFramePr>
            <a:graphicFrameLocks/>
          </p:cNvGraphicFramePr>
          <p:nvPr/>
        </p:nvGraphicFramePr>
        <p:xfrm>
          <a:off x="0" y="2105097"/>
          <a:ext cx="7200130" cy="416333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Table 8"/>
          <p:cNvGraphicFramePr>
            <a:graphicFrameLocks noGrp="1"/>
          </p:cNvGraphicFramePr>
          <p:nvPr>
            <p:extLst>
              <p:ext uri="{D42A27DB-BD31-4B8C-83A1-F6EECF244321}">
                <p14:modId xmlns:p14="http://schemas.microsoft.com/office/powerpoint/2010/main" xmlns="" val="2003979934"/>
              </p:ext>
            </p:extLst>
          </p:nvPr>
        </p:nvGraphicFramePr>
        <p:xfrm>
          <a:off x="7053910" y="2293750"/>
          <a:ext cx="4334480" cy="3009756"/>
        </p:xfrm>
        <a:graphic>
          <a:graphicData uri="http://schemas.openxmlformats.org/drawingml/2006/table">
            <a:tbl>
              <a:tblPr>
                <a:tableStyleId>{5C22544A-7EE6-4342-B048-85BDC9FD1C3A}</a:tableStyleId>
              </a:tblPr>
              <a:tblGrid>
                <a:gridCol w="1123347"/>
                <a:gridCol w="1359835"/>
                <a:gridCol w="1141817"/>
                <a:gridCol w="709481"/>
              </a:tblGrid>
              <a:tr h="269818">
                <a:tc>
                  <a:txBody>
                    <a:bodyPr/>
                    <a:lstStyle/>
                    <a:p>
                      <a:pPr algn="ctr" fontAlgn="ctr"/>
                      <a:r>
                        <a:rPr lang="el-GR" sz="1400" u="none" strike="noStrike" dirty="0">
                          <a:solidFill>
                            <a:schemeClr val="tx2">
                              <a:lumMod val="50000"/>
                            </a:schemeClr>
                          </a:solidFill>
                          <a:effectLst/>
                        </a:rPr>
                        <a:t>Συνολικό </a:t>
                      </a:r>
                      <a:r>
                        <a:rPr lang="el-GR" sz="1400" u="none" strike="noStrike" dirty="0" smtClean="0">
                          <a:solidFill>
                            <a:schemeClr val="tx2">
                              <a:lumMod val="50000"/>
                            </a:schemeClr>
                          </a:solidFill>
                          <a:effectLst/>
                        </a:rPr>
                        <a:t>Προϊόν        (Τόνοι Καφέ)</a:t>
                      </a:r>
                      <a:endParaRPr lang="el-GR" sz="1400" b="0" i="0" u="none" strike="noStrike" dirty="0">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l-GR" sz="1400" u="none" strike="noStrike" dirty="0" smtClean="0">
                          <a:solidFill>
                            <a:schemeClr val="tx2">
                              <a:lumMod val="50000"/>
                            </a:schemeClr>
                          </a:solidFill>
                          <a:effectLst/>
                        </a:rPr>
                        <a:t>Συνολικό Μεταβλητό </a:t>
                      </a:r>
                      <a:r>
                        <a:rPr lang="el-GR" sz="1400" u="none" strike="noStrike" dirty="0">
                          <a:solidFill>
                            <a:schemeClr val="tx2">
                              <a:lumMod val="50000"/>
                            </a:schemeClr>
                          </a:solidFill>
                          <a:effectLst/>
                        </a:rPr>
                        <a:t>Κόστος</a:t>
                      </a:r>
                      <a:endParaRPr lang="el-GR" sz="1400" b="0" i="0" u="none" strike="noStrike" dirty="0">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l-GR" sz="1400" u="none" strike="noStrike">
                          <a:solidFill>
                            <a:schemeClr val="tx2">
                              <a:lumMod val="50000"/>
                            </a:schemeClr>
                          </a:solidFill>
                          <a:effectLst/>
                        </a:rPr>
                        <a:t>Σταθερό Κόστος</a:t>
                      </a:r>
                      <a:endParaRPr lang="el-GR"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l-GR" sz="1400" u="none" strike="noStrike">
                          <a:solidFill>
                            <a:schemeClr val="tx2">
                              <a:lumMod val="50000"/>
                            </a:schemeClr>
                          </a:solidFill>
                          <a:effectLst/>
                        </a:rPr>
                        <a:t>Συνολικό Κόστος</a:t>
                      </a:r>
                      <a:endParaRPr lang="el-GR" sz="1400" b="0" i="0" u="none" strike="noStrike">
                        <a:solidFill>
                          <a:schemeClr val="tx2">
                            <a:lumMod val="50000"/>
                          </a:schemeClr>
                        </a:solidFill>
                        <a:effectLst/>
                        <a:latin typeface="Calibri" panose="020F0502020204030204" pitchFamily="34" charset="0"/>
                      </a:endParaRPr>
                    </a:p>
                  </a:txBody>
                  <a:tcPr marL="1893" marR="1893" marT="1893" marB="0" anchor="ctr"/>
                </a:tc>
              </a:tr>
              <a:tr h="134909">
                <a:tc>
                  <a:txBody>
                    <a:bodyPr/>
                    <a:lstStyle/>
                    <a:p>
                      <a:pPr algn="ctr" fontAlgn="ctr"/>
                      <a:r>
                        <a:rPr lang="en-US" sz="1400" u="none" strike="noStrike">
                          <a:solidFill>
                            <a:schemeClr val="tx2">
                              <a:lumMod val="50000"/>
                            </a:schemeClr>
                          </a:solidFill>
                          <a:effectLst/>
                        </a:rPr>
                        <a:t>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r>
              <a:tr h="134909">
                <a:tc>
                  <a:txBody>
                    <a:bodyPr/>
                    <a:lstStyle/>
                    <a:p>
                      <a:pPr algn="ctr" fontAlgn="ctr"/>
                      <a:r>
                        <a:rPr lang="en-US" sz="1400" u="none" strike="noStrike">
                          <a:solidFill>
                            <a:schemeClr val="tx2">
                              <a:lumMod val="50000"/>
                            </a:schemeClr>
                          </a:solidFill>
                          <a:effectLst/>
                        </a:rPr>
                        <a:t>2</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12000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52000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r>
              <a:tr h="134909">
                <a:tc>
                  <a:txBody>
                    <a:bodyPr/>
                    <a:lstStyle/>
                    <a:p>
                      <a:pPr algn="ctr" fontAlgn="ctr"/>
                      <a:r>
                        <a:rPr lang="en-US" sz="1400" u="none" strike="noStrike">
                          <a:solidFill>
                            <a:schemeClr val="tx2">
                              <a:lumMod val="50000"/>
                            </a:schemeClr>
                          </a:solidFill>
                          <a:effectLst/>
                        </a:rPr>
                        <a:t>4</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24000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64000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r>
              <a:tr h="134909">
                <a:tc>
                  <a:txBody>
                    <a:bodyPr/>
                    <a:lstStyle/>
                    <a:p>
                      <a:pPr algn="ctr" fontAlgn="ctr"/>
                      <a:r>
                        <a:rPr lang="en-US" sz="1400" u="none" strike="noStrike">
                          <a:solidFill>
                            <a:schemeClr val="tx2">
                              <a:lumMod val="50000"/>
                            </a:schemeClr>
                          </a:solidFill>
                          <a:effectLst/>
                        </a:rPr>
                        <a:t>6</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36000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76000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r>
              <a:tr h="134909">
                <a:tc>
                  <a:txBody>
                    <a:bodyPr/>
                    <a:lstStyle/>
                    <a:p>
                      <a:pPr algn="ctr" fontAlgn="ctr"/>
                      <a:r>
                        <a:rPr lang="en-US" sz="1400" u="none" strike="noStrike">
                          <a:solidFill>
                            <a:schemeClr val="tx2">
                              <a:lumMod val="50000"/>
                            </a:schemeClr>
                          </a:solidFill>
                          <a:effectLst/>
                        </a:rPr>
                        <a:t>8</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48000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88000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r>
              <a:tr h="134909">
                <a:tc>
                  <a:txBody>
                    <a:bodyPr/>
                    <a:lstStyle/>
                    <a:p>
                      <a:pPr algn="ctr" fontAlgn="ctr"/>
                      <a:r>
                        <a:rPr lang="en-US" sz="1400" u="none" strike="noStrike">
                          <a:solidFill>
                            <a:schemeClr val="tx2">
                              <a:lumMod val="50000"/>
                            </a:schemeClr>
                          </a:solidFill>
                          <a:effectLst/>
                        </a:rPr>
                        <a:t>10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60000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100000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r>
              <a:tr h="134909">
                <a:tc>
                  <a:txBody>
                    <a:bodyPr/>
                    <a:lstStyle/>
                    <a:p>
                      <a:pPr algn="ctr" fontAlgn="ctr"/>
                      <a:r>
                        <a:rPr lang="en-US" sz="1400" u="none" strike="noStrike">
                          <a:solidFill>
                            <a:schemeClr val="tx2">
                              <a:lumMod val="50000"/>
                            </a:schemeClr>
                          </a:solidFill>
                          <a:effectLst/>
                        </a:rPr>
                        <a:t>12</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72000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112000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r>
              <a:tr h="134909">
                <a:tc>
                  <a:txBody>
                    <a:bodyPr/>
                    <a:lstStyle/>
                    <a:p>
                      <a:pPr algn="ctr" fontAlgn="ctr"/>
                      <a:r>
                        <a:rPr lang="en-US" sz="1400" u="none" strike="noStrike">
                          <a:solidFill>
                            <a:schemeClr val="tx2">
                              <a:lumMod val="50000"/>
                            </a:schemeClr>
                          </a:solidFill>
                          <a:effectLst/>
                        </a:rPr>
                        <a:t>14</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dirty="0">
                          <a:solidFill>
                            <a:schemeClr val="tx2">
                              <a:lumMod val="50000"/>
                            </a:schemeClr>
                          </a:solidFill>
                          <a:effectLst/>
                        </a:rPr>
                        <a:t>84000</a:t>
                      </a:r>
                      <a:endParaRPr lang="en-US" sz="1400" b="0" i="0" u="none" strike="noStrike" dirty="0">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124000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r>
              <a:tr h="134909">
                <a:tc>
                  <a:txBody>
                    <a:bodyPr/>
                    <a:lstStyle/>
                    <a:p>
                      <a:pPr algn="ctr" fontAlgn="ctr"/>
                      <a:r>
                        <a:rPr lang="en-US" sz="1400" u="none" strike="noStrike">
                          <a:solidFill>
                            <a:schemeClr val="tx2">
                              <a:lumMod val="50000"/>
                            </a:schemeClr>
                          </a:solidFill>
                          <a:effectLst/>
                        </a:rPr>
                        <a:t>16</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96000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136000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r>
              <a:tr h="134909">
                <a:tc>
                  <a:txBody>
                    <a:bodyPr/>
                    <a:lstStyle/>
                    <a:p>
                      <a:pPr algn="ctr" fontAlgn="ctr"/>
                      <a:r>
                        <a:rPr lang="en-US" sz="1400" u="none" strike="noStrike">
                          <a:solidFill>
                            <a:schemeClr val="tx2">
                              <a:lumMod val="50000"/>
                            </a:schemeClr>
                          </a:solidFill>
                          <a:effectLst/>
                        </a:rPr>
                        <a:t>18</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108000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148000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r>
              <a:tr h="134909">
                <a:tc>
                  <a:txBody>
                    <a:bodyPr/>
                    <a:lstStyle/>
                    <a:p>
                      <a:pPr algn="ctr" fontAlgn="ctr"/>
                      <a:r>
                        <a:rPr lang="en-US" sz="1400" u="none" strike="noStrike">
                          <a:solidFill>
                            <a:schemeClr val="tx2">
                              <a:lumMod val="50000"/>
                            </a:schemeClr>
                          </a:solidFill>
                          <a:effectLst/>
                        </a:rPr>
                        <a:t>20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120000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dirty="0">
                          <a:solidFill>
                            <a:schemeClr val="tx2">
                              <a:lumMod val="50000"/>
                            </a:schemeClr>
                          </a:solidFill>
                          <a:effectLst/>
                        </a:rPr>
                        <a:t>160000</a:t>
                      </a:r>
                      <a:endParaRPr lang="en-US" sz="1400" b="0" i="0" u="none" strike="noStrike" dirty="0">
                        <a:solidFill>
                          <a:schemeClr val="tx2">
                            <a:lumMod val="50000"/>
                          </a:schemeClr>
                        </a:solidFill>
                        <a:effectLst/>
                        <a:latin typeface="Calibri" panose="020F0502020204030204" pitchFamily="34" charset="0"/>
                      </a:endParaRPr>
                    </a:p>
                  </a:txBody>
                  <a:tcPr marL="1893" marR="1893" marT="1893" marB="0" anchor="ctr"/>
                </a:tc>
              </a:tr>
            </a:tbl>
          </a:graphicData>
        </a:graphic>
      </p:graphicFrame>
      <p:sp>
        <p:nvSpPr>
          <p:cNvPr id="11" name="Rectangle 10"/>
          <p:cNvSpPr/>
          <p:nvPr/>
        </p:nvSpPr>
        <p:spPr>
          <a:xfrm>
            <a:off x="6328993" y="3298105"/>
            <a:ext cx="705642" cy="338554"/>
          </a:xfrm>
          <a:prstGeom prst="rect">
            <a:avLst/>
          </a:prstGeom>
        </p:spPr>
        <p:txBody>
          <a:bodyPr wrap="none">
            <a:spAutoFit/>
          </a:bodyPr>
          <a:lstStyle/>
          <a:p>
            <a:pPr marL="82550" marR="5080" indent="635" algn="just"/>
            <a:r>
              <a:rPr lang="el-GR" sz="1600" b="1" kern="0" spc="-5" dirty="0" smtClean="0">
                <a:solidFill>
                  <a:schemeClr val="accent6"/>
                </a:solidFill>
              </a:rPr>
              <a:t>ΣΜΚ </a:t>
            </a:r>
            <a:endParaRPr lang="el-GR" sz="1600" b="1" kern="0" spc="-5" baseline="-25000" dirty="0">
              <a:solidFill>
                <a:schemeClr val="accent1">
                  <a:lumMod val="50000"/>
                </a:schemeClr>
              </a:solidFill>
            </a:endParaRPr>
          </a:p>
        </p:txBody>
      </p:sp>
      <p:sp>
        <p:nvSpPr>
          <p:cNvPr id="12" name="Rectangle 11"/>
          <p:cNvSpPr/>
          <p:nvPr/>
        </p:nvSpPr>
        <p:spPr>
          <a:xfrm>
            <a:off x="6418439" y="2669204"/>
            <a:ext cx="526747" cy="338554"/>
          </a:xfrm>
          <a:prstGeom prst="rect">
            <a:avLst/>
          </a:prstGeom>
        </p:spPr>
        <p:txBody>
          <a:bodyPr wrap="none">
            <a:spAutoFit/>
          </a:bodyPr>
          <a:lstStyle/>
          <a:p>
            <a:pPr marL="82550" marR="5080" indent="635" algn="just"/>
            <a:r>
              <a:rPr lang="el-GR" sz="1600" b="1" kern="0" spc="-5" dirty="0" smtClean="0">
                <a:solidFill>
                  <a:schemeClr val="bg1">
                    <a:lumMod val="50000"/>
                  </a:schemeClr>
                </a:solidFill>
              </a:rPr>
              <a:t>ΣΚ</a:t>
            </a:r>
            <a:r>
              <a:rPr lang="el-GR" sz="1600" b="1" kern="0" spc="-5" dirty="0" smtClean="0">
                <a:solidFill>
                  <a:schemeClr val="accent6"/>
                </a:solidFill>
              </a:rPr>
              <a:t> </a:t>
            </a:r>
            <a:endParaRPr lang="el-GR" sz="1600" b="1" kern="0" spc="-5" baseline="-25000" dirty="0">
              <a:solidFill>
                <a:schemeClr val="accent1">
                  <a:lumMod val="50000"/>
                </a:schemeClr>
              </a:solidFill>
            </a:endParaRPr>
          </a:p>
        </p:txBody>
      </p:sp>
    </p:spTree>
    <p:extLst>
      <p:ext uri="{BB962C8B-B14F-4D97-AF65-F5344CB8AC3E}">
        <p14:creationId xmlns:p14="http://schemas.microsoft.com/office/powerpoint/2010/main" xmlns="" val="541877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260" y="431820"/>
            <a:ext cx="11241740" cy="584775"/>
          </a:xfrm>
          <a:prstGeom prst="rect">
            <a:avLst/>
          </a:prstGeom>
          <a:noFill/>
        </p:spPr>
        <p:txBody>
          <a:bodyPr wrap="square" rtlCol="0">
            <a:spAutoFit/>
          </a:bodyPr>
          <a:lstStyle/>
          <a:p>
            <a:r>
              <a:rPr lang="el-GR" sz="3200" b="1" dirty="0" smtClean="0">
                <a:solidFill>
                  <a:schemeClr val="tx2">
                    <a:lumMod val="75000"/>
                  </a:schemeClr>
                </a:solidFill>
              </a:rPr>
              <a:t>Στοιχεία Αγροτικής Παραγωγής </a:t>
            </a:r>
            <a:r>
              <a:rPr lang="el-GR" sz="3200" b="1" dirty="0">
                <a:solidFill>
                  <a:schemeClr val="tx2">
                    <a:lumMod val="75000"/>
                  </a:schemeClr>
                </a:solidFill>
              </a:rPr>
              <a:t>– Στο δρόμο προς το κέρδος</a:t>
            </a:r>
          </a:p>
        </p:txBody>
      </p:sp>
      <p:sp>
        <p:nvSpPr>
          <p:cNvPr id="10" name="object 3"/>
          <p:cNvSpPr txBox="1">
            <a:spLocks/>
          </p:cNvSpPr>
          <p:nvPr/>
        </p:nvSpPr>
        <p:spPr>
          <a:xfrm>
            <a:off x="672163" y="872417"/>
            <a:ext cx="10273933" cy="650178"/>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marR="5080">
              <a:lnSpc>
                <a:spcPct val="150000"/>
              </a:lnSpc>
            </a:pPr>
            <a:r>
              <a:rPr lang="el-GR" kern="0" spc="-5" dirty="0" smtClean="0"/>
              <a:t>Παράδειγμα Προσδιορισμού Νεκρού Σημείου</a:t>
            </a:r>
            <a:endParaRPr lang="en-US" kern="0" spc="-5" dirty="0" smtClean="0"/>
          </a:p>
        </p:txBody>
      </p:sp>
      <p:sp>
        <p:nvSpPr>
          <p:cNvPr id="7" name="object 3"/>
          <p:cNvSpPr txBox="1">
            <a:spLocks/>
          </p:cNvSpPr>
          <p:nvPr/>
        </p:nvSpPr>
        <p:spPr>
          <a:xfrm>
            <a:off x="335986" y="1568190"/>
            <a:ext cx="10273933" cy="487634"/>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marR="5080">
              <a:lnSpc>
                <a:spcPct val="150000"/>
              </a:lnSpc>
            </a:pPr>
            <a:r>
              <a:rPr lang="el-GR" sz="2400" kern="0" spc="-5" dirty="0" smtClean="0"/>
              <a:t>Διαγραμματική Απεικόνιση Νεκρού Σημείου</a:t>
            </a:r>
            <a:endParaRPr lang="en-US" sz="2400" kern="0" spc="-5" dirty="0" smtClean="0"/>
          </a:p>
        </p:txBody>
      </p:sp>
      <p:graphicFrame>
        <p:nvGraphicFramePr>
          <p:cNvPr id="8" name="Chart 7"/>
          <p:cNvGraphicFramePr>
            <a:graphicFrameLocks/>
          </p:cNvGraphicFramePr>
          <p:nvPr>
            <p:extLst>
              <p:ext uri="{D42A27DB-BD31-4B8C-83A1-F6EECF244321}">
                <p14:modId xmlns:p14="http://schemas.microsoft.com/office/powerpoint/2010/main" xmlns="" val="3633398948"/>
              </p:ext>
            </p:extLst>
          </p:nvPr>
        </p:nvGraphicFramePr>
        <p:xfrm>
          <a:off x="0" y="2105097"/>
          <a:ext cx="7200130" cy="416333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Table 8"/>
          <p:cNvGraphicFramePr>
            <a:graphicFrameLocks noGrp="1"/>
          </p:cNvGraphicFramePr>
          <p:nvPr>
            <p:extLst>
              <p:ext uri="{D42A27DB-BD31-4B8C-83A1-F6EECF244321}">
                <p14:modId xmlns:p14="http://schemas.microsoft.com/office/powerpoint/2010/main" xmlns="" val="2854819411"/>
              </p:ext>
            </p:extLst>
          </p:nvPr>
        </p:nvGraphicFramePr>
        <p:xfrm>
          <a:off x="7053910" y="2293750"/>
          <a:ext cx="5043961" cy="3009756"/>
        </p:xfrm>
        <a:graphic>
          <a:graphicData uri="http://schemas.openxmlformats.org/drawingml/2006/table">
            <a:tbl>
              <a:tblPr>
                <a:tableStyleId>{5C22544A-7EE6-4342-B048-85BDC9FD1C3A}</a:tableStyleId>
              </a:tblPr>
              <a:tblGrid>
                <a:gridCol w="1123347"/>
                <a:gridCol w="1359835"/>
                <a:gridCol w="1141817"/>
                <a:gridCol w="709481"/>
                <a:gridCol w="709481"/>
              </a:tblGrid>
              <a:tr h="269818">
                <a:tc>
                  <a:txBody>
                    <a:bodyPr/>
                    <a:lstStyle/>
                    <a:p>
                      <a:pPr algn="ctr" fontAlgn="ctr"/>
                      <a:r>
                        <a:rPr lang="el-GR" sz="1400" u="none" strike="noStrike" dirty="0">
                          <a:solidFill>
                            <a:schemeClr val="tx2">
                              <a:lumMod val="50000"/>
                            </a:schemeClr>
                          </a:solidFill>
                          <a:effectLst/>
                        </a:rPr>
                        <a:t>Συνολικό </a:t>
                      </a:r>
                      <a:r>
                        <a:rPr lang="el-GR" sz="1400" u="none" strike="noStrike" dirty="0" smtClean="0">
                          <a:solidFill>
                            <a:schemeClr val="tx2">
                              <a:lumMod val="50000"/>
                            </a:schemeClr>
                          </a:solidFill>
                          <a:effectLst/>
                        </a:rPr>
                        <a:t>Προϊόν        (Τόνοι Καφέ)</a:t>
                      </a:r>
                      <a:endParaRPr lang="el-GR" sz="1400" b="0" i="0" u="none" strike="noStrike" dirty="0">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l-GR" sz="1400" u="none" strike="noStrike" dirty="0" smtClean="0">
                          <a:solidFill>
                            <a:schemeClr val="tx2">
                              <a:lumMod val="50000"/>
                            </a:schemeClr>
                          </a:solidFill>
                          <a:effectLst/>
                        </a:rPr>
                        <a:t>Συνολικό</a:t>
                      </a:r>
                      <a:r>
                        <a:rPr lang="el-GR" sz="1400" u="none" strike="noStrike" baseline="0" dirty="0" smtClean="0">
                          <a:solidFill>
                            <a:schemeClr val="tx2">
                              <a:lumMod val="50000"/>
                            </a:schemeClr>
                          </a:solidFill>
                          <a:effectLst/>
                        </a:rPr>
                        <a:t> </a:t>
                      </a:r>
                      <a:r>
                        <a:rPr lang="el-GR" sz="1400" u="none" strike="noStrike" dirty="0" smtClean="0">
                          <a:solidFill>
                            <a:schemeClr val="tx2">
                              <a:lumMod val="50000"/>
                            </a:schemeClr>
                          </a:solidFill>
                          <a:effectLst/>
                        </a:rPr>
                        <a:t>Μεταβλητό </a:t>
                      </a:r>
                      <a:r>
                        <a:rPr lang="el-GR" sz="1400" u="none" strike="noStrike" dirty="0">
                          <a:solidFill>
                            <a:schemeClr val="tx2">
                              <a:lumMod val="50000"/>
                            </a:schemeClr>
                          </a:solidFill>
                          <a:effectLst/>
                        </a:rPr>
                        <a:t>Κόστος</a:t>
                      </a:r>
                      <a:endParaRPr lang="el-GR" sz="1400" b="0" i="0" u="none" strike="noStrike" dirty="0">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l-GR" sz="1400" u="none" strike="noStrike">
                          <a:solidFill>
                            <a:schemeClr val="tx2">
                              <a:lumMod val="50000"/>
                            </a:schemeClr>
                          </a:solidFill>
                          <a:effectLst/>
                        </a:rPr>
                        <a:t>Σταθερό Κόστος</a:t>
                      </a:r>
                      <a:endParaRPr lang="el-GR"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l-GR" sz="1400" u="none" strike="noStrike">
                          <a:solidFill>
                            <a:schemeClr val="tx2">
                              <a:lumMod val="50000"/>
                            </a:schemeClr>
                          </a:solidFill>
                          <a:effectLst/>
                        </a:rPr>
                        <a:t>Συνολικό Κόστος</a:t>
                      </a:r>
                      <a:endParaRPr lang="el-GR"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b"/>
                      <a:r>
                        <a:rPr lang="el-GR" sz="1400" u="none" strike="noStrike" dirty="0">
                          <a:solidFill>
                            <a:schemeClr val="tx2">
                              <a:lumMod val="50000"/>
                            </a:schemeClr>
                          </a:solidFill>
                          <a:effectLst/>
                        </a:rPr>
                        <a:t>Συνολικό Έσοδο</a:t>
                      </a:r>
                      <a:endParaRPr lang="el-GR" sz="1400" b="0" i="0" u="none" strike="noStrike" dirty="0">
                        <a:solidFill>
                          <a:schemeClr val="tx2">
                            <a:lumMod val="50000"/>
                          </a:schemeClr>
                        </a:solidFill>
                        <a:effectLst/>
                        <a:latin typeface="Calibri" panose="020F0502020204030204" pitchFamily="34" charset="0"/>
                      </a:endParaRPr>
                    </a:p>
                  </a:txBody>
                  <a:tcPr marL="1893" marR="1893" marT="1893" marB="0" anchor="b"/>
                </a:tc>
              </a:tr>
              <a:tr h="134909">
                <a:tc>
                  <a:txBody>
                    <a:bodyPr/>
                    <a:lstStyle/>
                    <a:p>
                      <a:pPr algn="ctr" fontAlgn="ctr"/>
                      <a:r>
                        <a:rPr lang="en-US" sz="1400" u="none" strike="noStrike">
                          <a:solidFill>
                            <a:schemeClr val="tx2">
                              <a:lumMod val="50000"/>
                            </a:schemeClr>
                          </a:solidFill>
                          <a:effectLst/>
                        </a:rPr>
                        <a:t>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b"/>
                      <a:r>
                        <a:rPr lang="en-US" sz="1400" u="none" strike="noStrike">
                          <a:solidFill>
                            <a:schemeClr val="tx2">
                              <a:lumMod val="50000"/>
                            </a:schemeClr>
                          </a:solidFill>
                          <a:effectLst/>
                        </a:rPr>
                        <a:t>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b"/>
                </a:tc>
              </a:tr>
              <a:tr h="134909">
                <a:tc>
                  <a:txBody>
                    <a:bodyPr/>
                    <a:lstStyle/>
                    <a:p>
                      <a:pPr algn="ctr" fontAlgn="ctr"/>
                      <a:r>
                        <a:rPr lang="en-US" sz="1400" u="none" strike="noStrike">
                          <a:solidFill>
                            <a:schemeClr val="tx2">
                              <a:lumMod val="50000"/>
                            </a:schemeClr>
                          </a:solidFill>
                          <a:effectLst/>
                        </a:rPr>
                        <a:t>2</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12000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52000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b"/>
                      <a:r>
                        <a:rPr lang="en-US" sz="1400" u="none" strike="noStrike">
                          <a:solidFill>
                            <a:schemeClr val="tx2">
                              <a:lumMod val="50000"/>
                            </a:schemeClr>
                          </a:solidFill>
                          <a:effectLst/>
                        </a:rPr>
                        <a:t>20000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b"/>
                </a:tc>
              </a:tr>
              <a:tr h="134909">
                <a:tc>
                  <a:txBody>
                    <a:bodyPr/>
                    <a:lstStyle/>
                    <a:p>
                      <a:pPr algn="ctr" fontAlgn="ctr"/>
                      <a:r>
                        <a:rPr lang="en-US" sz="1400" u="none" strike="noStrike">
                          <a:solidFill>
                            <a:schemeClr val="tx2">
                              <a:lumMod val="50000"/>
                            </a:schemeClr>
                          </a:solidFill>
                          <a:effectLst/>
                        </a:rPr>
                        <a:t>4</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24000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64000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b"/>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b"/>
                </a:tc>
              </a:tr>
              <a:tr h="134909">
                <a:tc>
                  <a:txBody>
                    <a:bodyPr/>
                    <a:lstStyle/>
                    <a:p>
                      <a:pPr algn="ctr" fontAlgn="ctr"/>
                      <a:r>
                        <a:rPr lang="en-US" sz="1400" u="none" strike="noStrike">
                          <a:solidFill>
                            <a:schemeClr val="tx2">
                              <a:lumMod val="50000"/>
                            </a:schemeClr>
                          </a:solidFill>
                          <a:effectLst/>
                        </a:rPr>
                        <a:t>6</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36000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76000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b"/>
                      <a:r>
                        <a:rPr lang="en-US" sz="1400" u="none" strike="noStrike">
                          <a:solidFill>
                            <a:schemeClr val="tx2">
                              <a:lumMod val="50000"/>
                            </a:schemeClr>
                          </a:solidFill>
                          <a:effectLst/>
                        </a:rPr>
                        <a:t>60000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b"/>
                </a:tc>
              </a:tr>
              <a:tr h="134909">
                <a:tc>
                  <a:txBody>
                    <a:bodyPr/>
                    <a:lstStyle/>
                    <a:p>
                      <a:pPr algn="ctr" fontAlgn="ctr"/>
                      <a:r>
                        <a:rPr lang="en-US" sz="1400" u="none" strike="noStrike">
                          <a:solidFill>
                            <a:schemeClr val="tx2">
                              <a:lumMod val="50000"/>
                            </a:schemeClr>
                          </a:solidFill>
                          <a:effectLst/>
                        </a:rPr>
                        <a:t>8</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48000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88000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b"/>
                      <a:r>
                        <a:rPr lang="en-US" sz="1400" u="none" strike="noStrike">
                          <a:solidFill>
                            <a:schemeClr val="tx2">
                              <a:lumMod val="50000"/>
                            </a:schemeClr>
                          </a:solidFill>
                          <a:effectLst/>
                        </a:rPr>
                        <a:t>80000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b"/>
                </a:tc>
              </a:tr>
              <a:tr h="134909">
                <a:tc>
                  <a:txBody>
                    <a:bodyPr/>
                    <a:lstStyle/>
                    <a:p>
                      <a:pPr algn="ctr" fontAlgn="ctr"/>
                      <a:r>
                        <a:rPr lang="en-US" sz="1400" u="none" strike="noStrike">
                          <a:solidFill>
                            <a:schemeClr val="tx2">
                              <a:lumMod val="50000"/>
                            </a:schemeClr>
                          </a:solidFill>
                          <a:effectLst/>
                        </a:rPr>
                        <a:t>10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60000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100000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b"/>
                      <a:r>
                        <a:rPr lang="en-US" sz="1400" u="none" strike="noStrike">
                          <a:solidFill>
                            <a:schemeClr val="tx2">
                              <a:lumMod val="50000"/>
                            </a:schemeClr>
                          </a:solidFill>
                          <a:effectLst/>
                        </a:rPr>
                        <a:t>100000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b"/>
                </a:tc>
              </a:tr>
              <a:tr h="134909">
                <a:tc>
                  <a:txBody>
                    <a:bodyPr/>
                    <a:lstStyle/>
                    <a:p>
                      <a:pPr algn="ctr" fontAlgn="ctr"/>
                      <a:r>
                        <a:rPr lang="en-US" sz="1400" u="none" strike="noStrike">
                          <a:solidFill>
                            <a:schemeClr val="tx2">
                              <a:lumMod val="50000"/>
                            </a:schemeClr>
                          </a:solidFill>
                          <a:effectLst/>
                        </a:rPr>
                        <a:t>12</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72000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112000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b"/>
                      <a:r>
                        <a:rPr lang="en-US" sz="1400" u="none" strike="noStrike">
                          <a:solidFill>
                            <a:schemeClr val="tx2">
                              <a:lumMod val="50000"/>
                            </a:schemeClr>
                          </a:solidFill>
                          <a:effectLst/>
                        </a:rPr>
                        <a:t>120000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b"/>
                </a:tc>
              </a:tr>
              <a:tr h="134909">
                <a:tc>
                  <a:txBody>
                    <a:bodyPr/>
                    <a:lstStyle/>
                    <a:p>
                      <a:pPr algn="ctr" fontAlgn="ctr"/>
                      <a:r>
                        <a:rPr lang="en-US" sz="1400" u="none" strike="noStrike">
                          <a:solidFill>
                            <a:schemeClr val="tx2">
                              <a:lumMod val="50000"/>
                            </a:schemeClr>
                          </a:solidFill>
                          <a:effectLst/>
                        </a:rPr>
                        <a:t>14</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dirty="0">
                          <a:solidFill>
                            <a:schemeClr val="tx2">
                              <a:lumMod val="50000"/>
                            </a:schemeClr>
                          </a:solidFill>
                          <a:effectLst/>
                        </a:rPr>
                        <a:t>84000</a:t>
                      </a:r>
                      <a:endParaRPr lang="en-US" sz="1400" b="0" i="0" u="none" strike="noStrike" dirty="0">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124000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b"/>
                      <a:r>
                        <a:rPr lang="en-US" sz="1400" u="none" strike="noStrike">
                          <a:solidFill>
                            <a:schemeClr val="tx2">
                              <a:lumMod val="50000"/>
                            </a:schemeClr>
                          </a:solidFill>
                          <a:effectLst/>
                        </a:rPr>
                        <a:t>140000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b"/>
                </a:tc>
              </a:tr>
              <a:tr h="134909">
                <a:tc>
                  <a:txBody>
                    <a:bodyPr/>
                    <a:lstStyle/>
                    <a:p>
                      <a:pPr algn="ctr" fontAlgn="ctr"/>
                      <a:r>
                        <a:rPr lang="en-US" sz="1400" u="none" strike="noStrike">
                          <a:solidFill>
                            <a:schemeClr val="tx2">
                              <a:lumMod val="50000"/>
                            </a:schemeClr>
                          </a:solidFill>
                          <a:effectLst/>
                        </a:rPr>
                        <a:t>16</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96000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136000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b"/>
                      <a:r>
                        <a:rPr lang="en-US" sz="1400" u="none" strike="noStrike">
                          <a:solidFill>
                            <a:schemeClr val="tx2">
                              <a:lumMod val="50000"/>
                            </a:schemeClr>
                          </a:solidFill>
                          <a:effectLst/>
                        </a:rPr>
                        <a:t>160000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b"/>
                </a:tc>
              </a:tr>
              <a:tr h="134909">
                <a:tc>
                  <a:txBody>
                    <a:bodyPr/>
                    <a:lstStyle/>
                    <a:p>
                      <a:pPr algn="ctr" fontAlgn="ctr"/>
                      <a:r>
                        <a:rPr lang="en-US" sz="1400" u="none" strike="noStrike">
                          <a:solidFill>
                            <a:schemeClr val="tx2">
                              <a:lumMod val="50000"/>
                            </a:schemeClr>
                          </a:solidFill>
                          <a:effectLst/>
                        </a:rPr>
                        <a:t>18</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108000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148000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b"/>
                      <a:r>
                        <a:rPr lang="en-US" sz="1400" u="none" strike="noStrike">
                          <a:solidFill>
                            <a:schemeClr val="tx2">
                              <a:lumMod val="50000"/>
                            </a:schemeClr>
                          </a:solidFill>
                          <a:effectLst/>
                        </a:rPr>
                        <a:t>180000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b"/>
                </a:tc>
              </a:tr>
              <a:tr h="134909">
                <a:tc>
                  <a:txBody>
                    <a:bodyPr/>
                    <a:lstStyle/>
                    <a:p>
                      <a:pPr algn="ctr" fontAlgn="ctr"/>
                      <a:r>
                        <a:rPr lang="en-US" sz="1400" u="none" strike="noStrike">
                          <a:solidFill>
                            <a:schemeClr val="tx2">
                              <a:lumMod val="50000"/>
                            </a:schemeClr>
                          </a:solidFill>
                          <a:effectLst/>
                        </a:rPr>
                        <a:t>20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120000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160000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b"/>
                      <a:r>
                        <a:rPr lang="en-US" sz="1400" u="none" strike="noStrike" dirty="0">
                          <a:solidFill>
                            <a:schemeClr val="tx2">
                              <a:lumMod val="50000"/>
                            </a:schemeClr>
                          </a:solidFill>
                          <a:effectLst/>
                        </a:rPr>
                        <a:t>200000</a:t>
                      </a:r>
                      <a:endParaRPr lang="en-US" sz="1400" b="0" i="0" u="none" strike="noStrike" dirty="0">
                        <a:solidFill>
                          <a:schemeClr val="tx2">
                            <a:lumMod val="50000"/>
                          </a:schemeClr>
                        </a:solidFill>
                        <a:effectLst/>
                        <a:latin typeface="Calibri" panose="020F0502020204030204" pitchFamily="34" charset="0"/>
                      </a:endParaRPr>
                    </a:p>
                  </a:txBody>
                  <a:tcPr marL="1893" marR="1893" marT="1893" marB="0" anchor="b"/>
                </a:tc>
              </a:tr>
            </a:tbl>
          </a:graphicData>
        </a:graphic>
      </p:graphicFrame>
      <p:sp>
        <p:nvSpPr>
          <p:cNvPr id="11" name="Rectangle 10"/>
          <p:cNvSpPr/>
          <p:nvPr/>
        </p:nvSpPr>
        <p:spPr>
          <a:xfrm>
            <a:off x="6418439" y="2669204"/>
            <a:ext cx="526747" cy="338554"/>
          </a:xfrm>
          <a:prstGeom prst="rect">
            <a:avLst/>
          </a:prstGeom>
        </p:spPr>
        <p:txBody>
          <a:bodyPr wrap="none">
            <a:spAutoFit/>
          </a:bodyPr>
          <a:lstStyle/>
          <a:p>
            <a:pPr marL="82550" marR="5080" indent="635" algn="just"/>
            <a:r>
              <a:rPr lang="el-GR" sz="1600" b="1" kern="0" spc="-5" dirty="0" smtClean="0">
                <a:solidFill>
                  <a:schemeClr val="bg1">
                    <a:lumMod val="50000"/>
                  </a:schemeClr>
                </a:solidFill>
              </a:rPr>
              <a:t>ΣΚ</a:t>
            </a:r>
            <a:r>
              <a:rPr lang="el-GR" sz="1600" b="1" kern="0" spc="-5" dirty="0" smtClean="0">
                <a:solidFill>
                  <a:schemeClr val="accent6"/>
                </a:solidFill>
              </a:rPr>
              <a:t> </a:t>
            </a:r>
            <a:endParaRPr lang="el-GR" sz="1600" b="1" kern="0" spc="-5" baseline="-25000" dirty="0">
              <a:solidFill>
                <a:schemeClr val="accent1">
                  <a:lumMod val="50000"/>
                </a:schemeClr>
              </a:solidFill>
            </a:endParaRPr>
          </a:p>
        </p:txBody>
      </p:sp>
      <p:sp>
        <p:nvSpPr>
          <p:cNvPr id="12" name="Rectangle 11"/>
          <p:cNvSpPr/>
          <p:nvPr/>
        </p:nvSpPr>
        <p:spPr>
          <a:xfrm>
            <a:off x="6328993" y="3298105"/>
            <a:ext cx="705642" cy="338554"/>
          </a:xfrm>
          <a:prstGeom prst="rect">
            <a:avLst/>
          </a:prstGeom>
        </p:spPr>
        <p:txBody>
          <a:bodyPr wrap="none">
            <a:spAutoFit/>
          </a:bodyPr>
          <a:lstStyle/>
          <a:p>
            <a:pPr marL="82550" marR="5080" indent="635" algn="just"/>
            <a:r>
              <a:rPr lang="el-GR" sz="1600" b="1" kern="0" spc="-5" dirty="0" smtClean="0">
                <a:solidFill>
                  <a:schemeClr val="accent6"/>
                </a:solidFill>
              </a:rPr>
              <a:t>ΣΜΚ </a:t>
            </a:r>
            <a:endParaRPr lang="el-GR" sz="1600" b="1" kern="0" spc="-5" baseline="-25000" dirty="0">
              <a:solidFill>
                <a:schemeClr val="accent1">
                  <a:lumMod val="50000"/>
                </a:schemeClr>
              </a:solidFill>
            </a:endParaRPr>
          </a:p>
        </p:txBody>
      </p:sp>
      <p:sp>
        <p:nvSpPr>
          <p:cNvPr id="13" name="Rectangle 12"/>
          <p:cNvSpPr/>
          <p:nvPr/>
        </p:nvSpPr>
        <p:spPr>
          <a:xfrm>
            <a:off x="6119800" y="2268865"/>
            <a:ext cx="513923" cy="338554"/>
          </a:xfrm>
          <a:prstGeom prst="rect">
            <a:avLst/>
          </a:prstGeom>
        </p:spPr>
        <p:txBody>
          <a:bodyPr wrap="none">
            <a:spAutoFit/>
          </a:bodyPr>
          <a:lstStyle/>
          <a:p>
            <a:pPr marL="82550" marR="5080" indent="635" algn="just"/>
            <a:r>
              <a:rPr lang="el-GR" sz="1600" b="1" kern="0" spc="-5" dirty="0" smtClean="0">
                <a:solidFill>
                  <a:schemeClr val="accent1"/>
                </a:solidFill>
              </a:rPr>
              <a:t>ΣΕ</a:t>
            </a:r>
            <a:r>
              <a:rPr lang="el-GR" sz="1600" b="1" kern="0" spc="-5" dirty="0" smtClean="0">
                <a:solidFill>
                  <a:schemeClr val="accent6"/>
                </a:solidFill>
              </a:rPr>
              <a:t> </a:t>
            </a:r>
            <a:endParaRPr lang="el-GR" sz="1600" b="1" kern="0" spc="-5" baseline="-25000" dirty="0">
              <a:solidFill>
                <a:schemeClr val="accent1">
                  <a:lumMod val="50000"/>
                </a:schemeClr>
              </a:solidFill>
            </a:endParaRPr>
          </a:p>
        </p:txBody>
      </p:sp>
    </p:spTree>
    <p:extLst>
      <p:ext uri="{BB962C8B-B14F-4D97-AF65-F5344CB8AC3E}">
        <p14:creationId xmlns:p14="http://schemas.microsoft.com/office/powerpoint/2010/main" xmlns="" val="47575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260" y="431820"/>
            <a:ext cx="11241740" cy="584775"/>
          </a:xfrm>
          <a:prstGeom prst="rect">
            <a:avLst/>
          </a:prstGeom>
          <a:noFill/>
        </p:spPr>
        <p:txBody>
          <a:bodyPr wrap="square" rtlCol="0">
            <a:spAutoFit/>
          </a:bodyPr>
          <a:lstStyle/>
          <a:p>
            <a:r>
              <a:rPr lang="el-GR" sz="3200" b="1" dirty="0" smtClean="0">
                <a:solidFill>
                  <a:schemeClr val="tx2">
                    <a:lumMod val="75000"/>
                  </a:schemeClr>
                </a:solidFill>
              </a:rPr>
              <a:t>Στοιχεία Αγροτικής Παραγωγής </a:t>
            </a:r>
            <a:r>
              <a:rPr lang="el-GR" sz="3200" b="1" dirty="0">
                <a:solidFill>
                  <a:schemeClr val="tx2">
                    <a:lumMod val="75000"/>
                  </a:schemeClr>
                </a:solidFill>
              </a:rPr>
              <a:t>– Στο δρόμο προς το κέρδος</a:t>
            </a:r>
          </a:p>
        </p:txBody>
      </p:sp>
      <p:sp>
        <p:nvSpPr>
          <p:cNvPr id="10" name="object 3"/>
          <p:cNvSpPr txBox="1">
            <a:spLocks/>
          </p:cNvSpPr>
          <p:nvPr/>
        </p:nvSpPr>
        <p:spPr>
          <a:xfrm>
            <a:off x="672163" y="872417"/>
            <a:ext cx="10273933" cy="650178"/>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marR="5080">
              <a:lnSpc>
                <a:spcPct val="150000"/>
              </a:lnSpc>
            </a:pPr>
            <a:r>
              <a:rPr lang="el-GR" kern="0" spc="-5" dirty="0" smtClean="0"/>
              <a:t>Παράδειγμα Προσδιορισμού Νεκρού Σημείου</a:t>
            </a:r>
            <a:endParaRPr lang="en-US" kern="0" spc="-5" dirty="0" smtClean="0"/>
          </a:p>
        </p:txBody>
      </p:sp>
      <p:sp>
        <p:nvSpPr>
          <p:cNvPr id="7" name="object 3"/>
          <p:cNvSpPr txBox="1">
            <a:spLocks/>
          </p:cNvSpPr>
          <p:nvPr/>
        </p:nvSpPr>
        <p:spPr>
          <a:xfrm>
            <a:off x="335986" y="1568190"/>
            <a:ext cx="10273933" cy="487634"/>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marR="5080">
              <a:lnSpc>
                <a:spcPct val="150000"/>
              </a:lnSpc>
            </a:pPr>
            <a:r>
              <a:rPr lang="el-GR" sz="2400" kern="0" spc="-5" dirty="0" smtClean="0"/>
              <a:t>Διαγραμματική Απεικόνιση Νεκρού Σημείου</a:t>
            </a:r>
            <a:endParaRPr lang="en-US" sz="2400" kern="0" spc="-5" dirty="0" smtClean="0"/>
          </a:p>
        </p:txBody>
      </p:sp>
      <p:graphicFrame>
        <p:nvGraphicFramePr>
          <p:cNvPr id="8" name="Chart 7"/>
          <p:cNvGraphicFramePr>
            <a:graphicFrameLocks/>
          </p:cNvGraphicFramePr>
          <p:nvPr/>
        </p:nvGraphicFramePr>
        <p:xfrm>
          <a:off x="0" y="2105097"/>
          <a:ext cx="7200130" cy="416333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Table 8"/>
          <p:cNvGraphicFramePr>
            <a:graphicFrameLocks noGrp="1"/>
          </p:cNvGraphicFramePr>
          <p:nvPr>
            <p:extLst>
              <p:ext uri="{D42A27DB-BD31-4B8C-83A1-F6EECF244321}">
                <p14:modId xmlns:p14="http://schemas.microsoft.com/office/powerpoint/2010/main" xmlns="" val="4080940163"/>
              </p:ext>
            </p:extLst>
          </p:nvPr>
        </p:nvGraphicFramePr>
        <p:xfrm>
          <a:off x="7053910" y="2293750"/>
          <a:ext cx="5043961" cy="3009756"/>
        </p:xfrm>
        <a:graphic>
          <a:graphicData uri="http://schemas.openxmlformats.org/drawingml/2006/table">
            <a:tbl>
              <a:tblPr>
                <a:tableStyleId>{5C22544A-7EE6-4342-B048-85BDC9FD1C3A}</a:tableStyleId>
              </a:tblPr>
              <a:tblGrid>
                <a:gridCol w="1123347"/>
                <a:gridCol w="1359835"/>
                <a:gridCol w="1141817"/>
                <a:gridCol w="709481"/>
                <a:gridCol w="709481"/>
              </a:tblGrid>
              <a:tr h="269818">
                <a:tc>
                  <a:txBody>
                    <a:bodyPr/>
                    <a:lstStyle/>
                    <a:p>
                      <a:pPr algn="ctr" fontAlgn="ctr"/>
                      <a:r>
                        <a:rPr lang="el-GR" sz="1400" u="none" strike="noStrike" dirty="0">
                          <a:solidFill>
                            <a:schemeClr val="tx2">
                              <a:lumMod val="50000"/>
                            </a:schemeClr>
                          </a:solidFill>
                          <a:effectLst/>
                        </a:rPr>
                        <a:t>Συνολικό </a:t>
                      </a:r>
                      <a:r>
                        <a:rPr lang="el-GR" sz="1400" u="none" strike="noStrike" dirty="0" smtClean="0">
                          <a:solidFill>
                            <a:schemeClr val="tx2">
                              <a:lumMod val="50000"/>
                            </a:schemeClr>
                          </a:solidFill>
                          <a:effectLst/>
                        </a:rPr>
                        <a:t>Προϊόν        (Τόνοι Καφέ)</a:t>
                      </a:r>
                      <a:endParaRPr lang="el-GR" sz="1400" b="0" i="0" u="none" strike="noStrike" dirty="0">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l-GR" sz="1400" u="none" strike="noStrike" dirty="0" smtClean="0">
                          <a:solidFill>
                            <a:schemeClr val="tx2">
                              <a:lumMod val="50000"/>
                            </a:schemeClr>
                          </a:solidFill>
                          <a:effectLst/>
                        </a:rPr>
                        <a:t>Συνολικό Μεταβλητό </a:t>
                      </a:r>
                      <a:r>
                        <a:rPr lang="el-GR" sz="1400" u="none" strike="noStrike" dirty="0">
                          <a:solidFill>
                            <a:schemeClr val="tx2">
                              <a:lumMod val="50000"/>
                            </a:schemeClr>
                          </a:solidFill>
                          <a:effectLst/>
                        </a:rPr>
                        <a:t>Κόστος</a:t>
                      </a:r>
                      <a:endParaRPr lang="el-GR" sz="1400" b="0" i="0" u="none" strike="noStrike" dirty="0">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l-GR" sz="1400" u="none" strike="noStrike">
                          <a:solidFill>
                            <a:schemeClr val="tx2">
                              <a:lumMod val="50000"/>
                            </a:schemeClr>
                          </a:solidFill>
                          <a:effectLst/>
                        </a:rPr>
                        <a:t>Σταθερό Κόστος</a:t>
                      </a:r>
                      <a:endParaRPr lang="el-GR"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l-GR" sz="1400" u="none" strike="noStrike">
                          <a:solidFill>
                            <a:schemeClr val="tx2">
                              <a:lumMod val="50000"/>
                            </a:schemeClr>
                          </a:solidFill>
                          <a:effectLst/>
                        </a:rPr>
                        <a:t>Συνολικό Κόστος</a:t>
                      </a:r>
                      <a:endParaRPr lang="el-GR"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b"/>
                      <a:r>
                        <a:rPr lang="el-GR" sz="1400" u="none" strike="noStrike" dirty="0">
                          <a:solidFill>
                            <a:schemeClr val="tx2">
                              <a:lumMod val="50000"/>
                            </a:schemeClr>
                          </a:solidFill>
                          <a:effectLst/>
                        </a:rPr>
                        <a:t>Συνολικό Έσοδο</a:t>
                      </a:r>
                      <a:endParaRPr lang="el-GR" sz="1400" b="0" i="0" u="none" strike="noStrike" dirty="0">
                        <a:solidFill>
                          <a:schemeClr val="tx2">
                            <a:lumMod val="50000"/>
                          </a:schemeClr>
                        </a:solidFill>
                        <a:effectLst/>
                        <a:latin typeface="Calibri" panose="020F0502020204030204" pitchFamily="34" charset="0"/>
                      </a:endParaRPr>
                    </a:p>
                  </a:txBody>
                  <a:tcPr marL="1893" marR="1893" marT="1893" marB="0" anchor="b"/>
                </a:tc>
              </a:tr>
              <a:tr h="134909">
                <a:tc>
                  <a:txBody>
                    <a:bodyPr/>
                    <a:lstStyle/>
                    <a:p>
                      <a:pPr algn="ctr" fontAlgn="ctr"/>
                      <a:r>
                        <a:rPr lang="en-US" sz="1400" u="none" strike="noStrike">
                          <a:solidFill>
                            <a:schemeClr val="tx2">
                              <a:lumMod val="50000"/>
                            </a:schemeClr>
                          </a:solidFill>
                          <a:effectLst/>
                        </a:rPr>
                        <a:t>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b"/>
                      <a:r>
                        <a:rPr lang="en-US" sz="1400" u="none" strike="noStrike">
                          <a:solidFill>
                            <a:schemeClr val="tx2">
                              <a:lumMod val="50000"/>
                            </a:schemeClr>
                          </a:solidFill>
                          <a:effectLst/>
                        </a:rPr>
                        <a:t>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b"/>
                </a:tc>
              </a:tr>
              <a:tr h="134909">
                <a:tc>
                  <a:txBody>
                    <a:bodyPr/>
                    <a:lstStyle/>
                    <a:p>
                      <a:pPr algn="ctr" fontAlgn="ctr"/>
                      <a:r>
                        <a:rPr lang="en-US" sz="1400" u="none" strike="noStrike">
                          <a:solidFill>
                            <a:schemeClr val="tx2">
                              <a:lumMod val="50000"/>
                            </a:schemeClr>
                          </a:solidFill>
                          <a:effectLst/>
                        </a:rPr>
                        <a:t>2</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12000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52000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b"/>
                      <a:r>
                        <a:rPr lang="en-US" sz="1400" u="none" strike="noStrike">
                          <a:solidFill>
                            <a:schemeClr val="tx2">
                              <a:lumMod val="50000"/>
                            </a:schemeClr>
                          </a:solidFill>
                          <a:effectLst/>
                        </a:rPr>
                        <a:t>20000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b"/>
                </a:tc>
              </a:tr>
              <a:tr h="134909">
                <a:tc>
                  <a:txBody>
                    <a:bodyPr/>
                    <a:lstStyle/>
                    <a:p>
                      <a:pPr algn="ctr" fontAlgn="ctr"/>
                      <a:r>
                        <a:rPr lang="en-US" sz="1400" u="none" strike="noStrike">
                          <a:solidFill>
                            <a:schemeClr val="tx2">
                              <a:lumMod val="50000"/>
                            </a:schemeClr>
                          </a:solidFill>
                          <a:effectLst/>
                        </a:rPr>
                        <a:t>4</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24000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64000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b"/>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b"/>
                </a:tc>
              </a:tr>
              <a:tr h="134909">
                <a:tc>
                  <a:txBody>
                    <a:bodyPr/>
                    <a:lstStyle/>
                    <a:p>
                      <a:pPr algn="ctr" fontAlgn="ctr"/>
                      <a:r>
                        <a:rPr lang="en-US" sz="1400" u="none" strike="noStrike">
                          <a:solidFill>
                            <a:schemeClr val="tx2">
                              <a:lumMod val="50000"/>
                            </a:schemeClr>
                          </a:solidFill>
                          <a:effectLst/>
                        </a:rPr>
                        <a:t>6</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36000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76000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b"/>
                      <a:r>
                        <a:rPr lang="en-US" sz="1400" u="none" strike="noStrike">
                          <a:solidFill>
                            <a:schemeClr val="tx2">
                              <a:lumMod val="50000"/>
                            </a:schemeClr>
                          </a:solidFill>
                          <a:effectLst/>
                        </a:rPr>
                        <a:t>60000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b"/>
                </a:tc>
              </a:tr>
              <a:tr h="134909">
                <a:tc>
                  <a:txBody>
                    <a:bodyPr/>
                    <a:lstStyle/>
                    <a:p>
                      <a:pPr algn="ctr" fontAlgn="ctr"/>
                      <a:r>
                        <a:rPr lang="en-US" sz="1400" u="none" strike="noStrike">
                          <a:solidFill>
                            <a:schemeClr val="tx2">
                              <a:lumMod val="50000"/>
                            </a:schemeClr>
                          </a:solidFill>
                          <a:effectLst/>
                        </a:rPr>
                        <a:t>8</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48000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88000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b"/>
                      <a:r>
                        <a:rPr lang="en-US" sz="1400" u="none" strike="noStrike">
                          <a:solidFill>
                            <a:schemeClr val="tx2">
                              <a:lumMod val="50000"/>
                            </a:schemeClr>
                          </a:solidFill>
                          <a:effectLst/>
                        </a:rPr>
                        <a:t>80000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b"/>
                </a:tc>
              </a:tr>
              <a:tr h="134909">
                <a:tc>
                  <a:txBody>
                    <a:bodyPr/>
                    <a:lstStyle/>
                    <a:p>
                      <a:pPr algn="ctr" fontAlgn="ctr"/>
                      <a:r>
                        <a:rPr lang="en-US" sz="1400" u="none" strike="noStrike">
                          <a:solidFill>
                            <a:schemeClr val="tx2">
                              <a:lumMod val="50000"/>
                            </a:schemeClr>
                          </a:solidFill>
                          <a:effectLst/>
                        </a:rPr>
                        <a:t>10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60000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100000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b"/>
                      <a:r>
                        <a:rPr lang="en-US" sz="1400" u="none" strike="noStrike">
                          <a:solidFill>
                            <a:schemeClr val="tx2">
                              <a:lumMod val="50000"/>
                            </a:schemeClr>
                          </a:solidFill>
                          <a:effectLst/>
                        </a:rPr>
                        <a:t>100000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b"/>
                </a:tc>
              </a:tr>
              <a:tr h="134909">
                <a:tc>
                  <a:txBody>
                    <a:bodyPr/>
                    <a:lstStyle/>
                    <a:p>
                      <a:pPr algn="ctr" fontAlgn="ctr"/>
                      <a:r>
                        <a:rPr lang="en-US" sz="1400" u="none" strike="noStrike">
                          <a:solidFill>
                            <a:schemeClr val="tx2">
                              <a:lumMod val="50000"/>
                            </a:schemeClr>
                          </a:solidFill>
                          <a:effectLst/>
                        </a:rPr>
                        <a:t>12</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72000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112000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b"/>
                      <a:r>
                        <a:rPr lang="en-US" sz="1400" u="none" strike="noStrike">
                          <a:solidFill>
                            <a:schemeClr val="tx2">
                              <a:lumMod val="50000"/>
                            </a:schemeClr>
                          </a:solidFill>
                          <a:effectLst/>
                        </a:rPr>
                        <a:t>120000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b"/>
                </a:tc>
              </a:tr>
              <a:tr h="134909">
                <a:tc>
                  <a:txBody>
                    <a:bodyPr/>
                    <a:lstStyle/>
                    <a:p>
                      <a:pPr algn="ctr" fontAlgn="ctr"/>
                      <a:r>
                        <a:rPr lang="en-US" sz="1400" u="none" strike="noStrike">
                          <a:solidFill>
                            <a:schemeClr val="tx2">
                              <a:lumMod val="50000"/>
                            </a:schemeClr>
                          </a:solidFill>
                          <a:effectLst/>
                        </a:rPr>
                        <a:t>14</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dirty="0">
                          <a:solidFill>
                            <a:schemeClr val="tx2">
                              <a:lumMod val="50000"/>
                            </a:schemeClr>
                          </a:solidFill>
                          <a:effectLst/>
                        </a:rPr>
                        <a:t>84000</a:t>
                      </a:r>
                      <a:endParaRPr lang="en-US" sz="1400" b="0" i="0" u="none" strike="noStrike" dirty="0">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124000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b"/>
                      <a:r>
                        <a:rPr lang="en-US" sz="1400" u="none" strike="noStrike">
                          <a:solidFill>
                            <a:schemeClr val="tx2">
                              <a:lumMod val="50000"/>
                            </a:schemeClr>
                          </a:solidFill>
                          <a:effectLst/>
                        </a:rPr>
                        <a:t>140000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b"/>
                </a:tc>
              </a:tr>
              <a:tr h="134909">
                <a:tc>
                  <a:txBody>
                    <a:bodyPr/>
                    <a:lstStyle/>
                    <a:p>
                      <a:pPr algn="ctr" fontAlgn="ctr"/>
                      <a:r>
                        <a:rPr lang="en-US" sz="1400" u="none" strike="noStrike">
                          <a:solidFill>
                            <a:schemeClr val="tx2">
                              <a:lumMod val="50000"/>
                            </a:schemeClr>
                          </a:solidFill>
                          <a:effectLst/>
                        </a:rPr>
                        <a:t>16</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96000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136000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b"/>
                      <a:r>
                        <a:rPr lang="en-US" sz="1400" u="none" strike="noStrike">
                          <a:solidFill>
                            <a:schemeClr val="tx2">
                              <a:lumMod val="50000"/>
                            </a:schemeClr>
                          </a:solidFill>
                          <a:effectLst/>
                        </a:rPr>
                        <a:t>160000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b"/>
                </a:tc>
              </a:tr>
              <a:tr h="134909">
                <a:tc>
                  <a:txBody>
                    <a:bodyPr/>
                    <a:lstStyle/>
                    <a:p>
                      <a:pPr algn="ctr" fontAlgn="ctr"/>
                      <a:r>
                        <a:rPr lang="en-US" sz="1400" u="none" strike="noStrike">
                          <a:solidFill>
                            <a:schemeClr val="tx2">
                              <a:lumMod val="50000"/>
                            </a:schemeClr>
                          </a:solidFill>
                          <a:effectLst/>
                        </a:rPr>
                        <a:t>18</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108000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148000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b"/>
                      <a:r>
                        <a:rPr lang="en-US" sz="1400" u="none" strike="noStrike">
                          <a:solidFill>
                            <a:schemeClr val="tx2">
                              <a:lumMod val="50000"/>
                            </a:schemeClr>
                          </a:solidFill>
                          <a:effectLst/>
                        </a:rPr>
                        <a:t>180000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b"/>
                </a:tc>
              </a:tr>
              <a:tr h="134909">
                <a:tc>
                  <a:txBody>
                    <a:bodyPr/>
                    <a:lstStyle/>
                    <a:p>
                      <a:pPr algn="ctr" fontAlgn="ctr"/>
                      <a:r>
                        <a:rPr lang="en-US" sz="1400" u="none" strike="noStrike">
                          <a:solidFill>
                            <a:schemeClr val="tx2">
                              <a:lumMod val="50000"/>
                            </a:schemeClr>
                          </a:solidFill>
                          <a:effectLst/>
                        </a:rPr>
                        <a:t>20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120000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40000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ctr"/>
                      <a:r>
                        <a:rPr lang="en-US" sz="1400" u="none" strike="noStrike">
                          <a:solidFill>
                            <a:schemeClr val="tx2">
                              <a:lumMod val="50000"/>
                            </a:schemeClr>
                          </a:solidFill>
                          <a:effectLst/>
                        </a:rPr>
                        <a:t>160000</a:t>
                      </a:r>
                      <a:endParaRPr lang="en-US" sz="1400" b="0" i="0" u="none" strike="noStrike">
                        <a:solidFill>
                          <a:schemeClr val="tx2">
                            <a:lumMod val="50000"/>
                          </a:schemeClr>
                        </a:solidFill>
                        <a:effectLst/>
                        <a:latin typeface="Calibri" panose="020F0502020204030204" pitchFamily="34" charset="0"/>
                      </a:endParaRPr>
                    </a:p>
                  </a:txBody>
                  <a:tcPr marL="1893" marR="1893" marT="1893" marB="0" anchor="ctr"/>
                </a:tc>
                <a:tc>
                  <a:txBody>
                    <a:bodyPr/>
                    <a:lstStyle/>
                    <a:p>
                      <a:pPr algn="ctr" fontAlgn="b"/>
                      <a:r>
                        <a:rPr lang="en-US" sz="1400" u="none" strike="noStrike" dirty="0">
                          <a:solidFill>
                            <a:schemeClr val="tx2">
                              <a:lumMod val="50000"/>
                            </a:schemeClr>
                          </a:solidFill>
                          <a:effectLst/>
                        </a:rPr>
                        <a:t>200000</a:t>
                      </a:r>
                      <a:endParaRPr lang="en-US" sz="1400" b="0" i="0" u="none" strike="noStrike" dirty="0">
                        <a:solidFill>
                          <a:schemeClr val="tx2">
                            <a:lumMod val="50000"/>
                          </a:schemeClr>
                        </a:solidFill>
                        <a:effectLst/>
                        <a:latin typeface="Calibri" panose="020F0502020204030204" pitchFamily="34" charset="0"/>
                      </a:endParaRPr>
                    </a:p>
                  </a:txBody>
                  <a:tcPr marL="1893" marR="1893" marT="1893" marB="0" anchor="b"/>
                </a:tc>
              </a:tr>
            </a:tbl>
          </a:graphicData>
        </a:graphic>
      </p:graphicFrame>
      <p:sp>
        <p:nvSpPr>
          <p:cNvPr id="11" name="Rectangle 10"/>
          <p:cNvSpPr/>
          <p:nvPr/>
        </p:nvSpPr>
        <p:spPr>
          <a:xfrm>
            <a:off x="6418439" y="2669204"/>
            <a:ext cx="526747" cy="338554"/>
          </a:xfrm>
          <a:prstGeom prst="rect">
            <a:avLst/>
          </a:prstGeom>
        </p:spPr>
        <p:txBody>
          <a:bodyPr wrap="none">
            <a:spAutoFit/>
          </a:bodyPr>
          <a:lstStyle/>
          <a:p>
            <a:pPr marL="82550" marR="5080" indent="635" algn="just"/>
            <a:r>
              <a:rPr lang="el-GR" sz="1600" b="1" kern="0" spc="-5" dirty="0" smtClean="0">
                <a:solidFill>
                  <a:schemeClr val="bg1">
                    <a:lumMod val="50000"/>
                  </a:schemeClr>
                </a:solidFill>
              </a:rPr>
              <a:t>ΣΚ</a:t>
            </a:r>
            <a:r>
              <a:rPr lang="el-GR" sz="1600" b="1" kern="0" spc="-5" dirty="0" smtClean="0">
                <a:solidFill>
                  <a:schemeClr val="accent6"/>
                </a:solidFill>
              </a:rPr>
              <a:t> </a:t>
            </a:r>
            <a:endParaRPr lang="el-GR" sz="1600" b="1" kern="0" spc="-5" baseline="-25000" dirty="0">
              <a:solidFill>
                <a:schemeClr val="accent1">
                  <a:lumMod val="50000"/>
                </a:schemeClr>
              </a:solidFill>
            </a:endParaRPr>
          </a:p>
        </p:txBody>
      </p:sp>
      <p:sp>
        <p:nvSpPr>
          <p:cNvPr id="12" name="Rectangle 11"/>
          <p:cNvSpPr/>
          <p:nvPr/>
        </p:nvSpPr>
        <p:spPr>
          <a:xfrm>
            <a:off x="6328993" y="3298105"/>
            <a:ext cx="705642" cy="338554"/>
          </a:xfrm>
          <a:prstGeom prst="rect">
            <a:avLst/>
          </a:prstGeom>
        </p:spPr>
        <p:txBody>
          <a:bodyPr wrap="none">
            <a:spAutoFit/>
          </a:bodyPr>
          <a:lstStyle/>
          <a:p>
            <a:pPr marL="82550" marR="5080" indent="635" algn="just"/>
            <a:r>
              <a:rPr lang="el-GR" sz="1600" b="1" kern="0" spc="-5" dirty="0" smtClean="0">
                <a:solidFill>
                  <a:schemeClr val="accent6"/>
                </a:solidFill>
              </a:rPr>
              <a:t>ΣΜΚ </a:t>
            </a:r>
            <a:endParaRPr lang="el-GR" sz="1600" b="1" kern="0" spc="-5" baseline="-25000" dirty="0">
              <a:solidFill>
                <a:schemeClr val="accent1">
                  <a:lumMod val="50000"/>
                </a:schemeClr>
              </a:solidFill>
            </a:endParaRPr>
          </a:p>
        </p:txBody>
      </p:sp>
      <p:sp>
        <p:nvSpPr>
          <p:cNvPr id="13" name="Rectangle 12"/>
          <p:cNvSpPr/>
          <p:nvPr/>
        </p:nvSpPr>
        <p:spPr>
          <a:xfrm>
            <a:off x="6119800" y="2268865"/>
            <a:ext cx="513923" cy="338554"/>
          </a:xfrm>
          <a:prstGeom prst="rect">
            <a:avLst/>
          </a:prstGeom>
        </p:spPr>
        <p:txBody>
          <a:bodyPr wrap="none">
            <a:spAutoFit/>
          </a:bodyPr>
          <a:lstStyle/>
          <a:p>
            <a:pPr marL="82550" marR="5080" indent="635" algn="just"/>
            <a:r>
              <a:rPr lang="el-GR" sz="1600" b="1" kern="0" spc="-5" dirty="0" smtClean="0">
                <a:solidFill>
                  <a:schemeClr val="accent1"/>
                </a:solidFill>
              </a:rPr>
              <a:t>ΣΕ</a:t>
            </a:r>
            <a:r>
              <a:rPr lang="el-GR" sz="1600" b="1" kern="0" spc="-5" dirty="0" smtClean="0">
                <a:solidFill>
                  <a:schemeClr val="accent6"/>
                </a:solidFill>
              </a:rPr>
              <a:t> </a:t>
            </a:r>
            <a:endParaRPr lang="el-GR" sz="1600" b="1" kern="0" spc="-5" baseline="-25000" dirty="0">
              <a:solidFill>
                <a:schemeClr val="accent1">
                  <a:lumMod val="50000"/>
                </a:schemeClr>
              </a:solidFill>
            </a:endParaRPr>
          </a:p>
        </p:txBody>
      </p:sp>
      <p:sp>
        <p:nvSpPr>
          <p:cNvPr id="14" name="object 3"/>
          <p:cNvSpPr txBox="1">
            <a:spLocks/>
          </p:cNvSpPr>
          <p:nvPr/>
        </p:nvSpPr>
        <p:spPr>
          <a:xfrm>
            <a:off x="7503459" y="5593853"/>
            <a:ext cx="4654843" cy="615553"/>
          </a:xfrm>
          <a:prstGeom prst="rect">
            <a:avLst/>
          </a:prstGeom>
        </p:spPr>
        <p:txBody>
          <a:bodyPr vert="horz" wrap="square" lIns="0" tIns="0" rIns="0" bIns="0" rtlCol="0">
            <a:spAutoFit/>
          </a:bodyPr>
          <a:lstStyle>
            <a:lvl1pPr marL="0">
              <a:defRPr sz="3200" b="0" i="0">
                <a:solidFill>
                  <a:srgbClr val="424262"/>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82550" marR="5080" indent="635" algn="just"/>
            <a:r>
              <a:rPr lang="el-GR" sz="2000" kern="0" spc="-5" dirty="0" smtClean="0"/>
              <a:t>Νεκρό Σημείο ΑΕ Καφέ: 10 Τόνοι Προϊόντος</a:t>
            </a:r>
            <a:endParaRPr lang="en-US" sz="2000" kern="0" spc="-5" dirty="0" smtClean="0"/>
          </a:p>
        </p:txBody>
      </p:sp>
      <p:sp>
        <p:nvSpPr>
          <p:cNvPr id="15" name="Oval 14"/>
          <p:cNvSpPr/>
          <p:nvPr/>
        </p:nvSpPr>
        <p:spPr>
          <a:xfrm>
            <a:off x="3668165" y="3852417"/>
            <a:ext cx="616857" cy="25932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834741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animBg="1"/>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2243</TotalTime>
  <Words>2037</Words>
  <Application>Microsoft Office PowerPoint</Application>
  <PresentationFormat>Προσαρμογή</PresentationFormat>
  <Paragraphs>532</Paragraphs>
  <Slides>30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30</vt:i4>
      </vt:variant>
    </vt:vector>
  </HeadingPairs>
  <TitlesOfParts>
    <vt:vector size="31" baseType="lpstr">
      <vt:lpstr>1_Office Theme</vt:lpstr>
      <vt:lpstr>Αρχές Γεωργικής  Οικονομίας και    Οργάνωση Γεωργικών  Επιχειρήσεων</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spyros</dc:creator>
  <cp:lastModifiedBy>George</cp:lastModifiedBy>
  <cp:revision>191</cp:revision>
  <dcterms:created xsi:type="dcterms:W3CDTF">2016-02-17T10:16:47Z</dcterms:created>
  <dcterms:modified xsi:type="dcterms:W3CDTF">2017-03-20T11:40:31Z</dcterms:modified>
</cp:coreProperties>
</file>