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27"/>
  </p:notesMasterIdLst>
  <p:sldIdLst>
    <p:sldId id="256" r:id="rId2"/>
    <p:sldId id="284" r:id="rId3"/>
    <p:sldId id="274" r:id="rId4"/>
    <p:sldId id="257" r:id="rId5"/>
    <p:sldId id="275" r:id="rId6"/>
    <p:sldId id="277" r:id="rId7"/>
    <p:sldId id="278" r:id="rId8"/>
    <p:sldId id="289" r:id="rId9"/>
    <p:sldId id="281" r:id="rId10"/>
    <p:sldId id="286" r:id="rId11"/>
    <p:sldId id="287" r:id="rId12"/>
    <p:sldId id="258" r:id="rId13"/>
    <p:sldId id="280" r:id="rId14"/>
    <p:sldId id="261" r:id="rId15"/>
    <p:sldId id="265" r:id="rId16"/>
    <p:sldId id="266" r:id="rId17"/>
    <p:sldId id="269" r:id="rId18"/>
    <p:sldId id="271" r:id="rId19"/>
    <p:sldId id="272" r:id="rId20"/>
    <p:sldId id="273" r:id="rId21"/>
    <p:sldId id="285" r:id="rId22"/>
    <p:sldId id="270" r:id="rId23"/>
    <p:sldId id="267" r:id="rId24"/>
    <p:sldId id="283" r:id="rId25"/>
    <p:sldId id="288"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8" d="100"/>
          <a:sy n="88" d="100"/>
        </p:scale>
        <p:origin x="-168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085CDD-9BF5-8542-8B1F-F0C7354145EF}" type="datetimeFigureOut">
              <a:rPr lang="en-US" smtClean="0"/>
              <a:t>11/3/16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9F4C97-29B1-5D40-8CB8-202A3E321965}" type="slidenum">
              <a:rPr lang="en-US" smtClean="0"/>
              <a:t>‹#›</a:t>
            </a:fld>
            <a:endParaRPr lang="en-US"/>
          </a:p>
        </p:txBody>
      </p:sp>
    </p:spTree>
    <p:extLst>
      <p:ext uri="{BB962C8B-B14F-4D97-AF65-F5344CB8AC3E}">
        <p14:creationId xmlns:p14="http://schemas.microsoft.com/office/powerpoint/2010/main" val="3024034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F99937-1D89-E342-A0EF-8A37288017B2}" type="slidenum">
              <a:rPr lang="el-GR"/>
              <a:pPr/>
              <a:t>9</a:t>
            </a:fld>
            <a:endParaRPr lang="el-GR"/>
          </a:p>
        </p:txBody>
      </p:sp>
      <p:sp>
        <p:nvSpPr>
          <p:cNvPr id="2662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662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3BA7F5-F449-8441-A5BC-98DC86707A2A}" type="slidenum">
              <a:rPr lang="el-GR"/>
              <a:pPr/>
              <a:t>14</a:t>
            </a:fld>
            <a:endParaRPr lang="el-GR"/>
          </a:p>
        </p:txBody>
      </p:sp>
      <p:sp>
        <p:nvSpPr>
          <p:cNvPr id="2560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603" name="Rectangle 3"/>
          <p:cNvSpPr>
            <a:spLocks noGrp="1" noChangeArrowheads="1"/>
          </p:cNvSpPr>
          <p:nvPr>
            <p:ph type="body" idx="1"/>
          </p:nvPr>
        </p:nvSpPr>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81F8B181-FA45-6040-AFE5-53D17BBA0CDB}" type="datetimeFigureOut">
              <a:rPr lang="en-US" smtClean="0"/>
              <a:t>11/3/16</a:t>
            </a:fld>
            <a:endParaRPr lang="en-US"/>
          </a:p>
        </p:txBody>
      </p:sp>
      <p:sp>
        <p:nvSpPr>
          <p:cNvPr id="8" name="Slide Number Placeholder 7"/>
          <p:cNvSpPr>
            <a:spLocks noGrp="1"/>
          </p:cNvSpPr>
          <p:nvPr>
            <p:ph type="sldNum" sz="quarter" idx="11"/>
          </p:nvPr>
        </p:nvSpPr>
        <p:spPr/>
        <p:txBody>
          <a:bodyPr/>
          <a:lstStyle/>
          <a:p>
            <a:fld id="{C826F3F8-BFC3-CC43-B405-D31E73B0AA25}"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F8B181-FA45-6040-AFE5-53D17BBA0CDB}"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26F3F8-BFC3-CC43-B405-D31E73B0AA2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F8B181-FA45-6040-AFE5-53D17BBA0CDB}"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26F3F8-BFC3-CC43-B405-D31E73B0AA2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F8B181-FA45-6040-AFE5-53D17BBA0CDB}"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26F3F8-BFC3-CC43-B405-D31E73B0AA2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F8B181-FA45-6040-AFE5-53D17BBA0CDB}" type="datetimeFigureOut">
              <a:rPr lang="en-US" smtClean="0"/>
              <a:t>11/3/16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26F3F8-BFC3-CC43-B405-D31E73B0AA2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1F8B181-FA45-6040-AFE5-53D17BBA0CDB}" type="datetimeFigureOut">
              <a:rPr lang="en-US" smtClean="0"/>
              <a:t>11/3/16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26F3F8-BFC3-CC43-B405-D31E73B0AA25}" type="slidenum">
              <a:rPr lang="en-US" smtClean="0"/>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81F8B181-FA45-6040-AFE5-53D17BBA0CDB}" type="datetimeFigureOut">
              <a:rPr lang="en-US" smtClean="0"/>
              <a:t>11/3/16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26F3F8-BFC3-CC43-B405-D31E73B0AA25}" type="slidenum">
              <a:rPr lang="en-US" smtClean="0"/>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F8B181-FA45-6040-AFE5-53D17BBA0CDB}" type="datetimeFigureOut">
              <a:rPr lang="en-US" smtClean="0"/>
              <a:t>11/3/16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26F3F8-BFC3-CC43-B405-D31E73B0AA2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F8B181-FA45-6040-AFE5-53D17BBA0CDB}" type="datetimeFigureOut">
              <a:rPr lang="en-US" smtClean="0"/>
              <a:t>11/3/16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26F3F8-BFC3-CC43-B405-D31E73B0AA2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F8B181-FA45-6040-AFE5-53D17BBA0CDB}" type="datetimeFigureOut">
              <a:rPr lang="en-US" smtClean="0"/>
              <a:t>11/3/16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26F3F8-BFC3-CC43-B405-D31E73B0AA2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F8B181-FA45-6040-AFE5-53D17BBA0CDB}" type="datetimeFigureOut">
              <a:rPr lang="en-US" smtClean="0"/>
              <a:t>11/3/16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26F3F8-BFC3-CC43-B405-D31E73B0AA2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81F8B181-FA45-6040-AFE5-53D17BBA0CDB}" type="datetimeFigureOut">
              <a:rPr lang="en-US" smtClean="0"/>
              <a:t>11/3/16</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C826F3F8-BFC3-CC43-B405-D31E73B0AA25}" type="slidenum">
              <a:rPr lang="en-US" smtClean="0"/>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5"/>
            <a:ext cx="7315200" cy="1864876"/>
          </a:xfrm>
        </p:spPr>
        <p:txBody>
          <a:bodyPr/>
          <a:lstStyle/>
          <a:p>
            <a:r>
              <a:rPr lang="el-GR" sz="5400" dirty="0" smtClean="0"/>
              <a:t>Κοινωνικοποίηση κ Παιδική Ηλικία</a:t>
            </a:r>
            <a:endParaRPr lang="en-US" sz="5400" dirty="0"/>
          </a:p>
        </p:txBody>
      </p:sp>
      <p:sp>
        <p:nvSpPr>
          <p:cNvPr id="3" name="Subtitle 2"/>
          <p:cNvSpPr>
            <a:spLocks noGrp="1"/>
          </p:cNvSpPr>
          <p:nvPr>
            <p:ph type="subTitle" idx="1"/>
          </p:nvPr>
        </p:nvSpPr>
        <p:spPr/>
        <p:txBody>
          <a:bodyPr/>
          <a:lstStyle/>
          <a:p>
            <a:r>
              <a:rPr lang="el-GR" dirty="0" smtClean="0">
                <a:solidFill>
                  <a:schemeClr val="tx2"/>
                </a:solidFill>
              </a:rPr>
              <a:t>	</a:t>
            </a:r>
            <a:r>
              <a:rPr lang="el-GR" sz="2400" dirty="0" smtClean="0">
                <a:solidFill>
                  <a:schemeClr val="tx2"/>
                </a:solidFill>
              </a:rPr>
              <a:t>Κοινωνιολογία της Παιδικής Ηλικίας</a:t>
            </a:r>
            <a:endParaRPr lang="en-US" sz="2400" dirty="0">
              <a:solidFill>
                <a:schemeClr val="tx2"/>
              </a:solidFill>
            </a:endParaRPr>
          </a:p>
        </p:txBody>
      </p:sp>
    </p:spTree>
    <p:extLst>
      <p:ext uri="{BB962C8B-B14F-4D97-AF65-F5344CB8AC3E}">
        <p14:creationId xmlns:p14="http://schemas.microsoft.com/office/powerpoint/2010/main" val="121746841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παιδοκεντρική προσέγγιση</a:t>
            </a:r>
            <a:endParaRPr lang="en-US" dirty="0"/>
          </a:p>
        </p:txBody>
      </p:sp>
      <p:sp>
        <p:nvSpPr>
          <p:cNvPr id="3" name="Content Placeholder 2"/>
          <p:cNvSpPr>
            <a:spLocks noGrp="1"/>
          </p:cNvSpPr>
          <p:nvPr>
            <p:ph idx="1"/>
          </p:nvPr>
        </p:nvSpPr>
        <p:spPr>
          <a:xfrm>
            <a:off x="914400" y="3088943"/>
            <a:ext cx="7315200" cy="3512298"/>
          </a:xfrm>
        </p:spPr>
        <p:txBody>
          <a:bodyPr>
            <a:noAutofit/>
          </a:bodyPr>
          <a:lstStyle/>
          <a:p>
            <a:pPr algn="just"/>
            <a:r>
              <a:rPr lang="el-GR" sz="2400" dirty="0"/>
              <a:t>Τ</a:t>
            </a:r>
            <a:r>
              <a:rPr lang="el-GR" sz="2400" dirty="0" smtClean="0"/>
              <a:t>α </a:t>
            </a:r>
            <a:r>
              <a:rPr lang="el-GR" sz="2400" dirty="0"/>
              <a:t>παιδιά είναι παραμελημένα, καθώς δεν απολαμβάνουν την απαιτούμενη προσοχή και φροντίδα. </a:t>
            </a:r>
            <a:endParaRPr lang="el-GR" sz="2400" dirty="0" smtClean="0"/>
          </a:p>
          <a:p>
            <a:pPr marL="45720" indent="0" algn="just">
              <a:buNone/>
            </a:pPr>
            <a:endParaRPr lang="el-GR" sz="2400" dirty="0" smtClean="0"/>
          </a:p>
          <a:p>
            <a:pPr algn="just"/>
            <a:r>
              <a:rPr lang="el-GR" sz="2400" dirty="0" smtClean="0"/>
              <a:t>Ρομαντική προσέγγιση </a:t>
            </a:r>
            <a:r>
              <a:rPr lang="el-GR" sz="2400" dirty="0"/>
              <a:t>της παιδικής </a:t>
            </a:r>
            <a:r>
              <a:rPr lang="el-GR" sz="2400" dirty="0" smtClean="0"/>
              <a:t>ηλικίας: πρέπει </a:t>
            </a:r>
            <a:r>
              <a:rPr lang="el-GR" sz="2400" dirty="0"/>
              <a:t>να αφουγκραστούμε τα παιδιά, να ακούσουμε την αλήθεια τους </a:t>
            </a:r>
            <a:r>
              <a:rPr lang="el-GR" sz="2400" dirty="0" smtClean="0"/>
              <a:t>τα </a:t>
            </a:r>
            <a:r>
              <a:rPr lang="el-GR" sz="2400" dirty="0"/>
              <a:t>παιδιά φέρουν την </a:t>
            </a:r>
            <a:r>
              <a:rPr lang="el-GR" sz="2400" dirty="0" smtClean="0"/>
              <a:t>αλήθεια</a:t>
            </a:r>
            <a:r>
              <a:rPr lang="en-US" sz="2400" dirty="0" smtClean="0"/>
              <a:t>,</a:t>
            </a:r>
            <a:r>
              <a:rPr lang="el-GR" sz="2400" dirty="0" smtClean="0"/>
              <a:t> </a:t>
            </a:r>
            <a:r>
              <a:rPr lang="el-GR" sz="2400" dirty="0"/>
              <a:t>την πραγματική σοφία αυτού του κόσμου κλπ. </a:t>
            </a:r>
            <a:endParaRPr lang="en-US" sz="2400" dirty="0"/>
          </a:p>
        </p:txBody>
      </p:sp>
    </p:spTree>
    <p:extLst>
      <p:ext uri="{BB962C8B-B14F-4D97-AF65-F5344CB8AC3E}">
        <p14:creationId xmlns:p14="http://schemas.microsoft.com/office/powerpoint/2010/main" val="323677682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Ρομαντικός λόγος</a:t>
            </a:r>
            <a:endParaRPr lang="en-US" dirty="0"/>
          </a:p>
        </p:txBody>
      </p:sp>
      <p:sp>
        <p:nvSpPr>
          <p:cNvPr id="3" name="Content Placeholder 2"/>
          <p:cNvSpPr>
            <a:spLocks noGrp="1"/>
          </p:cNvSpPr>
          <p:nvPr>
            <p:ph idx="1"/>
          </p:nvPr>
        </p:nvSpPr>
        <p:spPr>
          <a:xfrm>
            <a:off x="914400" y="2932143"/>
            <a:ext cx="7315200" cy="3377217"/>
          </a:xfrm>
        </p:spPr>
        <p:txBody>
          <a:bodyPr>
            <a:normAutofit fontScale="92500" lnSpcReduction="20000"/>
          </a:bodyPr>
          <a:lstStyle/>
          <a:p>
            <a:pPr marL="45720" indent="0">
              <a:buNone/>
            </a:pPr>
            <a:endParaRPr lang="el-GR" dirty="0" smtClean="0"/>
          </a:p>
          <a:p>
            <a:pPr algn="just"/>
            <a:r>
              <a:rPr lang="en-US" sz="2400" dirty="0"/>
              <a:t>A</a:t>
            </a:r>
            <a:r>
              <a:rPr lang="el-GR" sz="2400" dirty="0" smtClean="0"/>
              <a:t>ναπαριστά </a:t>
            </a:r>
            <a:r>
              <a:rPr lang="el-GR" sz="2400" dirty="0"/>
              <a:t>με ειδυλλιακό τρόπο το παιδί, καθώς εμφανίζεται καλό και αγαθό από τη φύση του. Το παιδί αυτό υποτίθεται ότι προσεγγίζει τον κόσμο με ένα καθαρό και αγνό βλέμμα και ότι εκφράζει ό,τι καλύτερο έχει να επιδείξει η ανθρωπότητα. Τα παιδιά θεωρείται ότι εκπροσωπούν τον «χαμένο ανθρωπισμό». </a:t>
            </a:r>
            <a:endParaRPr lang="en-US" sz="2400" dirty="0" smtClean="0"/>
          </a:p>
          <a:p>
            <a:pPr marL="45720" indent="0" algn="just">
              <a:buNone/>
            </a:pPr>
            <a:endParaRPr lang="el-GR" sz="2400" dirty="0" smtClean="0"/>
          </a:p>
          <a:p>
            <a:pPr algn="just"/>
            <a:r>
              <a:rPr lang="el-GR" sz="2400" dirty="0" smtClean="0"/>
              <a:t>Μια </a:t>
            </a:r>
            <a:r>
              <a:rPr lang="el-GR" sz="2400" dirty="0"/>
              <a:t>ιδεολογία που δημιουργεί την πλάνη της δυνατότητας επιστροφής σε μια πραγματικότητα ή κατάσταση, η οποία δεν υπήρξε ποτέ. </a:t>
            </a:r>
          </a:p>
          <a:p>
            <a:endParaRPr lang="el-GR" dirty="0"/>
          </a:p>
          <a:p>
            <a:endParaRPr lang="en-US" dirty="0"/>
          </a:p>
        </p:txBody>
      </p:sp>
    </p:spTree>
    <p:extLst>
      <p:ext uri="{BB962C8B-B14F-4D97-AF65-F5344CB8AC3E}">
        <p14:creationId xmlns:p14="http://schemas.microsoft.com/office/powerpoint/2010/main" val="283267334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cs typeface="Times New Roman" charset="0"/>
              </a:rPr>
              <a:t>Κριτική στις κλασικές θεωρίες</a:t>
            </a:r>
            <a:endParaRPr lang="en-US" dirty="0"/>
          </a:p>
        </p:txBody>
      </p:sp>
      <p:sp>
        <p:nvSpPr>
          <p:cNvPr id="3" name="Content Placeholder 2"/>
          <p:cNvSpPr>
            <a:spLocks noGrp="1"/>
          </p:cNvSpPr>
          <p:nvPr>
            <p:ph idx="1"/>
          </p:nvPr>
        </p:nvSpPr>
        <p:spPr/>
        <p:txBody>
          <a:bodyPr>
            <a:normAutofit lnSpcReduction="10000"/>
          </a:bodyPr>
          <a:lstStyle/>
          <a:p>
            <a:pPr algn="just">
              <a:lnSpc>
                <a:spcPct val="90000"/>
              </a:lnSpc>
            </a:pPr>
            <a:r>
              <a:rPr lang="el-GR" sz="2800" dirty="0"/>
              <a:t>Π</a:t>
            </a:r>
            <a:r>
              <a:rPr lang="el-GR" sz="2800" dirty="0">
                <a:cs typeface="Times New Roman" charset="0"/>
              </a:rPr>
              <a:t>αράγεται </a:t>
            </a:r>
            <a:r>
              <a:rPr lang="el-GR" sz="2800" dirty="0" smtClean="0">
                <a:cs typeface="Times New Roman" charset="0"/>
              </a:rPr>
              <a:t>ένα </a:t>
            </a:r>
            <a:r>
              <a:rPr lang="el-GR" sz="2800" dirty="0">
                <a:cs typeface="Times New Roman" charset="0"/>
              </a:rPr>
              <a:t>πρότυπο της παιδικής ηλικίας ως καθολικό, αμετάβλητο και άρα δεδομένο. </a:t>
            </a:r>
            <a:endParaRPr lang="el-GR" sz="2800" dirty="0" smtClean="0">
              <a:cs typeface="Times New Roman" charset="0"/>
            </a:endParaRPr>
          </a:p>
          <a:p>
            <a:pPr marL="45720" indent="0" algn="just">
              <a:lnSpc>
                <a:spcPct val="90000"/>
              </a:lnSpc>
              <a:buNone/>
            </a:pPr>
            <a:endParaRPr lang="el-GR" sz="2800" dirty="0" smtClean="0"/>
          </a:p>
          <a:p>
            <a:pPr marL="45720" indent="0" algn="just">
              <a:lnSpc>
                <a:spcPct val="90000"/>
              </a:lnSpc>
              <a:buNone/>
            </a:pPr>
            <a:endParaRPr lang="el-GR" sz="2800" dirty="0"/>
          </a:p>
          <a:p>
            <a:r>
              <a:rPr lang="el-GR" sz="2800" b="1" dirty="0">
                <a:ln w="1905"/>
                <a:effectLst>
                  <a:innerShdw blurRad="69850" dist="43180" dir="5400000">
                    <a:srgbClr val="000000">
                      <a:alpha val="65000"/>
                    </a:srgbClr>
                  </a:innerShdw>
                </a:effectLst>
                <a:cs typeface="Times New Roman" charset="0"/>
              </a:rPr>
              <a:t>Το άτομο ένα παθητικό υποκείμενο, αναμένεται να συμμορφωθεί στα κοινωνικά δεδομένα. </a:t>
            </a:r>
            <a:endParaRPr lang="el-GR" sz="2800" b="1" dirty="0">
              <a:ln w="1905"/>
              <a:effectLst>
                <a:innerShdw blurRad="69850" dist="43180" dir="5400000">
                  <a:srgbClr val="000000">
                    <a:alpha val="65000"/>
                  </a:srgbClr>
                </a:innerShdw>
              </a:effectLst>
            </a:endParaRPr>
          </a:p>
          <a:p>
            <a:pPr marL="45720" indent="0">
              <a:buNone/>
            </a:pPr>
            <a:endParaRPr lang="en-US" sz="2800" dirty="0"/>
          </a:p>
        </p:txBody>
      </p:sp>
    </p:spTree>
    <p:extLst>
      <p:ext uri="{BB962C8B-B14F-4D97-AF65-F5344CB8AC3E}">
        <p14:creationId xmlns:p14="http://schemas.microsoft.com/office/powerpoint/2010/main" val="105247029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extLst/>
        </p:spPr>
        <p:txBody>
          <a:bodyPr rtlCol="0">
            <a:normAutofit/>
          </a:bodyPr>
          <a:lstStyle/>
          <a:p>
            <a:pPr eaLnBrk="1" fontAlgn="auto" hangingPunct="1">
              <a:spcAft>
                <a:spcPts val="0"/>
              </a:spcAft>
              <a:defRPr/>
            </a:pPr>
            <a:r>
              <a:rPr lang="el-GR" b="1" dirty="0">
                <a:ln w="1905"/>
                <a:effectLst>
                  <a:innerShdw blurRad="69850" dist="43180" dir="5400000">
                    <a:srgbClr val="000000">
                      <a:alpha val="65000"/>
                    </a:srgbClr>
                  </a:innerShdw>
                </a:effectLst>
                <a:ea typeface="+mj-ea"/>
                <a:cs typeface="+mj-cs"/>
              </a:rPr>
              <a:t>Κριτική </a:t>
            </a:r>
            <a:r>
              <a:rPr lang="el-GR" b="1" dirty="0">
                <a:ln w="1905"/>
                <a:effectLst>
                  <a:innerShdw blurRad="69850" dist="43180" dir="5400000">
                    <a:srgbClr val="000000">
                      <a:alpha val="65000"/>
                    </a:srgbClr>
                  </a:innerShdw>
                </a:effectLst>
                <a:ea typeface="+mj-ea"/>
                <a:cs typeface="Times New Roman" charset="0"/>
              </a:rPr>
              <a:t>τ</a:t>
            </a:r>
            <a:r>
              <a:rPr lang="el-GR" b="1" dirty="0">
                <a:ln w="1905"/>
                <a:effectLst>
                  <a:innerShdw blurRad="69850" dist="43180" dir="5400000">
                    <a:srgbClr val="000000">
                      <a:alpha val="65000"/>
                    </a:srgbClr>
                  </a:innerShdw>
                </a:effectLst>
                <a:latin typeface="Times New Roman" charset="0"/>
                <a:ea typeface="+mj-ea"/>
                <a:cs typeface="+mj-cs"/>
              </a:rPr>
              <a:t>ου</a:t>
            </a:r>
            <a:r>
              <a:rPr lang="el-GR" b="1" dirty="0">
                <a:ln w="1905"/>
                <a:effectLst>
                  <a:innerShdw blurRad="69850" dist="43180" dir="5400000">
                    <a:srgbClr val="000000">
                      <a:alpha val="65000"/>
                    </a:srgbClr>
                  </a:innerShdw>
                </a:effectLst>
                <a:ea typeface="+mj-ea"/>
                <a:cs typeface="Times New Roman" charset="0"/>
              </a:rPr>
              <a:t> λειτουργι</a:t>
            </a:r>
            <a:r>
              <a:rPr lang="el-GR" b="1" dirty="0">
                <a:ln w="1905"/>
                <a:effectLst>
                  <a:innerShdw blurRad="69850" dist="43180" dir="5400000">
                    <a:srgbClr val="000000">
                      <a:alpha val="65000"/>
                    </a:srgbClr>
                  </a:innerShdw>
                </a:effectLst>
                <a:latin typeface="Times New Roman" charset="0"/>
                <a:ea typeface="+mj-ea"/>
                <a:cs typeface="+mj-cs"/>
              </a:rPr>
              <a:t>σμού</a:t>
            </a:r>
          </a:p>
        </p:txBody>
      </p:sp>
      <p:sp>
        <p:nvSpPr>
          <p:cNvPr id="34819" name="Rectangle 3"/>
          <p:cNvSpPr>
            <a:spLocks noGrp="1" noChangeArrowheads="1"/>
          </p:cNvSpPr>
          <p:nvPr>
            <p:ph idx="1"/>
          </p:nvPr>
        </p:nvSpPr>
        <p:spPr>
          <a:extLst/>
        </p:spPr>
        <p:txBody>
          <a:bodyPr rtlCol="0">
            <a:noAutofit/>
          </a:bodyPr>
          <a:lstStyle/>
          <a:p>
            <a:pPr algn="just" eaLnBrk="1" fontAlgn="auto" hangingPunct="1">
              <a:spcAft>
                <a:spcPts val="0"/>
              </a:spcAft>
              <a:buFont typeface="Arial" pitchFamily="34" charset="0"/>
              <a:buChar char="•"/>
              <a:defRPr/>
            </a:pPr>
            <a:r>
              <a:rPr lang="el-GR" sz="2400" b="1" dirty="0" smtClean="0">
                <a:ln w="1905"/>
                <a:effectLst>
                  <a:innerShdw blurRad="69850" dist="43180" dir="5400000">
                    <a:srgbClr val="000000">
                      <a:alpha val="65000"/>
                    </a:srgbClr>
                  </a:innerShdw>
                </a:effectLst>
                <a:ea typeface="+mn-ea"/>
                <a:cs typeface="Times New Roman" charset="0"/>
              </a:rPr>
              <a:t>«Η </a:t>
            </a:r>
            <a:r>
              <a:rPr lang="el-GR" sz="2400" b="1" dirty="0">
                <a:ln w="1905"/>
                <a:effectLst>
                  <a:innerShdw blurRad="69850" dist="43180" dir="5400000">
                    <a:srgbClr val="000000">
                      <a:alpha val="65000"/>
                    </a:srgbClr>
                  </a:innerShdw>
                </a:effectLst>
                <a:ea typeface="+mn-ea"/>
                <a:cs typeface="Times New Roman" charset="0"/>
              </a:rPr>
              <a:t>κοινωνική πραγματικότητα </a:t>
            </a:r>
            <a:r>
              <a:rPr lang="el-GR" sz="2400" b="1" dirty="0" smtClean="0">
                <a:ln w="1905"/>
                <a:effectLst>
                  <a:innerShdw blurRad="69850" dist="43180" dir="5400000">
                    <a:srgbClr val="000000">
                      <a:alpha val="65000"/>
                    </a:srgbClr>
                  </a:innerShdw>
                </a:effectLst>
                <a:cs typeface="Times New Roman" charset="0"/>
              </a:rPr>
              <a:t>ως </a:t>
            </a:r>
            <a:r>
              <a:rPr lang="el-GR" sz="2400" b="1" dirty="0" smtClean="0">
                <a:ln w="1905"/>
                <a:effectLst>
                  <a:innerShdw blurRad="69850" dist="43180" dir="5400000">
                    <a:srgbClr val="000000">
                      <a:alpha val="65000"/>
                    </a:srgbClr>
                  </a:innerShdw>
                </a:effectLst>
                <a:ea typeface="+mn-ea"/>
                <a:cs typeface="Times New Roman" charset="0"/>
              </a:rPr>
              <a:t>αντικειμενική»: άρα δεν </a:t>
            </a:r>
            <a:r>
              <a:rPr lang="el-GR" sz="2400" b="1" dirty="0">
                <a:ln w="1905"/>
                <a:effectLst>
                  <a:innerShdw blurRad="69850" dist="43180" dir="5400000">
                    <a:srgbClr val="000000">
                      <a:alpha val="65000"/>
                    </a:srgbClr>
                  </a:innerShdw>
                </a:effectLst>
                <a:ea typeface="+mn-ea"/>
                <a:cs typeface="Times New Roman" charset="0"/>
              </a:rPr>
              <a:t>επιδέχεται μεταβολές, τροποποιήσεις ή αναθεωρήσεις</a:t>
            </a:r>
            <a:r>
              <a:rPr lang="el-GR" sz="2400" b="1" dirty="0" smtClean="0">
                <a:ln w="1905"/>
                <a:effectLst>
                  <a:innerShdw blurRad="69850" dist="43180" dir="5400000">
                    <a:srgbClr val="000000">
                      <a:alpha val="65000"/>
                    </a:srgbClr>
                  </a:innerShdw>
                </a:effectLst>
                <a:ea typeface="+mn-ea"/>
                <a:cs typeface="Times New Roman" charset="0"/>
              </a:rPr>
              <a:t>.</a:t>
            </a:r>
          </a:p>
          <a:p>
            <a:pPr marL="45720" indent="0" algn="just" eaLnBrk="1" fontAlgn="auto" hangingPunct="1">
              <a:spcAft>
                <a:spcPts val="0"/>
              </a:spcAft>
              <a:buNone/>
              <a:defRPr/>
            </a:pPr>
            <a:endParaRPr lang="en-US" sz="2400" b="1" dirty="0">
              <a:ln w="1905"/>
              <a:effectLst>
                <a:innerShdw blurRad="69850" dist="43180" dir="5400000">
                  <a:srgbClr val="000000">
                    <a:alpha val="65000"/>
                  </a:srgbClr>
                </a:innerShdw>
              </a:effectLst>
              <a:ea typeface="+mn-ea"/>
              <a:cs typeface="Times New Roman" charset="0"/>
            </a:endParaRPr>
          </a:p>
          <a:p>
            <a:pPr algn="just" eaLnBrk="1" fontAlgn="auto" hangingPunct="1">
              <a:spcAft>
                <a:spcPts val="0"/>
              </a:spcAft>
              <a:buFont typeface="Arial" pitchFamily="34" charset="0"/>
              <a:buChar char="•"/>
              <a:defRPr/>
            </a:pPr>
            <a:r>
              <a:rPr lang="el-GR" sz="2400" b="1" dirty="0">
                <a:ln w="1905"/>
                <a:effectLst>
                  <a:innerShdw blurRad="69850" dist="43180" dir="5400000">
                    <a:srgbClr val="000000">
                      <a:alpha val="65000"/>
                    </a:srgbClr>
                  </a:innerShdw>
                </a:effectLst>
                <a:ea typeface="+mn-ea"/>
                <a:cs typeface="Times New Roman" charset="0"/>
              </a:rPr>
              <a:t>Η θεώρηση του παιδιού ως ατελώς κοινωνικοποιημένου όντος το τοποθετεί στο κοινωνικό περιθώριο. Το παρόν του παιδιού διαγράφεται</a:t>
            </a:r>
            <a:endParaRPr lang="el-GR" sz="2400" b="1" dirty="0">
              <a:ln w="1905"/>
              <a:effectLst>
                <a:innerShdw blurRad="69850" dist="43180" dir="5400000">
                  <a:srgbClr val="000000">
                    <a:alpha val="65000"/>
                  </a:srgbClr>
                </a:innerShdw>
              </a:effectLst>
              <a:ea typeface="+mn-ea"/>
            </a:endParaRPr>
          </a:p>
        </p:txBody>
      </p:sp>
      <p:sp>
        <p:nvSpPr>
          <p:cNvPr id="4" name="Date Placeholder 3"/>
          <p:cNvSpPr>
            <a:spLocks noGrp="1"/>
          </p:cNvSpPr>
          <p:nvPr>
            <p:ph type="dt" sz="quarter" idx="10"/>
          </p:nvPr>
        </p:nvSpPr>
        <p:spPr/>
        <p:txBody>
          <a:bodyPr/>
          <a:lstStyle/>
          <a:p>
            <a:pPr>
              <a:defRPr/>
            </a:pPr>
            <a:fld id="{21473E3B-54FA-7049-A121-6E88048732DF}" type="datetime1">
              <a:rPr lang="el-GR"/>
              <a:pPr>
                <a:defRPr/>
              </a:pPr>
              <a:t>11/3/16</a:t>
            </a:fld>
            <a:endParaRPr lang="el-GR"/>
          </a:p>
        </p:txBody>
      </p:sp>
      <p:sp>
        <p:nvSpPr>
          <p:cNvPr id="5" name="Slide Number Placeholder 5"/>
          <p:cNvSpPr>
            <a:spLocks noGrp="1"/>
          </p:cNvSpPr>
          <p:nvPr>
            <p:ph type="sldNum" sz="quarter" idx="12"/>
          </p:nvPr>
        </p:nvSpPr>
        <p:spPr/>
        <p:txBody>
          <a:bodyPr/>
          <a:lstStyle/>
          <a:p>
            <a:pPr>
              <a:defRPr/>
            </a:pPr>
            <a:fld id="{7B78D640-7701-A547-84ED-BD15F7113E13}" type="slidenum">
              <a:rPr lang="el-GR"/>
              <a:pPr>
                <a:defRPr/>
              </a:pPr>
              <a:t>13</a:t>
            </a:fld>
            <a:endParaRPr lang="el-GR"/>
          </a:p>
        </p:txBody>
      </p:sp>
    </p:spTree>
    <p:extLst>
      <p:ext uri="{BB962C8B-B14F-4D97-AF65-F5344CB8AC3E}">
        <p14:creationId xmlns:p14="http://schemas.microsoft.com/office/powerpoint/2010/main" val="381453677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CADF5B-CCA8-8442-93DE-C606C39DD86D}" type="datetime1">
              <a:rPr lang="el-GR"/>
              <a:pPr/>
              <a:t>11/3/16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CE1BF832-0300-0A48-B52B-0192AB84D24B}" type="slidenum">
              <a:rPr lang="el-GR"/>
              <a:pPr/>
              <a:t>14</a:t>
            </a:fld>
            <a:endParaRPr lang="el-GR"/>
          </a:p>
        </p:txBody>
      </p:sp>
      <p:sp>
        <p:nvSpPr>
          <p:cNvPr id="10246" name="Rectangle 6"/>
          <p:cNvSpPr>
            <a:spLocks noGrp="1" noChangeArrowheads="1"/>
          </p:cNvSpPr>
          <p:nvPr>
            <p:ph type="title"/>
          </p:nvPr>
        </p:nvSpPr>
        <p:spPr/>
        <p:txBody>
          <a:bodyPr>
            <a:normAutofit/>
          </a:bodyPr>
          <a:lstStyle/>
          <a:p>
            <a:r>
              <a:rPr lang="el-GR" dirty="0"/>
              <a:t>Τ</a:t>
            </a:r>
            <a:r>
              <a:rPr lang="el-GR" dirty="0">
                <a:cs typeface="Times New Roman" charset="0"/>
              </a:rPr>
              <a:t>ο παιδί </a:t>
            </a:r>
            <a:r>
              <a:rPr lang="el-GR" dirty="0" smtClean="0">
                <a:cs typeface="Times New Roman" charset="0"/>
              </a:rPr>
              <a:t>δεν έχει παρόν</a:t>
            </a:r>
            <a:endParaRPr lang="el-GR" dirty="0"/>
          </a:p>
        </p:txBody>
      </p:sp>
      <p:sp>
        <p:nvSpPr>
          <p:cNvPr id="10247" name="Rectangle 7"/>
          <p:cNvSpPr>
            <a:spLocks noGrp="1" noChangeArrowheads="1"/>
          </p:cNvSpPr>
          <p:nvPr>
            <p:ph type="body" idx="1"/>
          </p:nvPr>
        </p:nvSpPr>
        <p:spPr>
          <a:xfrm>
            <a:off x="914400" y="2841624"/>
            <a:ext cx="7315200" cy="3467735"/>
          </a:xfrm>
        </p:spPr>
        <p:txBody>
          <a:bodyPr>
            <a:noAutofit/>
          </a:bodyPr>
          <a:lstStyle/>
          <a:p>
            <a:pPr algn="just"/>
            <a:r>
              <a:rPr lang="el-GR" sz="2800" dirty="0">
                <a:cs typeface="Times New Roman" charset="0"/>
              </a:rPr>
              <a:t>Το παιδί αποκτά αξία </a:t>
            </a:r>
            <a:r>
              <a:rPr lang="el-GR" sz="2800" dirty="0" smtClean="0">
                <a:cs typeface="Times New Roman" charset="0"/>
              </a:rPr>
              <a:t>ως </a:t>
            </a:r>
            <a:r>
              <a:rPr lang="el-GR" sz="2800" dirty="0">
                <a:cs typeface="Times New Roman" charset="0"/>
              </a:rPr>
              <a:t>μελλοντικός ενήλικος και </a:t>
            </a:r>
            <a:r>
              <a:rPr lang="el-GR" sz="2800" dirty="0" smtClean="0">
                <a:cs typeface="Times New Roman" charset="0"/>
              </a:rPr>
              <a:t>η </a:t>
            </a:r>
            <a:r>
              <a:rPr lang="el-GR" sz="2800" dirty="0">
                <a:cs typeface="Times New Roman" charset="0"/>
              </a:rPr>
              <a:t>παιδική ηλικία καθορίζεται και </a:t>
            </a:r>
            <a:r>
              <a:rPr lang="el-GR" sz="2800" dirty="0" smtClean="0">
                <a:cs typeface="Times New Roman" charset="0"/>
              </a:rPr>
              <a:t>ως </a:t>
            </a:r>
            <a:r>
              <a:rPr lang="el-GR" sz="2800" dirty="0">
                <a:cs typeface="Times New Roman" charset="0"/>
              </a:rPr>
              <a:t>περίοδος εκγύμνασης και εκμάθησης. </a:t>
            </a:r>
            <a:endParaRPr lang="el-GR" sz="2800" dirty="0" smtClean="0">
              <a:cs typeface="Times New Roman" charset="0"/>
            </a:endParaRPr>
          </a:p>
          <a:p>
            <a:pPr marL="45720" indent="0" algn="just">
              <a:buNone/>
            </a:pPr>
            <a:endParaRPr lang="el-GR" sz="2800" dirty="0"/>
          </a:p>
          <a:p>
            <a:pPr algn="just"/>
            <a:r>
              <a:rPr lang="el-GR" sz="2800" dirty="0"/>
              <a:t>Τ</a:t>
            </a:r>
            <a:r>
              <a:rPr lang="el-GR" sz="2800" dirty="0">
                <a:cs typeface="Times New Roman" charset="0"/>
              </a:rPr>
              <a:t>ο παιδί έχει </a:t>
            </a:r>
            <a:r>
              <a:rPr lang="el-GR" sz="2800" dirty="0" smtClean="0">
                <a:cs typeface="Times New Roman" charset="0"/>
              </a:rPr>
              <a:t>χάσει οριστικά </a:t>
            </a:r>
            <a:r>
              <a:rPr lang="el-GR" sz="2800" dirty="0">
                <a:cs typeface="Times New Roman" charset="0"/>
              </a:rPr>
              <a:t>το παρόν του και υπάρχει μέσα από την προβολή του </a:t>
            </a:r>
            <a:r>
              <a:rPr lang="el-GR" sz="2800" dirty="0" smtClean="0">
                <a:cs typeface="Times New Roman" charset="0"/>
              </a:rPr>
              <a:t>στο μέλλον</a:t>
            </a:r>
            <a:endParaRPr lang="el-GR" sz="2800" dirty="0">
              <a:cs typeface="Times New Roman" charset="0"/>
            </a:endParaRPr>
          </a:p>
        </p:txBody>
      </p:sp>
    </p:spTree>
    <p:extLst>
      <p:ext uri="{BB962C8B-B14F-4D97-AF65-F5344CB8AC3E}">
        <p14:creationId xmlns:p14="http://schemas.microsoft.com/office/powerpoint/2010/main" val="2420228965"/>
      </p:ext>
    </p:extLst>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4F611D5-1024-7246-8189-D009D82C289E}" type="datetime1">
              <a:rPr lang="el-GR"/>
              <a:pPr/>
              <a:t>11/3/16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B4B0AFB6-323E-0847-ADC9-E7E1E707931C}" type="slidenum">
              <a:rPr lang="el-GR"/>
              <a:pPr/>
              <a:t>15</a:t>
            </a:fld>
            <a:endParaRPr lang="el-GR"/>
          </a:p>
        </p:txBody>
      </p:sp>
      <p:sp>
        <p:nvSpPr>
          <p:cNvPr id="31746" name="Rectangle 2"/>
          <p:cNvSpPr>
            <a:spLocks noGrp="1" noChangeArrowheads="1"/>
          </p:cNvSpPr>
          <p:nvPr>
            <p:ph type="title"/>
          </p:nvPr>
        </p:nvSpPr>
        <p:spPr/>
        <p:txBody>
          <a:bodyPr>
            <a:normAutofit fontScale="90000"/>
          </a:bodyPr>
          <a:lstStyle/>
          <a:p>
            <a:r>
              <a:rPr lang="el-GR">
                <a:cs typeface="Times New Roman" charset="0"/>
              </a:rPr>
              <a:t>Η σχέση της κοινωνίας με τα παιδιά</a:t>
            </a:r>
            <a:r>
              <a:rPr lang="el-GR"/>
              <a:t> </a:t>
            </a:r>
            <a:r>
              <a:rPr lang="el-GR">
                <a:cs typeface="Times New Roman" charset="0"/>
              </a:rPr>
              <a:t>δεν είναι μονοσήμαντη</a:t>
            </a:r>
            <a:endParaRPr lang="el-GR"/>
          </a:p>
        </p:txBody>
      </p:sp>
      <p:sp>
        <p:nvSpPr>
          <p:cNvPr id="31747" name="Rectangle 3"/>
          <p:cNvSpPr>
            <a:spLocks noGrp="1" noChangeArrowheads="1"/>
          </p:cNvSpPr>
          <p:nvPr>
            <p:ph type="body" idx="1"/>
          </p:nvPr>
        </p:nvSpPr>
        <p:spPr>
          <a:xfrm>
            <a:off x="914400" y="3111500"/>
            <a:ext cx="7315200" cy="3197860"/>
          </a:xfrm>
        </p:spPr>
        <p:txBody>
          <a:bodyPr>
            <a:noAutofit/>
          </a:bodyPr>
          <a:lstStyle/>
          <a:p>
            <a:pPr algn="just">
              <a:lnSpc>
                <a:spcPct val="90000"/>
              </a:lnSpc>
            </a:pPr>
            <a:r>
              <a:rPr lang="el-GR" sz="2400" dirty="0">
                <a:cs typeface="Times New Roman" charset="0"/>
              </a:rPr>
              <a:t>Τα παιδιά δεν είναι παθητικά προϊόντα της κοινωνικής </a:t>
            </a:r>
            <a:r>
              <a:rPr lang="el-GR" sz="2400" dirty="0" smtClean="0">
                <a:cs typeface="Times New Roman" charset="0"/>
              </a:rPr>
              <a:t>διαδικασίας </a:t>
            </a:r>
            <a:r>
              <a:rPr lang="el-GR" sz="2400" dirty="0">
                <a:cs typeface="Times New Roman" charset="0"/>
              </a:rPr>
              <a:t>αλλά δρώντα υποκείμενα που συμμετέχουν ενεργά σ’ αυτήν. </a:t>
            </a:r>
            <a:endParaRPr lang="en-US" sz="2400" dirty="0" smtClean="0">
              <a:cs typeface="Times New Roman" charset="0"/>
            </a:endParaRPr>
          </a:p>
          <a:p>
            <a:pPr marL="45720" indent="0" algn="just">
              <a:lnSpc>
                <a:spcPct val="90000"/>
              </a:lnSpc>
              <a:buNone/>
            </a:pPr>
            <a:endParaRPr lang="en-US" sz="2400" dirty="0">
              <a:cs typeface="Times New Roman" charset="0"/>
            </a:endParaRPr>
          </a:p>
          <a:p>
            <a:pPr marL="45720" indent="0" algn="just">
              <a:lnSpc>
                <a:spcPct val="90000"/>
              </a:lnSpc>
              <a:buNone/>
            </a:pPr>
            <a:endParaRPr lang="el-GR" sz="2400" dirty="0"/>
          </a:p>
          <a:p>
            <a:pPr algn="just">
              <a:lnSpc>
                <a:spcPct val="90000"/>
              </a:lnSpc>
            </a:pPr>
            <a:r>
              <a:rPr lang="el-GR" sz="2400" dirty="0">
                <a:cs typeface="Times New Roman" charset="0"/>
              </a:rPr>
              <a:t>Συγκεκριμένα, τα παιδιά </a:t>
            </a:r>
            <a:r>
              <a:rPr lang="el-GR" sz="2400" dirty="0" smtClean="0">
                <a:cs typeface="Times New Roman" charset="0"/>
              </a:rPr>
              <a:t>αντιστέκονται</a:t>
            </a:r>
            <a:r>
              <a:rPr lang="en-US" sz="2400" dirty="0" smtClean="0">
                <a:cs typeface="Times New Roman" charset="0"/>
              </a:rPr>
              <a:t> </a:t>
            </a:r>
            <a:r>
              <a:rPr lang="el-GR" sz="2400" dirty="0" smtClean="0">
                <a:cs typeface="Times New Roman" charset="0"/>
              </a:rPr>
              <a:t>και </a:t>
            </a:r>
            <a:r>
              <a:rPr lang="el-GR" sz="2400" dirty="0">
                <a:cs typeface="Times New Roman" charset="0"/>
              </a:rPr>
              <a:t>διαπραγματεύονται συνεχώς νέα νοήματα για τους εαυτούς τους και την πραγματικότητα που τα περιβάλλει. </a:t>
            </a:r>
            <a:endParaRPr lang="el-GR" sz="2400" dirty="0"/>
          </a:p>
        </p:txBody>
      </p:sp>
    </p:spTree>
    <p:extLst>
      <p:ext uri="{BB962C8B-B14F-4D97-AF65-F5344CB8AC3E}">
        <p14:creationId xmlns:p14="http://schemas.microsoft.com/office/powerpoint/2010/main" val="78032805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68037FE-8CBB-2D41-B937-DCFE9B8F7CD9}" type="datetime1">
              <a:rPr lang="el-GR"/>
              <a:pPr/>
              <a:t>11/3/16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FFA98979-49FA-CF40-B0D9-0DB6DB649B0A}" type="slidenum">
              <a:rPr lang="el-GR"/>
              <a:pPr/>
              <a:t>16</a:t>
            </a:fld>
            <a:endParaRPr lang="el-GR"/>
          </a:p>
        </p:txBody>
      </p:sp>
      <p:sp>
        <p:nvSpPr>
          <p:cNvPr id="32770" name="Rectangle 2"/>
          <p:cNvSpPr>
            <a:spLocks noGrp="1" noChangeArrowheads="1"/>
          </p:cNvSpPr>
          <p:nvPr>
            <p:ph type="title"/>
          </p:nvPr>
        </p:nvSpPr>
        <p:spPr/>
        <p:txBody>
          <a:bodyPr/>
          <a:lstStyle/>
          <a:p>
            <a:r>
              <a:rPr lang="el-GR"/>
              <a:t>Το παιδί ως δρων υποκείμενο</a:t>
            </a:r>
          </a:p>
        </p:txBody>
      </p:sp>
      <p:sp>
        <p:nvSpPr>
          <p:cNvPr id="32771" name="Rectangle 3"/>
          <p:cNvSpPr>
            <a:spLocks noGrp="1" noChangeArrowheads="1"/>
          </p:cNvSpPr>
          <p:nvPr>
            <p:ph type="body" idx="1"/>
          </p:nvPr>
        </p:nvSpPr>
        <p:spPr>
          <a:xfrm>
            <a:off x="914400" y="3048000"/>
            <a:ext cx="7315200" cy="3261360"/>
          </a:xfrm>
        </p:spPr>
        <p:txBody>
          <a:bodyPr>
            <a:normAutofit/>
          </a:bodyPr>
          <a:lstStyle/>
          <a:p>
            <a:pPr algn="just"/>
            <a:r>
              <a:rPr lang="el-GR" sz="2800" dirty="0" smtClean="0">
                <a:cs typeface="Times New Roman" charset="0"/>
              </a:rPr>
              <a:t>Η </a:t>
            </a:r>
            <a:r>
              <a:rPr lang="el-GR" sz="2800" dirty="0">
                <a:cs typeface="Times New Roman" charset="0"/>
              </a:rPr>
              <a:t>θεώρηση του παιδιού ως δρώντος υποκειμένου-φορέα ενσυνείδητης δράσης θέτει σε αμφισβήτηση το κυρίαρχο </a:t>
            </a:r>
            <a:r>
              <a:rPr lang="el-GR" sz="2800" dirty="0" smtClean="0">
                <a:cs typeface="Times New Roman" charset="0"/>
              </a:rPr>
              <a:t>παθητικό παιδικό </a:t>
            </a:r>
            <a:r>
              <a:rPr lang="el-GR" sz="2800" dirty="0">
                <a:cs typeface="Times New Roman" charset="0"/>
              </a:rPr>
              <a:t>πρότυπο που παράγουν οι κλασικές </a:t>
            </a:r>
            <a:r>
              <a:rPr lang="el-GR" sz="2800" i="1" dirty="0">
                <a:cs typeface="Times New Roman" charset="0"/>
              </a:rPr>
              <a:t>θεωρίες κοινωνικοποίησης</a:t>
            </a:r>
            <a:r>
              <a:rPr lang="el-GR" sz="2800" dirty="0">
                <a:cs typeface="Times New Roman" charset="0"/>
              </a:rPr>
              <a:t> και άρα και την ίδια τη διαδικασία της κοινωνικοποίησης.</a:t>
            </a:r>
            <a:endParaRPr lang="el-GR" sz="2800" dirty="0"/>
          </a:p>
        </p:txBody>
      </p:sp>
    </p:spTree>
    <p:extLst>
      <p:ext uri="{BB962C8B-B14F-4D97-AF65-F5344CB8AC3E}">
        <p14:creationId xmlns:p14="http://schemas.microsoft.com/office/powerpoint/2010/main" val="59828137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515CBF-67A2-5E4E-9892-5463C3051BBE}" type="datetime1">
              <a:rPr lang="el-GR"/>
              <a:pPr/>
              <a:t>11/3/16</a:t>
            </a:fld>
            <a:endParaRPr lang="el-GR"/>
          </a:p>
        </p:txBody>
      </p:sp>
      <p:sp>
        <p:nvSpPr>
          <p:cNvPr id="5" name="Footer Placeholder 4"/>
          <p:cNvSpPr>
            <a:spLocks noGrp="1"/>
          </p:cNvSpPr>
          <p:nvPr>
            <p:ph type="ftr" sz="quarter" idx="11"/>
          </p:nvPr>
        </p:nvSpPr>
        <p:spPr/>
        <p:txBody>
          <a:bodyPr/>
          <a:lstStyle/>
          <a:p>
            <a:r>
              <a:rPr lang="el-GR"/>
              <a:t>Παιδική ιδιαιτερότητα</a:t>
            </a:r>
          </a:p>
        </p:txBody>
      </p:sp>
      <p:sp>
        <p:nvSpPr>
          <p:cNvPr id="6" name="Slide Number Placeholder 5"/>
          <p:cNvSpPr>
            <a:spLocks noGrp="1"/>
          </p:cNvSpPr>
          <p:nvPr>
            <p:ph type="sldNum" sz="quarter" idx="12"/>
          </p:nvPr>
        </p:nvSpPr>
        <p:spPr/>
        <p:txBody>
          <a:bodyPr/>
          <a:lstStyle/>
          <a:p>
            <a:fld id="{31392A0D-F6F2-7E47-B062-EF2A1763433E}" type="slidenum">
              <a:rPr lang="el-GR"/>
              <a:pPr/>
              <a:t>17</a:t>
            </a:fld>
            <a:endParaRPr lang="el-GR"/>
          </a:p>
        </p:txBody>
      </p:sp>
      <p:sp>
        <p:nvSpPr>
          <p:cNvPr id="47106" name="Rectangle 2"/>
          <p:cNvSpPr>
            <a:spLocks noGrp="1" noChangeArrowheads="1"/>
          </p:cNvSpPr>
          <p:nvPr>
            <p:ph type="title"/>
          </p:nvPr>
        </p:nvSpPr>
        <p:spPr/>
        <p:txBody>
          <a:bodyPr/>
          <a:lstStyle/>
          <a:p>
            <a:r>
              <a:rPr lang="el-GR" dirty="0" smtClean="0"/>
              <a:t>Κοινωνικός κόσμος παιδιών</a:t>
            </a:r>
            <a:endParaRPr lang="el-GR" dirty="0"/>
          </a:p>
        </p:txBody>
      </p:sp>
      <p:sp>
        <p:nvSpPr>
          <p:cNvPr id="47107" name="Rectangle 3"/>
          <p:cNvSpPr>
            <a:spLocks noGrp="1" noChangeArrowheads="1"/>
          </p:cNvSpPr>
          <p:nvPr>
            <p:ph type="body" idx="1"/>
          </p:nvPr>
        </p:nvSpPr>
        <p:spPr/>
        <p:txBody>
          <a:bodyPr/>
          <a:lstStyle/>
          <a:p>
            <a:pPr>
              <a:lnSpc>
                <a:spcPct val="90000"/>
              </a:lnSpc>
            </a:pPr>
            <a:r>
              <a:rPr lang="el-GR" sz="2400" dirty="0" smtClean="0">
                <a:cs typeface="Times New Roman" charset="0"/>
              </a:rPr>
              <a:t>Η κοινωνική </a:t>
            </a:r>
            <a:r>
              <a:rPr lang="el-GR" sz="2400" dirty="0">
                <a:cs typeface="Times New Roman" charset="0"/>
              </a:rPr>
              <a:t>εμπειρία του </a:t>
            </a:r>
            <a:r>
              <a:rPr lang="el-GR" sz="2400" dirty="0" smtClean="0">
                <a:cs typeface="Times New Roman" charset="0"/>
              </a:rPr>
              <a:t>να είναι </a:t>
            </a:r>
            <a:r>
              <a:rPr lang="el-GR" sz="2400" dirty="0">
                <a:cs typeface="Times New Roman" charset="0"/>
              </a:rPr>
              <a:t>κανείς παιδί διατρέχεται και επηρεάζεται  από </a:t>
            </a:r>
            <a:r>
              <a:rPr lang="el-GR" sz="2400" dirty="0"/>
              <a:t>κοινωνικές </a:t>
            </a:r>
            <a:r>
              <a:rPr lang="el-GR" sz="2400" dirty="0" smtClean="0">
                <a:cs typeface="Times New Roman" charset="0"/>
              </a:rPr>
              <a:t>μεταβλητές (τάξη, φύλο, εθνότητα)</a:t>
            </a:r>
          </a:p>
          <a:p>
            <a:pPr marL="45720" indent="0">
              <a:lnSpc>
                <a:spcPct val="90000"/>
              </a:lnSpc>
              <a:buNone/>
            </a:pPr>
            <a:endParaRPr lang="el-GR" sz="2400" dirty="0"/>
          </a:p>
          <a:p>
            <a:pPr algn="just">
              <a:lnSpc>
                <a:spcPct val="90000"/>
              </a:lnSpc>
            </a:pPr>
            <a:endParaRPr lang="el-GR" sz="2400" dirty="0" smtClean="0">
              <a:latin typeface="GrTimes" charset="0"/>
              <a:cs typeface="Μοντέρνα" charset="0"/>
            </a:endParaRPr>
          </a:p>
          <a:p>
            <a:pPr algn="just">
              <a:lnSpc>
                <a:spcPct val="90000"/>
              </a:lnSpc>
            </a:pPr>
            <a:r>
              <a:rPr lang="el-GR" sz="2400" dirty="0" smtClean="0">
                <a:latin typeface="GrTimes" charset="0"/>
                <a:cs typeface="Μοντέρνα" charset="0"/>
              </a:rPr>
              <a:t>Σε </a:t>
            </a:r>
            <a:r>
              <a:rPr lang="el-GR" sz="2400" dirty="0">
                <a:latin typeface="GrTimes" charset="0"/>
                <a:cs typeface="Μοντέρνα" charset="0"/>
              </a:rPr>
              <a:t>αλληλεπίδραση με ομηλίκους και ενηλίκους οικειοπούνται πληροφορίες και γνώσεις για τον κόσμο</a:t>
            </a:r>
            <a:r>
              <a:rPr lang="el-GR" sz="2400" dirty="0" smtClean="0">
                <a:latin typeface="GrTimes" charset="0"/>
                <a:cs typeface="Μοντέρνα" charset="0"/>
              </a:rPr>
              <a:t>, </a:t>
            </a:r>
            <a:r>
              <a:rPr lang="el-GR" sz="2400" dirty="0">
                <a:latin typeface="GrTimes" charset="0"/>
                <a:cs typeface="Μοντέρνα" charset="0"/>
              </a:rPr>
              <a:t>τις αναπαράγουν, τις διευρύνουν και σταδιακά παράγουν τη δική τους κουλτούρα. </a:t>
            </a:r>
            <a:endParaRPr lang="el-GR" sz="2400" dirty="0"/>
          </a:p>
        </p:txBody>
      </p:sp>
    </p:spTree>
    <p:extLst>
      <p:ext uri="{BB962C8B-B14F-4D97-AF65-F5344CB8AC3E}">
        <p14:creationId xmlns:p14="http://schemas.microsoft.com/office/powerpoint/2010/main" val="230115012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BA94807-E22F-0F41-9B86-35050BF1AD5D}" type="datetime1">
              <a:rPr lang="el-GR"/>
              <a:pPr/>
              <a:t>11/3/16</a:t>
            </a:fld>
            <a:endParaRPr lang="el-GR"/>
          </a:p>
        </p:txBody>
      </p:sp>
      <p:sp>
        <p:nvSpPr>
          <p:cNvPr id="5" name="Footer Placeholder 4"/>
          <p:cNvSpPr>
            <a:spLocks noGrp="1"/>
          </p:cNvSpPr>
          <p:nvPr>
            <p:ph type="ftr" sz="quarter" idx="11"/>
          </p:nvPr>
        </p:nvSpPr>
        <p:spPr/>
        <p:txBody>
          <a:bodyPr/>
          <a:lstStyle/>
          <a:p>
            <a:r>
              <a:rPr lang="el-GR"/>
              <a:t>Παιδική ιδιαιτερότητα</a:t>
            </a:r>
          </a:p>
        </p:txBody>
      </p:sp>
      <p:sp>
        <p:nvSpPr>
          <p:cNvPr id="6" name="Slide Number Placeholder 5"/>
          <p:cNvSpPr>
            <a:spLocks noGrp="1"/>
          </p:cNvSpPr>
          <p:nvPr>
            <p:ph type="sldNum" sz="quarter" idx="12"/>
          </p:nvPr>
        </p:nvSpPr>
        <p:spPr/>
        <p:txBody>
          <a:bodyPr/>
          <a:lstStyle/>
          <a:p>
            <a:fld id="{C7B0DE65-FFF0-6042-A387-6590F7663169}" type="slidenum">
              <a:rPr lang="el-GR"/>
              <a:pPr/>
              <a:t>18</a:t>
            </a:fld>
            <a:endParaRPr lang="el-GR"/>
          </a:p>
        </p:txBody>
      </p:sp>
      <p:sp>
        <p:nvSpPr>
          <p:cNvPr id="48130" name="Rectangle 2"/>
          <p:cNvSpPr>
            <a:spLocks noGrp="1" noChangeArrowheads="1"/>
          </p:cNvSpPr>
          <p:nvPr>
            <p:ph type="title"/>
          </p:nvPr>
        </p:nvSpPr>
        <p:spPr/>
        <p:txBody>
          <a:bodyPr>
            <a:normAutofit/>
          </a:bodyPr>
          <a:lstStyle/>
          <a:p>
            <a:r>
              <a:rPr lang="el-GR" dirty="0" smtClean="0"/>
              <a:t>Η οπτική των παιδιών</a:t>
            </a:r>
            <a:endParaRPr lang="el-GR" dirty="0"/>
          </a:p>
        </p:txBody>
      </p:sp>
      <p:sp>
        <p:nvSpPr>
          <p:cNvPr id="48131" name="Rectangle 3"/>
          <p:cNvSpPr>
            <a:spLocks noGrp="1" noChangeArrowheads="1"/>
          </p:cNvSpPr>
          <p:nvPr>
            <p:ph type="body" idx="1"/>
          </p:nvPr>
        </p:nvSpPr>
        <p:spPr>
          <a:xfrm>
            <a:off x="914400" y="3016250"/>
            <a:ext cx="7315200" cy="3293110"/>
          </a:xfrm>
        </p:spPr>
        <p:txBody>
          <a:bodyPr>
            <a:normAutofit lnSpcReduction="10000"/>
          </a:bodyPr>
          <a:lstStyle/>
          <a:p>
            <a:r>
              <a:rPr lang="el-GR" sz="2400" dirty="0" smtClean="0">
                <a:cs typeface="Times New Roman" charset="0"/>
              </a:rPr>
              <a:t>H </a:t>
            </a:r>
            <a:r>
              <a:rPr lang="el-GR" sz="2400" dirty="0"/>
              <a:t>κοινωνικοποίηση </a:t>
            </a:r>
            <a:r>
              <a:rPr lang="el-GR" sz="2400" dirty="0">
                <a:cs typeface="Times New Roman" charset="0"/>
              </a:rPr>
              <a:t>δεν νοείται ως μια αυστηρά προγραμματισμένη διαδικασία στην πορεία της οποίας τα παιδιά είναι παθητικοί αποδέκτες </a:t>
            </a:r>
            <a:r>
              <a:rPr lang="el-GR" sz="2400" dirty="0" smtClean="0">
                <a:cs typeface="Times New Roman" charset="0"/>
              </a:rPr>
              <a:t>μηνυμάτων</a:t>
            </a:r>
            <a:endParaRPr lang="el-GR" sz="2400" dirty="0"/>
          </a:p>
          <a:p>
            <a:pPr marL="45720" indent="0">
              <a:buNone/>
            </a:pPr>
            <a:endParaRPr lang="el-GR" sz="2400" dirty="0"/>
          </a:p>
          <a:p>
            <a:r>
              <a:rPr lang="el-GR" sz="2400" dirty="0">
                <a:cs typeface="Times New Roman" charset="0"/>
              </a:rPr>
              <a:t>Tο </a:t>
            </a:r>
            <a:r>
              <a:rPr lang="el-GR" sz="2400" dirty="0" smtClean="0">
                <a:cs typeface="Times New Roman" charset="0"/>
              </a:rPr>
              <a:t>«παιδί» </a:t>
            </a:r>
            <a:r>
              <a:rPr lang="el-GR" sz="2400" dirty="0">
                <a:cs typeface="Times New Roman" charset="0"/>
              </a:rPr>
              <a:t>έχει τη δική του οπτική για τον κόσμο, και η οπτική αυτή άλλοτε  αντανακλά και άλλοτε όχι την οπτική των γονιών του ή των ενηλίκων </a:t>
            </a:r>
            <a:r>
              <a:rPr lang="el-GR" sz="2400" dirty="0" smtClean="0">
                <a:cs typeface="Times New Roman" charset="0"/>
              </a:rPr>
              <a:t>γενικότερα</a:t>
            </a:r>
          </a:p>
        </p:txBody>
      </p:sp>
    </p:spTree>
    <p:extLst>
      <p:ext uri="{BB962C8B-B14F-4D97-AF65-F5344CB8AC3E}">
        <p14:creationId xmlns:p14="http://schemas.microsoft.com/office/powerpoint/2010/main" val="103903374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95F78A-E331-1145-AF5F-3772857EE8FB}" type="datetime1">
              <a:rPr lang="el-GR"/>
              <a:pPr/>
              <a:t>11/3/16</a:t>
            </a:fld>
            <a:endParaRPr lang="el-GR"/>
          </a:p>
        </p:txBody>
      </p:sp>
      <p:sp>
        <p:nvSpPr>
          <p:cNvPr id="5" name="Footer Placeholder 4"/>
          <p:cNvSpPr>
            <a:spLocks noGrp="1"/>
          </p:cNvSpPr>
          <p:nvPr>
            <p:ph type="ftr" sz="quarter" idx="11"/>
          </p:nvPr>
        </p:nvSpPr>
        <p:spPr/>
        <p:txBody>
          <a:bodyPr/>
          <a:lstStyle/>
          <a:p>
            <a:r>
              <a:rPr lang="el-GR"/>
              <a:t>Παιδική ιδιαιτερότητα</a:t>
            </a:r>
          </a:p>
        </p:txBody>
      </p:sp>
      <p:sp>
        <p:nvSpPr>
          <p:cNvPr id="6" name="Slide Number Placeholder 5"/>
          <p:cNvSpPr>
            <a:spLocks noGrp="1"/>
          </p:cNvSpPr>
          <p:nvPr>
            <p:ph type="sldNum" sz="quarter" idx="12"/>
          </p:nvPr>
        </p:nvSpPr>
        <p:spPr/>
        <p:txBody>
          <a:bodyPr/>
          <a:lstStyle/>
          <a:p>
            <a:fld id="{54C3666C-20FB-E741-A832-049C1E007BC0}" type="slidenum">
              <a:rPr lang="el-GR"/>
              <a:pPr/>
              <a:t>19</a:t>
            </a:fld>
            <a:endParaRPr lang="el-GR"/>
          </a:p>
        </p:txBody>
      </p:sp>
      <p:sp>
        <p:nvSpPr>
          <p:cNvPr id="50178" name="Rectangle 2"/>
          <p:cNvSpPr>
            <a:spLocks noGrp="1" noChangeArrowheads="1"/>
          </p:cNvSpPr>
          <p:nvPr>
            <p:ph type="title"/>
          </p:nvPr>
        </p:nvSpPr>
        <p:spPr/>
        <p:txBody>
          <a:bodyPr>
            <a:normAutofit fontScale="90000"/>
          </a:bodyPr>
          <a:lstStyle/>
          <a:p>
            <a:r>
              <a:rPr lang="el-GR"/>
              <a:t>Α</a:t>
            </a:r>
            <a:r>
              <a:rPr lang="el-GR">
                <a:cs typeface="Times New Roman" charset="0"/>
              </a:rPr>
              <a:t>ναγνώριση του δρώντος  υποκειμένου</a:t>
            </a:r>
            <a:r>
              <a:rPr lang="el-GR"/>
              <a:t> </a:t>
            </a:r>
          </a:p>
        </p:txBody>
      </p:sp>
      <p:sp>
        <p:nvSpPr>
          <p:cNvPr id="50179" name="Rectangle 3"/>
          <p:cNvSpPr>
            <a:spLocks noGrp="1" noChangeArrowheads="1"/>
          </p:cNvSpPr>
          <p:nvPr>
            <p:ph type="body" idx="1"/>
          </p:nvPr>
        </p:nvSpPr>
        <p:spPr>
          <a:xfrm>
            <a:off x="914400" y="3238500"/>
            <a:ext cx="7315200" cy="3070860"/>
          </a:xfrm>
        </p:spPr>
        <p:txBody>
          <a:bodyPr>
            <a:normAutofit lnSpcReduction="10000"/>
          </a:bodyPr>
          <a:lstStyle/>
          <a:p>
            <a:r>
              <a:rPr lang="el-GR" sz="2400" dirty="0" smtClean="0"/>
              <a:t>Η </a:t>
            </a:r>
            <a:r>
              <a:rPr lang="el-GR" sz="2400" dirty="0">
                <a:cs typeface="Times New Roman" charset="0"/>
              </a:rPr>
              <a:t>σημασία μεταφέρεται στο υποκείμενο και τη δράση του. </a:t>
            </a:r>
            <a:endParaRPr lang="el-GR" sz="2400" dirty="0" smtClean="0">
              <a:cs typeface="Times New Roman" charset="0"/>
            </a:endParaRPr>
          </a:p>
          <a:p>
            <a:pPr marL="45720" indent="0">
              <a:buNone/>
            </a:pPr>
            <a:endParaRPr lang="el-GR" sz="2400" dirty="0"/>
          </a:p>
          <a:p>
            <a:r>
              <a:rPr lang="el-GR" sz="2400" dirty="0">
                <a:cs typeface="Times New Roman" charset="0"/>
              </a:rPr>
              <a:t>Ωστόσο  η έμφαση στο </a:t>
            </a:r>
            <a:r>
              <a:rPr lang="el-GR" sz="2400" dirty="0" smtClean="0">
                <a:cs typeface="Times New Roman" charset="0"/>
              </a:rPr>
              <a:t>«παιδί» </a:t>
            </a:r>
            <a:r>
              <a:rPr lang="el-GR" sz="2400" dirty="0">
                <a:cs typeface="Times New Roman" charset="0"/>
              </a:rPr>
              <a:t>αποκλειστικά </a:t>
            </a:r>
            <a:r>
              <a:rPr lang="el-GR" sz="2400" dirty="0"/>
              <a:t>δεν </a:t>
            </a:r>
            <a:r>
              <a:rPr lang="el-GR" sz="2400" dirty="0">
                <a:cs typeface="Times New Roman" charset="0"/>
              </a:rPr>
              <a:t>προσφέρει μια ικανοποιητική εξήγηση της διπλής υπόστασης  της παιδικής ηλικίας, όπως δηλαδή βιώνεται καθημερινά από τα παιδιά και όπως </a:t>
            </a:r>
            <a:r>
              <a:rPr lang="el-GR" sz="2400" dirty="0" smtClean="0">
                <a:cs typeface="Times New Roman" charset="0"/>
              </a:rPr>
              <a:t>προσδιορίζεται</a:t>
            </a:r>
            <a:r>
              <a:rPr lang="el-GR" sz="2400" dirty="0">
                <a:cs typeface="Times New Roman" charset="0"/>
              </a:rPr>
              <a:t> </a:t>
            </a:r>
            <a:r>
              <a:rPr lang="el-GR" sz="2400" dirty="0" smtClean="0">
                <a:cs typeface="Times New Roman" charset="0"/>
              </a:rPr>
              <a:t>κοινωνικά</a:t>
            </a:r>
            <a:r>
              <a:rPr lang="el-GR" sz="2400" dirty="0">
                <a:cs typeface="Times New Roman" charset="0"/>
              </a:rPr>
              <a:t>. </a:t>
            </a:r>
          </a:p>
        </p:txBody>
      </p:sp>
    </p:spTree>
    <p:extLst>
      <p:ext uri="{BB962C8B-B14F-4D97-AF65-F5344CB8AC3E}">
        <p14:creationId xmlns:p14="http://schemas.microsoft.com/office/powerpoint/2010/main" val="30035219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Κοινωνικοποίηση</a:t>
            </a:r>
            <a:endParaRPr lang="en-US" dirty="0"/>
          </a:p>
        </p:txBody>
      </p:sp>
      <p:sp>
        <p:nvSpPr>
          <p:cNvPr id="3" name="Content Placeholder 2"/>
          <p:cNvSpPr>
            <a:spLocks noGrp="1"/>
          </p:cNvSpPr>
          <p:nvPr>
            <p:ph idx="1"/>
          </p:nvPr>
        </p:nvSpPr>
        <p:spPr>
          <a:xfrm>
            <a:off x="914400" y="3070326"/>
            <a:ext cx="7315200" cy="3239034"/>
          </a:xfrm>
        </p:spPr>
        <p:txBody>
          <a:bodyPr>
            <a:normAutofit/>
          </a:bodyPr>
          <a:lstStyle/>
          <a:p>
            <a:pPr algn="just"/>
            <a:r>
              <a:rPr lang="el-GR" sz="2400" dirty="0"/>
              <a:t>Προκαταρτικά, </a:t>
            </a:r>
            <a:r>
              <a:rPr lang="el-GR" sz="2400" dirty="0" smtClean="0"/>
              <a:t>η </a:t>
            </a:r>
            <a:r>
              <a:rPr lang="el-GR" sz="2400" dirty="0"/>
              <a:t>κοινωνικοποίηση αναφέρεται στη διαδικασία πολιτιστικής μάθησης, με την οποία το απροστάτευτο παιδί γίνεται ένα πρόσωπο με αυτοσυνείδηση, πληροφόρηση και δεξιότητες που απαιτεί ο πολιτισμός στον οποίο </a:t>
            </a:r>
            <a:r>
              <a:rPr lang="el-GR" sz="2400" dirty="0" smtClean="0"/>
              <a:t>ανήκει.</a:t>
            </a:r>
          </a:p>
          <a:p>
            <a:pPr algn="just"/>
            <a:endParaRPr lang="el-GR" sz="2400" dirty="0"/>
          </a:p>
          <a:p>
            <a:pPr algn="just"/>
            <a:r>
              <a:rPr lang="el-GR" sz="2400" dirty="0" smtClean="0"/>
              <a:t>Επίσης</a:t>
            </a:r>
            <a:r>
              <a:rPr lang="el-GR" sz="2400" dirty="0"/>
              <a:t>, η κοινωνικοποίηση συνδέει τις διάφορες γενεές μεταξύ τους</a:t>
            </a:r>
            <a:r>
              <a:rPr lang="en-US" sz="2400" dirty="0"/>
              <a:t> </a:t>
            </a:r>
          </a:p>
        </p:txBody>
      </p:sp>
    </p:spTree>
    <p:extLst>
      <p:ext uri="{BB962C8B-B14F-4D97-AF65-F5344CB8AC3E}">
        <p14:creationId xmlns:p14="http://schemas.microsoft.com/office/powerpoint/2010/main" val="252200415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E165BA-987C-4549-B1B9-6B6967EC8A97}" type="datetime1">
              <a:rPr lang="el-GR"/>
              <a:pPr/>
              <a:t>11/3/16</a:t>
            </a:fld>
            <a:endParaRPr lang="el-GR"/>
          </a:p>
        </p:txBody>
      </p:sp>
      <p:sp>
        <p:nvSpPr>
          <p:cNvPr id="5" name="Footer Placeholder 4"/>
          <p:cNvSpPr>
            <a:spLocks noGrp="1"/>
          </p:cNvSpPr>
          <p:nvPr>
            <p:ph type="ftr" sz="quarter" idx="11"/>
          </p:nvPr>
        </p:nvSpPr>
        <p:spPr/>
        <p:txBody>
          <a:bodyPr/>
          <a:lstStyle/>
          <a:p>
            <a:r>
              <a:rPr lang="el-GR"/>
              <a:t>Παιδική ιδιαιτερότητα</a:t>
            </a:r>
          </a:p>
        </p:txBody>
      </p:sp>
      <p:sp>
        <p:nvSpPr>
          <p:cNvPr id="6" name="Slide Number Placeholder 5"/>
          <p:cNvSpPr>
            <a:spLocks noGrp="1"/>
          </p:cNvSpPr>
          <p:nvPr>
            <p:ph type="sldNum" sz="quarter" idx="12"/>
          </p:nvPr>
        </p:nvSpPr>
        <p:spPr/>
        <p:txBody>
          <a:bodyPr/>
          <a:lstStyle/>
          <a:p>
            <a:fld id="{8DA98657-E77D-1E41-BC16-90119DBC3C0C}" type="slidenum">
              <a:rPr lang="el-GR"/>
              <a:pPr/>
              <a:t>20</a:t>
            </a:fld>
            <a:endParaRPr lang="el-GR"/>
          </a:p>
        </p:txBody>
      </p:sp>
      <p:sp>
        <p:nvSpPr>
          <p:cNvPr id="53250" name="Rectangle 2"/>
          <p:cNvSpPr>
            <a:spLocks noGrp="1" noChangeArrowheads="1"/>
          </p:cNvSpPr>
          <p:nvPr>
            <p:ph type="title"/>
          </p:nvPr>
        </p:nvSpPr>
        <p:spPr/>
        <p:txBody>
          <a:bodyPr/>
          <a:lstStyle/>
          <a:p>
            <a:r>
              <a:rPr lang="el-GR" dirty="0"/>
              <a:t>Δομή και </a:t>
            </a:r>
            <a:r>
              <a:rPr lang="el-GR" dirty="0" smtClean="0"/>
              <a:t>«παιδί»</a:t>
            </a:r>
            <a:endParaRPr lang="el-GR" dirty="0"/>
          </a:p>
        </p:txBody>
      </p:sp>
      <p:sp>
        <p:nvSpPr>
          <p:cNvPr id="53251" name="Rectangle 3"/>
          <p:cNvSpPr>
            <a:spLocks noGrp="1" noChangeArrowheads="1"/>
          </p:cNvSpPr>
          <p:nvPr>
            <p:ph type="body" idx="1"/>
          </p:nvPr>
        </p:nvSpPr>
        <p:spPr>
          <a:xfrm>
            <a:off x="914400" y="2921000"/>
            <a:ext cx="7315200" cy="3388360"/>
          </a:xfrm>
        </p:spPr>
        <p:txBody>
          <a:bodyPr>
            <a:normAutofit/>
          </a:bodyPr>
          <a:lstStyle/>
          <a:p>
            <a:pPr algn="just"/>
            <a:r>
              <a:rPr lang="el-GR" sz="2400" dirty="0">
                <a:latin typeface="GrTimes" charset="0"/>
                <a:cs typeface="Μοντέρνα" charset="0"/>
              </a:rPr>
              <a:t>Ο κίνδυνος που ελλοχεύει εδώ αφορά τη μονομερή ενασχόληση με το υποκείμενο και τη μελέτη του εκτός </a:t>
            </a:r>
            <a:r>
              <a:rPr lang="el-GR" sz="2400" dirty="0" smtClean="0">
                <a:latin typeface="GrTimes" charset="0"/>
                <a:cs typeface="Μοντέρνα" charset="0"/>
              </a:rPr>
              <a:t>κοινωνικής δομής</a:t>
            </a:r>
          </a:p>
          <a:p>
            <a:pPr marL="45720" indent="0" algn="just">
              <a:buNone/>
            </a:pPr>
            <a:r>
              <a:rPr lang="el-GR" sz="2400" dirty="0" smtClean="0">
                <a:latin typeface="GrTimes" charset="0"/>
                <a:cs typeface="Μοντέρνα" charset="0"/>
              </a:rPr>
              <a:t> </a:t>
            </a:r>
            <a:endParaRPr lang="el-GR" sz="2400" dirty="0">
              <a:latin typeface="Times New Roman" charset="0"/>
            </a:endParaRPr>
          </a:p>
          <a:p>
            <a:pPr algn="just"/>
            <a:r>
              <a:rPr lang="el-GR" sz="2400" dirty="0">
                <a:cs typeface="Times New Roman" charset="0"/>
              </a:rPr>
              <a:t>Tο ζητούμενο είναι η διερεύνηση της σχέσης ανάμεσα στη δομή και στο δρων υποκείμενο, των κοινωνικών</a:t>
            </a:r>
            <a:r>
              <a:rPr lang="el-GR" sz="2400" dirty="0" smtClean="0">
                <a:cs typeface="Times New Roman" charset="0"/>
              </a:rPr>
              <a:t>/δομικών περιορισμών </a:t>
            </a:r>
            <a:r>
              <a:rPr lang="el-GR" sz="2400" dirty="0">
                <a:cs typeface="Times New Roman" charset="0"/>
              </a:rPr>
              <a:t>που </a:t>
            </a:r>
            <a:r>
              <a:rPr lang="el-GR" sz="2400" dirty="0" smtClean="0">
                <a:cs typeface="Times New Roman" charset="0"/>
              </a:rPr>
              <a:t>υπαγορεύουν </a:t>
            </a:r>
            <a:r>
              <a:rPr lang="el-GR" sz="2400" dirty="0">
                <a:cs typeface="Times New Roman" charset="0"/>
              </a:rPr>
              <a:t>τις εμπειρίες του είναι κανείς παιδί. </a:t>
            </a:r>
          </a:p>
        </p:txBody>
      </p:sp>
    </p:spTree>
    <p:extLst>
      <p:ext uri="{BB962C8B-B14F-4D97-AF65-F5344CB8AC3E}">
        <p14:creationId xmlns:p14="http://schemas.microsoft.com/office/powerpoint/2010/main" val="140845439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14400" y="1687877"/>
            <a:ext cx="7315200" cy="4621484"/>
          </a:xfrm>
        </p:spPr>
        <p:txBody>
          <a:bodyPr>
            <a:noAutofit/>
          </a:bodyPr>
          <a:lstStyle/>
          <a:p>
            <a:pPr algn="just"/>
            <a:r>
              <a:rPr lang="el-GR" sz="2400" i="1" dirty="0"/>
              <a:t>«Η κοινωνικοποίηση συντελείται πάντα μέσα στο πλαίσιο μιας συγκεκριμένης κοινωνικής δομής. Όχι μόνο τα περιεχόμενά της αλλά και το μέτρο της “επιτυχίας” της διέπονται από κοινωνικές δομικές προϋποθέσεις και έχουν κοινωνικές δομικές συνέπειες. Με άλλα λόγια, η μικρο-κοινωνιολογική ή κοινωνιοψυχολογική ανάλυση των φαινομένων της εσωτερίκευσης πρέπει πάντοτε να έχει για φόντο μια μακρο-κοινωνιολογική κατανόηση των δομικών τους πλευρών (</a:t>
            </a:r>
            <a:r>
              <a:rPr lang="en-US" sz="2400" i="1" dirty="0"/>
              <a:t>Berger</a:t>
            </a:r>
            <a:r>
              <a:rPr lang="el-GR" sz="2400" i="1" dirty="0"/>
              <a:t> &amp; </a:t>
            </a:r>
            <a:r>
              <a:rPr lang="en-US" sz="2400" i="1" dirty="0" err="1"/>
              <a:t>Luckmann</a:t>
            </a:r>
            <a:r>
              <a:rPr lang="el-GR" sz="2400" i="1" dirty="0"/>
              <a:t>, 2003, σ. 307).»</a:t>
            </a:r>
            <a:r>
              <a:rPr lang="el-GR" sz="2400" dirty="0"/>
              <a:t> </a:t>
            </a:r>
            <a:endParaRPr lang="en-US" sz="2400" dirty="0"/>
          </a:p>
          <a:p>
            <a:pPr algn="just"/>
            <a:endParaRPr lang="en-US" sz="2400" dirty="0"/>
          </a:p>
        </p:txBody>
      </p:sp>
    </p:spTree>
    <p:extLst>
      <p:ext uri="{BB962C8B-B14F-4D97-AF65-F5344CB8AC3E}">
        <p14:creationId xmlns:p14="http://schemas.microsoft.com/office/powerpoint/2010/main" val="307289951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B8828C9-04FB-1449-AE6E-5D5A5B8FCB21}" type="datetime1">
              <a:rPr lang="el-GR"/>
              <a:pPr/>
              <a:t>11/3/16</a:t>
            </a:fld>
            <a:endParaRPr lang="el-GR"/>
          </a:p>
        </p:txBody>
      </p:sp>
      <p:sp>
        <p:nvSpPr>
          <p:cNvPr id="5" name="Footer Placeholder 4"/>
          <p:cNvSpPr>
            <a:spLocks noGrp="1"/>
          </p:cNvSpPr>
          <p:nvPr>
            <p:ph type="ftr" sz="quarter" idx="11"/>
          </p:nvPr>
        </p:nvSpPr>
        <p:spPr/>
        <p:txBody>
          <a:bodyPr/>
          <a:lstStyle/>
          <a:p>
            <a:r>
              <a:rPr lang="el-GR"/>
              <a:t>Παιδική ιδιαιτερότητα</a:t>
            </a:r>
          </a:p>
        </p:txBody>
      </p:sp>
      <p:sp>
        <p:nvSpPr>
          <p:cNvPr id="6" name="Slide Number Placeholder 5"/>
          <p:cNvSpPr>
            <a:spLocks noGrp="1"/>
          </p:cNvSpPr>
          <p:nvPr>
            <p:ph type="sldNum" sz="quarter" idx="12"/>
          </p:nvPr>
        </p:nvSpPr>
        <p:spPr/>
        <p:txBody>
          <a:bodyPr/>
          <a:lstStyle/>
          <a:p>
            <a:fld id="{DA1AA666-8E99-C543-AEE2-ACBB4DEE0296}" type="slidenum">
              <a:rPr lang="el-GR"/>
              <a:pPr/>
              <a:t>22</a:t>
            </a:fld>
            <a:endParaRPr lang="el-GR"/>
          </a:p>
        </p:txBody>
      </p:sp>
      <p:sp>
        <p:nvSpPr>
          <p:cNvPr id="46082" name="Rectangle 2"/>
          <p:cNvSpPr>
            <a:spLocks noGrp="1" noChangeArrowheads="1"/>
          </p:cNvSpPr>
          <p:nvPr>
            <p:ph type="title"/>
          </p:nvPr>
        </p:nvSpPr>
        <p:spPr/>
        <p:txBody>
          <a:bodyPr>
            <a:normAutofit/>
          </a:bodyPr>
          <a:lstStyle/>
          <a:p>
            <a:r>
              <a:rPr lang="el-GR" dirty="0" smtClean="0">
                <a:cs typeface="Times New Roman" charset="0"/>
              </a:rPr>
              <a:t>Θεωρία κοινωνικής </a:t>
            </a:r>
            <a:r>
              <a:rPr lang="el-GR" dirty="0">
                <a:cs typeface="Times New Roman" charset="0"/>
              </a:rPr>
              <a:t>κατασκευής</a:t>
            </a:r>
            <a:r>
              <a:rPr lang="el-GR" dirty="0"/>
              <a:t> </a:t>
            </a:r>
          </a:p>
        </p:txBody>
      </p:sp>
      <p:sp>
        <p:nvSpPr>
          <p:cNvPr id="46083" name="Rectangle 3"/>
          <p:cNvSpPr>
            <a:spLocks noGrp="1" noChangeArrowheads="1"/>
          </p:cNvSpPr>
          <p:nvPr>
            <p:ph type="body" idx="1"/>
          </p:nvPr>
        </p:nvSpPr>
        <p:spPr>
          <a:xfrm>
            <a:off x="914400" y="3048000"/>
            <a:ext cx="7315200" cy="3261360"/>
          </a:xfrm>
        </p:spPr>
        <p:txBody>
          <a:bodyPr>
            <a:normAutofit fontScale="92500"/>
          </a:bodyPr>
          <a:lstStyle/>
          <a:p>
            <a:pPr>
              <a:lnSpc>
                <a:spcPct val="90000"/>
              </a:lnSpc>
            </a:pPr>
            <a:r>
              <a:rPr lang="el-GR" sz="2400" dirty="0">
                <a:cs typeface="Times New Roman" charset="0"/>
              </a:rPr>
              <a:t>Tα βιολογικά δεδομένα δεν αποτελούν </a:t>
            </a:r>
            <a:r>
              <a:rPr lang="el-GR" sz="2400" dirty="0" smtClean="0">
                <a:cs typeface="Times New Roman" charset="0"/>
              </a:rPr>
              <a:t>τους </a:t>
            </a:r>
            <a:r>
              <a:rPr lang="el-GR" sz="2400" dirty="0">
                <a:cs typeface="Times New Roman" charset="0"/>
              </a:rPr>
              <a:t>καθοριστικούς παράγοντες που ρυθμίζουν τις πράξεις των παιδιών αλλά συγκροτούν ένα πλαίσιο μέσα στο οποίο τα παιδιά μαθαίνουν να δρουν και να ενεργούν</a:t>
            </a:r>
            <a:r>
              <a:rPr lang="el-GR" sz="2400" dirty="0"/>
              <a:t> </a:t>
            </a:r>
            <a:endParaRPr lang="el-GR" sz="2400" dirty="0" smtClean="0"/>
          </a:p>
          <a:p>
            <a:pPr marL="45720" indent="0">
              <a:lnSpc>
                <a:spcPct val="90000"/>
              </a:lnSpc>
              <a:buNone/>
            </a:pPr>
            <a:endParaRPr lang="el-GR" sz="2400" dirty="0"/>
          </a:p>
          <a:p>
            <a:pPr>
              <a:lnSpc>
                <a:spcPct val="90000"/>
              </a:lnSpc>
            </a:pPr>
            <a:r>
              <a:rPr lang="el-GR" sz="2400" dirty="0">
                <a:cs typeface="Times New Roman" charset="0"/>
              </a:rPr>
              <a:t>H παιδική ηλικία τοποθετείται στην κοινωνική δομή, </a:t>
            </a:r>
            <a:r>
              <a:rPr lang="el-GR" sz="2400" dirty="0" smtClean="0">
                <a:cs typeface="Times New Roman" charset="0"/>
              </a:rPr>
              <a:t>γίνεται </a:t>
            </a:r>
            <a:r>
              <a:rPr lang="el-GR" sz="2400" dirty="0">
                <a:cs typeface="Times New Roman" charset="0"/>
              </a:rPr>
              <a:t>κατανοητή σε συνάρτηση με τη δράση </a:t>
            </a:r>
            <a:r>
              <a:rPr lang="el-GR" sz="2400" dirty="0" smtClean="0">
                <a:cs typeface="Times New Roman" charset="0"/>
              </a:rPr>
              <a:t>κοινωνικών</a:t>
            </a:r>
            <a:r>
              <a:rPr lang="el-GR" sz="2400" dirty="0">
                <a:cs typeface="Times New Roman" charset="0"/>
              </a:rPr>
              <a:t>, οικονομικών  και πολιτισμικών παραγόντων  και συνιστά μια κοινωνική κατηγορία η οποία μεταβάλλεται στο χώρο και στο χρόνο. </a:t>
            </a:r>
          </a:p>
        </p:txBody>
      </p:sp>
    </p:spTree>
    <p:extLst>
      <p:ext uri="{BB962C8B-B14F-4D97-AF65-F5344CB8AC3E}">
        <p14:creationId xmlns:p14="http://schemas.microsoft.com/office/powerpoint/2010/main" val="226518197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9DC5475-C825-AB44-8A19-D6D5643FDD76}" type="datetime1">
              <a:rPr lang="el-GR"/>
              <a:pPr/>
              <a:t>11/3/16</a:t>
            </a:fld>
            <a:endParaRPr lang="el-GR"/>
          </a:p>
        </p:txBody>
      </p:sp>
      <p:sp>
        <p:nvSpPr>
          <p:cNvPr id="5" name="Footer Placeholder 4"/>
          <p:cNvSpPr>
            <a:spLocks noGrp="1"/>
          </p:cNvSpPr>
          <p:nvPr>
            <p:ph type="ftr" sz="quarter" idx="11"/>
          </p:nvPr>
        </p:nvSpPr>
        <p:spPr/>
        <p:txBody>
          <a:bodyPr/>
          <a:lstStyle/>
          <a:p>
            <a:r>
              <a:rPr lang="el-GR"/>
              <a:t>Παιδική ιδιαιτερότητα</a:t>
            </a:r>
          </a:p>
        </p:txBody>
      </p:sp>
      <p:sp>
        <p:nvSpPr>
          <p:cNvPr id="6" name="Slide Number Placeholder 5"/>
          <p:cNvSpPr>
            <a:spLocks noGrp="1"/>
          </p:cNvSpPr>
          <p:nvPr>
            <p:ph type="sldNum" sz="quarter" idx="12"/>
          </p:nvPr>
        </p:nvSpPr>
        <p:spPr/>
        <p:txBody>
          <a:bodyPr/>
          <a:lstStyle/>
          <a:p>
            <a:fld id="{CB56C035-2C20-9E4B-B818-D1D1072163CD}" type="slidenum">
              <a:rPr lang="el-GR"/>
              <a:pPr/>
              <a:t>23</a:t>
            </a:fld>
            <a:endParaRPr lang="el-GR"/>
          </a:p>
        </p:txBody>
      </p:sp>
      <p:sp>
        <p:nvSpPr>
          <p:cNvPr id="38914" name="Rectangle 2"/>
          <p:cNvSpPr>
            <a:spLocks noGrp="1" noChangeArrowheads="1"/>
          </p:cNvSpPr>
          <p:nvPr>
            <p:ph type="title"/>
          </p:nvPr>
        </p:nvSpPr>
        <p:spPr/>
        <p:txBody>
          <a:bodyPr/>
          <a:lstStyle/>
          <a:p>
            <a:r>
              <a:rPr lang="el-GR"/>
              <a:t>Κριτική</a:t>
            </a:r>
          </a:p>
        </p:txBody>
      </p:sp>
      <p:sp>
        <p:nvSpPr>
          <p:cNvPr id="38915" name="Rectangle 3"/>
          <p:cNvSpPr>
            <a:spLocks noGrp="1" noChangeArrowheads="1"/>
          </p:cNvSpPr>
          <p:nvPr>
            <p:ph type="body" idx="1"/>
          </p:nvPr>
        </p:nvSpPr>
        <p:spPr>
          <a:xfrm>
            <a:off x="914400" y="2984500"/>
            <a:ext cx="7315200" cy="3324860"/>
          </a:xfrm>
        </p:spPr>
        <p:txBody>
          <a:bodyPr/>
          <a:lstStyle/>
          <a:p>
            <a:r>
              <a:rPr lang="el-GR" sz="2400" dirty="0" smtClean="0"/>
              <a:t>Δεν υπάρχει ένα </a:t>
            </a:r>
            <a:r>
              <a:rPr lang="el-GR" sz="2400" dirty="0" smtClean="0">
                <a:cs typeface="Times New Roman" charset="0"/>
              </a:rPr>
              <a:t>παιδί, αντιπροσωπευτικό </a:t>
            </a:r>
            <a:r>
              <a:rPr lang="el-GR" sz="2400" dirty="0">
                <a:cs typeface="Times New Roman" charset="0"/>
              </a:rPr>
              <a:t>μιας ολόκληρης κατηγορίας το οποίο αναπτύσσεται με βάση καθολικούς και αδιαφοροποίητους νόμους</a:t>
            </a:r>
            <a:r>
              <a:rPr lang="el-GR" sz="2400" dirty="0" smtClean="0">
                <a:cs typeface="Times New Roman" charset="0"/>
              </a:rPr>
              <a:t>.</a:t>
            </a:r>
          </a:p>
          <a:p>
            <a:pPr marL="45720" indent="0">
              <a:buNone/>
            </a:pPr>
            <a:endParaRPr lang="el-GR" sz="2400" dirty="0"/>
          </a:p>
          <a:p>
            <a:r>
              <a:rPr lang="el-GR" sz="2400" b="1" dirty="0">
                <a:cs typeface="Times New Roman" charset="0"/>
              </a:rPr>
              <a:t>Θέση</a:t>
            </a:r>
            <a:r>
              <a:rPr lang="el-GR" sz="2400" b="1" dirty="0"/>
              <a:t>:</a:t>
            </a:r>
            <a:r>
              <a:rPr lang="el-GR" sz="2400" dirty="0">
                <a:cs typeface="Times New Roman" charset="0"/>
              </a:rPr>
              <a:t> η ανάπτυξη του παιδιού δεν μπορεί να προσεγγιστεί έξω και ανεξάρτητα από τον κοινωνικό και πολιτισμικό περίγυρο μέσα στον οποίο αυτή επιτελείται</a:t>
            </a:r>
            <a:r>
              <a:rPr lang="el-GR" sz="2400" dirty="0"/>
              <a:t> </a:t>
            </a:r>
          </a:p>
        </p:txBody>
      </p:sp>
    </p:spTree>
    <p:extLst>
      <p:ext uri="{BB962C8B-B14F-4D97-AF65-F5344CB8AC3E}">
        <p14:creationId xmlns:p14="http://schemas.microsoft.com/office/powerpoint/2010/main" val="122108485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14400" y="1544715"/>
            <a:ext cx="7315200" cy="4764645"/>
          </a:xfrm>
        </p:spPr>
        <p:txBody>
          <a:bodyPr>
            <a:normAutofit/>
          </a:bodyPr>
          <a:lstStyle/>
          <a:p>
            <a:pPr algn="just"/>
            <a:r>
              <a:rPr lang="el-GR" i="1" dirty="0"/>
              <a:t>«Το άτομο δεν γεννιέται μέλος της κοινωνίας. Γεννιέται με μια προδιάθεση για κοινωνικότητα και γίνεται μέλος της κοινωνίας σταδιακά. Στη ζωή του κάθε ατόμου συνεπώς υπάρχει μια χρονική αλληλουχία, στην πορεία της οποίας προτρέπεται να συμμετάσχει στη διαλεκτική της κοινωνίας. Το σημείο έναρξης αυτής της διαδικασίας είναι η εσωτερίκευση. [...] η εσωτερίκευση με αυτή τη γενική έννοια, είναι η βάση, πρώτον, για μια κατανόηση των συνανθρώπων του και, δεύτερον, για την αντίληψη του κόσμου ως μιας γεμάτης νοήματα κοινωνικής πραγματικότητας. [...] δεν κατανοούμε μόνο ο ένας τους ορισμούς του άλλου για τις κοινές περιστάσεις</a:t>
            </a:r>
            <a:r>
              <a:rPr lang="el-GR" i="1" dirty="0">
                <a:sym typeface="Symbol"/>
              </a:rPr>
              <a:t></a:t>
            </a:r>
            <a:r>
              <a:rPr lang="el-GR" i="1" dirty="0"/>
              <a:t> τις ορίζουμε αμοιβαία. [...] υπάρχει τώρα ένας διαρκής αμοιβαίος προσδιορισμός της ταυτότητας, ανάμεσά μας. Δεν ζούμε απλώς στον ίδιο κόσμο</a:t>
            </a:r>
            <a:r>
              <a:rPr lang="el-GR" i="1" dirty="0">
                <a:sym typeface="Symbol"/>
              </a:rPr>
              <a:t></a:t>
            </a:r>
            <a:r>
              <a:rPr lang="el-GR" i="1" dirty="0"/>
              <a:t> συμμετέχουμε ο ένας στο είναι του άλλου» (</a:t>
            </a:r>
            <a:r>
              <a:rPr lang="en-US" i="1" dirty="0"/>
              <a:t>Berger </a:t>
            </a:r>
            <a:r>
              <a:rPr lang="en-US" i="1" dirty="0" err="1"/>
              <a:t>κ</a:t>
            </a:r>
            <a:r>
              <a:rPr lang="en-US" i="1" dirty="0"/>
              <a:t>α</a:t>
            </a:r>
            <a:r>
              <a:rPr lang="en-US" i="1" dirty="0" err="1"/>
              <a:t>ι</a:t>
            </a:r>
            <a:r>
              <a:rPr lang="en-US" i="1" dirty="0"/>
              <a:t> </a:t>
            </a:r>
            <a:r>
              <a:rPr lang="en-US" i="1" dirty="0" err="1"/>
              <a:t>Luckmann</a:t>
            </a:r>
            <a:r>
              <a:rPr lang="en-US" i="1" dirty="0"/>
              <a:t>, 2003, 297-298</a:t>
            </a:r>
            <a:r>
              <a:rPr lang="el-GR" i="1" dirty="0"/>
              <a:t>».</a:t>
            </a:r>
            <a:r>
              <a:rPr lang="el-GR" dirty="0"/>
              <a:t> </a:t>
            </a:r>
            <a:endParaRPr lang="en-US" dirty="0"/>
          </a:p>
          <a:p>
            <a:pPr algn="just"/>
            <a:endParaRPr lang="en-US" dirty="0"/>
          </a:p>
        </p:txBody>
      </p:sp>
    </p:spTree>
    <p:extLst>
      <p:ext uri="{BB962C8B-B14F-4D97-AF65-F5344CB8AC3E}">
        <p14:creationId xmlns:p14="http://schemas.microsoft.com/office/powerpoint/2010/main" val="194415263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14400" y="1302077"/>
            <a:ext cx="7315200" cy="5007284"/>
          </a:xfrm>
        </p:spPr>
        <p:txBody>
          <a:bodyPr>
            <a:noAutofit/>
          </a:bodyPr>
          <a:lstStyle/>
          <a:p>
            <a:pPr algn="just"/>
            <a:r>
              <a:rPr lang="el-GR" dirty="0" smtClean="0"/>
              <a:t>Αναλύστε κριτικά το παρακάτω </a:t>
            </a:r>
            <a:r>
              <a:rPr lang="el-GR" dirty="0"/>
              <a:t>λογοτεχνικό </a:t>
            </a:r>
            <a:r>
              <a:rPr lang="el-GR" dirty="0" smtClean="0"/>
              <a:t>απόσπασμα:</a:t>
            </a:r>
            <a:endParaRPr lang="el-GR" dirty="0"/>
          </a:p>
          <a:p>
            <a:pPr marL="45720" indent="0" algn="just">
              <a:buNone/>
            </a:pPr>
            <a:r>
              <a:rPr lang="el-GR" dirty="0" smtClean="0"/>
              <a:t>(</a:t>
            </a:r>
            <a:r>
              <a:rPr lang="el-GR" dirty="0"/>
              <a:t>Έμερσον Θουέιτς) “Υπάρχουν κι άλλα παραδείγματα παιδιών που, από ένα καπρίτσιο της Ιστορίας, ανέλαβαν υψηλές ευθύνες και μπόρεσαν να δώσουν ελεύθερη ροή στη φύση τους... Θα μπορούσα να σου αναφέρω τους νεαρούς οπαδούς του Αντρέα Μπάαντερ ή τους νεαρούς εκτελεστές των Ερυθρών Ταξιαρχιών (...) Όχι, θα σου δώσω τρία παραδείγματα παρμένα από την Ιστορία: ο Σαβοναρόλα στη Φλωρεντία, το 1495, που παρέδωσε την πόλη του στα παιδιά˙ ο Μάο στην Κίνα που έδωσε την εξουσία στους Ερυθροφρουρούς˙ η Καμπότζη, πιο πρόσφατα, που εξόπλισε τους εφήβους. Και στις τρεις περιπτώσεις...” (...) “...και στις τρεις αυτές περιπτώσεις, ανέθεσαν στα παιδιά την εξουσία με το πρόσχημα πως ήταν πιο αγνά από τους ενήλικες.” (...) “Και στις τρεις περιπτώσεις, η φρίκη, Τζέημς. Έγιναν όλα λες και, σε ότι αφορούσε την ωμότητα, τα παιδιά ξεπερνούσαν κατά πολύ τους ενήλικες, δεδομένης της ευκαιρίας.”</a:t>
            </a:r>
            <a:endParaRPr lang="el-GR" baseline="30000" dirty="0"/>
          </a:p>
          <a:p>
            <a:pPr marL="45720" indent="0">
              <a:buNone/>
            </a:pPr>
            <a:endParaRPr lang="el-GR" dirty="0"/>
          </a:p>
          <a:p>
            <a:endParaRPr lang="en-US" dirty="0"/>
          </a:p>
        </p:txBody>
      </p:sp>
    </p:spTree>
    <p:extLst>
      <p:ext uri="{BB962C8B-B14F-4D97-AF65-F5344CB8AC3E}">
        <p14:creationId xmlns:p14="http://schemas.microsoft.com/office/powerpoint/2010/main" val="428534398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extLst/>
        </p:spPr>
        <p:txBody>
          <a:bodyPr rtlCol="0">
            <a:normAutofit/>
          </a:bodyPr>
          <a:lstStyle/>
          <a:p>
            <a:pPr eaLnBrk="1" fontAlgn="auto" hangingPunct="1">
              <a:spcAft>
                <a:spcPts val="0"/>
              </a:spcAft>
              <a:defRPr/>
            </a:pPr>
            <a:r>
              <a:rPr lang="el-GR" b="1" dirty="0">
                <a:ln w="1905"/>
                <a:effectLst>
                  <a:innerShdw blurRad="69850" dist="43180" dir="5400000">
                    <a:srgbClr val="000000">
                      <a:alpha val="65000"/>
                    </a:srgbClr>
                  </a:innerShdw>
                </a:effectLst>
                <a:ea typeface="+mj-ea"/>
                <a:cs typeface="Times New Roman" charset="0"/>
              </a:rPr>
              <a:t>Θεωρίες κοινωνικοποίησης</a:t>
            </a:r>
            <a:endParaRPr lang="el-GR" b="1" dirty="0">
              <a:ln w="1905"/>
              <a:effectLst>
                <a:innerShdw blurRad="69850" dist="43180" dir="5400000">
                  <a:srgbClr val="000000">
                    <a:alpha val="65000"/>
                  </a:srgbClr>
                </a:innerShdw>
              </a:effectLst>
              <a:ea typeface="+mj-ea"/>
            </a:endParaRPr>
          </a:p>
        </p:txBody>
      </p:sp>
      <p:sp>
        <p:nvSpPr>
          <p:cNvPr id="32771" name="Rectangle 3"/>
          <p:cNvSpPr>
            <a:spLocks noGrp="1" noChangeArrowheads="1"/>
          </p:cNvSpPr>
          <p:nvPr>
            <p:ph idx="1"/>
          </p:nvPr>
        </p:nvSpPr>
        <p:spPr>
          <a:xfrm>
            <a:off x="914400" y="2968625"/>
            <a:ext cx="7315200" cy="3340735"/>
          </a:xfrm>
          <a:extLst/>
        </p:spPr>
        <p:txBody>
          <a:bodyPr rtlCol="0">
            <a:normAutofit fontScale="92500"/>
          </a:bodyPr>
          <a:lstStyle/>
          <a:p>
            <a:pPr algn="just" eaLnBrk="1" fontAlgn="auto" hangingPunct="1">
              <a:spcAft>
                <a:spcPts val="0"/>
              </a:spcAft>
              <a:buFont typeface="Arial" pitchFamily="34" charset="0"/>
              <a:buChar char="•"/>
              <a:defRPr/>
            </a:pPr>
            <a:r>
              <a:rPr lang="el-GR" sz="2800" b="1" dirty="0">
                <a:ln w="1905"/>
                <a:effectLst>
                  <a:innerShdw blurRad="69850" dist="43180" dir="5400000">
                    <a:srgbClr val="000000">
                      <a:alpha val="65000"/>
                    </a:srgbClr>
                  </a:innerShdw>
                </a:effectLst>
                <a:ea typeface="+mn-ea"/>
                <a:cs typeface="+mn-cs"/>
              </a:rPr>
              <a:t>Η</a:t>
            </a:r>
            <a:r>
              <a:rPr lang="el-GR" sz="2800" b="1" dirty="0">
                <a:ln w="1905"/>
                <a:effectLst>
                  <a:innerShdw blurRad="69850" dist="43180" dir="5400000">
                    <a:srgbClr val="000000">
                      <a:alpha val="65000"/>
                    </a:srgbClr>
                  </a:innerShdw>
                </a:effectLst>
                <a:ea typeface="+mn-ea"/>
                <a:cs typeface="Times New Roman" charset="0"/>
              </a:rPr>
              <a:t> </a:t>
            </a:r>
            <a:r>
              <a:rPr lang="el-GR" sz="2800" b="1" i="1" dirty="0" smtClean="0">
                <a:ln w="1905"/>
                <a:effectLst>
                  <a:innerShdw blurRad="69850" dist="43180" dir="5400000">
                    <a:srgbClr val="000000">
                      <a:alpha val="65000"/>
                    </a:srgbClr>
                  </a:innerShdw>
                </a:effectLst>
                <a:ea typeface="+mn-ea"/>
                <a:cs typeface="Times New Roman" charset="0"/>
              </a:rPr>
              <a:t>λειτουργιστική</a:t>
            </a:r>
            <a:r>
              <a:rPr lang="el-GR" sz="2800" b="1" dirty="0">
                <a:ln w="1905"/>
                <a:effectLst>
                  <a:innerShdw blurRad="69850" dist="43180" dir="5400000">
                    <a:srgbClr val="000000">
                      <a:alpha val="65000"/>
                    </a:srgbClr>
                  </a:innerShdw>
                </a:effectLst>
                <a:cs typeface="Times New Roman" charset="0"/>
              </a:rPr>
              <a:t>/</a:t>
            </a:r>
            <a:r>
              <a:rPr lang="el-GR" sz="2800" b="1" i="1" dirty="0" smtClean="0">
                <a:ln w="1905"/>
                <a:effectLst>
                  <a:innerShdw blurRad="69850" dist="43180" dir="5400000">
                    <a:srgbClr val="000000">
                      <a:alpha val="65000"/>
                    </a:srgbClr>
                  </a:innerShdw>
                </a:effectLst>
                <a:ea typeface="+mn-ea"/>
                <a:cs typeface="Times New Roman" charset="0"/>
              </a:rPr>
              <a:t>δομολειτουργιστική</a:t>
            </a:r>
            <a:r>
              <a:rPr lang="el-GR" sz="2800" b="1" dirty="0" smtClean="0">
                <a:ln w="1905"/>
                <a:effectLst>
                  <a:innerShdw blurRad="69850" dist="43180" dir="5400000">
                    <a:srgbClr val="000000">
                      <a:alpha val="65000"/>
                    </a:srgbClr>
                  </a:innerShdw>
                </a:effectLst>
                <a:ea typeface="+mn-ea"/>
                <a:cs typeface="Times New Roman" charset="0"/>
              </a:rPr>
              <a:t> </a:t>
            </a:r>
            <a:r>
              <a:rPr lang="el-GR" sz="2800" b="1" dirty="0">
                <a:ln w="1905"/>
                <a:effectLst>
                  <a:innerShdw blurRad="69850" dist="43180" dir="5400000">
                    <a:srgbClr val="000000">
                      <a:alpha val="65000"/>
                    </a:srgbClr>
                  </a:innerShdw>
                </a:effectLst>
                <a:ea typeface="+mn-ea"/>
                <a:cs typeface="Times New Roman" charset="0"/>
              </a:rPr>
              <a:t>προσέγγιση του Ντυρκάιμ και Πάρσονς αντίστοιχα. </a:t>
            </a:r>
            <a:endParaRPr lang="el-GR" sz="2800" b="1" dirty="0" smtClean="0">
              <a:ln w="1905"/>
              <a:effectLst>
                <a:innerShdw blurRad="69850" dist="43180" dir="5400000">
                  <a:srgbClr val="000000">
                    <a:alpha val="65000"/>
                  </a:srgbClr>
                </a:innerShdw>
              </a:effectLst>
              <a:ea typeface="+mn-ea"/>
              <a:cs typeface="Times New Roman" charset="0"/>
            </a:endParaRPr>
          </a:p>
          <a:p>
            <a:pPr algn="just" eaLnBrk="1" fontAlgn="auto" hangingPunct="1">
              <a:spcAft>
                <a:spcPts val="0"/>
              </a:spcAft>
              <a:buFont typeface="Arial" pitchFamily="34" charset="0"/>
              <a:buChar char="•"/>
              <a:defRPr/>
            </a:pPr>
            <a:r>
              <a:rPr lang="el-GR" sz="2800" b="1" dirty="0" smtClean="0">
                <a:ln w="1905"/>
                <a:effectLst>
                  <a:innerShdw blurRad="69850" dist="43180" dir="5400000">
                    <a:srgbClr val="000000">
                      <a:alpha val="65000"/>
                    </a:srgbClr>
                  </a:innerShdw>
                </a:effectLst>
                <a:ea typeface="+mn-ea"/>
                <a:cs typeface="+mn-cs"/>
              </a:rPr>
              <a:t>Η</a:t>
            </a:r>
            <a:r>
              <a:rPr lang="el-GR" sz="2800" b="1" dirty="0" smtClean="0">
                <a:ln w="1905"/>
                <a:effectLst>
                  <a:innerShdw blurRad="69850" dist="43180" dir="5400000">
                    <a:srgbClr val="000000">
                      <a:alpha val="65000"/>
                    </a:srgbClr>
                  </a:innerShdw>
                </a:effectLst>
                <a:ea typeface="+mn-ea"/>
                <a:cs typeface="Times New Roman" charset="0"/>
              </a:rPr>
              <a:t> </a:t>
            </a:r>
            <a:r>
              <a:rPr lang="el-GR" sz="2800" b="1" i="1" dirty="0">
                <a:ln w="1905"/>
                <a:effectLst>
                  <a:innerShdw blurRad="69850" dist="43180" dir="5400000">
                    <a:srgbClr val="000000">
                      <a:alpha val="65000"/>
                    </a:srgbClr>
                  </a:innerShdw>
                </a:effectLst>
                <a:ea typeface="+mn-ea"/>
                <a:cs typeface="Times New Roman" charset="0"/>
              </a:rPr>
              <a:t>ερμηνευτική</a:t>
            </a:r>
            <a:r>
              <a:rPr lang="el-GR" sz="2800" b="1" dirty="0">
                <a:ln w="1905"/>
                <a:effectLst>
                  <a:innerShdw blurRad="69850" dist="43180" dir="5400000">
                    <a:srgbClr val="000000">
                      <a:alpha val="65000"/>
                    </a:srgbClr>
                  </a:innerShdw>
                </a:effectLst>
                <a:ea typeface="+mn-ea"/>
                <a:cs typeface="Times New Roman" charset="0"/>
              </a:rPr>
              <a:t> προσέγγιση </a:t>
            </a:r>
            <a:r>
              <a:rPr lang="el-GR" sz="2800" b="1" dirty="0">
                <a:ln w="1905"/>
                <a:effectLst>
                  <a:innerShdw blurRad="69850" dist="43180" dir="5400000">
                    <a:srgbClr val="000000">
                      <a:alpha val="65000"/>
                    </a:srgbClr>
                  </a:innerShdw>
                </a:effectLst>
                <a:ea typeface="+mn-ea"/>
                <a:cs typeface="+mn-cs"/>
              </a:rPr>
              <a:t>της κοινωνικής </a:t>
            </a:r>
            <a:r>
              <a:rPr lang="el-GR" sz="2800" b="1" dirty="0" smtClean="0">
                <a:ln w="1905"/>
                <a:effectLst>
                  <a:innerShdw blurRad="69850" dist="43180" dir="5400000">
                    <a:srgbClr val="000000">
                      <a:alpha val="65000"/>
                    </a:srgbClr>
                  </a:innerShdw>
                </a:effectLst>
              </a:rPr>
              <a:t>αλληλεπί</a:t>
            </a:r>
            <a:r>
              <a:rPr lang="el-GR" sz="2800" b="1" dirty="0" smtClean="0">
                <a:ln w="1905"/>
                <a:effectLst>
                  <a:innerShdw blurRad="69850" dist="43180" dir="5400000">
                    <a:srgbClr val="000000">
                      <a:alpha val="65000"/>
                    </a:srgbClr>
                  </a:innerShdw>
                </a:effectLst>
                <a:ea typeface="+mn-ea"/>
                <a:cs typeface="+mn-cs"/>
              </a:rPr>
              <a:t>δρασης </a:t>
            </a:r>
            <a:endParaRPr lang="el-GR" sz="2800" b="1" dirty="0">
              <a:ln w="1905"/>
              <a:effectLst>
                <a:innerShdw blurRad="69850" dist="43180" dir="5400000">
                  <a:srgbClr val="000000">
                    <a:alpha val="65000"/>
                  </a:srgbClr>
                </a:innerShdw>
              </a:effectLst>
              <a:ea typeface="+mn-ea"/>
              <a:cs typeface="+mn-cs"/>
            </a:endParaRPr>
          </a:p>
          <a:p>
            <a:pPr algn="just" eaLnBrk="1" fontAlgn="auto" hangingPunct="1">
              <a:spcAft>
                <a:spcPts val="0"/>
              </a:spcAft>
              <a:buFont typeface="Arial" pitchFamily="34" charset="0"/>
              <a:buChar char="•"/>
              <a:defRPr/>
            </a:pPr>
            <a:r>
              <a:rPr lang="el-GR" sz="2800" b="1" dirty="0" smtClean="0">
                <a:ln w="1905"/>
                <a:effectLst>
                  <a:innerShdw blurRad="69850" dist="43180" dir="5400000">
                    <a:srgbClr val="000000">
                      <a:alpha val="65000"/>
                    </a:srgbClr>
                  </a:innerShdw>
                </a:effectLst>
                <a:ea typeface="+mn-ea"/>
                <a:cs typeface="+mn-cs"/>
              </a:rPr>
              <a:t>Η</a:t>
            </a:r>
            <a:r>
              <a:rPr lang="el-GR" sz="2800" b="1" dirty="0" smtClean="0">
                <a:ln w="1905"/>
                <a:effectLst>
                  <a:innerShdw blurRad="69850" dist="43180" dir="5400000">
                    <a:srgbClr val="000000">
                      <a:alpha val="65000"/>
                    </a:srgbClr>
                  </a:innerShdw>
                </a:effectLst>
                <a:ea typeface="+mn-ea"/>
                <a:cs typeface="Times New Roman" charset="0"/>
              </a:rPr>
              <a:t> </a:t>
            </a:r>
            <a:r>
              <a:rPr lang="el-GR" sz="2800" b="1" i="1" dirty="0">
                <a:ln w="1905"/>
                <a:effectLst>
                  <a:innerShdw blurRad="69850" dist="43180" dir="5400000">
                    <a:srgbClr val="000000">
                      <a:alpha val="65000"/>
                    </a:srgbClr>
                  </a:innerShdw>
                </a:effectLst>
                <a:ea typeface="+mn-ea"/>
                <a:cs typeface="Times New Roman" charset="0"/>
              </a:rPr>
              <a:t>ψυχαναλυτική </a:t>
            </a:r>
            <a:r>
              <a:rPr lang="el-GR" sz="2800" b="1" dirty="0">
                <a:ln w="1905"/>
                <a:effectLst>
                  <a:innerShdw blurRad="69850" dist="43180" dir="5400000">
                    <a:srgbClr val="000000">
                      <a:alpha val="65000"/>
                    </a:srgbClr>
                  </a:innerShdw>
                </a:effectLst>
                <a:ea typeface="+mn-ea"/>
                <a:cs typeface="Times New Roman" charset="0"/>
              </a:rPr>
              <a:t>προσέγγιση του Φρόιντ. </a:t>
            </a:r>
            <a:endParaRPr lang="en-US" sz="2800" b="1" dirty="0" smtClean="0">
              <a:ln w="1905"/>
              <a:effectLst>
                <a:innerShdw blurRad="69850" dist="43180" dir="5400000">
                  <a:srgbClr val="000000">
                    <a:alpha val="65000"/>
                  </a:srgbClr>
                </a:innerShdw>
              </a:effectLst>
              <a:ea typeface="+mn-ea"/>
              <a:cs typeface="Times New Roman" charset="0"/>
            </a:endParaRPr>
          </a:p>
          <a:p>
            <a:pPr algn="just" eaLnBrk="1" fontAlgn="auto" hangingPunct="1">
              <a:spcAft>
                <a:spcPts val="0"/>
              </a:spcAft>
              <a:buFont typeface="Arial" pitchFamily="34" charset="0"/>
              <a:buChar char="•"/>
              <a:defRPr/>
            </a:pPr>
            <a:r>
              <a:rPr lang="el-GR" sz="2800" b="1" dirty="0" smtClean="0">
                <a:ln w="1905"/>
                <a:effectLst>
                  <a:innerShdw blurRad="69850" dist="43180" dir="5400000">
                    <a:srgbClr val="000000">
                      <a:alpha val="65000"/>
                    </a:srgbClr>
                  </a:innerShdw>
                </a:effectLst>
                <a:ea typeface="+mn-ea"/>
                <a:cs typeface="+mn-cs"/>
              </a:rPr>
              <a:t>Η</a:t>
            </a:r>
            <a:r>
              <a:rPr lang="el-GR" sz="2800" b="1" dirty="0" smtClean="0">
                <a:ln w="1905"/>
                <a:effectLst>
                  <a:innerShdw blurRad="69850" dist="43180" dir="5400000">
                    <a:srgbClr val="000000">
                      <a:alpha val="65000"/>
                    </a:srgbClr>
                  </a:innerShdw>
                </a:effectLst>
                <a:ea typeface="+mn-ea"/>
                <a:cs typeface="Times New Roman" charset="0"/>
              </a:rPr>
              <a:t> </a:t>
            </a:r>
            <a:r>
              <a:rPr lang="el-GR" sz="2800" b="1" dirty="0">
                <a:ln w="1905"/>
                <a:effectLst>
                  <a:innerShdw blurRad="69850" dist="43180" dir="5400000">
                    <a:srgbClr val="000000">
                      <a:alpha val="65000"/>
                    </a:srgbClr>
                  </a:innerShdw>
                </a:effectLst>
                <a:ea typeface="+mn-ea"/>
                <a:cs typeface="Times New Roman" charset="0"/>
              </a:rPr>
              <a:t>προσέγγιση του Πιαζέ.</a:t>
            </a:r>
            <a:endParaRPr lang="el-GR" sz="2800" b="1" dirty="0">
              <a:ln w="1905"/>
              <a:effectLst>
                <a:innerShdw blurRad="69850" dist="43180" dir="5400000">
                  <a:srgbClr val="000000">
                    <a:alpha val="65000"/>
                  </a:srgbClr>
                </a:innerShdw>
              </a:effectLst>
              <a:ea typeface="+mn-ea"/>
            </a:endParaRPr>
          </a:p>
        </p:txBody>
      </p:sp>
      <p:sp>
        <p:nvSpPr>
          <p:cNvPr id="4" name="Date Placeholder 3"/>
          <p:cNvSpPr>
            <a:spLocks noGrp="1"/>
          </p:cNvSpPr>
          <p:nvPr>
            <p:ph type="dt" sz="quarter" idx="10"/>
          </p:nvPr>
        </p:nvSpPr>
        <p:spPr/>
        <p:txBody>
          <a:bodyPr/>
          <a:lstStyle/>
          <a:p>
            <a:pPr>
              <a:defRPr/>
            </a:pPr>
            <a:fld id="{F729BECF-6CC7-664C-AAC5-78A9A1DD73CA}" type="datetime1">
              <a:rPr lang="el-GR"/>
              <a:pPr>
                <a:defRPr/>
              </a:pPr>
              <a:t>11/3/16</a:t>
            </a:fld>
            <a:endParaRPr lang="el-GR"/>
          </a:p>
        </p:txBody>
      </p:sp>
      <p:sp>
        <p:nvSpPr>
          <p:cNvPr id="5" name="Slide Number Placeholder 5"/>
          <p:cNvSpPr>
            <a:spLocks noGrp="1"/>
          </p:cNvSpPr>
          <p:nvPr>
            <p:ph type="sldNum" sz="quarter" idx="12"/>
          </p:nvPr>
        </p:nvSpPr>
        <p:spPr/>
        <p:txBody>
          <a:bodyPr/>
          <a:lstStyle/>
          <a:p>
            <a:pPr>
              <a:defRPr/>
            </a:pPr>
            <a:fld id="{FA728BC4-FC32-F447-A029-BDAC6C6F6E3D}" type="slidenum">
              <a:rPr lang="el-GR"/>
              <a:pPr>
                <a:defRPr/>
              </a:pPr>
              <a:t>3</a:t>
            </a:fld>
            <a:endParaRPr lang="el-GR"/>
          </a:p>
        </p:txBody>
      </p:sp>
    </p:spTree>
    <p:extLst>
      <p:ext uri="{BB962C8B-B14F-4D97-AF65-F5344CB8AC3E}">
        <p14:creationId xmlns:p14="http://schemas.microsoft.com/office/powerpoint/2010/main" val="241495557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smtClean="0"/>
              <a:t>Κλασικές θ</a:t>
            </a:r>
            <a:r>
              <a:rPr lang="el-GR" dirty="0" smtClean="0">
                <a:cs typeface="Times New Roman" charset="0"/>
              </a:rPr>
              <a:t>εωρίες κοινωνικοποίησης</a:t>
            </a:r>
            <a:endParaRPr lang="en-US" dirty="0"/>
          </a:p>
        </p:txBody>
      </p:sp>
      <p:sp>
        <p:nvSpPr>
          <p:cNvPr id="3" name="Content Placeholder 2"/>
          <p:cNvSpPr>
            <a:spLocks noGrp="1"/>
          </p:cNvSpPr>
          <p:nvPr>
            <p:ph idx="1"/>
          </p:nvPr>
        </p:nvSpPr>
        <p:spPr>
          <a:xfrm>
            <a:off x="914400" y="3020463"/>
            <a:ext cx="7315200" cy="3288897"/>
          </a:xfrm>
        </p:spPr>
        <p:txBody>
          <a:bodyPr>
            <a:noAutofit/>
          </a:bodyPr>
          <a:lstStyle/>
          <a:p>
            <a:r>
              <a:rPr lang="en-US" sz="2800" dirty="0" smtClean="0">
                <a:solidFill>
                  <a:srgbClr val="FFFFFF"/>
                </a:solidFill>
                <a:cs typeface="Times New Roman" charset="0"/>
              </a:rPr>
              <a:t> </a:t>
            </a:r>
            <a:r>
              <a:rPr lang="el-GR" sz="2800" dirty="0" smtClean="0">
                <a:solidFill>
                  <a:srgbClr val="FFFFFF"/>
                </a:solidFill>
                <a:cs typeface="Times New Roman" charset="0"/>
              </a:rPr>
              <a:t>Λειτουργιστικές Κοινωνιολογικές Θεωρίες</a:t>
            </a:r>
          </a:p>
          <a:p>
            <a:r>
              <a:rPr lang="el-GR" sz="2800" dirty="0" smtClean="0">
                <a:solidFill>
                  <a:srgbClr val="FFFFFF"/>
                </a:solidFill>
                <a:cs typeface="Times New Roman" charset="0"/>
              </a:rPr>
              <a:t>Παιδοκεντρικές θεωρίες</a:t>
            </a:r>
          </a:p>
          <a:p>
            <a:r>
              <a:rPr lang="el-GR" sz="2800" dirty="0">
                <a:solidFill>
                  <a:srgbClr val="FFFFFF"/>
                </a:solidFill>
                <a:cs typeface="Times New Roman" charset="0"/>
              </a:rPr>
              <a:t> </a:t>
            </a:r>
            <a:r>
              <a:rPr lang="el-GR" sz="2800" dirty="0" smtClean="0">
                <a:solidFill>
                  <a:srgbClr val="FFFFFF"/>
                </a:solidFill>
                <a:cs typeface="Times New Roman" charset="0"/>
              </a:rPr>
              <a:t>Παραδοσιακή Αναπτυξιακή Ψυχολογία</a:t>
            </a:r>
          </a:p>
          <a:p>
            <a:r>
              <a:rPr lang="en-US" sz="2800" dirty="0" smtClean="0">
                <a:solidFill>
                  <a:srgbClr val="FFFFFF"/>
                </a:solidFill>
                <a:cs typeface="Times New Roman" charset="0"/>
              </a:rPr>
              <a:t> </a:t>
            </a:r>
            <a:r>
              <a:rPr lang="el-GR" sz="2800" dirty="0" smtClean="0">
                <a:solidFill>
                  <a:srgbClr val="FFFFFF"/>
                </a:solidFill>
                <a:cs typeface="Times New Roman" charset="0"/>
              </a:rPr>
              <a:t>Εξακολουθούν </a:t>
            </a:r>
            <a:r>
              <a:rPr lang="el-GR" sz="2800" dirty="0">
                <a:solidFill>
                  <a:srgbClr val="FFFFFF"/>
                </a:solidFill>
                <a:cs typeface="Times New Roman" charset="0"/>
              </a:rPr>
              <a:t>να </a:t>
            </a:r>
            <a:r>
              <a:rPr lang="el-GR" sz="2800" dirty="0" smtClean="0">
                <a:solidFill>
                  <a:srgbClr val="FFFFFF"/>
                </a:solidFill>
                <a:cs typeface="Times New Roman" charset="0"/>
              </a:rPr>
              <a:t>επηρεάζουν τη λειτουργία </a:t>
            </a:r>
            <a:r>
              <a:rPr lang="el-GR" sz="2800" dirty="0">
                <a:solidFill>
                  <a:srgbClr val="FFFFFF"/>
                </a:solidFill>
                <a:cs typeface="Times New Roman" charset="0"/>
              </a:rPr>
              <a:t>σχετικών με την παιδική ηλικία </a:t>
            </a:r>
            <a:r>
              <a:rPr lang="el-GR" sz="2800" dirty="0" smtClean="0">
                <a:solidFill>
                  <a:srgbClr val="FFFFFF"/>
                </a:solidFill>
                <a:cs typeface="Times New Roman" charset="0"/>
              </a:rPr>
              <a:t>θεσμών </a:t>
            </a:r>
            <a:r>
              <a:rPr lang="el-GR" sz="2800" dirty="0">
                <a:solidFill>
                  <a:srgbClr val="FFFFFF"/>
                </a:solidFill>
                <a:cs typeface="Times New Roman" charset="0"/>
              </a:rPr>
              <a:t>όσο και </a:t>
            </a:r>
            <a:r>
              <a:rPr lang="el-GR" sz="2800" dirty="0" smtClean="0">
                <a:solidFill>
                  <a:srgbClr val="FFFFFF"/>
                </a:solidFill>
                <a:cs typeface="Times New Roman" charset="0"/>
              </a:rPr>
              <a:t>τις </a:t>
            </a:r>
            <a:r>
              <a:rPr lang="el-GR" sz="2800" dirty="0">
                <a:solidFill>
                  <a:srgbClr val="FFFFFF"/>
                </a:solidFill>
                <a:cs typeface="Times New Roman" charset="0"/>
              </a:rPr>
              <a:t>τρέχουσες αντιλήψεις για τα παιδιά</a:t>
            </a:r>
            <a:r>
              <a:rPr lang="el-GR" sz="2800" dirty="0">
                <a:solidFill>
                  <a:srgbClr val="FFFFFF"/>
                </a:solidFill>
              </a:rPr>
              <a:t> </a:t>
            </a:r>
          </a:p>
          <a:p>
            <a:endParaRPr lang="en-US" sz="2800" dirty="0"/>
          </a:p>
        </p:txBody>
      </p:sp>
    </p:spTree>
    <p:extLst>
      <p:ext uri="{BB962C8B-B14F-4D97-AF65-F5344CB8AC3E}">
        <p14:creationId xmlns:p14="http://schemas.microsoft.com/office/powerpoint/2010/main" val="23134598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extLst/>
        </p:spPr>
        <p:txBody>
          <a:bodyPr rtlCol="0">
            <a:normAutofit fontScale="90000"/>
          </a:bodyPr>
          <a:lstStyle/>
          <a:p>
            <a:pPr eaLnBrk="1" fontAlgn="auto" hangingPunct="1">
              <a:spcAft>
                <a:spcPts val="0"/>
              </a:spcAft>
              <a:defRPr/>
            </a:pPr>
            <a:r>
              <a:rPr lang="el-GR" b="1" dirty="0">
                <a:ln w="1905"/>
                <a:effectLst>
                  <a:innerShdw blurRad="69850" dist="43180" dir="5400000">
                    <a:srgbClr val="000000">
                      <a:alpha val="65000"/>
                    </a:srgbClr>
                  </a:innerShdw>
                </a:effectLst>
                <a:ea typeface="+mj-ea"/>
                <a:cs typeface="+mj-cs"/>
              </a:rPr>
              <a:t>Θέσεις </a:t>
            </a:r>
            <a:r>
              <a:rPr lang="el-GR" b="1" dirty="0">
                <a:ln w="1905"/>
                <a:effectLst>
                  <a:innerShdw blurRad="69850" dist="43180" dir="5400000">
                    <a:srgbClr val="000000">
                      <a:alpha val="65000"/>
                    </a:srgbClr>
                  </a:innerShdw>
                </a:effectLst>
                <a:ea typeface="+mj-ea"/>
                <a:cs typeface="Times New Roman" charset="0"/>
              </a:rPr>
              <a:t>της λειτουργικής</a:t>
            </a:r>
            <a:r>
              <a:rPr lang="el-GR" b="1" dirty="0">
                <a:ln w="1905"/>
                <a:effectLst>
                  <a:innerShdw blurRad="69850" dist="43180" dir="5400000">
                    <a:srgbClr val="000000">
                      <a:alpha val="65000"/>
                    </a:srgbClr>
                  </a:innerShdw>
                </a:effectLst>
                <a:ea typeface="+mj-ea"/>
                <a:cs typeface="+mj-cs"/>
              </a:rPr>
              <a:t> </a:t>
            </a:r>
            <a:r>
              <a:rPr lang="el-GR" b="1" dirty="0">
                <a:ln w="1905"/>
                <a:effectLst>
                  <a:innerShdw blurRad="69850" dist="43180" dir="5400000">
                    <a:srgbClr val="000000">
                      <a:alpha val="65000"/>
                    </a:srgbClr>
                  </a:innerShdw>
                </a:effectLst>
                <a:ea typeface="+mj-ea"/>
                <a:cs typeface="Times New Roman" charset="0"/>
              </a:rPr>
              <a:t>προσέγγισης</a:t>
            </a:r>
            <a:endParaRPr lang="el-GR" b="1" dirty="0">
              <a:ln w="1905"/>
              <a:effectLst>
                <a:innerShdw blurRad="69850" dist="43180" dir="5400000">
                  <a:srgbClr val="000000">
                    <a:alpha val="65000"/>
                  </a:srgbClr>
                </a:innerShdw>
              </a:effectLst>
              <a:ea typeface="+mj-ea"/>
            </a:endParaRPr>
          </a:p>
        </p:txBody>
      </p:sp>
      <p:sp>
        <p:nvSpPr>
          <p:cNvPr id="33795" name="Rectangle 3"/>
          <p:cNvSpPr>
            <a:spLocks noGrp="1" noChangeArrowheads="1"/>
          </p:cNvSpPr>
          <p:nvPr>
            <p:ph idx="1"/>
          </p:nvPr>
        </p:nvSpPr>
        <p:spPr>
          <a:extLst/>
        </p:spPr>
        <p:txBody>
          <a:bodyPr rtlCol="0">
            <a:normAutofit fontScale="92500" lnSpcReduction="20000"/>
          </a:bodyPr>
          <a:lstStyle/>
          <a:p>
            <a:pPr algn="just" eaLnBrk="1" fontAlgn="auto" hangingPunct="1">
              <a:lnSpc>
                <a:spcPct val="90000"/>
              </a:lnSpc>
              <a:spcAft>
                <a:spcPts val="0"/>
              </a:spcAft>
              <a:buFont typeface="Arial" pitchFamily="34" charset="0"/>
              <a:buChar char="•"/>
              <a:defRPr/>
            </a:pPr>
            <a:r>
              <a:rPr lang="el-GR" sz="2800" b="1" dirty="0">
                <a:ln w="1905"/>
                <a:effectLst>
                  <a:innerShdw blurRad="69850" dist="43180" dir="5400000">
                    <a:srgbClr val="000000">
                      <a:alpha val="65000"/>
                    </a:srgbClr>
                  </a:innerShdw>
                </a:effectLst>
                <a:ea typeface="+mn-ea"/>
                <a:cs typeface="Times New Roman" charset="0"/>
              </a:rPr>
              <a:t>α) η κοινωνικοποίηση μια ενιαία, ομοιογενής και καθολική διαδικασία με στόχο την ανώδυνη είσοδο των νέων στην κοινωνική τάξη. </a:t>
            </a:r>
            <a:endParaRPr lang="el-GR" sz="2800" b="1" dirty="0">
              <a:ln w="1905"/>
              <a:effectLst>
                <a:innerShdw blurRad="69850" dist="43180" dir="5400000">
                  <a:srgbClr val="000000">
                    <a:alpha val="65000"/>
                  </a:srgbClr>
                </a:innerShdw>
              </a:effectLst>
              <a:ea typeface="+mn-ea"/>
            </a:endParaRPr>
          </a:p>
          <a:p>
            <a:pPr algn="just" eaLnBrk="1" fontAlgn="auto" hangingPunct="1">
              <a:lnSpc>
                <a:spcPct val="90000"/>
              </a:lnSpc>
              <a:spcAft>
                <a:spcPts val="0"/>
              </a:spcAft>
              <a:buFont typeface="Arial" pitchFamily="34" charset="0"/>
              <a:buChar char="•"/>
              <a:defRPr/>
            </a:pPr>
            <a:r>
              <a:rPr lang="el-GR" sz="2800" b="1" dirty="0">
                <a:ln w="1905"/>
                <a:effectLst>
                  <a:innerShdw blurRad="69850" dist="43180" dir="5400000">
                    <a:srgbClr val="000000">
                      <a:alpha val="65000"/>
                    </a:srgbClr>
                  </a:innerShdw>
                </a:effectLst>
                <a:ea typeface="+mn-ea"/>
                <a:cs typeface="Times New Roman" charset="0"/>
              </a:rPr>
              <a:t>β) Το</a:t>
            </a:r>
            <a:r>
              <a:rPr lang="el-GR" sz="2800" b="1" dirty="0">
                <a:ln w="1905"/>
                <a:effectLst>
                  <a:innerShdw blurRad="69850" dist="43180" dir="5400000">
                    <a:srgbClr val="000000">
                      <a:alpha val="65000"/>
                    </a:srgbClr>
                  </a:innerShdw>
                </a:effectLst>
                <a:ea typeface="+mn-ea"/>
                <a:cs typeface="+mn-cs"/>
              </a:rPr>
              <a:t> παιδί</a:t>
            </a:r>
            <a:r>
              <a:rPr lang="el-GR" sz="2800" b="1" dirty="0">
                <a:ln w="1905"/>
                <a:effectLst>
                  <a:innerShdw blurRad="69850" dist="43180" dir="5400000">
                    <a:srgbClr val="000000">
                      <a:alpha val="65000"/>
                    </a:srgbClr>
                  </a:innerShdw>
                </a:effectLst>
                <a:ea typeface="+mn-ea"/>
                <a:cs typeface="Times New Roman" charset="0"/>
              </a:rPr>
              <a:t> ως μη κοινωνικοποιημένο </a:t>
            </a:r>
            <a:r>
              <a:rPr lang="el-GR" sz="2800" b="1" dirty="0">
                <a:ln w="1905"/>
                <a:effectLst>
                  <a:innerShdw blurRad="69850" dist="43180" dir="5400000">
                    <a:srgbClr val="000000">
                      <a:alpha val="65000"/>
                    </a:srgbClr>
                  </a:innerShdw>
                </a:effectLst>
                <a:ea typeface="+mn-ea"/>
                <a:cs typeface="+mn-cs"/>
              </a:rPr>
              <a:t>ο</a:t>
            </a:r>
            <a:r>
              <a:rPr lang="el-GR" sz="2800" b="1" dirty="0">
                <a:ln w="1905"/>
                <a:effectLst>
                  <a:innerShdw blurRad="69850" dist="43180" dir="5400000">
                    <a:srgbClr val="000000">
                      <a:alpha val="65000"/>
                    </a:srgbClr>
                  </a:innerShdw>
                </a:effectLst>
                <a:ea typeface="+mn-ea"/>
                <a:cs typeface="Times New Roman" charset="0"/>
              </a:rPr>
              <a:t>ν στερείται μιας πλήρους κοινωνικής υπόστασης: έχει ανάγκη από τη φροντίδα, την καθοδήγηση των ενηλίκω</a:t>
            </a:r>
            <a:r>
              <a:rPr lang="el-GR" sz="2800" b="1" dirty="0">
                <a:ln w="1905"/>
                <a:effectLst>
                  <a:innerShdw blurRad="69850" dist="43180" dir="5400000">
                    <a:srgbClr val="000000">
                      <a:alpha val="65000"/>
                    </a:srgbClr>
                  </a:innerShdw>
                </a:effectLst>
                <a:ea typeface="+mn-ea"/>
                <a:cs typeface="+mn-cs"/>
              </a:rPr>
              <a:t>ν</a:t>
            </a:r>
          </a:p>
          <a:p>
            <a:pPr algn="just" eaLnBrk="1" fontAlgn="auto" hangingPunct="1">
              <a:lnSpc>
                <a:spcPct val="90000"/>
              </a:lnSpc>
              <a:spcAft>
                <a:spcPts val="0"/>
              </a:spcAft>
              <a:buFont typeface="Arial" pitchFamily="34" charset="0"/>
              <a:buChar char="•"/>
              <a:defRPr/>
            </a:pPr>
            <a:r>
              <a:rPr lang="el-GR" sz="2800" b="1" dirty="0">
                <a:ln w="1905"/>
                <a:effectLst>
                  <a:innerShdw blurRad="69850" dist="43180" dir="5400000">
                    <a:srgbClr val="000000">
                      <a:alpha val="65000"/>
                    </a:srgbClr>
                  </a:innerShdw>
                </a:effectLst>
                <a:ea typeface="+mn-ea"/>
                <a:cs typeface="Times New Roman" charset="0"/>
              </a:rPr>
              <a:t>γ) Η κοινωνία ως μια αντικειμενική πραγματικότητα την οποία το άτομο καλείται να εσωτερικεύσει.</a:t>
            </a:r>
            <a:endParaRPr lang="el-GR" sz="2800" b="1" dirty="0">
              <a:ln w="1905"/>
              <a:effectLst>
                <a:innerShdw blurRad="69850" dist="43180" dir="5400000">
                  <a:srgbClr val="000000">
                    <a:alpha val="65000"/>
                  </a:srgbClr>
                </a:innerShdw>
              </a:effectLst>
              <a:ea typeface="+mn-ea"/>
            </a:endParaRPr>
          </a:p>
        </p:txBody>
      </p:sp>
      <p:sp>
        <p:nvSpPr>
          <p:cNvPr id="4" name="Date Placeholder 3"/>
          <p:cNvSpPr>
            <a:spLocks noGrp="1"/>
          </p:cNvSpPr>
          <p:nvPr>
            <p:ph type="dt" sz="quarter" idx="10"/>
          </p:nvPr>
        </p:nvSpPr>
        <p:spPr/>
        <p:txBody>
          <a:bodyPr/>
          <a:lstStyle/>
          <a:p>
            <a:pPr>
              <a:defRPr/>
            </a:pPr>
            <a:fld id="{D69ACAEA-0704-D94D-957F-E90C19084D77}" type="datetime1">
              <a:rPr lang="el-GR"/>
              <a:pPr>
                <a:defRPr/>
              </a:pPr>
              <a:t>11/3/16</a:t>
            </a:fld>
            <a:endParaRPr lang="el-GR"/>
          </a:p>
        </p:txBody>
      </p:sp>
      <p:sp>
        <p:nvSpPr>
          <p:cNvPr id="5" name="Slide Number Placeholder 5"/>
          <p:cNvSpPr>
            <a:spLocks noGrp="1"/>
          </p:cNvSpPr>
          <p:nvPr>
            <p:ph type="sldNum" sz="quarter" idx="12"/>
          </p:nvPr>
        </p:nvSpPr>
        <p:spPr/>
        <p:txBody>
          <a:bodyPr/>
          <a:lstStyle/>
          <a:p>
            <a:pPr>
              <a:defRPr/>
            </a:pPr>
            <a:fld id="{640D67E1-1E5A-3947-B0F9-E0D39913A24C}" type="slidenum">
              <a:rPr lang="el-GR"/>
              <a:pPr>
                <a:defRPr/>
              </a:pPr>
              <a:t>5</a:t>
            </a:fld>
            <a:endParaRPr lang="el-GR"/>
          </a:p>
        </p:txBody>
      </p:sp>
    </p:spTree>
    <p:extLst>
      <p:ext uri="{BB962C8B-B14F-4D97-AF65-F5344CB8AC3E}">
        <p14:creationId xmlns:p14="http://schemas.microsoft.com/office/powerpoint/2010/main" val="327527232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extLst/>
        </p:spPr>
        <p:txBody>
          <a:bodyPr rtlCol="0">
            <a:normAutofit/>
          </a:bodyPr>
          <a:lstStyle/>
          <a:p>
            <a:pPr eaLnBrk="1" fontAlgn="auto" hangingPunct="1">
              <a:spcAft>
                <a:spcPts val="0"/>
              </a:spcAft>
              <a:defRPr/>
            </a:pPr>
            <a:r>
              <a:rPr lang="el-GR" b="1" dirty="0">
                <a:ln w="1905"/>
                <a:effectLst>
                  <a:innerShdw blurRad="69850" dist="43180" dir="5400000">
                    <a:srgbClr val="000000">
                      <a:alpha val="65000"/>
                    </a:srgbClr>
                  </a:innerShdw>
                </a:effectLst>
                <a:ea typeface="+mj-ea"/>
                <a:cs typeface="+mj-cs"/>
              </a:rPr>
              <a:t>Το παιδί ως άγριος</a:t>
            </a:r>
          </a:p>
        </p:txBody>
      </p:sp>
      <p:sp>
        <p:nvSpPr>
          <p:cNvPr id="36867" name="Rectangle 3"/>
          <p:cNvSpPr>
            <a:spLocks noGrp="1" noChangeArrowheads="1"/>
          </p:cNvSpPr>
          <p:nvPr>
            <p:ph idx="1"/>
          </p:nvPr>
        </p:nvSpPr>
        <p:spPr>
          <a:extLst/>
        </p:spPr>
        <p:txBody>
          <a:bodyPr rtlCol="0">
            <a:noAutofit/>
          </a:bodyPr>
          <a:lstStyle/>
          <a:p>
            <a:pPr algn="just" eaLnBrk="1" fontAlgn="auto" hangingPunct="1">
              <a:spcAft>
                <a:spcPts val="0"/>
              </a:spcAft>
              <a:buFont typeface="Arial" pitchFamily="34" charset="0"/>
              <a:buChar char="•"/>
              <a:defRPr/>
            </a:pPr>
            <a:r>
              <a:rPr lang="el-GR" sz="2400" b="1" dirty="0">
                <a:ln w="1905"/>
                <a:effectLst>
                  <a:innerShdw blurRad="69850" dist="43180" dir="5400000">
                    <a:srgbClr val="000000">
                      <a:alpha val="65000"/>
                    </a:srgbClr>
                  </a:innerShdw>
                </a:effectLst>
                <a:ea typeface="+mn-ea"/>
                <a:cs typeface="Times New Roman" charset="0"/>
              </a:rPr>
              <a:t>Συχνά παρομοιάζεται με τον απολίτιστο, τον πρωτόγονο </a:t>
            </a:r>
            <a:endParaRPr lang="el-GR" sz="2400" b="1" dirty="0">
              <a:ln w="1905"/>
              <a:effectLst>
                <a:innerShdw blurRad="69850" dist="43180" dir="5400000">
                  <a:srgbClr val="000000">
                    <a:alpha val="65000"/>
                  </a:srgbClr>
                </a:innerShdw>
              </a:effectLst>
              <a:ea typeface="+mn-ea"/>
            </a:endParaRPr>
          </a:p>
          <a:p>
            <a:pPr algn="just" eaLnBrk="1" fontAlgn="auto" hangingPunct="1">
              <a:spcAft>
                <a:spcPts val="0"/>
              </a:spcAft>
              <a:buFont typeface="Arial" pitchFamily="34" charset="0"/>
              <a:buChar char="•"/>
              <a:defRPr/>
            </a:pPr>
            <a:r>
              <a:rPr lang="el-GR" sz="2400" b="1" dirty="0">
                <a:ln w="1905"/>
                <a:effectLst>
                  <a:innerShdw blurRad="69850" dist="43180" dir="5400000">
                    <a:srgbClr val="000000">
                      <a:alpha val="65000"/>
                    </a:srgbClr>
                  </a:innerShdw>
                </a:effectLst>
                <a:ea typeface="+mn-ea"/>
                <a:cs typeface="Times New Roman" charset="0"/>
              </a:rPr>
              <a:t>Κοινό σημείο </a:t>
            </a:r>
            <a:r>
              <a:rPr lang="el-GR" sz="2400" b="1" dirty="0" smtClean="0">
                <a:ln w="1905"/>
                <a:effectLst>
                  <a:innerShdw blurRad="69850" dist="43180" dir="5400000">
                    <a:srgbClr val="000000">
                      <a:alpha val="65000"/>
                    </a:srgbClr>
                  </a:innerShdw>
                </a:effectLst>
                <a:ea typeface="+mn-ea"/>
                <a:cs typeface="Times New Roman" charset="0"/>
              </a:rPr>
              <a:t>είναι </a:t>
            </a:r>
            <a:r>
              <a:rPr lang="el-GR" sz="2400" b="1" dirty="0">
                <a:ln w="1905"/>
                <a:effectLst>
                  <a:innerShdw blurRad="69850" dist="43180" dir="5400000">
                    <a:srgbClr val="000000">
                      <a:alpha val="65000"/>
                    </a:srgbClr>
                  </a:innerShdw>
                </a:effectLst>
                <a:ea typeface="+mn-ea"/>
                <a:cs typeface="Times New Roman" charset="0"/>
              </a:rPr>
              <a:t>η δυνατότητα εκπολιτισμού τους</a:t>
            </a:r>
            <a:endParaRPr lang="el-GR" sz="2400" b="1" dirty="0">
              <a:ln w="1905"/>
              <a:effectLst>
                <a:innerShdw blurRad="69850" dist="43180" dir="5400000">
                  <a:srgbClr val="000000">
                    <a:alpha val="65000"/>
                  </a:srgbClr>
                </a:innerShdw>
              </a:effectLst>
              <a:ea typeface="+mn-ea"/>
            </a:endParaRPr>
          </a:p>
          <a:p>
            <a:pPr algn="just" eaLnBrk="1" fontAlgn="auto" hangingPunct="1">
              <a:spcAft>
                <a:spcPts val="0"/>
              </a:spcAft>
              <a:buFont typeface="Arial" pitchFamily="34" charset="0"/>
              <a:buChar char="•"/>
              <a:defRPr/>
            </a:pPr>
            <a:r>
              <a:rPr lang="el-GR" sz="2400" b="1" dirty="0">
                <a:ln w="1905"/>
                <a:effectLst>
                  <a:innerShdw blurRad="69850" dist="43180" dir="5400000">
                    <a:srgbClr val="000000">
                      <a:alpha val="65000"/>
                    </a:srgbClr>
                  </a:innerShdw>
                </a:effectLst>
                <a:ea typeface="+mn-ea"/>
              </a:rPr>
              <a:t>Η </a:t>
            </a:r>
            <a:r>
              <a:rPr lang="el-GR" sz="2400" b="1" dirty="0">
                <a:ln w="1905"/>
                <a:effectLst>
                  <a:innerShdw blurRad="69850" dist="43180" dir="5400000">
                    <a:srgbClr val="000000">
                      <a:alpha val="65000"/>
                    </a:srgbClr>
                  </a:innerShdw>
                </a:effectLst>
                <a:ea typeface="+mn-ea"/>
                <a:cs typeface="Times New Roman" charset="0"/>
              </a:rPr>
              <a:t>εξέλιξη από το παιδί στον ενήλικο παραλληλίζεται με την εξέλιξη </a:t>
            </a:r>
            <a:r>
              <a:rPr lang="el-GR" sz="2400" b="1" dirty="0" smtClean="0">
                <a:ln w="1905"/>
                <a:effectLst>
                  <a:innerShdw blurRad="69850" dist="43180" dir="5400000">
                    <a:srgbClr val="000000">
                      <a:alpha val="65000"/>
                    </a:srgbClr>
                  </a:innerShdw>
                </a:effectLst>
                <a:ea typeface="+mn-ea"/>
                <a:cs typeface="Times New Roman" charset="0"/>
              </a:rPr>
              <a:t>του </a:t>
            </a:r>
            <a:r>
              <a:rPr lang="el-GR" sz="2400" b="1" dirty="0">
                <a:ln w="1905"/>
                <a:effectLst>
                  <a:innerShdw blurRad="69850" dist="43180" dir="5400000">
                    <a:srgbClr val="000000">
                      <a:alpha val="65000"/>
                    </a:srgbClr>
                  </a:innerShdw>
                </a:effectLst>
                <a:ea typeface="+mn-ea"/>
                <a:cs typeface="Times New Roman" charset="0"/>
              </a:rPr>
              <a:t>πολιτισμού.</a:t>
            </a:r>
            <a:endParaRPr lang="el-GR" sz="2400" b="1" dirty="0">
              <a:ln w="1905"/>
              <a:effectLst>
                <a:innerShdw blurRad="69850" dist="43180" dir="5400000">
                  <a:srgbClr val="000000">
                    <a:alpha val="65000"/>
                  </a:srgbClr>
                </a:innerShdw>
              </a:effectLst>
              <a:ea typeface="+mn-ea"/>
            </a:endParaRPr>
          </a:p>
          <a:p>
            <a:pPr algn="just" eaLnBrk="1" fontAlgn="auto" hangingPunct="1">
              <a:spcAft>
                <a:spcPts val="0"/>
              </a:spcAft>
              <a:buFont typeface="Arial" pitchFamily="34" charset="0"/>
              <a:buChar char="•"/>
              <a:defRPr/>
            </a:pPr>
            <a:r>
              <a:rPr lang="el-GR" sz="2400" b="1" dirty="0">
                <a:ln w="1905"/>
                <a:effectLst>
                  <a:innerShdw blurRad="69850" dist="43180" dir="5400000">
                    <a:srgbClr val="000000">
                      <a:alpha val="65000"/>
                    </a:srgbClr>
                  </a:innerShdw>
                </a:effectLst>
                <a:ea typeface="+mn-ea"/>
                <a:cs typeface="Times New Roman" charset="0"/>
              </a:rPr>
              <a:t>Ο </a:t>
            </a:r>
            <a:r>
              <a:rPr lang="el-GR" sz="2400" b="1" dirty="0" smtClean="0">
                <a:ln w="1905"/>
                <a:effectLst>
                  <a:innerShdw blurRad="69850" dist="43180" dir="5400000">
                    <a:srgbClr val="000000">
                      <a:alpha val="65000"/>
                    </a:srgbClr>
                  </a:innerShdw>
                </a:effectLst>
                <a:ea typeface="+mn-ea"/>
                <a:cs typeface="Times New Roman" charset="0"/>
              </a:rPr>
              <a:t>πολιτισμός εντάσσεται σ’ </a:t>
            </a:r>
            <a:r>
              <a:rPr lang="el-GR" sz="2400" b="1" dirty="0">
                <a:ln w="1905"/>
                <a:effectLst>
                  <a:innerShdw blurRad="69850" dist="43180" dir="5400000">
                    <a:srgbClr val="000000">
                      <a:alpha val="65000"/>
                    </a:srgbClr>
                  </a:innerShdw>
                </a:effectLst>
                <a:ea typeface="+mn-ea"/>
                <a:cs typeface="Times New Roman" charset="0"/>
              </a:rPr>
              <a:t>ένα </a:t>
            </a:r>
            <a:r>
              <a:rPr lang="el-GR" sz="2400" b="1" dirty="0" smtClean="0">
                <a:ln w="1905"/>
                <a:effectLst>
                  <a:innerShdw blurRad="69850" dist="43180" dir="5400000">
                    <a:srgbClr val="000000">
                      <a:alpha val="65000"/>
                    </a:srgbClr>
                  </a:innerShdw>
                </a:effectLst>
                <a:ea typeface="+mn-ea"/>
                <a:cs typeface="Times New Roman" charset="0"/>
              </a:rPr>
              <a:t>εξελικτικό </a:t>
            </a:r>
            <a:r>
              <a:rPr lang="el-GR" sz="2400" b="1" dirty="0">
                <a:ln w="1905"/>
                <a:effectLst>
                  <a:innerShdw blurRad="69850" dist="43180" dir="5400000">
                    <a:srgbClr val="000000">
                      <a:alpha val="65000"/>
                    </a:srgbClr>
                  </a:innerShdw>
                </a:effectLst>
                <a:ea typeface="+mn-ea"/>
                <a:cs typeface="Times New Roman" charset="0"/>
              </a:rPr>
              <a:t>σχήμα, όπου οι δυτικές κοινωνίες τοποθετούνται στην κορυφή. </a:t>
            </a:r>
            <a:endParaRPr lang="el-GR" sz="2400" b="1" dirty="0">
              <a:ln w="1905"/>
              <a:effectLst>
                <a:innerShdw blurRad="69850" dist="43180" dir="5400000">
                  <a:srgbClr val="000000">
                    <a:alpha val="65000"/>
                  </a:srgbClr>
                </a:innerShdw>
              </a:effectLst>
              <a:ea typeface="+mn-ea"/>
            </a:endParaRPr>
          </a:p>
        </p:txBody>
      </p:sp>
      <p:sp>
        <p:nvSpPr>
          <p:cNvPr id="4" name="Date Placeholder 3"/>
          <p:cNvSpPr>
            <a:spLocks noGrp="1"/>
          </p:cNvSpPr>
          <p:nvPr>
            <p:ph type="dt" sz="quarter" idx="10"/>
          </p:nvPr>
        </p:nvSpPr>
        <p:spPr/>
        <p:txBody>
          <a:bodyPr/>
          <a:lstStyle/>
          <a:p>
            <a:pPr>
              <a:defRPr/>
            </a:pPr>
            <a:fld id="{C29EE95E-48AF-A148-8FB5-8F1D9D7E8576}" type="datetime1">
              <a:rPr lang="el-GR"/>
              <a:pPr>
                <a:defRPr/>
              </a:pPr>
              <a:t>11/3/16</a:t>
            </a:fld>
            <a:endParaRPr lang="el-GR"/>
          </a:p>
        </p:txBody>
      </p:sp>
      <p:sp>
        <p:nvSpPr>
          <p:cNvPr id="5" name="Slide Number Placeholder 5"/>
          <p:cNvSpPr>
            <a:spLocks noGrp="1"/>
          </p:cNvSpPr>
          <p:nvPr>
            <p:ph type="sldNum" sz="quarter" idx="12"/>
          </p:nvPr>
        </p:nvSpPr>
        <p:spPr/>
        <p:txBody>
          <a:bodyPr/>
          <a:lstStyle/>
          <a:p>
            <a:pPr>
              <a:defRPr/>
            </a:pPr>
            <a:fld id="{DCF60C1C-DCE5-7F44-AC50-75D8E8E34AA4}" type="slidenum">
              <a:rPr lang="el-GR"/>
              <a:pPr>
                <a:defRPr/>
              </a:pPr>
              <a:t>6</a:t>
            </a:fld>
            <a:endParaRPr lang="el-GR"/>
          </a:p>
        </p:txBody>
      </p:sp>
    </p:spTree>
    <p:extLst>
      <p:ext uri="{BB962C8B-B14F-4D97-AF65-F5344CB8AC3E}">
        <p14:creationId xmlns:p14="http://schemas.microsoft.com/office/powerpoint/2010/main" val="178103785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extLst/>
        </p:spPr>
        <p:txBody>
          <a:bodyPr rtlCol="0">
            <a:normAutofit/>
          </a:bodyPr>
          <a:lstStyle/>
          <a:p>
            <a:pPr eaLnBrk="1" fontAlgn="auto" hangingPunct="1">
              <a:spcAft>
                <a:spcPts val="0"/>
              </a:spcAft>
              <a:defRPr/>
            </a:pPr>
            <a:r>
              <a:rPr lang="el-GR" b="1" dirty="0">
                <a:ln w="1905"/>
                <a:effectLst>
                  <a:innerShdw blurRad="69850" dist="43180" dir="5400000">
                    <a:srgbClr val="000000">
                      <a:alpha val="65000"/>
                    </a:srgbClr>
                  </a:innerShdw>
                </a:effectLst>
                <a:ea typeface="+mj-ea"/>
                <a:cs typeface="+mj-cs"/>
              </a:rPr>
              <a:t>Ο παραλληλισμός</a:t>
            </a:r>
          </a:p>
        </p:txBody>
      </p:sp>
      <p:sp>
        <p:nvSpPr>
          <p:cNvPr id="37891" name="Rectangle 3"/>
          <p:cNvSpPr>
            <a:spLocks noGrp="1" noChangeArrowheads="1"/>
          </p:cNvSpPr>
          <p:nvPr>
            <p:ph idx="1"/>
          </p:nvPr>
        </p:nvSpPr>
        <p:spPr>
          <a:extLst/>
        </p:spPr>
        <p:txBody>
          <a:bodyPr rtlCol="0">
            <a:normAutofit/>
          </a:bodyPr>
          <a:lstStyle/>
          <a:p>
            <a:pPr algn="just" eaLnBrk="1" fontAlgn="auto" hangingPunct="1">
              <a:spcAft>
                <a:spcPts val="0"/>
              </a:spcAft>
              <a:buFont typeface="Arial" pitchFamily="34" charset="0"/>
              <a:buChar char="•"/>
              <a:defRPr/>
            </a:pPr>
            <a:r>
              <a:rPr lang="el-GR" sz="2400" b="1" dirty="0">
                <a:ln w="1905"/>
                <a:effectLst>
                  <a:innerShdw blurRad="69850" dist="43180" dir="5400000">
                    <a:srgbClr val="000000">
                      <a:alpha val="65000"/>
                    </a:srgbClr>
                  </a:innerShdw>
                </a:effectLst>
                <a:ea typeface="+mn-ea"/>
                <a:cs typeface="Times New Roman" charset="0"/>
              </a:rPr>
              <a:t>διευκολύνει την κατασκευή της παιδικής ηλικίας ως ξεχωριστής κατηγορίας, η οποία τίθεται εκτός του κυρίαρχου κοινωνικού γίγνεσθαι. </a:t>
            </a:r>
            <a:endParaRPr lang="el-GR" sz="2400" b="1" dirty="0" smtClean="0">
              <a:ln w="1905"/>
              <a:effectLst>
                <a:innerShdw blurRad="69850" dist="43180" dir="5400000">
                  <a:srgbClr val="000000">
                    <a:alpha val="65000"/>
                  </a:srgbClr>
                </a:innerShdw>
              </a:effectLst>
              <a:ea typeface="+mn-ea"/>
              <a:cs typeface="Times New Roman" charset="0"/>
            </a:endParaRPr>
          </a:p>
          <a:p>
            <a:pPr marL="45720" indent="0" algn="just" eaLnBrk="1" fontAlgn="auto" hangingPunct="1">
              <a:spcAft>
                <a:spcPts val="0"/>
              </a:spcAft>
              <a:buNone/>
              <a:defRPr/>
            </a:pPr>
            <a:endParaRPr lang="el-GR" sz="2400" b="1" dirty="0">
              <a:ln w="1905"/>
              <a:effectLst>
                <a:innerShdw blurRad="69850" dist="43180" dir="5400000">
                  <a:srgbClr val="000000">
                    <a:alpha val="65000"/>
                  </a:srgbClr>
                </a:innerShdw>
              </a:effectLst>
              <a:ea typeface="+mn-ea"/>
            </a:endParaRPr>
          </a:p>
          <a:p>
            <a:pPr algn="just" eaLnBrk="1" fontAlgn="auto" hangingPunct="1">
              <a:spcAft>
                <a:spcPts val="0"/>
              </a:spcAft>
              <a:buFont typeface="Arial" pitchFamily="34" charset="0"/>
              <a:buChar char="•"/>
              <a:defRPr/>
            </a:pPr>
            <a:r>
              <a:rPr lang="el-GR" sz="2400" b="1" dirty="0">
                <a:ln w="1905"/>
                <a:effectLst>
                  <a:innerShdw blurRad="69850" dist="43180" dir="5400000">
                    <a:srgbClr val="000000">
                      <a:alpha val="65000"/>
                    </a:srgbClr>
                  </a:innerShdw>
                </a:effectLst>
                <a:ea typeface="+mn-ea"/>
              </a:rPr>
              <a:t>Για </a:t>
            </a:r>
            <a:r>
              <a:rPr lang="el-GR" sz="2400" b="1" dirty="0">
                <a:ln w="1905"/>
                <a:effectLst>
                  <a:innerShdw blurRad="69850" dist="43180" dir="5400000">
                    <a:srgbClr val="000000">
                      <a:alpha val="65000"/>
                    </a:srgbClr>
                  </a:innerShdw>
                </a:effectLst>
                <a:ea typeface="+mn-ea"/>
                <a:cs typeface="Times New Roman" charset="0"/>
              </a:rPr>
              <a:t>να ενταχθούν </a:t>
            </a:r>
            <a:r>
              <a:rPr lang="el-GR" sz="2400" b="1" dirty="0">
                <a:ln w="1905"/>
                <a:effectLst>
                  <a:innerShdw blurRad="69850" dist="43180" dir="5400000">
                    <a:srgbClr val="000000">
                      <a:alpha val="65000"/>
                    </a:srgbClr>
                  </a:innerShdw>
                </a:effectLst>
                <a:ea typeface="+mn-ea"/>
              </a:rPr>
              <a:t>τα παιδιά </a:t>
            </a:r>
            <a:r>
              <a:rPr lang="el-GR" sz="2400" b="1" dirty="0">
                <a:ln w="1905"/>
                <a:effectLst>
                  <a:innerShdw blurRad="69850" dist="43180" dir="5400000">
                    <a:srgbClr val="000000">
                      <a:alpha val="65000"/>
                    </a:srgbClr>
                  </a:innerShdw>
                </a:effectLst>
                <a:ea typeface="+mn-ea"/>
                <a:cs typeface="Times New Roman" charset="0"/>
              </a:rPr>
              <a:t>στο </a:t>
            </a:r>
            <a:r>
              <a:rPr lang="el-GR" sz="2400" b="1" dirty="0" smtClean="0">
                <a:ln w="1905"/>
                <a:effectLst>
                  <a:innerShdw blurRad="69850" dist="43180" dir="5400000">
                    <a:srgbClr val="000000">
                      <a:alpha val="65000"/>
                    </a:srgbClr>
                  </a:innerShdw>
                </a:effectLst>
                <a:ea typeface="+mn-ea"/>
                <a:cs typeface="Times New Roman" charset="0"/>
              </a:rPr>
              <a:t>κοινωνικό </a:t>
            </a:r>
            <a:r>
              <a:rPr lang="el-GR" sz="2400" b="1" dirty="0">
                <a:ln w="1905"/>
                <a:effectLst>
                  <a:innerShdw blurRad="69850" dist="43180" dir="5400000">
                    <a:srgbClr val="000000">
                      <a:alpha val="65000"/>
                    </a:srgbClr>
                  </a:innerShdw>
                </a:effectLst>
                <a:ea typeface="+mn-ea"/>
                <a:cs typeface="Times New Roman" charset="0"/>
              </a:rPr>
              <a:t>σώμα προϋπόθεση</a:t>
            </a:r>
            <a:r>
              <a:rPr lang="el-GR" sz="2400" b="1" dirty="0">
                <a:ln w="1905"/>
                <a:effectLst>
                  <a:innerShdw blurRad="69850" dist="43180" dir="5400000">
                    <a:srgbClr val="000000">
                      <a:alpha val="65000"/>
                    </a:srgbClr>
                  </a:innerShdw>
                </a:effectLst>
                <a:ea typeface="+mn-ea"/>
              </a:rPr>
              <a:t> είναι</a:t>
            </a:r>
            <a:r>
              <a:rPr lang="el-GR" sz="2400" b="1" dirty="0">
                <a:ln w="1905"/>
                <a:effectLst>
                  <a:innerShdw blurRad="69850" dist="43180" dir="5400000">
                    <a:srgbClr val="000000">
                      <a:alpha val="65000"/>
                    </a:srgbClr>
                  </a:innerShdw>
                </a:effectLst>
                <a:ea typeface="+mn-ea"/>
                <a:cs typeface="Times New Roman" charset="0"/>
              </a:rPr>
              <a:t> να αφεθούν στην καθοδήγηση και τη διδασκαλία των ενήλικων και των πολιτισμένων. </a:t>
            </a:r>
            <a:endParaRPr lang="el-GR" sz="2400" b="1" dirty="0">
              <a:ln w="1905"/>
              <a:effectLst>
                <a:innerShdw blurRad="69850" dist="43180" dir="5400000">
                  <a:srgbClr val="000000">
                    <a:alpha val="65000"/>
                  </a:srgbClr>
                </a:innerShdw>
              </a:effectLst>
              <a:ea typeface="+mn-ea"/>
            </a:endParaRPr>
          </a:p>
        </p:txBody>
      </p:sp>
      <p:sp>
        <p:nvSpPr>
          <p:cNvPr id="4" name="Date Placeholder 3"/>
          <p:cNvSpPr>
            <a:spLocks noGrp="1"/>
          </p:cNvSpPr>
          <p:nvPr>
            <p:ph type="dt" sz="quarter" idx="10"/>
          </p:nvPr>
        </p:nvSpPr>
        <p:spPr/>
        <p:txBody>
          <a:bodyPr/>
          <a:lstStyle/>
          <a:p>
            <a:pPr>
              <a:defRPr/>
            </a:pPr>
            <a:fld id="{15190113-CB96-5D43-A167-63FFC7B0E90A}" type="datetime1">
              <a:rPr lang="el-GR"/>
              <a:pPr>
                <a:defRPr/>
              </a:pPr>
              <a:t>11/3/16</a:t>
            </a:fld>
            <a:endParaRPr lang="el-GR"/>
          </a:p>
        </p:txBody>
      </p:sp>
      <p:sp>
        <p:nvSpPr>
          <p:cNvPr id="5" name="Slide Number Placeholder 5"/>
          <p:cNvSpPr>
            <a:spLocks noGrp="1"/>
          </p:cNvSpPr>
          <p:nvPr>
            <p:ph type="sldNum" sz="quarter" idx="12"/>
          </p:nvPr>
        </p:nvSpPr>
        <p:spPr/>
        <p:txBody>
          <a:bodyPr/>
          <a:lstStyle/>
          <a:p>
            <a:pPr>
              <a:defRPr/>
            </a:pPr>
            <a:fld id="{15F25A7E-C450-6042-A1BF-FF978613608E}" type="slidenum">
              <a:rPr lang="el-GR"/>
              <a:pPr>
                <a:defRPr/>
              </a:pPr>
              <a:t>7</a:t>
            </a:fld>
            <a:endParaRPr lang="el-GR"/>
          </a:p>
        </p:txBody>
      </p:sp>
    </p:spTree>
    <p:extLst>
      <p:ext uri="{BB962C8B-B14F-4D97-AF65-F5344CB8AC3E}">
        <p14:creationId xmlns:p14="http://schemas.microsoft.com/office/powerpoint/2010/main" val="163421274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7723871-3EF6-BC4F-8330-30CF49C16402}" type="datetime1">
              <a:rPr lang="el-GR"/>
              <a:pPr/>
              <a:t>11/3/16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51DDFA2A-06D4-364D-A24C-33B6139B9667}" type="slidenum">
              <a:rPr lang="el-GR"/>
              <a:pPr/>
              <a:t>8</a:t>
            </a:fld>
            <a:endParaRPr lang="el-GR"/>
          </a:p>
        </p:txBody>
      </p:sp>
      <p:sp>
        <p:nvSpPr>
          <p:cNvPr id="36866" name="Rectangle 2"/>
          <p:cNvSpPr>
            <a:spLocks noGrp="1" noChangeArrowheads="1"/>
          </p:cNvSpPr>
          <p:nvPr>
            <p:ph type="title"/>
          </p:nvPr>
        </p:nvSpPr>
        <p:spPr/>
        <p:txBody>
          <a:bodyPr/>
          <a:lstStyle/>
          <a:p>
            <a:r>
              <a:rPr lang="el-GR" dirty="0" smtClean="0">
                <a:cs typeface="Times New Roman" charset="0"/>
              </a:rPr>
              <a:t>Τάλκοτ Πάρσονς</a:t>
            </a:r>
            <a:endParaRPr lang="el-GR" dirty="0"/>
          </a:p>
        </p:txBody>
      </p:sp>
      <p:sp>
        <p:nvSpPr>
          <p:cNvPr id="36867" name="Rectangle 3"/>
          <p:cNvSpPr>
            <a:spLocks noGrp="1" noChangeArrowheads="1"/>
          </p:cNvSpPr>
          <p:nvPr>
            <p:ph type="body" idx="1"/>
          </p:nvPr>
        </p:nvSpPr>
        <p:spPr>
          <a:xfrm>
            <a:off x="914400" y="3032125"/>
            <a:ext cx="7315200" cy="3277235"/>
          </a:xfrm>
        </p:spPr>
        <p:txBody>
          <a:bodyPr>
            <a:normAutofit lnSpcReduction="10000"/>
          </a:bodyPr>
          <a:lstStyle/>
          <a:p>
            <a:pPr algn="just"/>
            <a:r>
              <a:rPr lang="el-GR" sz="3200" dirty="0" smtClean="0">
                <a:cs typeface="Times New Roman" charset="0"/>
              </a:rPr>
              <a:t>«Η </a:t>
            </a:r>
            <a:r>
              <a:rPr lang="el-GR" sz="3200" dirty="0">
                <a:cs typeface="Times New Roman" charset="0"/>
              </a:rPr>
              <a:t>παιδική ηλικία είναι το πρόβλημα των βαρβάρων. Δεν διαφέρει δηλαδή από μια ορδή ξένων και μη προσαρμοσμένων ατόμων που εισχωρούν στον κόσμο των ενηλίκων αλλά που πρέπει να εξημερωθούν πριν γίνουν αποδεκτοί».</a:t>
            </a:r>
          </a:p>
        </p:txBody>
      </p:sp>
    </p:spTree>
    <p:extLst>
      <p:ext uri="{BB962C8B-B14F-4D97-AF65-F5344CB8AC3E}">
        <p14:creationId xmlns:p14="http://schemas.microsoft.com/office/powerpoint/2010/main" val="90968437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B94C6FD-8442-AD4D-B078-1C495F8356D8}" type="datetime1">
              <a:rPr lang="el-GR"/>
              <a:pPr/>
              <a:t>11/3/16</a:t>
            </a:fld>
            <a:endParaRPr lang="el-GR"/>
          </a:p>
        </p:txBody>
      </p:sp>
      <p:sp>
        <p:nvSpPr>
          <p:cNvPr id="5" name="Footer Placeholder 4"/>
          <p:cNvSpPr>
            <a:spLocks noGrp="1"/>
          </p:cNvSpPr>
          <p:nvPr>
            <p:ph type="ftr" sz="quarter" idx="11"/>
          </p:nvPr>
        </p:nvSpPr>
        <p:spPr/>
        <p:txBody>
          <a:bodyPr/>
          <a:lstStyle/>
          <a:p>
            <a:r>
              <a:rPr lang="el-GR"/>
              <a:t>ΚΟΙΝΩΝΙΟΛΟΓΙΑ ΤΗΣ ΠΑΙΔΙΚΗΣ ΗΛΙΚΙΑΣ</a:t>
            </a:r>
          </a:p>
        </p:txBody>
      </p:sp>
      <p:sp>
        <p:nvSpPr>
          <p:cNvPr id="6" name="Slide Number Placeholder 5"/>
          <p:cNvSpPr>
            <a:spLocks noGrp="1"/>
          </p:cNvSpPr>
          <p:nvPr>
            <p:ph type="sldNum" sz="quarter" idx="12"/>
          </p:nvPr>
        </p:nvSpPr>
        <p:spPr/>
        <p:txBody>
          <a:bodyPr/>
          <a:lstStyle/>
          <a:p>
            <a:fld id="{B59DB670-7300-8443-82B2-506C90C24210}" type="slidenum">
              <a:rPr lang="el-GR"/>
              <a:pPr/>
              <a:t>9</a:t>
            </a:fld>
            <a:endParaRPr lang="el-GR"/>
          </a:p>
        </p:txBody>
      </p:sp>
      <p:sp>
        <p:nvSpPr>
          <p:cNvPr id="11270" name="Rectangle 6"/>
          <p:cNvSpPr>
            <a:spLocks noGrp="1" noChangeArrowheads="1"/>
          </p:cNvSpPr>
          <p:nvPr>
            <p:ph type="title"/>
          </p:nvPr>
        </p:nvSpPr>
        <p:spPr/>
        <p:txBody>
          <a:bodyPr/>
          <a:lstStyle/>
          <a:p>
            <a:r>
              <a:rPr lang="el-GR" dirty="0"/>
              <a:t>Το «</a:t>
            </a:r>
            <a:r>
              <a:rPr lang="el-GR" dirty="0" smtClean="0"/>
              <a:t>επικίνδυνο παιδί»</a:t>
            </a:r>
            <a:endParaRPr lang="el-GR" dirty="0"/>
          </a:p>
        </p:txBody>
      </p:sp>
      <p:sp>
        <p:nvSpPr>
          <p:cNvPr id="11271" name="Rectangle 7"/>
          <p:cNvSpPr>
            <a:spLocks noGrp="1" noChangeArrowheads="1"/>
          </p:cNvSpPr>
          <p:nvPr>
            <p:ph type="body" idx="1"/>
          </p:nvPr>
        </p:nvSpPr>
        <p:spPr>
          <a:xfrm>
            <a:off x="914400" y="3032125"/>
            <a:ext cx="7315200" cy="3277235"/>
          </a:xfrm>
        </p:spPr>
        <p:txBody>
          <a:bodyPr>
            <a:normAutofit/>
          </a:bodyPr>
          <a:lstStyle/>
          <a:p>
            <a:pPr algn="just">
              <a:lnSpc>
                <a:spcPct val="90000"/>
              </a:lnSpc>
            </a:pPr>
            <a:r>
              <a:rPr lang="el-GR" sz="2400" dirty="0">
                <a:cs typeface="Times New Roman" charset="0"/>
              </a:rPr>
              <a:t>Τ</a:t>
            </a:r>
            <a:r>
              <a:rPr lang="el-GR" sz="2400" dirty="0" smtClean="0">
                <a:cs typeface="Times New Roman" charset="0"/>
              </a:rPr>
              <a:t>ο «παιδί» φέρει μια </a:t>
            </a:r>
            <a:r>
              <a:rPr lang="el-GR" sz="2400" dirty="0">
                <a:cs typeface="Times New Roman" charset="0"/>
              </a:rPr>
              <a:t>δυνάμει επικίνδυνη και αποσταθεροποιητική για την κοινωνική τάξη αλλά και για την ίδια του την προσωπικότητα φύση, </a:t>
            </a:r>
            <a:endParaRPr lang="el-GR" sz="2400" dirty="0" smtClean="0">
              <a:cs typeface="Times New Roman" charset="0"/>
            </a:endParaRPr>
          </a:p>
          <a:p>
            <a:pPr marL="45720" indent="0" algn="just">
              <a:lnSpc>
                <a:spcPct val="90000"/>
              </a:lnSpc>
              <a:buNone/>
            </a:pPr>
            <a:endParaRPr lang="el-GR" sz="2400" dirty="0" smtClean="0"/>
          </a:p>
          <a:p>
            <a:pPr marL="45720" indent="0" algn="just">
              <a:lnSpc>
                <a:spcPct val="90000"/>
              </a:lnSpc>
              <a:buNone/>
            </a:pPr>
            <a:endParaRPr lang="el-GR" sz="2400" dirty="0"/>
          </a:p>
          <a:p>
            <a:pPr algn="just">
              <a:lnSpc>
                <a:spcPct val="90000"/>
              </a:lnSpc>
            </a:pPr>
            <a:r>
              <a:rPr lang="el-GR" sz="2400" dirty="0">
                <a:cs typeface="Times New Roman" charset="0"/>
              </a:rPr>
              <a:t>η οποία θα πρέπει να ελεγχθεί</a:t>
            </a:r>
            <a:r>
              <a:rPr lang="el-GR" sz="2400" dirty="0"/>
              <a:t> </a:t>
            </a:r>
            <a:r>
              <a:rPr lang="el-GR" sz="2400" dirty="0" smtClean="0">
                <a:cs typeface="Times New Roman" charset="0"/>
              </a:rPr>
              <a:t>στο </a:t>
            </a:r>
            <a:r>
              <a:rPr lang="el-GR" sz="2400" dirty="0">
                <a:cs typeface="Times New Roman" charset="0"/>
              </a:rPr>
              <a:t>πλαίσιο μιας </a:t>
            </a:r>
            <a:r>
              <a:rPr lang="el-GR" sz="2400" dirty="0" smtClean="0">
                <a:cs typeface="Times New Roman" charset="0"/>
              </a:rPr>
              <a:t>ομοιογενούς</a:t>
            </a:r>
            <a:r>
              <a:rPr lang="el-GR" sz="2400" dirty="0">
                <a:cs typeface="Times New Roman" charset="0"/>
              </a:rPr>
              <a:t> </a:t>
            </a:r>
            <a:r>
              <a:rPr lang="el-GR" sz="2400" dirty="0" smtClean="0">
                <a:cs typeface="Times New Roman" charset="0"/>
              </a:rPr>
              <a:t>και </a:t>
            </a:r>
            <a:r>
              <a:rPr lang="el-GR" sz="2400" dirty="0">
                <a:cs typeface="Times New Roman" charset="0"/>
              </a:rPr>
              <a:t>καθολικής </a:t>
            </a:r>
            <a:r>
              <a:rPr lang="el-GR" sz="2400" dirty="0" smtClean="0">
                <a:cs typeface="Times New Roman" charset="0"/>
              </a:rPr>
              <a:t>κοινωνικοποίησης</a:t>
            </a:r>
            <a:r>
              <a:rPr lang="el-GR" sz="2400" dirty="0">
                <a:cs typeface="Times New Roman" charset="0"/>
              </a:rPr>
              <a:t>, </a:t>
            </a:r>
            <a:r>
              <a:rPr lang="el-GR" sz="2400" dirty="0"/>
              <a:t>που </a:t>
            </a:r>
            <a:r>
              <a:rPr lang="el-GR" sz="2400" dirty="0">
                <a:cs typeface="Times New Roman" charset="0"/>
              </a:rPr>
              <a:t>έχει στόχο την </a:t>
            </a:r>
            <a:r>
              <a:rPr lang="el-GR" sz="2400" dirty="0" smtClean="0">
                <a:cs typeface="Times New Roman" charset="0"/>
              </a:rPr>
              <a:t>κοινωνική ενσωμάτωση </a:t>
            </a:r>
            <a:r>
              <a:rPr lang="el-GR" sz="2400" dirty="0">
                <a:cs typeface="Times New Roman" charset="0"/>
              </a:rPr>
              <a:t>των </a:t>
            </a:r>
            <a:r>
              <a:rPr lang="el-GR" sz="2400" dirty="0" smtClean="0">
                <a:cs typeface="Times New Roman" charset="0"/>
              </a:rPr>
              <a:t>παιδιών</a:t>
            </a:r>
            <a:endParaRPr lang="el-GR" sz="2400" dirty="0"/>
          </a:p>
        </p:txBody>
      </p:sp>
    </p:spTree>
    <p:extLst>
      <p:ext uri="{BB962C8B-B14F-4D97-AF65-F5344CB8AC3E}">
        <p14:creationId xmlns:p14="http://schemas.microsoft.com/office/powerpoint/2010/main" val="981709246"/>
      </p:ext>
    </p:extLst>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Perspective.thmx</Template>
  <TotalTime>777</TotalTime>
  <Words>1507</Words>
  <Application>Microsoft Macintosh PowerPoint</Application>
  <PresentationFormat>On-screen Show (4:3)</PresentationFormat>
  <Paragraphs>139</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Perspective</vt:lpstr>
      <vt:lpstr>Κοινωνικοποίηση κ Παιδική Ηλικία</vt:lpstr>
      <vt:lpstr>Κοινωνικοποίηση</vt:lpstr>
      <vt:lpstr>Θεωρίες κοινωνικοποίησης</vt:lpstr>
      <vt:lpstr>Κλασικές θεωρίες κοινωνικοποίησης</vt:lpstr>
      <vt:lpstr>Θέσεις της λειτουργικής προσέγγισης</vt:lpstr>
      <vt:lpstr>Το παιδί ως άγριος</vt:lpstr>
      <vt:lpstr>Ο παραλληλισμός</vt:lpstr>
      <vt:lpstr>Τάλκοτ Πάρσονς</vt:lpstr>
      <vt:lpstr>Το «επικίνδυνο παιδί»</vt:lpstr>
      <vt:lpstr>Η παιδοκεντρική προσέγγιση</vt:lpstr>
      <vt:lpstr>Ρομαντικός λόγος</vt:lpstr>
      <vt:lpstr>Κριτική στις κλασικές θεωρίες</vt:lpstr>
      <vt:lpstr>Κριτική του λειτουργισμού</vt:lpstr>
      <vt:lpstr>Το παιδί δεν έχει παρόν</vt:lpstr>
      <vt:lpstr>Η σχέση της κοινωνίας με τα παιδιά δεν είναι μονοσήμαντη</vt:lpstr>
      <vt:lpstr>Το παιδί ως δρων υποκείμενο</vt:lpstr>
      <vt:lpstr>Κοινωνικός κόσμος παιδιών</vt:lpstr>
      <vt:lpstr>Η οπτική των παιδιών</vt:lpstr>
      <vt:lpstr>Αναγνώριση του δρώντος  υποκειμένου </vt:lpstr>
      <vt:lpstr>Δομή και «παιδί»</vt:lpstr>
      <vt:lpstr>PowerPoint Presentation</vt:lpstr>
      <vt:lpstr>Θεωρία κοινωνικής κατασκευής </vt:lpstr>
      <vt:lpstr>Κριτική</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Yannis</dc:creator>
  <cp:lastModifiedBy>Yannis</cp:lastModifiedBy>
  <cp:revision>39</cp:revision>
  <dcterms:created xsi:type="dcterms:W3CDTF">2014-11-03T09:32:55Z</dcterms:created>
  <dcterms:modified xsi:type="dcterms:W3CDTF">2016-11-03T09:10:10Z</dcterms:modified>
</cp:coreProperties>
</file>